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5.xml" ContentType="application/vnd.openxmlformats-officedocument.theme+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7.xml" ContentType="application/vnd.openxmlformats-officedocument.theme+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4.xml" ContentType="application/vnd.openxmlformats-officedocument.themeOverr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theme/themeOverride6.xml" ContentType="application/vnd.openxmlformats-officedocument.themeOverride+xml"/>
  <Override PartName="/ppt/notesSlides/notesSlide112.xml" ContentType="application/vnd.openxmlformats-officedocument.presentationml.notesSlide+xml"/>
  <Override PartName="/ppt/theme/themeOverride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59" r:id="rId3"/>
    <p:sldMasterId id="2147483660" r:id="rId4"/>
    <p:sldMasterId id="2147484128" r:id="rId5"/>
    <p:sldMasterId id="2147485248" r:id="rId6"/>
    <p:sldMasterId id="2147489278" r:id="rId7"/>
    <p:sldMasterId id="2147491470" r:id="rId8"/>
    <p:sldMasterId id="2147492340" r:id="rId9"/>
    <p:sldMasterId id="2147492488" r:id="rId10"/>
    <p:sldMasterId id="2147492501" r:id="rId11"/>
    <p:sldMasterId id="2147492513" r:id="rId12"/>
    <p:sldMasterId id="2147492526" r:id="rId13"/>
    <p:sldMasterId id="2147492528" r:id="rId14"/>
    <p:sldMasterId id="2147492572" r:id="rId15"/>
    <p:sldMasterId id="2147492597" r:id="rId16"/>
    <p:sldMasterId id="2147492609" r:id="rId17"/>
    <p:sldMasterId id="2147492623" r:id="rId18"/>
    <p:sldMasterId id="2147492637" r:id="rId19"/>
    <p:sldMasterId id="2147492649" r:id="rId20"/>
    <p:sldMasterId id="2147492688" r:id="rId21"/>
    <p:sldMasterId id="2147492701" r:id="rId22"/>
    <p:sldMasterId id="2147492714" r:id="rId23"/>
    <p:sldMasterId id="2147492726" r:id="rId24"/>
    <p:sldMasterId id="2147492740" r:id="rId25"/>
    <p:sldMasterId id="2147492752" r:id="rId26"/>
    <p:sldMasterId id="2147492754" r:id="rId27"/>
    <p:sldMasterId id="2147492915" r:id="rId28"/>
    <p:sldMasterId id="2147492917" r:id="rId29"/>
    <p:sldMasterId id="2147492982" r:id="rId30"/>
    <p:sldMasterId id="2147492994" r:id="rId31"/>
  </p:sldMasterIdLst>
  <p:notesMasterIdLst>
    <p:notesMasterId r:id="rId193"/>
  </p:notesMasterIdLst>
  <p:sldIdLst>
    <p:sldId id="764" r:id="rId32"/>
    <p:sldId id="765" r:id="rId33"/>
    <p:sldId id="766" r:id="rId34"/>
    <p:sldId id="767" r:id="rId35"/>
    <p:sldId id="768" r:id="rId36"/>
    <p:sldId id="769" r:id="rId37"/>
    <p:sldId id="770" r:id="rId38"/>
    <p:sldId id="771" r:id="rId39"/>
    <p:sldId id="772" r:id="rId40"/>
    <p:sldId id="773" r:id="rId41"/>
    <p:sldId id="774" r:id="rId42"/>
    <p:sldId id="256" r:id="rId43"/>
    <p:sldId id="844" r:id="rId44"/>
    <p:sldId id="867" r:id="rId45"/>
    <p:sldId id="847" r:id="rId46"/>
    <p:sldId id="848" r:id="rId47"/>
    <p:sldId id="845" r:id="rId48"/>
    <p:sldId id="5178" r:id="rId49"/>
    <p:sldId id="850" r:id="rId50"/>
    <p:sldId id="851" r:id="rId51"/>
    <p:sldId id="2479" r:id="rId52"/>
    <p:sldId id="2480" r:id="rId53"/>
    <p:sldId id="2481" r:id="rId54"/>
    <p:sldId id="2482" r:id="rId55"/>
    <p:sldId id="332" r:id="rId56"/>
    <p:sldId id="2483" r:id="rId57"/>
    <p:sldId id="990" r:id="rId58"/>
    <p:sldId id="257" r:id="rId59"/>
    <p:sldId id="258" r:id="rId60"/>
    <p:sldId id="259" r:id="rId61"/>
    <p:sldId id="260" r:id="rId62"/>
    <p:sldId id="853" r:id="rId63"/>
    <p:sldId id="262" r:id="rId64"/>
    <p:sldId id="854" r:id="rId65"/>
    <p:sldId id="264" r:id="rId66"/>
    <p:sldId id="855" r:id="rId67"/>
    <p:sldId id="856" r:id="rId68"/>
    <p:sldId id="857" r:id="rId69"/>
    <p:sldId id="858" r:id="rId70"/>
    <p:sldId id="859" r:id="rId71"/>
    <p:sldId id="5179" r:id="rId72"/>
    <p:sldId id="652" r:id="rId73"/>
    <p:sldId id="336" r:id="rId74"/>
    <p:sldId id="337" r:id="rId75"/>
    <p:sldId id="338" r:id="rId76"/>
    <p:sldId id="1014" r:id="rId77"/>
    <p:sldId id="340" r:id="rId78"/>
    <p:sldId id="391" r:id="rId79"/>
    <p:sldId id="342" r:id="rId80"/>
    <p:sldId id="1038" r:id="rId81"/>
    <p:sldId id="343" r:id="rId82"/>
    <p:sldId id="2484" r:id="rId83"/>
    <p:sldId id="345" r:id="rId84"/>
    <p:sldId id="346" r:id="rId85"/>
    <p:sldId id="347" r:id="rId86"/>
    <p:sldId id="2485" r:id="rId87"/>
    <p:sldId id="3956" r:id="rId88"/>
    <p:sldId id="3957" r:id="rId89"/>
    <p:sldId id="3958" r:id="rId90"/>
    <p:sldId id="3959" r:id="rId91"/>
    <p:sldId id="2486" r:id="rId92"/>
    <p:sldId id="2487" r:id="rId93"/>
    <p:sldId id="2488" r:id="rId94"/>
    <p:sldId id="382" r:id="rId95"/>
    <p:sldId id="463" r:id="rId96"/>
    <p:sldId id="3991" r:id="rId97"/>
    <p:sldId id="3987" r:id="rId98"/>
    <p:sldId id="2489" r:id="rId99"/>
    <p:sldId id="419" r:id="rId100"/>
    <p:sldId id="2490" r:id="rId101"/>
    <p:sldId id="261" r:id="rId102"/>
    <p:sldId id="2491" r:id="rId103"/>
    <p:sldId id="2492" r:id="rId104"/>
    <p:sldId id="2493" r:id="rId105"/>
    <p:sldId id="2494" r:id="rId106"/>
    <p:sldId id="453" r:id="rId107"/>
    <p:sldId id="451" r:id="rId108"/>
    <p:sldId id="3988" r:id="rId109"/>
    <p:sldId id="2495" r:id="rId110"/>
    <p:sldId id="2496" r:id="rId111"/>
    <p:sldId id="2497" r:id="rId112"/>
    <p:sldId id="2498" r:id="rId113"/>
    <p:sldId id="2499" r:id="rId114"/>
    <p:sldId id="2500" r:id="rId115"/>
    <p:sldId id="4757" r:id="rId116"/>
    <p:sldId id="4758" r:id="rId117"/>
    <p:sldId id="4759" r:id="rId118"/>
    <p:sldId id="4760" r:id="rId119"/>
    <p:sldId id="4761" r:id="rId120"/>
    <p:sldId id="4762" r:id="rId121"/>
    <p:sldId id="4763" r:id="rId122"/>
    <p:sldId id="4008" r:id="rId123"/>
    <p:sldId id="4009" r:id="rId124"/>
    <p:sldId id="4010" r:id="rId125"/>
    <p:sldId id="4011" r:id="rId126"/>
    <p:sldId id="4012" r:id="rId127"/>
    <p:sldId id="4013" r:id="rId128"/>
    <p:sldId id="461" r:id="rId129"/>
    <p:sldId id="860" r:id="rId130"/>
    <p:sldId id="442" r:id="rId131"/>
    <p:sldId id="433" r:id="rId132"/>
    <p:sldId id="434" r:id="rId133"/>
    <p:sldId id="861" r:id="rId134"/>
    <p:sldId id="339" r:id="rId135"/>
    <p:sldId id="411" r:id="rId136"/>
    <p:sldId id="265" r:id="rId137"/>
    <p:sldId id="266" r:id="rId138"/>
    <p:sldId id="288" r:id="rId139"/>
    <p:sldId id="289" r:id="rId140"/>
    <p:sldId id="267" r:id="rId141"/>
    <p:sldId id="268" r:id="rId142"/>
    <p:sldId id="269" r:id="rId143"/>
    <p:sldId id="270" r:id="rId144"/>
    <p:sldId id="271" r:id="rId145"/>
    <p:sldId id="299" r:id="rId146"/>
    <p:sldId id="290" r:id="rId147"/>
    <p:sldId id="272" r:id="rId148"/>
    <p:sldId id="273" r:id="rId149"/>
    <p:sldId id="297" r:id="rId150"/>
    <p:sldId id="291" r:id="rId151"/>
    <p:sldId id="275" r:id="rId152"/>
    <p:sldId id="276" r:id="rId153"/>
    <p:sldId id="277" r:id="rId154"/>
    <p:sldId id="292" r:id="rId155"/>
    <p:sldId id="278" r:id="rId156"/>
    <p:sldId id="298" r:id="rId157"/>
    <p:sldId id="279" r:id="rId158"/>
    <p:sldId id="280" r:id="rId159"/>
    <p:sldId id="293" r:id="rId160"/>
    <p:sldId id="473" r:id="rId161"/>
    <p:sldId id="474" r:id="rId162"/>
    <p:sldId id="478" r:id="rId163"/>
    <p:sldId id="479" r:id="rId164"/>
    <p:sldId id="480" r:id="rId165"/>
    <p:sldId id="4007" r:id="rId166"/>
    <p:sldId id="481" r:id="rId167"/>
    <p:sldId id="300" r:id="rId168"/>
    <p:sldId id="301" r:id="rId169"/>
    <p:sldId id="623" r:id="rId170"/>
    <p:sldId id="3999" r:id="rId171"/>
    <p:sldId id="3998" r:id="rId172"/>
    <p:sldId id="3997" r:id="rId173"/>
    <p:sldId id="2501" r:id="rId174"/>
    <p:sldId id="552" r:id="rId175"/>
    <p:sldId id="2502" r:id="rId176"/>
    <p:sldId id="554" r:id="rId177"/>
    <p:sldId id="3993" r:id="rId178"/>
    <p:sldId id="2503" r:id="rId179"/>
    <p:sldId id="556" r:id="rId180"/>
    <p:sldId id="1032" r:id="rId181"/>
    <p:sldId id="862" r:id="rId182"/>
    <p:sldId id="1033" r:id="rId183"/>
    <p:sldId id="3994" r:id="rId184"/>
    <p:sldId id="1035" r:id="rId185"/>
    <p:sldId id="1036" r:id="rId186"/>
    <p:sldId id="790" r:id="rId187"/>
    <p:sldId id="791" r:id="rId188"/>
    <p:sldId id="657" r:id="rId189"/>
    <p:sldId id="287" r:id="rId190"/>
    <p:sldId id="655" r:id="rId191"/>
    <p:sldId id="704" r:id="rId19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BD71D06-9575-E340-9D0C-A99DA58463EB}">
          <p14:sldIdLst>
            <p14:sldId id="764"/>
            <p14:sldId id="765"/>
            <p14:sldId id="766"/>
            <p14:sldId id="767"/>
            <p14:sldId id="768"/>
            <p14:sldId id="769"/>
            <p14:sldId id="770"/>
            <p14:sldId id="771"/>
            <p14:sldId id="772"/>
            <p14:sldId id="773"/>
            <p14:sldId id="774"/>
            <p14:sldId id="256"/>
            <p14:sldId id="844"/>
            <p14:sldId id="867"/>
            <p14:sldId id="847"/>
            <p14:sldId id="848"/>
            <p14:sldId id="845"/>
            <p14:sldId id="5178"/>
            <p14:sldId id="850"/>
            <p14:sldId id="851"/>
          </p14:sldIdLst>
        </p14:section>
        <p14:section name="Chapters" id="{B295E051-BE99-A045-85BF-488AAAF81000}">
          <p14:sldIdLst>
            <p14:sldId id="2479"/>
            <p14:sldId id="2480"/>
            <p14:sldId id="2481"/>
            <p14:sldId id="2482"/>
            <p14:sldId id="332"/>
            <p14:sldId id="2483"/>
            <p14:sldId id="990"/>
            <p14:sldId id="257"/>
            <p14:sldId id="258"/>
            <p14:sldId id="259"/>
            <p14:sldId id="260"/>
            <p14:sldId id="853"/>
            <p14:sldId id="262"/>
            <p14:sldId id="854"/>
            <p14:sldId id="264"/>
            <p14:sldId id="855"/>
            <p14:sldId id="856"/>
            <p14:sldId id="857"/>
            <p14:sldId id="858"/>
            <p14:sldId id="859"/>
            <p14:sldId id="5179"/>
            <p14:sldId id="652"/>
            <p14:sldId id="336"/>
            <p14:sldId id="337"/>
            <p14:sldId id="338"/>
            <p14:sldId id="1014"/>
            <p14:sldId id="340"/>
            <p14:sldId id="391"/>
            <p14:sldId id="342"/>
            <p14:sldId id="1038"/>
            <p14:sldId id="343"/>
            <p14:sldId id="2484"/>
            <p14:sldId id="345"/>
            <p14:sldId id="346"/>
            <p14:sldId id="347"/>
            <p14:sldId id="2485"/>
            <p14:sldId id="3956"/>
            <p14:sldId id="3957"/>
            <p14:sldId id="3958"/>
            <p14:sldId id="3959"/>
            <p14:sldId id="2486"/>
            <p14:sldId id="2487"/>
            <p14:sldId id="2488"/>
            <p14:sldId id="382"/>
            <p14:sldId id="463"/>
            <p14:sldId id="3991"/>
            <p14:sldId id="3987"/>
            <p14:sldId id="2489"/>
            <p14:sldId id="419"/>
            <p14:sldId id="2490"/>
            <p14:sldId id="261"/>
            <p14:sldId id="2491"/>
            <p14:sldId id="2492"/>
            <p14:sldId id="2493"/>
            <p14:sldId id="2494"/>
            <p14:sldId id="453"/>
            <p14:sldId id="451"/>
            <p14:sldId id="3988"/>
            <p14:sldId id="2495"/>
            <p14:sldId id="2496"/>
            <p14:sldId id="2497"/>
            <p14:sldId id="2498"/>
            <p14:sldId id="2499"/>
            <p14:sldId id="2500"/>
            <p14:sldId id="4757"/>
            <p14:sldId id="4758"/>
            <p14:sldId id="4759"/>
            <p14:sldId id="4760"/>
            <p14:sldId id="4761"/>
            <p14:sldId id="4762"/>
            <p14:sldId id="4763"/>
            <p14:sldId id="4008"/>
            <p14:sldId id="4009"/>
            <p14:sldId id="4010"/>
            <p14:sldId id="4011"/>
            <p14:sldId id="4012"/>
            <p14:sldId id="4013"/>
            <p14:sldId id="461"/>
            <p14:sldId id="860"/>
            <p14:sldId id="442"/>
            <p14:sldId id="433"/>
            <p14:sldId id="434"/>
            <p14:sldId id="861"/>
            <p14:sldId id="339"/>
            <p14:sldId id="411"/>
            <p14:sldId id="265"/>
            <p14:sldId id="266"/>
            <p14:sldId id="288"/>
            <p14:sldId id="289"/>
            <p14:sldId id="267"/>
            <p14:sldId id="268"/>
            <p14:sldId id="269"/>
            <p14:sldId id="270"/>
            <p14:sldId id="271"/>
            <p14:sldId id="299"/>
            <p14:sldId id="290"/>
            <p14:sldId id="272"/>
            <p14:sldId id="273"/>
            <p14:sldId id="297"/>
            <p14:sldId id="291"/>
            <p14:sldId id="275"/>
            <p14:sldId id="276"/>
            <p14:sldId id="277"/>
            <p14:sldId id="292"/>
            <p14:sldId id="278"/>
            <p14:sldId id="298"/>
            <p14:sldId id="279"/>
            <p14:sldId id="280"/>
            <p14:sldId id="293"/>
            <p14:sldId id="473"/>
            <p14:sldId id="474"/>
            <p14:sldId id="478"/>
            <p14:sldId id="479"/>
            <p14:sldId id="480"/>
            <p14:sldId id="4007"/>
            <p14:sldId id="481"/>
            <p14:sldId id="300"/>
            <p14:sldId id="301"/>
            <p14:sldId id="623"/>
            <p14:sldId id="3999"/>
            <p14:sldId id="3998"/>
            <p14:sldId id="3997"/>
            <p14:sldId id="2501"/>
            <p14:sldId id="552"/>
            <p14:sldId id="2502"/>
            <p14:sldId id="554"/>
            <p14:sldId id="3993"/>
            <p14:sldId id="2503"/>
          </p14:sldIdLst>
        </p14:section>
        <p14:section name="Conclusion" id="{CEB4CC4A-D6AC-464A-BBFA-F81F799D618A}">
          <p14:sldIdLst>
            <p14:sldId id="556"/>
            <p14:sldId id="1032"/>
            <p14:sldId id="862"/>
            <p14:sldId id="1033"/>
            <p14:sldId id="3994"/>
            <p14:sldId id="1035"/>
            <p14:sldId id="1036"/>
            <p14:sldId id="790"/>
            <p14:sldId id="791"/>
          </p14:sldIdLst>
        </p14:section>
        <p14:section name="Supplements" id="{425A594F-8644-EB4A-815F-9ECBAA33D368}">
          <p14:sldIdLst>
            <p14:sldId id="657"/>
            <p14:sldId id="287"/>
            <p14:sldId id="655"/>
            <p14:sldId id="7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20101"/>
    <a:srgbClr val="EAE08A"/>
    <a:srgbClr val="FF3399"/>
    <a:srgbClr val="D60093"/>
    <a:srgbClr val="669900"/>
    <a:srgbClr val="00CC00"/>
    <a:srgbClr val="FF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6"/>
    <p:restoredTop sz="83950" autoAdjust="0"/>
  </p:normalViewPr>
  <p:slideViewPr>
    <p:cSldViewPr>
      <p:cViewPr varScale="1">
        <p:scale>
          <a:sx n="88" d="100"/>
          <a:sy n="88" d="100"/>
        </p:scale>
        <p:origin x="192" y="1096"/>
      </p:cViewPr>
      <p:guideLst>
        <p:guide orient="horz" pos="2160"/>
        <p:guide pos="2880"/>
      </p:guideLst>
    </p:cSldViewPr>
  </p:slideViewPr>
  <p:outlineViewPr>
    <p:cViewPr>
      <p:scale>
        <a:sx n="33" d="100"/>
        <a:sy n="33" d="100"/>
      </p:scale>
      <p:origin x="0" y="192"/>
    </p:cViewPr>
  </p:outlineViewPr>
  <p:notesTextViewPr>
    <p:cViewPr>
      <p:scale>
        <a:sx n="100" d="100"/>
        <a:sy n="100" d="100"/>
      </p:scale>
      <p:origin x="0" y="0"/>
    </p:cViewPr>
  </p:notesTextViewPr>
  <p:sorterViewPr>
    <p:cViewPr varScale="1">
      <p:scale>
        <a:sx n="50" d="100"/>
        <a:sy n="50" d="100"/>
      </p:scale>
      <p:origin x="0" y="102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91" Type="http://schemas.openxmlformats.org/officeDocument/2006/relationships/slide" Target="slides/slide160.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181" Type="http://schemas.openxmlformats.org/officeDocument/2006/relationships/slide" Target="slides/slide150.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92" Type="http://schemas.openxmlformats.org/officeDocument/2006/relationships/slide" Target="slides/slide161.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8.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notesMaster" Target="notesMasters/notesMaster1.xml"/><Relationship Id="rId13" Type="http://schemas.openxmlformats.org/officeDocument/2006/relationships/slideMaster" Target="slideMasters/slideMaster13.xml"/><Relationship Id="rId109" Type="http://schemas.openxmlformats.org/officeDocument/2006/relationships/slide" Target="slides/slide78.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slide" Target="slides/slide131.xml"/><Relationship Id="rId183"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189"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79" Type="http://schemas.openxmlformats.org/officeDocument/2006/relationships/slide" Target="slides/slide148.xml"/><Relationship Id="rId195" Type="http://schemas.openxmlformats.org/officeDocument/2006/relationships/viewProps" Target="viewProps.xml"/><Relationship Id="rId190" Type="http://schemas.openxmlformats.org/officeDocument/2006/relationships/slide" Target="slides/slide159.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185" Type="http://schemas.openxmlformats.org/officeDocument/2006/relationships/slide" Target="slides/slide1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8" Type="http://schemas.openxmlformats.org/officeDocument/2006/relationships/slideMaster" Target="slideMasters/slideMaster18.xml"/><Relationship Id="rId39" Type="http://schemas.openxmlformats.org/officeDocument/2006/relationships/slide" Target="slides/slide8.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60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3ABCA3-C2D5-FC4E-940F-0D7933C38334}" type="slidenum">
              <a:rPr lang="en-US"/>
              <a:pPr>
                <a:defRPr/>
              </a:pPr>
              <a:t>‹#›</a:t>
            </a:fld>
            <a:endParaRPr lang="en-US"/>
          </a:p>
        </p:txBody>
      </p:sp>
    </p:spTree>
    <p:extLst>
      <p:ext uri="{BB962C8B-B14F-4D97-AF65-F5344CB8AC3E}">
        <p14:creationId xmlns:p14="http://schemas.microsoft.com/office/powerpoint/2010/main" val="3815322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9215E-BA51-7D4E-820A-35DBAB5F2F6E}" type="slidenum">
              <a:rPr lang="en-US" sz="1200">
                <a:solidFill>
                  <a:prstClr val="black"/>
                </a:solidFill>
              </a:rPr>
              <a:pPr eaLnBrk="1" hangingPunct="1"/>
              <a:t>1</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10</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Not surprisingly, the center section of the prophecy that relates to Gentile nations from chapters 2–7 is written in Aramaic, the trade language of the day. Note also how the writing begins and ends with the Jewish people, which would have been of great concern to Daniel.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7684-340D-F949-B081-0984DACD0ED5}" type="slidenum">
              <a:rPr lang="en-US" sz="1200"/>
              <a:pPr eaLnBrk="1" hangingPunct="1"/>
              <a:t>122</a:t>
            </a:fld>
            <a:endParaRPr lang="en-US" sz="1200"/>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A4102E-70E7-5C46-A083-6010865F2144}" type="slidenum">
              <a:rPr lang="en-US" sz="1200"/>
              <a:pPr eaLnBrk="1" hangingPunct="1"/>
              <a:t>123</a:t>
            </a:fld>
            <a:endParaRPr lang="en-US" sz="1200"/>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14581-0396-8D41-AEDF-B955F41144A8}" type="slidenum">
              <a:rPr lang="en-US" sz="1200"/>
              <a:pPr eaLnBrk="1" hangingPunct="1"/>
              <a:t>124</a:t>
            </a:fld>
            <a:endParaRPr lang="en-US" sz="1200"/>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455B6-1118-E246-80FB-C124149546C0}" type="slidenum">
              <a:rPr lang="en-US" sz="1200"/>
              <a:pPr eaLnBrk="1" hangingPunct="1"/>
              <a:t>125</a:t>
            </a:fld>
            <a:endParaRPr lang="en-US" sz="1200"/>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03F787-C4A7-174F-9040-63E66F227061}" type="slidenum">
              <a:rPr lang="en-US" sz="1200"/>
              <a:pPr eaLnBrk="1" hangingPunct="1"/>
              <a:t>126</a:t>
            </a:fld>
            <a:endParaRPr lang="en-US" sz="1200"/>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57EA15-2492-6D4A-80E8-9C18E991E00E}" type="slidenum">
              <a:rPr lang="en-US" sz="1200"/>
              <a:pPr eaLnBrk="1" hangingPunct="1"/>
              <a:t>127</a:t>
            </a:fld>
            <a:endParaRPr lang="en-US" sz="1200"/>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F31750-A532-D048-8129-0C0AC118888A}" type="slidenum">
              <a:rPr lang="en-US" sz="1200"/>
              <a:pPr eaLnBrk="1" hangingPunct="1"/>
              <a:t>128</a:t>
            </a:fld>
            <a:endParaRPr lang="en-US" sz="1200"/>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F1C53-0762-CD4A-8AED-F80AECD7CA98}" type="slidenum">
              <a:rPr lang="en-US" sz="1200"/>
              <a:pPr eaLnBrk="1" hangingPunct="1"/>
              <a:t>129</a:t>
            </a:fld>
            <a:endParaRPr lang="en-US" sz="1200"/>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BC087-6F34-8E42-BF95-AEE5A2C9043F}" type="slidenum">
              <a:rPr lang="en-US" sz="1200"/>
              <a:pPr eaLnBrk="1" hangingPunct="1"/>
              <a:t>137</a:t>
            </a:fld>
            <a:endParaRPr lang="en-US" sz="1200"/>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A01F79-ED84-B54B-A14C-12A5EEC0AE0B}" type="slidenum">
              <a:rPr lang="en-US" sz="1200"/>
              <a:pPr eaLnBrk="1" hangingPunct="1"/>
              <a:t>138</a:t>
            </a:fld>
            <a:endParaRPr lang="en-US" sz="1200"/>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 Daniel models trust in God even when the nation where he served was conquered by the Persians (5:30). He repeatedly gave credit to God for the ability to interpret dreams and visions, which spoke volumes to kings used to subordinates exalting themselves to obtain higher rank, money, and authority.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11</a:t>
            </a:fld>
            <a:endParaRPr lang="en-US"/>
          </a:p>
        </p:txBody>
      </p:sp>
    </p:spTree>
    <p:extLst>
      <p:ext uri="{BB962C8B-B14F-4D97-AF65-F5344CB8AC3E}">
        <p14:creationId xmlns:p14="http://schemas.microsoft.com/office/powerpoint/2010/main" val="23581775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11316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10049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87445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the nations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 and his three friends.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Rely on Daniel’s interpretation of kings’ dreams.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has his nations under control of who he wants to use and when.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03554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6485021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6806547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extLst>
      <p:ext uri="{BB962C8B-B14F-4D97-AF65-F5344CB8AC3E}">
        <p14:creationId xmlns:p14="http://schemas.microsoft.com/office/powerpoint/2010/main" val="865110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5047952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prophesied that many in history will oppose Israel but not prevail.</a:t>
            </a:r>
          </a:p>
        </p:txBody>
      </p:sp>
    </p:spTree>
    <p:extLst>
      <p:ext uri="{BB962C8B-B14F-4D97-AF65-F5344CB8AC3E}">
        <p14:creationId xmlns:p14="http://schemas.microsoft.com/office/powerpoint/2010/main" val="27676882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are </a:t>
            </a:r>
            <a:r>
              <a:rPr lang="en-US" sz="1200" i="1" kern="1200" dirty="0">
                <a:solidFill>
                  <a:schemeClr val="tx1"/>
                </a:solidFill>
                <a:effectLst/>
                <a:latin typeface="Arial"/>
                <a:ea typeface="+mn-ea"/>
                <a:cs typeface="Arial"/>
              </a:rPr>
              <a:t>three areas</a:t>
            </a:r>
            <a:r>
              <a:rPr lang="en-US" sz="1200" kern="1200" dirty="0">
                <a:solidFill>
                  <a:schemeClr val="tx1"/>
                </a:solidFill>
                <a:effectLst/>
                <a:latin typeface="Arial"/>
                <a:ea typeface="+mn-ea"/>
                <a:cs typeface="Arial"/>
              </a:rPr>
              <a:t> where God has control, so, like Daniel, we can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06354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Everyone is talking about how to be more confident today.</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extLst>
      <p:ext uri="{BB962C8B-B14F-4D97-AF65-F5344CB8AC3E}">
        <p14:creationId xmlns:p14="http://schemas.microsoft.com/office/powerpoint/2010/main" val="28462765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9214184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extLst>
      <p:ext uri="{BB962C8B-B14F-4D97-AF65-F5344CB8AC3E}">
        <p14:creationId xmlns:p14="http://schemas.microsoft.com/office/powerpoint/2010/main" val="12804619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1279841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7A36DF-BF20-9D4C-9F80-7B989972F18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91869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F86789-2DD3-FC49-937E-523257BB88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3967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157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Idolatry does not make sense either in Babylon's time or ours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(Translators—Move the various panels to the side to translate them, and then return them to the center.)</a:t>
            </a:r>
          </a:p>
          <a:p>
            <a:r>
              <a:rPr lang="en-US" dirty="0"/>
              <a:t>_______________________</a:t>
            </a:r>
          </a:p>
          <a:p>
            <a:r>
              <a:rPr lang="en-US" dirty="0"/>
              <a:t>Common-408</a:t>
            </a:r>
          </a:p>
          <a:p>
            <a:r>
              <a:rPr lang="en-US" dirty="0"/>
              <a:t>OB-Babylonians</a:t>
            </a:r>
          </a:p>
          <a:p>
            <a:r>
              <a:rPr lang="en-US" dirty="0"/>
              <a:t>OS-01-Gen4-12-slide 185</a:t>
            </a:r>
          </a:p>
          <a:p>
            <a:r>
              <a:rPr lang="en-US" dirty="0"/>
              <a:t>OS-23-Isa43-48-slide 34</a:t>
            </a:r>
          </a:p>
          <a:p>
            <a:r>
              <a:rPr lang="en-US" dirty="0"/>
              <a:t>OS-26-Ezek40-48-slide 190</a:t>
            </a:r>
          </a:p>
          <a:p>
            <a:r>
              <a:rPr lang="en-US" dirty="0"/>
              <a:t>OS-27-Daniel-512</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158</a:t>
            </a:fld>
            <a:endParaRPr lang="en-US"/>
          </a:p>
        </p:txBody>
      </p:sp>
    </p:spTree>
    <p:extLst>
      <p:ext uri="{BB962C8B-B14F-4D97-AF65-F5344CB8AC3E}">
        <p14:creationId xmlns:p14="http://schemas.microsoft.com/office/powerpoint/2010/main" val="2929184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E9242F-5E34-C54F-9EEB-49EEE6C853C4}" type="slidenum">
              <a:rPr lang="en-US" sz="1200"/>
              <a:pPr eaLnBrk="1" hangingPunct="1"/>
              <a:t>159</a:t>
            </a:fld>
            <a:endParaRPr lang="en-US" sz="1200"/>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Today we will see that Daniel placed his confidence not in himself but in God. </a:t>
            </a:r>
          </a:p>
          <a:p>
            <a:r>
              <a:rPr lang="en-US" sz="1200" kern="1200" dirty="0">
                <a:solidFill>
                  <a:schemeClr val="tx1"/>
                </a:solidFill>
                <a:effectLst/>
                <a:latin typeface="Arial"/>
                <a:ea typeface="+mn-ea"/>
                <a:cs typeface="Arial"/>
              </a:rPr>
              <a:t>•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00088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Why is it important to correctly understand these four verses as referring to Jesus in 9:25-26 but Antichrist in 9:27?</a:t>
            </a:r>
          </a:p>
          <a:p>
            <a:pPr marL="228600" indent="-228600">
              <a:buAutoNum type="arabicPeriod"/>
            </a:pPr>
            <a:r>
              <a:rPr lang="en-US" dirty="0">
                <a:latin typeface="Arial"/>
                <a:cs typeface="Arial"/>
              </a:rPr>
              <a:t>Gabriel told Daniel that the people would go back to Jerusalem shortly—but he also told them that 9:24 would not be fulfilled for 490 years. So there would NOT be a descendant of David ruling the Jews once they returned, although Jehoiachin had seven sons and his line continued for ten generations (1 Chronicles 3:17-24).</a:t>
            </a:r>
          </a:p>
          <a:p>
            <a:pPr marL="228600" indent="-228600">
              <a:buAutoNum type="arabicPeriod"/>
            </a:pPr>
            <a:r>
              <a:rPr lang="en-US" dirty="0">
                <a:latin typeface="Arial"/>
                <a:cs typeface="Arial"/>
              </a:rPr>
              <a:t>Daniel 9:27 is the only verse in the Bible stating the Tribulation period as seven years. All other texts relate to 3.5 years, 1260 or 12290 days, of equivalents.</a:t>
            </a:r>
          </a:p>
          <a:p>
            <a:pPr marL="228600" indent="-228600">
              <a:buAutoNum type="arabicPeriod"/>
            </a:pPr>
            <a:r>
              <a:rPr lang="en-US" dirty="0">
                <a:latin typeface="Arial"/>
                <a:cs typeface="Arial"/>
              </a:rPr>
              <a:t>The "Anointed One" would be cut off (or die) after the 69</a:t>
            </a:r>
            <a:r>
              <a:rPr lang="en-US" baseline="30000" dirty="0">
                <a:latin typeface="Arial"/>
                <a:cs typeface="Arial"/>
              </a:rPr>
              <a:t>th</a:t>
            </a:r>
            <a:r>
              <a:rPr lang="en-US" dirty="0">
                <a:latin typeface="Arial"/>
                <a:cs typeface="Arial"/>
              </a:rPr>
              <a:t> week, but the ruler would destroy Jerusalem in the gap between the 69</a:t>
            </a:r>
            <a:r>
              <a:rPr lang="en-US" baseline="30000" dirty="0">
                <a:latin typeface="Arial"/>
                <a:cs typeface="Arial"/>
              </a:rPr>
              <a:t>th</a:t>
            </a:r>
            <a:r>
              <a:rPr lang="en-US" dirty="0">
                <a:latin typeface="Arial"/>
                <a:cs typeface="Arial"/>
              </a:rPr>
              <a:t> and 70</a:t>
            </a:r>
            <a:r>
              <a:rPr lang="en-US" baseline="30000" dirty="0">
                <a:latin typeface="Arial"/>
                <a:cs typeface="Arial"/>
              </a:rPr>
              <a:t>th</a:t>
            </a:r>
            <a:r>
              <a:rPr lang="en-US" dirty="0">
                <a:latin typeface="Arial"/>
                <a:cs typeface="Arial"/>
              </a:rPr>
              <a:t> weeks. This means that the Messiah had to come in the first century, despite many Jews missing him. Titus destroyed the city in AD 70, so Messiah had to precede this event.</a:t>
            </a:r>
          </a:p>
          <a:p>
            <a:pPr marL="228600" indent="-228600">
              <a:buAutoNum type="arabicPeriod"/>
            </a:pPr>
            <a:r>
              <a:rPr lang="en-US" dirty="0">
                <a:latin typeface="Arial"/>
                <a:cs typeface="Arial"/>
              </a:rPr>
              <a:t>Since the 70</a:t>
            </a:r>
            <a:r>
              <a:rPr lang="en-US" baseline="30000" dirty="0">
                <a:latin typeface="Arial"/>
                <a:cs typeface="Arial"/>
              </a:rPr>
              <a:t>th</a:t>
            </a:r>
            <a:r>
              <a:rPr lang="en-US" dirty="0">
                <a:latin typeface="Arial"/>
                <a:cs typeface="Arial"/>
              </a:rPr>
              <a:t> week is future—verified as still future by Jesus in Matthew 24:15—the Antichrist ("he" of 9:27) would be like the "ruler who will come" (9:26) and thus cannot be Antiochus (167-164 BC) nor Jesus.</a:t>
            </a:r>
          </a:p>
        </p:txBody>
      </p:sp>
    </p:spTree>
    <p:extLst>
      <p:ext uri="{BB962C8B-B14F-4D97-AF65-F5344CB8AC3E}">
        <p14:creationId xmlns:p14="http://schemas.microsoft.com/office/powerpoint/2010/main" val="132597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19</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Our world today is not unlike that of Daniel. We also need to see that God is not up for election. He rules over all nations and he rules over you—so recognize his powerful care, trust him to forgive your sins by trusting in Christ’s death for you, and reorient your life around him.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Daniel repeatedly shows God as the highest ruler—in contrast to Babylonian kings who continually exalt themselves in pride but are humbled in various ways.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6399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5D4CB-A617-EC42-BA2F-1BECBA602E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2626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98D50E-EA72-3047-81BF-1957BF201F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8322" name="Rectangle 1026"/>
          <p:cNvSpPr>
            <a:spLocks noGrp="1" noRot="1" noChangeAspect="1" noChangeArrowheads="1" noTextEdit="1"/>
          </p:cNvSpPr>
          <p:nvPr>
            <p:ph type="sldImg"/>
          </p:nvPr>
        </p:nvSpPr>
        <p:spPr>
          <a:ln/>
        </p:spPr>
      </p:sp>
      <p:sp>
        <p:nvSpPr>
          <p:cNvPr id="5683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In 604 BC Nebuchadnezzar had a dream that his wise men could not discern as they did not know God (2:1-13)</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479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Rot="1" noChangeAspect="1" noChangeArrowheads="1" noTextEdit="1"/>
          </p:cNvSpPr>
          <p:nvPr>
            <p:ph type="sldImg"/>
          </p:nvPr>
        </p:nvSpPr>
        <p:spPr>
          <a:ln/>
        </p:spPr>
      </p:sp>
      <p:sp>
        <p:nvSpPr>
          <p:cNvPr id="57037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But Daniel revealed and interpreted the dream of the destruction of a multi-material image to show God's sovereignty (2:14-45)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1543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B75AB9-755A-2748-93FA-B7CA0AA06E6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rightfully gave Babylon prominence. How?</a:t>
            </a:r>
          </a:p>
        </p:txBody>
      </p:sp>
    </p:spTree>
    <p:extLst>
      <p:ext uri="{BB962C8B-B14F-4D97-AF65-F5344CB8AC3E}">
        <p14:creationId xmlns:p14="http://schemas.microsoft.com/office/powerpoint/2010/main" val="3219769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1BB7F87-BE2F-1B4D-859B-2ABD443830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60BBA90E-56A8-8745-A289-F6FA348B5F4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5525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1CB0C58-694D-AA49-BD9D-E8D95FA1D2A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3DBB0DE4-A957-6540-AE8C-7BD32196B6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446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6FEA4908-306D-E14F-A0AB-E0F1E5EFB5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4E94BDA6-4892-0A4F-A730-62BB2DF817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20946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77A26B2-715A-B240-8E89-374D7D82C46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36B8DBC0-221B-1F48-9A3D-EBB1980E834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73033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52B5F9EC-F686-EC4F-BFD3-28F5A51F4B7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37B15FB7-F952-8949-A3D4-27DBC070718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8203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“the times of the Gentiles” does not appear in Daniel but Jesus used this phrase in Luke 21:24 (see slide 21) to refer to the period designated by Daniel when Gentile nations will rule over Jerusalem until Christ reigns from this city. It began when Nebuchadnezzar destroyed Jerusalem in 586 BC and will continue until Messiah rules over the city.</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3</a:t>
            </a:fld>
            <a:endParaRPr lang="en-US"/>
          </a:p>
        </p:txBody>
      </p:sp>
    </p:spTree>
    <p:extLst>
      <p:ext uri="{BB962C8B-B14F-4D97-AF65-F5344CB8AC3E}">
        <p14:creationId xmlns:p14="http://schemas.microsoft.com/office/powerpoint/2010/main" val="1767415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46A399A-DDAC-744E-993D-ED26847F9A6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B3874B85-9429-4041-B3EC-8A9480D502B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65839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D275D941-E9B9-FF40-8530-9119894386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8E0C941-F228-3848-A9C0-F9C44FA9D3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82174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265E399-878E-234B-B637-F6D20C69A37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38DD713-9417-C649-A4F4-9EFBB1B8BDD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50998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551BA60D-54C3-3F45-8360-12B5801F29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4E5761-CD54-3349-9C5E-3778FB9A09A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58096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22863AD-12D0-A449-B9A6-522FBCE699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6BF2B60-8A63-8D49-B1AE-B54CF99B374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9269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7BBF354F-269A-1C4C-9C64-6DC6B56767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CCEEBB95-C9A5-A040-9853-D5C36ADE161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69887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0203437-6B7A-CF41-941C-B55C99F21B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BB7781E-A7DC-2D4C-A296-D17AB154084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14071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218E07A-751F-444F-9022-002B4CA44AF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DEB5F513-7A0C-1846-B7D6-A7FCEF1CBC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88051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___________</a:t>
            </a:r>
          </a:p>
          <a:p>
            <a:pPr eaLnBrk="1" hangingPunct="1"/>
            <a:r>
              <a:rPr lang="en-US">
                <a:latin typeface="Times New Roman" charset="0"/>
                <a:ea typeface="ＭＳ Ｐゴシック" charset="0"/>
                <a:cs typeface="ＭＳ Ｐゴシック" charset="0"/>
              </a:rPr>
              <a:t>OS-27-Daniel-41</a:t>
            </a:r>
          </a:p>
          <a:p>
            <a:pPr eaLnBrk="1" hangingPunct="1"/>
            <a:r>
              <a:rPr lang="en-US">
                <a:latin typeface="Times New Roman" charset="0"/>
                <a:ea typeface="ＭＳ Ｐゴシック" charset="0"/>
                <a:cs typeface="ＭＳ Ｐゴシック" charset="0"/>
              </a:rPr>
              <a:t>NS-14-2Thess-182</a:t>
            </a:r>
          </a:p>
          <a:p>
            <a:pPr eaLnBrk="1" hangingPunct="1"/>
            <a:r>
              <a:rPr lang="en-US">
                <a:latin typeface="Times New Roman" charset="0"/>
                <a:ea typeface="ＭＳ Ｐゴシック" charset="0"/>
                <a:cs typeface="ＭＳ Ｐゴシック" charset="0"/>
              </a:rPr>
              <a:t>NS-27-Rev20-22—slide 117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pPr eaLnBrk="1" hangingPunct="1"/>
              <a:t>42</a:t>
            </a:fld>
            <a:endParaRPr lang="en-US" sz="1200"/>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Many kings utter similar declarations with Daniel’s prophecy as well.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extLst>
      <p:ext uri="{BB962C8B-B14F-4D97-AF65-F5344CB8AC3E}">
        <p14:creationId xmlns:p14="http://schemas.microsoft.com/office/powerpoint/2010/main" val="4167621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0D03D1-D612-EB49-AF97-44EF73DAE70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admitted God's sovereignty after he saved Daniel's friends from fire for not worshipping a gold statue (Dan 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9311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E25A1E-D63A-1940-BD76-6C8B8CA5064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8562" name="Rectangle 1026"/>
          <p:cNvSpPr>
            <a:spLocks noGrp="1" noRot="1" noChangeAspect="1" noChangeArrowheads="1" noTextEdit="1"/>
          </p:cNvSpPr>
          <p:nvPr>
            <p:ph type="sldImg"/>
          </p:nvPr>
        </p:nvSpPr>
        <p:spPr>
          <a:ln/>
        </p:spPr>
      </p:sp>
      <p:sp>
        <p:nvSpPr>
          <p:cNvPr id="578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erected a gold image in self-worship that was worshiped by all the peoples of Babylon (3:1-7).</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2632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877197-570F-5447-BD1E-D962C81A37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Shadrach, Meshach and Abednego refuse to worship the image to show Israel and Babylon loyalty to the true God (3:8-23).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9501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70BB22-8C64-2145-B15E-22185F03FE98}" type="slidenum">
              <a:rPr lang="en-US" sz="1200"/>
              <a:pPr eaLnBrk="1" hangingPunct="1"/>
              <a:t>48</a:t>
            </a:fld>
            <a:endParaRPr lang="en-US" sz="1200"/>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60294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4300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DBF218-3117-EA41-A45C-3CBC4ED1AB5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2991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92F0CE-1E2F-054A-B8EC-ADCDF8C705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899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2" charset="0"/>
                <a:ea typeface="ＭＳ Ｐゴシック" pitchFamily="-112" charset="-128"/>
                <a:cs typeface="ＭＳ Ｐゴシック" pitchFamily="-112" charset="-128"/>
              </a:rPr>
              <a:t>Daniel 9:24-27 (NLT): “A period of seventy sets of seven has been decreed for your people and your holy city to finish their rebellion, to put an end to their sin, to atone for their guilt, to bring in everlasting righteousness, to confirm the prophetic vision, and to anoint the Most Holy Place.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25</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Now listen and understand! Seven sets of seven plus sixty-two sets of seven will pass from the time the command is given to rebuild Jerusalem until a ruler—the Anointed One—comes. Jerusalem will be rebuilt with streets and strong defenses, despite the perilous times.</a:t>
            </a:r>
          </a:p>
          <a:p>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26</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After this period of sixty-two sets of seven, the Anointed One will be killed, appearing to have accomplished nothing, and a ruler will arise whose armies will destroy the city and the Temple. The end will come with a flood, and war and its miseries are decreed from that time to the very end. </a:t>
            </a:r>
            <a:r>
              <a:rPr lang="en-US" sz="1200" b="1" kern="1200" baseline="30000" dirty="0">
                <a:solidFill>
                  <a:schemeClr val="tx1"/>
                </a:solidFill>
                <a:effectLst/>
                <a:latin typeface="Times New Roman" pitchFamily="-112" charset="0"/>
                <a:ea typeface="ＭＳ Ｐゴシック" pitchFamily="-112" charset="-128"/>
                <a:cs typeface="ＭＳ Ｐゴシック" pitchFamily="-112" charset="-128"/>
              </a:rPr>
              <a:t>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 ruler will make a treaty with the people for a period of one set of seven, but after half this time, he will put an end to the sacrifices and offerings. And as a climax to all his terrible deeds, he will set up a sacrilegious object that causes desecration, until the fate decreed for this defiler is finally poured out on him.”</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________________</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5</a:t>
            </a:fld>
            <a:endParaRPr lang="en-US"/>
          </a:p>
        </p:txBody>
      </p:sp>
    </p:spTree>
    <p:extLst>
      <p:ext uri="{BB962C8B-B14F-4D97-AF65-F5344CB8AC3E}">
        <p14:creationId xmlns:p14="http://schemas.microsoft.com/office/powerpoint/2010/main" val="2473489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041E07-4B20-1244-9858-D4AB65BD410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again recognized God's sovereignty over Babylon and all nations, but this time based on his own experience (Dan 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8911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6108E1-9A2C-DD4E-B738-B892013949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Nebuchadnezzar made the proclamations</a:t>
            </a:r>
            <a:r>
              <a:rPr lang="en-US" baseline="0" dirty="0">
                <a:latin typeface="Arial"/>
                <a:ea typeface="ＭＳ Ｐゴシック" charset="0"/>
                <a:cs typeface="Arial"/>
              </a:rPr>
              <a:t> about God in chapters 2-3 but he</a:t>
            </a:r>
            <a:r>
              <a:rPr lang="en-US" dirty="0">
                <a:latin typeface="Arial"/>
                <a:ea typeface="ＭＳ Ｐゴシック" charset="0"/>
                <a:cs typeface="Arial"/>
              </a:rPr>
              <a:t> didn't really take them to heart personally. His arrogance of</a:t>
            </a:r>
            <a:r>
              <a:rPr lang="en-US" baseline="0" dirty="0">
                <a:latin typeface="Arial"/>
                <a:ea typeface="ＭＳ Ｐゴシック" charset="0"/>
                <a:cs typeface="Arial"/>
              </a:rPr>
              <a:t> being a majestic tree was tempered by Daniel's prophecy that he would be cut down, but that could be avoided if he humbled himself. Fat chance of that!</a:t>
            </a:r>
            <a:endParaRPr lang="en-US" dirty="0">
              <a:latin typeface="Arial"/>
              <a:ea typeface="ＭＳ Ｐゴシック" charset="0"/>
              <a:cs typeface="Arial"/>
            </a:endParaRPr>
          </a:p>
        </p:txBody>
      </p:sp>
    </p:spTree>
    <p:extLst>
      <p:ext uri="{BB962C8B-B14F-4D97-AF65-F5344CB8AC3E}">
        <p14:creationId xmlns:p14="http://schemas.microsoft.com/office/powerpoint/2010/main" val="3362626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B84A1A-06E0-6643-8B7D-AA2D1B26FB4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Had he really built Babylon? No, it was being built for almost 2000 years since the time of Nimrod in Genesis 10!</a:t>
            </a:r>
          </a:p>
          <a:p>
            <a:pPr eaLnBrk="1" hangingPunct="1"/>
            <a:r>
              <a:rPr lang="en-US" dirty="0">
                <a:latin typeface="Arial"/>
                <a:ea typeface="ＭＳ Ｐゴシック" charset="0"/>
                <a:cs typeface="Arial"/>
              </a:rPr>
              <a:t>He</a:t>
            </a:r>
            <a:r>
              <a:rPr lang="en-US" baseline="0" dirty="0">
                <a:latin typeface="Arial"/>
                <a:ea typeface="ＭＳ Ｐゴシック" charset="0"/>
                <a:cs typeface="Arial"/>
              </a:rPr>
              <a:t> uttered too many "I" and "my" statements and not a single statement about God's blessing.</a:t>
            </a:r>
            <a:endParaRPr lang="en-US" dirty="0">
              <a:latin typeface="Arial"/>
              <a:ea typeface="ＭＳ Ｐゴシック" charset="0"/>
              <a:cs typeface="Arial"/>
            </a:endParaRPr>
          </a:p>
        </p:txBody>
      </p:sp>
    </p:spTree>
    <p:extLst>
      <p:ext uri="{BB962C8B-B14F-4D97-AF65-F5344CB8AC3E}">
        <p14:creationId xmlns:p14="http://schemas.microsoft.com/office/powerpoint/2010/main" val="725794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extLst>
      <p:ext uri="{BB962C8B-B14F-4D97-AF65-F5344CB8AC3E}">
        <p14:creationId xmlns:p14="http://schemas.microsoft.com/office/powerpoint/2010/main" val="3891253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D84CEE-CA4B-5D4A-B645-445B6A19DCD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His hair grew and nails were not trimmed for seven years. Likewise,</a:t>
            </a:r>
            <a:r>
              <a:rPr lang="en-US" baseline="0" dirty="0">
                <a:latin typeface="Arial"/>
                <a:ea typeface="ＭＳ Ｐゴシック" charset="0"/>
                <a:cs typeface="Arial"/>
              </a:rPr>
              <a:t> m</a:t>
            </a:r>
            <a:r>
              <a:rPr lang="en-US" dirty="0">
                <a:latin typeface="Arial"/>
                <a:ea typeface="ＭＳ Ｐゴシック" charset="0"/>
                <a:cs typeface="Arial"/>
              </a:rPr>
              <a:t>y wife calls me Nebuchadnezzar when my nails get too long.</a:t>
            </a:r>
          </a:p>
        </p:txBody>
      </p:sp>
    </p:spTree>
    <p:extLst>
      <p:ext uri="{BB962C8B-B14F-4D97-AF65-F5344CB8AC3E}">
        <p14:creationId xmlns:p14="http://schemas.microsoft.com/office/powerpoint/2010/main" val="2063542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extLst>
      <p:ext uri="{BB962C8B-B14F-4D97-AF65-F5344CB8AC3E}">
        <p14:creationId xmlns:p14="http://schemas.microsoft.com/office/powerpoint/2010/main" val="3892537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A6BFB2-7859-E446-9FE3-36E3568F0276}" type="slidenum">
              <a:rPr lang="en-US" sz="1200">
                <a:solidFill>
                  <a:srgbClr val="000000"/>
                </a:solidFill>
              </a:rPr>
              <a:pPr eaLnBrk="1" hangingPunct="1"/>
              <a:t>65</a:t>
            </a:fld>
            <a:endParaRPr lang="en-US" sz="1200">
              <a:solidFill>
                <a:srgbClr val="000000"/>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423606-0703-E34B-97A4-61C1F967BE5C}" type="slidenum">
              <a:rPr lang="en-US" sz="1200">
                <a:solidFill>
                  <a:srgbClr val="000000"/>
                </a:solidFill>
              </a:rPr>
              <a:pPr eaLnBrk="1" hangingPunct="1"/>
              <a:t>66</a:t>
            </a:fld>
            <a:endParaRPr lang="en-US" sz="1200">
              <a:solidFill>
                <a:srgbClr val="000000"/>
              </a:solidFill>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Babylonians brought back to Babylon those who survived the destruction of Jerusalem and the temple.</a:t>
            </a:r>
          </a:p>
          <a:p>
            <a:r>
              <a:rPr lang="en-US" dirty="0"/>
              <a:t>————————————</a:t>
            </a:r>
          </a:p>
          <a:p>
            <a:r>
              <a:rPr lang="en-US" dirty="0"/>
              <a:t>OS-27-Daniel-280</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67</a:t>
            </a:fld>
            <a:endParaRPr lang="en-US"/>
          </a:p>
        </p:txBody>
      </p:sp>
    </p:spTree>
    <p:extLst>
      <p:ext uri="{BB962C8B-B14F-4D97-AF65-F5344CB8AC3E}">
        <p14:creationId xmlns:p14="http://schemas.microsoft.com/office/powerpoint/2010/main" val="2672921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18536B-905D-7B4E-8038-076A5CD80F0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point here is that, after Nabopolassar, kings came and went, but Daniel remained throughout! He lasted even beyond Belshazzar into the Persian era once Cyrus conquered Babylon.</a:t>
            </a:r>
          </a:p>
          <a:p>
            <a:r>
              <a:rPr lang="en-US" dirty="0">
                <a:latin typeface="Arial" panose="020B0604020202020204" pitchFamily="34" charset="0"/>
                <a:ea typeface="ＭＳ Ｐゴシック" charset="0"/>
                <a:cs typeface="Arial" panose="020B0604020202020204" pitchFamily="34" charset="0"/>
              </a:rPr>
              <a:t>____________</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Source: Matthias </a:t>
            </a:r>
            <a:r>
              <a:rPr lang="en-US" dirty="0" err="1">
                <a:latin typeface="Arial" panose="020B0604020202020204" pitchFamily="34" charset="0"/>
                <a:ea typeface="ＭＳ Ｐゴシック" charset="0"/>
                <a:cs typeface="Arial" panose="020B0604020202020204" pitchFamily="34" charset="0"/>
              </a:rPr>
              <a:t>Henze</a:t>
            </a:r>
            <a:r>
              <a:rPr lang="en-US" dirty="0">
                <a:latin typeface="Arial" panose="020B0604020202020204" pitchFamily="34" charset="0"/>
                <a:ea typeface="ＭＳ Ｐゴシック" charset="0"/>
                <a:cs typeface="Arial" panose="020B0604020202020204" pitchFamily="34" charset="0"/>
              </a:rPr>
              <a:t>, The Madness of King Nebuchadnezzar: The ancient Near Eastern Origins and Early History of Interpretation of Daniel 4, Supplements to the Journal for the study of Judaism, vol. 61 (Leiden, The Netherlands: Brill), 57.</a:t>
            </a:r>
          </a:p>
        </p:txBody>
      </p:sp>
    </p:spTree>
    <p:extLst>
      <p:ext uri="{BB962C8B-B14F-4D97-AF65-F5344CB8AC3E}">
        <p14:creationId xmlns:p14="http://schemas.microsoft.com/office/powerpoint/2010/main" val="116295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forced from Jerusalem and brought to Babylon are actually servants of the High God! His rule over the world has not changed, but he is only using the Babylonian invasion of Israel for his purposes from 605 BC until Jesus reigns from Jerusalem after he returns to bless a believing Israel and Gentiles.</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6</a:t>
            </a:fld>
            <a:endParaRPr lang="en-US"/>
          </a:p>
        </p:txBody>
      </p:sp>
    </p:spTree>
    <p:extLst>
      <p:ext uri="{BB962C8B-B14F-4D97-AF65-F5344CB8AC3E}">
        <p14:creationId xmlns:p14="http://schemas.microsoft.com/office/powerpoint/2010/main" val="566830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1F97EC-5811-2249-8B35-5CA3DE0CF3A6}" type="slidenum">
              <a:rPr lang="en-US" sz="1200"/>
              <a:pPr eaLnBrk="1" hangingPunct="1"/>
              <a:t>69</a:t>
            </a:fld>
            <a:endParaRPr lang="en-US" sz="1200"/>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C05C98-A75B-224C-B7EE-D0ADAD3F9CE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4987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DB8C74-0962-644D-826C-5D837AAFAE40}" type="slidenum">
              <a:rPr lang="en-US" sz="1200"/>
              <a:pPr eaLnBrk="1" hangingPunct="1"/>
              <a:t>71</a:t>
            </a:fld>
            <a:endParaRPr lang="en-US" sz="1200"/>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E41194-E3D0-8148-B50A-3E208D0294D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Belshazzar’s denial of God's sovereignty led to death while Daniel was honored to show God is pleased with those who follow him (Dan 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1887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C24445-A15E-0E44-8E6E-5A1AE6E644CB}" type="slidenum">
              <a:rPr lang="en-US" sz="1200">
                <a:solidFill>
                  <a:srgbClr val="000000"/>
                </a:solidFill>
              </a:rPr>
              <a:pPr eaLnBrk="1" hangingPunct="1"/>
              <a:t>76</a:t>
            </a:fld>
            <a:endParaRPr lang="en-US" sz="1200">
              <a:solidFill>
                <a:srgbClr val="000000"/>
              </a:solidFill>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B8CA15-C852-EE46-916A-5F2382280E4C}" type="slidenum">
              <a:rPr lang="en-US" sz="1200"/>
              <a:pPr eaLnBrk="1" hangingPunct="1"/>
              <a:t>77</a:t>
            </a:fld>
            <a:endParaRPr lang="en-US" sz="120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BD2F58-6A7C-AF41-886C-B580FAF79F6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Darius admitted God's rule after seeing Daniel delivered from the lion's den for refusing to petition any god or man except Darius (Dan 6)</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692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t>
            </a:r>
            <a:r>
              <a:rPr lang="en-US" i="1" dirty="0"/>
              <a:t>really</a:t>
            </a:r>
            <a:r>
              <a:rPr lang="en-US" i="0" dirty="0"/>
              <a:t> keeps his promises? The Antichrist will make a 7-year agreement with Israel (9:27) but will break it just as Antiochus IV did in Jerusalem in 167-164 BC. As his rule over the city lasted but three years, so the future ruler will have only limited control until Jesus brings in the new covenant (cf. Jer 31:31-34). </a:t>
            </a:r>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7</a:t>
            </a:fld>
            <a:endParaRPr lang="en-US"/>
          </a:p>
        </p:txBody>
      </p:sp>
    </p:spTree>
    <p:extLst>
      <p:ext uri="{BB962C8B-B14F-4D97-AF65-F5344CB8AC3E}">
        <p14:creationId xmlns:p14="http://schemas.microsoft.com/office/powerpoint/2010/main" val="2300157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A1AE84-4008-9844-A224-D5CFAD58938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apostles acted like Daniel, who was told to pray to no “other god” except King Darius, who couldn’t hear his prayers anyway, so Daniel also obeyed the higher authority (Dan 6). </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But we must be prepared to suffer for doing what is right—so God gave us the letter of 1 Peter, since Peter, after all, is the one of those who refused to obey the Sanhedrin.</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a:p>
            <a:pPr marL="0" marR="0" indent="0" algn="l" defTabSz="457177"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_________________</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OS-27-Daniel-295</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NS-05-Acts3-8—107</a:t>
            </a:r>
          </a:p>
        </p:txBody>
      </p:sp>
    </p:spTree>
    <p:extLst>
      <p:ext uri="{BB962C8B-B14F-4D97-AF65-F5344CB8AC3E}">
        <p14:creationId xmlns:p14="http://schemas.microsoft.com/office/powerpoint/2010/main" val="3425531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1A2EFA-7DB6-8C4B-9A2B-11360268637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got a good’s night’s sleep with all the warm lions. But the king tossed and turned all night without rest on his comfortable bed!</a:t>
            </a:r>
          </a:p>
        </p:txBody>
      </p:sp>
    </p:spTree>
    <p:extLst>
      <p:ext uri="{BB962C8B-B14F-4D97-AF65-F5344CB8AC3E}">
        <p14:creationId xmlns:p14="http://schemas.microsoft.com/office/powerpoint/2010/main" val="33010778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950AE2-06A8-FA4D-BEAC-A56E2B50D8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9522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4771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54F918-8DAB-7D46-A982-1FC60694CF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5906" name="Rectangle 2"/>
          <p:cNvSpPr>
            <a:spLocks noGrp="1" noRot="1" noChangeAspect="1" noChangeArrowheads="1" noTextEdit="1"/>
          </p:cNvSpPr>
          <p:nvPr>
            <p:ph type="sldImg"/>
          </p:nvPr>
        </p:nvSpPr>
        <p:spPr>
          <a:ln/>
        </p:spPr>
      </p:sp>
      <p:sp>
        <p:nvSpPr>
          <p:cNvPr id="635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F6C735-C5C4-4740-B004-FAE88EB2A9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7954" name="Rectangle 2"/>
          <p:cNvSpPr>
            <a:spLocks noGrp="1" noRot="1" noChangeAspect="1" noChangeArrowheads="1" noTextEdit="1"/>
          </p:cNvSpPr>
          <p:nvPr>
            <p:ph type="sldImg"/>
          </p:nvPr>
        </p:nvSpPr>
        <p:spPr>
          <a:ln/>
        </p:spPr>
      </p:sp>
      <p:sp>
        <p:nvSpPr>
          <p:cNvPr id="637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DA7D2-9CCE-F343-BE75-83E9D6214F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E11415-ACDB-444C-8A7A-F9B11B3E5FC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186D4A-B50F-8C4A-B06D-5F8B1CC57FB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dirty="0"/>
              <a:t>_________</a:t>
            </a:r>
          </a:p>
          <a:p>
            <a:pPr eaLnBrk="1" hangingPunct="1"/>
            <a:r>
              <a:rPr lang="en-US" dirty="0"/>
              <a:t>OS-27-Daniel-312</a:t>
            </a:r>
          </a:p>
          <a:p>
            <a:pPr eaLnBrk="1" hangingPunct="1"/>
            <a:r>
              <a:rPr lang="en-US" dirty="0"/>
              <a:t>NC-13-Preterism-24</a:t>
            </a:r>
          </a:p>
          <a:p>
            <a:pPr eaLnBrk="1" hangingPunct="1"/>
            <a:r>
              <a:rPr lang="en-US" dirty="0"/>
              <a:t>NS-27-REv13-19—slide 118</a:t>
            </a:r>
          </a:p>
          <a:p>
            <a:pPr eaLnBrk="1" hangingPunct="1"/>
            <a:endParaRPr lang="en-US" dirty="0"/>
          </a:p>
        </p:txBody>
      </p:sp>
    </p:spTree>
    <p:extLst>
      <p:ext uri="{BB962C8B-B14F-4D97-AF65-F5344CB8AC3E}">
        <p14:creationId xmlns:p14="http://schemas.microsoft.com/office/powerpoint/2010/main" val="16417201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812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saving acts of God in Daniel are not salvation from sin but deliverance from danger. But the same God does both!</a:t>
            </a:r>
          </a:p>
          <a:p>
            <a:endParaRPr lang="en-US" dirty="0"/>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3:17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If we are thrown into the blazing furnace, the God whom we serve is able to save us. He will rescue us from your power, Your Majesty.</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3:29</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Therefore, I make this decree: If any people, whatever their race or nation or language, speak a word against the God of Shadrach, Meshach, and Abednego, they will be torn limb from limb, and their houses will be turned into heaps of rubble. There is no other god who can rescue like this!”</a:t>
            </a:r>
          </a:p>
          <a:p>
            <a:endParaRPr lang="en-US"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b="1" kern="1200" dirty="0">
                <a:solidFill>
                  <a:schemeClr val="tx1"/>
                </a:solidFill>
                <a:effectLst/>
                <a:latin typeface="Times New Roman" pitchFamily="-112" charset="0"/>
                <a:ea typeface="ＭＳ Ｐゴシック" pitchFamily="-112" charset="-128"/>
                <a:cs typeface="ＭＳ Ｐゴシック" pitchFamily="-112" charset="-128"/>
              </a:rPr>
              <a:t>Dan. 6:27</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He rescues and saves his people;</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performs miraculous signs and wonders</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in the heavens and on earth.</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He has rescued Daniel</a:t>
            </a:r>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from the power of the lions.”</a:t>
            </a:r>
          </a:p>
          <a:p>
            <a:endParaRPr lang="en-US" dirty="0"/>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8</a:t>
            </a:fld>
            <a:endParaRPr lang="en-US"/>
          </a:p>
        </p:txBody>
      </p:sp>
    </p:spTree>
    <p:extLst>
      <p:ext uri="{BB962C8B-B14F-4D97-AF65-F5344CB8AC3E}">
        <p14:creationId xmlns:p14="http://schemas.microsoft.com/office/powerpoint/2010/main" val="22956850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9952E8-2469-E74B-B0ED-CDF0BF564C7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928285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BB5BD7-129B-AD44-AEBD-93EDE3D909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45676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9A368-4DBE-274B-8381-ED40ECBD103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6284382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6558A4-D29C-7F49-8C3E-E48B69337740}" type="slidenum">
              <a:rPr lang="en-US" sz="1200"/>
              <a:pPr eaLnBrk="1" hangingPunct="1"/>
              <a:t>105</a:t>
            </a:fld>
            <a:endParaRPr lang="en-US" sz="1200"/>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B2EBD7-8F8D-0840-A9BA-C97BE9F4060A}" type="slidenum">
              <a:rPr lang="en-US" sz="1200"/>
              <a:pPr eaLnBrk="1" hangingPunct="1"/>
              <a:t>106</a:t>
            </a:fld>
            <a:endParaRPr lang="en-US" sz="1200"/>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77B389-4CD5-8945-A253-7CFF1F6E1F68}" type="slidenum">
              <a:rPr lang="en-US" sz="1200"/>
              <a:pPr eaLnBrk="1" hangingPunct="1"/>
              <a:t>107</a:t>
            </a:fld>
            <a:endParaRPr lang="en-US" sz="1200"/>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5BE710-D4E5-5B48-BDAD-B927D8EC83A1}" type="slidenum">
              <a:rPr lang="en-US" sz="1200"/>
              <a:pPr eaLnBrk="1" hangingPunct="1"/>
              <a:t>108</a:t>
            </a:fld>
            <a:endParaRPr lang="en-US" sz="1200"/>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C983A4-5393-124E-868D-CDAA593C82FD}" type="slidenum">
              <a:rPr lang="en-US" sz="1200"/>
              <a:pPr eaLnBrk="1" hangingPunct="1"/>
              <a:t>109</a:t>
            </a:fld>
            <a:endParaRPr lang="en-US" sz="1200"/>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B7E712-559D-5547-A694-E4A9EF9E2C60}" type="slidenum">
              <a:rPr lang="en-US" sz="1200"/>
              <a:pPr eaLnBrk="1" hangingPunct="1"/>
              <a:t>110</a:t>
            </a:fld>
            <a:endParaRPr lang="en-US" sz="1200"/>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7F6982-877E-E542-80D9-F5873B8E4BEC}" type="slidenum">
              <a:rPr lang="en-US" sz="1200"/>
              <a:pPr eaLnBrk="1" hangingPunct="1"/>
              <a:t>111</a:t>
            </a:fld>
            <a:endParaRPr lang="en-US" sz="1200"/>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 prophecy is more specific than Daniel 9:25-26 which gives the exact date when Jesus was presented to Israel in the Triumphal Entry on 30 March AD 33. This shows his victory over all other kings as the One to whom is given authority over the world (Dan 7:13-14). </a:t>
            </a:r>
          </a:p>
        </p:txBody>
      </p:sp>
      <p:sp>
        <p:nvSpPr>
          <p:cNvPr id="4" name="Slide Number Placeholder 3"/>
          <p:cNvSpPr>
            <a:spLocks noGrp="1"/>
          </p:cNvSpPr>
          <p:nvPr>
            <p:ph type="sldNum" sz="quarter" idx="5"/>
          </p:nvPr>
        </p:nvSpPr>
        <p:spPr/>
        <p:txBody>
          <a:bodyPr/>
          <a:lstStyle/>
          <a:p>
            <a:pPr>
              <a:defRPr/>
            </a:pPr>
            <a:fld id="{A63ABCA3-C2D5-FC4E-940F-0D7933C38334}" type="slidenum">
              <a:rPr lang="en-US" smtClean="0"/>
              <a:pPr>
                <a:defRPr/>
              </a:pPr>
              <a:t>9</a:t>
            </a:fld>
            <a:endParaRPr lang="en-US"/>
          </a:p>
        </p:txBody>
      </p:sp>
    </p:spTree>
    <p:extLst>
      <p:ext uri="{BB962C8B-B14F-4D97-AF65-F5344CB8AC3E}">
        <p14:creationId xmlns:p14="http://schemas.microsoft.com/office/powerpoint/2010/main" val="16006609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4E6499-E028-204C-A3C7-52B4DA109A2D}" type="slidenum">
              <a:rPr lang="en-US" sz="1200"/>
              <a:pPr eaLnBrk="1" hangingPunct="1"/>
              <a:t>112</a:t>
            </a:fld>
            <a:endParaRPr lang="en-US" sz="1200"/>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CF3A59-CDC2-914B-884E-86F78016EC66}" type="slidenum">
              <a:rPr lang="en-US" sz="1200"/>
              <a:pPr eaLnBrk="1" hangingPunct="1"/>
              <a:t>113</a:t>
            </a:fld>
            <a:endParaRPr lang="en-US" sz="1200"/>
          </a:p>
        </p:txBody>
      </p:sp>
      <p:sp>
        <p:nvSpPr>
          <p:cNvPr id="661506" name="Rectangle 2"/>
          <p:cNvSpPr>
            <a:spLocks noGrp="1" noRot="1" noChangeAspect="1" noChangeArrowheads="1" noTextEdit="1"/>
          </p:cNvSpPr>
          <p:nvPr>
            <p:ph type="sldImg"/>
          </p:nvPr>
        </p:nvSpPr>
        <p:spPr>
          <a:ln/>
        </p:spPr>
      </p:sp>
      <p:sp>
        <p:nvSpPr>
          <p:cNvPr id="66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23DE4-16BA-4A4E-9C27-2BFD63000A24}" type="slidenum">
              <a:rPr lang="en-US" sz="1200"/>
              <a:pPr eaLnBrk="1" hangingPunct="1"/>
              <a:t>114</a:t>
            </a:fld>
            <a:endParaRPr lang="en-US" sz="1200"/>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1BA727-309A-724D-8024-AEE7EC0B3E49}" type="slidenum">
              <a:rPr lang="en-US" sz="1200"/>
              <a:pPr eaLnBrk="1" hangingPunct="1"/>
              <a:t>115</a:t>
            </a:fld>
            <a:endParaRPr lang="en-US" sz="120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CB95E4-67CE-BA4F-89CE-103561A79389}" type="slidenum">
              <a:rPr lang="en-US" sz="1200"/>
              <a:pPr eaLnBrk="1" hangingPunct="1"/>
              <a:t>116</a:t>
            </a:fld>
            <a:endParaRPr lang="en-US" sz="1200"/>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CE84AA-E540-114B-B8B1-DFEF8195272D}" type="slidenum">
              <a:rPr lang="en-US" sz="1200"/>
              <a:pPr eaLnBrk="1" hangingPunct="1"/>
              <a:t>117</a:t>
            </a:fld>
            <a:endParaRPr lang="en-US" sz="1200"/>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36CA89-A3AE-954A-9184-4A91CEAB47CC}" type="slidenum">
              <a:rPr lang="en-US" sz="1200"/>
              <a:pPr eaLnBrk="1" hangingPunct="1"/>
              <a:t>118</a:t>
            </a:fld>
            <a:endParaRPr lang="en-US" sz="1200"/>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B53B3A-CDBE-D54E-A021-39928B6199EC}" type="slidenum">
              <a:rPr lang="en-US" sz="1200"/>
              <a:pPr eaLnBrk="1" hangingPunct="1"/>
              <a:t>119</a:t>
            </a:fld>
            <a:endParaRPr lang="en-US" sz="1200"/>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04EEB-5177-944E-8239-FF456C213246}" type="slidenum">
              <a:rPr lang="en-US" sz="1200"/>
              <a:pPr eaLnBrk="1" hangingPunct="1"/>
              <a:t>120</a:t>
            </a:fld>
            <a:endParaRPr lang="en-US" sz="1200"/>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D84D50-0276-4B4B-BB61-948B99C6E5B0}" type="slidenum">
              <a:rPr lang="en-US" sz="1200"/>
              <a:pPr eaLnBrk="1" hangingPunct="1"/>
              <a:t>121</a:t>
            </a:fld>
            <a:endParaRPr lang="en-US" sz="1200"/>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4506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7134944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48737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6317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18587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7513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184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07261263"/>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688239"/>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632762"/>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45535"/>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33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3931916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56079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96849"/>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28955"/>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2376599"/>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7853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446784"/>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656743"/>
      </p:ext>
    </p:extLst>
  </p:cSld>
  <p:clrMapOvr>
    <a:masterClrMapping/>
  </p:clrMapOvr>
  <p:transition spd="med">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858779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12/02/2026</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758709829"/>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48301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319745500"/>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12/02/2026</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20446057"/>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12/02/2026</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559064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12/02/2026</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67173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12/02/2026</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339302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12/02/2026</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167367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12/02/2026</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8703970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12/02/2026</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59379966"/>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259934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12/02/2026</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0700160"/>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447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69666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0255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58132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13223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976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61087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09996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7954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694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10151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9366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897352645"/>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15502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18003635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3740126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3469415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10314979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39153162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14091451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2378114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30861960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3230476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1854806"/>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38268938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30307615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549726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2163510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4257002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589641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3092616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1423300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096773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577779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4559462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5565929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8608255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8131320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6615704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5320527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4363452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6895332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30735662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0104698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701617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5935579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1138955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1014948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29670942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2953637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30608756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5562147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153041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19506302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14226934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61221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288396494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1712292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29863314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11793295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20235668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1936027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25768030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39122898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18330242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6510952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9788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52622178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868732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34597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382234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13017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612530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401517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20897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058508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1844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807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78397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2089213522"/>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484182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178642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19483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1886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543724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69373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83599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3277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666509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66536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17761843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08622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163609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770310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358791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2387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2956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4074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7749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80182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24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02518095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717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8212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0598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4814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8566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44677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00037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5602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77622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57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pPr>
                <a:defRPr/>
              </a:pPr>
              <a:t>‹#›</a:t>
            </a:fld>
            <a:endParaRPr lang="en-US"/>
          </a:p>
        </p:txBody>
      </p:sp>
    </p:spTree>
    <p:extLst>
      <p:ext uri="{BB962C8B-B14F-4D97-AF65-F5344CB8AC3E}">
        <p14:creationId xmlns:p14="http://schemas.microsoft.com/office/powerpoint/2010/main" val="277218611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86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28406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61656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3191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869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361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48031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5734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204320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9597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pPr>
                <a:defRPr/>
              </a:pPr>
              <a:t>‹#›</a:t>
            </a:fld>
            <a:endParaRPr lang="en-US"/>
          </a:p>
        </p:txBody>
      </p:sp>
    </p:spTree>
    <p:extLst>
      <p:ext uri="{BB962C8B-B14F-4D97-AF65-F5344CB8AC3E}">
        <p14:creationId xmlns:p14="http://schemas.microsoft.com/office/powerpoint/2010/main" val="35945887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9228993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1369782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82284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712240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99977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0584390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688999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711278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895385"/>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11589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pPr>
                <a:defRPr/>
              </a:pPr>
              <a:t>‹#›</a:t>
            </a:fld>
            <a:endParaRPr lang="en-US"/>
          </a:p>
        </p:txBody>
      </p:sp>
    </p:spTree>
    <p:extLst>
      <p:ext uri="{BB962C8B-B14F-4D97-AF65-F5344CB8AC3E}">
        <p14:creationId xmlns:p14="http://schemas.microsoft.com/office/powerpoint/2010/main" val="15801908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84156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773038"/>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886427"/>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82012"/>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194836"/>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97467"/>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831523"/>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35603"/>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09087"/>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767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976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cs typeface="ＭＳ Ｐゴシック" charset="0"/>
              </a:defRPr>
            </a:lvl1pPr>
          </a:lstStyle>
          <a:p>
            <a:pPr>
              <a:defRPr/>
            </a:pPr>
            <a:fld id="{00CBA7AD-3A19-4D4A-A8A3-F4F0E58ED897}" type="datetime1">
              <a:rPr lang="en-US"/>
              <a:pPr>
                <a:defRPr/>
              </a:pPr>
              <a:t>2/12/26</a:t>
            </a:fld>
            <a:endParaRPr lang="en-US"/>
          </a:p>
        </p:txBody>
      </p:sp>
      <p:sp>
        <p:nvSpPr>
          <p:cNvPr id="40" name="Rectangle 38"/>
          <p:cNvSpPr>
            <a:spLocks noGrp="1" noChangeArrowheads="1"/>
          </p:cNvSpPr>
          <p:nvPr>
            <p:ph type="ftr" sz="quarter" idx="11"/>
          </p:nvPr>
        </p:nvSpPr>
        <p:spPr/>
        <p:txBody>
          <a:bodyPr/>
          <a:lstStyle>
            <a:lvl1pPr>
              <a:defRPr>
                <a:ea typeface="+mn-ea"/>
                <a:cs typeface="+mn-cs"/>
              </a:defRPr>
            </a:lvl1pPr>
          </a:lstStyle>
          <a:p>
            <a:pPr>
              <a:defRPr/>
            </a:pPr>
            <a:endParaRPr lang="en-US">
              <a:latin typeface="Tahoma"/>
            </a:endParaRPr>
          </a:p>
        </p:txBody>
      </p:sp>
      <p:sp>
        <p:nvSpPr>
          <p:cNvPr id="41" name="Rectangle 41"/>
          <p:cNvSpPr>
            <a:spLocks noGrp="1" noChangeArrowheads="1"/>
          </p:cNvSpPr>
          <p:nvPr>
            <p:ph type="sldNum" sz="quarter" idx="12"/>
          </p:nvPr>
        </p:nvSpPr>
        <p:spPr/>
        <p:txBody>
          <a:bodyPr/>
          <a:lstStyle>
            <a:lvl1pPr>
              <a:defRPr>
                <a:cs typeface="ＭＳ Ｐゴシック" charset="0"/>
              </a:defRPr>
            </a:lvl1pPr>
          </a:lstStyle>
          <a:p>
            <a:pPr>
              <a:defRPr/>
            </a:pPr>
            <a:fld id="{A625C32F-87DA-8143-AA2A-34189EB9FDA0}" type="slidenum">
              <a:rPr lang="en-US"/>
              <a:pPr>
                <a:defRPr/>
              </a:pPr>
              <a:t>‹#›</a:t>
            </a:fld>
            <a:endParaRPr lang="en-US"/>
          </a:p>
        </p:txBody>
      </p:sp>
    </p:spTree>
    <p:extLst>
      <p:ext uri="{BB962C8B-B14F-4D97-AF65-F5344CB8AC3E}">
        <p14:creationId xmlns:p14="http://schemas.microsoft.com/office/powerpoint/2010/main" val="101048319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pPr>
                <a:defRPr/>
              </a:pPr>
              <a:t>‹#›</a:t>
            </a:fld>
            <a:endParaRPr lang="en-US"/>
          </a:p>
        </p:txBody>
      </p:sp>
    </p:spTree>
    <p:extLst>
      <p:ext uri="{BB962C8B-B14F-4D97-AF65-F5344CB8AC3E}">
        <p14:creationId xmlns:p14="http://schemas.microsoft.com/office/powerpoint/2010/main" val="42774698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5822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49584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810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06126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6335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0800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6142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892640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55772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539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pPr>
                <a:defRPr/>
              </a:pPr>
              <a:t>‹#›</a:t>
            </a:fld>
            <a:endParaRPr lang="en-US"/>
          </a:p>
        </p:txBody>
      </p:sp>
    </p:spTree>
    <p:extLst>
      <p:ext uri="{BB962C8B-B14F-4D97-AF65-F5344CB8AC3E}">
        <p14:creationId xmlns:p14="http://schemas.microsoft.com/office/powerpoint/2010/main" val="14478152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5510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E47CA212-7608-6042-BB12-F04D688FAA6B}" type="slidenum">
              <a:rPr lang="en-US"/>
              <a:pPr>
                <a:defRPr/>
              </a:pPr>
              <a:t>‹#›</a:t>
            </a:fld>
            <a:endParaRPr lang="en-US"/>
          </a:p>
        </p:txBody>
      </p:sp>
    </p:spTree>
    <p:extLst>
      <p:ext uri="{BB962C8B-B14F-4D97-AF65-F5344CB8AC3E}">
        <p14:creationId xmlns:p14="http://schemas.microsoft.com/office/powerpoint/2010/main" val="27930681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31332794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9272609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27290334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19480975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034514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8017432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25952755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4210665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pPr>
                <a:defRPr/>
              </a:pPr>
              <a:t>‹#›</a:t>
            </a:fld>
            <a:endParaRPr lang="en-US"/>
          </a:p>
        </p:txBody>
      </p:sp>
    </p:spTree>
    <p:extLst>
      <p:ext uri="{BB962C8B-B14F-4D97-AF65-F5344CB8AC3E}">
        <p14:creationId xmlns:p14="http://schemas.microsoft.com/office/powerpoint/2010/main" val="38137160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3010312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7528716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40589448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29722888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27073275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25674620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40676270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2239345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246704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1536246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pPr>
                <a:defRPr/>
              </a:pPr>
              <a:t>‹#›</a:t>
            </a:fld>
            <a:endParaRPr lang="en-US"/>
          </a:p>
        </p:txBody>
      </p:sp>
    </p:spTree>
    <p:extLst>
      <p:ext uri="{BB962C8B-B14F-4D97-AF65-F5344CB8AC3E}">
        <p14:creationId xmlns:p14="http://schemas.microsoft.com/office/powerpoint/2010/main" val="8883676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3182486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10165573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12947826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42838357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BA9FF9-F3E4-2C46-A39C-B5CC88CF0DDD}" type="slidenum">
              <a:rPr lang="en-US"/>
              <a:pPr>
                <a:defRPr/>
              </a:pPr>
              <a:t>‹#›</a:t>
            </a:fld>
            <a:endParaRPr lang="en-US"/>
          </a:p>
        </p:txBody>
      </p:sp>
    </p:spTree>
    <p:extLst>
      <p:ext uri="{BB962C8B-B14F-4D97-AF65-F5344CB8AC3E}">
        <p14:creationId xmlns:p14="http://schemas.microsoft.com/office/powerpoint/2010/main" val="785732482"/>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pPr>
                <a:defRPr/>
              </a:pPr>
              <a:t>2/12/26</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pPr>
                <a:defRPr/>
              </a:pPr>
              <a:t>‹#›</a:t>
            </a:fld>
            <a:endParaRPr lang="en-US"/>
          </a:p>
        </p:txBody>
      </p:sp>
    </p:spTree>
    <p:extLst>
      <p:ext uri="{BB962C8B-B14F-4D97-AF65-F5344CB8AC3E}">
        <p14:creationId xmlns:p14="http://schemas.microsoft.com/office/powerpoint/2010/main" val="31585478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pPr>
                <a:defRPr/>
              </a:pPr>
              <a:t>2/12/26</a:t>
            </a:fld>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pPr>
                <a:defRPr/>
              </a:pPr>
              <a:t>‹#›</a:t>
            </a:fld>
            <a:endParaRPr lang="en-US"/>
          </a:p>
        </p:txBody>
      </p:sp>
    </p:spTree>
    <p:extLst>
      <p:ext uri="{BB962C8B-B14F-4D97-AF65-F5344CB8AC3E}">
        <p14:creationId xmlns:p14="http://schemas.microsoft.com/office/powerpoint/2010/main" val="29356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003419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pPr>
                <a:defRPr/>
              </a:pPr>
              <a:t>‹#›</a:t>
            </a:fld>
            <a:endParaRPr lang="en-US"/>
          </a:p>
        </p:txBody>
      </p:sp>
    </p:spTree>
    <p:extLst>
      <p:ext uri="{BB962C8B-B14F-4D97-AF65-F5344CB8AC3E}">
        <p14:creationId xmlns:p14="http://schemas.microsoft.com/office/powerpoint/2010/main" val="2733603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pPr>
                <a:defRPr/>
              </a:pPr>
              <a:t>‹#›</a:t>
            </a:fld>
            <a:endParaRPr lang="en-US"/>
          </a:p>
        </p:txBody>
      </p:sp>
    </p:spTree>
    <p:extLst>
      <p:ext uri="{BB962C8B-B14F-4D97-AF65-F5344CB8AC3E}">
        <p14:creationId xmlns:p14="http://schemas.microsoft.com/office/powerpoint/2010/main" val="3172954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pPr>
                <a:defRPr/>
              </a:pPr>
              <a:t>‹#›</a:t>
            </a:fld>
            <a:endParaRPr lang="en-US"/>
          </a:p>
        </p:txBody>
      </p:sp>
    </p:spTree>
    <p:extLst>
      <p:ext uri="{BB962C8B-B14F-4D97-AF65-F5344CB8AC3E}">
        <p14:creationId xmlns:p14="http://schemas.microsoft.com/office/powerpoint/2010/main" val="844023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pPr>
                <a:defRPr/>
              </a:pPr>
              <a:t>‹#›</a:t>
            </a:fld>
            <a:endParaRPr lang="en-US"/>
          </a:p>
        </p:txBody>
      </p:sp>
    </p:spTree>
    <p:extLst>
      <p:ext uri="{BB962C8B-B14F-4D97-AF65-F5344CB8AC3E}">
        <p14:creationId xmlns:p14="http://schemas.microsoft.com/office/powerpoint/2010/main" val="3994739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3650"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283651" name="Rectangle 3"/>
          <p:cNvSpPr>
            <a:spLocks noGrp="1" noChangeArrowheads="1"/>
          </p:cNvSpPr>
          <p:nvPr>
            <p:ph type="subTitle" idx="1"/>
          </p:nvPr>
        </p:nvSpPr>
        <p:spPr>
          <a:xfrm>
            <a:off x="2971800" y="4267200"/>
            <a:ext cx="5791200" cy="1447800"/>
          </a:xfrm>
        </p:spPr>
        <p:txBody>
          <a:bodyPr/>
          <a:lstStyle>
            <a:lvl1pPr marL="0" indent="0">
              <a:buFont typeface="Wingdings" pitchFamily="-112"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4841E1AE-9729-6541-9345-AB4895FE74EF}" type="slidenum">
              <a:rPr lang="en-US"/>
              <a:pPr>
                <a:defRPr/>
              </a:pPr>
              <a:t>‹#›</a:t>
            </a:fld>
            <a:endParaRPr lang="en-US"/>
          </a:p>
        </p:txBody>
      </p:sp>
    </p:spTree>
    <p:extLst>
      <p:ext uri="{BB962C8B-B14F-4D97-AF65-F5344CB8AC3E}">
        <p14:creationId xmlns:p14="http://schemas.microsoft.com/office/powerpoint/2010/main" val="2185824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DE4D16C-4A3C-FB4E-B14B-FC6FA32EE415}"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8187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4C62C74D-D144-EF4F-9FD0-E04A582F2A0B}"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3456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29944B50-EFC9-DB48-96A2-40E4FCC7B6DD}"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3863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pPr>
              <a:defRPr/>
            </a:pPr>
            <a:endParaRPr lang="en-US"/>
          </a:p>
        </p:txBody>
      </p:sp>
      <p:sp>
        <p:nvSpPr>
          <p:cNvPr id="8" name="Rectangle 1029"/>
          <p:cNvSpPr>
            <a:spLocks noGrp="1" noChangeArrowheads="1"/>
          </p:cNvSpPr>
          <p:nvPr>
            <p:ph type="sldNum" sz="quarter" idx="11"/>
          </p:nvPr>
        </p:nvSpPr>
        <p:spPr>
          <a:ln/>
        </p:spPr>
        <p:txBody>
          <a:bodyPr/>
          <a:lstStyle>
            <a:lvl1pPr>
              <a:defRPr/>
            </a:lvl1pPr>
          </a:lstStyle>
          <a:p>
            <a:pPr>
              <a:defRPr/>
            </a:pPr>
            <a:fld id="{E1E97849-9432-C047-8205-3244CC63E9EA}" type="slidenum">
              <a:rPr lang="en-US"/>
              <a:pPr>
                <a:defRPr/>
              </a:pPr>
              <a:t>‹#›</a:t>
            </a:fld>
            <a:endParaRPr lang="en-US"/>
          </a:p>
        </p:txBody>
      </p:sp>
      <p:sp>
        <p:nvSpPr>
          <p:cNvPr id="9"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556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1"/>
          </p:nvPr>
        </p:nvSpPr>
        <p:spPr>
          <a:ln/>
        </p:spPr>
        <p:txBody>
          <a:bodyPr/>
          <a:lstStyle>
            <a:lvl1pPr>
              <a:defRPr/>
            </a:lvl1pPr>
          </a:lstStyle>
          <a:p>
            <a:pPr>
              <a:defRPr/>
            </a:pPr>
            <a:fld id="{7B0C4271-991C-F54D-A319-0DB0F4C5864F}" type="slidenum">
              <a:rPr lang="en-US"/>
              <a:pPr>
                <a:defRPr/>
              </a:pPr>
              <a:t>‹#›</a:t>
            </a:fld>
            <a:endParaRPr lang="en-US"/>
          </a:p>
        </p:txBody>
      </p:sp>
      <p:sp>
        <p:nvSpPr>
          <p:cNvPr id="5"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7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337984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pPr>
              <a:defRPr/>
            </a:pPr>
            <a:endParaRPr lang="en-US"/>
          </a:p>
        </p:txBody>
      </p:sp>
      <p:sp>
        <p:nvSpPr>
          <p:cNvPr id="3" name="Rectangle 1029"/>
          <p:cNvSpPr>
            <a:spLocks noGrp="1" noChangeArrowheads="1"/>
          </p:cNvSpPr>
          <p:nvPr>
            <p:ph type="sldNum" sz="quarter" idx="11"/>
          </p:nvPr>
        </p:nvSpPr>
        <p:spPr>
          <a:ln/>
        </p:spPr>
        <p:txBody>
          <a:bodyPr/>
          <a:lstStyle>
            <a:lvl1pPr>
              <a:defRPr/>
            </a:lvl1pPr>
          </a:lstStyle>
          <a:p>
            <a:pPr>
              <a:defRPr/>
            </a:pPr>
            <a:fld id="{9558EA75-A7A8-DB44-BFB5-70132BE6B1F4}" type="slidenum">
              <a:rPr lang="en-US"/>
              <a:pPr>
                <a:defRPr/>
              </a:pPr>
              <a:t>‹#›</a:t>
            </a:fld>
            <a:endParaRPr lang="en-US"/>
          </a:p>
        </p:txBody>
      </p:sp>
      <p:sp>
        <p:nvSpPr>
          <p:cNvPr id="4"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203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6DD229E3-9EE1-CA48-A81B-2BCF9A4A174B}"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803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1"/>
          </p:nvPr>
        </p:nvSpPr>
        <p:spPr>
          <a:ln/>
        </p:spPr>
        <p:txBody>
          <a:bodyPr/>
          <a:lstStyle>
            <a:lvl1pPr>
              <a:defRPr/>
            </a:lvl1pPr>
          </a:lstStyle>
          <a:p>
            <a:pPr>
              <a:defRPr/>
            </a:pPr>
            <a:fld id="{3363730A-8569-DA40-A58C-8B00D408799F}" type="slidenum">
              <a:rPr lang="en-US"/>
              <a:pPr>
                <a:defRPr/>
              </a:pPr>
              <a:t>‹#›</a:t>
            </a:fld>
            <a:endParaRPr lang="en-US"/>
          </a:p>
        </p:txBody>
      </p:sp>
      <p:sp>
        <p:nvSpPr>
          <p:cNvPr id="7"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9977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7ECDED12-3CA0-574C-A716-A68E2508CE20}"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9228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1"/>
          </p:nvPr>
        </p:nvSpPr>
        <p:spPr>
          <a:ln/>
        </p:spPr>
        <p:txBody>
          <a:bodyPr/>
          <a:lstStyle>
            <a:lvl1pPr>
              <a:defRPr/>
            </a:lvl1pPr>
          </a:lstStyle>
          <a:p>
            <a:pPr>
              <a:defRPr/>
            </a:pPr>
            <a:fld id="{C57E8C67-35D1-E246-A431-E6B7545616B4}" type="slidenum">
              <a:rPr lang="en-US"/>
              <a:pPr>
                <a:defRPr/>
              </a:pPr>
              <a:t>‹#›</a:t>
            </a:fld>
            <a:endParaRPr lang="en-US"/>
          </a:p>
        </p:txBody>
      </p:sp>
      <p:sp>
        <p:nvSpPr>
          <p:cNvPr id="6" name="Rectangle 104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5765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2438125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92647457"/>
      </p:ext>
    </p:extLst>
  </p:cSld>
  <p:clrMapOvr>
    <a:masterClrMapping/>
  </p:clrMapOvr>
  <p:transition spd="med">
    <p:zoom dir="in"/>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0517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895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208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651168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204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208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5939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77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1674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90057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121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515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AB7864A9-C36D-9046-88A9-8A31E0833FEC}" type="slidenum">
              <a:rPr lang="en-US"/>
              <a:pPr>
                <a:defRPr/>
              </a:pPr>
              <a:t>‹#›</a:t>
            </a:fld>
            <a:endParaRPr lang="en-US"/>
          </a:p>
        </p:txBody>
      </p:sp>
    </p:spTree>
    <p:extLst>
      <p:ext uri="{BB962C8B-B14F-4D97-AF65-F5344CB8AC3E}">
        <p14:creationId xmlns:p14="http://schemas.microsoft.com/office/powerpoint/2010/main" val="518071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DA827C0F-FA00-4344-B160-113234881BFA}" type="slidenum">
              <a:rPr lang="en-US"/>
              <a:pPr>
                <a:defRPr/>
              </a:pPr>
              <a:t>‹#›</a:t>
            </a:fld>
            <a:endParaRPr lang="en-US"/>
          </a:p>
        </p:txBody>
      </p:sp>
    </p:spTree>
    <p:extLst>
      <p:ext uri="{BB962C8B-B14F-4D97-AF65-F5344CB8AC3E}">
        <p14:creationId xmlns:p14="http://schemas.microsoft.com/office/powerpoint/2010/main" val="308781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659023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442206A9-72D8-1D48-96CF-B3E4A8C287ED}" type="slidenum">
              <a:rPr lang="en-US"/>
              <a:pPr>
                <a:defRPr/>
              </a:pPr>
              <a:t>‹#›</a:t>
            </a:fld>
            <a:endParaRPr lang="en-US"/>
          </a:p>
        </p:txBody>
      </p:sp>
    </p:spTree>
    <p:extLst>
      <p:ext uri="{BB962C8B-B14F-4D97-AF65-F5344CB8AC3E}">
        <p14:creationId xmlns:p14="http://schemas.microsoft.com/office/powerpoint/2010/main" val="2476145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07F1580C-5E63-3442-8D36-5859CD864241}" type="slidenum">
              <a:rPr lang="en-US"/>
              <a:pPr>
                <a:defRPr/>
              </a:pPr>
              <a:t>‹#›</a:t>
            </a:fld>
            <a:endParaRPr lang="en-US"/>
          </a:p>
        </p:txBody>
      </p:sp>
    </p:spTree>
    <p:extLst>
      <p:ext uri="{BB962C8B-B14F-4D97-AF65-F5344CB8AC3E}">
        <p14:creationId xmlns:p14="http://schemas.microsoft.com/office/powerpoint/2010/main" val="1632953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C6D8E87A-64E8-2448-81CB-B12B0C634C31}" type="slidenum">
              <a:rPr lang="en-US"/>
              <a:pPr>
                <a:defRPr/>
              </a:pPr>
              <a:t>‹#›</a:t>
            </a:fld>
            <a:endParaRPr lang="en-US"/>
          </a:p>
        </p:txBody>
      </p:sp>
    </p:spTree>
    <p:extLst>
      <p:ext uri="{BB962C8B-B14F-4D97-AF65-F5344CB8AC3E}">
        <p14:creationId xmlns:p14="http://schemas.microsoft.com/office/powerpoint/2010/main" val="4132262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6EAC48A8-6430-1743-884A-71F14C9B24E3}" type="slidenum">
              <a:rPr lang="en-US"/>
              <a:pPr>
                <a:defRPr/>
              </a:pPr>
              <a:t>‹#›</a:t>
            </a:fld>
            <a:endParaRPr lang="en-US"/>
          </a:p>
        </p:txBody>
      </p:sp>
    </p:spTree>
    <p:extLst>
      <p:ext uri="{BB962C8B-B14F-4D97-AF65-F5344CB8AC3E}">
        <p14:creationId xmlns:p14="http://schemas.microsoft.com/office/powerpoint/2010/main" val="387800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4EC45739-FEEB-4F4C-BC51-9C8CCDF131D2}" type="slidenum">
              <a:rPr lang="en-US"/>
              <a:pPr>
                <a:defRPr/>
              </a:pPr>
              <a:t>‹#›</a:t>
            </a:fld>
            <a:endParaRPr lang="en-US"/>
          </a:p>
        </p:txBody>
      </p:sp>
    </p:spTree>
    <p:extLst>
      <p:ext uri="{BB962C8B-B14F-4D97-AF65-F5344CB8AC3E}">
        <p14:creationId xmlns:p14="http://schemas.microsoft.com/office/powerpoint/2010/main" val="4288536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DDC59767-686E-ED43-8598-7F8CA79CB3C2}" type="slidenum">
              <a:rPr lang="en-US"/>
              <a:pPr>
                <a:defRPr/>
              </a:pPr>
              <a:t>‹#›</a:t>
            </a:fld>
            <a:endParaRPr lang="en-US"/>
          </a:p>
        </p:txBody>
      </p:sp>
    </p:spTree>
    <p:extLst>
      <p:ext uri="{BB962C8B-B14F-4D97-AF65-F5344CB8AC3E}">
        <p14:creationId xmlns:p14="http://schemas.microsoft.com/office/powerpoint/2010/main" val="427616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510651F6-A401-2949-9909-F62353BBAE6E}" type="slidenum">
              <a:rPr lang="en-US"/>
              <a:pPr>
                <a:defRPr/>
              </a:pPr>
              <a:t>‹#›</a:t>
            </a:fld>
            <a:endParaRPr lang="en-US"/>
          </a:p>
        </p:txBody>
      </p:sp>
    </p:spTree>
    <p:extLst>
      <p:ext uri="{BB962C8B-B14F-4D97-AF65-F5344CB8AC3E}">
        <p14:creationId xmlns:p14="http://schemas.microsoft.com/office/powerpoint/2010/main" val="19371573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73CF6C61-3382-2F4D-A46A-54E360C52420}" type="slidenum">
              <a:rPr lang="en-US"/>
              <a:pPr>
                <a:defRPr/>
              </a:pPr>
              <a:t>‹#›</a:t>
            </a:fld>
            <a:endParaRPr lang="en-US"/>
          </a:p>
        </p:txBody>
      </p:sp>
    </p:spTree>
    <p:extLst>
      <p:ext uri="{BB962C8B-B14F-4D97-AF65-F5344CB8AC3E}">
        <p14:creationId xmlns:p14="http://schemas.microsoft.com/office/powerpoint/2010/main" val="898586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Comic Sans MS" charset="0"/>
                <a:ea typeface="ＭＳ Ｐゴシック"/>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1" hangingPunct="1">
              <a:defRPr>
                <a:latin typeface="Comic Sans MS" charset="0"/>
                <a:ea typeface="ＭＳ Ｐゴシック"/>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Comic Sans MS" charset="0"/>
                <a:ea typeface="ＭＳ Ｐゴシック"/>
                <a:cs typeface="ＭＳ Ｐゴシック" charset="0"/>
              </a:defRPr>
            </a:lvl1pPr>
          </a:lstStyle>
          <a:p>
            <a:pPr>
              <a:defRPr/>
            </a:pPr>
            <a:fld id="{5F8BAFFC-7E34-B54D-AB7C-5118E500E4D8}" type="slidenum">
              <a:rPr lang="en-US"/>
              <a:pPr>
                <a:defRPr/>
              </a:pPr>
              <a:t>‹#›</a:t>
            </a:fld>
            <a:endParaRPr lang="en-US"/>
          </a:p>
        </p:txBody>
      </p:sp>
    </p:spTree>
    <p:extLst>
      <p:ext uri="{BB962C8B-B14F-4D97-AF65-F5344CB8AC3E}">
        <p14:creationId xmlns:p14="http://schemas.microsoft.com/office/powerpoint/2010/main" val="201561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33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704164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3961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1737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4729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568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473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86822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991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94000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43849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7527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2323078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7222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51820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8739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7637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4659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76643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4477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289222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2357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552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17179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05247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91398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63364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2745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49793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0537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91289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90961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93057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317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0.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5.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6" Type="http://schemas.openxmlformats.org/officeDocument/2006/relationships/image" Target="../media/image11.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10.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9.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1.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2.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9.pn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7.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image" Target="../media/image11.png"/><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10.png"/></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9.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0.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296.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4"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6" Type="http://schemas.openxmlformats.org/officeDocument/2006/relationships/image" Target="../media/image6.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73" r:id="rId1"/>
    <p:sldLayoutId id="2147491674" r:id="rId2"/>
    <p:sldLayoutId id="2147491675" r:id="rId3"/>
    <p:sldLayoutId id="2147491676" r:id="rId4"/>
    <p:sldLayoutId id="2147491677" r:id="rId5"/>
    <p:sldLayoutId id="2147491678" r:id="rId6"/>
    <p:sldLayoutId id="2147491679" r:id="rId7"/>
    <p:sldLayoutId id="2147491680" r:id="rId8"/>
    <p:sldLayoutId id="2147491681" r:id="rId9"/>
    <p:sldLayoutId id="2147491682" r:id="rId10"/>
    <p:sldLayoutId id="214749168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401797"/>
      </p:ext>
    </p:extLst>
  </p:cSld>
  <p:clrMap bg1="lt1" tx1="dk1" bg2="lt2" tx2="dk2" accent1="accent1" accent2="accent2" accent3="accent3" accent4="accent4" accent5="accent5" accent6="accent6" hlink="hlink" folHlink="folHlink"/>
  <p:sldLayoutIdLst>
    <p:sldLayoutId id="2147492489"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2/12/26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95103161"/>
      </p:ext>
    </p:extLst>
  </p:cSld>
  <p:clrMap bg1="lt1" tx1="dk1" bg2="lt2" tx2="dk2" accent1="accent1" accent2="accent2" accent3="accent3" accent4="accent4" accent5="accent5" accent6="accent6" hlink="hlink" folHlink="folHlink"/>
  <p:sldLayoutIdLst>
    <p:sldLayoutId id="2147492502"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4439223"/>
      </p:ext>
    </p:extLst>
  </p:cSld>
  <p:clrMap bg1="dk2" tx1="lt1" bg2="dk1" tx2="lt2" accent1="accent1" accent2="accent2" accent3="accent3" accent4="accent4" accent5="accent5" accent6="accent6" hlink="hlink" folHlink="folHlink"/>
  <p:sldLayoutIdLst>
    <p:sldLayoutId id="2147492514" r:id="rId1"/>
    <p:sldLayoutId id="2147492515" r:id="rId2"/>
    <p:sldLayoutId id="2147492516" r:id="rId3"/>
    <p:sldLayoutId id="2147492517" r:id="rId4"/>
    <p:sldLayoutId id="2147492518" r:id="rId5"/>
    <p:sldLayoutId id="2147492519" r:id="rId6"/>
    <p:sldLayoutId id="2147492520" r:id="rId7"/>
    <p:sldLayoutId id="2147492521" r:id="rId8"/>
    <p:sldLayoutId id="2147492522" r:id="rId9"/>
    <p:sldLayoutId id="2147492523" r:id="rId10"/>
    <p:sldLayoutId id="2147492524" r:id="rId11"/>
    <p:sldLayoutId id="214749252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3CD96D7-8E16-2C48-B1B8-743FBA6F584F}" type="slidenum">
              <a:rPr lang="en-US"/>
              <a:pPr>
                <a:defRPr/>
              </a:pPr>
              <a:t>‹#›</a:t>
            </a:fld>
            <a:endParaRPr lang="en-US"/>
          </a:p>
        </p:txBody>
      </p:sp>
    </p:spTree>
    <p:extLst>
      <p:ext uri="{BB962C8B-B14F-4D97-AF65-F5344CB8AC3E}">
        <p14:creationId xmlns:p14="http://schemas.microsoft.com/office/powerpoint/2010/main" val="203193809"/>
      </p:ext>
    </p:extLst>
  </p:cSld>
  <p:clrMap bg1="lt1" tx1="dk1" bg2="lt2" tx2="dk2" accent1="accent1" accent2="accent2" accent3="accent3" accent4="accent4" accent5="accent5" accent6="accent6" hlink="hlink" folHlink="folHlink"/>
  <p:sldLayoutIdLst>
    <p:sldLayoutId id="214749252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12/02/2026</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17959647"/>
      </p:ext>
    </p:extLst>
  </p:cSld>
  <p:clrMap bg1="lt1" tx1="dk1" bg2="lt2" tx2="dk2" accent1="accent1" accent2="accent2" accent3="accent3" accent4="accent4" accent5="accent5" accent6="accent6" hlink="hlink" folHlink="folHlink"/>
  <p:sldLayoutIdLst>
    <p:sldLayoutId id="2147492529" r:id="rId1"/>
    <p:sldLayoutId id="2147492530" r:id="rId2"/>
    <p:sldLayoutId id="2147492531" r:id="rId3"/>
    <p:sldLayoutId id="2147492532" r:id="rId4"/>
    <p:sldLayoutId id="2147492533" r:id="rId5"/>
    <p:sldLayoutId id="2147492534" r:id="rId6"/>
    <p:sldLayoutId id="2147492535" r:id="rId7"/>
    <p:sldLayoutId id="2147492536" r:id="rId8"/>
    <p:sldLayoutId id="2147492537" r:id="rId9"/>
    <p:sldLayoutId id="2147492538" r:id="rId10"/>
    <p:sldLayoutId id="214749253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3402602"/>
      </p:ext>
    </p:extLst>
  </p:cSld>
  <p:clrMap bg1="dk2" tx1="lt1" bg2="dk1" tx2="lt2" accent1="accent1" accent2="accent2" accent3="accent3" accent4="accent4" accent5="accent5" accent6="accent6" hlink="hlink" folHlink="folHlink"/>
  <p:sldLayoutIdLst>
    <p:sldLayoutId id="2147492573" r:id="rId1"/>
    <p:sldLayoutId id="2147492574" r:id="rId2"/>
    <p:sldLayoutId id="2147492575" r:id="rId3"/>
    <p:sldLayoutId id="2147492576" r:id="rId4"/>
    <p:sldLayoutId id="2147492577" r:id="rId5"/>
    <p:sldLayoutId id="2147492578" r:id="rId6"/>
    <p:sldLayoutId id="2147492579" r:id="rId7"/>
    <p:sldLayoutId id="2147492580" r:id="rId8"/>
    <p:sldLayoutId id="2147492581" r:id="rId9"/>
    <p:sldLayoutId id="2147492582" r:id="rId10"/>
    <p:sldLayoutId id="2147492583" r:id="rId11"/>
    <p:sldLayoutId id="21474925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3463514186"/>
      </p:ext>
    </p:extLst>
  </p:cSld>
  <p:clrMap bg1="lt1" tx1="dk1" bg2="lt2" tx2="dk2" accent1="accent1" accent2="accent2" accent3="accent3" accent4="accent4" accent5="accent5" accent6="accent6" hlink="hlink" folHlink="folHlink"/>
  <p:sldLayoutIdLst>
    <p:sldLayoutId id="2147492598" r:id="rId1"/>
    <p:sldLayoutId id="2147492599" r:id="rId2"/>
    <p:sldLayoutId id="2147492600" r:id="rId3"/>
    <p:sldLayoutId id="2147492601" r:id="rId4"/>
    <p:sldLayoutId id="2147492602" r:id="rId5"/>
    <p:sldLayoutId id="2147492603" r:id="rId6"/>
    <p:sldLayoutId id="2147492604" r:id="rId7"/>
    <p:sldLayoutId id="2147492605" r:id="rId8"/>
    <p:sldLayoutId id="2147492606" r:id="rId9"/>
    <p:sldLayoutId id="2147492607" r:id="rId10"/>
    <p:sldLayoutId id="214749260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819755776"/>
      </p:ext>
    </p:extLst>
  </p:cSld>
  <p:clrMap bg1="lt1" tx1="dk1" bg2="lt2" tx2="dk2" accent1="accent1" accent2="accent2" accent3="accent3" accent4="accent4" accent5="accent5" accent6="accent6" hlink="hlink" folHlink="folHlink"/>
  <p:sldLayoutIdLst>
    <p:sldLayoutId id="2147492610" r:id="rId1"/>
    <p:sldLayoutId id="2147492611" r:id="rId2"/>
    <p:sldLayoutId id="2147492612" r:id="rId3"/>
    <p:sldLayoutId id="2147492613" r:id="rId4"/>
    <p:sldLayoutId id="2147492614" r:id="rId5"/>
    <p:sldLayoutId id="2147492615" r:id="rId6"/>
    <p:sldLayoutId id="2147492616" r:id="rId7"/>
    <p:sldLayoutId id="2147492617" r:id="rId8"/>
    <p:sldLayoutId id="2147492618" r:id="rId9"/>
    <p:sldLayoutId id="2147492619" r:id="rId10"/>
    <p:sldLayoutId id="2147492620" r:id="rId11"/>
    <p:sldLayoutId id="2147492621" r:id="rId12"/>
    <p:sldLayoutId id="214749262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7641213"/>
      </p:ext>
    </p:extLst>
  </p:cSld>
  <p:clrMap bg1="lt1" tx1="dk1" bg2="lt2" tx2="dk2" accent1="accent1" accent2="accent2" accent3="accent3" accent4="accent4" accent5="accent5" accent6="accent6" hlink="hlink" folHlink="folHlink"/>
  <p:sldLayoutIdLst>
    <p:sldLayoutId id="2147492624" r:id="rId1"/>
    <p:sldLayoutId id="2147492625" r:id="rId2"/>
    <p:sldLayoutId id="2147492626" r:id="rId3"/>
    <p:sldLayoutId id="2147492627" r:id="rId4"/>
    <p:sldLayoutId id="2147492628" r:id="rId5"/>
    <p:sldLayoutId id="2147492629" r:id="rId6"/>
    <p:sldLayoutId id="2147492630" r:id="rId7"/>
    <p:sldLayoutId id="2147492631" r:id="rId8"/>
    <p:sldLayoutId id="2147492632" r:id="rId9"/>
    <p:sldLayoutId id="2147492633" r:id="rId10"/>
    <p:sldLayoutId id="2147492634" r:id="rId11"/>
    <p:sldLayoutId id="2147492635" r:id="rId12"/>
    <p:sldLayoutId id="21474926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86900229"/>
      </p:ext>
    </p:extLst>
  </p:cSld>
  <p:clrMap bg1="lt1" tx1="dk1" bg2="lt2" tx2="dk2" accent1="accent1" accent2="accent2" accent3="accent3" accent4="accent4" accent5="accent5" accent6="accent6" hlink="hlink" folHlink="folHlink"/>
  <p:sldLayoutIdLst>
    <p:sldLayoutId id="2147492638" r:id="rId1"/>
    <p:sldLayoutId id="2147492639" r:id="rId2"/>
    <p:sldLayoutId id="2147492640" r:id="rId3"/>
    <p:sldLayoutId id="2147492641" r:id="rId4"/>
    <p:sldLayoutId id="2147492642" r:id="rId5"/>
    <p:sldLayoutId id="2147492643" r:id="rId6"/>
    <p:sldLayoutId id="2147492644" r:id="rId7"/>
    <p:sldLayoutId id="2147492645" r:id="rId8"/>
    <p:sldLayoutId id="2147492646" r:id="rId9"/>
    <p:sldLayoutId id="2147492647" r:id="rId10"/>
    <p:sldLayoutId id="214749264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27" r:id="rId1"/>
    <p:sldLayoutId id="2147491728" r:id="rId2"/>
    <p:sldLayoutId id="2147491729" r:id="rId3"/>
    <p:sldLayoutId id="2147491730" r:id="rId4"/>
    <p:sldLayoutId id="2147491731" r:id="rId5"/>
    <p:sldLayoutId id="2147491732" r:id="rId6"/>
    <p:sldLayoutId id="2147491733" r:id="rId7"/>
    <p:sldLayoutId id="2147491734" r:id="rId8"/>
    <p:sldLayoutId id="2147491735" r:id="rId9"/>
    <p:sldLayoutId id="2147491736" r:id="rId10"/>
    <p:sldLayoutId id="214749173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33936380"/>
      </p:ext>
    </p:extLst>
  </p:cSld>
  <p:clrMap bg1="lt1" tx1="dk1" bg2="lt2" tx2="dk2" accent1="accent1" accent2="accent2" accent3="accent3" accent4="accent4" accent5="accent5" accent6="accent6" hlink="hlink" folHlink="folHlink"/>
  <p:sldLayoutIdLst>
    <p:sldLayoutId id="2147492650" r:id="rId1"/>
    <p:sldLayoutId id="2147492651" r:id="rId2"/>
    <p:sldLayoutId id="2147492652" r:id="rId3"/>
    <p:sldLayoutId id="2147492653" r:id="rId4"/>
    <p:sldLayoutId id="2147492654" r:id="rId5"/>
    <p:sldLayoutId id="2147492655" r:id="rId6"/>
    <p:sldLayoutId id="2147492656" r:id="rId7"/>
    <p:sldLayoutId id="2147492657" r:id="rId8"/>
    <p:sldLayoutId id="2147492658" r:id="rId9"/>
    <p:sldLayoutId id="2147492659" r:id="rId10"/>
    <p:sldLayoutId id="2147492660" r:id="rId11"/>
    <p:sldLayoutId id="2147492661" r:id="rId12"/>
    <p:sldLayoutId id="21474926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328511"/>
      </p:ext>
    </p:extLst>
  </p:cSld>
  <p:clrMap bg1="dk2" tx1="lt1" bg2="dk1" tx2="lt2" accent1="accent1" accent2="accent2" accent3="accent3" accent4="accent4" accent5="accent5" accent6="accent6" hlink="hlink" folHlink="folHlink"/>
  <p:sldLayoutIdLst>
    <p:sldLayoutId id="2147492689" r:id="rId1"/>
    <p:sldLayoutId id="2147492690" r:id="rId2"/>
    <p:sldLayoutId id="2147492691" r:id="rId3"/>
    <p:sldLayoutId id="2147492692" r:id="rId4"/>
    <p:sldLayoutId id="2147492693" r:id="rId5"/>
    <p:sldLayoutId id="2147492694" r:id="rId6"/>
    <p:sldLayoutId id="2147492695" r:id="rId7"/>
    <p:sldLayoutId id="2147492696" r:id="rId8"/>
    <p:sldLayoutId id="2147492697" r:id="rId9"/>
    <p:sldLayoutId id="2147492698" r:id="rId10"/>
    <p:sldLayoutId id="2147492699" r:id="rId11"/>
    <p:sldLayoutId id="2147492700"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8018948"/>
      </p:ext>
    </p:extLst>
  </p:cSld>
  <p:clrMap bg1="lt1" tx1="dk1" bg2="lt2" tx2="dk2" accent1="accent1" accent2="accent2" accent3="accent3" accent4="accent4" accent5="accent5" accent6="accent6" hlink="hlink" folHlink="folHlink"/>
  <p:sldLayoutIdLst>
    <p:sldLayoutId id="2147492702" r:id="rId1"/>
    <p:sldLayoutId id="2147492703" r:id="rId2"/>
    <p:sldLayoutId id="2147492704" r:id="rId3"/>
    <p:sldLayoutId id="2147492705" r:id="rId4"/>
    <p:sldLayoutId id="2147492706" r:id="rId5"/>
    <p:sldLayoutId id="2147492707" r:id="rId6"/>
    <p:sldLayoutId id="2147492708" r:id="rId7"/>
    <p:sldLayoutId id="2147492709" r:id="rId8"/>
    <p:sldLayoutId id="2147492710" r:id="rId9"/>
    <p:sldLayoutId id="2147492711" r:id="rId10"/>
    <p:sldLayoutId id="2147492712" r:id="rId11"/>
    <p:sldLayoutId id="2147492713"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614990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2021095929"/>
      </p:ext>
    </p:extLst>
  </p:cSld>
  <p:clrMap bg1="dk2" tx1="lt1" bg2="dk1" tx2="lt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4949114"/>
      </p:ext>
    </p:extLst>
  </p:cSld>
  <p:clrMap bg1="lt1" tx1="dk1" bg2="lt2" tx2="dk2" accent1="accent1" accent2="accent2" accent3="accent3" accent4="accent4" accent5="accent5" accent6="accent6" hlink="hlink" folHlink="folHlink"/>
  <p:sldLayoutIdLst>
    <p:sldLayoutId id="2147492741" r:id="rId1"/>
    <p:sldLayoutId id="2147492742" r:id="rId2"/>
    <p:sldLayoutId id="2147492743" r:id="rId3"/>
    <p:sldLayoutId id="2147492744" r:id="rId4"/>
    <p:sldLayoutId id="2147492745" r:id="rId5"/>
    <p:sldLayoutId id="2147492746" r:id="rId6"/>
    <p:sldLayoutId id="2147492747" r:id="rId7"/>
    <p:sldLayoutId id="2147492748" r:id="rId8"/>
    <p:sldLayoutId id="2147492749" r:id="rId9"/>
    <p:sldLayoutId id="2147492750" r:id="rId10"/>
    <p:sldLayoutId id="2147492751"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3800475" y="1789113"/>
            <a:ext cx="5340350" cy="5056187"/>
            <a:chOff x="2394" y="1127"/>
            <a:chExt cx="3364" cy="3185"/>
          </a:xfrm>
        </p:grpSpPr>
        <p:sp>
          <p:nvSpPr>
            <p:cNvPr id="1966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66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cs typeface="Arial" charset="0"/>
              </a:defRPr>
            </a:lvl1pPr>
          </a:lstStyle>
          <a:p>
            <a:pPr defTabSz="914400" fontAlgn="base">
              <a:spcBef>
                <a:spcPct val="0"/>
              </a:spcBef>
              <a:spcAft>
                <a:spcPct val="0"/>
              </a:spcAft>
              <a:defRPr/>
            </a:pPr>
            <a:fld id="{B2A74C0F-5EF0-174E-85F6-ABD74DA634B1}" type="datetime1">
              <a:rPr lang="en-US">
                <a:ea typeface="ＭＳ Ｐゴシック" charset="0"/>
              </a:rPr>
              <a:pPr defTabSz="914400" fontAlgn="base">
                <a:spcBef>
                  <a:spcPct val="0"/>
                </a:spcBef>
                <a:spcAft>
                  <a:spcPct val="0"/>
                </a:spcAft>
                <a:defRPr/>
              </a:pPr>
              <a:t>2/12/26</a:t>
            </a:fld>
            <a:endParaRPr lang="en-US">
              <a:ea typeface="ＭＳ Ｐゴシック" charset="0"/>
            </a:endParaRPr>
          </a:p>
        </p:txBody>
      </p:sp>
      <p:sp>
        <p:nvSpPr>
          <p:cNvPr id="1966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mn-lt"/>
                <a:ea typeface="Arial" charset="0"/>
                <a:cs typeface="Arial" charset="0"/>
              </a:defRPr>
            </a:lvl1pPr>
          </a:lstStyle>
          <a:p>
            <a:pPr defTabSz="914400" fontAlgn="base">
              <a:spcBef>
                <a:spcPct val="0"/>
              </a:spcBef>
              <a:spcAft>
                <a:spcPct val="0"/>
              </a:spcAft>
              <a:defRPr/>
            </a:pPr>
            <a:endParaRPr lang="en-US">
              <a:latin typeface="Tahoma"/>
            </a:endParaRPr>
          </a:p>
        </p:txBody>
      </p:sp>
      <p:sp>
        <p:nvSpPr>
          <p:cNvPr id="1966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cs typeface="Arial" charset="0"/>
              </a:defRPr>
            </a:lvl1pPr>
          </a:lstStyle>
          <a:p>
            <a:pPr defTabSz="914400" fontAlgn="base">
              <a:spcBef>
                <a:spcPct val="0"/>
              </a:spcBef>
              <a:spcAft>
                <a:spcPct val="0"/>
              </a:spcAft>
              <a:defRPr/>
            </a:pPr>
            <a:fld id="{C5209215-754A-B24A-9849-2E60552048F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66069239"/>
      </p:ext>
    </p:extLst>
  </p:cSld>
  <p:clrMap bg1="dk2" tx1="lt1" bg2="dk1" tx2="lt2" accent1="accent1" accent2="accent2" accent3="accent3" accent4="accent4" accent5="accent5" accent6="accent6" hlink="hlink" folHlink="folHlink"/>
  <p:sldLayoutIdLst>
    <p:sldLayoutId id="2147492753"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976377458"/>
      </p:ext>
    </p:extLst>
  </p:cSld>
  <p:clrMap bg1="dk2" tx1="lt1" bg2="dk1" tx2="lt2" accent1="accent1" accent2="accent2" accent3="accent3" accent4="accent4" accent5="accent5" accent6="accent6" hlink="hlink" folHlink="folHlink"/>
  <p:sldLayoutIdLst>
    <p:sldLayoutId id="2147492755" r:id="rId1"/>
    <p:sldLayoutId id="2147492756" r:id="rId2"/>
    <p:sldLayoutId id="2147492757" r:id="rId3"/>
    <p:sldLayoutId id="2147492758" r:id="rId4"/>
    <p:sldLayoutId id="2147492759" r:id="rId5"/>
    <p:sldLayoutId id="2147492760" r:id="rId6"/>
    <p:sldLayoutId id="2147492761" r:id="rId7"/>
    <p:sldLayoutId id="2147492762" r:id="rId8"/>
    <p:sldLayoutId id="2147492763" r:id="rId9"/>
    <p:sldLayoutId id="2147492764" r:id="rId10"/>
    <p:sldLayoutId id="21474927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872FD1AA-D2B9-844D-B50E-C9BDB316776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1571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11572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62861203"/>
      </p:ext>
    </p:extLst>
  </p:cSld>
  <p:clrMap bg1="dk2" tx1="lt1" bg2="dk1" tx2="lt2" accent1="accent1" accent2="accent2" accent3="accent3" accent4="accent4" accent5="accent5" accent6="accent6" hlink="hlink" folHlink="folHlink"/>
  <p:sldLayoutIdLst>
    <p:sldLayoutId id="214749291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1147595896"/>
      </p:ext>
    </p:extLst>
  </p:cSld>
  <p:clrMap bg1="lt1" tx1="dk1" bg2="lt2" tx2="dk2" accent1="accent1" accent2="accent2" accent3="accent3" accent4="accent4" accent5="accent5" accent6="accent6" hlink="hlink" folHlink="folHlink"/>
  <p:sldLayoutIdLst>
    <p:sldLayoutId id="2147492918" r:id="rId1"/>
    <p:sldLayoutId id="2147492919" r:id="rId2"/>
    <p:sldLayoutId id="2147492920" r:id="rId3"/>
    <p:sldLayoutId id="2147492921" r:id="rId4"/>
    <p:sldLayoutId id="2147492922" r:id="rId5"/>
    <p:sldLayoutId id="2147492923" r:id="rId6"/>
    <p:sldLayoutId id="2147492924" r:id="rId7"/>
    <p:sldLayoutId id="2147492925" r:id="rId8"/>
    <p:sldLayoutId id="2147492926" r:id="rId9"/>
    <p:sldLayoutId id="2147492927" r:id="rId10"/>
    <p:sldLayoutId id="21474929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4B89DA-E146-5943-8FC5-2921A6FBB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38" r:id="rId1"/>
    <p:sldLayoutId id="2147491739" r:id="rId2"/>
    <p:sldLayoutId id="2147491740" r:id="rId3"/>
    <p:sldLayoutId id="2147491741" r:id="rId4"/>
    <p:sldLayoutId id="2147491742" r:id="rId5"/>
    <p:sldLayoutId id="2147491743" r:id="rId6"/>
    <p:sldLayoutId id="2147491744" r:id="rId7"/>
    <p:sldLayoutId id="2147491745" r:id="rId8"/>
    <p:sldLayoutId id="2147491746" r:id="rId9"/>
    <p:sldLayoutId id="2147491747" r:id="rId10"/>
    <p:sldLayoutId id="21474917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1721541501"/>
      </p:ext>
    </p:extLst>
  </p:cSld>
  <p:clrMap bg1="lt1" tx1="dk1" bg2="lt2" tx2="dk2" accent1="accent1" accent2="accent2" accent3="accent3" accent4="accent4" accent5="accent5" accent6="accent6" hlink="hlink" folHlink="folHlink"/>
  <p:sldLayoutIdLst>
    <p:sldLayoutId id="2147492983" r:id="rId1"/>
    <p:sldLayoutId id="2147492984" r:id="rId2"/>
    <p:sldLayoutId id="2147492985" r:id="rId3"/>
    <p:sldLayoutId id="2147492986" r:id="rId4"/>
    <p:sldLayoutId id="2147492987" r:id="rId5"/>
    <p:sldLayoutId id="2147492988" r:id="rId6"/>
    <p:sldLayoutId id="2147492989" r:id="rId7"/>
    <p:sldLayoutId id="2147492990" r:id="rId8"/>
    <p:sldLayoutId id="2147492991" r:id="rId9"/>
    <p:sldLayoutId id="2147492992" r:id="rId10"/>
    <p:sldLayoutId id="2147492993"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8495853-52CF-1247-AF35-CC9FD7E6E28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27133321"/>
      </p:ext>
    </p:extLst>
  </p:cSld>
  <p:clrMap bg1="lt1" tx1="dk1" bg2="lt2" tx2="dk2" accent1="accent1" accent2="accent2" accent3="accent3" accent4="accent4" accent5="accent5" accent6="accent6" hlink="hlink" folHlink="folHlink"/>
  <p:sldLayoutIdLst>
    <p:sldLayoutId id="2147492995" r:id="rId1"/>
    <p:sldLayoutId id="2147492996" r:id="rId2"/>
    <p:sldLayoutId id="2147492997" r:id="rId3"/>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28"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mn-lt"/>
                <a:ea typeface="+mn-ea"/>
                <a:cs typeface="+mn-cs"/>
              </a:defRPr>
            </a:lvl1pPr>
          </a:lstStyle>
          <a:p>
            <a:pPr>
              <a:defRPr/>
            </a:pPr>
            <a:endParaRPr lang="en-US"/>
          </a:p>
        </p:txBody>
      </p:sp>
      <p:sp>
        <p:nvSpPr>
          <p:cNvPr id="282629"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37CE7E53-6F0A-6344-80F0-2F89CDC0FFFE}" type="slidenum">
              <a:rPr lang="en-US"/>
              <a:pPr>
                <a:defRPr/>
              </a:pPr>
              <a:t>‹#›</a:t>
            </a:fld>
            <a:endParaRPr lang="en-US"/>
          </a:p>
        </p:txBody>
      </p:sp>
      <p:sp>
        <p:nvSpPr>
          <p:cNvPr id="89094"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095"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89096" name="Group 1032"/>
          <p:cNvGrpSpPr>
            <a:grpSpLocks/>
          </p:cNvGrpSpPr>
          <p:nvPr/>
        </p:nvGrpSpPr>
        <p:grpSpPr bwMode="auto">
          <a:xfrm>
            <a:off x="228600" y="457200"/>
            <a:ext cx="1246188" cy="1371600"/>
            <a:chOff x="144" y="288"/>
            <a:chExt cx="785" cy="864"/>
          </a:xfrm>
        </p:grpSpPr>
        <p:sp>
          <p:nvSpPr>
            <p:cNvPr id="89098"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099"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0"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1"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2"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3"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4"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5"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6"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7"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8"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09"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110"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282646"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mn-lt"/>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44" r:id="rId1"/>
    <p:sldLayoutId id="2147491749" r:id="rId2"/>
    <p:sldLayoutId id="2147491750" r:id="rId3"/>
    <p:sldLayoutId id="2147491751" r:id="rId4"/>
    <p:sldLayoutId id="2147491752" r:id="rId5"/>
    <p:sldLayoutId id="2147491753" r:id="rId6"/>
    <p:sldLayoutId id="2147491754" r:id="rId7"/>
    <p:sldLayoutId id="2147491755" r:id="rId8"/>
    <p:sldLayoutId id="2147491756" r:id="rId9"/>
    <p:sldLayoutId id="2147491757" r:id="rId10"/>
    <p:sldLayoutId id="214749175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9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3900">
          <a:solidFill>
            <a:schemeClr val="tx2"/>
          </a:solidFill>
          <a:latin typeface="Arial" pitchFamily="-112" charset="0"/>
        </a:defRPr>
      </a:lvl6pPr>
      <a:lvl7pPr marL="914400" algn="l" rtl="0" fontAlgn="base">
        <a:spcBef>
          <a:spcPct val="0"/>
        </a:spcBef>
        <a:spcAft>
          <a:spcPct val="0"/>
        </a:spcAft>
        <a:defRPr sz="3900">
          <a:solidFill>
            <a:schemeClr val="tx2"/>
          </a:solidFill>
          <a:latin typeface="Arial" pitchFamily="-112" charset="0"/>
        </a:defRPr>
      </a:lvl7pPr>
      <a:lvl8pPr marL="1371600" algn="l" rtl="0" fontAlgn="base">
        <a:spcBef>
          <a:spcPct val="0"/>
        </a:spcBef>
        <a:spcAft>
          <a:spcPct val="0"/>
        </a:spcAft>
        <a:defRPr sz="3900">
          <a:solidFill>
            <a:schemeClr val="tx2"/>
          </a:solidFill>
          <a:latin typeface="Arial" pitchFamily="-112" charset="0"/>
        </a:defRPr>
      </a:lvl8pPr>
      <a:lvl9pPr marL="1828800" algn="l" rtl="0" fontAlgn="base">
        <a:spcBef>
          <a:spcPct val="0"/>
        </a:spcBef>
        <a:spcAft>
          <a:spcPct val="0"/>
        </a:spcAft>
        <a:defRPr sz="39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6pPr>
      <a:lvl7pPr marL="29718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7pPr>
      <a:lvl8pPr marL="34290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8pPr>
      <a:lvl9pPr marL="3886200" indent="-228600" algn="l" rtl="0" fontAlgn="base">
        <a:spcBef>
          <a:spcPct val="20000"/>
        </a:spcBef>
        <a:spcAft>
          <a:spcPct val="0"/>
        </a:spcAft>
        <a:buClr>
          <a:schemeClr val="accent1"/>
        </a:buClr>
        <a:buSzPct val="70000"/>
        <a:buFont typeface="Wingdings" pitchFamily="-112" charset="2"/>
        <a:buChar char="o"/>
        <a:defRPr sz="2000">
          <a:solidFill>
            <a:schemeClr val="tx2"/>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85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07" r:id="rId1"/>
    <p:sldLayoutId id="2147491808" r:id="rId2"/>
    <p:sldLayoutId id="2147491809" r:id="rId3"/>
    <p:sldLayoutId id="2147491810" r:id="rId4"/>
    <p:sldLayoutId id="2147491811" r:id="rId5"/>
    <p:sldLayoutId id="2147491812" r:id="rId6"/>
    <p:sldLayoutId id="2147491813" r:id="rId7"/>
    <p:sldLayoutId id="2147491814" r:id="rId8"/>
    <p:sldLayoutId id="2147491815" r:id="rId9"/>
    <p:sldLayoutId id="2147491816" r:id="rId10"/>
    <p:sldLayoutId id="214749181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cs typeface="+mn-cs"/>
              </a:defRPr>
            </a:lvl1pPr>
          </a:lstStyle>
          <a:p>
            <a:pPr>
              <a:defRPr/>
            </a:pPr>
            <a:fld id="{7E8FC2DF-0F05-E646-8F6F-35D090AA87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020" r:id="rId1"/>
    <p:sldLayoutId id="2147492021" r:id="rId2"/>
    <p:sldLayoutId id="2147492022" r:id="rId3"/>
    <p:sldLayoutId id="2147492023" r:id="rId4"/>
    <p:sldLayoutId id="2147492024" r:id="rId5"/>
    <p:sldLayoutId id="2147492025" r:id="rId6"/>
    <p:sldLayoutId id="2147492026" r:id="rId7"/>
    <p:sldLayoutId id="2147492027" r:id="rId8"/>
    <p:sldLayoutId id="2147492028" r:id="rId9"/>
    <p:sldLayoutId id="2147492029" r:id="rId10"/>
    <p:sldLayoutId id="21474920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581113503"/>
      </p:ext>
    </p:extLst>
  </p:cSld>
  <p:clrMap bg1="lt1" tx1="dk1" bg2="lt2" tx2="dk2" accent1="accent1" accent2="accent2" accent3="accent3" accent4="accent4" accent5="accent5" accent6="accent6" hlink="hlink" folHlink="folHlink"/>
  <p:sldLayoutIdLst>
    <p:sldLayoutId id="2147492341" r:id="rId1"/>
    <p:sldLayoutId id="2147492342" r:id="rId2"/>
    <p:sldLayoutId id="2147492343" r:id="rId3"/>
    <p:sldLayoutId id="2147492344" r:id="rId4"/>
    <p:sldLayoutId id="2147492345" r:id="rId5"/>
    <p:sldLayoutId id="2147492346" r:id="rId6"/>
    <p:sldLayoutId id="2147492347" r:id="rId7"/>
    <p:sldLayoutId id="2147492348" r:id="rId8"/>
    <p:sldLayoutId id="2147492349" r:id="rId9"/>
    <p:sldLayoutId id="2147492350" r:id="rId10"/>
    <p:sldLayoutId id="2147492351" r:id="rId11"/>
    <p:sldLayoutId id="2147492352" r:id="rId12"/>
    <p:sldLayoutId id="21474923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165.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153.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15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2.xml"/><Relationship Id="rId1" Type="http://schemas.openxmlformats.org/officeDocument/2006/relationships/slideLayout" Target="../slideLayouts/slideLayout153.xml"/><Relationship Id="rId4" Type="http://schemas.openxmlformats.org/officeDocument/2006/relationships/image" Target="../media/image10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3.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05.png"/></Relationships>
</file>

<file path=ppt/slides/_rels/slide1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08.emf"/><Relationship Id="rId4" Type="http://schemas.openxmlformats.org/officeDocument/2006/relationships/image" Target="../media/image1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13.emf"/><Relationship Id="rId4" Type="http://schemas.openxmlformats.org/officeDocument/2006/relationships/image" Target="../media/image112.emf"/></Relationships>
</file>

<file path=ppt/slides/_rels/slide1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18.gif"/><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png"/></Relationships>
</file>

<file path=ppt/slides/_rels/slide1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19.emf"/></Relationships>
</file>

<file path=ppt/slides/_rels/slide1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22.emf"/><Relationship Id="rId4" Type="http://schemas.openxmlformats.org/officeDocument/2006/relationships/image" Target="../media/image2.jpeg"/></Relationships>
</file>

<file path=ppt/slides/_rels/slide1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1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29.emf"/><Relationship Id="rId4" Type="http://schemas.openxmlformats.org/officeDocument/2006/relationships/image" Target="../media/image128.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3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3.xml"/><Relationship Id="rId4" Type="http://schemas.openxmlformats.org/officeDocument/2006/relationships/image" Target="../media/image10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27.xml"/><Relationship Id="rId1" Type="http://schemas.openxmlformats.org/officeDocument/2006/relationships/themeOverride" Target="../theme/themeOverride4.xml"/><Relationship Id="rId4" Type="http://schemas.openxmlformats.org/officeDocument/2006/relationships/image" Target="../media/image138.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27.xml"/><Relationship Id="rId1" Type="http://schemas.openxmlformats.org/officeDocument/2006/relationships/themeOverride" Target="../theme/themeOverride5.xml"/><Relationship Id="rId4" Type="http://schemas.openxmlformats.org/officeDocument/2006/relationships/image" Target="../media/image139.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27.xml"/><Relationship Id="rId1" Type="http://schemas.openxmlformats.org/officeDocument/2006/relationships/themeOverride" Target="../theme/themeOverride6.xml"/><Relationship Id="rId4" Type="http://schemas.openxmlformats.org/officeDocument/2006/relationships/image" Target="../media/image140.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27.xml"/><Relationship Id="rId1" Type="http://schemas.openxmlformats.org/officeDocument/2006/relationships/themeOverride" Target="../theme/themeOverride7.xml"/><Relationship Id="rId4" Type="http://schemas.openxmlformats.org/officeDocument/2006/relationships/image" Target="../media/image141.jpeg"/></Relationships>
</file>

<file path=ppt/slides/_rels/slide1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4.xml"/><Relationship Id="rId1" Type="http://schemas.openxmlformats.org/officeDocument/2006/relationships/slideLayout" Target="../slideLayouts/slideLayout189.xml"/></Relationships>
</file>

<file path=ppt/slides/_rels/slide1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5.xml"/><Relationship Id="rId1" Type="http://schemas.openxmlformats.org/officeDocument/2006/relationships/slideLayout" Target="../slideLayouts/slideLayout189.xml"/></Relationships>
</file>

<file path=ppt/slides/_rels/slide1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6.xml"/><Relationship Id="rId1" Type="http://schemas.openxmlformats.org/officeDocument/2006/relationships/slideLayout" Target="../slideLayouts/slideLayout189.xml"/></Relationships>
</file>

<file path=ppt/slides/_rels/slide1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7.xml"/><Relationship Id="rId1" Type="http://schemas.openxmlformats.org/officeDocument/2006/relationships/slideLayout" Target="../slideLayouts/slideLayout18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38.xml"/></Relationships>
</file>

<file path=ppt/slides/_rels/slide1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18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0.xml"/><Relationship Id="rId1" Type="http://schemas.openxmlformats.org/officeDocument/2006/relationships/slideLayout" Target="../slideLayouts/slideLayout189.xml"/></Relationships>
</file>

<file path=ppt/slides/_rels/slide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1.xml"/><Relationship Id="rId1" Type="http://schemas.openxmlformats.org/officeDocument/2006/relationships/slideLayout" Target="../slideLayouts/slideLayout189.xml"/></Relationships>
</file>

<file path=ppt/slides/_rels/slide1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2.xml"/><Relationship Id="rId1" Type="http://schemas.openxmlformats.org/officeDocument/2006/relationships/slideLayout" Target="../slideLayouts/slideLayout189.xml"/></Relationships>
</file>

<file path=ppt/slides/_rels/slide1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3.xml"/><Relationship Id="rId1" Type="http://schemas.openxmlformats.org/officeDocument/2006/relationships/slideLayout" Target="../slideLayouts/slideLayout189.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4.xml"/><Relationship Id="rId1" Type="http://schemas.openxmlformats.org/officeDocument/2006/relationships/slideLayout" Target="../slideLayouts/slideLayout220.xml"/></Relationships>
</file>

<file path=ppt/slides/_rels/slide1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5.xml"/><Relationship Id="rId1" Type="http://schemas.openxmlformats.org/officeDocument/2006/relationships/slideLayout" Target="../slideLayouts/slideLayout261.xml"/><Relationship Id="rId4" Type="http://schemas.openxmlformats.org/officeDocument/2006/relationships/image" Target="../media/image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6.xml"/><Relationship Id="rId1" Type="http://schemas.openxmlformats.org/officeDocument/2006/relationships/slideLayout" Target="../slideLayouts/slideLayout69.xml"/><Relationship Id="rId4" Type="http://schemas.openxmlformats.org/officeDocument/2006/relationships/image" Target="../media/image144.png"/></Relationships>
</file>

<file path=ppt/slides/_rels/slide158.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127.xml"/><Relationship Id="rId1" Type="http://schemas.openxmlformats.org/officeDocument/2006/relationships/slideLayout" Target="../slideLayouts/slideLayout29.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5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53.emf"/><Relationship Id="rId5" Type="http://schemas.openxmlformats.org/officeDocument/2006/relationships/image" Target="../media/image152.emf"/><Relationship Id="rId10" Type="http://schemas.openxmlformats.org/officeDocument/2006/relationships/image" Target="../media/image155.png"/><Relationship Id="rId4" Type="http://schemas.openxmlformats.org/officeDocument/2006/relationships/image" Target="../media/image151.png"/><Relationship Id="rId9"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30.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32.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59.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5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1.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9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4.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54.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54.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8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54.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5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54.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54.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4.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254.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0.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190.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54.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5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2.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27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1.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4.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1.xml"/><Relationship Id="rId1" Type="http://schemas.openxmlformats.org/officeDocument/2006/relationships/slideLayout" Target="../slideLayouts/slideLayout220.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4.xml"/></Relationships>
</file>

<file path=ppt/slides/_rels/slide7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64.xml"/><Relationship Id="rId1" Type="http://schemas.openxmlformats.org/officeDocument/2006/relationships/slideLayout" Target="../slideLayouts/slideLayout249.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notesSlide" Target="../notesSlides/notesSlide65.xml"/><Relationship Id="rId1" Type="http://schemas.openxmlformats.org/officeDocument/2006/relationships/slideLayout" Target="../slideLayouts/slideLayout22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78.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4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4.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4.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54.xml"/><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254.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2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8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3.xml"/><Relationship Id="rId1" Type="http://schemas.openxmlformats.org/officeDocument/2006/relationships/slideLayout" Target="../slideLayouts/slideLayout117.xml"/></Relationships>
</file>

<file path=ppt/slides/_rels/slide8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89.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89.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89.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89.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89.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89.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6147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609600" y="533400"/>
            <a:ext cx="7772400" cy="830263"/>
          </a:xfrm>
          <a:solidFill>
            <a:srgbClr val="204B1B"/>
          </a:solidFill>
          <a:ln>
            <a:solidFill>
              <a:srgbClr val="003300"/>
            </a:solidFill>
          </a:ln>
          <a:effectLst>
            <a:outerShdw blurRad="63500" dist="38099" dir="2700000" algn="ctr" rotWithShape="0">
              <a:srgbClr val="D60093">
                <a:alpha val="74998"/>
              </a:srgbClr>
            </a:outerShdw>
          </a:effectLst>
        </p:spPr>
        <p:txBody>
          <a:bodyPr>
            <a:spAutoFit/>
          </a:bodyPr>
          <a:lstStyle/>
          <a:p>
            <a:pPr>
              <a:defRPr/>
            </a:pPr>
            <a:r>
              <a:rPr lang="en-US" sz="4800" dirty="0">
                <a:effectLst>
                  <a:outerShdw blurRad="38100" dist="38100" dir="2700000" algn="tl">
                    <a:srgbClr val="000000"/>
                  </a:outerShdw>
                </a:effectLst>
                <a:latin typeface="Arial" charset="0"/>
                <a:ea typeface="ＭＳ Ｐゴシック" charset="0"/>
                <a:cs typeface="Arial" charset="0"/>
              </a:rPr>
              <a:t>DANIEL 2–7</a:t>
            </a: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95329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14121827"/>
              </p:ext>
            </p:extLst>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eaLnBrk="0" hangingPunct="0"/>
            <a:endParaRPr lang="en-US">
              <a:solidFill>
                <a:srgbClr val="000000"/>
              </a:solidFill>
              <a:latin typeface="Comic Sans MS"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532</a:t>
            </a: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5"/>
            <a:ext cx="9180513" cy="1279573"/>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Another view on the 7 kings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44600"/>
            <a:ext cx="9144000" cy="4366260"/>
          </a:xfrm>
          <a:prstGeom prst="rect">
            <a:avLst/>
          </a:prstGeom>
        </p:spPr>
      </p:pic>
      <p:sp>
        <p:nvSpPr>
          <p:cNvPr id="4" name="Rectangle 1026"/>
          <p:cNvSpPr txBox="1">
            <a:spLocks noChangeArrowheads="1"/>
          </p:cNvSpPr>
          <p:nvPr/>
        </p:nvSpPr>
        <p:spPr bwMode="auto">
          <a:xfrm>
            <a:off x="-94956" y="2886854"/>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Egypt</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246302" y="30293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Assyria</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2540076" y="32667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Babylon</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323467" y="3860218"/>
            <a:ext cx="1887256"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Medo</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-Persia</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6409561" y="3753386"/>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Rome</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7703334" y="3026898"/>
            <a:ext cx="1329389" cy="149564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Turkish Ottoman Empire</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5115779" y="3288043"/>
            <a:ext cx="1246301" cy="118701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Greece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(with 4 Generals)</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F7B1ABE6-0E38-2240-B425-CBAF3712FD87}"/>
              </a:ext>
            </a:extLst>
          </p:cNvPr>
          <p:cNvSpPr txBox="1">
            <a:spLocks noChangeArrowheads="1"/>
          </p:cNvSpPr>
          <p:nvPr/>
        </p:nvSpPr>
        <p:spPr bwMode="auto">
          <a:xfrm>
            <a:off x="0" y="5670376"/>
            <a:ext cx="9180512" cy="11430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600" b="1" kern="0" dirty="0">
                <a:ea typeface="+mj-ea"/>
              </a:rPr>
              <a:t>Revelation 17:3, 12 </a:t>
            </a:r>
          </a:p>
        </p:txBody>
      </p:sp>
    </p:spTree>
    <p:extLst>
      <p:ext uri="{BB962C8B-B14F-4D97-AF65-F5344CB8AC3E}">
        <p14:creationId xmlns:p14="http://schemas.microsoft.com/office/powerpoint/2010/main" val="29783119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marR="0" lvl="0" indent="-514350" algn="l" defTabSz="914400" rtl="0" eaLnBrk="1" fontAlgn="base" latinLnBrk="0" hangingPunct="1">
              <a:lnSpc>
                <a:spcPct val="100000"/>
              </a:lnSpc>
              <a:spcBef>
                <a:spcPct val="20000"/>
              </a:spcBef>
              <a:spcAft>
                <a:spcPct val="0"/>
              </a:spcAft>
              <a:buClrTx/>
              <a:buSzTx/>
              <a:buFontTx/>
              <a:buAutoNum type="arabicPeriod"/>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Egypt (Pharaohs) </a:t>
            </a:r>
          </a:p>
          <a:p>
            <a:pPr marL="514350" marR="0" lvl="0" indent="-514350" algn="l" defTabSz="914400" rtl="0" eaLnBrk="1" fontAlgn="base" latinLnBrk="0" hangingPunct="1">
              <a:lnSpc>
                <a:spcPct val="100000"/>
              </a:lnSpc>
              <a:spcBef>
                <a:spcPct val="20000"/>
              </a:spcBef>
              <a:spcAft>
                <a:spcPct val="0"/>
              </a:spcAft>
              <a:buClrTx/>
              <a:buSzTx/>
              <a:buFontTx/>
              <a:buAutoNum type="arabicPeriod"/>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Assyria (Assyrian kings)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3. Neo-Babylonia (Nebuchadnezzar)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4. </a:t>
            </a:r>
            <a:r>
              <a:rPr kumimoji="0" lang="en-US" sz="3000" b="1" i="0" u="none" strike="noStrike" kern="1200" cap="none" spc="0" normalizeH="0" baseline="0" noProof="0" dirty="0" err="1">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Medo</a:t>
            </a: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-Persia (Cyrus)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5. Greece (Alexander the Great)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6. Rome (Caesars; "one is")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7. Reunited Roman Empire (ten kings; "not yet")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3000" b="1" i="0" u="none" strike="noStrike" kern="1200" cap="none" spc="0" normalizeH="0" baseline="0" noProof="0" dirty="0">
                <a:ln>
                  <a:noFill/>
                </a:ln>
                <a:solidFill>
                  <a:srgbClr val="000066"/>
                </a:solidFill>
                <a:effectLst>
                  <a:outerShdw blurRad="38100" dist="38100" dir="2700000" algn="tl">
                    <a:srgbClr val="DDDDDD"/>
                  </a:outerShdw>
                </a:effectLst>
                <a:uLnTx/>
                <a:uFillTx/>
                <a:latin typeface="Arial" charset="0"/>
                <a:ea typeface="ＭＳ Ｐゴシック" charset="0"/>
                <a:cs typeface="Arial" charset="0"/>
              </a:rPr>
              <a:t>8. Final Gentile world kingdom (the Antichrist)</a:t>
            </a: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dirty="0">
                <a:solidFill>
                  <a:schemeClr val="bg1"/>
                </a:solidFill>
                <a:ea typeface="+mj-ea"/>
              </a:rPr>
              <a:t>Eight Successive Kingdoms (Revelation 17:10-11) </a:t>
            </a: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 Critique of the Preterist View of Revelation 17:9-11 and Nero,”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164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8108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en-US" sz="3200" b="1" i="1" dirty="0">
                <a:solidFill>
                  <a:schemeClr val="bg1"/>
                </a:solidFill>
                <a:latin typeface="Arial" charset="0"/>
                <a:cs typeface="Arial" charset="0"/>
              </a:rPr>
              <a:t>Support for Successive Kingdoms View</a:t>
            </a: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479-480</a:t>
            </a:r>
          </a:p>
        </p:txBody>
      </p:sp>
      <p:sp>
        <p:nvSpPr>
          <p:cNvPr id="5" name="Rectangle 2"/>
          <p:cNvSpPr txBox="1">
            <a:spLocks noChangeArrowheads="1"/>
          </p:cNvSpPr>
          <p:nvPr/>
        </p:nvSpPr>
        <p:spPr bwMode="auto">
          <a:xfrm>
            <a:off x="88200" y="762000"/>
            <a:ext cx="8915143" cy="532510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successive-kingdoms view avoids the nebulous nature of the symbolic view, is consistent with the Old Testament imagery from Daniel 7, and provides a consistent interpretation of the eight kings. For these reasons this is the preferred view. Therefore Revelation 17:9-11 offers no support for the early date of Revelation based on the idea that Nero is the sixth king.</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p:txBody>
      </p:sp>
      <p:sp>
        <p:nvSpPr>
          <p:cNvPr id="6"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 Critique of the Preterist View of Revelation 17:9-11 and Nero,”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164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6764736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en-US" sz="4000" b="1" dirty="0">
                <a:solidFill>
                  <a:schemeClr val="bg1"/>
                </a:solidFill>
                <a:latin typeface="Arial" charset="0"/>
                <a:cs typeface="Arial" charset="0"/>
              </a:rPr>
              <a:t>Rev. 17:10 has no reference to Nero or Domitian as Beale affirms. </a:t>
            </a:r>
          </a:p>
        </p:txBody>
      </p:sp>
      <p:sp>
        <p:nvSpPr>
          <p:cNvPr id="69638" name="Text Box 7"/>
          <p:cNvSpPr txBox="1">
            <a:spLocks noChangeArrowheads="1"/>
          </p:cNvSpPr>
          <p:nvPr/>
        </p:nvSpPr>
        <p:spPr bwMode="auto">
          <a:xfrm>
            <a:off x="1864838" y="4800600"/>
            <a:ext cx="2772572"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rPr>
              <a:t>Nero (A.D. 37-68)</a:t>
            </a: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egasus" charset="0"/>
                <a:ea typeface="ＭＳ Ｐゴシック" charset="0"/>
                <a:cs typeface="Arial"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480</a:t>
            </a:r>
          </a:p>
        </p:txBody>
      </p:sp>
    </p:spTree>
    <p:extLst>
      <p:ext uri="{BB962C8B-B14F-4D97-AF65-F5344CB8AC3E}">
        <p14:creationId xmlns:p14="http://schemas.microsoft.com/office/powerpoint/2010/main" val="621787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171"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2" name="TextBox 11"/>
          <p:cNvSpPr txBox="1"/>
          <p:nvPr/>
        </p:nvSpPr>
        <p:spPr>
          <a:xfrm>
            <a:off x="2482850" y="11969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3" name="TextBox 12"/>
          <p:cNvSpPr txBox="1"/>
          <p:nvPr/>
        </p:nvSpPr>
        <p:spPr>
          <a:xfrm>
            <a:off x="1116013" y="952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 name="Title 1"/>
          <p:cNvSpPr>
            <a:spLocks noGrp="1"/>
          </p:cNvSpPr>
          <p:nvPr>
            <p:ph type="title"/>
          </p:nvPr>
        </p:nvSpPr>
        <p:spPr>
          <a:xfrm>
            <a:off x="107950" y="3573463"/>
            <a:ext cx="4176713" cy="954087"/>
          </a:xfrm>
        </p:spPr>
        <p:txBody>
          <a:bodyPr rtlCol="0">
            <a:spAutoFit/>
          </a:bodyPr>
          <a:lstStyle/>
          <a:p>
            <a:pPr algn="l">
              <a:defRPr/>
            </a:pPr>
            <a:r>
              <a:rPr lang="en-US" sz="2800" b="1" kern="1200" dirty="0">
                <a:solidFill>
                  <a:schemeClr val="bg1"/>
                </a:solidFill>
                <a:latin typeface="Comic Sans MS" charset="0"/>
                <a:ea typeface="ＭＳ Ｐゴシック" charset="0"/>
              </a:rPr>
              <a:t>Control of the World Political System:</a:t>
            </a:r>
          </a:p>
        </p:txBody>
      </p:sp>
      <p:sp>
        <p:nvSpPr>
          <p:cNvPr id="14" name="TextBox 13"/>
          <p:cNvSpPr txBox="1"/>
          <p:nvPr/>
        </p:nvSpPr>
        <p:spPr>
          <a:xfrm>
            <a:off x="3132138" y="2492375"/>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5" name="TextBox 14"/>
          <p:cNvSpPr txBox="1"/>
          <p:nvPr/>
        </p:nvSpPr>
        <p:spPr>
          <a:xfrm>
            <a:off x="6372225" y="2565400"/>
            <a:ext cx="1241425" cy="86201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6" name="TextBox 15"/>
          <p:cNvSpPr txBox="1"/>
          <p:nvPr/>
        </p:nvSpPr>
        <p:spPr>
          <a:xfrm>
            <a:off x="8101013" y="496817"/>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7" name="TextBox 16"/>
          <p:cNvSpPr txBox="1"/>
          <p:nvPr/>
        </p:nvSpPr>
        <p:spPr>
          <a:xfrm>
            <a:off x="8101013" y="1560513"/>
            <a:ext cx="1239837"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8" name="TextBox 17"/>
          <p:cNvSpPr txBox="1"/>
          <p:nvPr/>
        </p:nvSpPr>
        <p:spPr>
          <a:xfrm>
            <a:off x="250825" y="7651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19" name="TextBox 18"/>
          <p:cNvSpPr txBox="1"/>
          <p:nvPr/>
        </p:nvSpPr>
        <p:spPr>
          <a:xfrm>
            <a:off x="3995738" y="36449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0" name="TextBox 19"/>
          <p:cNvSpPr txBox="1"/>
          <p:nvPr/>
        </p:nvSpPr>
        <p:spPr>
          <a:xfrm>
            <a:off x="-180975" y="1844675"/>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1" name="TextBox 20"/>
          <p:cNvSpPr txBox="1"/>
          <p:nvPr/>
        </p:nvSpPr>
        <p:spPr>
          <a:xfrm>
            <a:off x="6875463" y="3860800"/>
            <a:ext cx="1241425" cy="86042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rPr>
              <a:t>10</a:t>
            </a:r>
          </a:p>
        </p:txBody>
      </p:sp>
      <p:sp>
        <p:nvSpPr>
          <p:cNvPr id="22" name="Title 1"/>
          <p:cNvSpPr txBox="1">
            <a:spLocks/>
          </p:cNvSpPr>
          <p:nvPr/>
        </p:nvSpPr>
        <p:spPr bwMode="auto">
          <a:xfrm>
            <a:off x="323850" y="4565650"/>
            <a:ext cx="2376488"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charset="0"/>
                <a:ea typeface="ＭＳ Ｐゴシック" charset="0"/>
              </a:rPr>
              <a:t>7 Heads</a:t>
            </a:r>
            <a:r>
              <a:rPr kumimoji="0" 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Roman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Consecutive</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Past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17:9-11</a:t>
            </a: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charset="0"/>
                <a:ea typeface="ＭＳ Ｐゴシック" charset="0"/>
              </a:rPr>
              <a:t>10 Kings</a:t>
            </a:r>
            <a:r>
              <a:rPr kumimoji="0" 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Worldwide</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Simultaneous</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Future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17:12</a:t>
            </a: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charset="0"/>
                <a:ea typeface="ＭＳ Ｐゴシック" charset="0"/>
              </a:rPr>
              <a:t>Beast (8th King)</a:t>
            </a:r>
            <a:r>
              <a:rPr kumimoji="0" 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Worldwide</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Controls 10 Kings</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Future </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charset="0"/>
                <a:ea typeface="ＭＳ Ｐゴシック" charset="0"/>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Text Box 37"/>
          <p:cNvSpPr txBox="1">
            <a:spLocks noChangeArrowheads="1"/>
          </p:cNvSpPr>
          <p:nvPr/>
        </p:nvSpPr>
        <p:spPr bwMode="auto">
          <a:xfrm>
            <a:off x="8429463" y="1924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398</a:t>
            </a:r>
          </a:p>
        </p:txBody>
      </p:sp>
    </p:spTree>
    <p:extLst>
      <p:ext uri="{BB962C8B-B14F-4D97-AF65-F5344CB8AC3E}">
        <p14:creationId xmlns:p14="http://schemas.microsoft.com/office/powerpoint/2010/main" val="2748766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a:defRPr/>
            </a:pPr>
            <a:endParaRPr lang="en-US" sz="2000" b="1">
              <a:effectLst>
                <a:outerShdw blurRad="38100" dist="38100" dir="2700000" algn="tl">
                  <a:srgbClr val="FFFFFF"/>
                </a:outerShdw>
              </a:effectLst>
              <a:latin typeface="Arial"/>
              <a:ea typeface="+mn-ea"/>
              <a:cs typeface="Arial"/>
            </a:endParaRPr>
          </a:p>
        </p:txBody>
      </p:sp>
      <p:sp>
        <p:nvSpPr>
          <p:cNvPr id="304131"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32"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Arial"/>
                <a:ea typeface="+mn-ea"/>
                <a:cs typeface="Arial"/>
              </a:rPr>
              <a:t>Daniel</a:t>
            </a:r>
          </a:p>
        </p:txBody>
      </p:sp>
      <p:sp>
        <p:nvSpPr>
          <p:cNvPr id="304133" name="Text Box 5"/>
          <p:cNvSpPr txBox="1">
            <a:spLocks noChangeArrowheads="1"/>
          </p:cNvSpPr>
          <p:nvPr/>
        </p:nvSpPr>
        <p:spPr bwMode="auto">
          <a:xfrm rot="16200000">
            <a:off x="6646068" y="4688394"/>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605-536 B.C.</a:t>
            </a:r>
          </a:p>
        </p:txBody>
      </p:sp>
      <p:sp>
        <p:nvSpPr>
          <p:cNvPr id="304134" name="Text Box 6"/>
          <p:cNvSpPr txBox="1">
            <a:spLocks noChangeArrowheads="1"/>
          </p:cNvSpPr>
          <p:nvPr/>
        </p:nvSpPr>
        <p:spPr bwMode="auto">
          <a:xfrm rot="17078026">
            <a:off x="2724786" y="1835944"/>
            <a:ext cx="492443" cy="455613"/>
          </a:xfrm>
          <a:prstGeom prst="rect">
            <a:avLst/>
          </a:prstGeom>
          <a:noFill/>
          <a:ln w="9525">
            <a:noFill/>
            <a:miter lim="800000"/>
            <a:headEnd/>
            <a:tailEnd/>
          </a:ln>
          <a:effectLst/>
        </p:spPr>
        <p:txBody>
          <a:bodyPr vert="eaVert">
            <a:spAutoFit/>
          </a:bodyPr>
          <a:lstStyle/>
          <a:p>
            <a:pPr>
              <a:spcBef>
                <a:spcPct val="50000"/>
              </a:spcBef>
              <a:defRPr/>
            </a:pPr>
            <a:endParaRPr lang="en-US" sz="2000" b="1">
              <a:effectLst>
                <a:outerShdw blurRad="38100" dist="38100" dir="2700000" algn="tl">
                  <a:srgbClr val="FFFFFF"/>
                </a:outerShdw>
              </a:effectLst>
              <a:latin typeface="Arial"/>
              <a:ea typeface="+mn-ea"/>
              <a:cs typeface="Arial"/>
            </a:endParaRPr>
          </a:p>
        </p:txBody>
      </p:sp>
      <p:sp>
        <p:nvSpPr>
          <p:cNvPr id="304135" name="Text Box 7"/>
          <p:cNvSpPr txBox="1">
            <a:spLocks noChangeArrowheads="1"/>
          </p:cNvSpPr>
          <p:nvPr/>
        </p:nvSpPr>
        <p:spPr bwMode="auto">
          <a:xfrm rot="21577933">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Judgment</a:t>
            </a:r>
          </a:p>
        </p:txBody>
      </p:sp>
      <p:sp>
        <p:nvSpPr>
          <p:cNvPr id="304136" name="Text Box 8"/>
          <p:cNvSpPr txBox="1">
            <a:spLocks noChangeArrowheads="1"/>
          </p:cNvSpPr>
          <p:nvPr/>
        </p:nvSpPr>
        <p:spPr bwMode="auto">
          <a:xfrm rot="16982207">
            <a:off x="-327025" y="3050887"/>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a:solidFill>
                  <a:schemeClr val="bg1"/>
                </a:solidFill>
                <a:latin typeface="Arial"/>
                <a:ea typeface="+mn-ea"/>
                <a:cs typeface="Arial"/>
              </a:rPr>
              <a:t>Personal 1</a:t>
            </a:r>
          </a:p>
        </p:txBody>
      </p:sp>
      <p:sp>
        <p:nvSpPr>
          <p:cNvPr id="304137"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chemeClr val="bg1"/>
                </a:solidFill>
                <a:latin typeface="Arial"/>
                <a:cs typeface="Arial"/>
              </a:rPr>
              <a:t> </a:t>
            </a:r>
            <a:r>
              <a:rPr lang="en-US" sz="3600" b="1">
                <a:solidFill>
                  <a:schemeClr val="bg1"/>
                </a:solidFill>
                <a:latin typeface="Arial"/>
                <a:cs typeface="Arial"/>
              </a:rPr>
              <a:t>God rules the world</a:t>
            </a:r>
            <a:endParaRPr lang="en-US" sz="3600" b="1">
              <a:solidFill>
                <a:schemeClr val="bg2"/>
              </a:solidFill>
              <a:latin typeface="Arial"/>
              <a:cs typeface="Arial"/>
            </a:endParaRPr>
          </a:p>
        </p:txBody>
      </p:sp>
      <p:sp>
        <p:nvSpPr>
          <p:cNvPr id="304138"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chemeClr val="bg1"/>
                </a:solidFill>
                <a:latin typeface="Arial"/>
                <a:cs typeface="Arial"/>
              </a:rPr>
              <a:t>Prophetic 2–12</a:t>
            </a:r>
            <a:endParaRPr lang="en-US" sz="3600" b="1" dirty="0">
              <a:solidFill>
                <a:schemeClr val="bg2"/>
              </a:solidFill>
              <a:latin typeface="Arial"/>
              <a:cs typeface="Arial"/>
            </a:endParaRPr>
          </a:p>
        </p:txBody>
      </p:sp>
      <p:sp>
        <p:nvSpPr>
          <p:cNvPr id="304139" name="Text Box 11"/>
          <p:cNvSpPr txBox="1">
            <a:spLocks noChangeArrowheads="1"/>
          </p:cNvSpPr>
          <p:nvPr/>
        </p:nvSpPr>
        <p:spPr bwMode="auto">
          <a:xfrm rot="21577933">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3200" b="1">
                <a:solidFill>
                  <a:schemeClr val="bg1"/>
                </a:solidFill>
                <a:latin typeface="Arial"/>
                <a:ea typeface="+mn-ea"/>
                <a:cs typeface="Arial"/>
              </a:rPr>
              <a:t>Consolation</a:t>
            </a:r>
          </a:p>
        </p:txBody>
      </p:sp>
      <p:sp>
        <p:nvSpPr>
          <p:cNvPr id="304140"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41"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42" name="Text Box 14"/>
          <p:cNvSpPr txBox="1">
            <a:spLocks noChangeArrowheads="1"/>
          </p:cNvSpPr>
          <p:nvPr/>
        </p:nvSpPr>
        <p:spPr bwMode="auto">
          <a:xfrm>
            <a:off x="2267744" y="1568450"/>
            <a:ext cx="3312368"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200" b="1" dirty="0">
                <a:solidFill>
                  <a:schemeClr val="bg1"/>
                </a:solidFill>
                <a:latin typeface="Arial"/>
                <a:ea typeface="+mn-ea"/>
                <a:cs typeface="Arial"/>
              </a:rPr>
              <a:t>Gentiles 2–7</a:t>
            </a:r>
          </a:p>
        </p:txBody>
      </p:sp>
      <p:sp>
        <p:nvSpPr>
          <p:cNvPr id="304143"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Israel 8–12</a:t>
            </a:r>
          </a:p>
        </p:txBody>
      </p:sp>
      <p:sp>
        <p:nvSpPr>
          <p:cNvPr id="304144"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Aramaic</a:t>
            </a:r>
          </a:p>
        </p:txBody>
      </p:sp>
      <p:sp>
        <p:nvSpPr>
          <p:cNvPr id="304145"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04146" name="Text Box 18"/>
          <p:cNvSpPr txBox="1">
            <a:spLocks noChangeArrowheads="1"/>
          </p:cNvSpPr>
          <p:nvPr/>
        </p:nvSpPr>
        <p:spPr bwMode="auto">
          <a:xfrm rot="17066707">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i="1">
                <a:solidFill>
                  <a:schemeClr val="bg1"/>
                </a:solidFill>
                <a:latin typeface="Arial"/>
                <a:ea typeface="+mn-ea"/>
                <a:cs typeface="Arial"/>
              </a:rPr>
              <a:t>Hebrew</a:t>
            </a:r>
          </a:p>
        </p:txBody>
      </p:sp>
      <p:sp>
        <p:nvSpPr>
          <p:cNvPr id="304147"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Interpreter</a:t>
            </a:r>
          </a:p>
        </p:txBody>
      </p:sp>
      <p:sp>
        <p:nvSpPr>
          <p:cNvPr id="304148" name="Text Box 20"/>
          <p:cNvSpPr txBox="1">
            <a:spLocks noChangeArrowheads="1"/>
          </p:cNvSpPr>
          <p:nvPr/>
        </p:nvSpPr>
        <p:spPr bwMode="auto">
          <a:xfrm rot="17120134">
            <a:off x="3915569" y="2852847"/>
            <a:ext cx="31242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Beasts 7</a:t>
            </a:r>
          </a:p>
          <a:p>
            <a:pPr>
              <a:spcBef>
                <a:spcPct val="50000"/>
              </a:spcBef>
              <a:defRPr/>
            </a:pPr>
            <a:r>
              <a:rPr lang="en-US" sz="2800" b="1">
                <a:solidFill>
                  <a:schemeClr val="bg1"/>
                </a:solidFill>
                <a:latin typeface="Arial"/>
                <a:ea typeface="+mn-ea"/>
                <a:cs typeface="Arial"/>
              </a:rPr>
              <a:t>  Horns 8</a:t>
            </a:r>
          </a:p>
          <a:p>
            <a:pPr>
              <a:spcBef>
                <a:spcPct val="50000"/>
              </a:spcBef>
              <a:defRPr/>
            </a:pPr>
            <a:r>
              <a:rPr lang="en-US" sz="2800" b="1">
                <a:solidFill>
                  <a:schemeClr val="bg1"/>
                </a:solidFill>
                <a:latin typeface="Arial"/>
                <a:ea typeface="+mn-ea"/>
                <a:cs typeface="Arial"/>
              </a:rPr>
              <a:t>    </a:t>
            </a:r>
          </a:p>
        </p:txBody>
      </p:sp>
      <p:sp>
        <p:nvSpPr>
          <p:cNvPr id="304149" name="Text Box 21"/>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chemeClr val="bg1"/>
                </a:solidFill>
                <a:latin typeface="Arial"/>
                <a:ea typeface="+mn-ea"/>
                <a:cs typeface="Arial"/>
              </a:rPr>
              <a:t>Inquirer</a:t>
            </a:r>
          </a:p>
        </p:txBody>
      </p:sp>
      <p:sp>
        <p:nvSpPr>
          <p:cNvPr id="304150"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1" name="Text Box 23"/>
          <p:cNvSpPr txBox="1">
            <a:spLocks noChangeArrowheads="1"/>
          </p:cNvSpPr>
          <p:nvPr/>
        </p:nvSpPr>
        <p:spPr bwMode="auto">
          <a:xfrm rot="17131025">
            <a:off x="1712913" y="2795551"/>
            <a:ext cx="2551112"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nSpc>
                <a:spcPct val="110000"/>
              </a:lnSpc>
              <a:spcBef>
                <a:spcPct val="10000"/>
              </a:spcBef>
              <a:defRPr/>
            </a:pPr>
            <a:r>
              <a:rPr lang="en-US" sz="2800" b="1" dirty="0">
                <a:solidFill>
                  <a:schemeClr val="bg1"/>
                </a:solidFill>
                <a:latin typeface="Arial"/>
                <a:ea typeface="+mn-ea"/>
                <a:cs typeface="Arial"/>
              </a:rPr>
              <a:t>Statue 2</a:t>
            </a:r>
          </a:p>
          <a:p>
            <a:pPr>
              <a:lnSpc>
                <a:spcPct val="110000"/>
              </a:lnSpc>
              <a:spcBef>
                <a:spcPct val="10000"/>
              </a:spcBef>
              <a:defRPr/>
            </a:pPr>
            <a:r>
              <a:rPr lang="en-US" sz="2800" b="1" dirty="0">
                <a:solidFill>
                  <a:schemeClr val="bg1"/>
                </a:solidFill>
                <a:latin typeface="Arial"/>
                <a:ea typeface="+mn-ea"/>
                <a:cs typeface="Arial"/>
              </a:rPr>
              <a:t> Idol 3 </a:t>
            </a:r>
          </a:p>
          <a:p>
            <a:pPr>
              <a:lnSpc>
                <a:spcPct val="110000"/>
              </a:lnSpc>
              <a:spcBef>
                <a:spcPct val="10000"/>
              </a:spcBef>
              <a:defRPr/>
            </a:pPr>
            <a:r>
              <a:rPr lang="en-US" sz="2800" b="1" dirty="0">
                <a:solidFill>
                  <a:schemeClr val="bg1"/>
                </a:solidFill>
                <a:latin typeface="Arial"/>
                <a:ea typeface="+mn-ea"/>
                <a:cs typeface="Arial"/>
              </a:rPr>
              <a:t>  Tree 4</a:t>
            </a:r>
          </a:p>
          <a:p>
            <a:pPr>
              <a:lnSpc>
                <a:spcPct val="110000"/>
              </a:lnSpc>
              <a:spcBef>
                <a:spcPct val="10000"/>
              </a:spcBef>
              <a:defRPr/>
            </a:pPr>
            <a:r>
              <a:rPr lang="en-US" sz="2800" b="1" dirty="0">
                <a:solidFill>
                  <a:schemeClr val="bg1"/>
                </a:solidFill>
                <a:latin typeface="Arial"/>
                <a:ea typeface="+mn-ea"/>
                <a:cs typeface="Arial"/>
              </a:rPr>
              <a:t>    Hand 5</a:t>
            </a:r>
          </a:p>
          <a:p>
            <a:pPr>
              <a:lnSpc>
                <a:spcPct val="110000"/>
              </a:lnSpc>
              <a:spcBef>
                <a:spcPct val="10000"/>
              </a:spcBef>
              <a:defRPr/>
            </a:pPr>
            <a:r>
              <a:rPr lang="en-US" sz="2800" b="1" dirty="0">
                <a:solidFill>
                  <a:schemeClr val="bg1"/>
                </a:solidFill>
                <a:latin typeface="Arial"/>
                <a:ea typeface="+mn-ea"/>
                <a:cs typeface="Arial"/>
              </a:rPr>
              <a:t>      Lions  6 </a:t>
            </a:r>
          </a:p>
        </p:txBody>
      </p:sp>
      <p:sp>
        <p:nvSpPr>
          <p:cNvPr id="304152"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3" name="Text Box 25"/>
          <p:cNvSpPr txBox="1">
            <a:spLocks noChangeArrowheads="1"/>
          </p:cNvSpPr>
          <p:nvPr/>
        </p:nvSpPr>
        <p:spPr bwMode="auto">
          <a:xfrm rot="21577933">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a:solidFill>
                  <a:schemeClr val="bg1"/>
                </a:solidFill>
                <a:latin typeface="Arial"/>
                <a:ea typeface="+mn-ea"/>
                <a:cs typeface="Arial"/>
              </a:rPr>
              <a:t> </a:t>
            </a:r>
          </a:p>
        </p:txBody>
      </p:sp>
      <p:sp>
        <p:nvSpPr>
          <p:cNvPr id="304154"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5"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6"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7"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8"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59"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0"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1"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2"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3"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4"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5"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6"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304167"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304168"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41" name="Title 40"/>
          <p:cNvSpPr>
            <a:spLocks noGrp="1"/>
          </p:cNvSpPr>
          <p:nvPr>
            <p:ph type="title" idx="4294967295"/>
          </p:nvPr>
        </p:nvSpPr>
        <p:spPr>
          <a:xfrm>
            <a:off x="685800" y="0"/>
            <a:ext cx="7772400" cy="838200"/>
          </a:xfrm>
        </p:spPr>
        <p:txBody>
          <a:bodyPr/>
          <a:lstStyle/>
          <a:p>
            <a:pPr>
              <a:defRPr/>
            </a:pPr>
            <a:r>
              <a:rPr lang="en-US" sz="3600">
                <a:effectLst>
                  <a:outerShdw blurRad="38100" dist="38100" dir="2700000" algn="tl">
                    <a:srgbClr val="808080"/>
                  </a:outerShdw>
                </a:effectLst>
                <a:ea typeface="ＭＳ Ｐゴシック" charset="0"/>
              </a:rPr>
              <a:t>Daniel 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614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4788" y="2590800"/>
            <a:ext cx="2386012"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6147"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1676400"/>
            <a:ext cx="2847975" cy="170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48" name="Text Box 5"/>
          <p:cNvSpPr txBox="1">
            <a:spLocks noChangeArrowheads="1"/>
          </p:cNvSpPr>
          <p:nvPr/>
        </p:nvSpPr>
        <p:spPr bwMode="auto">
          <a:xfrm>
            <a:off x="152400" y="762000"/>
            <a:ext cx="31242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The King of Babylon (605-562) said:</a:t>
            </a:r>
          </a:p>
        </p:txBody>
      </p:sp>
      <p:sp>
        <p:nvSpPr>
          <p:cNvPr id="646149" name="Text Box 8"/>
          <p:cNvSpPr txBox="1">
            <a:spLocks noChangeArrowheads="1"/>
          </p:cNvSpPr>
          <p:nvPr/>
        </p:nvSpPr>
        <p:spPr bwMode="auto">
          <a:xfrm>
            <a:off x="152400" y="3403600"/>
            <a:ext cx="38862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"Now I, Nebuchadnezzar, praise, exalt and honor the King of heaven, for all His works are true and His ways just, and He is able to humble those who walk in pride." </a:t>
            </a:r>
          </a:p>
          <a:p>
            <a:pPr eaLnBrk="1" hangingPunct="1"/>
            <a:endParaRPr lang="en-US" b="1" dirty="0">
              <a:solidFill>
                <a:schemeClr val="bg1"/>
              </a:solidFill>
              <a:latin typeface="Arial" charset="0"/>
              <a:cs typeface="Arial" charset="0"/>
            </a:endParaRPr>
          </a:p>
          <a:p>
            <a:pPr eaLnBrk="1" hangingPunct="1"/>
            <a:r>
              <a:rPr lang="en-US" b="1" dirty="0">
                <a:solidFill>
                  <a:schemeClr val="bg1"/>
                </a:solidFill>
                <a:latin typeface="Arial" charset="0"/>
                <a:cs typeface="Arial" charset="0"/>
              </a:rPr>
              <a:t>(Daniel 4:34-37)</a:t>
            </a:r>
          </a:p>
        </p:txBody>
      </p:sp>
      <p:sp>
        <p:nvSpPr>
          <p:cNvPr id="646150" name="Text Box 12"/>
          <p:cNvSpPr txBox="1">
            <a:spLocks noChangeArrowheads="1"/>
          </p:cNvSpPr>
          <p:nvPr/>
        </p:nvSpPr>
        <p:spPr bwMode="auto">
          <a:xfrm>
            <a:off x="6019800" y="804863"/>
            <a:ext cx="31242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Darius the Mede (son of Ahasuerus) ruled after the death of Belshazzar, said:</a:t>
            </a:r>
          </a:p>
        </p:txBody>
      </p:sp>
      <p:sp>
        <p:nvSpPr>
          <p:cNvPr id="646151" name="Text Box 13"/>
          <p:cNvSpPr txBox="1">
            <a:spLocks noChangeArrowheads="1"/>
          </p:cNvSpPr>
          <p:nvPr/>
        </p:nvSpPr>
        <p:spPr bwMode="auto">
          <a:xfrm>
            <a:off x="6477000" y="2971800"/>
            <a:ext cx="25146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b="1" dirty="0">
                <a:solidFill>
                  <a:schemeClr val="bg1"/>
                </a:solidFill>
                <a:latin typeface="Arial" charset="0"/>
                <a:cs typeface="Arial" charset="0"/>
              </a:rPr>
              <a:t>"I make a decree that in all the dominion of my kingdom men are to fear and tremble before the God of Daniel."</a:t>
            </a:r>
          </a:p>
          <a:p>
            <a:pPr eaLnBrk="1" hangingPunct="1"/>
            <a:endParaRPr lang="en-US" b="1" dirty="0">
              <a:solidFill>
                <a:schemeClr val="bg1"/>
              </a:solidFill>
              <a:latin typeface="Arial" charset="0"/>
              <a:cs typeface="Arial" charset="0"/>
            </a:endParaRPr>
          </a:p>
          <a:p>
            <a:pPr eaLnBrk="1" hangingPunct="1"/>
            <a:r>
              <a:rPr lang="en-US" b="1" dirty="0">
                <a:solidFill>
                  <a:schemeClr val="bg1"/>
                </a:solidFill>
                <a:latin typeface="Arial" charset="0"/>
                <a:cs typeface="Arial" charset="0"/>
              </a:rPr>
              <a:t>(Daniel 6:26-27)</a:t>
            </a:r>
          </a:p>
        </p:txBody>
      </p:sp>
      <p:sp>
        <p:nvSpPr>
          <p:cNvPr id="14351" name="Text Box 15"/>
          <p:cNvSpPr txBox="1">
            <a:spLocks noChangeArrowheads="1"/>
          </p:cNvSpPr>
          <p:nvPr/>
        </p:nvSpPr>
        <p:spPr bwMode="auto">
          <a:xfrm>
            <a:off x="1219200" y="2286000"/>
            <a:ext cx="79248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0">
                <a:solidFill>
                  <a:srgbClr val="FFFF00"/>
                </a:solidFill>
                <a:latin typeface="Arial" charset="0"/>
                <a:cs typeface="Arial" charset="0"/>
              </a:rPr>
              <a:t>WHY?</a:t>
            </a:r>
          </a:p>
        </p:txBody>
      </p:sp>
      <p:sp>
        <p:nvSpPr>
          <p:cNvPr id="10" name="Title 9"/>
          <p:cNvSpPr>
            <a:spLocks noGrp="1"/>
          </p:cNvSpPr>
          <p:nvPr>
            <p:ph type="title" idx="4294967295"/>
          </p:nvPr>
        </p:nvSpPr>
        <p:spPr>
          <a:xfrm>
            <a:off x="0" y="0"/>
            <a:ext cx="9144000" cy="762000"/>
          </a:xfrm>
          <a:solidFill>
            <a:srgbClr val="000000"/>
          </a:solidFill>
        </p:spPr>
        <p:txBody>
          <a:bodyPr/>
          <a:lstStyle/>
          <a:p>
            <a:pPr>
              <a:defRPr/>
            </a:pPr>
            <a:r>
              <a:rPr lang="en-US" sz="3600">
                <a:effectLst>
                  <a:outerShdw blurRad="38100" dist="38100" dir="2700000" algn="tl">
                    <a:srgbClr val="808080"/>
                  </a:outerShdw>
                </a:effectLst>
                <a:latin typeface="Arial" charset="0"/>
                <a:ea typeface="ＭＳ Ｐゴシック" charset="0"/>
                <a:cs typeface="Arial" charset="0"/>
              </a:rPr>
              <a:t>THEOLOGY</a:t>
            </a:r>
            <a:r>
              <a:rPr lang="en-US" sz="2400">
                <a:effectLst>
                  <a:outerShdw blurRad="38100" dist="38100" dir="2700000" algn="tl">
                    <a:srgbClr val="808080"/>
                  </a:outerShdw>
                </a:effectLst>
                <a:latin typeface="Arial" charset="0"/>
                <a:ea typeface="ＭＳ Ｐゴシック" charset="0"/>
                <a:cs typeface="Arial" charset="0"/>
              </a:rPr>
              <a:t> OF DANIEL 1-7</a:t>
            </a:r>
            <a:endParaRPr lang="en-US">
              <a:effectLst>
                <a:outerShdw blurRad="38100" dist="38100" dir="2700000" algn="tl">
                  <a:srgbClr val="80808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4351"/>
                                        </p:tgtEl>
                                        <p:attrNameLst>
                                          <p:attrName>style.visibility</p:attrName>
                                        </p:attrNameLst>
                                      </p:cBhvr>
                                      <p:to>
                                        <p:strVal val="visible"/>
                                      </p:to>
                                    </p:set>
                                    <p:anim calcmode="lin" valueType="num">
                                      <p:cBhvr>
                                        <p:cTn id="7" dur="5000" fill="hold"/>
                                        <p:tgtEl>
                                          <p:spTgt spid="14351"/>
                                        </p:tgtEl>
                                        <p:attrNameLst>
                                          <p:attrName>ppt_w</p:attrName>
                                        </p:attrNameLst>
                                      </p:cBhvr>
                                      <p:tavLst>
                                        <p:tav tm="0" fmla="#ppt_w*sin(2.5*pi*$)">
                                          <p:val>
                                            <p:fltVal val="0"/>
                                          </p:val>
                                        </p:tav>
                                        <p:tav tm="100000">
                                          <p:val>
                                            <p:fltVal val="1"/>
                                          </p:val>
                                        </p:tav>
                                      </p:tavLst>
                                    </p:anim>
                                    <p:anim calcmode="lin" valueType="num">
                                      <p:cBhvr>
                                        <p:cTn id="8" dur="5000" fill="hold"/>
                                        <p:tgtEl>
                                          <p:spTgt spid="143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1"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0" y="914400"/>
            <a:ext cx="9144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a:pPr>
            <a:r>
              <a:rPr lang="en-US" b="1" dirty="0">
                <a:solidFill>
                  <a:srgbClr val="FFFFFF"/>
                </a:solidFill>
                <a:latin typeface="Arial" charset="0"/>
                <a:cs typeface="Arial" charset="0"/>
              </a:rPr>
              <a:t>King Nebuchadnezzar</a:t>
            </a:r>
            <a:r>
              <a:rPr lang="fr-FR" altLang="ja-JP" b="1" dirty="0">
                <a:solidFill>
                  <a:srgbClr val="FFFFFF"/>
                </a:solidFill>
                <a:latin typeface="Arial" charset="0"/>
                <a:cs typeface="Arial" charset="0"/>
              </a:rPr>
              <a:t>'</a:t>
            </a:r>
            <a:r>
              <a:rPr lang="en-US" altLang="ja-JP" b="1" dirty="0">
                <a:solidFill>
                  <a:srgbClr val="FFFFFF"/>
                </a:solidFill>
                <a:latin typeface="Arial" charset="0"/>
                <a:cs typeface="Arial" charset="0"/>
              </a:rPr>
              <a:t>s act of besieging the Jerusalem was not only by his own might and strength, but it was God who had given King Jehoiakim into his hand (1:1-2).</a:t>
            </a:r>
            <a:endParaRPr lang="en-US" b="1" dirty="0">
              <a:solidFill>
                <a:srgbClr val="FFFFFF"/>
              </a:solidFill>
              <a:latin typeface="Arial" charset="0"/>
              <a:cs typeface="Arial" charset="0"/>
            </a:endParaRPr>
          </a:p>
        </p:txBody>
      </p:sp>
      <p:sp>
        <p:nvSpPr>
          <p:cNvPr id="15364" name="Text Box 4"/>
          <p:cNvSpPr txBox="1">
            <a:spLocks noChangeArrowheads="1"/>
          </p:cNvSpPr>
          <p:nvPr/>
        </p:nvSpPr>
        <p:spPr bwMode="auto">
          <a:xfrm>
            <a:off x="0" y="4765675"/>
            <a:ext cx="91440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  God granted Daniel favor and compassion in the sight of the commander of the officials, when Daniel steadfastly resisted the cultural pressure to compromise (1:9).</a:t>
            </a:r>
          </a:p>
        </p:txBody>
      </p:sp>
      <p:sp>
        <p:nvSpPr>
          <p:cNvPr id="15371" name="Rectangle 11"/>
          <p:cNvSpPr>
            <a:spLocks noChangeArrowheads="1"/>
          </p:cNvSpPr>
          <p:nvPr/>
        </p:nvSpPr>
        <p:spPr bwMode="auto">
          <a:xfrm>
            <a:off x="762000" y="5951538"/>
            <a:ext cx="7551738" cy="8302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b="1">
                <a:solidFill>
                  <a:srgbClr val="FFFFFF"/>
                </a:solidFill>
                <a:latin typeface="Arial" charset="0"/>
                <a:cs typeface="Arial" charset="0"/>
              </a:rPr>
              <a:t>Now </a:t>
            </a:r>
            <a:r>
              <a:rPr lang="en-US" b="1" u="sng">
                <a:solidFill>
                  <a:srgbClr val="FFFFFF"/>
                </a:solidFill>
                <a:latin typeface="Arial" charset="0"/>
                <a:cs typeface="Arial" charset="0"/>
              </a:rPr>
              <a:t>God granted </a:t>
            </a:r>
            <a:r>
              <a:rPr lang="en-US" b="1">
                <a:solidFill>
                  <a:srgbClr val="FFFFFF"/>
                </a:solidFill>
                <a:latin typeface="Arial" charset="0"/>
                <a:cs typeface="Arial" charset="0"/>
              </a:rPr>
              <a:t>Daniel favor and compassion in the sight of the commander of the officials</a:t>
            </a:r>
          </a:p>
        </p:txBody>
      </p:sp>
      <p:sp>
        <p:nvSpPr>
          <p:cNvPr id="15373" name="Rectangle 13"/>
          <p:cNvSpPr>
            <a:spLocks noChangeArrowheads="1"/>
          </p:cNvSpPr>
          <p:nvPr/>
        </p:nvSpPr>
        <p:spPr bwMode="auto">
          <a:xfrm>
            <a:off x="762000" y="2133600"/>
            <a:ext cx="8153400" cy="2678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b="1">
                <a:solidFill>
                  <a:srgbClr val="FFFFFF"/>
                </a:solidFill>
                <a:latin typeface="Arial" charset="0"/>
                <a:cs typeface="Arial" charset="0"/>
              </a:rPr>
              <a:t>In the third year of the reign of Jehoiakim king of Judah, Nebuchadnezzar king of Babylon came to Jerusalem and besieged it.  </a:t>
            </a:r>
            <a:r>
              <a:rPr lang="en-US" b="1" u="sng">
                <a:solidFill>
                  <a:srgbClr val="FFFFFF"/>
                </a:solidFill>
                <a:latin typeface="Arial" charset="0"/>
                <a:cs typeface="Arial" charset="0"/>
              </a:rPr>
              <a:t>The Lord gave Jehoiakim king of Judah into his hand</a:t>
            </a:r>
            <a:r>
              <a:rPr lang="en-US" b="1">
                <a:solidFill>
                  <a:srgbClr val="FFFFFF"/>
                </a:solidFill>
                <a:latin typeface="Arial" charset="0"/>
                <a:cs typeface="Arial" charset="0"/>
              </a:rPr>
              <a:t>, along with some of the vessels of the house of God; and he brought them to the land of Shinar, to the house of his god, and he brought the vessels into the treasury of his god. </a:t>
            </a:r>
          </a:p>
        </p:txBody>
      </p:sp>
      <p:sp>
        <p:nvSpPr>
          <p:cNvPr id="7" name="Title 6"/>
          <p:cNvSpPr>
            <a:spLocks noGrp="1"/>
          </p:cNvSpPr>
          <p:nvPr>
            <p:ph type="title" idx="4294967295"/>
          </p:nvPr>
        </p:nvSpPr>
        <p:spPr>
          <a:xfrm>
            <a:off x="0" y="0"/>
            <a:ext cx="9144000" cy="7620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a:t>
            </a:r>
            <a:endParaRPr lang="en-US">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ssolv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5373"/>
                                        </p:tgtEl>
                                        <p:attrNameLst>
                                          <p:attrName>style.visibility</p:attrName>
                                        </p:attrNameLst>
                                      </p:cBhvr>
                                      <p:to>
                                        <p:strVal val="visible"/>
                                      </p:to>
                                    </p:set>
                                    <p:anim calcmode="lin" valueType="num">
                                      <p:cBhvr>
                                        <p:cTn id="12" dur="1000" fill="hold"/>
                                        <p:tgtEl>
                                          <p:spTgt spid="15373"/>
                                        </p:tgtEl>
                                        <p:attrNameLst>
                                          <p:attrName>ppt_w</p:attrName>
                                        </p:attrNameLst>
                                      </p:cBhvr>
                                      <p:tavLst>
                                        <p:tav tm="0">
                                          <p:val>
                                            <p:fltVal val="0"/>
                                          </p:val>
                                        </p:tav>
                                        <p:tav tm="100000">
                                          <p:val>
                                            <p:strVal val="#ppt_w"/>
                                          </p:val>
                                        </p:tav>
                                      </p:tavLst>
                                    </p:anim>
                                    <p:anim calcmode="lin" valueType="num">
                                      <p:cBhvr>
                                        <p:cTn id="13" dur="1000" fill="hold"/>
                                        <p:tgtEl>
                                          <p:spTgt spid="15373"/>
                                        </p:tgtEl>
                                        <p:attrNameLst>
                                          <p:attrName>ppt_h</p:attrName>
                                        </p:attrNameLst>
                                      </p:cBhvr>
                                      <p:tavLst>
                                        <p:tav tm="0">
                                          <p:val>
                                            <p:fltVal val="0"/>
                                          </p:val>
                                        </p:tav>
                                        <p:tav tm="100000">
                                          <p:val>
                                            <p:strVal val="#ppt_h"/>
                                          </p:val>
                                        </p:tav>
                                      </p:tavLst>
                                    </p:anim>
                                    <p:anim calcmode="lin" valueType="num">
                                      <p:cBhvr>
                                        <p:cTn id="14" dur="1000" fill="hold"/>
                                        <p:tgtEl>
                                          <p:spTgt spid="1537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3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dissolve">
                                      <p:cBhvr>
                                        <p:cTn id="20" dur="500"/>
                                        <p:tgtEl>
                                          <p:spTgt spid="153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5371"/>
                                        </p:tgtEl>
                                        <p:attrNameLst>
                                          <p:attrName>style.visibility</p:attrName>
                                        </p:attrNameLst>
                                      </p:cBhvr>
                                      <p:to>
                                        <p:strVal val="visible"/>
                                      </p:to>
                                    </p:set>
                                    <p:anim calcmode="lin" valueType="num">
                                      <p:cBhvr>
                                        <p:cTn id="25" dur="1000" fill="hold"/>
                                        <p:tgtEl>
                                          <p:spTgt spid="15371"/>
                                        </p:tgtEl>
                                        <p:attrNameLst>
                                          <p:attrName>ppt_w</p:attrName>
                                        </p:attrNameLst>
                                      </p:cBhvr>
                                      <p:tavLst>
                                        <p:tav tm="0">
                                          <p:val>
                                            <p:fltVal val="0"/>
                                          </p:val>
                                        </p:tav>
                                        <p:tav tm="100000">
                                          <p:val>
                                            <p:strVal val="#ppt_w"/>
                                          </p:val>
                                        </p:tav>
                                      </p:tavLst>
                                    </p:anim>
                                    <p:anim calcmode="lin" valueType="num">
                                      <p:cBhvr>
                                        <p:cTn id="26" dur="1000" fill="hold"/>
                                        <p:tgtEl>
                                          <p:spTgt spid="15371"/>
                                        </p:tgtEl>
                                        <p:attrNameLst>
                                          <p:attrName>ppt_h</p:attrName>
                                        </p:attrNameLst>
                                      </p:cBhvr>
                                      <p:tavLst>
                                        <p:tav tm="0">
                                          <p:val>
                                            <p:fltVal val="0"/>
                                          </p:val>
                                        </p:tav>
                                        <p:tav tm="100000">
                                          <p:val>
                                            <p:strVal val="#ppt_h"/>
                                          </p:val>
                                        </p:tav>
                                      </p:tavLst>
                                    </p:anim>
                                    <p:anim calcmode="lin" valueType="num">
                                      <p:cBhvr>
                                        <p:cTn id="27"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53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4" grpId="0" autoUpdateAnimBg="0"/>
      <p:bldP spid="15371" grpId="0" animBg="1"/>
      <p:bldP spid="1537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9951" name="Picture 15" descr="furna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4100" y="2276475"/>
            <a:ext cx="4279900"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0243" name="Text Box 5"/>
          <p:cNvSpPr txBox="1">
            <a:spLocks noChangeArrowheads="1"/>
          </p:cNvSpPr>
          <p:nvPr/>
        </p:nvSpPr>
        <p:spPr bwMode="auto">
          <a:xfrm>
            <a:off x="0" y="914400"/>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	God gave the four Jewish youth intelligence in many fields and Daniel could understand all visions and dreams.</a:t>
            </a:r>
          </a:p>
        </p:txBody>
      </p:sp>
      <p:sp>
        <p:nvSpPr>
          <p:cNvPr id="39942" name="Text Box 6"/>
          <p:cNvSpPr txBox="1">
            <a:spLocks noChangeArrowheads="1"/>
          </p:cNvSpPr>
          <p:nvPr/>
        </p:nvSpPr>
        <p:spPr bwMode="auto">
          <a:xfrm>
            <a:off x="76200" y="4419600"/>
            <a:ext cx="5791200" cy="1938338"/>
          </a:xfrm>
          <a:prstGeom prst="rect">
            <a:avLst/>
          </a:prstGeom>
          <a:solidFill>
            <a:srgbClr val="000090"/>
          </a:soli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latin typeface="Arial" charset="0"/>
                <a:cs typeface="Arial" charset="0"/>
              </a:rPr>
              <a:t>4. The God of Shadrach, Meshach, and Abednego controlled the forces of nature to humble Nebuchadnezzar through the furnace (</a:t>
            </a:r>
            <a:r>
              <a:rPr lang="en-US" b="1" dirty="0" err="1">
                <a:solidFill>
                  <a:srgbClr val="FFFFFF"/>
                </a:solidFill>
                <a:effectLst>
                  <a:outerShdw blurRad="38100" dist="38100" dir="2700000" algn="tl">
                    <a:srgbClr val="000000"/>
                  </a:outerShdw>
                </a:effectLst>
                <a:latin typeface="Arial" charset="0"/>
                <a:cs typeface="Arial" charset="0"/>
              </a:rPr>
              <a:t>ch.</a:t>
            </a:r>
            <a:r>
              <a:rPr lang="en-US" b="1" dirty="0">
                <a:solidFill>
                  <a:srgbClr val="FFFFFF"/>
                </a:solidFill>
                <a:effectLst>
                  <a:outerShdw blurRad="38100" dist="38100" dir="2700000" algn="tl">
                    <a:srgbClr val="000000"/>
                  </a:outerShdw>
                </a:effectLst>
                <a:latin typeface="Arial" charset="0"/>
                <a:cs typeface="Arial" charset="0"/>
              </a:rPr>
              <a:t> 3) and Darius through Daniel in the lions</a:t>
            </a:r>
            <a:r>
              <a:rPr lang="fr-FR" altLang="ja-JP" b="1" dirty="0">
                <a:solidFill>
                  <a:srgbClr val="FFFFFF"/>
                </a:solidFill>
                <a:effectLst>
                  <a:outerShdw blurRad="38100" dist="38100" dir="2700000" algn="tl">
                    <a:srgbClr val="000000"/>
                  </a:outerShdw>
                </a:effectLst>
                <a:latin typeface="Arial" charset="0"/>
                <a:cs typeface="Arial" charset="0"/>
              </a:rPr>
              <a:t>'</a:t>
            </a:r>
            <a:r>
              <a:rPr lang="en-US" altLang="ja-JP" b="1" dirty="0">
                <a:solidFill>
                  <a:srgbClr val="FFFFFF"/>
                </a:solidFill>
                <a:effectLst>
                  <a:outerShdw blurRad="38100" dist="38100" dir="2700000" algn="tl">
                    <a:srgbClr val="000000"/>
                  </a:outerShdw>
                </a:effectLst>
                <a:latin typeface="Arial" charset="0"/>
                <a:cs typeface="Arial" charset="0"/>
              </a:rPr>
              <a:t> den (</a:t>
            </a:r>
            <a:r>
              <a:rPr lang="en-US" altLang="ja-JP" b="1" dirty="0" err="1">
                <a:solidFill>
                  <a:srgbClr val="FFFFFF"/>
                </a:solidFill>
                <a:effectLst>
                  <a:outerShdw blurRad="38100" dist="38100" dir="2700000" algn="tl">
                    <a:srgbClr val="000000"/>
                  </a:outerShdw>
                </a:effectLst>
                <a:latin typeface="Arial" charset="0"/>
                <a:cs typeface="Arial" charset="0"/>
              </a:rPr>
              <a:t>ch.</a:t>
            </a:r>
            <a:r>
              <a:rPr lang="en-US" altLang="ja-JP" b="1" dirty="0">
                <a:solidFill>
                  <a:srgbClr val="FFFFFF"/>
                </a:solidFill>
                <a:effectLst>
                  <a:outerShdw blurRad="38100" dist="38100" dir="2700000" algn="tl">
                    <a:srgbClr val="000000"/>
                  </a:outerShdw>
                </a:effectLst>
                <a:latin typeface="Arial" charset="0"/>
                <a:cs typeface="Arial" charset="0"/>
              </a:rPr>
              <a:t> 6).</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650245" name="Rectangle 9"/>
          <p:cNvSpPr>
            <a:spLocks noChangeArrowheads="1"/>
          </p:cNvSpPr>
          <p:nvPr/>
        </p:nvSpPr>
        <p:spPr bwMode="auto">
          <a:xfrm>
            <a:off x="685800" y="1873250"/>
            <a:ext cx="4800600" cy="2308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altLang="ja-JP" b="1" dirty="0">
                <a:solidFill>
                  <a:srgbClr val="FFFFFF"/>
                </a:solidFill>
                <a:latin typeface="Arial" charset="0"/>
                <a:cs typeface="Arial" charset="0"/>
              </a:rPr>
              <a:t>"As for these four youths, </a:t>
            </a:r>
            <a:r>
              <a:rPr lang="en-US" altLang="ja-JP" b="1" u="sng" dirty="0">
                <a:solidFill>
                  <a:srgbClr val="FFFFFF"/>
                </a:solidFill>
                <a:latin typeface="Arial" charset="0"/>
                <a:cs typeface="Arial" charset="0"/>
              </a:rPr>
              <a:t>God gave them</a:t>
            </a:r>
            <a:r>
              <a:rPr lang="en-US" altLang="ja-JP" b="1" dirty="0">
                <a:solidFill>
                  <a:srgbClr val="FFFFFF"/>
                </a:solidFill>
                <a:latin typeface="Arial" charset="0"/>
                <a:cs typeface="Arial" charset="0"/>
              </a:rPr>
              <a:t> knowledge and intelligence in every [branch of] literature and wisdom; Daniel even understood all [kinds of] visions and dreams" (1:17).</a:t>
            </a:r>
            <a:endParaRPr lang="en-US" b="1" dirty="0">
              <a:solidFill>
                <a:srgbClr val="FFFFFF"/>
              </a:solidFill>
              <a:latin typeface="Arial" charset="0"/>
              <a:cs typeface="Arial" charset="0"/>
            </a:endParaRPr>
          </a:p>
        </p:txBody>
      </p:sp>
      <p:sp>
        <p:nvSpPr>
          <p:cNvPr id="7" name="Title 6"/>
          <p:cNvSpPr>
            <a:spLocks noGrp="1"/>
          </p:cNvSpPr>
          <p:nvPr>
            <p:ph type="title" idx="4294967295"/>
          </p:nvPr>
        </p:nvSpPr>
        <p:spPr>
          <a:xfrm>
            <a:off x="0" y="0"/>
            <a:ext cx="9144000" cy="7620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fade">
                                      <p:cBhvr>
                                        <p:cTn id="7" dur="500"/>
                                        <p:tgtEl>
                                          <p:spTgt spid="399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9951"/>
                                        </p:tgtEl>
                                        <p:attrNameLst>
                                          <p:attrName>style.visibility</p:attrName>
                                        </p:attrNameLst>
                                      </p:cBhvr>
                                      <p:to>
                                        <p:strVal val="visible"/>
                                      </p:to>
                                    </p:set>
                                    <p:animEffect transition="in" filter="dissolve">
                                      <p:cBhvr>
                                        <p:cTn id="11" dur="500"/>
                                        <p:tgtEl>
                                          <p:spTgt spid="39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2290" name="Picture 2" descr="danielinlions'd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838200"/>
            <a:ext cx="4191000" cy="554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4"/>
          <p:cNvSpPr txBox="1">
            <a:spLocks noChangeArrowheads="1"/>
          </p:cNvSpPr>
          <p:nvPr/>
        </p:nvSpPr>
        <p:spPr bwMode="auto">
          <a:xfrm>
            <a:off x="4708525" y="3171825"/>
            <a:ext cx="3962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6. By handwriting on the wall God showed His sovereign control over nations and individual rulers (ch. 5)</a:t>
            </a:r>
          </a:p>
        </p:txBody>
      </p:sp>
      <p:sp>
        <p:nvSpPr>
          <p:cNvPr id="40969" name="Text Box 9"/>
          <p:cNvSpPr txBox="1">
            <a:spLocks noChangeArrowheads="1"/>
          </p:cNvSpPr>
          <p:nvPr/>
        </p:nvSpPr>
        <p:spPr bwMode="auto">
          <a:xfrm>
            <a:off x="4708525" y="962025"/>
            <a:ext cx="4435475"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5. God gave Daniel ability to interpret dreams and visions that perplexed the nobles and wise men in Babylon (chs. 2, 4, 5)</a:t>
            </a:r>
          </a:p>
        </p:txBody>
      </p:sp>
      <p:sp>
        <p:nvSpPr>
          <p:cNvPr id="6" name="Title 5"/>
          <p:cNvSpPr>
            <a:spLocks noGrp="1"/>
          </p:cNvSpPr>
          <p:nvPr>
            <p:ph type="title" idx="4294967295"/>
          </p:nvPr>
        </p:nvSpPr>
        <p:spPr>
          <a:xfrm>
            <a:off x="0" y="0"/>
            <a:ext cx="9144000" cy="7620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dissolve">
                                      <p:cBhvr>
                                        <p:cTn id="7" dur="500"/>
                                        <p:tgtEl>
                                          <p:spTgt spid="40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dissolve">
                                      <p:cBhvr>
                                        <p:cTn id="12"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utoUpdateAnimBg="0"/>
      <p:bldP spid="4096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Daniel</a:t>
            </a: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37813" y="1112502"/>
            <a:ext cx="5020390" cy="4544763"/>
          </a:xfrm>
          <a:prstGeom prst="rect">
            <a:avLst/>
          </a:prstGeom>
        </p:spPr>
      </p:pic>
      <p:sp>
        <p:nvSpPr>
          <p:cNvPr id="16" name="TextBox 3"/>
          <p:cNvSpPr txBox="1">
            <a:spLocks noChangeArrowheads="1"/>
          </p:cNvSpPr>
          <p:nvPr/>
        </p:nvSpPr>
        <p:spPr bwMode="auto">
          <a:xfrm>
            <a:off x="4518122" y="1174389"/>
            <a:ext cx="4608736" cy="409342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rPr>
              <a:t> 1 </a:t>
            </a:r>
            <a:r>
              <a:rPr lang="en-US" sz="2000" b="1" dirty="0">
                <a:solidFill>
                  <a:prstClr val="black"/>
                </a:solidFill>
              </a:rPr>
              <a:t>D</a:t>
            </a:r>
            <a:r>
              <a:rPr lang="en-US" sz="2000" dirty="0">
                <a:solidFill>
                  <a:prstClr val="black"/>
                </a:solidFill>
              </a:rPr>
              <a:t>aniel favored by Nebuchadnezzar</a:t>
            </a:r>
          </a:p>
          <a:p>
            <a:pPr defTabSz="457200" fontAlgn="auto">
              <a:spcBef>
                <a:spcPts val="0"/>
              </a:spcBef>
              <a:spcAft>
                <a:spcPts val="0"/>
              </a:spcAft>
            </a:pPr>
            <a:r>
              <a:rPr lang="en-US" sz="2000" dirty="0">
                <a:solidFill>
                  <a:prstClr val="black"/>
                </a:solidFill>
              </a:rPr>
              <a:t> 2 </a:t>
            </a:r>
            <a:r>
              <a:rPr lang="en-US" sz="2000" b="1" dirty="0">
                <a:solidFill>
                  <a:prstClr val="black"/>
                </a:solidFill>
              </a:rPr>
              <a:t>A</a:t>
            </a:r>
            <a:r>
              <a:rPr lang="en-US" sz="2000" dirty="0">
                <a:solidFill>
                  <a:prstClr val="black"/>
                </a:solidFill>
              </a:rPr>
              <a:t>nswer to king’s dream</a:t>
            </a:r>
          </a:p>
          <a:p>
            <a:pPr defTabSz="457200" fontAlgn="auto">
              <a:spcBef>
                <a:spcPts val="0"/>
              </a:spcBef>
              <a:spcAft>
                <a:spcPts val="0"/>
              </a:spcAft>
            </a:pPr>
            <a:r>
              <a:rPr lang="en-US" sz="2000" dirty="0">
                <a:solidFill>
                  <a:prstClr val="black"/>
                </a:solidFill>
              </a:rPr>
              <a:t> 3 </a:t>
            </a:r>
            <a:r>
              <a:rPr lang="en-US" sz="2000" b="1" dirty="0">
                <a:solidFill>
                  <a:prstClr val="black"/>
                </a:solidFill>
              </a:rPr>
              <a:t>N</a:t>
            </a:r>
            <a:r>
              <a:rPr lang="en-US" sz="2000" dirty="0">
                <a:solidFill>
                  <a:prstClr val="black"/>
                </a:solidFill>
              </a:rPr>
              <a:t>ebuchadnezzar’s furnace of fire</a:t>
            </a:r>
          </a:p>
          <a:p>
            <a:pPr defTabSz="457200" fontAlgn="auto">
              <a:spcBef>
                <a:spcPts val="0"/>
              </a:spcBef>
              <a:spcAft>
                <a:spcPts val="0"/>
              </a:spcAft>
            </a:pPr>
            <a:r>
              <a:rPr lang="en-US" sz="2000" dirty="0">
                <a:solidFill>
                  <a:prstClr val="black"/>
                </a:solidFill>
              </a:rPr>
              <a:t> 4 </a:t>
            </a:r>
            <a:r>
              <a:rPr lang="en-US" sz="2000" b="1" dirty="0">
                <a:solidFill>
                  <a:prstClr val="black"/>
                </a:solidFill>
              </a:rPr>
              <a:t>I</a:t>
            </a:r>
            <a:r>
              <a:rPr lang="en-US" sz="2000" dirty="0">
                <a:solidFill>
                  <a:prstClr val="black"/>
                </a:solidFill>
              </a:rPr>
              <a:t>nterpretation of tree vision</a:t>
            </a:r>
          </a:p>
          <a:p>
            <a:pPr defTabSz="457200" fontAlgn="auto">
              <a:spcBef>
                <a:spcPts val="0"/>
              </a:spcBef>
              <a:spcAft>
                <a:spcPts val="0"/>
              </a:spcAft>
            </a:pPr>
            <a:r>
              <a:rPr lang="en-US" sz="2000" dirty="0">
                <a:solidFill>
                  <a:prstClr val="black"/>
                </a:solidFill>
              </a:rPr>
              <a:t> 5 </a:t>
            </a:r>
            <a:r>
              <a:rPr lang="en-US" sz="2000" b="1" dirty="0">
                <a:solidFill>
                  <a:prstClr val="black"/>
                </a:solidFill>
              </a:rPr>
              <a:t>E</a:t>
            </a:r>
            <a:r>
              <a:rPr lang="en-US" sz="2000" dirty="0">
                <a:solidFill>
                  <a:prstClr val="black"/>
                </a:solidFill>
              </a:rPr>
              <a:t>vents at Belshazzar’s feast</a:t>
            </a:r>
          </a:p>
          <a:p>
            <a:pPr defTabSz="457200" fontAlgn="auto">
              <a:spcBef>
                <a:spcPts val="0"/>
              </a:spcBef>
              <a:spcAft>
                <a:spcPts val="0"/>
              </a:spcAft>
            </a:pPr>
            <a:r>
              <a:rPr lang="en-US" sz="2000" dirty="0">
                <a:solidFill>
                  <a:prstClr val="black"/>
                </a:solidFill>
              </a:rPr>
              <a:t> 6 </a:t>
            </a:r>
            <a:r>
              <a:rPr lang="en-US" sz="2000" b="1" dirty="0">
                <a:solidFill>
                  <a:prstClr val="black"/>
                </a:solidFill>
              </a:rPr>
              <a:t>L</a:t>
            </a:r>
            <a:r>
              <a:rPr lang="en-US" sz="2000" dirty="0">
                <a:solidFill>
                  <a:prstClr val="black"/>
                </a:solidFill>
              </a:rPr>
              <a:t>ion’s den of Darius</a:t>
            </a:r>
          </a:p>
          <a:p>
            <a:pPr defTabSz="457200" fontAlgn="auto">
              <a:spcBef>
                <a:spcPts val="0"/>
              </a:spcBef>
              <a:spcAft>
                <a:spcPts val="0"/>
              </a:spcAft>
            </a:pPr>
            <a:r>
              <a:rPr lang="en-US" sz="2000" dirty="0">
                <a:solidFill>
                  <a:prstClr val="black"/>
                </a:solidFill>
              </a:rPr>
              <a:t> 7 </a:t>
            </a:r>
            <a:r>
              <a:rPr lang="en-US" sz="2000" b="1" dirty="0">
                <a:solidFill>
                  <a:prstClr val="black"/>
                </a:solidFill>
              </a:rPr>
              <a:t>S</a:t>
            </a:r>
            <a:r>
              <a:rPr lang="en-US" sz="2000" dirty="0">
                <a:solidFill>
                  <a:prstClr val="black"/>
                </a:solidFill>
              </a:rPr>
              <a:t>cenes of coming kingdom</a:t>
            </a:r>
          </a:p>
          <a:p>
            <a:pPr defTabSz="457200" fontAlgn="auto">
              <a:spcBef>
                <a:spcPts val="0"/>
              </a:spcBef>
              <a:spcAft>
                <a:spcPts val="0"/>
              </a:spcAft>
            </a:pPr>
            <a:endParaRPr lang="en-US" sz="2000" dirty="0">
              <a:solidFill>
                <a:prstClr val="black"/>
              </a:solidFill>
            </a:endParaRPr>
          </a:p>
          <a:p>
            <a:pPr defTabSz="457200" fontAlgn="auto">
              <a:spcBef>
                <a:spcPts val="0"/>
              </a:spcBef>
              <a:spcAft>
                <a:spcPts val="0"/>
              </a:spcAft>
            </a:pPr>
            <a:r>
              <a:rPr lang="en-US" sz="2000" dirty="0">
                <a:solidFill>
                  <a:prstClr val="black"/>
                </a:solidFill>
              </a:rPr>
              <a:t> 8  </a:t>
            </a:r>
            <a:r>
              <a:rPr lang="en-US" sz="2000" b="1" dirty="0">
                <a:solidFill>
                  <a:prstClr val="black"/>
                </a:solidFill>
              </a:rPr>
              <a:t>F</a:t>
            </a:r>
            <a:r>
              <a:rPr lang="en-US" sz="2000" dirty="0">
                <a:solidFill>
                  <a:prstClr val="black"/>
                </a:solidFill>
              </a:rPr>
              <a:t>eatures of four beasts </a:t>
            </a:r>
            <a:br>
              <a:rPr lang="en-US" sz="2000" dirty="0">
                <a:solidFill>
                  <a:prstClr val="black"/>
                </a:solidFill>
              </a:rPr>
            </a:br>
            <a:r>
              <a:rPr lang="en-US" sz="2000" dirty="0">
                <a:solidFill>
                  <a:prstClr val="black"/>
                </a:solidFill>
              </a:rPr>
              <a:t> 9</a:t>
            </a:r>
            <a:r>
              <a:rPr lang="en-US" sz="1050" dirty="0">
                <a:solidFill>
                  <a:prstClr val="black"/>
                </a:solidFill>
              </a:rPr>
              <a:t> </a:t>
            </a:r>
            <a:r>
              <a:rPr lang="en-US" sz="2000" dirty="0">
                <a:solidFill>
                  <a:prstClr val="black"/>
                </a:solidFill>
              </a:rPr>
              <a:t> </a:t>
            </a:r>
            <a:r>
              <a:rPr lang="en-US" sz="2000" b="1" dirty="0">
                <a:solidFill>
                  <a:prstClr val="black"/>
                </a:solidFill>
              </a:rPr>
              <a:t>A</a:t>
            </a:r>
            <a:r>
              <a:rPr lang="en-US" sz="2000" dirty="0">
                <a:solidFill>
                  <a:prstClr val="black"/>
                </a:solidFill>
              </a:rPr>
              <a:t>ppointing the seventy weeks</a:t>
            </a:r>
          </a:p>
          <a:p>
            <a:pPr defTabSz="457200" fontAlgn="auto">
              <a:spcBef>
                <a:spcPts val="0"/>
              </a:spcBef>
              <a:spcAft>
                <a:spcPts val="0"/>
              </a:spcAft>
            </a:pPr>
            <a:r>
              <a:rPr lang="en-US" sz="2000" dirty="0">
                <a:solidFill>
                  <a:prstClr val="black"/>
                </a:solidFill>
              </a:rPr>
              <a:t>10 </a:t>
            </a:r>
            <a:r>
              <a:rPr lang="en-US" sz="2000" b="1" dirty="0">
                <a:solidFill>
                  <a:prstClr val="black"/>
                </a:solidFill>
              </a:rPr>
              <a:t>I</a:t>
            </a:r>
            <a:r>
              <a:rPr lang="en-US" sz="2000" dirty="0">
                <a:solidFill>
                  <a:prstClr val="black"/>
                </a:solidFill>
              </a:rPr>
              <a:t>nterpreting the final vision</a:t>
            </a:r>
          </a:p>
          <a:p>
            <a:pPr defTabSz="457200" fontAlgn="auto">
              <a:spcBef>
                <a:spcPts val="0"/>
              </a:spcBef>
              <a:spcAft>
                <a:spcPts val="0"/>
              </a:spcAft>
            </a:pPr>
            <a:r>
              <a:rPr lang="en-US" sz="2000" dirty="0">
                <a:solidFill>
                  <a:prstClr val="black"/>
                </a:solidFill>
              </a:rPr>
              <a:t>11 </a:t>
            </a:r>
            <a:r>
              <a:rPr lang="en-US" sz="2000" b="1" dirty="0">
                <a:solidFill>
                  <a:prstClr val="black"/>
                </a:solidFill>
              </a:rPr>
              <a:t>T</a:t>
            </a:r>
            <a:r>
              <a:rPr lang="en-US" sz="2000" dirty="0">
                <a:solidFill>
                  <a:prstClr val="black"/>
                </a:solidFill>
              </a:rPr>
              <a:t>error of the king</a:t>
            </a:r>
          </a:p>
          <a:p>
            <a:pPr defTabSz="457200" fontAlgn="auto">
              <a:spcBef>
                <a:spcPts val="0"/>
              </a:spcBef>
              <a:spcAft>
                <a:spcPts val="0"/>
              </a:spcAft>
            </a:pPr>
            <a:r>
              <a:rPr lang="en-US" sz="2000" dirty="0">
                <a:solidFill>
                  <a:prstClr val="black"/>
                </a:solidFill>
              </a:rPr>
              <a:t>12 </a:t>
            </a:r>
            <a:r>
              <a:rPr lang="en-US" sz="2000" b="1" dirty="0">
                <a:solidFill>
                  <a:prstClr val="black"/>
                </a:solidFill>
              </a:rPr>
              <a:t>H</a:t>
            </a:r>
            <a:r>
              <a:rPr lang="en-US" sz="2000" dirty="0">
                <a:solidFill>
                  <a:prstClr val="black"/>
                </a:solidFill>
              </a:rPr>
              <a:t>orror of end times</a:t>
            </a:r>
          </a:p>
        </p:txBody>
      </p:sp>
    </p:spTree>
    <p:extLst>
      <p:ext uri="{BB962C8B-B14F-4D97-AF65-F5344CB8AC3E}">
        <p14:creationId xmlns:p14="http://schemas.microsoft.com/office/powerpoint/2010/main" val="5380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6400" name="Rectangle 16"/>
          <p:cNvSpPr>
            <a:spLocks noChangeArrowheads="1"/>
          </p:cNvSpPr>
          <p:nvPr/>
        </p:nvSpPr>
        <p:spPr bwMode="auto">
          <a:xfrm>
            <a:off x="304800" y="2786063"/>
            <a:ext cx="8763000" cy="1938337"/>
          </a:xfrm>
          <a:prstGeom prst="rect">
            <a:avLst/>
          </a:prstGeom>
          <a:solidFill>
            <a:schemeClr val="tx1"/>
          </a:solidFill>
          <a:ln w="9525">
            <a:noFill/>
            <a:miter lim="800000"/>
            <a:headEnd/>
            <a:tailEnd/>
          </a:ln>
        </p:spPr>
        <p:txBody>
          <a:bodyPr>
            <a:spAutoFit/>
          </a:bodyPr>
          <a:lstStyle/>
          <a:p>
            <a:pPr algn="ctr">
              <a:spcBef>
                <a:spcPct val="50000"/>
              </a:spcBef>
              <a:defRPr/>
            </a:pPr>
            <a:r>
              <a:rPr lang="en-US" sz="2000" b="1" dirty="0">
                <a:solidFill>
                  <a:srgbClr val="FFFF00"/>
                </a:solidFill>
                <a:latin typeface="Arial" charset="0"/>
                <a:cs typeface="Arial" charset="0"/>
              </a:rPr>
              <a:t>Daniel answered the king, "As for the mystery about which the king has inquired, </a:t>
            </a:r>
            <a:r>
              <a:rPr lang="en-US" sz="2000" b="1" u="sng" dirty="0">
                <a:solidFill>
                  <a:srgbClr val="FFFF00"/>
                </a:solidFill>
                <a:latin typeface="Arial" charset="0"/>
                <a:cs typeface="Arial" charset="0"/>
              </a:rPr>
              <a:t>neither wise men, conjurers, magicians [nor] diviners are able to declare [it] to the king. However, there is a God in heaven who reveals mysteries, </a:t>
            </a:r>
            <a:r>
              <a:rPr lang="en-US" sz="2000" b="1" dirty="0">
                <a:solidFill>
                  <a:srgbClr val="FFFF00"/>
                </a:solidFill>
                <a:latin typeface="Arial" charset="0"/>
                <a:cs typeface="Arial" charset="0"/>
              </a:rPr>
              <a:t>and He has made known to King Nebuchadnezzar what will take place in the latter days. This was your dream and the visions in your mind [while] on your bed</a:t>
            </a:r>
            <a:r>
              <a:rPr lang="en-US" altLang="ja-JP" sz="2000" b="1" dirty="0">
                <a:solidFill>
                  <a:srgbClr val="FFFF00"/>
                </a:solidFill>
                <a:latin typeface="Arial" charset="0"/>
                <a:cs typeface="Arial" charset="0"/>
              </a:rPr>
              <a:t>" (2:27-28).</a:t>
            </a:r>
            <a:endParaRPr lang="en-US" sz="2000" b="1" dirty="0">
              <a:solidFill>
                <a:srgbClr val="FFFF00"/>
              </a:solidFill>
              <a:latin typeface="Arial" charset="0"/>
              <a:cs typeface="Arial" charset="0"/>
            </a:endParaRPr>
          </a:p>
        </p:txBody>
      </p:sp>
      <p:sp>
        <p:nvSpPr>
          <p:cNvPr id="16393" name="Text Box 9"/>
          <p:cNvSpPr txBox="1">
            <a:spLocks noChangeArrowheads="1"/>
          </p:cNvSpPr>
          <p:nvPr/>
        </p:nvSpPr>
        <p:spPr bwMode="auto">
          <a:xfrm>
            <a:off x="304800" y="1066800"/>
            <a:ext cx="824547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7. Daniel not only prophesied against Babylon but also later empires that opposed God and oppressed His people everywhere (ch. 2).  Rulers of the world fight against the kingdom of God!</a:t>
            </a:r>
          </a:p>
        </p:txBody>
      </p:sp>
      <p:sp>
        <p:nvSpPr>
          <p:cNvPr id="16395" name="Text Box 11"/>
          <p:cNvSpPr txBox="1">
            <a:spLocks noChangeArrowheads="1"/>
          </p:cNvSpPr>
          <p:nvPr/>
        </p:nvSpPr>
        <p:spPr bwMode="auto">
          <a:xfrm>
            <a:off x="304800" y="4919663"/>
            <a:ext cx="8321675"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8. Daniel had a vision of four beasts (nations) that threatened  to exterminate God</a:t>
            </a:r>
            <a:r>
              <a:rPr lang="fr-FR" altLang="ja-JP" b="1" dirty="0">
                <a:solidFill>
                  <a:schemeClr val="bg1"/>
                </a:solidFill>
                <a:latin typeface="Arial" charset="0"/>
                <a:cs typeface="Arial" charset="0"/>
              </a:rPr>
              <a:t>'</a:t>
            </a:r>
            <a:r>
              <a:rPr lang="en-US" altLang="ja-JP" b="1" dirty="0">
                <a:solidFill>
                  <a:schemeClr val="bg1"/>
                </a:solidFill>
                <a:latin typeface="Arial" charset="0"/>
                <a:cs typeface="Arial" charset="0"/>
              </a:rPr>
              <a:t>s people. But the Ancient of Days prevailed to establish an eternal kingdom for his people.  Thus, God</a:t>
            </a:r>
            <a:r>
              <a:rPr lang="fr-FR" altLang="ja-JP" b="1" dirty="0">
                <a:solidFill>
                  <a:schemeClr val="bg1"/>
                </a:solidFill>
                <a:latin typeface="Arial" charset="0"/>
                <a:cs typeface="Arial" charset="0"/>
              </a:rPr>
              <a:t>'</a:t>
            </a:r>
            <a:r>
              <a:rPr lang="en-US" altLang="ja-JP" b="1" dirty="0">
                <a:solidFill>
                  <a:schemeClr val="bg1"/>
                </a:solidFill>
                <a:latin typeface="Arial" charset="0"/>
                <a:cs typeface="Arial" charset="0"/>
              </a:rPr>
              <a:t>s sovereignty is shown in human history (</a:t>
            </a:r>
            <a:r>
              <a:rPr lang="en-US" altLang="ja-JP" b="1" dirty="0" err="1">
                <a:solidFill>
                  <a:schemeClr val="bg1"/>
                </a:solidFill>
                <a:latin typeface="Arial" charset="0"/>
                <a:cs typeface="Arial" charset="0"/>
              </a:rPr>
              <a:t>ch.</a:t>
            </a:r>
            <a:r>
              <a:rPr lang="en-US" altLang="ja-JP" b="1" dirty="0">
                <a:solidFill>
                  <a:schemeClr val="bg1"/>
                </a:solidFill>
                <a:latin typeface="Arial" charset="0"/>
                <a:cs typeface="Arial" charset="0"/>
              </a:rPr>
              <a:t> 7).</a:t>
            </a:r>
            <a:endParaRPr lang="en-US" b="1" dirty="0">
              <a:solidFill>
                <a:schemeClr val="bg1"/>
              </a:solidFill>
              <a:latin typeface="Arial" charset="0"/>
              <a:cs typeface="Arial" charset="0"/>
            </a:endParaRPr>
          </a:p>
        </p:txBody>
      </p:sp>
      <p:sp>
        <p:nvSpPr>
          <p:cNvPr id="6" name="Title 5"/>
          <p:cNvSpPr>
            <a:spLocks noGrp="1"/>
          </p:cNvSpPr>
          <p:nvPr>
            <p:ph type="title" idx="4294967295"/>
          </p:nvPr>
        </p:nvSpPr>
        <p:spPr>
          <a:xfrm>
            <a:off x="0" y="0"/>
            <a:ext cx="9144000" cy="990600"/>
          </a:xfrm>
          <a:solidFill>
            <a:srgbClr val="000090"/>
          </a:solidFill>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0"/>
                <a:cs typeface="Arial" charset="0"/>
              </a:rPr>
              <a:t>I.  GOD IS SOVEREIGN OVER ALL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dissolve">
                                      <p:cBhvr>
                                        <p:cTn id="7" dur="500"/>
                                        <p:tgtEl>
                                          <p:spTgt spid="16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 calcmode="lin" valueType="num">
                                      <p:cBhvr>
                                        <p:cTn id="12" dur="1000" fill="hold"/>
                                        <p:tgtEl>
                                          <p:spTgt spid="16400"/>
                                        </p:tgtEl>
                                        <p:attrNameLst>
                                          <p:attrName>ppt_w</p:attrName>
                                        </p:attrNameLst>
                                      </p:cBhvr>
                                      <p:tavLst>
                                        <p:tav tm="0">
                                          <p:val>
                                            <p:fltVal val="0"/>
                                          </p:val>
                                        </p:tav>
                                        <p:tav tm="100000">
                                          <p:val>
                                            <p:strVal val="#ppt_w"/>
                                          </p:val>
                                        </p:tav>
                                      </p:tavLst>
                                    </p:anim>
                                    <p:anim calcmode="lin" valueType="num">
                                      <p:cBhvr>
                                        <p:cTn id="13" dur="1000" fill="hold"/>
                                        <p:tgtEl>
                                          <p:spTgt spid="16400"/>
                                        </p:tgtEl>
                                        <p:attrNameLst>
                                          <p:attrName>ppt_h</p:attrName>
                                        </p:attrNameLst>
                                      </p:cBhvr>
                                      <p:tavLst>
                                        <p:tav tm="0">
                                          <p:val>
                                            <p:fltVal val="0"/>
                                          </p:val>
                                        </p:tav>
                                        <p:tav tm="100000">
                                          <p:val>
                                            <p:strVal val="#ppt_h"/>
                                          </p:val>
                                        </p:tav>
                                      </p:tavLst>
                                    </p:anim>
                                    <p:anim calcmode="lin" valueType="num">
                                      <p:cBhvr>
                                        <p:cTn id="14" dur="1000" fill="hold"/>
                                        <p:tgtEl>
                                          <p:spTgt spid="1640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6400"/>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6400"/>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395"/>
                                        </p:tgtEl>
                                        <p:attrNameLst>
                                          <p:attrName>style.visibility</p:attrName>
                                        </p:attrNameLst>
                                      </p:cBhvr>
                                      <p:to>
                                        <p:strVal val="visible"/>
                                      </p:to>
                                    </p:set>
                                    <p:animEffect transition="in" filter="dissolve">
                                      <p:cBhvr>
                                        <p:cTn id="20" dur="5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0" grpId="0" animBg="1" autoUpdateAnimBg="0"/>
      <p:bldP spid="16393" grpId="0" autoUpdateAnimBg="0"/>
      <p:bldP spid="16395"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638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75" y="762000"/>
            <a:ext cx="3552825"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87" name="Text Box 3"/>
          <p:cNvSpPr txBox="1">
            <a:spLocks noChangeArrowheads="1"/>
          </p:cNvSpPr>
          <p:nvPr/>
        </p:nvSpPr>
        <p:spPr bwMode="auto">
          <a:xfrm>
            <a:off x="3929063" y="990600"/>
            <a:ext cx="4986337"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chemeClr val="bg1"/>
                </a:solidFill>
                <a:latin typeface="Arial" charset="0"/>
                <a:cs typeface="Arial" charset="0"/>
              </a:rPr>
              <a:t>Daniel</a:t>
            </a:r>
            <a:r>
              <a:rPr lang="fr-FR"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s friends</a:t>
            </a:r>
            <a:r>
              <a:rPr lang="en-US" altLang="ja-JP" dirty="0">
                <a:solidFill>
                  <a:schemeClr val="bg1"/>
                </a:solidFill>
                <a:latin typeface="Arial" charset="0"/>
                <a:cs typeface="Arial" charset="0"/>
              </a:rPr>
              <a:t>: Shadrach, Meshach and Abednego replied to the king, "O Nebuchadnezzar, we do not need to give you an answer concerning this matter.  </a:t>
            </a:r>
            <a:endParaRPr lang="en-US" u="sng" dirty="0">
              <a:solidFill>
                <a:schemeClr val="bg1"/>
              </a:solidFill>
              <a:latin typeface="Arial" charset="0"/>
              <a:cs typeface="Arial" charset="0"/>
            </a:endParaRPr>
          </a:p>
        </p:txBody>
      </p:sp>
      <p:sp>
        <p:nvSpPr>
          <p:cNvPr id="656388" name="Text Box 5"/>
          <p:cNvSpPr txBox="1">
            <a:spLocks noChangeArrowheads="1"/>
          </p:cNvSpPr>
          <p:nvPr/>
        </p:nvSpPr>
        <p:spPr bwMode="auto">
          <a:xfrm>
            <a:off x="228600" y="3382963"/>
            <a:ext cx="8763000"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If it be [so], our God whom we serve is able to deliver us from the furnace of blazing fire; and He will deliver us out of your hand, O king.  But [even] if [He does] not, let it be known to you, O king, that we are not going to serve your gods or worship the golden image that you have set up." </a:t>
            </a:r>
          </a:p>
          <a:p>
            <a:pPr algn="r" eaLnBrk="1" hangingPunct="1"/>
            <a:r>
              <a:rPr lang="en-US" sz="2000" b="1" dirty="0">
                <a:solidFill>
                  <a:schemeClr val="bg1"/>
                </a:solidFill>
                <a:latin typeface="Arial" charset="0"/>
                <a:cs typeface="Arial" charset="0"/>
              </a:rPr>
              <a:t>Daniel 3:16-18</a:t>
            </a:r>
            <a:r>
              <a:rPr lang="en-US" sz="2800" b="1" dirty="0">
                <a:solidFill>
                  <a:schemeClr val="bg1"/>
                </a:solidFill>
                <a:latin typeface="Arial" charset="0"/>
                <a:cs typeface="Arial" charset="0"/>
              </a:rPr>
              <a:t>   </a:t>
            </a:r>
          </a:p>
          <a:p>
            <a:pPr eaLnBrk="1" hangingPunct="1"/>
            <a:r>
              <a:rPr lang="en-US" sz="2800" b="1" dirty="0">
                <a:solidFill>
                  <a:schemeClr val="bg1"/>
                </a:solidFill>
                <a:latin typeface="Arial" charset="0"/>
                <a:cs typeface="Arial" charset="0"/>
              </a:rPr>
              <a:t>	</a:t>
            </a:r>
            <a:r>
              <a:rPr lang="en-US" sz="2800" dirty="0">
                <a:solidFill>
                  <a:schemeClr val="bg1"/>
                </a:solidFill>
                <a:latin typeface="Arial" charset="0"/>
                <a:cs typeface="Arial" charset="0"/>
              </a:rPr>
              <a:t> 	… </a:t>
            </a:r>
            <a:r>
              <a:rPr lang="en-US" dirty="0">
                <a:solidFill>
                  <a:schemeClr val="bg1"/>
                </a:solidFill>
                <a:latin typeface="Arial" charset="0"/>
                <a:cs typeface="Arial" charset="0"/>
              </a:rPr>
              <a:t>and they were thrown into the midst of the furnace of blazing  fire</a:t>
            </a:r>
          </a:p>
        </p:txBody>
      </p:sp>
      <p:sp>
        <p:nvSpPr>
          <p:cNvPr id="6" name="Title 5"/>
          <p:cNvSpPr>
            <a:spLocks noGrp="1"/>
          </p:cNvSpPr>
          <p:nvPr>
            <p:ph type="title" idx="4294967295"/>
          </p:nvPr>
        </p:nvSpPr>
        <p:spPr>
          <a:xfrm>
            <a:off x="0" y="0"/>
            <a:ext cx="9144000" cy="8382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5843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49713"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5" name="Text Box 4"/>
          <p:cNvSpPr txBox="1">
            <a:spLocks noChangeArrowheads="1"/>
          </p:cNvSpPr>
          <p:nvPr/>
        </p:nvSpPr>
        <p:spPr bwMode="auto">
          <a:xfrm>
            <a:off x="3657600" y="0"/>
            <a:ext cx="5486400"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chemeClr val="bg1"/>
                </a:solidFill>
                <a:latin typeface="Arial" charset="0"/>
                <a:cs typeface="Arial" charset="0"/>
              </a:rPr>
              <a:t>"Then the commissioners and satraps began trying to find a ground of accusation against Daniel in regard to government affairs; but they could find no ground of accusation or... corruption, inasmuch as he was faithful, and no negligence or corruption was... found in him. Then these men said, </a:t>
            </a:r>
            <a:r>
              <a:rPr lang="fr-FR" altLang="ja-JP" dirty="0">
                <a:solidFill>
                  <a:schemeClr val="bg1"/>
                </a:solidFill>
                <a:latin typeface="Arial" charset="0"/>
                <a:cs typeface="Arial" charset="0"/>
              </a:rPr>
              <a:t>'</a:t>
            </a:r>
            <a:r>
              <a:rPr lang="en-US" altLang="ja-JP" u="sng" dirty="0">
                <a:solidFill>
                  <a:schemeClr val="bg1"/>
                </a:solidFill>
                <a:latin typeface="Arial" charset="0"/>
                <a:cs typeface="Arial" charset="0"/>
              </a:rPr>
              <a:t>We will not find any ground of accusation against this Daniel unless we find [it] against him with regard to the law of his God.</a:t>
            </a:r>
            <a:r>
              <a:rPr lang="fr-FR" altLang="ja-JP" u="sng" dirty="0">
                <a:solidFill>
                  <a:schemeClr val="bg1"/>
                </a:solidFill>
                <a:latin typeface="Arial" charset="0"/>
                <a:cs typeface="Arial" charset="0"/>
              </a:rPr>
              <a:t>'</a:t>
            </a:r>
            <a:r>
              <a:rPr lang="en-US" altLang="ja-JP" dirty="0">
                <a:solidFill>
                  <a:schemeClr val="bg1"/>
                </a:solidFill>
                <a:latin typeface="Arial" charset="0"/>
                <a:cs typeface="Arial" charset="0"/>
              </a:rPr>
              <a:t>…</a:t>
            </a:r>
          </a:p>
          <a:p>
            <a:pPr eaLnBrk="1" hangingPunct="1"/>
            <a:endParaRPr lang="en-US" dirty="0">
              <a:solidFill>
                <a:schemeClr val="bg1"/>
              </a:solidFill>
              <a:latin typeface="Arial" charset="0"/>
              <a:cs typeface="Arial" charset="0"/>
            </a:endParaRPr>
          </a:p>
          <a:p>
            <a:pPr eaLnBrk="1" hangingPunct="1"/>
            <a:r>
              <a:rPr lang="en-US" altLang="ja-JP" dirty="0">
                <a:solidFill>
                  <a:schemeClr val="bg1"/>
                </a:solidFill>
                <a:latin typeface="Arial" charset="0"/>
                <a:cs typeface="Arial" charset="0"/>
              </a:rPr>
              <a:t>"Then the king gave orders, and Daniel was brought in and cast into the lions</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 den.  The king… said to Daniel, </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Your God whom you constantly serve will Himself deliver you</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 (Daniel 6:4-5, 16).</a:t>
            </a:r>
            <a:endParaRPr lang="en-US" dirty="0">
              <a:solidFill>
                <a:schemeClr val="bg1"/>
              </a:solidFill>
              <a:latin typeface="Arial" charset="0"/>
              <a:cs typeface="Arial" charset="0"/>
            </a:endParaRPr>
          </a:p>
        </p:txBody>
      </p:sp>
      <p:sp>
        <p:nvSpPr>
          <p:cNvPr id="4" name="Title 3"/>
          <p:cNvSpPr>
            <a:spLocks noGrp="1"/>
          </p:cNvSpPr>
          <p:nvPr>
            <p:ph type="title" idx="4294967295"/>
          </p:nvPr>
        </p:nvSpPr>
        <p:spPr>
          <a:xfrm>
            <a:off x="0" y="-76200"/>
            <a:ext cx="3733800" cy="1752600"/>
          </a:xfrm>
        </p:spPr>
        <p:txBody>
          <a:bodyPr/>
          <a:lstStyle/>
          <a:p>
            <a:pPr>
              <a:defRPr/>
            </a:pPr>
            <a:r>
              <a:rPr lang="en-US" sz="3200">
                <a:effectLst>
                  <a:outerShdw blurRad="38100" dist="38100" dir="2700000" algn="tl">
                    <a:srgbClr val="DDDDDD"/>
                  </a:outerShdw>
                </a:effectLst>
                <a:latin typeface="Arial" charset="0"/>
                <a:ea typeface="ＭＳ Ｐゴシック" charset="0"/>
                <a:cs typeface="Arial" charset="0"/>
              </a:rPr>
              <a:t>II. PERSECUTION OF THE FAITHFUL</a:t>
            </a:r>
            <a:r>
              <a:rPr lang="en-US" sz="4000">
                <a:effectLst>
                  <a:outerShdw blurRad="38100" dist="38100" dir="2700000" algn="tl">
                    <a:srgbClr val="DDDDDD"/>
                  </a:outerShdw>
                </a:effectLst>
                <a:latin typeface="Arial" charset="0"/>
                <a:ea typeface="ＭＳ Ｐゴシック" charset="0"/>
                <a:cs typeface="Arial" charset="0"/>
              </a:rPr>
              <a: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60482"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6875" y="1447800"/>
            <a:ext cx="3011488"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Text Box 4"/>
          <p:cNvSpPr txBox="1">
            <a:spLocks noChangeArrowheads="1"/>
          </p:cNvSpPr>
          <p:nvPr/>
        </p:nvSpPr>
        <p:spPr bwMode="auto">
          <a:xfrm>
            <a:off x="5943600" y="5927725"/>
            <a:ext cx="3562350" cy="8302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chemeClr val="bg1"/>
                </a:solidFill>
                <a:effectLst>
                  <a:outerShdw blurRad="38100" dist="38100" dir="2700000" algn="tl">
                    <a:srgbClr val="DDDDDD"/>
                  </a:outerShdw>
                </a:effectLst>
                <a:latin typeface="Arial" charset="0"/>
                <a:cs typeface="Arial" charset="0"/>
              </a:rPr>
              <a:t>. . . was Daniel cast into the lions</a:t>
            </a:r>
            <a:r>
              <a:rPr lang="fr-FR" b="1" dirty="0">
                <a:solidFill>
                  <a:schemeClr val="bg1"/>
                </a:solidFill>
                <a:effectLst>
                  <a:outerShdw blurRad="38100" dist="38100" dir="2700000" algn="tl">
                    <a:srgbClr val="DDDDDD"/>
                  </a:outerShdw>
                </a:effectLst>
                <a:latin typeface="Arial" charset="0"/>
                <a:cs typeface="Arial" charset="0"/>
              </a:rPr>
              <a:t>'</a:t>
            </a:r>
            <a:r>
              <a:rPr lang="en-US" b="1" dirty="0">
                <a:solidFill>
                  <a:schemeClr val="bg1"/>
                </a:solidFill>
                <a:effectLst>
                  <a:outerShdw blurRad="38100" dist="38100" dir="2700000" algn="tl">
                    <a:srgbClr val="DDDDDD"/>
                  </a:outerShdw>
                </a:effectLst>
                <a:latin typeface="Arial" charset="0"/>
                <a:cs typeface="Arial" charset="0"/>
              </a:rPr>
              <a:t> den?</a:t>
            </a:r>
          </a:p>
        </p:txBody>
      </p:sp>
      <p:pic>
        <p:nvPicPr>
          <p:cNvPr id="660484"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1828800"/>
            <a:ext cx="373380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1" name="Text Box 10"/>
          <p:cNvSpPr txBox="1">
            <a:spLocks noChangeArrowheads="1"/>
          </p:cNvSpPr>
          <p:nvPr/>
        </p:nvSpPr>
        <p:spPr bwMode="auto">
          <a:xfrm>
            <a:off x="1905000" y="5562600"/>
            <a:ext cx="3352800" cy="120015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DDDDDD"/>
                  </a:outerShdw>
                </a:effectLst>
                <a:latin typeface="Arial" charset="0"/>
                <a:cs typeface="Arial" charset="0"/>
              </a:rPr>
              <a:t>… were they thrown into the midst of the blazing furnace?</a:t>
            </a:r>
          </a:p>
        </p:txBody>
      </p:sp>
      <p:sp>
        <p:nvSpPr>
          <p:cNvPr id="660486" name="Text Box 11"/>
          <p:cNvSpPr txBox="1">
            <a:spLocks noChangeArrowheads="1"/>
          </p:cNvSpPr>
          <p:nvPr/>
        </p:nvSpPr>
        <p:spPr bwMode="auto">
          <a:xfrm rot="-890683">
            <a:off x="166688" y="2954338"/>
            <a:ext cx="79248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0">
                <a:solidFill>
                  <a:srgbClr val="FFFF00"/>
                </a:solidFill>
                <a:latin typeface="Broadway BT" charset="0"/>
              </a:rPr>
              <a:t>WHY?</a:t>
            </a:r>
          </a:p>
        </p:txBody>
      </p:sp>
      <p:sp>
        <p:nvSpPr>
          <p:cNvPr id="8" name="Title 7"/>
          <p:cNvSpPr>
            <a:spLocks noGrp="1"/>
          </p:cNvSpPr>
          <p:nvPr>
            <p:ph type="title" idx="4294967295"/>
          </p:nvPr>
        </p:nvSpPr>
        <p:spPr>
          <a:xfrm>
            <a:off x="0" y="0"/>
            <a:ext cx="9144000" cy="8382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762000" y="1295400"/>
            <a:ext cx="79248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1. Suffering </a:t>
            </a:r>
            <a:r>
              <a:rPr lang="en-US" u="sng" dirty="0">
                <a:solidFill>
                  <a:schemeClr val="bg1"/>
                </a:solidFill>
                <a:latin typeface="Arial" charset="0"/>
                <a:cs typeface="Arial" charset="0"/>
              </a:rPr>
              <a:t>persecution will occur</a:t>
            </a:r>
            <a:r>
              <a:rPr lang="en-US" dirty="0">
                <a:solidFill>
                  <a:schemeClr val="bg1"/>
                </a:solidFill>
                <a:latin typeface="Arial" charset="0"/>
                <a:cs typeface="Arial" charset="0"/>
              </a:rPr>
              <a:t> in each believer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life who is standing on the law of God.   Loyalty to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Word brings us even death (</a:t>
            </a:r>
            <a:r>
              <a:rPr lang="en-US" altLang="ja-JP" dirty="0" err="1">
                <a:solidFill>
                  <a:schemeClr val="bg1"/>
                </a:solidFill>
                <a:latin typeface="Arial" charset="0"/>
                <a:cs typeface="Arial" charset="0"/>
              </a:rPr>
              <a:t>chs</a:t>
            </a:r>
            <a:r>
              <a:rPr lang="en-US" altLang="ja-JP" dirty="0">
                <a:solidFill>
                  <a:schemeClr val="bg1"/>
                </a:solidFill>
                <a:latin typeface="Arial" charset="0"/>
                <a:cs typeface="Arial" charset="0"/>
              </a:rPr>
              <a:t>. 3, 6), but God will vindicate us through resurrection and judgment at the end as </a:t>
            </a:r>
            <a:r>
              <a:rPr lang="en-US" altLang="ja-JP" dirty="0" err="1">
                <a:solidFill>
                  <a:schemeClr val="bg1"/>
                </a:solidFill>
                <a:latin typeface="Arial" charset="0"/>
                <a:cs typeface="Arial" charset="0"/>
              </a:rPr>
              <a:t>ch.</a:t>
            </a:r>
            <a:r>
              <a:rPr lang="en-US" altLang="ja-JP" dirty="0">
                <a:solidFill>
                  <a:schemeClr val="bg1"/>
                </a:solidFill>
                <a:latin typeface="Arial" charset="0"/>
                <a:cs typeface="Arial" charset="0"/>
              </a:rPr>
              <a:t> 12 depicts.</a:t>
            </a:r>
            <a:endParaRPr lang="en-US" dirty="0">
              <a:solidFill>
                <a:schemeClr val="bg1"/>
              </a:solidFill>
              <a:latin typeface="Arial" charset="0"/>
              <a:cs typeface="Arial" charset="0"/>
            </a:endParaRPr>
          </a:p>
        </p:txBody>
      </p:sp>
      <p:sp>
        <p:nvSpPr>
          <p:cNvPr id="20489" name="Text Box 9"/>
          <p:cNvSpPr txBox="1">
            <a:spLocks noChangeArrowheads="1"/>
          </p:cNvSpPr>
          <p:nvPr/>
        </p:nvSpPr>
        <p:spPr bwMode="auto">
          <a:xfrm>
            <a:off x="762000" y="3079750"/>
            <a:ext cx="35052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2. Through every circumstance of life it is possible to live a </a:t>
            </a:r>
            <a:r>
              <a:rPr lang="en-US" u="sng" dirty="0">
                <a:solidFill>
                  <a:schemeClr val="bg1"/>
                </a:solidFill>
                <a:latin typeface="Arial" charset="0"/>
                <a:cs typeface="Arial" charset="0"/>
              </a:rPr>
              <a:t>life of faith</a:t>
            </a:r>
            <a:r>
              <a:rPr lang="en-US" dirty="0">
                <a:solidFill>
                  <a:schemeClr val="bg1"/>
                </a:solidFill>
                <a:latin typeface="Arial" charset="0"/>
                <a:cs typeface="Arial" charset="0"/>
              </a:rPr>
              <a:t> and victory with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help (3:24-27; 6:19-24).  This is living under the sovereignty of God.</a:t>
            </a:r>
            <a:endParaRPr lang="en-US" dirty="0">
              <a:solidFill>
                <a:schemeClr val="bg1"/>
              </a:solidFill>
              <a:latin typeface="Arial" charset="0"/>
              <a:cs typeface="Arial" charset="0"/>
            </a:endParaRPr>
          </a:p>
        </p:txBody>
      </p:sp>
      <p:pic>
        <p:nvPicPr>
          <p:cNvPr id="662532" name="Picture 21" descr="nebuchadnezzarsdre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2895600"/>
            <a:ext cx="4724400"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0" y="0"/>
            <a:ext cx="9144000" cy="8382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dissolve">
                                      <p:cBhvr>
                                        <p:cTn id="7" dur="5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9"/>
                                        </p:tgtEl>
                                        <p:attrNameLst>
                                          <p:attrName>style.visibility</p:attrName>
                                        </p:attrNameLst>
                                      </p:cBhvr>
                                      <p:to>
                                        <p:strVal val="visible"/>
                                      </p:to>
                                    </p:set>
                                    <p:animEffect transition="in" filter="dissolve">
                                      <p:cBhvr>
                                        <p:cTn id="12"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utoUpdateAnimBg="0"/>
      <p:bldP spid="20489"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4578" name="Text Box 3"/>
          <p:cNvSpPr txBox="1">
            <a:spLocks noChangeArrowheads="1"/>
          </p:cNvSpPr>
          <p:nvPr/>
        </p:nvSpPr>
        <p:spPr bwMode="auto">
          <a:xfrm>
            <a:off x="381000" y="1143000"/>
            <a:ext cx="8763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1. </a:t>
            </a:r>
            <a:r>
              <a:rPr lang="en-US" u="sng" dirty="0">
                <a:solidFill>
                  <a:schemeClr val="bg1"/>
                </a:solidFill>
                <a:latin typeface="Arial" charset="0"/>
                <a:cs typeface="Arial" charset="0"/>
              </a:rPr>
              <a:t>Persecution will occur</a:t>
            </a:r>
            <a:r>
              <a:rPr lang="en-US" dirty="0">
                <a:solidFill>
                  <a:schemeClr val="bg1"/>
                </a:solidFill>
                <a:latin typeface="Arial" charset="0"/>
                <a:cs typeface="Arial" charset="0"/>
              </a:rPr>
              <a:t> in each believer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life who is standing on the law of God.   Loyalty to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Word brings us even death (</a:t>
            </a:r>
            <a:r>
              <a:rPr lang="en-US" altLang="ja-JP" dirty="0" err="1">
                <a:solidFill>
                  <a:schemeClr val="bg1"/>
                </a:solidFill>
                <a:latin typeface="Arial" charset="0"/>
                <a:cs typeface="Arial" charset="0"/>
              </a:rPr>
              <a:t>ch.</a:t>
            </a:r>
            <a:r>
              <a:rPr lang="en-US" altLang="ja-JP" dirty="0">
                <a:solidFill>
                  <a:schemeClr val="bg1"/>
                </a:solidFill>
                <a:latin typeface="Arial" charset="0"/>
                <a:cs typeface="Arial" charset="0"/>
              </a:rPr>
              <a:t> 3, 6), but God will vindicate us through resurrection and judgment at the end as </a:t>
            </a:r>
            <a:r>
              <a:rPr lang="en-US" altLang="ja-JP" dirty="0" err="1">
                <a:solidFill>
                  <a:schemeClr val="bg1"/>
                </a:solidFill>
                <a:latin typeface="Arial" charset="0"/>
                <a:cs typeface="Arial" charset="0"/>
              </a:rPr>
              <a:t>ch.</a:t>
            </a:r>
            <a:r>
              <a:rPr lang="en-US" altLang="ja-JP" dirty="0">
                <a:solidFill>
                  <a:schemeClr val="bg1"/>
                </a:solidFill>
                <a:latin typeface="Arial" charset="0"/>
                <a:cs typeface="Arial" charset="0"/>
              </a:rPr>
              <a:t> 12 depicts.</a:t>
            </a:r>
            <a:endParaRPr lang="en-US" dirty="0">
              <a:solidFill>
                <a:schemeClr val="bg1"/>
              </a:solidFill>
              <a:latin typeface="Arial" charset="0"/>
              <a:cs typeface="Arial" charset="0"/>
            </a:endParaRPr>
          </a:p>
        </p:txBody>
      </p:sp>
      <p:sp>
        <p:nvSpPr>
          <p:cNvPr id="664579" name="Text Box 4"/>
          <p:cNvSpPr txBox="1">
            <a:spLocks noChangeArrowheads="1"/>
          </p:cNvSpPr>
          <p:nvPr/>
        </p:nvSpPr>
        <p:spPr bwMode="auto">
          <a:xfrm>
            <a:off x="0" y="2927350"/>
            <a:ext cx="9144000" cy="1200150"/>
          </a:xfrm>
          <a:prstGeom prst="rect">
            <a:avLst/>
          </a:prstGeom>
          <a:gradFill rotWithShape="1">
            <a:gsLst>
              <a:gs pos="0">
                <a:srgbClr val="004002"/>
              </a:gs>
              <a:gs pos="100000">
                <a:schemeClr val="tx1"/>
              </a:gs>
            </a:gsLst>
            <a:path path="rect">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4375"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2. Through every circumstance of life we can live a </a:t>
            </a:r>
            <a:r>
              <a:rPr lang="en-US" u="sng" dirty="0">
                <a:solidFill>
                  <a:schemeClr val="bg1"/>
                </a:solidFill>
                <a:latin typeface="Arial" charset="0"/>
                <a:cs typeface="Arial" charset="0"/>
              </a:rPr>
              <a:t>life of faith</a:t>
            </a:r>
            <a:r>
              <a:rPr lang="en-US" dirty="0">
                <a:solidFill>
                  <a:schemeClr val="bg1"/>
                </a:solidFill>
                <a:latin typeface="Arial" charset="0"/>
                <a:cs typeface="Arial" charset="0"/>
              </a:rPr>
              <a:t> and victory with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help (3:24-27; 6:19-24).  This is living under the sovereignty of God.</a:t>
            </a:r>
            <a:endParaRPr lang="en-US" dirty="0">
              <a:solidFill>
                <a:schemeClr val="bg1"/>
              </a:solidFill>
              <a:latin typeface="Arial" charset="0"/>
              <a:cs typeface="Arial" charset="0"/>
            </a:endParaRPr>
          </a:p>
        </p:txBody>
      </p:sp>
      <p:sp>
        <p:nvSpPr>
          <p:cNvPr id="664580" name="Text Box 5"/>
          <p:cNvSpPr txBox="1">
            <a:spLocks noChangeArrowheads="1"/>
          </p:cNvSpPr>
          <p:nvPr/>
        </p:nvSpPr>
        <p:spPr bwMode="auto">
          <a:xfrm>
            <a:off x="384175" y="4414838"/>
            <a:ext cx="86788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3. The NT teaches even more on the suffering of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people:</a:t>
            </a:r>
            <a:endParaRPr lang="en-US" dirty="0">
              <a:solidFill>
                <a:schemeClr val="bg1"/>
              </a:solidFill>
              <a:latin typeface="Arial" charset="0"/>
              <a:cs typeface="Arial" charset="0"/>
            </a:endParaRPr>
          </a:p>
        </p:txBody>
      </p:sp>
      <p:sp>
        <p:nvSpPr>
          <p:cNvPr id="51206" name="Text Box 6"/>
          <p:cNvSpPr txBox="1">
            <a:spLocks noChangeArrowheads="1"/>
          </p:cNvSpPr>
          <p:nvPr/>
        </p:nvSpPr>
        <p:spPr bwMode="auto">
          <a:xfrm>
            <a:off x="544513" y="5000625"/>
            <a:ext cx="8510587"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altLang="ja-JP" dirty="0">
                <a:solidFill>
                  <a:schemeClr val="bg1"/>
                </a:solidFill>
                <a:latin typeface="Arial" charset="0"/>
                <a:cs typeface="Arial" charset="0"/>
              </a:rPr>
              <a:t>"Blessed are the persecuted … for theirs is the kingdom of God" (Matt. 5:10-12)</a:t>
            </a:r>
          </a:p>
          <a:p>
            <a:pPr eaLnBrk="1" hangingPunct="1">
              <a:buFontTx/>
              <a:buChar char="•"/>
            </a:pPr>
            <a:r>
              <a:rPr lang="en-US" altLang="ja-JP" dirty="0">
                <a:solidFill>
                  <a:schemeClr val="bg1"/>
                </a:solidFill>
                <a:latin typeface="Arial" charset="0"/>
                <a:cs typeface="Arial" charset="0"/>
              </a:rPr>
              <a:t>"All who desire to live godly in Christ Jesus will be persecuted" (2 Tim. 3:12) </a:t>
            </a:r>
            <a:endParaRPr lang="en-US" dirty="0">
              <a:solidFill>
                <a:schemeClr val="bg1"/>
              </a:solidFill>
              <a:latin typeface="Arial" charset="0"/>
              <a:cs typeface="Arial" charset="0"/>
            </a:endParaRPr>
          </a:p>
        </p:txBody>
      </p:sp>
      <p:sp>
        <p:nvSpPr>
          <p:cNvPr id="7" name="Title 6"/>
          <p:cNvSpPr>
            <a:spLocks noGrp="1"/>
          </p:cNvSpPr>
          <p:nvPr>
            <p:ph type="title" idx="4294967295"/>
          </p:nvPr>
        </p:nvSpPr>
        <p:spPr>
          <a:xfrm>
            <a:off x="0" y="0"/>
            <a:ext cx="9144000" cy="9906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dissolve">
                                      <p:cBhvr>
                                        <p:cTn id="7"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66626" name="Text Box 9"/>
          <p:cNvSpPr txBox="1">
            <a:spLocks noChangeArrowheads="1"/>
          </p:cNvSpPr>
          <p:nvPr/>
        </p:nvSpPr>
        <p:spPr bwMode="auto">
          <a:xfrm>
            <a:off x="0" y="5562600"/>
            <a:ext cx="9144000" cy="8302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chemeClr val="bg1"/>
                </a:solidFill>
                <a:latin typeface="Arial" charset="0"/>
                <a:cs typeface="Arial" charset="0"/>
              </a:rPr>
              <a:t>   </a:t>
            </a:r>
            <a:r>
              <a:rPr lang="en-US" altLang="ja-JP" dirty="0">
                <a:solidFill>
                  <a:schemeClr val="bg1"/>
                </a:solidFill>
                <a:latin typeface="Arial" charset="0"/>
                <a:cs typeface="Arial" charset="0"/>
              </a:rPr>
              <a:t>"…If they persecuted Me they will also persecute you…" </a:t>
            </a:r>
            <a:br>
              <a:rPr lang="en-US" altLang="ja-JP" dirty="0">
                <a:solidFill>
                  <a:schemeClr val="bg1"/>
                </a:solidFill>
                <a:latin typeface="Arial" charset="0"/>
                <a:cs typeface="Arial" charset="0"/>
              </a:rPr>
            </a:br>
            <a:r>
              <a:rPr lang="en-US" altLang="ja-JP" dirty="0">
                <a:solidFill>
                  <a:schemeClr val="bg1"/>
                </a:solidFill>
                <a:latin typeface="Arial" charset="0"/>
                <a:cs typeface="Arial" charset="0"/>
              </a:rPr>
              <a:t>(John 15:20)</a:t>
            </a:r>
            <a:endParaRPr lang="en-US" dirty="0">
              <a:solidFill>
                <a:schemeClr val="bg1"/>
              </a:solidFill>
              <a:latin typeface="Arial" charset="0"/>
              <a:cs typeface="Arial" charset="0"/>
            </a:endParaRPr>
          </a:p>
        </p:txBody>
      </p:sp>
      <p:pic>
        <p:nvPicPr>
          <p:cNvPr id="66662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1295400"/>
            <a:ext cx="8077200" cy="4267200"/>
          </a:xfrm>
          <a:prstGeom prst="rect">
            <a:avLst/>
          </a:prstGeom>
          <a:solidFill>
            <a:srgbClr val="C4B8FE"/>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66628"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62000" y="4146550"/>
            <a:ext cx="912813"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0" y="0"/>
            <a:ext cx="9144000" cy="914400"/>
          </a:xfrm>
          <a:solidFill>
            <a:schemeClr val="tx1"/>
          </a:solidFill>
        </p:spPr>
        <p:txBody>
          <a:bodyPr/>
          <a:lstStyle/>
          <a:p>
            <a:pPr>
              <a:defRPr/>
            </a:pPr>
            <a:r>
              <a:rPr lang="en-US" sz="3200">
                <a:effectLst>
                  <a:outerShdw blurRad="38100" dist="38100" dir="2700000" algn="tl">
                    <a:srgbClr val="808080"/>
                  </a:outerShdw>
                </a:effectLst>
                <a:latin typeface="Arial" charset="0"/>
                <a:ea typeface="ＭＳ Ｐゴシック" charset="0"/>
                <a:cs typeface="Arial" charset="0"/>
              </a:rPr>
              <a:t>II. PERSECUTION OF THE FAITHFUL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381000" y="1473200"/>
            <a:ext cx="8305800" cy="4927600"/>
            <a:chOff x="240" y="928"/>
            <a:chExt cx="5232" cy="3104"/>
          </a:xfrm>
        </p:grpSpPr>
        <p:pic>
          <p:nvPicPr>
            <p:cNvPr id="66867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1056"/>
              <a:ext cx="2039"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8" name="Text Box 5"/>
            <p:cNvSpPr txBox="1">
              <a:spLocks noChangeArrowheads="1"/>
            </p:cNvSpPr>
            <p:nvPr/>
          </p:nvSpPr>
          <p:spPr bwMode="auto">
            <a:xfrm>
              <a:off x="2516" y="928"/>
              <a:ext cx="295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solidFill>
                    <a:schemeClr val="bg1"/>
                  </a:solidFill>
                  <a:latin typeface="Arial"/>
                  <a:cs typeface="Arial"/>
                </a:rPr>
                <a:t>Nebuchadnezzar said:</a:t>
              </a:r>
            </a:p>
          </p:txBody>
        </p:sp>
      </p:grpSp>
      <p:sp>
        <p:nvSpPr>
          <p:cNvPr id="21510" name="Text Box 6"/>
          <p:cNvSpPr txBox="1">
            <a:spLocks noChangeArrowheads="1"/>
          </p:cNvSpPr>
          <p:nvPr/>
        </p:nvSpPr>
        <p:spPr bwMode="auto">
          <a:xfrm>
            <a:off x="3946525" y="2251075"/>
            <a:ext cx="4816475"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a:cs typeface="Arial"/>
              </a:rPr>
              <a:t>"Is it true, Shadrach, Meshach and Abed-</a:t>
            </a:r>
            <a:r>
              <a:rPr lang="en-US" dirty="0" err="1">
                <a:solidFill>
                  <a:schemeClr val="bg1"/>
                </a:solidFill>
                <a:latin typeface="Arial"/>
                <a:cs typeface="Arial"/>
              </a:rPr>
              <a:t>nego</a:t>
            </a:r>
            <a:r>
              <a:rPr lang="en-US" dirty="0">
                <a:solidFill>
                  <a:schemeClr val="bg1"/>
                </a:solidFill>
                <a:latin typeface="Arial"/>
                <a:cs typeface="Arial"/>
              </a:rPr>
              <a:t>, that you do not serve my gods or worship the golden image that I have set up? </a:t>
            </a:r>
          </a:p>
          <a:p>
            <a:pPr eaLnBrk="1" hangingPunct="1"/>
            <a:r>
              <a:rPr lang="en-US" dirty="0">
                <a:solidFill>
                  <a:schemeClr val="bg1"/>
                </a:solidFill>
                <a:latin typeface="Arial"/>
                <a:cs typeface="Arial"/>
              </a:rPr>
              <a:t>… But if you do not worship, you will immediately be cast into the midst of a furnace of blazing fire; and </a:t>
            </a:r>
            <a:r>
              <a:rPr lang="en-US" u="sng" dirty="0">
                <a:solidFill>
                  <a:schemeClr val="bg1"/>
                </a:solidFill>
                <a:latin typeface="Arial"/>
                <a:cs typeface="Arial"/>
              </a:rPr>
              <a:t>what god is there who can deliver you out of my hands?" </a:t>
            </a:r>
          </a:p>
          <a:p>
            <a:pPr eaLnBrk="1" hangingPunct="1"/>
            <a:endParaRPr lang="en-US" u="sng" dirty="0">
              <a:solidFill>
                <a:schemeClr val="bg1"/>
              </a:solidFill>
              <a:latin typeface="Arial"/>
              <a:cs typeface="Arial"/>
            </a:endParaRPr>
          </a:p>
          <a:p>
            <a:pPr algn="r" eaLnBrk="1" hangingPunct="1"/>
            <a:r>
              <a:rPr lang="en-US" dirty="0">
                <a:solidFill>
                  <a:schemeClr val="bg1"/>
                </a:solidFill>
                <a:latin typeface="Arial"/>
                <a:cs typeface="Arial"/>
              </a:rPr>
              <a:t>Daniel 3:14-15</a:t>
            </a:r>
          </a:p>
        </p:txBody>
      </p:sp>
      <p:sp>
        <p:nvSpPr>
          <p:cNvPr id="7" name="Title 6"/>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ea typeface="ＭＳ Ｐゴシック"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dissolve">
                                      <p:cBhvr>
                                        <p:cTn id="15"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4267200" y="1447800"/>
            <a:ext cx="4572000" cy="5632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bg1"/>
                </a:solidFill>
                <a:latin typeface="Arial"/>
                <a:cs typeface="Arial"/>
              </a:rPr>
              <a:t>Then they brought the gold vessels that had been taken out of the temple, the house of God which [was] in Jerusalem; and the king and his nobles, his wives and his concubines drank from them. </a:t>
            </a:r>
          </a:p>
          <a:p>
            <a:pPr eaLnBrk="1" hangingPunct="1"/>
            <a:r>
              <a:rPr lang="en-US" u="sng">
                <a:solidFill>
                  <a:schemeClr val="bg1"/>
                </a:solidFill>
                <a:latin typeface="Arial"/>
                <a:cs typeface="Arial"/>
              </a:rPr>
              <a:t>They drank the wine and praised the gods of gold and silver, of bronze, iron, wood and stone… </a:t>
            </a:r>
          </a:p>
          <a:p>
            <a:pPr eaLnBrk="1" hangingPunct="1"/>
            <a:r>
              <a:rPr lang="en-US" u="sng">
                <a:solidFill>
                  <a:schemeClr val="bg1"/>
                </a:solidFill>
                <a:latin typeface="Arial"/>
                <a:cs typeface="Arial"/>
              </a:rPr>
              <a:t>That same night Belshazzar the Chaldean king was slain. </a:t>
            </a:r>
          </a:p>
          <a:p>
            <a:pPr eaLnBrk="1" hangingPunct="1"/>
            <a:endParaRPr lang="en-US" u="sng">
              <a:solidFill>
                <a:schemeClr val="bg1"/>
              </a:solidFill>
              <a:latin typeface="Arial"/>
              <a:cs typeface="Arial"/>
            </a:endParaRPr>
          </a:p>
          <a:p>
            <a:pPr algn="r" eaLnBrk="1" hangingPunct="1"/>
            <a:r>
              <a:rPr lang="en-US">
                <a:solidFill>
                  <a:schemeClr val="bg1"/>
                </a:solidFill>
                <a:latin typeface="Arial"/>
                <a:cs typeface="Arial"/>
              </a:rPr>
              <a:t>Daniel 5:3-4, 30</a:t>
            </a:r>
          </a:p>
        </p:txBody>
      </p:sp>
      <p:pic>
        <p:nvPicPr>
          <p:cNvPr id="67072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3516313"/>
            <a:ext cx="3497263"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072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073150" y="4330700"/>
            <a:ext cx="273685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072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327025" y="3548063"/>
            <a:ext cx="2052638"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0726" name="Picture 14" descr="j0223774"/>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457200" y="1600200"/>
            <a:ext cx="289560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ea typeface="ＭＳ Ｐゴシック" charset="0"/>
              </a:rPr>
              <a:t>III. GOD JUDGES THE PROUD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457200" y="825500"/>
            <a:ext cx="81534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200" dirty="0">
                <a:solidFill>
                  <a:schemeClr val="bg1"/>
                </a:solidFill>
                <a:latin typeface="Arial"/>
                <a:cs typeface="Arial"/>
              </a:rPr>
              <a:t>MAN</a:t>
            </a:r>
            <a:r>
              <a:rPr lang="fr-FR" altLang="ja-JP" sz="2200" dirty="0">
                <a:solidFill>
                  <a:schemeClr val="bg1"/>
                </a:solidFill>
                <a:latin typeface="Arial"/>
                <a:cs typeface="Arial"/>
              </a:rPr>
              <a:t>'</a:t>
            </a:r>
            <a:r>
              <a:rPr lang="en-US" altLang="ja-JP" sz="2200" dirty="0">
                <a:solidFill>
                  <a:schemeClr val="bg1"/>
                </a:solidFill>
                <a:latin typeface="Arial"/>
                <a:cs typeface="Arial"/>
              </a:rPr>
              <a:t>S PRIDE… refuses to depend on God and be subject to Him, but attributes to self the honor due to him, This the very root… of sin."</a:t>
            </a:r>
          </a:p>
          <a:p>
            <a:pPr algn="r" eaLnBrk="1" hangingPunct="1"/>
            <a:r>
              <a:rPr lang="en-US" sz="1400" dirty="0">
                <a:solidFill>
                  <a:schemeClr val="bg1"/>
                </a:solidFill>
                <a:latin typeface="Arial"/>
                <a:cs typeface="Arial"/>
              </a:rPr>
              <a:t>I. H. Marshall, </a:t>
            </a:r>
            <a:r>
              <a:rPr lang="en-US" sz="1400" i="1" dirty="0">
                <a:solidFill>
                  <a:schemeClr val="bg1"/>
                </a:solidFill>
                <a:latin typeface="Arial"/>
                <a:cs typeface="Arial"/>
              </a:rPr>
              <a:t>New Bible Dictionary</a:t>
            </a:r>
            <a:r>
              <a:rPr lang="en-US" sz="1400" dirty="0">
                <a:solidFill>
                  <a:schemeClr val="bg1"/>
                </a:solidFill>
                <a:latin typeface="Arial"/>
                <a:cs typeface="Arial"/>
              </a:rPr>
              <a:t> (IVP, 1995), 995</a:t>
            </a:r>
          </a:p>
        </p:txBody>
      </p:sp>
      <p:sp>
        <p:nvSpPr>
          <p:cNvPr id="49156" name="Text Box 4"/>
          <p:cNvSpPr txBox="1">
            <a:spLocks noChangeArrowheads="1"/>
          </p:cNvSpPr>
          <p:nvPr/>
        </p:nvSpPr>
        <p:spPr bwMode="auto">
          <a:xfrm>
            <a:off x="457200" y="2638425"/>
            <a:ext cx="3581400" cy="415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a:cs typeface="Arial"/>
              </a:rPr>
              <a:t>God sent Babylon to besiege Jerusalem because of Judah</a:t>
            </a:r>
            <a:r>
              <a:rPr lang="fr-FR" altLang="ja-JP" dirty="0">
                <a:solidFill>
                  <a:schemeClr val="bg1"/>
                </a:solidFill>
                <a:latin typeface="Arial"/>
                <a:cs typeface="Arial"/>
              </a:rPr>
              <a:t>'</a:t>
            </a:r>
            <a:r>
              <a:rPr lang="en-US" altLang="ja-JP" dirty="0">
                <a:solidFill>
                  <a:schemeClr val="bg1"/>
                </a:solidFill>
                <a:latin typeface="Arial"/>
                <a:cs typeface="Arial"/>
              </a:rPr>
              <a:t>s pride. </a:t>
            </a:r>
          </a:p>
          <a:p>
            <a:pPr eaLnBrk="1" hangingPunct="1"/>
            <a:endParaRPr lang="en-US" dirty="0">
              <a:solidFill>
                <a:schemeClr val="bg1"/>
              </a:solidFill>
              <a:latin typeface="Arial"/>
              <a:cs typeface="Arial"/>
            </a:endParaRPr>
          </a:p>
          <a:p>
            <a:pPr eaLnBrk="1" hangingPunct="1"/>
            <a:r>
              <a:rPr lang="en-US" dirty="0">
                <a:solidFill>
                  <a:schemeClr val="bg1"/>
                </a:solidFill>
                <a:latin typeface="Arial"/>
                <a:cs typeface="Arial"/>
              </a:rPr>
              <a:t>This contrasted with the obedient people of God.  Daniel and his three friends did not want to go against the law of God.</a:t>
            </a:r>
          </a:p>
        </p:txBody>
      </p:sp>
      <p:sp>
        <p:nvSpPr>
          <p:cNvPr id="49157" name="Text Box 5"/>
          <p:cNvSpPr txBox="1">
            <a:spLocks noChangeArrowheads="1"/>
          </p:cNvSpPr>
          <p:nvPr/>
        </p:nvSpPr>
        <p:spPr bwMode="auto">
          <a:xfrm>
            <a:off x="457200" y="2286000"/>
            <a:ext cx="170671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a:cs typeface="Arial"/>
              </a:rPr>
              <a:t>Chapter 1: </a:t>
            </a:r>
          </a:p>
        </p:txBody>
      </p:sp>
      <p:sp>
        <p:nvSpPr>
          <p:cNvPr id="49161" name="Text Box 9"/>
          <p:cNvSpPr txBox="1">
            <a:spLocks noChangeArrowheads="1"/>
          </p:cNvSpPr>
          <p:nvPr/>
        </p:nvSpPr>
        <p:spPr bwMode="auto">
          <a:xfrm>
            <a:off x="5220072" y="3212976"/>
            <a:ext cx="34290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FFFF00"/>
                </a:solidFill>
                <a:latin typeface="Arial"/>
                <a:cs typeface="Arial"/>
              </a:rPr>
              <a:t>And I will pronounce My judgments on them concerning all their wickedness, whereby they have forsaken Me and have offered sacrifices to other gods, and worshipped the works of their own hands (Jer. 1:16)</a:t>
            </a:r>
          </a:p>
        </p:txBody>
      </p:sp>
      <p:sp>
        <p:nvSpPr>
          <p:cNvPr id="49162" name="Text Box 10"/>
          <p:cNvSpPr txBox="1">
            <a:spLocks noChangeArrowheads="1"/>
          </p:cNvSpPr>
          <p:nvPr/>
        </p:nvSpPr>
        <p:spPr bwMode="auto">
          <a:xfrm>
            <a:off x="3923928" y="1700485"/>
            <a:ext cx="5029200" cy="4968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1"/>
                </a:solidFill>
                <a:latin typeface="Arial"/>
                <a:cs typeface="Arial"/>
              </a:rPr>
              <a:t>Woe to the rebellious  children…</a:t>
            </a:r>
          </a:p>
          <a:p>
            <a:pPr eaLnBrk="1" hangingPunct="1"/>
            <a:r>
              <a:rPr lang="en-US" sz="2000" dirty="0">
                <a:solidFill>
                  <a:schemeClr val="bg1"/>
                </a:solidFill>
                <a:latin typeface="Arial"/>
                <a:cs typeface="Arial"/>
              </a:rPr>
              <a:t>Who proceed down to Egypt </a:t>
            </a:r>
          </a:p>
          <a:p>
            <a:pPr eaLnBrk="1" hangingPunct="1"/>
            <a:r>
              <a:rPr lang="en-US" sz="2000" dirty="0">
                <a:solidFill>
                  <a:schemeClr val="bg1"/>
                </a:solidFill>
                <a:latin typeface="Arial"/>
                <a:cs typeface="Arial"/>
              </a:rPr>
              <a:t>Without consulting Me, </a:t>
            </a:r>
          </a:p>
          <a:p>
            <a:pPr eaLnBrk="1" hangingPunct="1"/>
            <a:r>
              <a:rPr lang="en-US" sz="2000" dirty="0">
                <a:solidFill>
                  <a:schemeClr val="bg1"/>
                </a:solidFill>
                <a:latin typeface="Arial"/>
                <a:cs typeface="Arial"/>
              </a:rPr>
              <a:t>To take refuge in the safety of Pharaoh </a:t>
            </a:r>
          </a:p>
          <a:p>
            <a:pPr eaLnBrk="1" hangingPunct="1"/>
            <a:r>
              <a:rPr lang="en-US" sz="2000" dirty="0">
                <a:solidFill>
                  <a:schemeClr val="bg1"/>
                </a:solidFill>
                <a:latin typeface="Arial"/>
                <a:cs typeface="Arial"/>
              </a:rPr>
              <a:t>And to seek shelter in the shadow of Egypt! (Isa. 30:1-2)</a:t>
            </a:r>
          </a:p>
          <a:p>
            <a:pPr eaLnBrk="1" hangingPunct="1"/>
            <a:endParaRPr lang="en-US" sz="2000" dirty="0">
              <a:solidFill>
                <a:schemeClr val="bg1"/>
              </a:solidFill>
              <a:latin typeface="Arial"/>
              <a:cs typeface="Arial"/>
            </a:endParaRPr>
          </a:p>
          <a:p>
            <a:pPr eaLnBrk="1" hangingPunct="1"/>
            <a:r>
              <a:rPr lang="en-US" sz="2000" dirty="0">
                <a:solidFill>
                  <a:schemeClr val="bg1"/>
                </a:solidFill>
                <a:latin typeface="Arial"/>
                <a:cs typeface="Arial"/>
              </a:rPr>
              <a:t>Woe to those who go down to Egypt for help. [And] rely on horses, and trust in chariots because they are many and in horsemen because they are very strong, but they do not look to the Holy One of Israel, nor seek the Lord! …</a:t>
            </a:r>
          </a:p>
          <a:p>
            <a:pPr eaLnBrk="1" hangingPunct="1"/>
            <a:r>
              <a:rPr lang="en-US" sz="2000" dirty="0">
                <a:solidFill>
                  <a:schemeClr val="bg1"/>
                </a:solidFill>
                <a:latin typeface="Arial"/>
                <a:cs typeface="Arial"/>
              </a:rPr>
              <a:t>Return to Him from whom you have deeply defected, O sons of Israel </a:t>
            </a:r>
          </a:p>
          <a:p>
            <a:pPr eaLnBrk="1" hangingPunct="1"/>
            <a:r>
              <a:rPr lang="en-US" sz="2000" dirty="0">
                <a:solidFill>
                  <a:schemeClr val="bg1"/>
                </a:solidFill>
                <a:latin typeface="Arial"/>
                <a:cs typeface="Arial"/>
              </a:rPr>
              <a:t>(Isa. 31:1,6)</a:t>
            </a:r>
          </a:p>
        </p:txBody>
      </p:sp>
      <p:sp>
        <p:nvSpPr>
          <p:cNvPr id="8" name="Title 7"/>
          <p:cNvSpPr>
            <a:spLocks noGrp="1"/>
          </p:cNvSpPr>
          <p:nvPr>
            <p:ph type="title" idx="4294967295"/>
          </p:nvPr>
        </p:nvSpPr>
        <p:spPr>
          <a:xfrm>
            <a:off x="0" y="0"/>
            <a:ext cx="9144000" cy="762000"/>
          </a:xfrm>
          <a:solidFill>
            <a:srgbClr val="800000"/>
          </a:solidFill>
        </p:spPr>
        <p:txBody>
          <a:bodyPr/>
          <a:lstStyle/>
          <a:p>
            <a:pPr>
              <a:defRPr/>
            </a:pPr>
            <a:r>
              <a:rPr lang="en-US" sz="3200">
                <a:effectLst>
                  <a:outerShdw blurRad="38100" dist="38100" dir="2700000" algn="tl">
                    <a:srgbClr val="000000"/>
                  </a:outerShdw>
                </a:effectLst>
                <a:ea typeface="ＭＳ Ｐゴシック" charset="0"/>
              </a:rPr>
              <a:t>III. GOD JUDGES THE PROUD</a:t>
            </a:r>
            <a:endParaRPr lang="en-US">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9157"/>
                                        </p:tgtEl>
                                        <p:attrNameLst>
                                          <p:attrName>style.visibility</p:attrName>
                                        </p:attrNameLst>
                                      </p:cBhvr>
                                      <p:to>
                                        <p:strVal val="visible"/>
                                      </p:to>
                                    </p:set>
                                    <p:anim calcmode="lin" valueType="num">
                                      <p:cBhvr additive="base">
                                        <p:cTn id="12" dur="500" fill="hold"/>
                                        <p:tgtEl>
                                          <p:spTgt spid="49157"/>
                                        </p:tgtEl>
                                        <p:attrNameLst>
                                          <p:attrName>ppt_x</p:attrName>
                                        </p:attrNameLst>
                                      </p:cBhvr>
                                      <p:tavLst>
                                        <p:tav tm="0">
                                          <p:val>
                                            <p:strVal val="0-#ppt_w/2"/>
                                          </p:val>
                                        </p:tav>
                                        <p:tav tm="100000">
                                          <p:val>
                                            <p:strVal val="#ppt_x"/>
                                          </p:val>
                                        </p:tav>
                                      </p:tavLst>
                                    </p:anim>
                                    <p:anim calcmode="lin" valueType="num">
                                      <p:cBhvr additive="base">
                                        <p:cTn id="13" dur="500" fill="hold"/>
                                        <p:tgtEl>
                                          <p:spTgt spid="4915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9156"/>
                                        </p:tgtEl>
                                        <p:attrNameLst>
                                          <p:attrName>style.visibility</p:attrName>
                                        </p:attrNameLst>
                                      </p:cBhvr>
                                      <p:to>
                                        <p:strVal val="visible"/>
                                      </p:to>
                                    </p:set>
                                    <p:animEffect transition="in" filter="dissolve">
                                      <p:cBhvr>
                                        <p:cTn id="18" dur="500"/>
                                        <p:tgtEl>
                                          <p:spTgt spid="4915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161"/>
                                        </p:tgtEl>
                                        <p:attrNameLst>
                                          <p:attrName>style.visibility</p:attrName>
                                        </p:attrNameLst>
                                      </p:cBhvr>
                                      <p:to>
                                        <p:strVal val="visible"/>
                                      </p:to>
                                    </p:set>
                                    <p:anim calcmode="lin" valueType="num">
                                      <p:cBhvr>
                                        <p:cTn id="23" dur="1000" fill="hold"/>
                                        <p:tgtEl>
                                          <p:spTgt spid="49161"/>
                                        </p:tgtEl>
                                        <p:attrNameLst>
                                          <p:attrName>ppt_w</p:attrName>
                                        </p:attrNameLst>
                                      </p:cBhvr>
                                      <p:tavLst>
                                        <p:tav tm="0">
                                          <p:val>
                                            <p:fltVal val="0"/>
                                          </p:val>
                                        </p:tav>
                                        <p:tav tm="100000">
                                          <p:val>
                                            <p:strVal val="#ppt_w"/>
                                          </p:val>
                                        </p:tav>
                                      </p:tavLst>
                                    </p:anim>
                                    <p:anim calcmode="lin" valueType="num">
                                      <p:cBhvr>
                                        <p:cTn id="24" dur="1000" fill="hold"/>
                                        <p:tgtEl>
                                          <p:spTgt spid="49161"/>
                                        </p:tgtEl>
                                        <p:attrNameLst>
                                          <p:attrName>ppt_h</p:attrName>
                                        </p:attrNameLst>
                                      </p:cBhvr>
                                      <p:tavLst>
                                        <p:tav tm="0">
                                          <p:val>
                                            <p:fltVal val="0"/>
                                          </p:val>
                                        </p:tav>
                                        <p:tav tm="100000">
                                          <p:val>
                                            <p:strVal val="#ppt_h"/>
                                          </p:val>
                                        </p:tav>
                                      </p:tavLst>
                                    </p:anim>
                                    <p:anim calcmode="lin" valueType="num">
                                      <p:cBhvr>
                                        <p:cTn id="25" dur="1000" fill="hold"/>
                                        <p:tgtEl>
                                          <p:spTgt spid="491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161"/>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9161"/>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162"/>
                                        </p:tgtEl>
                                        <p:attrNameLst>
                                          <p:attrName>style.visibility</p:attrName>
                                        </p:attrNameLst>
                                      </p:cBhvr>
                                      <p:to>
                                        <p:strVal val="visible"/>
                                      </p:to>
                                    </p:set>
                                    <p:anim calcmode="lin" valueType="num">
                                      <p:cBhvr>
                                        <p:cTn id="31" dur="1000" fill="hold"/>
                                        <p:tgtEl>
                                          <p:spTgt spid="49162"/>
                                        </p:tgtEl>
                                        <p:attrNameLst>
                                          <p:attrName>ppt_w</p:attrName>
                                        </p:attrNameLst>
                                      </p:cBhvr>
                                      <p:tavLst>
                                        <p:tav tm="0">
                                          <p:val>
                                            <p:fltVal val="0"/>
                                          </p:val>
                                        </p:tav>
                                        <p:tav tm="100000">
                                          <p:val>
                                            <p:strVal val="#ppt_w"/>
                                          </p:val>
                                        </p:tav>
                                      </p:tavLst>
                                    </p:anim>
                                    <p:anim calcmode="lin" valueType="num">
                                      <p:cBhvr>
                                        <p:cTn id="32" dur="1000" fill="hold"/>
                                        <p:tgtEl>
                                          <p:spTgt spid="49162"/>
                                        </p:tgtEl>
                                        <p:attrNameLst>
                                          <p:attrName>ppt_h</p:attrName>
                                        </p:attrNameLst>
                                      </p:cBhvr>
                                      <p:tavLst>
                                        <p:tav tm="0">
                                          <p:val>
                                            <p:fltVal val="0"/>
                                          </p:val>
                                        </p:tav>
                                        <p:tav tm="100000">
                                          <p:val>
                                            <p:strVal val="#ppt_h"/>
                                          </p:val>
                                        </p:tav>
                                      </p:tavLst>
                                    </p:anim>
                                    <p:anim calcmode="lin" valueType="num">
                                      <p:cBhvr>
                                        <p:cTn id="33" dur="1000" fill="hold"/>
                                        <p:tgtEl>
                                          <p:spTgt spid="491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162"/>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916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P spid="49156" grpId="0" autoUpdateAnimBg="0"/>
      <p:bldP spid="49157" grpId="0" autoUpdateAnimBg="0"/>
      <p:bldP spid="49161" grpId="0" animBg="1" autoUpdateAnimBg="0"/>
      <p:bldP spid="4916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900098" name="Rectangle 2"/>
          <p:cNvSpPr>
            <a:spLocks noGrp="1" noChangeArrowheads="1"/>
          </p:cNvSpPr>
          <p:nvPr>
            <p:ph type="ctrTitle"/>
          </p:nvPr>
        </p:nvSpPr>
        <p:spPr>
          <a:xfrm>
            <a:off x="0" y="165462"/>
            <a:ext cx="9144000" cy="1332411"/>
          </a:xfrm>
          <a:solidFill>
            <a:schemeClr val="tx1"/>
          </a:solidFill>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Confident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4" name="Text Box 6"/>
          <p:cNvSpPr txBox="1">
            <a:spLocks noChangeArrowheads="1"/>
          </p:cNvSpPr>
          <p:nvPr/>
        </p:nvSpPr>
        <p:spPr bwMode="auto">
          <a:xfrm>
            <a:off x="457200" y="838200"/>
            <a:ext cx="1706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Chapter 2: </a:t>
            </a:r>
          </a:p>
        </p:txBody>
      </p:sp>
      <p:sp>
        <p:nvSpPr>
          <p:cNvPr id="43015" name="Text Box 7"/>
          <p:cNvSpPr txBox="1">
            <a:spLocks noChangeArrowheads="1"/>
          </p:cNvSpPr>
          <p:nvPr/>
        </p:nvSpPr>
        <p:spPr bwMode="auto">
          <a:xfrm>
            <a:off x="457200" y="1311275"/>
            <a:ext cx="81692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a:pPr>
            <a:r>
              <a:rPr lang="en-US" dirty="0">
                <a:solidFill>
                  <a:schemeClr val="bg1"/>
                </a:solidFill>
                <a:latin typeface="Arial" charset="0"/>
                <a:cs typeface="Arial" charset="0"/>
              </a:rPr>
              <a:t>Nebuchadnezzar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dream was revealed to Daniel by God alone. This contrasts with human pride which has no ability to discern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message. </a:t>
            </a:r>
            <a:endParaRPr lang="en-US" dirty="0">
              <a:solidFill>
                <a:schemeClr val="bg1"/>
              </a:solidFill>
              <a:latin typeface="Arial" charset="0"/>
              <a:cs typeface="Arial" charset="0"/>
            </a:endParaRPr>
          </a:p>
        </p:txBody>
      </p:sp>
      <p:sp>
        <p:nvSpPr>
          <p:cNvPr id="43016" name="Text Box 8"/>
          <p:cNvSpPr txBox="1">
            <a:spLocks noChangeArrowheads="1"/>
          </p:cNvSpPr>
          <p:nvPr/>
        </p:nvSpPr>
        <p:spPr bwMode="auto">
          <a:xfrm>
            <a:off x="457200" y="5353050"/>
            <a:ext cx="8093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2. The mighty kingdoms are destroyed by other kingdoms, but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kingdom will never be destroyed.  Human pride will finally be destroyed!</a:t>
            </a:r>
            <a:endParaRPr lang="en-US" dirty="0">
              <a:solidFill>
                <a:schemeClr val="bg1"/>
              </a:solidFill>
              <a:latin typeface="Arial" charset="0"/>
              <a:cs typeface="Arial" charset="0"/>
            </a:endParaRPr>
          </a:p>
        </p:txBody>
      </p:sp>
      <p:sp>
        <p:nvSpPr>
          <p:cNvPr id="43019" name="Text Box 11"/>
          <p:cNvSpPr txBox="1">
            <a:spLocks noChangeArrowheads="1"/>
          </p:cNvSpPr>
          <p:nvPr/>
        </p:nvSpPr>
        <p:spPr bwMode="auto">
          <a:xfrm>
            <a:off x="914400" y="2667000"/>
            <a:ext cx="8229600" cy="24003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tLang="ja-JP" sz="2000" b="1" dirty="0">
                <a:solidFill>
                  <a:schemeClr val="bg1"/>
                </a:solidFill>
                <a:latin typeface="Arial" charset="0"/>
                <a:cs typeface="Arial" charset="0"/>
              </a:rPr>
              <a:t>"The Chaldeans answered the king and said, </a:t>
            </a:r>
            <a:r>
              <a:rPr lang="fr-FR" altLang="ja-JP" sz="2000" b="1" dirty="0">
                <a:solidFill>
                  <a:schemeClr val="bg1"/>
                </a:solidFill>
                <a:latin typeface="Arial" charset="0"/>
                <a:cs typeface="Arial" charset="0"/>
              </a:rPr>
              <a:t>'</a:t>
            </a:r>
            <a:r>
              <a:rPr lang="en-US" altLang="ja-JP" sz="2000" b="1" dirty="0">
                <a:solidFill>
                  <a:schemeClr val="bg1"/>
                </a:solidFill>
                <a:latin typeface="Arial" charset="0"/>
                <a:cs typeface="Arial" charset="0"/>
              </a:rPr>
              <a:t>There is not a man on earth who could declare the matter for the king, inasmuch as no great king or ruler has [ever] asked anything like this of any magician, conjurer or Chaldean.</a:t>
            </a:r>
            <a:r>
              <a:rPr lang="fr-FR" altLang="ja-JP" sz="2000" b="1" dirty="0">
                <a:solidFill>
                  <a:schemeClr val="bg1"/>
                </a:solidFill>
                <a:latin typeface="Arial" charset="0"/>
                <a:cs typeface="Arial" charset="0"/>
              </a:rPr>
              <a:t>'</a:t>
            </a:r>
            <a:endParaRPr lang="en-US" altLang="ja-JP" sz="2000" b="1" dirty="0">
              <a:solidFill>
                <a:schemeClr val="bg1"/>
              </a:solidFill>
              <a:latin typeface="Arial" charset="0"/>
              <a:cs typeface="Arial" charset="0"/>
            </a:endParaRPr>
          </a:p>
          <a:p>
            <a:pPr eaLnBrk="1" hangingPunct="1">
              <a:spcBef>
                <a:spcPct val="50000"/>
              </a:spcBef>
            </a:pPr>
            <a:r>
              <a:rPr lang="fr-FR" altLang="ja-JP" sz="2000" b="1" dirty="0">
                <a:solidFill>
                  <a:schemeClr val="bg1"/>
                </a:solidFill>
                <a:latin typeface="Arial" charset="0"/>
                <a:cs typeface="Arial" charset="0"/>
              </a:rPr>
              <a:t>'</a:t>
            </a:r>
            <a:r>
              <a:rPr lang="en-US" altLang="ja-JP" sz="2000" b="1" dirty="0">
                <a:solidFill>
                  <a:schemeClr val="bg1"/>
                </a:solidFill>
                <a:latin typeface="Arial" charset="0"/>
                <a:cs typeface="Arial" charset="0"/>
              </a:rPr>
              <a:t>Moreover, the thing which the king demands is difficult, and there is no one else who could declare it to the king except gods, whose dwelling place is not with [mortal] flesh</a:t>
            </a:r>
            <a:r>
              <a:rPr lang="fr-FR" altLang="ja-JP" sz="2000" b="1" dirty="0">
                <a:solidFill>
                  <a:schemeClr val="bg1"/>
                </a:solidFill>
                <a:latin typeface="Arial" charset="0"/>
                <a:cs typeface="Arial" charset="0"/>
              </a:rPr>
              <a:t>'"</a:t>
            </a:r>
            <a:r>
              <a:rPr lang="en-US" altLang="ja-JP" sz="2000" b="1" dirty="0">
                <a:solidFill>
                  <a:schemeClr val="bg1"/>
                </a:solidFill>
                <a:latin typeface="Arial" charset="0"/>
                <a:cs typeface="Arial" charset="0"/>
              </a:rPr>
              <a:t> (2:10-11).</a:t>
            </a:r>
            <a:endParaRPr lang="en-US" sz="2000" b="1" dirty="0">
              <a:solidFill>
                <a:schemeClr val="bg1"/>
              </a:solidFill>
              <a:latin typeface="Arial" charset="0"/>
              <a:cs typeface="Arial" charset="0"/>
            </a:endParaRPr>
          </a:p>
        </p:txBody>
      </p:sp>
      <p:sp>
        <p:nvSpPr>
          <p:cNvPr id="7" name="Title 6"/>
          <p:cNvSpPr>
            <a:spLocks noGrp="1"/>
          </p:cNvSpPr>
          <p:nvPr>
            <p:ph type="title" idx="4294967295"/>
          </p:nvPr>
        </p:nvSpPr>
        <p:spPr>
          <a:xfrm>
            <a:off x="0" y="0"/>
            <a:ext cx="9144000" cy="7620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3015"/>
                                        </p:tgtEl>
                                        <p:attrNameLst>
                                          <p:attrName>style.visibility</p:attrName>
                                        </p:attrNameLst>
                                      </p:cBhvr>
                                      <p:to>
                                        <p:strVal val="visible"/>
                                      </p:to>
                                    </p:set>
                                    <p:animEffect transition="in" filter="dissolve">
                                      <p:cBhvr>
                                        <p:cTn id="13" dur="500"/>
                                        <p:tgtEl>
                                          <p:spTgt spid="430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43019"/>
                                        </p:tgtEl>
                                        <p:attrNameLst>
                                          <p:attrName>style.visibility</p:attrName>
                                        </p:attrNameLst>
                                      </p:cBhvr>
                                      <p:to>
                                        <p:strVal val="visible"/>
                                      </p:to>
                                    </p:set>
                                    <p:anim calcmode="lin" valueType="num">
                                      <p:cBhvr>
                                        <p:cTn id="18" dur="1000" fill="hold"/>
                                        <p:tgtEl>
                                          <p:spTgt spid="43019"/>
                                        </p:tgtEl>
                                        <p:attrNameLst>
                                          <p:attrName>ppt_w</p:attrName>
                                        </p:attrNameLst>
                                      </p:cBhvr>
                                      <p:tavLst>
                                        <p:tav tm="0">
                                          <p:val>
                                            <p:fltVal val="0"/>
                                          </p:val>
                                        </p:tav>
                                        <p:tav tm="100000">
                                          <p:val>
                                            <p:strVal val="#ppt_w"/>
                                          </p:val>
                                        </p:tav>
                                      </p:tavLst>
                                    </p:anim>
                                    <p:anim calcmode="lin" valueType="num">
                                      <p:cBhvr>
                                        <p:cTn id="19" dur="1000" fill="hold"/>
                                        <p:tgtEl>
                                          <p:spTgt spid="43019"/>
                                        </p:tgtEl>
                                        <p:attrNameLst>
                                          <p:attrName>ppt_h</p:attrName>
                                        </p:attrNameLst>
                                      </p:cBhvr>
                                      <p:tavLst>
                                        <p:tav tm="0">
                                          <p:val>
                                            <p:fltVal val="0"/>
                                          </p:val>
                                        </p:tav>
                                        <p:tav tm="100000">
                                          <p:val>
                                            <p:strVal val="#ppt_h"/>
                                          </p:val>
                                        </p:tav>
                                      </p:tavLst>
                                    </p:anim>
                                    <p:anim calcmode="lin" valueType="num">
                                      <p:cBhvr>
                                        <p:cTn id="20" dur="1000" fill="hold"/>
                                        <p:tgtEl>
                                          <p:spTgt spid="43019"/>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3019"/>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4301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3016"/>
                                        </p:tgtEl>
                                        <p:attrNameLst>
                                          <p:attrName>style.visibility</p:attrName>
                                        </p:attrNameLst>
                                      </p:cBhvr>
                                      <p:to>
                                        <p:strVal val="visible"/>
                                      </p:to>
                                    </p:set>
                                    <p:animEffect transition="in" filter="dissolve">
                                      <p:cBhvr>
                                        <p:cTn id="26" dur="5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utoUpdateAnimBg="0"/>
      <p:bldP spid="43015" grpId="0" autoUpdateAnimBg="0"/>
      <p:bldP spid="43016" grpId="0" autoUpdateAnimBg="0"/>
      <p:bldP spid="43019"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6866" name="Text Box 19"/>
          <p:cNvSpPr txBox="1">
            <a:spLocks noChangeArrowheads="1"/>
          </p:cNvSpPr>
          <p:nvPr/>
        </p:nvSpPr>
        <p:spPr bwMode="auto">
          <a:xfrm>
            <a:off x="0" y="838200"/>
            <a:ext cx="9144000" cy="601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51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2800" b="1">
              <a:solidFill>
                <a:srgbClr val="F2F2F2"/>
              </a:solidFill>
              <a:latin typeface="Aroial" charset="0"/>
              <a:cs typeface="Aroial" charset="0"/>
            </a:endParaRPr>
          </a:p>
          <a:p>
            <a:pPr eaLnBrk="1" hangingPunct="1"/>
            <a:r>
              <a:rPr lang="en-US" sz="2800" b="1">
                <a:solidFill>
                  <a:srgbClr val="F2F2F2"/>
                </a:solidFill>
                <a:latin typeface="Aroial" charset="0"/>
                <a:cs typeface="Aroial" charset="0"/>
              </a:rPr>
              <a:t>In the days of those kings the God of heaven will set up a kingdom which will never be destroyed, and [that] kingdom will not be left for another people; </a:t>
            </a:r>
            <a:r>
              <a:rPr lang="en-US" sz="3200" b="1">
                <a:solidFill>
                  <a:srgbClr val="FFFF00"/>
                </a:solidFill>
                <a:latin typeface="Aroial" charset="0"/>
                <a:cs typeface="Aroial" charset="0"/>
              </a:rPr>
              <a:t>it will crush and put an end to all these kingdoms</a:t>
            </a:r>
            <a:r>
              <a:rPr lang="en-US" sz="3200" b="1">
                <a:solidFill>
                  <a:srgbClr val="F2F2F2"/>
                </a:solidFill>
                <a:latin typeface="Aroial" charset="0"/>
                <a:cs typeface="Aroial" charset="0"/>
              </a:rPr>
              <a:t>,</a:t>
            </a:r>
            <a:r>
              <a:rPr lang="en-US" sz="2800" b="1">
                <a:solidFill>
                  <a:srgbClr val="F2F2F2"/>
                </a:solidFill>
                <a:latin typeface="Aroial" charset="0"/>
                <a:cs typeface="Aroial" charset="0"/>
              </a:rPr>
              <a:t> but it will itself endure forever. Inasmuch as you saw that a stone was cut out of the mountain without hands and that it crushed the iron, the bronze, the clay, the silver and the gold, the great God has made known to the king what will take place in the future; so the dream is true and its interpretation is trustworthy.</a:t>
            </a:r>
          </a:p>
          <a:p>
            <a:pPr algn="r" eaLnBrk="1" hangingPunct="1"/>
            <a:r>
              <a:rPr lang="en-US" sz="2800" b="1">
                <a:solidFill>
                  <a:srgbClr val="F2F2F2"/>
                </a:solidFill>
                <a:latin typeface="Aroial" charset="0"/>
                <a:cs typeface="Aroial" charset="0"/>
              </a:rPr>
              <a:t>Daniel 2:44-45</a:t>
            </a:r>
          </a:p>
        </p:txBody>
      </p:sp>
      <p:sp>
        <p:nvSpPr>
          <p:cNvPr id="4" name="Title 3"/>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3028950" y="838200"/>
            <a:ext cx="2381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Chapter 3:</a:t>
            </a:r>
          </a:p>
        </p:txBody>
      </p:sp>
      <p:grpSp>
        <p:nvGrpSpPr>
          <p:cNvPr id="2" name="Group 20"/>
          <p:cNvGrpSpPr>
            <a:grpSpLocks/>
          </p:cNvGrpSpPr>
          <p:nvPr/>
        </p:nvGrpSpPr>
        <p:grpSpPr bwMode="auto">
          <a:xfrm>
            <a:off x="152400" y="914400"/>
            <a:ext cx="8502650" cy="5029200"/>
            <a:chOff x="336" y="720"/>
            <a:chExt cx="5116" cy="3168"/>
          </a:xfrm>
        </p:grpSpPr>
        <p:sp>
          <p:nvSpPr>
            <p:cNvPr id="678920" name="Text Box 10"/>
            <p:cNvSpPr txBox="1">
              <a:spLocks noChangeArrowheads="1"/>
            </p:cNvSpPr>
            <p:nvPr/>
          </p:nvSpPr>
          <p:spPr bwMode="auto">
            <a:xfrm>
              <a:off x="336" y="960"/>
              <a:ext cx="3164"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Nebuchadnezzar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pride is subdued by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miraculous work in protecting Daniel</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3 friends.</a:t>
              </a:r>
              <a:endParaRPr lang="en-US" dirty="0">
                <a:solidFill>
                  <a:schemeClr val="bg1"/>
                </a:solidFill>
                <a:latin typeface="Arial" charset="0"/>
                <a:cs typeface="Arial" charset="0"/>
              </a:endParaRPr>
            </a:p>
          </p:txBody>
        </p:sp>
        <p:pic>
          <p:nvPicPr>
            <p:cNvPr id="678921"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24" y="720"/>
              <a:ext cx="2228" cy="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13" name="Text Box 13"/>
          <p:cNvSpPr txBox="1">
            <a:spLocks noChangeArrowheads="1"/>
          </p:cNvSpPr>
          <p:nvPr/>
        </p:nvSpPr>
        <p:spPr bwMode="auto">
          <a:xfrm>
            <a:off x="152400" y="2590800"/>
            <a:ext cx="4165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bg1"/>
                </a:solidFill>
                <a:latin typeface="Arial" charset="0"/>
                <a:cs typeface="Arial" charset="0"/>
              </a:rPr>
              <a:t>His arrogant proclamation </a:t>
            </a:r>
          </a:p>
          <a:p>
            <a:pPr eaLnBrk="1" hangingPunct="1"/>
            <a:r>
              <a:rPr lang="en-US">
                <a:solidFill>
                  <a:schemeClr val="bg1"/>
                </a:solidFill>
                <a:latin typeface="Arial" charset="0"/>
                <a:cs typeface="Arial" charset="0"/>
              </a:rPr>
              <a:t>in v. 7 is contrasted with his humble proclamation in v. 29.</a:t>
            </a:r>
          </a:p>
        </p:txBody>
      </p:sp>
      <p:sp>
        <p:nvSpPr>
          <p:cNvPr id="25614" name="Text Box 14"/>
          <p:cNvSpPr txBox="1">
            <a:spLocks noChangeArrowheads="1"/>
          </p:cNvSpPr>
          <p:nvPr/>
        </p:nvSpPr>
        <p:spPr bwMode="auto">
          <a:xfrm>
            <a:off x="76200" y="3886200"/>
            <a:ext cx="4495800" cy="28622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1"/>
                </a:solidFill>
                <a:latin typeface="Arial" charset="0"/>
                <a:cs typeface="Arial" charset="0"/>
              </a:rPr>
              <a:t>Verse 7:</a:t>
            </a:r>
          </a:p>
          <a:p>
            <a:pPr eaLnBrk="1" hangingPunct="1"/>
            <a:r>
              <a:rPr lang="en-US" altLang="ja-JP" sz="2000" dirty="0">
                <a:solidFill>
                  <a:schemeClr val="bg1"/>
                </a:solidFill>
                <a:latin typeface="Arial" charset="0"/>
                <a:cs typeface="Arial" charset="0"/>
              </a:rPr>
              <a:t>"Therefore at that time, when all the peoples heard the sound of the horn, flute, lyre, trigon, psaltery, bagpipe and all kinds of music, </a:t>
            </a:r>
            <a:r>
              <a:rPr lang="en-US" altLang="ja-JP" sz="2000" u="sng" dirty="0">
                <a:solidFill>
                  <a:schemeClr val="bg1"/>
                </a:solidFill>
                <a:latin typeface="Arial" charset="0"/>
                <a:cs typeface="Arial" charset="0"/>
              </a:rPr>
              <a:t>all the peoples, nations and [men of every] language</a:t>
            </a:r>
            <a:r>
              <a:rPr lang="en-US" altLang="ja-JP" sz="2000" dirty="0">
                <a:solidFill>
                  <a:schemeClr val="bg1"/>
                </a:solidFill>
                <a:latin typeface="Arial" charset="0"/>
                <a:cs typeface="Arial" charset="0"/>
              </a:rPr>
              <a:t> fell down [and] worshiped the golden image that Nebuchadnezzar the king had set up."</a:t>
            </a:r>
            <a:endParaRPr lang="en-US" sz="2000" dirty="0">
              <a:solidFill>
                <a:schemeClr val="bg1"/>
              </a:solidFill>
              <a:latin typeface="Arial" charset="0"/>
              <a:cs typeface="Arial" charset="0"/>
            </a:endParaRPr>
          </a:p>
        </p:txBody>
      </p:sp>
      <p:sp>
        <p:nvSpPr>
          <p:cNvPr id="25617" name="Text Box 17"/>
          <p:cNvSpPr txBox="1">
            <a:spLocks noChangeArrowheads="1"/>
          </p:cNvSpPr>
          <p:nvPr/>
        </p:nvSpPr>
        <p:spPr bwMode="auto">
          <a:xfrm>
            <a:off x="4679950" y="3886200"/>
            <a:ext cx="4387850" cy="28622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1"/>
                </a:solidFill>
                <a:latin typeface="Arial" charset="0"/>
                <a:cs typeface="Arial" charset="0"/>
              </a:rPr>
              <a:t>Verse 29:</a:t>
            </a:r>
          </a:p>
          <a:p>
            <a:pPr eaLnBrk="1" hangingPunct="1"/>
            <a:r>
              <a:rPr lang="en-US" altLang="ja-JP" sz="2000" dirty="0">
                <a:solidFill>
                  <a:schemeClr val="bg1"/>
                </a:solidFill>
                <a:latin typeface="Arial" charset="0"/>
                <a:cs typeface="Arial" charset="0"/>
              </a:rPr>
              <a:t>"Therefore I make a decree that </a:t>
            </a:r>
            <a:r>
              <a:rPr lang="en-US" altLang="ja-JP" sz="2000" u="sng" dirty="0">
                <a:solidFill>
                  <a:schemeClr val="bg1"/>
                </a:solidFill>
                <a:latin typeface="Arial" charset="0"/>
                <a:cs typeface="Arial" charset="0"/>
              </a:rPr>
              <a:t>any people, nation or tongue</a:t>
            </a:r>
            <a:r>
              <a:rPr lang="en-US" altLang="ja-JP" sz="2000" dirty="0">
                <a:solidFill>
                  <a:schemeClr val="bg1"/>
                </a:solidFill>
                <a:latin typeface="Arial" charset="0"/>
                <a:cs typeface="Arial" charset="0"/>
              </a:rPr>
              <a:t> that speaks anything offensive against the God of Shadrach, Meshach and Abednego shall be torn limb from limb and their houses reduced to a rubbish heap, inasmuch as there is no other god who is able to deliver in this way." </a:t>
            </a:r>
            <a:endParaRPr lang="en-US" sz="2000" dirty="0">
              <a:solidFill>
                <a:schemeClr val="bg1"/>
              </a:solidFill>
              <a:latin typeface="Arial" charset="0"/>
              <a:cs typeface="Arial" charset="0"/>
            </a:endParaRPr>
          </a:p>
        </p:txBody>
      </p:sp>
      <p:sp>
        <p:nvSpPr>
          <p:cNvPr id="10" name="Title 9"/>
          <p:cNvSpPr>
            <a:spLocks noGrp="1"/>
          </p:cNvSpPr>
          <p:nvPr>
            <p:ph type="title" idx="4294967295"/>
          </p:nvPr>
        </p:nvSpPr>
        <p:spPr>
          <a:xfrm>
            <a:off x="0" y="0"/>
            <a:ext cx="9144000" cy="8382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9"/>
                                        </p:tgtEl>
                                        <p:attrNameLst>
                                          <p:attrName>style.visibility</p:attrName>
                                        </p:attrNameLst>
                                      </p:cBhvr>
                                      <p:to>
                                        <p:strVal val="visible"/>
                                      </p:to>
                                    </p:set>
                                    <p:anim calcmode="lin" valueType="num">
                                      <p:cBhvr additive="base">
                                        <p:cTn id="7" dur="500" fill="hold"/>
                                        <p:tgtEl>
                                          <p:spTgt spid="25609"/>
                                        </p:tgtEl>
                                        <p:attrNameLst>
                                          <p:attrName>ppt_x</p:attrName>
                                        </p:attrNameLst>
                                      </p:cBhvr>
                                      <p:tavLst>
                                        <p:tav tm="0">
                                          <p:val>
                                            <p:strVal val="0-#ppt_w/2"/>
                                          </p:val>
                                        </p:tav>
                                        <p:tav tm="100000">
                                          <p:val>
                                            <p:strVal val="#ppt_x"/>
                                          </p:val>
                                        </p:tav>
                                      </p:tavLst>
                                    </p:anim>
                                    <p:anim calcmode="lin" valueType="num">
                                      <p:cBhvr additive="base">
                                        <p:cTn id="8" dur="500" fill="hold"/>
                                        <p:tgtEl>
                                          <p:spTgt spid="256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5613"/>
                                        </p:tgtEl>
                                        <p:attrNameLst>
                                          <p:attrName>style.visibility</p:attrName>
                                        </p:attrNameLst>
                                      </p:cBhvr>
                                      <p:to>
                                        <p:strVal val="visible"/>
                                      </p:to>
                                    </p:set>
                                    <p:animEffect transition="in" filter="dissolve">
                                      <p:cBhvr>
                                        <p:cTn id="18" dur="500"/>
                                        <p:tgtEl>
                                          <p:spTgt spid="256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5614"/>
                                        </p:tgtEl>
                                        <p:attrNameLst>
                                          <p:attrName>style.visibility</p:attrName>
                                        </p:attrNameLst>
                                      </p:cBhvr>
                                      <p:to>
                                        <p:strVal val="visible"/>
                                      </p:to>
                                    </p:set>
                                    <p:anim calcmode="lin" valueType="num">
                                      <p:cBhvr>
                                        <p:cTn id="23" dur="1000" fill="hold"/>
                                        <p:tgtEl>
                                          <p:spTgt spid="25614"/>
                                        </p:tgtEl>
                                        <p:attrNameLst>
                                          <p:attrName>ppt_w</p:attrName>
                                        </p:attrNameLst>
                                      </p:cBhvr>
                                      <p:tavLst>
                                        <p:tav tm="0">
                                          <p:val>
                                            <p:fltVal val="0"/>
                                          </p:val>
                                        </p:tav>
                                        <p:tav tm="100000">
                                          <p:val>
                                            <p:strVal val="#ppt_w"/>
                                          </p:val>
                                        </p:tav>
                                      </p:tavLst>
                                    </p:anim>
                                    <p:anim calcmode="lin" valueType="num">
                                      <p:cBhvr>
                                        <p:cTn id="24" dur="1000" fill="hold"/>
                                        <p:tgtEl>
                                          <p:spTgt spid="25614"/>
                                        </p:tgtEl>
                                        <p:attrNameLst>
                                          <p:attrName>ppt_h</p:attrName>
                                        </p:attrNameLst>
                                      </p:cBhvr>
                                      <p:tavLst>
                                        <p:tav tm="0">
                                          <p:val>
                                            <p:fltVal val="0"/>
                                          </p:val>
                                        </p:tav>
                                        <p:tav tm="100000">
                                          <p:val>
                                            <p:strVal val="#ppt_h"/>
                                          </p:val>
                                        </p:tav>
                                      </p:tavLst>
                                    </p:anim>
                                    <p:anim calcmode="lin" valueType="num">
                                      <p:cBhvr>
                                        <p:cTn id="25" dur="1000" fill="hold"/>
                                        <p:tgtEl>
                                          <p:spTgt spid="2561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6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5617"/>
                                        </p:tgtEl>
                                        <p:attrNameLst>
                                          <p:attrName>style.visibility</p:attrName>
                                        </p:attrNameLst>
                                      </p:cBhvr>
                                      <p:to>
                                        <p:strVal val="visible"/>
                                      </p:to>
                                    </p:set>
                                    <p:anim calcmode="lin" valueType="num">
                                      <p:cBhvr>
                                        <p:cTn id="31" dur="1000" fill="hold"/>
                                        <p:tgtEl>
                                          <p:spTgt spid="25617"/>
                                        </p:tgtEl>
                                        <p:attrNameLst>
                                          <p:attrName>ppt_w</p:attrName>
                                        </p:attrNameLst>
                                      </p:cBhvr>
                                      <p:tavLst>
                                        <p:tav tm="0">
                                          <p:val>
                                            <p:fltVal val="0"/>
                                          </p:val>
                                        </p:tav>
                                        <p:tav tm="100000">
                                          <p:val>
                                            <p:strVal val="#ppt_w"/>
                                          </p:val>
                                        </p:tav>
                                      </p:tavLst>
                                    </p:anim>
                                    <p:anim calcmode="lin" valueType="num">
                                      <p:cBhvr>
                                        <p:cTn id="32" dur="1000" fill="hold"/>
                                        <p:tgtEl>
                                          <p:spTgt spid="25617"/>
                                        </p:tgtEl>
                                        <p:attrNameLst>
                                          <p:attrName>ppt_h</p:attrName>
                                        </p:attrNameLst>
                                      </p:cBhvr>
                                      <p:tavLst>
                                        <p:tav tm="0">
                                          <p:val>
                                            <p:fltVal val="0"/>
                                          </p:val>
                                        </p:tav>
                                        <p:tav tm="100000">
                                          <p:val>
                                            <p:strVal val="#ppt_h"/>
                                          </p:val>
                                        </p:tav>
                                      </p:tavLst>
                                    </p:anim>
                                    <p:anim calcmode="lin" valueType="num">
                                      <p:cBhvr>
                                        <p:cTn id="33" dur="1000" fill="hold"/>
                                        <p:tgtEl>
                                          <p:spTgt spid="2561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6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autoUpdateAnimBg="0"/>
      <p:bldP spid="25613" grpId="0" autoUpdateAnimBg="0"/>
      <p:bldP spid="25614" grpId="0" animBg="1" autoUpdateAnimBg="0"/>
      <p:bldP spid="25617"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0962" name="Text Box 4"/>
          <p:cNvSpPr txBox="1">
            <a:spLocks noChangeArrowheads="1"/>
          </p:cNvSpPr>
          <p:nvPr/>
        </p:nvSpPr>
        <p:spPr bwMode="auto">
          <a:xfrm>
            <a:off x="517525" y="955675"/>
            <a:ext cx="1598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3300"/>
                </a:solidFill>
              </a:rPr>
              <a:t>Chapter 4:</a:t>
            </a:r>
          </a:p>
        </p:txBody>
      </p:sp>
      <p:sp>
        <p:nvSpPr>
          <p:cNvPr id="26631" name="Text Box 7"/>
          <p:cNvSpPr txBox="1">
            <a:spLocks noChangeArrowheads="1"/>
          </p:cNvSpPr>
          <p:nvPr/>
        </p:nvSpPr>
        <p:spPr bwMode="auto">
          <a:xfrm>
            <a:off x="593725" y="1565275"/>
            <a:ext cx="42830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God gave Nebuchadnezzar a dream of a large tree. </a:t>
            </a:r>
          </a:p>
        </p:txBody>
      </p:sp>
      <p:sp>
        <p:nvSpPr>
          <p:cNvPr id="26632" name="Text Box 8"/>
          <p:cNvSpPr txBox="1">
            <a:spLocks noChangeArrowheads="1"/>
          </p:cNvSpPr>
          <p:nvPr/>
        </p:nvSpPr>
        <p:spPr bwMode="auto">
          <a:xfrm>
            <a:off x="609600" y="2362200"/>
            <a:ext cx="4206875"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Through the interpretation of Daniel, God showed how fragile human pride and might is.</a:t>
            </a:r>
          </a:p>
          <a:p>
            <a:pPr eaLnBrk="1" hangingPunct="1"/>
            <a:endParaRPr lang="en-US"/>
          </a:p>
        </p:txBody>
      </p:sp>
      <p:pic>
        <p:nvPicPr>
          <p:cNvPr id="68096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9625" y="990600"/>
            <a:ext cx="5794375" cy="5867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80966" name="Text Box 11"/>
          <p:cNvSpPr txBox="1">
            <a:spLocks noChangeArrowheads="1"/>
          </p:cNvSpPr>
          <p:nvPr/>
        </p:nvSpPr>
        <p:spPr bwMode="auto">
          <a:xfrm>
            <a:off x="0" y="990600"/>
            <a:ext cx="3505200" cy="59404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000" dirty="0">
                <a:solidFill>
                  <a:schemeClr val="bg1"/>
                </a:solidFill>
                <a:latin typeface="Arial" charset="0"/>
                <a:cs typeface="Arial" charset="0"/>
              </a:rPr>
              <a:t>"The tree that you saw, which became large and grew strong, whose height reached to the sky and was visible to all the earth and whose foliage [was] beautiful and its fruit abundant, and in which [was] food for all, under which the beasts of the field dwelt and in whose branches the birds of the sky lodged-- it IS YOU, O KING; for you have become great and grown strong, and your majesty has become great and reached to the sky and your dominion to the end of the earth."</a:t>
            </a:r>
          </a:p>
          <a:p>
            <a:pPr algn="r" eaLnBrk="1" hangingPunct="1"/>
            <a:r>
              <a:rPr lang="en-US" sz="2000" dirty="0">
                <a:solidFill>
                  <a:schemeClr val="bg1"/>
                </a:solidFill>
                <a:latin typeface="Arial" charset="0"/>
                <a:cs typeface="Arial" charset="0"/>
              </a:rPr>
              <a:t>4:20-22</a:t>
            </a:r>
          </a:p>
        </p:txBody>
      </p:sp>
      <p:sp>
        <p:nvSpPr>
          <p:cNvPr id="8" name="Title 7"/>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dissolve">
                                      <p:cBhvr>
                                        <p:cTn id="7" dur="500"/>
                                        <p:tgtEl>
                                          <p:spTgt spid="26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32"/>
                                        </p:tgtEl>
                                        <p:attrNameLst>
                                          <p:attrName>style.visibility</p:attrName>
                                        </p:attrNameLst>
                                      </p:cBhvr>
                                      <p:to>
                                        <p:strVal val="visible"/>
                                      </p:to>
                                    </p:set>
                                    <p:animEffect transition="in" filter="dissolve">
                                      <p:cBhvr>
                                        <p:cTn id="12"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utoUpdateAnimBg="0"/>
      <p:bldP spid="26632"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8301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3011" name="Text Box 11"/>
          <p:cNvSpPr txBox="1">
            <a:spLocks noChangeArrowheads="1"/>
          </p:cNvSpPr>
          <p:nvPr/>
        </p:nvSpPr>
        <p:spPr bwMode="auto">
          <a:xfrm>
            <a:off x="0" y="4611688"/>
            <a:ext cx="9144000" cy="2246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2000" dirty="0">
                <a:solidFill>
                  <a:srgbClr val="FFFFFF"/>
                </a:solidFill>
                <a:latin typeface="Arial" charset="0"/>
                <a:cs typeface="Arial" charset="0"/>
              </a:rPr>
              <a:t>"This is the interpretation, O king, and this is the decree of the Most High, which has come upon my lord the king, that you be driven away from mankind and your dwelling place BE WITH THE BEASTS OF THE FIELD, and you be given grass to eat like cattle and be drenched with the dew of heaven; and seven periods of time will pass over you, UNTIL YOU RECOGNIZE THAT THE MOST HIGH IS RULER OVER THE REALM OF MANKIND and bestows it on whomever He wishes" (4:24-25).</a:t>
            </a:r>
            <a:endParaRPr lang="en-US" sz="2000" dirty="0">
              <a:solidFill>
                <a:srgbClr val="FFFFFF"/>
              </a:solidFill>
              <a:latin typeface="Arial" charset="0"/>
              <a:cs typeface="Arial" charset="0"/>
            </a:endParaRPr>
          </a:p>
        </p:txBody>
      </p:sp>
      <p:sp>
        <p:nvSpPr>
          <p:cNvPr id="5" name="Title 4"/>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9144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
        <p:nvSpPr>
          <p:cNvPr id="685059" name="Text Box 9" descr="Bouquet"/>
          <p:cNvSpPr txBox="1">
            <a:spLocks noChangeArrowheads="1"/>
          </p:cNvSpPr>
          <p:nvPr/>
        </p:nvSpPr>
        <p:spPr bwMode="auto">
          <a:xfrm>
            <a:off x="3810000" y="914400"/>
            <a:ext cx="5334000" cy="2709863"/>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chemeClr val="hlink"/>
                </a:solidFill>
              </a:rPr>
              <a:t>xcvxcv</a:t>
            </a:r>
            <a:r>
              <a:rPr lang="en-US"/>
              <a:t>               </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sz="2800"/>
          </a:p>
        </p:txBody>
      </p:sp>
      <p:sp>
        <p:nvSpPr>
          <p:cNvPr id="685060" name="Text Box 10" descr="Bouquet"/>
          <p:cNvSpPr txBox="1">
            <a:spLocks noChangeArrowheads="1"/>
          </p:cNvSpPr>
          <p:nvPr/>
        </p:nvSpPr>
        <p:spPr bwMode="auto">
          <a:xfrm>
            <a:off x="3810000" y="3059112"/>
            <a:ext cx="5334000" cy="46166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rgbClr val="FF0000"/>
                </a:solidFill>
              </a:rPr>
              <a:t>MENE, MENE, TEKEL, UPHARSIN</a:t>
            </a:r>
            <a:r>
              <a:rPr lang="en-US" dirty="0"/>
              <a:t> </a:t>
            </a:r>
          </a:p>
        </p:txBody>
      </p:sp>
      <p:pic>
        <p:nvPicPr>
          <p:cNvPr id="685061" name="Picture 13" descr="Bouquet"/>
          <p:cNvPicPr>
            <a:picLocks noChangeAspect="1" noChangeArrowheads="1"/>
          </p:cNvPicPr>
          <p:nvPr/>
        </p:nvPicPr>
        <p:blipFill>
          <a:blip r:embed="rId5" cstate="screen">
            <a:extLst>
              <a:ext uri="{28A0092B-C50C-407E-A947-70E740481C1C}">
                <a14:useLocalDpi xmlns:a14="http://schemas.microsoft.com/office/drawing/2010/main"/>
              </a:ext>
            </a:extLst>
          </a:blip>
          <a:srcRect b="10526"/>
          <a:stretch>
            <a:fillRect/>
          </a:stretch>
        </p:blipFill>
        <p:spPr bwMode="auto">
          <a:xfrm>
            <a:off x="7696200" y="990600"/>
            <a:ext cx="1219200" cy="1295400"/>
          </a:xfrm>
          <a:prstGeom prst="rect">
            <a:avLst/>
          </a:prstGeom>
          <a:blipFill dpi="0" rotWithShape="0">
            <a:blip r:embed="rId4"/>
            <a:srcRect b="10526"/>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7666" name="Text Box 18"/>
          <p:cNvSpPr txBox="1">
            <a:spLocks noChangeArrowheads="1"/>
          </p:cNvSpPr>
          <p:nvPr/>
        </p:nvSpPr>
        <p:spPr bwMode="auto">
          <a:xfrm>
            <a:off x="0" y="4114800"/>
            <a:ext cx="9144000" cy="2308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chemeClr val="bg1"/>
                </a:solidFill>
                <a:latin typeface="Arial" charset="0"/>
                <a:cs typeface="Arial" charset="0"/>
              </a:rPr>
              <a:t>"This is the interpretation of the message: </a:t>
            </a:r>
            <a:br>
              <a:rPr lang="en-US" altLang="ja-JP" dirty="0">
                <a:solidFill>
                  <a:schemeClr val="bg1"/>
                </a:solidFill>
                <a:latin typeface="Arial" charset="0"/>
                <a:cs typeface="Arial" charset="0"/>
              </a:rPr>
            </a:br>
            <a:r>
              <a:rPr lang="en-US" altLang="ja-JP" dirty="0">
                <a:solidFill>
                  <a:schemeClr val="bg1"/>
                </a:solidFill>
                <a:latin typeface="Arial" charset="0"/>
                <a:cs typeface="Arial" charset="0"/>
              </a:rPr>
              <a:t>`MENE</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--God has numbered your kingdom and put an end to it.</a:t>
            </a:r>
            <a:br>
              <a:rPr lang="en-US" altLang="ja-JP" dirty="0">
                <a:solidFill>
                  <a:schemeClr val="bg1"/>
                </a:solidFill>
                <a:latin typeface="Arial" charset="0"/>
                <a:cs typeface="Arial" charset="0"/>
              </a:rPr>
            </a:br>
            <a:r>
              <a:rPr lang="en-US" altLang="ja-JP" dirty="0">
                <a:solidFill>
                  <a:schemeClr val="bg1"/>
                </a:solidFill>
                <a:latin typeface="Arial" charset="0"/>
                <a:cs typeface="Arial" charset="0"/>
              </a:rPr>
              <a:t>`TEKEL</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--you have been weighed on the scales and found deficient. `PERES</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--your kingdom has been divided and given over to the Medes and Persians… That same night Belshazzar the Chaldean king was slain" (5:26-28, 30).</a:t>
            </a:r>
            <a:endParaRPr lang="en-US" dirty="0">
              <a:solidFill>
                <a:schemeClr val="bg1"/>
              </a:solidFill>
              <a:latin typeface="Arial" charset="0"/>
              <a:cs typeface="Arial" charset="0"/>
            </a:endParaRPr>
          </a:p>
        </p:txBody>
      </p:sp>
      <p:sp>
        <p:nvSpPr>
          <p:cNvPr id="685063" name="Text Box 3"/>
          <p:cNvSpPr txBox="1">
            <a:spLocks noChangeArrowheads="1"/>
          </p:cNvSpPr>
          <p:nvPr/>
        </p:nvSpPr>
        <p:spPr bwMode="auto">
          <a:xfrm>
            <a:off x="152400" y="914400"/>
            <a:ext cx="1706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Chapter 5:</a:t>
            </a:r>
          </a:p>
        </p:txBody>
      </p:sp>
      <p:sp>
        <p:nvSpPr>
          <p:cNvPr id="27652" name="Text Box 4"/>
          <p:cNvSpPr txBox="1">
            <a:spLocks noChangeArrowheads="1"/>
          </p:cNvSpPr>
          <p:nvPr/>
        </p:nvSpPr>
        <p:spPr bwMode="auto">
          <a:xfrm>
            <a:off x="168275" y="1401763"/>
            <a:ext cx="3413125"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Belshazzar</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arrogance was subdued, for he was using the temple vessels and praising gods of idolatry. </a:t>
            </a:r>
            <a:endParaRPr lang="en-US" dirty="0">
              <a:solidFill>
                <a:schemeClr val="bg1"/>
              </a:solidFill>
              <a:latin typeface="Arial" charset="0"/>
              <a:cs typeface="Arial" charset="0"/>
            </a:endParaRPr>
          </a:p>
        </p:txBody>
      </p:sp>
      <p:pic>
        <p:nvPicPr>
          <p:cNvPr id="2" name="Picture 1">
            <a:extLst>
              <a:ext uri="{FF2B5EF4-FFF2-40B4-BE49-F238E27FC236}">
                <a16:creationId xmlns:a16="http://schemas.microsoft.com/office/drawing/2014/main" id="{E64ACD15-F485-FE64-A8C2-9DFBE942FF2F}"/>
              </a:ext>
            </a:extLst>
          </p:cNvPr>
          <p:cNvPicPr>
            <a:picLocks noChangeAspect="1"/>
          </p:cNvPicPr>
          <p:nvPr/>
        </p:nvPicPr>
        <p:blipFill>
          <a:blip r:embed="rId6"/>
          <a:stretch>
            <a:fillRect/>
          </a:stretch>
        </p:blipFill>
        <p:spPr>
          <a:xfrm>
            <a:off x="3810000" y="2327933"/>
            <a:ext cx="5334000" cy="813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dissolve">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666"/>
                                        </p:tgtEl>
                                        <p:attrNameLst>
                                          <p:attrName>style.visibility</p:attrName>
                                        </p:attrNameLst>
                                      </p:cBhvr>
                                      <p:to>
                                        <p:strVal val="visible"/>
                                      </p:to>
                                    </p:set>
                                    <p:animEffect transition="in" filter="dissolve">
                                      <p:cBhvr>
                                        <p:cTn id="12" dur="500"/>
                                        <p:tgtEl>
                                          <p:spTgt spid="2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6" grpId="0" animBg="1" autoUpdateAnimBg="0"/>
      <p:bldP spid="27652"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
        <p:nvSpPr>
          <p:cNvPr id="50188" name="Text Box 12"/>
          <p:cNvSpPr txBox="1">
            <a:spLocks noChangeArrowheads="1"/>
          </p:cNvSpPr>
          <p:nvPr/>
        </p:nvSpPr>
        <p:spPr bwMode="auto">
          <a:xfrm>
            <a:off x="228600" y="1066800"/>
            <a:ext cx="1706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u="sng">
                <a:solidFill>
                  <a:schemeClr val="bg1"/>
                </a:solidFill>
                <a:latin typeface="Arial" charset="0"/>
                <a:cs typeface="Arial" charset="0"/>
              </a:rPr>
              <a:t>Chapter 6:</a:t>
            </a:r>
          </a:p>
        </p:txBody>
      </p:sp>
      <p:sp>
        <p:nvSpPr>
          <p:cNvPr id="50189" name="Text Box 13"/>
          <p:cNvSpPr txBox="1">
            <a:spLocks noChangeArrowheads="1"/>
          </p:cNvSpPr>
          <p:nvPr/>
        </p:nvSpPr>
        <p:spPr bwMode="auto">
          <a:xfrm>
            <a:off x="228600" y="1482725"/>
            <a:ext cx="3978275"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Daniel</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fellow officers were jealous of Daniel and tricked King Darius to cast Daniel into lions</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 den.  The death of the his accusers in the same den instead of Daniel contrasts human pride with honoring God.</a:t>
            </a:r>
            <a:endParaRPr lang="en-US" dirty="0">
              <a:solidFill>
                <a:schemeClr val="bg1"/>
              </a:solidFill>
              <a:latin typeface="Arial" charset="0"/>
              <a:cs typeface="Arial" charset="0"/>
            </a:endParaRPr>
          </a:p>
        </p:txBody>
      </p:sp>
      <p:pic>
        <p:nvPicPr>
          <p:cNvPr id="50190"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2975" y="1627188"/>
            <a:ext cx="4238625" cy="259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91" name="Text Box 15"/>
          <p:cNvSpPr txBox="1">
            <a:spLocks noChangeArrowheads="1"/>
          </p:cNvSpPr>
          <p:nvPr/>
        </p:nvSpPr>
        <p:spPr bwMode="auto">
          <a:xfrm>
            <a:off x="228600" y="4724400"/>
            <a:ext cx="8610600" cy="19383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rgbClr val="FFCC00"/>
                </a:solidFill>
                <a:latin typeface="Arial" charset="0"/>
                <a:cs typeface="Arial" charset="0"/>
              </a:rPr>
              <a:t>"The king then gave orders, and they brought those men who had maliciously accused Daniel, and they cast them, their children and their wives into the lions</a:t>
            </a:r>
            <a:r>
              <a:rPr lang="fr-FR" altLang="ja-JP" dirty="0">
                <a:solidFill>
                  <a:srgbClr val="FFCC00"/>
                </a:solidFill>
                <a:latin typeface="Arial" charset="0"/>
                <a:cs typeface="Arial" charset="0"/>
              </a:rPr>
              <a:t>'</a:t>
            </a:r>
            <a:r>
              <a:rPr lang="en-US" altLang="ja-JP" dirty="0">
                <a:solidFill>
                  <a:srgbClr val="FFCC00"/>
                </a:solidFill>
                <a:latin typeface="Arial" charset="0"/>
                <a:cs typeface="Arial" charset="0"/>
              </a:rPr>
              <a:t> den; and they had not reached the bottom of the den before the lions overpowered them and crushed all their bones" (6:24).</a:t>
            </a:r>
            <a:endParaRPr lang="en-US" dirty="0">
              <a:solidFill>
                <a:srgbClr val="FFCC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8"/>
                                        </p:tgtEl>
                                        <p:attrNameLst>
                                          <p:attrName>style.visibility</p:attrName>
                                        </p:attrNameLst>
                                      </p:cBhvr>
                                      <p:to>
                                        <p:strVal val="visible"/>
                                      </p:to>
                                    </p:set>
                                    <p:anim calcmode="lin" valueType="num">
                                      <p:cBhvr additive="base">
                                        <p:cTn id="7" dur="500" fill="hold"/>
                                        <p:tgtEl>
                                          <p:spTgt spid="50188"/>
                                        </p:tgtEl>
                                        <p:attrNameLst>
                                          <p:attrName>ppt_x</p:attrName>
                                        </p:attrNameLst>
                                      </p:cBhvr>
                                      <p:tavLst>
                                        <p:tav tm="0">
                                          <p:val>
                                            <p:strVal val="0-#ppt_w/2"/>
                                          </p:val>
                                        </p:tav>
                                        <p:tav tm="100000">
                                          <p:val>
                                            <p:strVal val="#ppt_x"/>
                                          </p:val>
                                        </p:tav>
                                      </p:tavLst>
                                    </p:anim>
                                    <p:anim calcmode="lin" valueType="num">
                                      <p:cBhvr additive="base">
                                        <p:cTn id="8" dur="500" fill="hold"/>
                                        <p:tgtEl>
                                          <p:spTgt spid="501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0189"/>
                                        </p:tgtEl>
                                        <p:attrNameLst>
                                          <p:attrName>style.visibility</p:attrName>
                                        </p:attrNameLst>
                                      </p:cBhvr>
                                      <p:to>
                                        <p:strVal val="visible"/>
                                      </p:to>
                                    </p:set>
                                    <p:anim calcmode="lin" valueType="num">
                                      <p:cBhvr>
                                        <p:cTn id="13" dur="500" fill="hold"/>
                                        <p:tgtEl>
                                          <p:spTgt spid="50189"/>
                                        </p:tgtEl>
                                        <p:attrNameLst>
                                          <p:attrName>ppt_w</p:attrName>
                                        </p:attrNameLst>
                                      </p:cBhvr>
                                      <p:tavLst>
                                        <p:tav tm="0">
                                          <p:val>
                                            <p:fltVal val="0"/>
                                          </p:val>
                                        </p:tav>
                                        <p:tav tm="100000">
                                          <p:val>
                                            <p:strVal val="#ppt_w"/>
                                          </p:val>
                                        </p:tav>
                                      </p:tavLst>
                                    </p:anim>
                                    <p:anim calcmode="lin" valueType="num">
                                      <p:cBhvr>
                                        <p:cTn id="14" dur="500" fill="hold"/>
                                        <p:tgtEl>
                                          <p:spTgt spid="5018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0191"/>
                                        </p:tgtEl>
                                        <p:attrNameLst>
                                          <p:attrName>style.visibility</p:attrName>
                                        </p:attrNameLst>
                                      </p:cBhvr>
                                      <p:to>
                                        <p:strVal val="visible"/>
                                      </p:to>
                                    </p:set>
                                    <p:animEffect transition="in" filter="dissolve">
                                      <p:cBhvr>
                                        <p:cTn id="19" dur="500"/>
                                        <p:tgtEl>
                                          <p:spTgt spid="50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50190"/>
                                        </p:tgtEl>
                                        <p:attrNameLst>
                                          <p:attrName>style.visibility</p:attrName>
                                        </p:attrNameLst>
                                      </p:cBhvr>
                                      <p:to>
                                        <p:strVal val="visible"/>
                                      </p:to>
                                    </p:set>
                                    <p:animEffect transition="in" filter="slide(fromBottom)">
                                      <p:cBhvr>
                                        <p:cTn id="24"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autoUpdateAnimBg="0"/>
      <p:bldP spid="50189" grpId="0"/>
      <p:bldP spid="50191"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9154" name="Text Box 4"/>
          <p:cNvSpPr txBox="1">
            <a:spLocks noChangeArrowheads="1"/>
          </p:cNvSpPr>
          <p:nvPr/>
        </p:nvSpPr>
        <p:spPr bwMode="auto">
          <a:xfrm>
            <a:off x="187325" y="985838"/>
            <a:ext cx="1747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u="sng">
                <a:solidFill>
                  <a:schemeClr val="bg1"/>
                </a:solidFill>
                <a:latin typeface="Arial" charset="0"/>
                <a:cs typeface="Arial" charset="0"/>
              </a:rPr>
              <a:t>Chapter 7:</a:t>
            </a:r>
          </a:p>
        </p:txBody>
      </p:sp>
      <p:pic>
        <p:nvPicPr>
          <p:cNvPr id="68915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3475" y="1101725"/>
            <a:ext cx="48006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9156" name="Text Box 6"/>
          <p:cNvSpPr txBox="1">
            <a:spLocks noChangeArrowheads="1"/>
          </p:cNvSpPr>
          <p:nvPr/>
        </p:nvSpPr>
        <p:spPr bwMode="auto">
          <a:xfrm>
            <a:off x="152400" y="1519238"/>
            <a:ext cx="3216275" cy="526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bg1"/>
                </a:solidFill>
                <a:latin typeface="Arial" charset="0"/>
                <a:cs typeface="Arial" charset="0"/>
              </a:rPr>
              <a:t>Four great beasts in Daniel</a:t>
            </a:r>
            <a:r>
              <a:rPr lang="fr-FR" altLang="ja-JP" b="1" dirty="0">
                <a:solidFill>
                  <a:schemeClr val="bg1"/>
                </a:solidFill>
                <a:latin typeface="Arial" charset="0"/>
                <a:cs typeface="Arial" charset="0"/>
              </a:rPr>
              <a:t>'</a:t>
            </a:r>
            <a:r>
              <a:rPr lang="en-US" altLang="ja-JP" b="1" dirty="0">
                <a:solidFill>
                  <a:schemeClr val="bg1"/>
                </a:solidFill>
                <a:latin typeface="Arial" charset="0"/>
                <a:cs typeface="Arial" charset="0"/>
              </a:rPr>
              <a:t>s vision symbolize kings or kingdoms who will arise from the earth.  But these kingdoms will be finally destroyed.  God will give His people an everlasting kingdom when Jesus returns and establishes it.  Human pride will be destroyed.</a:t>
            </a:r>
            <a:endParaRPr lang="en-US" b="1" dirty="0">
              <a:solidFill>
                <a:schemeClr val="bg1"/>
              </a:solidFill>
              <a:latin typeface="Arial" charset="0"/>
              <a:cs typeface="Arial" charset="0"/>
            </a:endParaRPr>
          </a:p>
        </p:txBody>
      </p:sp>
      <p:pic>
        <p:nvPicPr>
          <p:cNvPr id="689157"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29000" y="522288"/>
            <a:ext cx="5697538"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9158" name="Text Box 8"/>
          <p:cNvSpPr txBox="1">
            <a:spLocks noChangeArrowheads="1"/>
          </p:cNvSpPr>
          <p:nvPr/>
        </p:nvSpPr>
        <p:spPr bwMode="auto">
          <a:xfrm>
            <a:off x="3357563" y="4611688"/>
            <a:ext cx="5786437" cy="2246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000" b="1" dirty="0">
                <a:solidFill>
                  <a:srgbClr val="FFFFFF"/>
                </a:solidFill>
                <a:latin typeface="Arial" charset="0"/>
                <a:cs typeface="Arial" charset="0"/>
              </a:rPr>
              <a:t>"Then the sovereignty, the dominion and the greatness of [all] the kingdoms under the whole heaven will be given to the people of the saints of the Highest One; His kingdom [will be] an everlasting kingdom, and all the dominions will serve and obey Him" </a:t>
            </a:r>
            <a:br>
              <a:rPr lang="en-US" altLang="ja-JP" sz="2000" b="1" dirty="0">
                <a:solidFill>
                  <a:srgbClr val="FFFFFF"/>
                </a:solidFill>
                <a:latin typeface="Arial" charset="0"/>
                <a:cs typeface="Arial" charset="0"/>
              </a:rPr>
            </a:br>
            <a:r>
              <a:rPr lang="en-US" altLang="ja-JP" sz="2000" b="1" dirty="0">
                <a:solidFill>
                  <a:srgbClr val="FFFFFF"/>
                </a:solidFill>
                <a:latin typeface="Arial" charset="0"/>
                <a:cs typeface="Arial" charset="0"/>
              </a:rPr>
              <a:t>(Dan. 7:27; Rev. 13)</a:t>
            </a:r>
            <a:endParaRPr lang="en-US" sz="2000" b="1" dirty="0">
              <a:solidFill>
                <a:srgbClr val="FFFFFF"/>
              </a:solidFill>
              <a:latin typeface="Arial" charset="0"/>
              <a:cs typeface="Arial" charset="0"/>
            </a:endParaRPr>
          </a:p>
        </p:txBody>
      </p:sp>
      <p:sp>
        <p:nvSpPr>
          <p:cNvPr id="8" name="Title 7"/>
          <p:cNvSpPr>
            <a:spLocks noGrp="1"/>
          </p:cNvSpPr>
          <p:nvPr>
            <p:ph type="title" idx="4294967295"/>
          </p:nvPr>
        </p:nvSpPr>
        <p:spPr>
          <a:xfrm>
            <a:off x="0" y="0"/>
            <a:ext cx="9144000" cy="990600"/>
          </a:xfrm>
          <a:solidFill>
            <a:srgbClr val="800000"/>
          </a:solidFill>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III. GOD JUDGES THE PROUD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 name="Title 9"/>
          <p:cNvSpPr>
            <a:spLocks noGrp="1"/>
          </p:cNvSpPr>
          <p:nvPr>
            <p:ph type="title" idx="4294967295"/>
          </p:nvPr>
        </p:nvSpPr>
        <p:spPr/>
        <p:txBody>
          <a:bodyPr/>
          <a:lstStyle/>
          <a:p>
            <a:pPr>
              <a:defRPr/>
            </a:pPr>
            <a:r>
              <a:rPr lang="en-US" sz="3200" dirty="0">
                <a:effectLst>
                  <a:outerShdw blurRad="38100" dist="38100" dir="2700000" algn="tl">
                    <a:srgbClr val="DDDDDD"/>
                  </a:outerShdw>
                </a:effectLst>
                <a:latin typeface="Arial" charset="0"/>
                <a:ea typeface="ＭＳ Ｐゴシック" charset="0"/>
                <a:cs typeface="Arial" charset="0"/>
              </a:rPr>
              <a:t>IV. GOD</a:t>
            </a:r>
            <a:r>
              <a:rPr lang="fr-FR" altLang="ja-JP" sz="3200" dirty="0">
                <a:effectLst>
                  <a:outerShdw blurRad="38100" dist="38100" dir="2700000" algn="tl">
                    <a:srgbClr val="DDDDDD"/>
                  </a:outerShdw>
                </a:effectLst>
                <a:latin typeface="Arial" charset="0"/>
                <a:ea typeface="ＭＳ Ｐゴシック" charset="0"/>
                <a:cs typeface="Arial" charset="0"/>
              </a:rPr>
              <a:t>'</a:t>
            </a:r>
            <a:r>
              <a:rPr lang="en-US" altLang="ja-JP" sz="3200" dirty="0">
                <a:effectLst>
                  <a:outerShdw blurRad="38100" dist="38100" dir="2700000" algn="tl">
                    <a:srgbClr val="DDDDDD"/>
                  </a:outerShdw>
                </a:effectLst>
                <a:latin typeface="Arial" charset="0"/>
                <a:ea typeface="ＭＳ Ｐゴシック" charset="0"/>
                <a:cs typeface="Arial" charset="0"/>
              </a:rPr>
              <a:t>S MESSIAH OF THE WORLD</a:t>
            </a:r>
            <a:r>
              <a:rPr lang="en-US" altLang="ja-JP" dirty="0">
                <a:effectLst>
                  <a:outerShdw blurRad="38100" dist="38100" dir="2700000" algn="tl">
                    <a:srgbClr val="DDDDDD"/>
                  </a:outerShdw>
                </a:effectLst>
                <a:latin typeface="Arial" charset="0"/>
                <a:ea typeface="ＭＳ Ｐゴシック" charset="0"/>
                <a:cs typeface="Arial" charset="0"/>
              </a:rPr>
              <a:t> </a:t>
            </a:r>
            <a:endParaRPr lang="en-US" dirty="0">
              <a:effectLst>
                <a:outerShdw blurRad="38100" dist="38100" dir="2700000" algn="tl">
                  <a:srgbClr val="DDDDDD"/>
                </a:outerShdw>
              </a:effectLst>
              <a:latin typeface="Arial" charset="0"/>
              <a:ea typeface="ＭＳ Ｐゴシック" charset="0"/>
              <a:cs typeface="Arial" charset="0"/>
            </a:endParaRPr>
          </a:p>
        </p:txBody>
      </p:sp>
      <p:pic>
        <p:nvPicPr>
          <p:cNvPr id="29713"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9296400" cy="68611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9714" name="Rectangle 18"/>
          <p:cNvSpPr>
            <a:spLocks noChangeArrowheads="1"/>
          </p:cNvSpPr>
          <p:nvPr/>
        </p:nvSpPr>
        <p:spPr bwMode="auto">
          <a:xfrm>
            <a:off x="3124200" y="2438400"/>
            <a:ext cx="163513" cy="352425"/>
          </a:xfrm>
          <a:prstGeom prst="rect">
            <a:avLst/>
          </a:prstGeom>
          <a:noFill/>
          <a:ln w="38100">
            <a:solidFill>
              <a:srgbClr val="FFFF00"/>
            </a:solidFill>
            <a:miter lim="800000"/>
            <a:headEnd/>
            <a:tailEnd/>
          </a:ln>
          <a:effectLst>
            <a:outerShdw blurRad="63500" dist="53882" dir="2700000" algn="ctr" rotWithShape="0">
              <a:srgbClr val="535353">
                <a:alpha val="74998"/>
              </a:srgbClr>
            </a:outerShdw>
          </a:effectLst>
        </p:spPr>
        <p:txBody>
          <a:bodyPr wrap="none" anchor="ctr"/>
          <a:lstStyle/>
          <a:p>
            <a:pPr>
              <a:defRPr/>
            </a:pPr>
            <a:endParaRPr lang="en-US">
              <a:latin typeface="Times New Roman" pitchFamily="-112" charset="0"/>
              <a:ea typeface="+mn-ea"/>
              <a:cs typeface="+mn-cs"/>
            </a:endParaRPr>
          </a:p>
        </p:txBody>
      </p:sp>
      <p:sp>
        <p:nvSpPr>
          <p:cNvPr id="29715" name="Text Box 19"/>
          <p:cNvSpPr txBox="1">
            <a:spLocks noChangeArrowheads="1"/>
          </p:cNvSpPr>
          <p:nvPr/>
        </p:nvSpPr>
        <p:spPr bwMode="auto">
          <a:xfrm>
            <a:off x="2590800" y="3451225"/>
            <a:ext cx="4065588" cy="5238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800" b="1">
                <a:solidFill>
                  <a:srgbClr val="FFFF00"/>
                </a:solidFill>
                <a:effectLst>
                  <a:outerShdw blurRad="38100" dist="38100" dir="2700000" algn="tl">
                    <a:srgbClr val="DDDDDD"/>
                  </a:outerShdw>
                </a:effectLst>
                <a:latin typeface="Comic Sans MS" charset="0"/>
              </a:rPr>
              <a:t>THE NATIONS</a:t>
            </a:r>
          </a:p>
        </p:txBody>
      </p:sp>
      <p:sp>
        <p:nvSpPr>
          <p:cNvPr id="29716" name="Text Box 20"/>
          <p:cNvSpPr txBox="1">
            <a:spLocks noChangeArrowheads="1"/>
          </p:cNvSpPr>
          <p:nvPr/>
        </p:nvSpPr>
        <p:spPr bwMode="auto">
          <a:xfrm>
            <a:off x="1597025" y="2286000"/>
            <a:ext cx="1831975" cy="5873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00"/>
                </a:solidFill>
                <a:effectLst>
                  <a:outerShdw blurRad="38100" dist="38100" dir="2700000" algn="tl">
                    <a:srgbClr val="DDDDDD"/>
                  </a:outerShdw>
                </a:effectLst>
                <a:latin typeface="Comic Sans MS" charset="0"/>
              </a:rPr>
              <a:t>ISRAEL</a:t>
            </a:r>
          </a:p>
        </p:txBody>
      </p:sp>
      <p:sp>
        <p:nvSpPr>
          <p:cNvPr id="29705" name="Text Box 9"/>
          <p:cNvSpPr txBox="1">
            <a:spLocks noChangeArrowheads="1"/>
          </p:cNvSpPr>
          <p:nvPr/>
        </p:nvSpPr>
        <p:spPr bwMode="auto">
          <a:xfrm>
            <a:off x="4191000" y="4038600"/>
            <a:ext cx="4800600" cy="22272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sz="2800" b="1" dirty="0">
                <a:solidFill>
                  <a:schemeClr val="bg1"/>
                </a:solidFill>
                <a:latin typeface="Arial"/>
                <a:ea typeface="+mn-ea"/>
                <a:cs typeface="Arial"/>
              </a:rPr>
              <a:t>The Book of Daniel corrects this narrow view by presenting the Messiah as </a:t>
            </a:r>
            <a:r>
              <a:rPr lang="en-US" sz="2800" b="1" dirty="0">
                <a:solidFill>
                  <a:srgbClr val="FFFF00"/>
                </a:solidFill>
                <a:latin typeface="Arial"/>
                <a:ea typeface="+mn-ea"/>
                <a:cs typeface="Arial"/>
              </a:rPr>
              <a:t>universal </a:t>
            </a:r>
            <a:r>
              <a:rPr lang="en-US" sz="2800" b="1" dirty="0">
                <a:solidFill>
                  <a:schemeClr val="bg1"/>
                </a:solidFill>
                <a:latin typeface="Arial"/>
                <a:ea typeface="+mn-ea"/>
                <a:cs typeface="Arial"/>
              </a:rPr>
              <a:t>and victorious over evil in general.</a:t>
            </a:r>
          </a:p>
        </p:txBody>
      </p:sp>
      <p:sp>
        <p:nvSpPr>
          <p:cNvPr id="29717" name="Oval 21"/>
          <p:cNvSpPr>
            <a:spLocks noChangeArrowheads="1"/>
          </p:cNvSpPr>
          <p:nvPr/>
        </p:nvSpPr>
        <p:spPr bwMode="auto">
          <a:xfrm>
            <a:off x="-762000" y="381000"/>
            <a:ext cx="10591800" cy="8610600"/>
          </a:xfrm>
          <a:prstGeom prst="ellipse">
            <a:avLst/>
          </a:prstGeom>
          <a:noFill/>
          <a:ln w="76200">
            <a:solidFill>
              <a:srgbClr val="D6009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708" name="Text Box 12"/>
          <p:cNvSpPr txBox="1">
            <a:spLocks noChangeArrowheads="1"/>
          </p:cNvSpPr>
          <p:nvPr/>
        </p:nvSpPr>
        <p:spPr bwMode="auto">
          <a:xfrm>
            <a:off x="381000" y="393700"/>
            <a:ext cx="4038600" cy="18161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sz="2800" b="1" dirty="0">
                <a:solidFill>
                  <a:schemeClr val="bg1"/>
                </a:solidFill>
                <a:latin typeface="Arial"/>
                <a:ea typeface="+mn-ea"/>
                <a:cs typeface="Arial"/>
              </a:rPr>
              <a:t>Israel saw their Messiah as only over </a:t>
            </a:r>
            <a:r>
              <a:rPr lang="en-US" sz="2800" b="1" dirty="0">
                <a:solidFill>
                  <a:srgbClr val="FFFF00"/>
                </a:solidFill>
                <a:latin typeface="Arial"/>
                <a:ea typeface="+mn-ea"/>
                <a:cs typeface="Arial"/>
              </a:rPr>
              <a:t>Israel</a:t>
            </a:r>
            <a:r>
              <a:rPr lang="en-US" sz="2800" b="1" dirty="0">
                <a:solidFill>
                  <a:schemeClr val="bg1"/>
                </a:solidFill>
                <a:latin typeface="Arial"/>
                <a:ea typeface="+mn-ea"/>
                <a:cs typeface="Arial"/>
              </a:rPr>
              <a:t> and victorious over Israel</a:t>
            </a:r>
            <a:r>
              <a:rPr lang="fr-FR" sz="2800" b="1" dirty="0">
                <a:solidFill>
                  <a:schemeClr val="bg1"/>
                </a:solidFill>
                <a:latin typeface="Arial"/>
                <a:ea typeface="+mn-ea"/>
                <a:cs typeface="Arial"/>
              </a:rPr>
              <a:t>'</a:t>
            </a:r>
            <a:r>
              <a:rPr lang="en-US" sz="2800" b="1" dirty="0">
                <a:solidFill>
                  <a:schemeClr val="bg1"/>
                </a:solidFill>
                <a:latin typeface="Arial"/>
                <a:ea typeface="+mn-ea"/>
                <a:cs typeface="Arial"/>
              </a:rPr>
              <a:t>s enemies.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8"/>
                                        </p:tgtEl>
                                        <p:attrNameLst>
                                          <p:attrName>style.visibility</p:attrName>
                                        </p:attrNameLst>
                                      </p:cBhvr>
                                      <p:to>
                                        <p:strVal val="visible"/>
                                      </p:to>
                                    </p:set>
                                    <p:animEffect transition="in" filter="dissolve">
                                      <p:cBhvr>
                                        <p:cTn id="7" dur="500"/>
                                        <p:tgtEl>
                                          <p:spTgt spid="29708"/>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29714"/>
                                        </p:tgtEl>
                                        <p:attrNameLst>
                                          <p:attrName>style.visibility</p:attrName>
                                        </p:attrNameLst>
                                      </p:cBhvr>
                                      <p:to>
                                        <p:strVal val="visible"/>
                                      </p:to>
                                    </p:set>
                                    <p:anim calcmode="lin" valueType="num">
                                      <p:cBhvr>
                                        <p:cTn id="11" dur="500" fill="hold"/>
                                        <p:tgtEl>
                                          <p:spTgt spid="29714"/>
                                        </p:tgtEl>
                                        <p:attrNameLst>
                                          <p:attrName>ppt_w</p:attrName>
                                        </p:attrNameLst>
                                      </p:cBhvr>
                                      <p:tavLst>
                                        <p:tav tm="0">
                                          <p:val>
                                            <p:strVal val="(6*min(max(#ppt_w*#ppt_h,.3),1)-7.4)/-.7*#ppt_w"/>
                                          </p:val>
                                        </p:tav>
                                        <p:tav tm="100000">
                                          <p:val>
                                            <p:strVal val="#ppt_w"/>
                                          </p:val>
                                        </p:tav>
                                      </p:tavLst>
                                    </p:anim>
                                    <p:anim calcmode="lin" valueType="num">
                                      <p:cBhvr>
                                        <p:cTn id="12" dur="500" fill="hold"/>
                                        <p:tgtEl>
                                          <p:spTgt spid="29714"/>
                                        </p:tgtEl>
                                        <p:attrNameLst>
                                          <p:attrName>ppt_h</p:attrName>
                                        </p:attrNameLst>
                                      </p:cBhvr>
                                      <p:tavLst>
                                        <p:tav tm="0">
                                          <p:val>
                                            <p:strVal val="(6*min(max(#ppt_w*#ppt_h,.3),1)-7.4)/-.7*#ppt_h"/>
                                          </p:val>
                                        </p:tav>
                                        <p:tav tm="100000">
                                          <p:val>
                                            <p:strVal val="#ppt_h"/>
                                          </p:val>
                                        </p:tav>
                                      </p:tavLst>
                                    </p:anim>
                                    <p:anim calcmode="lin" valueType="num">
                                      <p:cBhvr>
                                        <p:cTn id="13" dur="500" fill="hold"/>
                                        <p:tgtEl>
                                          <p:spTgt spid="29714"/>
                                        </p:tgtEl>
                                        <p:attrNameLst>
                                          <p:attrName>ppt_x</p:attrName>
                                        </p:attrNameLst>
                                      </p:cBhvr>
                                      <p:tavLst>
                                        <p:tav tm="0">
                                          <p:val>
                                            <p:fltVal val="0.5"/>
                                          </p:val>
                                        </p:tav>
                                        <p:tav tm="100000">
                                          <p:val>
                                            <p:strVal val="#ppt_x"/>
                                          </p:val>
                                        </p:tav>
                                      </p:tavLst>
                                    </p:anim>
                                    <p:anim calcmode="lin" valueType="num">
                                      <p:cBhvr>
                                        <p:cTn id="14" dur="500" fill="hold"/>
                                        <p:tgtEl>
                                          <p:spTgt spid="2971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9716"/>
                                        </p:tgtEl>
                                        <p:attrNameLst>
                                          <p:attrName>style.visibility</p:attrName>
                                        </p:attrNameLst>
                                      </p:cBhvr>
                                      <p:to>
                                        <p:strVal val="visible"/>
                                      </p:to>
                                    </p:set>
                                    <p:animEffect transition="in" filter="dissolve">
                                      <p:cBhvr>
                                        <p:cTn id="18" dur="500"/>
                                        <p:tgtEl>
                                          <p:spTgt spid="29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9705"/>
                                        </p:tgtEl>
                                        <p:attrNameLst>
                                          <p:attrName>style.visibility</p:attrName>
                                        </p:attrNameLst>
                                      </p:cBhvr>
                                      <p:to>
                                        <p:strVal val="visible"/>
                                      </p:to>
                                    </p:set>
                                    <p:animEffect transition="in" filter="dissolve">
                                      <p:cBhvr>
                                        <p:cTn id="23" dur="500"/>
                                        <p:tgtEl>
                                          <p:spTgt spid="29705"/>
                                        </p:tgtEl>
                                      </p:cBhvr>
                                    </p:animEffect>
                                  </p:childTnLst>
                                </p:cTn>
                              </p:par>
                            </p:childTnLst>
                          </p:cTn>
                        </p:par>
                        <p:par>
                          <p:cTn id="24" fill="hold" nodeType="afterGroup">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29715"/>
                                        </p:tgtEl>
                                        <p:attrNameLst>
                                          <p:attrName>style.visibility</p:attrName>
                                        </p:attrNameLst>
                                      </p:cBhvr>
                                      <p:to>
                                        <p:strVal val="visible"/>
                                      </p:to>
                                    </p:set>
                                    <p:animEffect transition="in" filter="dissolve">
                                      <p:cBhvr>
                                        <p:cTn id="27" dur="500"/>
                                        <p:tgtEl>
                                          <p:spTgt spid="29715"/>
                                        </p:tgtEl>
                                      </p:cBhvr>
                                    </p:animEffect>
                                  </p:childTnLst>
                                </p:cTn>
                              </p:par>
                            </p:childTnLst>
                          </p:cTn>
                        </p:par>
                        <p:par>
                          <p:cTn id="28" fill="hold" nodeType="afterGroup">
                            <p:stCondLst>
                              <p:cond delay="1000"/>
                            </p:stCondLst>
                            <p:childTnLst>
                              <p:par>
                                <p:cTn id="29" presetID="19" presetClass="entr" presetSubtype="10" fill="hold" grpId="0" nodeType="afterEffect">
                                  <p:stCondLst>
                                    <p:cond delay="0"/>
                                  </p:stCondLst>
                                  <p:childTnLst>
                                    <p:set>
                                      <p:cBhvr>
                                        <p:cTn id="30" dur="1" fill="hold">
                                          <p:stCondLst>
                                            <p:cond delay="0"/>
                                          </p:stCondLst>
                                        </p:cTn>
                                        <p:tgtEl>
                                          <p:spTgt spid="29717"/>
                                        </p:tgtEl>
                                        <p:attrNameLst>
                                          <p:attrName>style.visibility</p:attrName>
                                        </p:attrNameLst>
                                      </p:cBhvr>
                                      <p:to>
                                        <p:strVal val="visible"/>
                                      </p:to>
                                    </p:set>
                                    <p:anim calcmode="lin" valueType="num">
                                      <p:cBhvr>
                                        <p:cTn id="31" dur="5000" fill="hold"/>
                                        <p:tgtEl>
                                          <p:spTgt spid="29717"/>
                                        </p:tgtEl>
                                        <p:attrNameLst>
                                          <p:attrName>ppt_w</p:attrName>
                                        </p:attrNameLst>
                                      </p:cBhvr>
                                      <p:tavLst>
                                        <p:tav tm="0" fmla="#ppt_w*sin(2.5*pi*$)">
                                          <p:val>
                                            <p:fltVal val="0"/>
                                          </p:val>
                                        </p:tav>
                                        <p:tav tm="100000">
                                          <p:val>
                                            <p:fltVal val="1"/>
                                          </p:val>
                                        </p:tav>
                                      </p:tavLst>
                                    </p:anim>
                                    <p:anim calcmode="lin" valueType="num">
                                      <p:cBhvr>
                                        <p:cTn id="32" dur="5000" fill="hold"/>
                                        <p:tgtEl>
                                          <p:spTgt spid="297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4" grpId="0" animBg="1"/>
      <p:bldP spid="29715" grpId="0" autoUpdateAnimBg="0"/>
      <p:bldP spid="29716" grpId="0" autoUpdateAnimBg="0"/>
      <p:bldP spid="29705" grpId="0" autoUpdateAnimBg="0"/>
      <p:bldP spid="29717" grpId="0" animBg="1"/>
      <p:bldP spid="29708"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3250" name="Text Box 3"/>
          <p:cNvSpPr txBox="1">
            <a:spLocks noChangeArrowheads="1"/>
          </p:cNvSpPr>
          <p:nvPr/>
        </p:nvSpPr>
        <p:spPr bwMode="auto">
          <a:xfrm>
            <a:off x="304800" y="1219200"/>
            <a:ext cx="4648200" cy="5632450"/>
          </a:xfrm>
          <a:prstGeom prst="rect">
            <a:avLst/>
          </a:prstGeom>
          <a:solidFill>
            <a:schemeClr val="tx1"/>
          </a:solidFill>
          <a:ln w="57150">
            <a:solidFill>
              <a:srgbClr val="FFCC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dirty="0">
                <a:solidFill>
                  <a:schemeClr val="bg1"/>
                </a:solidFill>
                <a:latin typeface="Arial" charset="0"/>
                <a:cs typeface="Arial" charset="0"/>
              </a:rPr>
              <a:t>"And behold, with the clouds of heaven </a:t>
            </a:r>
            <a:r>
              <a:rPr lang="en-US" altLang="ja-JP" u="sng" dirty="0">
                <a:solidFill>
                  <a:schemeClr val="bg1"/>
                </a:solidFill>
                <a:latin typeface="Arial" charset="0"/>
                <a:cs typeface="Arial" charset="0"/>
              </a:rPr>
              <a:t>One like a Son of Man </a:t>
            </a:r>
            <a:r>
              <a:rPr lang="en-US" altLang="ja-JP" dirty="0">
                <a:solidFill>
                  <a:schemeClr val="bg1"/>
                </a:solidFill>
                <a:latin typeface="Arial" charset="0"/>
                <a:cs typeface="Arial" charset="0"/>
              </a:rPr>
              <a:t>was coming, and He came up to the Ancient of Days and was presented before Him. And to Him was given dominion, glory and a kingdom, that all the peoples, nations and [men of every] language might serve Him. His dominion is an everlasting dominion which will not pass away; And His kingdom is one which will not be destroyed."</a:t>
            </a:r>
          </a:p>
          <a:p>
            <a:pPr algn="r" eaLnBrk="1" hangingPunct="1"/>
            <a:r>
              <a:rPr lang="en-US" dirty="0">
                <a:solidFill>
                  <a:schemeClr val="bg1"/>
                </a:solidFill>
                <a:latin typeface="Arial" charset="0"/>
                <a:cs typeface="Arial" charset="0"/>
              </a:rPr>
              <a:t>Dan. 7:13-14</a:t>
            </a:r>
          </a:p>
        </p:txBody>
      </p:sp>
      <p:grpSp>
        <p:nvGrpSpPr>
          <p:cNvPr id="2" name="Group 5"/>
          <p:cNvGrpSpPr>
            <a:grpSpLocks/>
          </p:cNvGrpSpPr>
          <p:nvPr/>
        </p:nvGrpSpPr>
        <p:grpSpPr bwMode="auto">
          <a:xfrm>
            <a:off x="4800600" y="2514600"/>
            <a:ext cx="4114800" cy="3810000"/>
            <a:chOff x="288" y="1584"/>
            <a:chExt cx="2256" cy="2208"/>
          </a:xfrm>
        </p:grpSpPr>
        <p:pic>
          <p:nvPicPr>
            <p:cNvPr id="693253"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 y="1584"/>
              <a:ext cx="1115"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3254"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0" y="1920"/>
              <a:ext cx="1584" cy="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Title 7"/>
          <p:cNvSpPr>
            <a:spLocks noGrp="1"/>
          </p:cNvSpPr>
          <p:nvPr>
            <p:ph type="title" idx="4294967295"/>
          </p:nvPr>
        </p:nvSpPr>
        <p:spPr>
          <a:xfrm>
            <a:off x="0" y="0"/>
            <a:ext cx="9144000" cy="990600"/>
          </a:xfrm>
          <a:solidFill>
            <a:schemeClr val="accent6">
              <a:lumMod val="50000"/>
            </a:schemeClr>
          </a:solidFill>
        </p:spPr>
        <p:txBody>
          <a:bodyPr/>
          <a:lstStyle/>
          <a:p>
            <a:pPr>
              <a:defRPr/>
            </a:pPr>
            <a:r>
              <a:rPr lang="en-US" sz="3200" dirty="0">
                <a:effectLst>
                  <a:outerShdw blurRad="38100" dist="38100" dir="2700000" algn="tl">
                    <a:srgbClr val="000000"/>
                  </a:outerShdw>
                </a:effectLst>
                <a:latin typeface="Arial" charset="0"/>
                <a:ea typeface="ＭＳ Ｐゴシック" charset="0"/>
                <a:cs typeface="Arial" charset="0"/>
              </a:rPr>
              <a:t>IV. GOD</a:t>
            </a:r>
            <a:r>
              <a:rPr lang="fr-FR" altLang="ja-JP" sz="3200" dirty="0">
                <a:effectLst>
                  <a:outerShdw blurRad="38100" dist="38100" dir="2700000" algn="tl">
                    <a:srgbClr val="000000"/>
                  </a:outerShdw>
                </a:effectLst>
                <a:latin typeface="Arial" charset="0"/>
                <a:ea typeface="ＭＳ Ｐゴシック" charset="0"/>
                <a:cs typeface="Arial" charset="0"/>
              </a:rPr>
              <a:t>'</a:t>
            </a:r>
            <a:r>
              <a:rPr lang="en-US" altLang="ja-JP" sz="3200" dirty="0">
                <a:effectLst>
                  <a:outerShdw blurRad="38100" dist="38100" dir="2700000" algn="tl">
                    <a:srgbClr val="000000"/>
                  </a:outerShdw>
                </a:effectLst>
                <a:latin typeface="Arial" charset="0"/>
                <a:ea typeface="ＭＳ Ｐゴシック" charset="0"/>
                <a:cs typeface="Arial" charset="0"/>
              </a:rPr>
              <a:t>S MESSIAH OF THE WORLD</a:t>
            </a:r>
            <a:endParaRPr lang="en-US" sz="3200" dirty="0">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Three truths...</a:t>
            </a:r>
          </a:p>
        </p:txBody>
      </p:sp>
    </p:spTree>
    <p:extLst>
      <p:ext uri="{BB962C8B-B14F-4D97-AF65-F5344CB8AC3E}">
        <p14:creationId xmlns:p14="http://schemas.microsoft.com/office/powerpoint/2010/main" val="387064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Four Beasts of Daniel 7</a:t>
            </a:r>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1: Winged Lion (Babylon)</a:t>
            </a:r>
          </a:p>
        </p:txBody>
      </p:sp>
      <p:pic>
        <p:nvPicPr>
          <p:cNvPr id="696322"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2: Bear (</a:t>
            </a:r>
            <a:r>
              <a:rPr lang="en-US" sz="4000" dirty="0" err="1"/>
              <a:t>Medo</a:t>
            </a:r>
            <a:r>
              <a:rPr lang="en-US" sz="4000" dirty="0"/>
              <a:t>-Persia)</a:t>
            </a:r>
          </a:p>
        </p:txBody>
      </p:sp>
      <p:pic>
        <p:nvPicPr>
          <p:cNvPr id="697346"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a:t>Beast 3: Leopard (Greece)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a:t>Beast 4: Terrifying (Rome)</a:t>
            </a:r>
          </a:p>
        </p:txBody>
      </p:sp>
      <p:pic>
        <p:nvPicPr>
          <p:cNvPr id="699394"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4000" dirty="0">
                <a:effectLst>
                  <a:glow rad="317500">
                    <a:schemeClr val="tx2">
                      <a:alpha val="75000"/>
                    </a:schemeClr>
                  </a:glow>
                  <a:outerShdw blurRad="38100" dist="38100" dir="2700000" algn="tl">
                    <a:srgbClr val="000000">
                      <a:alpha val="43137"/>
                    </a:srgbClr>
                  </a:outerShdw>
                </a:effectLst>
              </a:rPr>
              <a:t>Daniel 7:7</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descr="Bible Prophecy- Daniel 7: The Little Horn | Little horn, Bible prophecy,  Prophecy">
            <a:extLst>
              <a:ext uri="{FF2B5EF4-FFF2-40B4-BE49-F238E27FC236}">
                <a16:creationId xmlns:a16="http://schemas.microsoft.com/office/drawing/2014/main" id="{C093A6D7-2649-BD4C-954E-D3F37179F5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6988"/>
            <a:ext cx="9144000" cy="792163"/>
          </a:xfrm>
        </p:spPr>
        <p:txBody>
          <a:bodyPr/>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4000" dirty="0">
                <a:effectLst>
                  <a:glow rad="317500">
                    <a:schemeClr val="tx2">
                      <a:alpha val="75000"/>
                    </a:schemeClr>
                  </a:glow>
                  <a:outerShdw blurRad="38100" dist="38100" dir="2700000" algn="tl">
                    <a:srgbClr val="000000">
                      <a:alpha val="43137"/>
                    </a:srgbClr>
                  </a:outerShdw>
                </a:effectLst>
              </a:rPr>
              <a:t>Daniel 7:8</a:t>
            </a:r>
          </a:p>
        </p:txBody>
      </p:sp>
    </p:spTree>
    <p:extLst>
      <p:ext uri="{BB962C8B-B14F-4D97-AF65-F5344CB8AC3E}">
        <p14:creationId xmlns:p14="http://schemas.microsoft.com/office/powerpoint/2010/main" val="24034278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7"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792163"/>
          </a:xfrm>
        </p:spPr>
        <p:txBody>
          <a:bodyPr/>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4000" dirty="0">
                <a:effectLst>
                  <a:glow rad="317500">
                    <a:schemeClr val="tx2">
                      <a:alpha val="75000"/>
                    </a:schemeClr>
                  </a:glow>
                  <a:outerShdw blurRad="38100" dist="38100" dir="2700000" algn="tl">
                    <a:srgbClr val="000000">
                      <a:alpha val="43137"/>
                    </a:srgbClr>
                  </a:outerShdw>
                </a:effectLst>
              </a:rPr>
              <a:t>Daniel 7:8</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en-US" dirty="0">
                <a:latin typeface="Arial" charset="0"/>
                <a:ea typeface="ＭＳ Ｐゴシック" charset="0"/>
                <a:cs typeface="Arial" charset="0"/>
              </a:rPr>
              <a:t>World Empires in Daniel</a:t>
            </a:r>
          </a:p>
        </p:txBody>
      </p:sp>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a:ea typeface="+mn-ea"/>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2000" b="1" i="1" dirty="0">
                <a:latin typeface="Arial"/>
                <a:ea typeface="+mn-ea"/>
                <a:cs typeface="Arial"/>
              </a:rPr>
              <a:t>Bible Visual Resource Book</a:t>
            </a:r>
            <a:r>
              <a:rPr lang="en-US" sz="2000" b="1" dirty="0">
                <a:latin typeface="Arial"/>
                <a:ea typeface="+mn-ea"/>
                <a:cs typeface="Arial"/>
              </a:rPr>
              <a:t>, 133</a:t>
            </a: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eaLnBrk="1" hangingPunct="1">
              <a:defRPr/>
            </a:pPr>
            <a:r>
              <a:rPr lang="en-US">
                <a:effectLst>
                  <a:outerShdw blurRad="38100" dist="38100" dir="2700000" algn="tl">
                    <a:srgbClr val="DDDDDD"/>
                  </a:outerShdw>
                </a:effectLst>
                <a:latin typeface="Arial" charset="0"/>
                <a:ea typeface="ＭＳ Ｐゴシック" charset="0"/>
                <a:cs typeface="ＭＳ Ｐゴシック" charset="0"/>
              </a:rPr>
              <a:t>The Neo-Babylonian Empire</a:t>
            </a:r>
          </a:p>
        </p:txBody>
      </p:sp>
      <p:pic>
        <p:nvPicPr>
          <p:cNvPr id="703491" name="Picture 5"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t="48331"/>
          <a:stretch>
            <a:fillRect/>
          </a:stretch>
        </p:blipFill>
        <p:spPr bwMode="auto">
          <a:xfrm>
            <a:off x="0" y="0"/>
            <a:ext cx="9144000" cy="625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Text Box 6"/>
          <p:cNvSpPr txBox="1">
            <a:spLocks noChangeArrowheads="1"/>
          </p:cNvSpPr>
          <p:nvPr/>
        </p:nvSpPr>
        <p:spPr bwMode="auto">
          <a:xfrm>
            <a:off x="8382000" y="76200"/>
            <a:ext cx="663575"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latin typeface="Times New Roman" pitchFamily="-112" charset="0"/>
                <a:ea typeface="+mn-ea"/>
                <a:cs typeface="+mn-cs"/>
              </a:rPr>
              <a:t>545</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25" name="Picture 4"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027"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eaLnBrk="0" hangingPunct="0"/>
            <a:endParaRPr lang="en-US">
              <a:solidFill>
                <a:srgbClr val="000000"/>
              </a:solidFill>
            </a:endParaRPr>
          </a:p>
        </p:txBody>
      </p:sp>
      <p:sp>
        <p:nvSpPr>
          <p:cNvPr id="12" name="TextBox 11"/>
          <p:cNvSpPr txBox="1"/>
          <p:nvPr/>
        </p:nvSpPr>
        <p:spPr>
          <a:xfrm>
            <a:off x="2482850" y="119697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3" name="TextBox 12"/>
          <p:cNvSpPr txBox="1"/>
          <p:nvPr/>
        </p:nvSpPr>
        <p:spPr>
          <a:xfrm>
            <a:off x="1116013" y="952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 name="Title 1"/>
          <p:cNvSpPr>
            <a:spLocks noGrp="1"/>
          </p:cNvSpPr>
          <p:nvPr>
            <p:ph type="title"/>
          </p:nvPr>
        </p:nvSpPr>
        <p:spPr>
          <a:xfrm>
            <a:off x="107950" y="3573463"/>
            <a:ext cx="4176713" cy="954087"/>
          </a:xfrm>
        </p:spPr>
        <p:txBody>
          <a:bodyPr rtlCol="0">
            <a:spAutoFit/>
          </a:bodyPr>
          <a:lstStyle/>
          <a:p>
            <a:pPr algn="l">
              <a:defRPr/>
            </a:pPr>
            <a:r>
              <a:rPr lang="en-US" sz="2800" b="1" kern="1200" dirty="0">
                <a:solidFill>
                  <a:schemeClr val="bg1"/>
                </a:solidFill>
                <a:latin typeface="Comic Sans MS" charset="0"/>
                <a:ea typeface="ＭＳ Ｐゴシック" charset="0"/>
              </a:rPr>
              <a:t>Control of the World Political System:</a:t>
            </a:r>
          </a:p>
        </p:txBody>
      </p:sp>
      <p:sp>
        <p:nvSpPr>
          <p:cNvPr id="14" name="TextBox 13"/>
          <p:cNvSpPr txBox="1"/>
          <p:nvPr/>
        </p:nvSpPr>
        <p:spPr>
          <a:xfrm>
            <a:off x="3132138" y="2492375"/>
            <a:ext cx="1241425" cy="862013"/>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5" name="TextBox 14"/>
          <p:cNvSpPr txBox="1"/>
          <p:nvPr/>
        </p:nvSpPr>
        <p:spPr>
          <a:xfrm>
            <a:off x="6372225" y="2565400"/>
            <a:ext cx="1241425" cy="862013"/>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6" name="TextBox 15"/>
          <p:cNvSpPr txBox="1"/>
          <p:nvPr/>
        </p:nvSpPr>
        <p:spPr>
          <a:xfrm>
            <a:off x="8101013" y="496888"/>
            <a:ext cx="1239837"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7" name="TextBox 16"/>
          <p:cNvSpPr txBox="1"/>
          <p:nvPr/>
        </p:nvSpPr>
        <p:spPr>
          <a:xfrm>
            <a:off x="8101013" y="1560513"/>
            <a:ext cx="1239837"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8" name="TextBox 17"/>
          <p:cNvSpPr txBox="1"/>
          <p:nvPr/>
        </p:nvSpPr>
        <p:spPr>
          <a:xfrm>
            <a:off x="250825" y="76517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19" name="TextBox 18"/>
          <p:cNvSpPr txBox="1"/>
          <p:nvPr/>
        </p:nvSpPr>
        <p:spPr>
          <a:xfrm>
            <a:off x="3995738" y="3644900"/>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0" name="TextBox 19"/>
          <p:cNvSpPr txBox="1"/>
          <p:nvPr/>
        </p:nvSpPr>
        <p:spPr>
          <a:xfrm>
            <a:off x="-180975" y="1844675"/>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1" name="TextBox 20"/>
          <p:cNvSpPr txBox="1"/>
          <p:nvPr/>
        </p:nvSpPr>
        <p:spPr>
          <a:xfrm>
            <a:off x="6875463" y="3860800"/>
            <a:ext cx="1241425" cy="860425"/>
          </a:xfrm>
          <a:prstGeom prst="rect">
            <a:avLst/>
          </a:prstGeom>
          <a:noFill/>
        </p:spPr>
        <p:txBody>
          <a:bodyPr>
            <a:spAutoFit/>
          </a:bodyPr>
          <a:lstStyle/>
          <a:p>
            <a:pPr algn="ctr" eaLnBrk="0" hangingPunct="0">
              <a:defRPr/>
            </a:pPr>
            <a:r>
              <a:rPr lang="en-US" sz="4800" b="1" dirty="0">
                <a:solidFill>
                  <a:srgbClr val="FFFFFF"/>
                </a:solidFill>
                <a:effectLst>
                  <a:outerShdw blurRad="38100" dist="38100" dir="2700000" algn="tl">
                    <a:srgbClr val="000000">
                      <a:alpha val="43137"/>
                    </a:srgbClr>
                  </a:outerShdw>
                </a:effectLst>
                <a:latin typeface="Comic Sans MS" charset="0"/>
              </a:rPr>
              <a:t>10</a:t>
            </a:r>
          </a:p>
        </p:txBody>
      </p:sp>
      <p:sp>
        <p:nvSpPr>
          <p:cNvPr id="22" name="Title 1"/>
          <p:cNvSpPr txBox="1">
            <a:spLocks/>
          </p:cNvSpPr>
          <p:nvPr/>
        </p:nvSpPr>
        <p:spPr bwMode="auto">
          <a:xfrm>
            <a:off x="107950" y="4565650"/>
            <a:ext cx="2951163"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7 Heads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Roman</a:t>
            </a:r>
          </a:p>
          <a:p>
            <a:pPr algn="l">
              <a:defRPr/>
            </a:pP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Consecutive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Past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Rev. 17:9-11</a:t>
            </a:r>
          </a:p>
        </p:txBody>
      </p:sp>
      <p:sp>
        <p:nvSpPr>
          <p:cNvPr id="23" name="Title 1"/>
          <p:cNvSpPr txBox="1">
            <a:spLocks/>
          </p:cNvSpPr>
          <p:nvPr/>
        </p:nvSpPr>
        <p:spPr bwMode="auto">
          <a:xfrm>
            <a:off x="2987675" y="4565650"/>
            <a:ext cx="2736850" cy="224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10 Kings</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Simultaneous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Rev. 17:12</a:t>
            </a:r>
          </a:p>
        </p:txBody>
      </p:sp>
      <p:sp>
        <p:nvSpPr>
          <p:cNvPr id="24" name="Title 1"/>
          <p:cNvSpPr txBox="1">
            <a:spLocks/>
          </p:cNvSpPr>
          <p:nvPr/>
        </p:nvSpPr>
        <p:spPr bwMode="auto">
          <a:xfrm>
            <a:off x="5508625" y="4565650"/>
            <a:ext cx="3635375"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lgn="l">
              <a:defRPr/>
            </a:pPr>
            <a:r>
              <a:rPr lang="en-US" sz="2800" b="1" u="sng" dirty="0">
                <a:solidFill>
                  <a:srgbClr val="FFFF00"/>
                </a:solidFill>
                <a:effectLst>
                  <a:outerShdw blurRad="38100" dist="38100" dir="2700000" algn="tl">
                    <a:srgbClr val="000000">
                      <a:alpha val="43137"/>
                    </a:srgbClr>
                  </a:outerShdw>
                </a:effectLst>
                <a:latin typeface="Comic Sans MS" charset="0"/>
                <a:ea typeface="ＭＳ Ｐゴシック" charset="0"/>
              </a:rPr>
              <a:t>Beast (8th King)</a:t>
            </a:r>
            <a:r>
              <a:rPr lang="en-US" sz="2800" b="1" u="sng" dirty="0">
                <a:solidFill>
                  <a:srgbClr val="FFFFFF"/>
                </a:solidFill>
                <a:effectLst>
                  <a:outerShdw blurRad="38100" dist="38100" dir="2700000" algn="tl">
                    <a:srgbClr val="000000">
                      <a:alpha val="43137"/>
                    </a:srgbClr>
                  </a:outerShdw>
                </a:effectLst>
                <a:latin typeface="Comic Sans MS" charset="0"/>
                <a:ea typeface="ＭＳ Ｐゴシック" charset="0"/>
              </a:rPr>
              <a:t>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Worldwide</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Controls 10 Kings</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Future </a:t>
            </a:r>
            <a:b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br>
            <a:r>
              <a:rPr lang="en-US" sz="2800" b="1" dirty="0">
                <a:solidFill>
                  <a:srgbClr val="FFFFFF"/>
                </a:solidFill>
                <a:effectLst>
                  <a:outerShdw blurRad="38100" dist="38100" dir="2700000" algn="tl">
                    <a:srgbClr val="000000">
                      <a:alpha val="43137"/>
                    </a:srgbClr>
                  </a:outerShdw>
                </a:effectLst>
                <a:latin typeface="Comic Sans MS" charset="0"/>
                <a:ea typeface="ＭＳ Ｐゴシック" charset="0"/>
              </a:rPr>
              <a:t>Rev. 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6011863" y="188913"/>
            <a:ext cx="2190750" cy="2433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5043" name="Text Box 37"/>
          <p:cNvSpPr txBox="1">
            <a:spLocks noChangeArrowheads="1"/>
          </p:cNvSpPr>
          <p:nvPr/>
        </p:nvSpPr>
        <p:spPr bwMode="auto">
          <a:xfrm>
            <a:off x="8429625" y="190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425237016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7634" name="Picture 2" descr="The Son of Man Daniel 7 Daniel Prophet">
            <a:extLst>
              <a:ext uri="{FF2B5EF4-FFF2-40B4-BE49-F238E27FC236}">
                <a16:creationId xmlns:a16="http://schemas.microsoft.com/office/drawing/2014/main" id="{58BD9B63-5BC7-7645-B442-3C7C009137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1093812"/>
            <a:ext cx="9144000" cy="576418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832" y="1049774"/>
            <a:ext cx="9132168" cy="5693866"/>
          </a:xfrm>
          <a:prstGeom prst="rect">
            <a:avLst/>
          </a:prstGeom>
          <a:noFill/>
          <a:ln w="9525">
            <a:noFill/>
            <a:miter lim="800000"/>
            <a:headEnd/>
            <a:tailEnd/>
          </a:ln>
        </p:spPr>
        <p:txBody>
          <a:bodyPr wrap="square" anchor="ctr">
            <a:spAutoFit/>
          </a:bodyPr>
          <a:lstStyle/>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“I watched as thrones were put in place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and the Ancient One sat down to judge.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His clothing was as white as snow,</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his hair like purest wool.</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He sat on a fiery throne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with wheels of blazing fire,</a:t>
            </a:r>
          </a:p>
          <a:p>
            <a:pPr algn="ctr">
              <a:tabLst>
                <a:tab pos="342900" algn="l"/>
              </a:tabLst>
              <a:defRPr/>
            </a:pPr>
            <a:r>
              <a:rPr lang="en-US" altLang="zh-CN" sz="2800" b="1" baseline="300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10  </a:t>
            </a: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and a river of fire was pouring out,</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flowing from his presence.</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Millions of angels ministered to him;</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many millions stood to attend him.</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Then the court began its session,</a:t>
            </a:r>
          </a:p>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and the books were opened”</a:t>
            </a: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a:t>
            </a:r>
            <a:b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(Daniel 7:9-10 NLT)</a:t>
            </a:r>
          </a:p>
        </p:txBody>
      </p:sp>
      <p:sp>
        <p:nvSpPr>
          <p:cNvPr id="285700" name="Rectangle 1028"/>
          <p:cNvSpPr>
            <a:spLocks noGrp="1" noChangeArrowheads="1"/>
          </p:cNvSpPr>
          <p:nvPr>
            <p:ph type="title"/>
          </p:nvPr>
        </p:nvSpPr>
        <p:spPr>
          <a:xfrm>
            <a:off x="-36513" y="228717"/>
            <a:ext cx="9180513" cy="646331"/>
          </a:xfrm>
          <a:noFill/>
          <a:ln w="9525">
            <a:noFill/>
            <a:miter lim="800000"/>
            <a:headEnd/>
            <a:tailEnd/>
          </a:ln>
        </p:spPr>
        <p:txBody>
          <a:bodyPr wrap="square" anchor="ctr">
            <a:spAutoFit/>
          </a:bodyPr>
          <a:lstStyle/>
          <a:p>
            <a:pPr eaLnBrk="1" hangingPunct="1">
              <a:tabLst>
                <a:tab pos="342900" algn="l"/>
              </a:tabLst>
            </a:pPr>
            <a:r>
              <a:rPr lang="en-US" sz="3600" kern="12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Son of Man &amp; Ancient of Days</a:t>
            </a:r>
          </a:p>
        </p:txBody>
      </p:sp>
    </p:spTree>
    <p:extLst>
      <p:ext uri="{BB962C8B-B14F-4D97-AF65-F5344CB8AC3E}">
        <p14:creationId xmlns:p14="http://schemas.microsoft.com/office/powerpoint/2010/main" val="30584397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72034"/>
                                        </p:tgtEl>
                                      </p:cBhvr>
                                    </p:animEffect>
                                    <p:set>
                                      <p:cBhvr>
                                        <p:cTn id="13" dur="1" fill="hold">
                                          <p:stCondLst>
                                            <p:cond delay="499"/>
                                          </p:stCondLst>
                                        </p:cTn>
                                        <p:tgtEl>
                                          <p:spTgt spid="172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4" grpId="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6610" name="Picture 2" descr="Pin on The Ancient of Days">
            <a:extLst>
              <a:ext uri="{FF2B5EF4-FFF2-40B4-BE49-F238E27FC236}">
                <a16:creationId xmlns:a16="http://schemas.microsoft.com/office/drawing/2014/main" id="{43821DD8-C794-5646-A9B2-44F8649B95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9850"/>
            <a:ext cx="9144000" cy="6716713"/>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0" y="4725144"/>
            <a:ext cx="8952272" cy="1815882"/>
          </a:xfrm>
          <a:prstGeom prst="rect">
            <a:avLst/>
          </a:prstGeom>
          <a:noFill/>
          <a:ln w="9525">
            <a:noFill/>
            <a:miter lim="800000"/>
            <a:headEnd/>
            <a:tailEnd/>
          </a:ln>
        </p:spPr>
        <p:txBody>
          <a:bodyPr wrap="square" anchor="ctr">
            <a:spAutoFit/>
          </a:bodyPr>
          <a:lstStyle/>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“As my vision continued that night, I saw someone like a son of man coming with the clouds of heaven. He approached the Ancient One and was led into his presence”</a:t>
            </a: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(Daniel 7:13 NLT)</a:t>
            </a:r>
          </a:p>
        </p:txBody>
      </p:sp>
      <p:sp>
        <p:nvSpPr>
          <p:cNvPr id="285700" name="Rectangle 1028"/>
          <p:cNvSpPr>
            <a:spLocks noGrp="1" noChangeArrowheads="1"/>
          </p:cNvSpPr>
          <p:nvPr>
            <p:ph type="title"/>
          </p:nvPr>
        </p:nvSpPr>
        <p:spPr>
          <a:xfrm>
            <a:off x="-36513" y="228717"/>
            <a:ext cx="9180513" cy="646331"/>
          </a:xfrm>
          <a:noFill/>
          <a:ln w="9525">
            <a:noFill/>
            <a:miter lim="800000"/>
            <a:headEnd/>
            <a:tailEnd/>
          </a:ln>
        </p:spPr>
        <p:txBody>
          <a:bodyPr wrap="square" anchor="ctr">
            <a:spAutoFit/>
          </a:bodyPr>
          <a:lstStyle/>
          <a:p>
            <a:pPr eaLnBrk="1" hangingPunct="1">
              <a:tabLst>
                <a:tab pos="342900" algn="l"/>
              </a:tabLst>
            </a:pPr>
            <a:r>
              <a:rPr lang="en-US" sz="3600" kern="12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Son of Man &amp; Ancient of Days</a:t>
            </a:r>
          </a:p>
        </p:txBody>
      </p:sp>
    </p:spTree>
    <p:extLst>
      <p:ext uri="{BB962C8B-B14F-4D97-AF65-F5344CB8AC3E}">
        <p14:creationId xmlns:p14="http://schemas.microsoft.com/office/powerpoint/2010/main" val="1943155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5586" name="Picture 2" descr="Religious Pictures Jesus Christ">
            <a:extLst>
              <a:ext uri="{FF2B5EF4-FFF2-40B4-BE49-F238E27FC236}">
                <a16:creationId xmlns:a16="http://schemas.microsoft.com/office/drawing/2014/main" id="{4191151E-2D7E-4D45-9181-9FDAA2F1DF0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031"/>
          <a:stretch/>
        </p:blipFill>
        <p:spPr bwMode="auto">
          <a:xfrm>
            <a:off x="-36512" y="-99392"/>
            <a:ext cx="9169343" cy="7056784"/>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36514" y="4509120"/>
            <a:ext cx="9180513" cy="2246769"/>
          </a:xfrm>
          <a:prstGeom prst="rect">
            <a:avLst/>
          </a:prstGeom>
          <a:noFill/>
          <a:ln w="9525">
            <a:noFill/>
            <a:miter lim="800000"/>
            <a:headEnd/>
            <a:tailEnd/>
          </a:ln>
        </p:spPr>
        <p:txBody>
          <a:bodyPr wrap="square" anchor="ctr">
            <a:spAutoFit/>
          </a:bodyPr>
          <a:lstStyle/>
          <a:p>
            <a:pPr algn="ctr">
              <a:tabLst>
                <a:tab pos="342900" algn="l"/>
              </a:tabLst>
              <a:defRPr/>
            </a:pPr>
            <a:r>
              <a:rPr lang="en-US" altLang="zh-CN" sz="28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“He was given authority, honor, and sovereignty over all the nations of the world, so that people of every race and nation and language would obey him. His rule is eternal—it will never end. His kingdom will never be destroyed” </a:t>
            </a:r>
            <a:r>
              <a:rPr kumimoji="0" lang="en-US" altLang="zh-CN" sz="28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(Daniel 7:14 NLT)</a:t>
            </a:r>
          </a:p>
        </p:txBody>
      </p:sp>
      <p:sp>
        <p:nvSpPr>
          <p:cNvPr id="285700" name="Rectangle 1028"/>
          <p:cNvSpPr>
            <a:spLocks noGrp="1" noChangeArrowheads="1"/>
          </p:cNvSpPr>
          <p:nvPr>
            <p:ph type="title"/>
          </p:nvPr>
        </p:nvSpPr>
        <p:spPr>
          <a:xfrm>
            <a:off x="-36513" y="197940"/>
            <a:ext cx="9180513" cy="707886"/>
          </a:xfrm>
          <a:noFill/>
          <a:ln w="9525">
            <a:noFill/>
            <a:miter lim="800000"/>
            <a:headEnd/>
            <a:tailEnd/>
          </a:ln>
        </p:spPr>
        <p:txBody>
          <a:bodyPr wrap="square" anchor="ctr">
            <a:spAutoFit/>
          </a:bodyPr>
          <a:lstStyle/>
          <a:p>
            <a:pPr eaLnBrk="1" hangingPunct="1">
              <a:tabLst>
                <a:tab pos="342900" algn="l"/>
              </a:tabLst>
            </a:pPr>
            <a:r>
              <a:rPr lang="en-US" sz="4000" kern="1200"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Son of Man &amp; Ancient of Days</a:t>
            </a:r>
          </a:p>
        </p:txBody>
      </p:sp>
    </p:spTree>
    <p:extLst>
      <p:ext uri="{BB962C8B-B14F-4D97-AF65-F5344CB8AC3E}">
        <p14:creationId xmlns:p14="http://schemas.microsoft.com/office/powerpoint/2010/main" val="12722568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4D33822-BE80-0745-B57B-FA327C06C8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0376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7986" y="1362282"/>
            <a:ext cx="8952272"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Be confident that God still rules over all nations today.</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3" cy="1103764"/>
          </a:xfrm>
          <a:solidFill>
            <a:srgbClr val="000000"/>
          </a:solidFill>
        </p:spPr>
        <p:txBody>
          <a:bodyPr/>
          <a:lstStyle/>
          <a:p>
            <a:pPr eaLnBrk="1" hangingPunct="1">
              <a:defRPr/>
            </a:pPr>
            <a:r>
              <a:rPr lang="en-US" b="1" dirty="0">
                <a:latin typeface="Arial" charset="0"/>
                <a:ea typeface="ＭＳ Ｐゴシック" charset="0"/>
                <a:cs typeface="Arial" charset="0"/>
              </a:rPr>
              <a:t>Applying Daniel 2–7</a:t>
            </a:r>
          </a:p>
        </p:txBody>
      </p:sp>
    </p:spTree>
    <p:extLst>
      <p:ext uri="{BB962C8B-B14F-4D97-AF65-F5344CB8AC3E}">
        <p14:creationId xmlns:p14="http://schemas.microsoft.com/office/powerpoint/2010/main" val="21074311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510471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13125216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16003498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96058"/>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ChangeArrowheads="1"/>
          </p:cNvSpPr>
          <p:nvPr/>
        </p:nvSpPr>
        <p:spPr bwMode="auto">
          <a:xfrm>
            <a:off x="-1" y="1538303"/>
            <a:ext cx="9143999" cy="2554545"/>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The exiles could confidently trust God’s sovereignty over Israel in "the times of the Gentiles" by being faithful to his covenant (Dan 8–12).</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1"/>
            <a:ext cx="9180511" cy="990601"/>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4816137"/>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Daniel saw Jewish history</a:t>
            </a:r>
            <a:b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—in advance!</a:t>
            </a:r>
          </a:p>
        </p:txBody>
      </p:sp>
    </p:spTree>
    <p:extLst>
      <p:ext uri="{BB962C8B-B14F-4D97-AF65-F5344CB8AC3E}">
        <p14:creationId xmlns:p14="http://schemas.microsoft.com/office/powerpoint/2010/main" val="958490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000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75139185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a:t>
            </a:r>
            <a:r>
              <a:rPr kumimoji="0" lang="en-US" sz="6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controls</a:t>
            </a: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216221883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209495862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72500598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5262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r>
              <a:rPr lang="en-US" dirty="0">
                <a:effectLst>
                  <a:glow rad="139700">
                    <a:schemeClr val="tx1"/>
                  </a:glow>
                </a:effectLst>
                <a:latin typeface="Arial" charset="0"/>
                <a:ea typeface="ＭＳ Ｐゴシック" charset="0"/>
                <a:cs typeface="Arial" charset="0"/>
              </a:rPr>
              <a:t>Daniel is a book of faith and courage stemming from the Sovereign God!</a:t>
            </a:r>
          </a:p>
        </p:txBody>
      </p:sp>
    </p:spTree>
    <p:extLst>
      <p:ext uri="{BB962C8B-B14F-4D97-AF65-F5344CB8AC3E}">
        <p14:creationId xmlns:p14="http://schemas.microsoft.com/office/powerpoint/2010/main" val="29571003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Recognize God</a:t>
            </a:r>
            <a:r>
              <a:rPr kumimoji="0" lang="fr-FR"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 sovereignty over all authority in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Resist evil without compromising</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Trust God for your ultimate salvation so that you can endure to the end (12:2, 3, 12; cf. Rev. 12:11)</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Seek God in prayer and intercession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3200" b="1" i="0" u="none" strike="noStrike" kern="1200" cap="none" spc="0" normalizeH="0" baseline="0" noProof="0" dirty="0">
                <a:ln>
                  <a:noFill/>
                </a:ln>
                <a:solidFill>
                  <a:srgbClr val="FFFFFF"/>
                </a:solidFill>
                <a:effectLst>
                  <a:glow rad="241300">
                    <a:srgbClr val="020101">
                      <a:alpha val="75000"/>
                    </a:srgbClr>
                  </a:glow>
                  <a:outerShdw blurRad="38100" dist="38100" dir="2700000" algn="tl">
                    <a:srgbClr val="000000"/>
                  </a:outerShdw>
                </a:effectLst>
                <a:uLnTx/>
                <a:uFillTx/>
                <a:latin typeface="Arial" charset="0"/>
                <a:ea typeface="ＭＳ Ｐゴシック" charset="0"/>
              </a:rPr>
              <a:t>Live a godly life</a:t>
            </a:r>
          </a:p>
        </p:txBody>
      </p:sp>
    </p:spTree>
    <p:extLst>
      <p:ext uri="{BB962C8B-B14F-4D97-AF65-F5344CB8AC3E}">
        <p14:creationId xmlns:p14="http://schemas.microsoft.com/office/powerpoint/2010/main" val="3449063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5439074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1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449263" eaLnBrk="1" hangingPunct="1"/>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992259"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992288" name="Picture 6" descr="bc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89"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90"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992283" name="Picture 7" descr="bc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84"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85"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992278" name="Picture 8" descr="bc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79"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992281"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992275" name="Picture 9" descr="bc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76"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992269" name="Picture 10" descr="bc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70"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1"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72"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can’t see.</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992266" name="Picture 11" descr="bc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2267"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992268"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altLang="zh-CN" sz="1800" b="1" u="sng" dirty="0">
                  <a:solidFill>
                    <a:srgbClr val="000000"/>
                  </a:solidFill>
                  <a:cs typeface="Arial" charset="0"/>
                </a:rPr>
                <a:t>THAT</a:t>
              </a:r>
              <a:r>
                <a:rPr lang="en-US" altLang="zh-CN" sz="1800" b="1" dirty="0">
                  <a:solidFill>
                    <a:srgbClr val="000000"/>
                  </a:solidFill>
                  <a:cs typeface="Arial" charset="0"/>
                </a:rPr>
                <a:t>, TAKES INCREDIBLE FAITH.</a:t>
              </a:r>
              <a:endParaRPr lang="en-US" sz="1800" b="1" dirty="0">
                <a:solidFill>
                  <a:srgbClr val="000000"/>
                </a:solidFill>
                <a:cs typeface="Arial" charset="0"/>
              </a:endParaRPr>
            </a:p>
          </p:txBody>
        </p:sp>
      </p:grpSp>
    </p:spTree>
    <p:extLst>
      <p:ext uri="{BB962C8B-B14F-4D97-AF65-F5344CB8AC3E}">
        <p14:creationId xmlns:p14="http://schemas.microsoft.com/office/powerpoint/2010/main" val="3426467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3688" y="2665413"/>
            <a:ext cx="2824162" cy="3811587"/>
            <a:chOff x="185" y="1679"/>
            <a:chExt cx="1779" cy="2401"/>
          </a:xfrm>
        </p:grpSpPr>
        <p:graphicFrame>
          <p:nvGraphicFramePr>
            <p:cNvPr id="826383" name="Object 4"/>
            <p:cNvGraphicFramePr>
              <a:graphicFrameLocks noChangeAspect="1"/>
            </p:cNvGraphicFramePr>
            <p:nvPr/>
          </p:nvGraphicFramePr>
          <p:xfrm>
            <a:off x="292" y="1679"/>
            <a:ext cx="1532" cy="2113"/>
          </p:xfrm>
          <a:graphic>
            <a:graphicData uri="http://schemas.openxmlformats.org/presentationml/2006/ole">
              <mc:AlternateContent xmlns:mc="http://schemas.openxmlformats.org/markup-compatibility/2006">
                <mc:Choice xmlns:v="urn:schemas-microsoft-com:vml" Requires="v">
                  <p:oleObj name="Image" r:id="rId3" imgW="6099541" imgH="8132721" progId="Photoshop.Image.6">
                    <p:embed/>
                  </p:oleObj>
                </mc:Choice>
                <mc:Fallback>
                  <p:oleObj name="Image" r:id="rId3" imgW="6099541" imgH="8132721" progId="Photoshop.Image.6">
                    <p:embed/>
                    <p:pic>
                      <p:nvPicPr>
                        <p:cNvPr id="82638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 y="1679"/>
                          <a:ext cx="1532" cy="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6384" name="Text Box 4"/>
            <p:cNvSpPr txBox="1">
              <a:spLocks noChangeArrowheads="1"/>
            </p:cNvSpPr>
            <p:nvPr/>
          </p:nvSpPr>
          <p:spPr bwMode="auto">
            <a:xfrm>
              <a:off x="185" y="3830"/>
              <a:ext cx="177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PRESENTED BY PUJE</a:t>
              </a:r>
            </a:p>
          </p:txBody>
        </p:sp>
      </p:grpSp>
      <p:grpSp>
        <p:nvGrpSpPr>
          <p:cNvPr id="3" name="Group 5"/>
          <p:cNvGrpSpPr>
            <a:grpSpLocks/>
          </p:cNvGrpSpPr>
          <p:nvPr/>
        </p:nvGrpSpPr>
        <p:grpSpPr bwMode="auto">
          <a:xfrm>
            <a:off x="2895600" y="2286000"/>
            <a:ext cx="3810000" cy="3657600"/>
            <a:chOff x="1824" y="1440"/>
            <a:chExt cx="2400" cy="2304"/>
          </a:xfrm>
        </p:grpSpPr>
        <p:sp>
          <p:nvSpPr>
            <p:cNvPr id="826381" name="Text Box 6"/>
            <p:cNvSpPr txBox="1">
              <a:spLocks noChangeArrowheads="1"/>
            </p:cNvSpPr>
            <p:nvPr/>
          </p:nvSpPr>
          <p:spPr bwMode="auto">
            <a:xfrm>
              <a:off x="2688" y="3494"/>
              <a:ext cx="76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M.DIV. 3</a:t>
              </a:r>
            </a:p>
          </p:txBody>
        </p:sp>
        <p:pic>
          <p:nvPicPr>
            <p:cNvPr id="82638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4" y="1440"/>
              <a:ext cx="2400" cy="1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8"/>
          <p:cNvGrpSpPr>
            <a:grpSpLocks/>
          </p:cNvGrpSpPr>
          <p:nvPr/>
        </p:nvGrpSpPr>
        <p:grpSpPr bwMode="auto">
          <a:xfrm>
            <a:off x="3810000" y="882650"/>
            <a:ext cx="4800600" cy="1403350"/>
            <a:chOff x="2400" y="556"/>
            <a:chExt cx="3024" cy="884"/>
          </a:xfrm>
        </p:grpSpPr>
        <p:sp>
          <p:nvSpPr>
            <p:cNvPr id="826379" name="Text Box 9"/>
            <p:cNvSpPr txBox="1">
              <a:spLocks noChangeArrowheads="1"/>
            </p:cNvSpPr>
            <p:nvPr/>
          </p:nvSpPr>
          <p:spPr bwMode="auto">
            <a:xfrm>
              <a:off x="2400" y="854"/>
              <a:ext cx="158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OT THEOLOGY 3</a:t>
              </a:r>
            </a:p>
          </p:txBody>
        </p:sp>
        <p:pic>
          <p:nvPicPr>
            <p:cNvPr id="82638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28" y="556"/>
              <a:ext cx="1296"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
          <p:cNvGrpSpPr>
            <a:grpSpLocks/>
          </p:cNvGrpSpPr>
          <p:nvPr/>
        </p:nvGrpSpPr>
        <p:grpSpPr bwMode="auto">
          <a:xfrm>
            <a:off x="381000" y="228600"/>
            <a:ext cx="8229600" cy="2405063"/>
            <a:chOff x="240" y="144"/>
            <a:chExt cx="5184" cy="1515"/>
          </a:xfrm>
        </p:grpSpPr>
        <p:sp>
          <p:nvSpPr>
            <p:cNvPr id="826377" name="WordArt 12"/>
            <p:cNvSpPr>
              <a:spLocks noChangeArrowheads="1" noChangeShapeType="1" noTextEdit="1"/>
            </p:cNvSpPr>
            <p:nvPr/>
          </p:nvSpPr>
          <p:spPr bwMode="auto">
            <a:xfrm>
              <a:off x="240" y="144"/>
              <a:ext cx="5184" cy="192"/>
            </a:xfrm>
            <a:prstGeom prst="rect">
              <a:avLst/>
            </a:prstGeom>
          </p:spPr>
          <p:txBody>
            <a:bodyPr wrap="none" fromWordArt="1">
              <a:prstTxWarp prst="textPlain">
                <a:avLst>
                  <a:gd name="adj" fmla="val 50000"/>
                </a:avLst>
              </a:prstTxWarp>
            </a:bodyPr>
            <a:lstStyle/>
            <a:p>
              <a:pPr algn="ctr"/>
              <a:r>
                <a:rPr lang="en-US" sz="3600" kern="10" normalizeH="1">
                  <a:ln w="9525">
                    <a:solidFill>
                      <a:srgbClr val="800000"/>
                    </a:solidFill>
                    <a:round/>
                    <a:headEnd/>
                    <a:tailEnd/>
                  </a:ln>
                  <a:solidFill>
                    <a:srgbClr val="800080"/>
                  </a:solidFill>
                  <a:effectLst>
                    <a:outerShdw blurRad="63500" dist="46662" dir="2115817" algn="ctr" rotWithShape="0">
                      <a:srgbClr val="C0C0C0">
                        <a:alpha val="74997"/>
                      </a:srgbClr>
                    </a:outerShdw>
                  </a:effectLst>
                  <a:latin typeface="Times New Roman"/>
                  <a:ea typeface="Times New Roman"/>
                  <a:cs typeface="Times New Roman"/>
                </a:rPr>
                <a:t>SINGAPORE BIBLE COLLEGE</a:t>
              </a:r>
            </a:p>
          </p:txBody>
        </p:sp>
        <p:graphicFrame>
          <p:nvGraphicFramePr>
            <p:cNvPr id="826378" name="Object 3"/>
            <p:cNvGraphicFramePr>
              <a:graphicFrameLocks noChangeAspect="1"/>
            </p:cNvGraphicFramePr>
            <p:nvPr/>
          </p:nvGraphicFramePr>
          <p:xfrm>
            <a:off x="288" y="432"/>
            <a:ext cx="1968" cy="1227"/>
          </p:xfrm>
          <a:graphic>
            <a:graphicData uri="http://schemas.openxmlformats.org/presentationml/2006/ole">
              <mc:AlternateContent xmlns:mc="http://schemas.openxmlformats.org/markup-compatibility/2006">
                <mc:Choice xmlns:v="urn:schemas-microsoft-com:vml" Requires="v">
                  <p:oleObj name="Image" r:id="rId7" imgW="7624426" imgH="4752559" progId="Photoshop.Image.6">
                    <p:embed/>
                  </p:oleObj>
                </mc:Choice>
                <mc:Fallback>
                  <p:oleObj name="Image" r:id="rId7" imgW="7624426" imgH="4752559" progId="Photoshop.Image.6">
                    <p:embed/>
                    <p:pic>
                      <p:nvPicPr>
                        <p:cNvPr id="82637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432"/>
                          <a:ext cx="1968" cy="1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6" name="Group 14"/>
          <p:cNvGrpSpPr>
            <a:grpSpLocks/>
          </p:cNvGrpSpPr>
          <p:nvPr/>
        </p:nvGrpSpPr>
        <p:grpSpPr bwMode="auto">
          <a:xfrm>
            <a:off x="6324600" y="2590800"/>
            <a:ext cx="2401888" cy="3886200"/>
            <a:chOff x="3984" y="1632"/>
            <a:chExt cx="1513" cy="2448"/>
          </a:xfrm>
        </p:grpSpPr>
        <p:sp>
          <p:nvSpPr>
            <p:cNvPr id="826375" name="Text Box 15"/>
            <p:cNvSpPr txBox="1">
              <a:spLocks noChangeArrowheads="1"/>
            </p:cNvSpPr>
            <p:nvPr/>
          </p:nvSpPr>
          <p:spPr bwMode="auto">
            <a:xfrm>
              <a:off x="4205" y="3830"/>
              <a:ext cx="121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DR. GRIFFITH</a:t>
              </a:r>
            </a:p>
          </p:txBody>
        </p:sp>
        <p:graphicFrame>
          <p:nvGraphicFramePr>
            <p:cNvPr id="826376" name="Object 2"/>
            <p:cNvGraphicFramePr>
              <a:graphicFrameLocks noChangeAspect="1"/>
            </p:cNvGraphicFramePr>
            <p:nvPr/>
          </p:nvGraphicFramePr>
          <p:xfrm>
            <a:off x="3984" y="1632"/>
            <a:ext cx="1513" cy="2160"/>
          </p:xfrm>
          <a:graphic>
            <a:graphicData uri="http://schemas.openxmlformats.org/presentationml/2006/ole">
              <mc:AlternateContent xmlns:mc="http://schemas.openxmlformats.org/markup-compatibility/2006">
                <mc:Choice xmlns:v="urn:schemas-microsoft-com:vml" Requires="v">
                  <p:oleObj name="Image" r:id="rId9" imgW="768228" imgH="1097282" progId="Photoshop.Image.6">
                    <p:embed/>
                  </p:oleObj>
                </mc:Choice>
                <mc:Fallback>
                  <p:oleObj name="Image" r:id="rId9" imgW="768228" imgH="1097282" progId="Photoshop.Image.6">
                    <p:embed/>
                    <p:pic>
                      <p:nvPicPr>
                        <p:cNvPr id="826376"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4" y="1632"/>
                          <a:ext cx="1513" cy="2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7" name="Title 16"/>
          <p:cNvSpPr>
            <a:spLocks noGrp="1"/>
          </p:cNvSpPr>
          <p:nvPr>
            <p:ph type="title"/>
          </p:nvPr>
        </p:nvSpPr>
        <p:spPr/>
        <p:txBody>
          <a:bodyPr/>
          <a:lstStyle/>
          <a:p>
            <a:pPr>
              <a:defRPr/>
            </a:pPr>
            <a:r>
              <a:rPr lang="en-US">
                <a:effectLst>
                  <a:outerShdw blurRad="38100" dist="38100" dir="2700000" algn="tl">
                    <a:srgbClr val="808080"/>
                  </a:outerShdw>
                </a:effectLst>
                <a:latin typeface="Arial" charset="0"/>
                <a:ea typeface="ＭＳ Ｐゴシック" charset="0"/>
                <a:cs typeface="Arial" charset="0"/>
              </a:rPr>
              <a:t>By Puje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pic>
        <p:nvPicPr>
          <p:cNvPr id="827394" name="Picture 2" descr="Jerusalem | Tourist Jordan">
            <a:extLst>
              <a:ext uri="{FF2B5EF4-FFF2-40B4-BE49-F238E27FC236}">
                <a16:creationId xmlns:a16="http://schemas.microsoft.com/office/drawing/2014/main" id="{94A522A8-A489-2843-AF80-9C8282F931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2" y="1774628"/>
            <a:ext cx="914400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6558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07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a:t>
            </a:r>
            <a:r>
              <a:rPr lang="en-US" sz="6000" b="1" dirty="0">
                <a:solidFill>
                  <a:srgbClr val="FFFF00"/>
                </a:solidFill>
                <a:effectLst>
                  <a:glow rad="127000">
                    <a:srgbClr val="000000"/>
                  </a:glow>
                </a:effectLst>
                <a:latin typeface="Arial" charset="0"/>
                <a:ea typeface="ＭＳ Ｐゴシック" charset="0"/>
                <a:cs typeface="ＭＳ Ｐゴシック" charset="0"/>
              </a:rPr>
              <a:t>controls</a:t>
            </a:r>
            <a:r>
              <a:rPr lang="en-US" sz="6000" b="1" dirty="0">
                <a:solidFill>
                  <a:srgbClr val="FFFFFF"/>
                </a:solidFill>
                <a:effectLst>
                  <a:glow rad="127000">
                    <a:srgbClr val="000000"/>
                  </a:glow>
                </a:effectLst>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3075196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70 Weeks of Daniel">
            <a:extLst>
              <a:ext uri="{FF2B5EF4-FFF2-40B4-BE49-F238E27FC236}">
                <a16:creationId xmlns:a16="http://schemas.microsoft.com/office/drawing/2014/main" id="{FFA2B290-6EBC-B3E6-8226-E366C52E88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280"/>
            <a:ext cx="9122281" cy="504444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70 Weeks Implications</a:t>
            </a:r>
          </a:p>
        </p:txBody>
      </p:sp>
      <p:sp>
        <p:nvSpPr>
          <p:cNvPr id="4" name="Rectangle 2">
            <a:extLst>
              <a:ext uri="{FF2B5EF4-FFF2-40B4-BE49-F238E27FC236}">
                <a16:creationId xmlns:a16="http://schemas.microsoft.com/office/drawing/2014/main" id="{B7BE74CC-AA2B-827F-64CE-8621E3657607}"/>
              </a:ext>
            </a:extLst>
          </p:cNvPr>
          <p:cNvSpPr txBox="1">
            <a:spLocks noChangeArrowheads="1"/>
          </p:cNvSpPr>
          <p:nvPr/>
        </p:nvSpPr>
        <p:spPr bwMode="auto">
          <a:xfrm>
            <a:off x="21719" y="1720645"/>
            <a:ext cx="9144000" cy="41688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would not follow the return</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Tribulation will last 7 years</a:t>
            </a:r>
          </a:p>
          <a:p>
            <a:pPr marL="514350" lvl="0" indent="-514350" algn="l" defTabSz="914400">
              <a:buFont typeface="+mj-lt"/>
              <a:buAutoNum type="arabicPeriod"/>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t>
            </a:r>
            <a:r>
              <a:rPr lang="en-US" sz="3200" b="1" kern="0" dirty="0">
                <a:solidFill>
                  <a:srgbClr val="FFFFFF"/>
                </a:solidFill>
                <a:effectLst>
                  <a:glow rad="127000">
                    <a:srgbClr val="000000"/>
                  </a:glow>
                </a:effectLst>
                <a:latin typeface="Arial" charset="0"/>
                <a:ea typeface="ＭＳ Ｐゴシック" charset="0"/>
                <a:cs typeface="ＭＳ Ｐゴシック" charset="0"/>
              </a:rPr>
              <a:t>Messiah would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die before AD 70</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Antichrist will come in the end times</a:t>
            </a:r>
          </a:p>
        </p:txBody>
      </p:sp>
      <p:sp>
        <p:nvSpPr>
          <p:cNvPr id="5" name="Rectangle 2">
            <a:extLst>
              <a:ext uri="{FF2B5EF4-FFF2-40B4-BE49-F238E27FC236}">
                <a16:creationId xmlns:a16="http://schemas.microsoft.com/office/drawing/2014/main" id="{EB8F8617-0B4E-32A9-05B2-4B927D71E080}"/>
              </a:ext>
            </a:extLst>
          </p:cNvPr>
          <p:cNvSpPr txBox="1">
            <a:spLocks noChangeArrowheads="1"/>
          </p:cNvSpPr>
          <p:nvPr/>
        </p:nvSpPr>
        <p:spPr bwMode="auto">
          <a:xfrm>
            <a:off x="278296" y="6268556"/>
            <a:ext cx="8769435" cy="6271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en-US" sz="3200" b="1" dirty="0"/>
              <a:t>Daniel 9:24-27</a:t>
            </a:r>
            <a:endParaRPr lang="ar-SA" sz="3200" b="1" dirty="0"/>
          </a:p>
        </p:txBody>
      </p:sp>
    </p:spTree>
    <p:extLst>
      <p:ext uri="{BB962C8B-B14F-4D97-AF65-F5344CB8AC3E}">
        <p14:creationId xmlns:p14="http://schemas.microsoft.com/office/powerpoint/2010/main" val="2062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Recognize God</a:t>
            </a:r>
            <a:r>
              <a:rPr lang="fr-FR" sz="3200" b="1" dirty="0">
                <a:solidFill>
                  <a:srgbClr val="FFFFFF"/>
                </a:solidFill>
                <a:effectLst>
                  <a:glow rad="241300">
                    <a:srgbClr val="020101">
                      <a:alpha val="75000"/>
                    </a:srgbClr>
                  </a:glow>
                  <a:outerShdw blurRad="38100" dist="38100" dir="2700000" algn="tl">
                    <a:srgbClr val="000000"/>
                  </a:outerShdw>
                </a:effectLst>
                <a:latin typeface="Arial" charset="0"/>
              </a:rPr>
              <a:t>'</a:t>
            </a: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 sovereignty over all authority in history</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Resist evil without compromising</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Trust God for your ultimate salvation so that you can endure to the end (12:2, 3, 12; cf. Rev. 12:11)</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Seek God in prayer and intercession </a:t>
            </a:r>
          </a:p>
          <a:p>
            <a:pPr eaLnBrk="1" hangingPunct="1">
              <a:spcBef>
                <a:spcPct val="20000"/>
              </a:spcBef>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Live a godly life</a:t>
            </a:r>
          </a:p>
        </p:txBody>
      </p:sp>
    </p:spTree>
    <p:extLst>
      <p:ext uri="{BB962C8B-B14F-4D97-AF65-F5344CB8AC3E}">
        <p14:creationId xmlns:p14="http://schemas.microsoft.com/office/powerpoint/2010/main" val="11612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380956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112417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2</a:t>
            </a:r>
          </a:p>
        </p:txBody>
      </p:sp>
    </p:spTree>
    <p:extLst>
      <p:ext uri="{BB962C8B-B14F-4D97-AF65-F5344CB8AC3E}">
        <p14:creationId xmlns:p14="http://schemas.microsoft.com/office/powerpoint/2010/main" val="292179956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26"/>
          <p:cNvSpPr>
            <a:spLocks noChangeArrowheads="1"/>
          </p:cNvSpPr>
          <p:nvPr/>
        </p:nvSpPr>
        <p:spPr bwMode="auto">
          <a:xfrm>
            <a:off x="-1" y="1230527"/>
            <a:ext cx="9143999" cy="317009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The exiles could confidently trust God’s sovereignty over the nations seen in Daniel's devotion and prophecy of "the times of the Gentiles" (Dan 2–7). </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1" cy="914400"/>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2–7</a:t>
            </a:r>
          </a:p>
        </p:txBody>
      </p:sp>
      <p:sp>
        <p:nvSpPr>
          <p:cNvPr id="5" name="Rectangle 1026"/>
          <p:cNvSpPr>
            <a:spLocks noChangeArrowheads="1"/>
          </p:cNvSpPr>
          <p:nvPr/>
        </p:nvSpPr>
        <p:spPr bwMode="auto">
          <a:xfrm>
            <a:off x="-36519" y="5060960"/>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Daniel saw world history</a:t>
            </a:r>
            <a:b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—in advance!</a:t>
            </a:r>
          </a:p>
        </p:txBody>
      </p:sp>
    </p:spTree>
    <p:extLst>
      <p:ext uri="{BB962C8B-B14F-4D97-AF65-F5344CB8AC3E}">
        <p14:creationId xmlns:p14="http://schemas.microsoft.com/office/powerpoint/2010/main" val="3728502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0" name="Text Box 16"/>
          <p:cNvSpPr txBox="1">
            <a:spLocks noChangeArrowheads="1"/>
          </p:cNvSpPr>
          <p:nvPr/>
        </p:nvSpPr>
        <p:spPr bwMode="auto">
          <a:xfrm rot="-4468975">
            <a:off x="1066007" y="3562226"/>
            <a:ext cx="2209800" cy="9971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2</a:t>
            </a:r>
          </a:p>
        </p:txBody>
      </p:sp>
    </p:spTree>
    <p:extLst>
      <p:ext uri="{BB962C8B-B14F-4D97-AF65-F5344CB8AC3E}">
        <p14:creationId xmlns:p14="http://schemas.microsoft.com/office/powerpoint/2010/main" val="29267464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05400" y="609600"/>
            <a:ext cx="3352800" cy="1600200"/>
          </a:xfrm>
        </p:spPr>
        <p:txBody>
          <a:bodyPr/>
          <a:lstStyle/>
          <a:p>
            <a:pPr>
              <a:defRPr/>
            </a:pPr>
            <a:r>
              <a:rPr lang="en-US" b="1">
                <a:effectLst/>
                <a:latin typeface="Arial" charset="0"/>
                <a:ea typeface="ＭＳ Ｐゴシック" charset="0"/>
                <a:cs typeface="Arial" charset="0"/>
              </a:rPr>
              <a:t>Dreaming of an Image</a:t>
            </a:r>
          </a:p>
        </p:txBody>
      </p:sp>
      <p:pic>
        <p:nvPicPr>
          <p:cNvPr id="827394" name="Picture 2">
            <a:extLst>
              <a:ext uri="{FF2B5EF4-FFF2-40B4-BE49-F238E27FC236}">
                <a16:creationId xmlns:a16="http://schemas.microsoft.com/office/drawing/2014/main" id="{612032F9-BA16-EC49-A049-3F4EC180B9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1" y="0"/>
            <a:ext cx="4876891"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823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93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0" name="Text Box 6"/>
          <p:cNvSpPr txBox="1">
            <a:spLocks noChangeArrowheads="1"/>
          </p:cNvSpPr>
          <p:nvPr/>
        </p:nvSpPr>
        <p:spPr bwMode="auto">
          <a:xfrm>
            <a:off x="1447800" y="685800"/>
            <a:ext cx="5486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 1-2, 4-5</a:t>
            </a:r>
          </a:p>
        </p:txBody>
      </p:sp>
      <p:sp>
        <p:nvSpPr>
          <p:cNvPr id="200711" name="Text Box 7"/>
          <p:cNvSpPr txBox="1">
            <a:spLocks noChangeArrowheads="1"/>
          </p:cNvSpPr>
          <p:nvPr/>
        </p:nvSpPr>
        <p:spPr bwMode="auto">
          <a:xfrm>
            <a:off x="3657600" y="48101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 Interpreter of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Dreams</a:t>
            </a:r>
          </a:p>
        </p:txBody>
      </p:sp>
      <p:sp>
        <p:nvSpPr>
          <p:cNvPr id="200712" name="Text Box 8"/>
          <p:cNvSpPr txBox="1">
            <a:spLocks noChangeArrowheads="1"/>
          </p:cNvSpPr>
          <p:nvPr/>
        </p:nvSpPr>
        <p:spPr bwMode="auto">
          <a:xfrm>
            <a:off x="3592513" y="55213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Prophet of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God</a:t>
            </a:r>
          </a:p>
        </p:txBody>
      </p:sp>
      <p:sp>
        <p:nvSpPr>
          <p:cNvPr id="200713" name="Text Box 9"/>
          <p:cNvSpPr txBox="1">
            <a:spLocks noChangeArrowheads="1"/>
          </p:cNvSpPr>
          <p:nvPr/>
        </p:nvSpPr>
        <p:spPr bwMode="auto">
          <a:xfrm>
            <a:off x="3657600" y="40989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Person of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Integrity</a:t>
            </a:r>
          </a:p>
        </p:txBody>
      </p:sp>
      <p:sp>
        <p:nvSpPr>
          <p:cNvPr id="200714" name="Text Box 10"/>
          <p:cNvSpPr txBox="1">
            <a:spLocks noChangeArrowheads="1"/>
          </p:cNvSpPr>
          <p:nvPr/>
        </p:nvSpPr>
        <p:spPr bwMode="auto">
          <a:xfrm>
            <a:off x="3592513" y="62325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 Highly Respected </a:t>
            </a:r>
            <a:r>
              <a:rPr kumimoji="0" lang="en-US" sz="2800" b="1" i="1" u="sng"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Leader</a:t>
            </a:r>
          </a:p>
        </p:txBody>
      </p:sp>
      <p:sp>
        <p:nvSpPr>
          <p:cNvPr id="11" name="Title 10"/>
          <p:cNvSpPr>
            <a:spLocks noGrp="1"/>
          </p:cNvSpPr>
          <p:nvPr>
            <p:ph type="ctrTitle"/>
          </p:nvPr>
        </p:nvSpPr>
        <p:spPr>
          <a:xfrm>
            <a:off x="304800" y="0"/>
            <a:ext cx="8153400" cy="685800"/>
          </a:xfrm>
        </p:spPr>
        <p:txBody>
          <a:bodyPr/>
          <a:lstStyle/>
          <a:p>
            <a:pPr algn="l" eaLnBrk="1" hangingPunct="1">
              <a:defRPr/>
            </a:pPr>
            <a:r>
              <a:rPr lang="en-US" sz="4000" b="1" dirty="0">
                <a:solidFill>
                  <a:srgbClr val="FFFFFF"/>
                </a:solidFill>
                <a:latin typeface="Arial" charset="0"/>
                <a:ea typeface="ＭＳ Ｐゴシック" charset="0"/>
                <a:cs typeface="Arial" charset="0"/>
              </a:rPr>
              <a:t>Daniel</a:t>
            </a:r>
            <a:r>
              <a:rPr lang="fr-FR" altLang="ja-JP" sz="4000" b="1" dirty="0">
                <a:solidFill>
                  <a:srgbClr val="FFFFFF"/>
                </a:solidFill>
                <a:latin typeface="Arial" charset="0"/>
                <a:ea typeface="ＭＳ Ｐゴシック" charset="0"/>
                <a:cs typeface="Arial" charset="0"/>
              </a:rPr>
              <a:t>'</a:t>
            </a:r>
            <a:r>
              <a:rPr lang="en-US" altLang="ja-JP" sz="4000" b="1" dirty="0">
                <a:solidFill>
                  <a:srgbClr val="FFFFFF"/>
                </a:solidFill>
                <a:latin typeface="Arial" charset="0"/>
                <a:ea typeface="ＭＳ Ｐゴシック" charset="0"/>
                <a:cs typeface="Arial" charset="0"/>
              </a:rPr>
              <a:t>s Reputation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408096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500"/>
                                        <p:tgtEl>
                                          <p:spTgt spid="200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1"/>
                                        </p:tgtEl>
                                        <p:attrNameLst>
                                          <p:attrName>style.visibility</p:attrName>
                                        </p:attrNameLst>
                                      </p:cBhvr>
                                      <p:to>
                                        <p:strVal val="visible"/>
                                      </p:to>
                                    </p:set>
                                    <p:animEffect transition="in" filter="fade">
                                      <p:cBhvr>
                                        <p:cTn id="12" dur="500"/>
                                        <p:tgtEl>
                                          <p:spTgt spid="2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2"/>
                                        </p:tgtEl>
                                        <p:attrNameLst>
                                          <p:attrName>style.visibility</p:attrName>
                                        </p:attrNameLst>
                                      </p:cBhvr>
                                      <p:to>
                                        <p:strVal val="visible"/>
                                      </p:to>
                                    </p:set>
                                    <p:animEffect transition="in" filter="fade">
                                      <p:cBhvr>
                                        <p:cTn id="17" dur="500"/>
                                        <p:tgtEl>
                                          <p:spTgt spid="2007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P spid="200713" grpId="0"/>
      <p:bldP spid="2007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effectLst/>
                <a:latin typeface="Arial" charset="0"/>
                <a:ea typeface="ＭＳ Ｐゴシック" charset="0"/>
              </a:rPr>
              <a:t>Babylon</a:t>
            </a: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456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C1A4DCE-B329-FB44-89EB-A2683C575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788525"/>
            <a:ext cx="8945290" cy="769296"/>
          </a:xfrm>
          <a:prstGeom prst="rect">
            <a:avLst/>
          </a:prstGeom>
          <a:noFill/>
        </p:spPr>
        <p:txBody>
          <a:bodyPr wrap="square" lIns="91294" tIns="45648" rIns="91294" bIns="45648">
            <a:spAutoFit/>
          </a:bodyPr>
          <a:lstStyle/>
          <a:p>
            <a:pPr defTabSz="91341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NEBUCHADNEZZAR’S DREAM</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Daniel 2:1-49</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
        <p:nvSpPr>
          <p:cNvPr id="18" name="TextBox 17">
            <a:extLst>
              <a:ext uri="{FF2B5EF4-FFF2-40B4-BE49-F238E27FC236}">
                <a16:creationId xmlns:a16="http://schemas.microsoft.com/office/drawing/2014/main" id="{D271A66F-DD4B-334E-8EBD-88369225E911}"/>
              </a:ext>
            </a:extLst>
          </p:cNvPr>
          <p:cNvSpPr txBox="1"/>
          <p:nvPr/>
        </p:nvSpPr>
        <p:spPr>
          <a:xfrm>
            <a:off x="179512" y="4312507"/>
            <a:ext cx="8945290" cy="399964"/>
          </a:xfrm>
          <a:prstGeom prst="rect">
            <a:avLst/>
          </a:prstGeom>
          <a:noFill/>
        </p:spPr>
        <p:txBody>
          <a:bodyPr wrap="square" lIns="91294" tIns="45648" rIns="91294" bIns="45648">
            <a:spAutoFit/>
          </a:bodyPr>
          <a:lstStyle/>
          <a:p>
            <a:pPr defTabSz="913410">
              <a:defRPr/>
            </a:pPr>
            <a:r>
              <a:rPr lang="en-US" sz="20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REVELATION TV</a:t>
            </a:r>
          </a:p>
        </p:txBody>
      </p:sp>
    </p:spTree>
    <p:extLst>
      <p:ext uri="{BB962C8B-B14F-4D97-AF65-F5344CB8AC3E}">
        <p14:creationId xmlns:p14="http://schemas.microsoft.com/office/powerpoint/2010/main" val="488703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12AB0616-4593-954B-8BEC-65FD55D70B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55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69A81BDA-641E-914A-80D6-DD56D85EB8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3910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29489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Universal Sovereignty in Times of the Gentiles</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532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13473995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76CAD7F-34FA-8A40-8CBE-F420DD49C3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8125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A2E283F-0ECA-1E4C-8DE7-B7CF8E3DBB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7747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5CCB21C-2FAC-174D-9345-7C2E9E262A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7767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7261D69-BA8F-3840-AB46-2DCC13601A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1531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ADD92170-48BB-9947-9CC7-4177348758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2123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58AE9DAC-10CC-5045-9BCE-C6DC0C5003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3812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5EA084D3-E871-FD44-979F-14C6F02566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6165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F2A10D4F-5DFF-754E-912B-48EF804CB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7761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941785F-668A-174D-B85D-A794778141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4270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96BAE36A-DE4B-EB4D-B85D-B3F87BC5E5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6845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4026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(Daniel to God)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…Praise be to the name of God for ever and ever; wisdom and power are his.  He changes times and seasons; he sets up kings and deposes them…</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(2:20-21a).</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7" name="Text Box 24"/>
          <p:cNvSpPr txBox="1">
            <a:spLocks noChangeArrowheads="1"/>
          </p:cNvSpPr>
          <p:nvPr/>
        </p:nvSpPr>
        <p:spPr bwMode="auto">
          <a:xfrm>
            <a:off x="8378834" y="51976"/>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532</a:t>
            </a:r>
          </a:p>
        </p:txBody>
      </p:sp>
    </p:spTree>
    <p:extLst>
      <p:ext uri="{BB962C8B-B14F-4D97-AF65-F5344CB8AC3E}">
        <p14:creationId xmlns:p14="http://schemas.microsoft.com/office/powerpoint/2010/main" val="523708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18DB9DF-60EF-4045-860F-3F6DBEEDD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91100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mn-ea"/>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mn-ea"/>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mn-ea"/>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Antichrist</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n-ea"/>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2" name="Picture 4" descr="Image result for stone png">
            <a:extLst>
              <a:ext uri="{FF2B5EF4-FFF2-40B4-BE49-F238E27FC236}">
                <a16:creationId xmlns:a16="http://schemas.microsoft.com/office/drawing/2014/main" id="{4ABAA560-E63F-2AB6-1674-30777ABB34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1236" y="4803799"/>
            <a:ext cx="323629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4060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2000" fill="hold"/>
                                        <p:tgtEl>
                                          <p:spTgt spid="2"/>
                                        </p:tgtEl>
                                        <p:attrNameLst>
                                          <p:attrName>ppt_x</p:attrName>
                                        </p:attrNameLst>
                                      </p:cBhvr>
                                      <p:tavLst>
                                        <p:tav tm="0">
                                          <p:val>
                                            <p:strVal val="1+#ppt_w/2"/>
                                          </p:val>
                                        </p:tav>
                                        <p:tav tm="100000">
                                          <p:val>
                                            <p:strVal val="#ppt_x"/>
                                          </p:val>
                                        </p:tav>
                                      </p:tavLst>
                                    </p:anim>
                                    <p:anim calcmode="lin" valueType="num">
                                      <p:cBhvr additive="base">
                                        <p:cTn id="56"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35" presetClass="entr" presetSubtype="0" fill="hold" nodeType="clickEffect">
                                  <p:stCondLst>
                                    <p:cond delay="0"/>
                                  </p:stCondLst>
                                  <p:childTnLst>
                                    <p:set>
                                      <p:cBhvr>
                                        <p:cTn id="65" dur="1" fill="hold">
                                          <p:stCondLst>
                                            <p:cond delay="0"/>
                                          </p:stCondLst>
                                        </p:cTn>
                                        <p:tgtEl>
                                          <p:spTgt spid="269322"/>
                                        </p:tgtEl>
                                        <p:attrNameLst>
                                          <p:attrName>style.visibility</p:attrName>
                                        </p:attrNameLst>
                                      </p:cBhvr>
                                      <p:to>
                                        <p:strVal val="visible"/>
                                      </p:to>
                                    </p:set>
                                    <p:animEffect transition="in" filter="fade">
                                      <p:cBhvr>
                                        <p:cTn id="66" dur="2000"/>
                                        <p:tgtEl>
                                          <p:spTgt spid="269322"/>
                                        </p:tgtEl>
                                      </p:cBhvr>
                                    </p:animEffect>
                                    <p:anim calcmode="lin" valueType="num">
                                      <p:cBhvr>
                                        <p:cTn id="67" dur="2000" fill="hold"/>
                                        <p:tgtEl>
                                          <p:spTgt spid="269322"/>
                                        </p:tgtEl>
                                        <p:attrNameLst>
                                          <p:attrName>style.rotation</p:attrName>
                                        </p:attrNameLst>
                                      </p:cBhvr>
                                      <p:tavLst>
                                        <p:tav tm="0">
                                          <p:val>
                                            <p:fltVal val="720"/>
                                          </p:val>
                                        </p:tav>
                                        <p:tav tm="100000">
                                          <p:val>
                                            <p:fltVal val="0"/>
                                          </p:val>
                                        </p:tav>
                                      </p:tavLst>
                                    </p:anim>
                                    <p:anim calcmode="lin" valueType="num">
                                      <p:cBhvr>
                                        <p:cTn id="68" dur="2000" fill="hold"/>
                                        <p:tgtEl>
                                          <p:spTgt spid="269322"/>
                                        </p:tgtEl>
                                        <p:attrNameLst>
                                          <p:attrName>ppt_h</p:attrName>
                                        </p:attrNameLst>
                                      </p:cBhvr>
                                      <p:tavLst>
                                        <p:tav tm="0">
                                          <p:val>
                                            <p:fltVal val="0"/>
                                          </p:val>
                                        </p:tav>
                                        <p:tav tm="100000">
                                          <p:val>
                                            <p:strVal val="#ppt_h"/>
                                          </p:val>
                                        </p:tav>
                                      </p:tavLst>
                                    </p:anim>
                                    <p:anim calcmode="lin" valueType="num">
                                      <p:cBhvr>
                                        <p:cTn id="69"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5" presetClass="entr" presetSubtype="0" fill="hold" nodeType="clickEffect">
                                  <p:stCondLst>
                                    <p:cond delay="0"/>
                                  </p:stCondLst>
                                  <p:childTnLst>
                                    <p:set>
                                      <p:cBhvr>
                                        <p:cTn id="73" dur="1" fill="hold">
                                          <p:stCondLst>
                                            <p:cond delay="0"/>
                                          </p:stCondLst>
                                        </p:cTn>
                                        <p:tgtEl>
                                          <p:spTgt spid="269323"/>
                                        </p:tgtEl>
                                        <p:attrNameLst>
                                          <p:attrName>style.visibility</p:attrName>
                                        </p:attrNameLst>
                                      </p:cBhvr>
                                      <p:to>
                                        <p:strVal val="visible"/>
                                      </p:to>
                                    </p:set>
                                    <p:animEffect transition="in" filter="fade">
                                      <p:cBhvr>
                                        <p:cTn id="74" dur="2000"/>
                                        <p:tgtEl>
                                          <p:spTgt spid="269323"/>
                                        </p:tgtEl>
                                      </p:cBhvr>
                                    </p:animEffect>
                                    <p:anim calcmode="lin" valueType="num">
                                      <p:cBhvr>
                                        <p:cTn id="75" dur="2000" fill="hold"/>
                                        <p:tgtEl>
                                          <p:spTgt spid="269323"/>
                                        </p:tgtEl>
                                        <p:attrNameLst>
                                          <p:attrName>style.rotation</p:attrName>
                                        </p:attrNameLst>
                                      </p:cBhvr>
                                      <p:tavLst>
                                        <p:tav tm="0">
                                          <p:val>
                                            <p:fltVal val="720"/>
                                          </p:val>
                                        </p:tav>
                                        <p:tav tm="100000">
                                          <p:val>
                                            <p:fltVal val="0"/>
                                          </p:val>
                                        </p:tav>
                                      </p:tavLst>
                                    </p:anim>
                                    <p:anim calcmode="lin" valueType="num">
                                      <p:cBhvr>
                                        <p:cTn id="76" dur="2000" fill="hold"/>
                                        <p:tgtEl>
                                          <p:spTgt spid="269323"/>
                                        </p:tgtEl>
                                        <p:attrNameLst>
                                          <p:attrName>ppt_h</p:attrName>
                                        </p:attrNameLst>
                                      </p:cBhvr>
                                      <p:tavLst>
                                        <p:tav tm="0">
                                          <p:val>
                                            <p:fltVal val="0"/>
                                          </p:val>
                                        </p:tav>
                                        <p:tav tm="100000">
                                          <p:val>
                                            <p:strVal val="#ppt_h"/>
                                          </p:val>
                                        </p:tav>
                                      </p:tavLst>
                                    </p:anim>
                                    <p:anim calcmode="lin" valueType="num">
                                      <p:cBhvr>
                                        <p:cTn id="77"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5" presetClass="entr" presetSubtype="0" fill="hold" nodeType="clickEffect">
                                  <p:stCondLst>
                                    <p:cond delay="0"/>
                                  </p:stCondLst>
                                  <p:childTnLst>
                                    <p:set>
                                      <p:cBhvr>
                                        <p:cTn id="81" dur="1" fill="hold">
                                          <p:stCondLst>
                                            <p:cond delay="0"/>
                                          </p:stCondLst>
                                        </p:cTn>
                                        <p:tgtEl>
                                          <p:spTgt spid="269324"/>
                                        </p:tgtEl>
                                        <p:attrNameLst>
                                          <p:attrName>style.visibility</p:attrName>
                                        </p:attrNameLst>
                                      </p:cBhvr>
                                      <p:to>
                                        <p:strVal val="visible"/>
                                      </p:to>
                                    </p:set>
                                    <p:animEffect transition="in" filter="fade">
                                      <p:cBhvr>
                                        <p:cTn id="82" dur="2000"/>
                                        <p:tgtEl>
                                          <p:spTgt spid="269324"/>
                                        </p:tgtEl>
                                      </p:cBhvr>
                                    </p:animEffect>
                                    <p:anim calcmode="lin" valueType="num">
                                      <p:cBhvr>
                                        <p:cTn id="83" dur="2000" fill="hold"/>
                                        <p:tgtEl>
                                          <p:spTgt spid="269324"/>
                                        </p:tgtEl>
                                        <p:attrNameLst>
                                          <p:attrName>style.rotation</p:attrName>
                                        </p:attrNameLst>
                                      </p:cBhvr>
                                      <p:tavLst>
                                        <p:tav tm="0">
                                          <p:val>
                                            <p:fltVal val="720"/>
                                          </p:val>
                                        </p:tav>
                                        <p:tav tm="100000">
                                          <p:val>
                                            <p:fltVal val="0"/>
                                          </p:val>
                                        </p:tav>
                                      </p:tavLst>
                                    </p:anim>
                                    <p:anim calcmode="lin" valueType="num">
                                      <p:cBhvr>
                                        <p:cTn id="84" dur="2000" fill="hold"/>
                                        <p:tgtEl>
                                          <p:spTgt spid="269324"/>
                                        </p:tgtEl>
                                        <p:attrNameLst>
                                          <p:attrName>ppt_h</p:attrName>
                                        </p:attrNameLst>
                                      </p:cBhvr>
                                      <p:tavLst>
                                        <p:tav tm="0">
                                          <p:val>
                                            <p:fltVal val="0"/>
                                          </p:val>
                                        </p:tav>
                                        <p:tav tm="100000">
                                          <p:val>
                                            <p:strVal val="#ppt_h"/>
                                          </p:val>
                                        </p:tav>
                                      </p:tavLst>
                                    </p:anim>
                                    <p:anim calcmode="lin" valueType="num">
                                      <p:cBhvr>
                                        <p:cTn id="85"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5" presetClass="entr" presetSubtype="0" fill="hold" nodeType="clickEffect">
                                  <p:stCondLst>
                                    <p:cond delay="0"/>
                                  </p:stCondLst>
                                  <p:childTnLst>
                                    <p:set>
                                      <p:cBhvr>
                                        <p:cTn id="89" dur="1" fill="hold">
                                          <p:stCondLst>
                                            <p:cond delay="0"/>
                                          </p:stCondLst>
                                        </p:cTn>
                                        <p:tgtEl>
                                          <p:spTgt spid="269325"/>
                                        </p:tgtEl>
                                        <p:attrNameLst>
                                          <p:attrName>style.visibility</p:attrName>
                                        </p:attrNameLst>
                                      </p:cBhvr>
                                      <p:to>
                                        <p:strVal val="visible"/>
                                      </p:to>
                                    </p:set>
                                    <p:animEffect transition="in" filter="fade">
                                      <p:cBhvr>
                                        <p:cTn id="90" dur="2000"/>
                                        <p:tgtEl>
                                          <p:spTgt spid="269325"/>
                                        </p:tgtEl>
                                      </p:cBhvr>
                                    </p:animEffect>
                                    <p:anim calcmode="lin" valueType="num">
                                      <p:cBhvr>
                                        <p:cTn id="91" dur="2000" fill="hold"/>
                                        <p:tgtEl>
                                          <p:spTgt spid="269325"/>
                                        </p:tgtEl>
                                        <p:attrNameLst>
                                          <p:attrName>style.rotation</p:attrName>
                                        </p:attrNameLst>
                                      </p:cBhvr>
                                      <p:tavLst>
                                        <p:tav tm="0">
                                          <p:val>
                                            <p:fltVal val="720"/>
                                          </p:val>
                                        </p:tav>
                                        <p:tav tm="100000">
                                          <p:val>
                                            <p:fltVal val="0"/>
                                          </p:val>
                                        </p:tav>
                                      </p:tavLst>
                                    </p:anim>
                                    <p:anim calcmode="lin" valueType="num">
                                      <p:cBhvr>
                                        <p:cTn id="92" dur="2000" fill="hold"/>
                                        <p:tgtEl>
                                          <p:spTgt spid="269325"/>
                                        </p:tgtEl>
                                        <p:attrNameLst>
                                          <p:attrName>ppt_h</p:attrName>
                                        </p:attrNameLst>
                                      </p:cBhvr>
                                      <p:tavLst>
                                        <p:tav tm="0">
                                          <p:val>
                                            <p:fltVal val="0"/>
                                          </p:val>
                                        </p:tav>
                                        <p:tav tm="100000">
                                          <p:val>
                                            <p:strVal val="#ppt_h"/>
                                          </p:val>
                                        </p:tav>
                                      </p:tavLst>
                                    </p:anim>
                                    <p:anim calcmode="lin" valueType="num">
                                      <p:cBhvr>
                                        <p:cTn id="93"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35" presetClass="entr" presetSubtype="0" fill="hold" nodeType="clickEffect">
                                  <p:stCondLst>
                                    <p:cond delay="0"/>
                                  </p:stCondLst>
                                  <p:childTnLst>
                                    <p:set>
                                      <p:cBhvr>
                                        <p:cTn id="97" dur="1" fill="hold">
                                          <p:stCondLst>
                                            <p:cond delay="0"/>
                                          </p:stCondLst>
                                        </p:cTn>
                                        <p:tgtEl>
                                          <p:spTgt spid="269326"/>
                                        </p:tgtEl>
                                        <p:attrNameLst>
                                          <p:attrName>style.visibility</p:attrName>
                                        </p:attrNameLst>
                                      </p:cBhvr>
                                      <p:to>
                                        <p:strVal val="visible"/>
                                      </p:to>
                                    </p:set>
                                    <p:animEffect transition="in" filter="fade">
                                      <p:cBhvr>
                                        <p:cTn id="98" dur="2000"/>
                                        <p:tgtEl>
                                          <p:spTgt spid="269326"/>
                                        </p:tgtEl>
                                      </p:cBhvr>
                                    </p:animEffect>
                                    <p:anim calcmode="lin" valueType="num">
                                      <p:cBhvr>
                                        <p:cTn id="99" dur="2000" fill="hold"/>
                                        <p:tgtEl>
                                          <p:spTgt spid="269326"/>
                                        </p:tgtEl>
                                        <p:attrNameLst>
                                          <p:attrName>style.rotation</p:attrName>
                                        </p:attrNameLst>
                                      </p:cBhvr>
                                      <p:tavLst>
                                        <p:tav tm="0">
                                          <p:val>
                                            <p:fltVal val="720"/>
                                          </p:val>
                                        </p:tav>
                                        <p:tav tm="100000">
                                          <p:val>
                                            <p:fltVal val="0"/>
                                          </p:val>
                                        </p:tav>
                                      </p:tavLst>
                                    </p:anim>
                                    <p:anim calcmode="lin" valueType="num">
                                      <p:cBhvr>
                                        <p:cTn id="100" dur="2000" fill="hold"/>
                                        <p:tgtEl>
                                          <p:spTgt spid="269326"/>
                                        </p:tgtEl>
                                        <p:attrNameLst>
                                          <p:attrName>ppt_h</p:attrName>
                                        </p:attrNameLst>
                                      </p:cBhvr>
                                      <p:tavLst>
                                        <p:tav tm="0">
                                          <p:val>
                                            <p:fltVal val="0"/>
                                          </p:val>
                                        </p:tav>
                                        <p:tav tm="100000">
                                          <p:val>
                                            <p:strVal val="#ppt_h"/>
                                          </p:val>
                                        </p:tav>
                                      </p:tavLst>
                                    </p:anim>
                                    <p:anim calcmode="lin" valueType="num">
                                      <p:cBhvr>
                                        <p:cTn id="101"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5" presetClass="entr" presetSubtype="0" fill="hold" nodeType="clickEffect">
                                  <p:stCondLst>
                                    <p:cond delay="0"/>
                                  </p:stCondLst>
                                  <p:childTnLst>
                                    <p:set>
                                      <p:cBhvr>
                                        <p:cTn id="105" dur="1" fill="hold">
                                          <p:stCondLst>
                                            <p:cond delay="0"/>
                                          </p:stCondLst>
                                        </p:cTn>
                                        <p:tgtEl>
                                          <p:spTgt spid="269327"/>
                                        </p:tgtEl>
                                        <p:attrNameLst>
                                          <p:attrName>style.visibility</p:attrName>
                                        </p:attrNameLst>
                                      </p:cBhvr>
                                      <p:to>
                                        <p:strVal val="visible"/>
                                      </p:to>
                                    </p:set>
                                    <p:anim calcmode="lin" valueType="num">
                                      <p:cBhvr>
                                        <p:cTn id="106" dur="1000" fill="hold"/>
                                        <p:tgtEl>
                                          <p:spTgt spid="269327"/>
                                        </p:tgtEl>
                                        <p:attrNameLst>
                                          <p:attrName>ppt_w</p:attrName>
                                        </p:attrNameLst>
                                      </p:cBhvr>
                                      <p:tavLst>
                                        <p:tav tm="0">
                                          <p:val>
                                            <p:fltVal val="0"/>
                                          </p:val>
                                        </p:tav>
                                        <p:tav tm="100000">
                                          <p:val>
                                            <p:strVal val="#ppt_w"/>
                                          </p:val>
                                        </p:tav>
                                      </p:tavLst>
                                    </p:anim>
                                    <p:anim calcmode="lin" valueType="num">
                                      <p:cBhvr>
                                        <p:cTn id="107" dur="1000" fill="hold"/>
                                        <p:tgtEl>
                                          <p:spTgt spid="269327"/>
                                        </p:tgtEl>
                                        <p:attrNameLst>
                                          <p:attrName>ppt_h</p:attrName>
                                        </p:attrNameLst>
                                      </p:cBhvr>
                                      <p:tavLst>
                                        <p:tav tm="0">
                                          <p:val>
                                            <p:fltVal val="0"/>
                                          </p:val>
                                        </p:tav>
                                        <p:tav tm="100000">
                                          <p:val>
                                            <p:strVal val="#ppt_h"/>
                                          </p:val>
                                        </p:tav>
                                      </p:tavLst>
                                    </p:anim>
                                    <p:anim calcmode="lin" valueType="num">
                                      <p:cBhvr>
                                        <p:cTn id="108"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9"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0" presetID="0" presetClass="path" presetSubtype="0" accel="50000" decel="50000" fill="hold" nodeType="withEffect">
                                  <p:stCondLst>
                                    <p:cond delay="0"/>
                                  </p:stCondLst>
                                  <p:childTnLst>
                                    <p:animMotion origin="layout" path="M 0.40212 -0.89544 L -0.29104 0.00301 " pathEditMode="relative" rAng="0" ptsTypes="AA">
                                      <p:cBhvr>
                                        <p:cTn id="111"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25" y="0"/>
            <a:ext cx="9134875" cy="6858000"/>
          </a:xfrm>
          <a:prstGeom prst="rect">
            <a:avLst/>
          </a:prstGeom>
        </p:spPr>
      </p:pic>
      <p:sp>
        <p:nvSpPr>
          <p:cNvPr id="180240" name="Rectangle 17"/>
          <p:cNvSpPr>
            <a:spLocks noGrp="1" noChangeArrowheads="1"/>
          </p:cNvSpPr>
          <p:nvPr>
            <p:ph type="title" idx="4294967295"/>
          </p:nvPr>
        </p:nvSpPr>
        <p:spPr>
          <a:xfrm>
            <a:off x="-22644" y="-27384"/>
            <a:ext cx="5890787" cy="675634"/>
          </a:xfrm>
          <a:solidFill>
            <a:schemeClr val="tx1"/>
          </a:solidFill>
        </p:spPr>
        <p:txBody>
          <a:bodyPr/>
          <a:lstStyle/>
          <a:p>
            <a:pPr eaLnBrk="1" hangingPunct="1">
              <a:defRPr/>
            </a:pPr>
            <a:r>
              <a:rPr lang="en-US" sz="2800" b="1" dirty="0">
                <a:solidFill>
                  <a:schemeClr val="bg1"/>
                </a:solidFill>
                <a:effectLst/>
                <a:latin typeface="Arial" charset="0"/>
                <a:ea typeface="ＭＳ Ｐゴシック" charset="0"/>
                <a:cs typeface="Arial" charset="0"/>
              </a:rPr>
              <a:t>What is Christ's Kingdom?</a:t>
            </a:r>
          </a:p>
        </p:txBody>
      </p:sp>
    </p:spTree>
    <p:extLst>
      <p:ext uri="{BB962C8B-B14F-4D97-AF65-F5344CB8AC3E}">
        <p14:creationId xmlns:p14="http://schemas.microsoft.com/office/powerpoint/2010/main" val="3085353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r>
              <a:rPr lang="en-US" sz="2800" b="1" dirty="0">
                <a:solidFill>
                  <a:schemeClr val="bg1"/>
                </a:solidFill>
                <a:effectLst/>
                <a:latin typeface="Arial" charset="0"/>
                <a:ea typeface="ＭＳ Ｐゴシック" charset="0"/>
                <a:cs typeface="Arial" charset="0"/>
              </a:rPr>
              <a:t>Note that ALL of the kingdoms will fall at the same time!</a:t>
            </a:r>
          </a:p>
        </p:txBody>
      </p:sp>
    </p:spTree>
    <p:extLst>
      <p:ext uri="{BB962C8B-B14F-4D97-AF65-F5344CB8AC3E}">
        <p14:creationId xmlns:p14="http://schemas.microsoft.com/office/powerpoint/2010/main" val="1138377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3</a:t>
            </a:r>
          </a:p>
        </p:txBody>
      </p:sp>
    </p:spTree>
    <p:extLst>
      <p:ext uri="{BB962C8B-B14F-4D97-AF65-F5344CB8AC3E}">
        <p14:creationId xmlns:p14="http://schemas.microsoft.com/office/powerpoint/2010/main" val="3955451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1363"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64"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71365"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71366"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1367"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71368" name="Text Box 8"/>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71369" name="Text Box 9"/>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71370" name="Line 10"/>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1" name="Line 11"/>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2" name="Text Box 12"/>
          <p:cNvSpPr txBox="1">
            <a:spLocks noChangeArrowheads="1"/>
          </p:cNvSpPr>
          <p:nvPr/>
        </p:nvSpPr>
        <p:spPr bwMode="auto">
          <a:xfrm>
            <a:off x="2195736"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71373" name="Text Box 13"/>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71374" name="Text Box 14"/>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71375" name="Text Box 15"/>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71376" name="Line 16"/>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7" name="Text Box 17"/>
          <p:cNvSpPr txBox="1">
            <a:spLocks noChangeArrowheads="1"/>
          </p:cNvSpPr>
          <p:nvPr/>
        </p:nvSpPr>
        <p:spPr bwMode="auto">
          <a:xfrm rot="-4468975">
            <a:off x="1323182" y="3396676"/>
            <a:ext cx="2209800" cy="14711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1378" name="Line 18"/>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79" name="Text Box 19"/>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1380" name="Line 20"/>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1" name="Line 21"/>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2" name="Line 22"/>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3" name="Line 23"/>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4" name="Line 24"/>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5" name="Line 25"/>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6" name="Line 26"/>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7" name="Line 27"/>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8" name="Line 28"/>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89" name="Line 29"/>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0" name="Line 30"/>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1" name="Line 31"/>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2" name="Rectangle 32"/>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3" name="Line 33"/>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1394" name="Line 34"/>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5" name="Title 34"/>
          <p:cNvSpPr>
            <a:spLocks noGrp="1"/>
          </p:cNvSpPr>
          <p:nvPr>
            <p:ph type="title" idx="4294967295"/>
          </p:nvPr>
        </p:nvSpPr>
        <p:spPr>
          <a:xfrm>
            <a:off x="685800" y="-76200"/>
            <a:ext cx="7772400" cy="762000"/>
          </a:xfrm>
        </p:spPr>
        <p:txBody>
          <a:bodyPr/>
          <a:lstStyle/>
          <a:p>
            <a:pPr>
              <a:defRPr/>
            </a:pPr>
            <a:r>
              <a:rPr lang="en-US" sz="4000">
                <a:effectLst>
                  <a:outerShdw blurRad="38100" dist="38100" dir="2700000" algn="tl">
                    <a:srgbClr val="808080"/>
                  </a:outerShdw>
                </a:effectLst>
                <a:ea typeface="ＭＳ Ｐゴシック" charset="0"/>
              </a:rPr>
              <a:t>Chapter 3</a:t>
            </a:r>
          </a:p>
        </p:txBody>
      </p:sp>
    </p:spTree>
    <p:extLst>
      <p:ext uri="{BB962C8B-B14F-4D97-AF65-F5344CB8AC3E}">
        <p14:creationId xmlns:p14="http://schemas.microsoft.com/office/powerpoint/2010/main" val="31820112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1150"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27" name="Text Box 15"/>
          <p:cNvSpPr txBox="1">
            <a:spLocks noChangeArrowheads="1"/>
          </p:cNvSpPr>
          <p:nvPr/>
        </p:nvSpPr>
        <p:spPr bwMode="auto">
          <a:xfrm>
            <a:off x="0"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Daniel 2</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Many materials</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0240" name="Rectangle 17"/>
          <p:cNvSpPr>
            <a:spLocks noGrp="1" noChangeArrowheads="1"/>
          </p:cNvSpPr>
          <p:nvPr>
            <p:ph type="title" idx="4294967295"/>
          </p:nvPr>
        </p:nvSpPr>
        <p:spPr>
          <a:xfrm>
            <a:off x="2843213" y="115888"/>
            <a:ext cx="3457575" cy="2852737"/>
          </a:xfrm>
        </p:spPr>
        <p:txBody>
          <a:bodyPr/>
          <a:lstStyle/>
          <a:p>
            <a:pPr eaLnBrk="1" hangingPunct="1">
              <a:defRPr/>
            </a:pPr>
            <a:r>
              <a:rPr lang="en-US" b="1" dirty="0">
                <a:solidFill>
                  <a:schemeClr val="bg1"/>
                </a:solidFill>
                <a:effectLst/>
                <a:latin typeface="Arial" charset="0"/>
                <a:ea typeface="ＭＳ Ｐゴシック" charset="0"/>
                <a:cs typeface="Arial" charset="0"/>
              </a:rPr>
              <a:t>Statues can become a bad habit</a:t>
            </a:r>
          </a:p>
        </p:txBody>
      </p:sp>
      <p:pic>
        <p:nvPicPr>
          <p:cNvPr id="5775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75" y="-50800"/>
            <a:ext cx="2852738"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5"/>
          <p:cNvSpPr txBox="1">
            <a:spLocks noChangeArrowheads="1"/>
          </p:cNvSpPr>
          <p:nvPr/>
        </p:nvSpPr>
        <p:spPr bwMode="auto">
          <a:xfrm>
            <a:off x="6300192"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Daniel 3</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All Gold at </a:t>
            </a:r>
            <a:b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9 x 90 feet!</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62247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 calcmode="lin" valueType="num">
                                      <p:cBhvr>
                                        <p:cTn id="7" dur="1000" fill="hold"/>
                                        <p:tgtEl>
                                          <p:spTgt spid="269327"/>
                                        </p:tgtEl>
                                        <p:attrNameLst>
                                          <p:attrName>ppt_w</p:attrName>
                                        </p:attrNameLst>
                                      </p:cBhvr>
                                      <p:tavLst>
                                        <p:tav tm="0">
                                          <p:val>
                                            <p:fltVal val="0"/>
                                          </p:val>
                                        </p:tav>
                                        <p:tav tm="100000">
                                          <p:val>
                                            <p:strVal val="#ppt_w"/>
                                          </p:val>
                                        </p:tav>
                                      </p:tavLst>
                                    </p:anim>
                                    <p:anim calcmode="lin" valueType="num">
                                      <p:cBhvr>
                                        <p:cTn id="8" dur="1000" fill="hold"/>
                                        <p:tgtEl>
                                          <p:spTgt spid="269327"/>
                                        </p:tgtEl>
                                        <p:attrNameLst>
                                          <p:attrName>ppt_h</p:attrName>
                                        </p:attrNameLst>
                                      </p:cBhvr>
                                      <p:tavLst>
                                        <p:tav tm="0">
                                          <p:val>
                                            <p:fltVal val="0"/>
                                          </p:val>
                                        </p:tav>
                                        <p:tav tm="100000">
                                          <p:val>
                                            <p:strVal val="#ppt_h"/>
                                          </p:val>
                                        </p:tav>
                                      </p:tavLst>
                                    </p:anim>
                                    <p:anim calcmode="lin" valueType="num">
                                      <p:cBhvr>
                                        <p:cTn id="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 presetID="0" presetClass="path" presetSubtype="0" accel="50000" decel="50000" fill="hold" nodeType="withEffect">
                                  <p:stCondLst>
                                    <p:cond delay="0"/>
                                  </p:stCondLst>
                                  <p:childTnLst>
                                    <p:animMotion origin="layout" path="M 0.69288 -0.89537 L -0.00017 0.00301 " pathEditMode="relative" rAng="0" ptsTypes="AA">
                                      <p:cBhvr>
                                        <p:cTn id="12" dur="2000" fill="hold"/>
                                        <p:tgtEl>
                                          <p:spTgt spid="269327"/>
                                        </p:tgtEl>
                                        <p:attrNameLst>
                                          <p:attrName>ppt_x</p:attrName>
                                          <p:attrName>ppt_y</p:attrName>
                                        </p:attrNameLst>
                                      </p:cBhvr>
                                      <p:rCtr x="-34653" y="4490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0" presetClass="path" presetSubtype="0" accel="50000" decel="50000" fill="hold" nodeType="withEffect">
                                  <p:stCondLst>
                                    <p:cond delay="0"/>
                                  </p:stCondLst>
                                  <p:childTnLst>
                                    <p:animMotion origin="layout" path="M 0.69323 -0.89537 L 0.00018 0.00301 " pathEditMode="relative" rAng="0" ptsTypes="AA">
                                      <p:cBhvr>
                                        <p:cTn id="22" dur="2000" fill="hold"/>
                                        <p:tgtEl>
                                          <p:spTgt spid="18"/>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Title 4"/>
          <p:cNvSpPr>
            <a:spLocks noGrp="1"/>
          </p:cNvSpPr>
          <p:nvPr>
            <p:ph type="title" idx="4294967295"/>
          </p:nvPr>
        </p:nvSpPr>
        <p:spPr>
          <a:xfrm>
            <a:off x="0" y="5318759"/>
            <a:ext cx="9448800" cy="13572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pPr>
            <a:r>
              <a:rPr lang="en-US" sz="4000" b="1" kern="1200" dirty="0">
                <a:solidFill>
                  <a:schemeClr val="bg1"/>
                </a:solidFill>
                <a:effectLst>
                  <a:glow rad="101600">
                    <a:schemeClr val="tx1">
                      <a:alpha val="75000"/>
                    </a:schemeClr>
                  </a:glow>
                </a:effectLst>
                <a:ea typeface="+mn-ea"/>
              </a:rPr>
              <a:t>Hananiah, </a:t>
            </a:r>
            <a:r>
              <a:rPr lang="en-US" sz="4000" b="1" kern="1200" dirty="0" err="1">
                <a:solidFill>
                  <a:schemeClr val="bg1"/>
                </a:solidFill>
                <a:effectLst>
                  <a:glow rad="101600">
                    <a:schemeClr val="tx1">
                      <a:alpha val="75000"/>
                    </a:schemeClr>
                  </a:glow>
                </a:effectLst>
                <a:ea typeface="+mn-ea"/>
              </a:rPr>
              <a:t>Mishael</a:t>
            </a:r>
            <a:r>
              <a:rPr lang="en-US" sz="4000" b="1" kern="1200" dirty="0">
                <a:solidFill>
                  <a:schemeClr val="bg1"/>
                </a:solidFill>
                <a:effectLst>
                  <a:glow rad="101600">
                    <a:schemeClr val="tx1">
                      <a:alpha val="75000"/>
                    </a:schemeClr>
                  </a:glow>
                </a:effectLst>
                <a:ea typeface="+mn-ea"/>
              </a:rPr>
              <a:t>, Azariah</a:t>
            </a:r>
            <a:br>
              <a:rPr lang="en-US" sz="4000" b="1" kern="1200" dirty="0">
                <a:solidFill>
                  <a:schemeClr val="bg1"/>
                </a:solidFill>
                <a:effectLst>
                  <a:glow rad="101600">
                    <a:schemeClr val="tx1">
                      <a:alpha val="75000"/>
                    </a:schemeClr>
                  </a:glow>
                </a:effectLst>
                <a:ea typeface="+mn-ea"/>
              </a:rPr>
            </a:br>
            <a:r>
              <a:rPr lang="en-US" sz="4000" b="1" kern="1200" dirty="0">
                <a:solidFill>
                  <a:schemeClr val="bg1"/>
                </a:solidFill>
                <a:effectLst>
                  <a:glow rad="101600">
                    <a:schemeClr val="tx1">
                      <a:alpha val="75000"/>
                    </a:schemeClr>
                  </a:glow>
                </a:effectLst>
                <a:ea typeface="+mn-ea"/>
              </a:rPr>
              <a:t>(Shadrach, Meshach and Abednego)</a:t>
            </a:r>
          </a:p>
        </p:txBody>
      </p:sp>
      <p:pic>
        <p:nvPicPr>
          <p:cNvPr id="3074" name="Picture 2" descr="Image result for Shadrach, Meshach and Abednego">
            <a:extLst>
              <a:ext uri="{FF2B5EF4-FFF2-40B4-BE49-F238E27FC236}">
                <a16:creationId xmlns:a16="http://schemas.microsoft.com/office/drawing/2014/main" id="{A4A74494-63B0-874B-89EF-96571621B9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2207"/>
            <a:ext cx="94488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952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581634" name="Picture 3" descr="OBYC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304800"/>
            <a:ext cx="488315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3412" name="Picture 4" descr="3 stoog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1440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idx="4294967295"/>
          </p:nvPr>
        </p:nvSpPr>
        <p:spPr>
          <a:xfrm>
            <a:off x="762000" y="5703957"/>
            <a:ext cx="77724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en-US" sz="4000" b="1" kern="1200">
                <a:solidFill>
                  <a:schemeClr val="bg1"/>
                </a:solidFill>
                <a:effectLst>
                  <a:glow rad="101600">
                    <a:schemeClr val="tx1">
                      <a:alpha val="75000"/>
                    </a:schemeClr>
                  </a:glow>
                </a:effectLst>
                <a:ea typeface="+mn-ea"/>
              </a:rPr>
              <a:t>Shadrach, Meshach, Abednego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3000"/>
                                  </p:stCondLst>
                                  <p:childTnLst>
                                    <p:set>
                                      <p:cBhvr>
                                        <p:cTn id="6" dur="1" fill="hold">
                                          <p:stCondLst>
                                            <p:cond delay="0"/>
                                          </p:stCondLst>
                                        </p:cTn>
                                        <p:tgtEl>
                                          <p:spTgt spid="273412"/>
                                        </p:tgtEl>
                                        <p:attrNameLst>
                                          <p:attrName>style.visibility</p:attrName>
                                        </p:attrNameLst>
                                      </p:cBhvr>
                                      <p:to>
                                        <p:strVal val="visible"/>
                                      </p:to>
                                    </p:set>
                                    <p:animEffect transition="in" filter="dissolve">
                                      <p:cBhvr>
                                        <p:cTn id="7" dur="500"/>
                                        <p:tgtEl>
                                          <p:spTgt spid="27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en-US" sz="4000" b="1" kern="1200" dirty="0">
                <a:effectLst>
                  <a:glow rad="101600">
                    <a:schemeClr val="tx1">
                      <a:alpha val="75000"/>
                    </a:schemeClr>
                  </a:glow>
                </a:effectLst>
                <a:ea typeface="+mn-ea"/>
              </a:rPr>
              <a:t>The Edict (Daniel 3)</a:t>
            </a:r>
          </a:p>
        </p:txBody>
      </p:sp>
    </p:spTree>
    <p:extLst>
      <p:ext uri="{BB962C8B-B14F-4D97-AF65-F5344CB8AC3E}">
        <p14:creationId xmlns:p14="http://schemas.microsoft.com/office/powerpoint/2010/main" val="81453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224710" y="1433727"/>
            <a:ext cx="8667770"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God</a:t>
            </a:r>
            <a:r>
              <a:rPr lang="uk-UA"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sovereignty remains steadfast despite the rise and fall of many nations until the establishment of kingdom blessing under His Messianic Ruler (9:24-27).</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28930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609600"/>
            <a:ext cx="3744416" cy="1447800"/>
          </a:xfrm>
        </p:spPr>
        <p:txBody>
          <a:bodyPr/>
          <a:lstStyle/>
          <a:p>
            <a:pPr>
              <a:defRPr/>
            </a:pPr>
            <a:r>
              <a:rPr lang="en-US" b="1">
                <a:effectLst/>
                <a:latin typeface="Arial" charset="0"/>
                <a:ea typeface="ＭＳ Ｐゴシック" charset="0"/>
                <a:cs typeface="Arial" charset="0"/>
              </a:rPr>
              <a:t>Standing Alone</a:t>
            </a: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0040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0"/>
            <a:ext cx="3744416" cy="2348880"/>
          </a:xfrm>
        </p:spPr>
        <p:txBody>
          <a:bodyPr/>
          <a:lstStyle/>
          <a:p>
            <a:pPr>
              <a:defRPr/>
            </a:pPr>
            <a:r>
              <a:rPr lang="en-US" b="1" dirty="0">
                <a:effectLst/>
                <a:latin typeface="Arial" charset="0"/>
                <a:ea typeface="ＭＳ Ｐゴシック" charset="0"/>
                <a:cs typeface="Arial" charset="0"/>
              </a:rPr>
              <a:t>Where were the </a:t>
            </a:r>
            <a:r>
              <a:rPr lang="en-US" b="1" i="1" dirty="0">
                <a:effectLst/>
                <a:latin typeface="Arial" charset="0"/>
                <a:ea typeface="ＭＳ Ｐゴシック" charset="0"/>
                <a:cs typeface="Arial" charset="0"/>
              </a:rPr>
              <a:t>other</a:t>
            </a:r>
            <a:r>
              <a:rPr lang="en-US" b="1" dirty="0">
                <a:effectLst/>
                <a:latin typeface="Arial" charset="0"/>
                <a:ea typeface="ＭＳ Ｐゴシック" charset="0"/>
                <a:cs typeface="Arial" charset="0"/>
              </a:rPr>
              <a:t> Jews?</a:t>
            </a: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2">
            <a:extLst>
              <a:ext uri="{FF2B5EF4-FFF2-40B4-BE49-F238E27FC236}">
                <a16:creationId xmlns:a16="http://schemas.microsoft.com/office/drawing/2014/main" id="{5126E26C-1795-714F-A5D1-AEE3247B7CE3}"/>
              </a:ext>
            </a:extLst>
          </p:cNvPr>
          <p:cNvSpPr txBox="1">
            <a:spLocks/>
          </p:cNvSpPr>
          <p:nvPr/>
        </p:nvSpPr>
        <p:spPr bwMode="auto">
          <a:xfrm>
            <a:off x="5148264" y="2348881"/>
            <a:ext cx="3995736" cy="44868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SG" sz="2800" b="1" dirty="0">
                <a:effectLst/>
              </a:rPr>
              <a:t>“The L</a:t>
            </a:r>
            <a:r>
              <a:rPr lang="en-SG" sz="2400" b="1" dirty="0">
                <a:effectLst/>
              </a:rPr>
              <a:t>ORD</a:t>
            </a:r>
            <a:r>
              <a:rPr lang="en-SG" sz="2800" b="1" dirty="0">
                <a:effectLst/>
              </a:rPr>
              <a:t> will exile you and your king to a nation unknown to you and your ancestors. There in exile you will worship gods of wood and stone!” </a:t>
            </a:r>
            <a:br>
              <a:rPr lang="en-SG" sz="2800" b="1" dirty="0">
                <a:effectLst/>
              </a:rPr>
            </a:br>
            <a:r>
              <a:rPr lang="en-SG" sz="2800" b="1" dirty="0">
                <a:effectLst/>
              </a:rPr>
              <a:t>(Deut. 28:36 NLT)</a:t>
            </a:r>
          </a:p>
        </p:txBody>
      </p:sp>
    </p:spTree>
    <p:extLst>
      <p:ext uri="{BB962C8B-B14F-4D97-AF65-F5344CB8AC3E}">
        <p14:creationId xmlns:p14="http://schemas.microsoft.com/office/powerpoint/2010/main" val="1412937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en-US" b="1" dirty="0">
                <a:latin typeface="Arial" charset="0"/>
                <a:ea typeface="ＭＳ Ｐゴシック" charset="0"/>
                <a:cs typeface="Arial" charset="0"/>
              </a:rPr>
              <a:t>The Fiery Furnace</a:t>
            </a: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2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2" descr="OBYSF004"/>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4751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4800600" y="260350"/>
            <a:ext cx="4191000" cy="1600200"/>
          </a:xfrm>
        </p:spPr>
        <p:txBody>
          <a:bodyPr/>
          <a:lstStyle/>
          <a:p>
            <a:pPr>
              <a:defRPr/>
            </a:pPr>
            <a:r>
              <a:rPr lang="en-US" altLang="ja-JP" sz="5400" b="1" dirty="0">
                <a:effectLst/>
                <a:ea typeface="ＭＳ Ｐゴシック" charset="0"/>
              </a:rPr>
              <a:t>"I see </a:t>
            </a:r>
            <a:r>
              <a:rPr lang="en-US" altLang="ja-JP" sz="5400" b="1" i="1" dirty="0">
                <a:effectLst/>
                <a:ea typeface="ＭＳ Ｐゴシック" charset="0"/>
              </a:rPr>
              <a:t>four </a:t>
            </a:r>
            <a:r>
              <a:rPr lang="en-US" altLang="ja-JP" sz="5400" b="1" dirty="0">
                <a:effectLst/>
                <a:ea typeface="ＭＳ Ｐゴシック" charset="0"/>
              </a:rPr>
              <a:t>men..."</a:t>
            </a:r>
            <a:endParaRPr lang="en-US" sz="5400" b="1" dirty="0">
              <a:effectLst/>
              <a:ea typeface="ＭＳ Ｐゴシック" charset="0"/>
            </a:endParaRPr>
          </a:p>
        </p:txBody>
      </p:sp>
      <p:pic>
        <p:nvPicPr>
          <p:cNvPr id="587779" name="Picture 1" descr="dan-3-furna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22918" y="2148840"/>
            <a:ext cx="5791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8219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4</a:t>
            </a:r>
          </a:p>
        </p:txBody>
      </p:sp>
    </p:spTree>
    <p:extLst>
      <p:ext uri="{BB962C8B-B14F-4D97-AF65-F5344CB8AC3E}">
        <p14:creationId xmlns:p14="http://schemas.microsoft.com/office/powerpoint/2010/main" val="3042936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750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0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77509" name="Text Box 5"/>
          <p:cNvSpPr txBox="1">
            <a:spLocks noChangeArrowheads="1"/>
          </p:cNvSpPr>
          <p:nvPr/>
        </p:nvSpPr>
        <p:spPr bwMode="auto">
          <a:xfrm rot="-5400000">
            <a:off x="6646069" y="4693156"/>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7751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77511"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277512" name="Text Box 8"/>
          <p:cNvSpPr txBox="1">
            <a:spLocks noChangeArrowheads="1"/>
          </p:cNvSpPr>
          <p:nvPr/>
        </p:nvSpPr>
        <p:spPr bwMode="auto">
          <a:xfrm rot="-4617793">
            <a:off x="-327025" y="3055650"/>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77513"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77514"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77515"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16"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17" name="Text Box 13"/>
          <p:cNvSpPr txBox="1">
            <a:spLocks noChangeArrowheads="1"/>
          </p:cNvSpPr>
          <p:nvPr/>
        </p:nvSpPr>
        <p:spPr bwMode="auto">
          <a:xfrm>
            <a:off x="2267744"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77518"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77519"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77520"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77521"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2" name="Text Box 18"/>
          <p:cNvSpPr txBox="1">
            <a:spLocks noChangeArrowheads="1"/>
          </p:cNvSpPr>
          <p:nvPr/>
        </p:nvSpPr>
        <p:spPr bwMode="auto">
          <a:xfrm rot="-4468975">
            <a:off x="1581944" y="3232714"/>
            <a:ext cx="2209800" cy="194514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00000"/>
              </a:lnSpc>
              <a:spcBef>
                <a:spcPct val="1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7523"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4"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77525"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6"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7"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8"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29"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0"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1"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2"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3"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4"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5"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6"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7"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8"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7539"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6" name="Title 35"/>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ea typeface="ＭＳ Ｐゴシック" charset="0"/>
              </a:rPr>
              <a:t>Chapter 4</a:t>
            </a:r>
          </a:p>
        </p:txBody>
      </p:sp>
    </p:spTree>
    <p:extLst>
      <p:ext uri="{BB962C8B-B14F-4D97-AF65-F5344CB8AC3E}">
        <p14:creationId xmlns:p14="http://schemas.microsoft.com/office/powerpoint/2010/main" val="11427443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591874" name="Picture 3" descr="ONEBN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04800"/>
            <a:ext cx="41179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itle 3"/>
          <p:cNvSpPr>
            <a:spLocks noGrp="1"/>
          </p:cNvSpPr>
          <p:nvPr>
            <p:ph type="title" idx="4294967295"/>
          </p:nvPr>
        </p:nvSpPr>
        <p:spPr>
          <a:xfrm>
            <a:off x="5410200" y="609600"/>
            <a:ext cx="3048000" cy="2895600"/>
          </a:xfrm>
        </p:spPr>
        <p:txBody>
          <a:bodyPr/>
          <a:lstStyle/>
          <a:p>
            <a:pPr>
              <a:defRPr/>
            </a:pPr>
            <a:r>
              <a:rPr lang="en-US" b="1" dirty="0">
                <a:solidFill>
                  <a:schemeClr val="tx1"/>
                </a:solidFill>
                <a:effectLst>
                  <a:outerShdw blurRad="38100" dist="38100" dir="2700000" algn="tl">
                    <a:srgbClr val="FFFFFF"/>
                  </a:outerShdw>
                </a:effectLst>
                <a:latin typeface="Arial" charset="0"/>
                <a:ea typeface="ＭＳ Ｐゴシック" charset="0"/>
                <a:cs typeface="ＭＳ Ｐゴシック" charset="0"/>
              </a:rPr>
              <a:t>The Tree of Daniel 4</a:t>
            </a:r>
          </a:p>
        </p:txBody>
      </p:sp>
      <p:pic>
        <p:nvPicPr>
          <p:cNvPr id="5" name="Picture 3" descr="ONEBN01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0" y="5165696"/>
            <a:ext cx="4117975" cy="126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1517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F4A-34DF-8A49-982C-B7F044C1BD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87" y="1700234"/>
            <a:ext cx="9124950" cy="5143500"/>
          </a:xfrm>
          <a:prstGeom prst="rect">
            <a:avLst/>
          </a:prstGeom>
        </p:spPr>
      </p:pic>
      <p:sp>
        <p:nvSpPr>
          <p:cNvPr id="2" name="Rectangle 1">
            <a:extLst>
              <a:ext uri="{FF2B5EF4-FFF2-40B4-BE49-F238E27FC236}">
                <a16:creationId xmlns:a16="http://schemas.microsoft.com/office/drawing/2014/main" id="{8A40D0BB-570C-3A4F-B261-3A0E03E8B2AE}"/>
              </a:ext>
            </a:extLst>
          </p:cNvPr>
          <p:cNvSpPr/>
          <p:nvPr/>
        </p:nvSpPr>
        <p:spPr>
          <a:xfrm>
            <a:off x="174253" y="116632"/>
            <a:ext cx="8862243" cy="156966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“The king reflected and said, ‘Is this not </a:t>
            </a:r>
            <a:r>
              <a:rPr kumimoji="0" lang="en-US" sz="2400" b="1" i="0" u="none" strike="noStrike" kern="1200" cap="none" spc="0" normalizeH="0" baseline="0" noProof="0" dirty="0">
                <a:ln>
                  <a:noFill/>
                </a:ln>
                <a:solidFill>
                  <a:srgbClr val="FFFF00"/>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Babylon the Great</a:t>
            </a: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which I myself have built as a royal residence by the might of my power and for the glory of my majesty?’”</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Daniel 4:30</a:t>
            </a:r>
          </a:p>
        </p:txBody>
      </p:sp>
    </p:spTree>
    <p:extLst>
      <p:ext uri="{BB962C8B-B14F-4D97-AF65-F5344CB8AC3E}">
        <p14:creationId xmlns:p14="http://schemas.microsoft.com/office/powerpoint/2010/main" val="9926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970C18-83B4-FB41-AC27-12F02E16A538}"/>
              </a:ext>
            </a:extLst>
          </p:cNvPr>
          <p:cNvPicPr>
            <a:picLocks noChangeAspect="1"/>
          </p:cNvPicPr>
          <p:nvPr/>
        </p:nvPicPr>
        <p:blipFill>
          <a:blip r:embed="rId2"/>
          <a:stretch>
            <a:fill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59BB1BAC-4FDA-FC43-96D8-DC8C6B317FF1}"/>
              </a:ext>
            </a:extLst>
          </p:cNvPr>
          <p:cNvSpPr txBox="1"/>
          <p:nvPr/>
        </p:nvSpPr>
        <p:spPr>
          <a:xfrm>
            <a:off x="419548" y="929864"/>
            <a:ext cx="4421403"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Hanging Gardens of Babylon</a:t>
            </a:r>
          </a:p>
        </p:txBody>
      </p:sp>
    </p:spTree>
    <p:extLst>
      <p:ext uri="{BB962C8B-B14F-4D97-AF65-F5344CB8AC3E}">
        <p14:creationId xmlns:p14="http://schemas.microsoft.com/office/powerpoint/2010/main" val="191997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7D8BF-B931-EF41-AD9C-B1DE0584303D}"/>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CFE0D565-8409-9F46-8CDE-0E9CC33A99CC}"/>
              </a:ext>
            </a:extLst>
          </p:cNvPr>
          <p:cNvSpPr txBox="1"/>
          <p:nvPr/>
        </p:nvSpPr>
        <p:spPr>
          <a:xfrm>
            <a:off x="2614108" y="857250"/>
            <a:ext cx="4421403"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lumMod val="20000"/>
                    <a:lumOff val="80000"/>
                  </a:srgbClr>
                </a:solidFill>
                <a:effectLst>
                  <a:glow rad="101600">
                    <a:srgbClr val="000000"/>
                  </a:glow>
                </a:effectLst>
                <a:uLnTx/>
                <a:uFillTx/>
                <a:latin typeface="Arial" charset="0"/>
                <a:ea typeface="ＭＳ Ｐゴシック" charset="0"/>
              </a:rPr>
              <a:t>Hanging Gardens of Babylon</a:t>
            </a:r>
          </a:p>
        </p:txBody>
      </p:sp>
    </p:spTree>
    <p:extLst>
      <p:ext uri="{BB962C8B-B14F-4D97-AF65-F5344CB8AC3E}">
        <p14:creationId xmlns:p14="http://schemas.microsoft.com/office/powerpoint/2010/main" val="252631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Judean exiles should be encouraged of God</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sovereign</a:t>
            </a:r>
            <a:r>
              <a:rPr lang="en-US" sz="3200" b="1" kern="0" dirty="0">
                <a:solidFill>
                  <a:srgbClr val="FFFFFF"/>
                </a:solidFill>
                <a:effectLst>
                  <a:glow rad="127000">
                    <a:srgbClr val="000000"/>
                  </a:glow>
                </a:effectLst>
                <a:latin typeface="Arial" charset="0"/>
                <a:ea typeface="ＭＳ Ｐゴシック" charset="0"/>
                <a:cs typeface="ＭＳ Ｐゴシック" charset="0"/>
              </a:rPr>
              <a:t> control over all nations to preserve Israel between Nebuchadnezzar</a:t>
            </a:r>
            <a:r>
              <a:rPr lang="uk-UA"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invasion of Jerusalem (605 BC) and the establishment of the Kingdom blessings under the Messiah.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532</a:t>
            </a:r>
          </a:p>
          <a:p>
            <a:pPr algn="ctr" eaLnBrk="1" hangingPunct="1">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p>
        </p:txBody>
      </p:sp>
    </p:spTree>
    <p:extLst>
      <p:ext uri="{BB962C8B-B14F-4D97-AF65-F5344CB8AC3E}">
        <p14:creationId xmlns:p14="http://schemas.microsoft.com/office/powerpoint/2010/main" val="47170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AF0B7-DEBF-0241-9FEF-5CC322DF3621}"/>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478" y="946001"/>
            <a:ext cx="9144000" cy="5143500"/>
          </a:xfrm>
          <a:prstGeom prst="rect">
            <a:avLst/>
          </a:prstGeom>
        </p:spPr>
      </p:pic>
      <p:sp>
        <p:nvSpPr>
          <p:cNvPr id="2" name="Rectangle 1">
            <a:extLst>
              <a:ext uri="{FF2B5EF4-FFF2-40B4-BE49-F238E27FC236}">
                <a16:creationId xmlns:a16="http://schemas.microsoft.com/office/drawing/2014/main" id="{87A20BE2-03D4-E343-82C3-6EE90936EADA}"/>
              </a:ext>
            </a:extLst>
          </p:cNvPr>
          <p:cNvSpPr/>
          <p:nvPr/>
        </p:nvSpPr>
        <p:spPr>
          <a:xfrm>
            <a:off x="5652120" y="3033021"/>
            <a:ext cx="3273885" cy="3046988"/>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“For the sun rises with a scorching wind, and withers the grass; and its flower falls off, and the beauty of its appearance is destroyed; so too the rich man in the midst of his pursuits will fade away.” </a:t>
            </a: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James 1:11</a:t>
            </a:r>
          </a:p>
        </p:txBody>
      </p:sp>
      <p:sp>
        <p:nvSpPr>
          <p:cNvPr id="4" name="Rectangle 3">
            <a:extLst>
              <a:ext uri="{FF2B5EF4-FFF2-40B4-BE49-F238E27FC236}">
                <a16:creationId xmlns:a16="http://schemas.microsoft.com/office/drawing/2014/main" id="{69D615E4-D5C5-2248-BE93-9AEB55920AA9}"/>
              </a:ext>
            </a:extLst>
          </p:cNvPr>
          <p:cNvSpPr/>
          <p:nvPr/>
        </p:nvSpPr>
        <p:spPr>
          <a:xfrm>
            <a:off x="66283" y="241555"/>
            <a:ext cx="9087522"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“for the form of this world is passing away.”   </a:t>
            </a:r>
            <a:r>
              <a:rPr kumimoji="0" lang="en-US" sz="2400" b="0" i="0" u="none" strike="noStrike" kern="1200" cap="none" spc="0" normalizeH="0" baseline="0" noProof="0" dirty="0">
                <a:ln>
                  <a:noFill/>
                </a:ln>
                <a:solidFill>
                  <a:srgbClr val="FFFFFF"/>
                </a:solidFill>
                <a:effectLst>
                  <a:glow rad="88900">
                    <a:srgbClr val="000000"/>
                  </a:glow>
                </a:effectLst>
                <a:uLnTx/>
                <a:uFillTx/>
                <a:latin typeface="DIN Condensed" pitchFamily="2" charset="0"/>
                <a:ea typeface="ＭＳ Ｐゴシック" charset="0"/>
              </a:rPr>
              <a:t>1 Corinthians 7:31</a:t>
            </a:r>
          </a:p>
        </p:txBody>
      </p:sp>
    </p:spTree>
    <p:extLst>
      <p:ext uri="{BB962C8B-B14F-4D97-AF65-F5344CB8AC3E}">
        <p14:creationId xmlns:p14="http://schemas.microsoft.com/office/powerpoint/2010/main" val="36886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2" descr="ONEBN01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4722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Title 2"/>
          <p:cNvSpPr>
            <a:spLocks noGrp="1"/>
          </p:cNvSpPr>
          <p:nvPr>
            <p:ph type="title" idx="4294967295"/>
          </p:nvPr>
        </p:nvSpPr>
        <p:spPr>
          <a:xfrm>
            <a:off x="4724400" y="0"/>
            <a:ext cx="4419600" cy="2133600"/>
          </a:xfrm>
        </p:spPr>
        <p:txBody>
          <a:bodyPr/>
          <a:lstStyle/>
          <a:p>
            <a:pPr>
              <a:defRPr/>
            </a:pPr>
            <a:r>
              <a:rPr lang="en-US" sz="3200" b="1" dirty="0">
                <a:solidFill>
                  <a:schemeClr val="bg1"/>
                </a:solidFill>
                <a:effectLst/>
                <a:latin typeface="Arial" charset="0"/>
                <a:ea typeface="ＭＳ Ｐゴシック" charset="0"/>
                <a:cs typeface="Arial" charset="0"/>
              </a:rPr>
              <a:t>Nebuchadnezzar Exalts </a:t>
            </a:r>
            <a:r>
              <a:rPr lang="en-US" sz="3200" b="1" dirty="0">
                <a:solidFill>
                  <a:srgbClr val="FFFF00"/>
                </a:solidFill>
                <a:effectLst/>
                <a:latin typeface="Arial" charset="0"/>
                <a:ea typeface="ＭＳ Ｐゴシック" charset="0"/>
                <a:cs typeface="Arial" charset="0"/>
              </a:rPr>
              <a:t>Himself </a:t>
            </a:r>
            <a:r>
              <a:rPr lang="en-US" sz="3200" b="1" dirty="0">
                <a:solidFill>
                  <a:schemeClr val="bg1"/>
                </a:solidFill>
                <a:effectLst/>
                <a:latin typeface="Arial" charset="0"/>
                <a:ea typeface="ＭＳ Ｐゴシック" charset="0"/>
                <a:cs typeface="Arial" charset="0"/>
              </a:rPr>
              <a:t>(4:30)</a:t>
            </a:r>
          </a:p>
        </p:txBody>
      </p:sp>
      <p:sp>
        <p:nvSpPr>
          <p:cNvPr id="593923" name="Title 2"/>
          <p:cNvSpPr txBox="1">
            <a:spLocks/>
          </p:cNvSpPr>
          <p:nvPr/>
        </p:nvSpPr>
        <p:spPr bwMode="auto">
          <a:xfrm>
            <a:off x="4724400" y="1524000"/>
            <a:ext cx="4419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"As he looked out across the city, he said, </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Look at this great city of Babylon! By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my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own mighty power,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have built this beautiful city as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my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royal residence to display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my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majestic splendor.</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768198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7392"/>
            <a:ext cx="9252520" cy="5745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en-US" b="1">
                <a:effectLst/>
                <a:latin typeface="Arial" charset="0"/>
                <a:ea typeface="ＭＳ Ｐゴシック" charset="0"/>
                <a:cs typeface="Arial" charset="0"/>
              </a:rPr>
              <a:t>Involuntary Vegetarianism</a:t>
            </a:r>
          </a:p>
        </p:txBody>
      </p:sp>
    </p:spTree>
    <p:extLst>
      <p:ext uri="{BB962C8B-B14F-4D97-AF65-F5344CB8AC3E}">
        <p14:creationId xmlns:p14="http://schemas.microsoft.com/office/powerpoint/2010/main" val="3539926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Picture 3" descr="Dan 4 William_Blake_-_Nebukadnezar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87677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220200" cy="990600"/>
          </a:xfrm>
        </p:spPr>
        <p:txBody>
          <a:bodyPr/>
          <a:lstStyle/>
          <a:p>
            <a:pPr>
              <a:defRPr/>
            </a:pPr>
            <a:r>
              <a:rPr lang="en-US" b="1">
                <a:effectLst/>
                <a:latin typeface="Arial" charset="0"/>
                <a:ea typeface="ＭＳ Ｐゴシック" charset="0"/>
                <a:cs typeface="Arial" charset="0"/>
              </a:rPr>
              <a:t>He lived as an animal</a:t>
            </a:r>
          </a:p>
        </p:txBody>
      </p:sp>
      <p:sp>
        <p:nvSpPr>
          <p:cNvPr id="5" name="Title 2"/>
          <p:cNvSpPr txBox="1">
            <a:spLocks/>
          </p:cNvSpPr>
          <p:nvPr/>
        </p:nvSpPr>
        <p:spPr bwMode="auto">
          <a:xfrm>
            <a:off x="0" y="6400800"/>
            <a:ext cx="9220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Famous Painting </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"Nebuchadnezzar" by William Blake</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3771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mr-IN"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mr-IN"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3794875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b="1"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ea typeface="+mn-ea"/>
                <a:cs typeface="+mn-cs"/>
              </a:rPr>
              <a:t>232 &amp; 342</a:t>
            </a: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ea typeface="+mn-ea"/>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en-US" sz="4000" b="1" dirty="0">
                <a:solidFill>
                  <a:schemeClr val="bg2"/>
                </a:solidFill>
                <a:effectLst/>
                <a:latin typeface="Arial" charset="0"/>
                <a:ea typeface="ＭＳ Ｐゴシック" charset="0"/>
                <a:cs typeface="Arial" charset="0"/>
              </a:rPr>
              <a:t>Chart of the Exile</a:t>
            </a: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rPr>
              <a:t>232 &amp; 342</a:t>
            </a: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i="1" dirty="0">
                <a:solidFill>
                  <a:srgbClr val="000090"/>
                </a:solidFill>
                <a:latin typeface="Arial"/>
                <a:ea typeface="+mn-ea"/>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742190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descr="Nebuchadnezzar.jpeg                                            000131E3Macintosh HD                   ABA7815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60" y="33164"/>
            <a:ext cx="9144000" cy="682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20072" y="116632"/>
            <a:ext cx="3714750" cy="1015663"/>
          </a:xfrm>
          <a:prstGeom prst="rect">
            <a:avLst/>
          </a:prstGeom>
          <a:noFill/>
        </p:spPr>
        <p:txBody>
          <a:bodyPr wrap="square" rtlCol="0">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rPr>
              <a:t>Israelite Captives</a:t>
            </a:r>
          </a:p>
          <a:p>
            <a:pPr marL="0" marR="0" lvl="0" indent="0" algn="r" defTabSz="685800" rtl="0" eaLnBrk="0" fontAlgn="base" latinLnBrk="0" hangingPunct="0">
              <a:lnSpc>
                <a:spcPct val="100000"/>
              </a:lnSpc>
              <a:spcBef>
                <a:spcPct val="0"/>
              </a:spcBef>
              <a:spcAft>
                <a:spcPct val="0"/>
              </a:spcAft>
              <a:buClrTx/>
              <a:buSzTx/>
              <a:buFontTx/>
              <a:buNone/>
              <a:tabLst/>
              <a:defRPr/>
            </a:pPr>
            <a:r>
              <a:rPr lang="en-US" sz="3000" dirty="0">
                <a:solidFill>
                  <a:prstClr val="white"/>
                </a:solidFill>
                <a:effectLst>
                  <a:glow rad="127000">
                    <a:prstClr val="black"/>
                  </a:glow>
                </a:effectLst>
                <a:latin typeface="Franklin Gothic Heavy" charset="0"/>
                <a:ea typeface="Franklin Gothic Heavy" charset="0"/>
                <a:cs typeface="Franklin Gothic Heavy" charset="0"/>
              </a:rPr>
              <a:t>586 BC</a:t>
            </a:r>
            <a:endParaRPr kumimoji="0" lang="en-US" sz="30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endParaRPr>
          </a:p>
        </p:txBody>
      </p:sp>
    </p:spTree>
    <p:extLst>
      <p:ext uri="{BB962C8B-B14F-4D97-AF65-F5344CB8AC3E}">
        <p14:creationId xmlns:p14="http://schemas.microsoft.com/office/powerpoint/2010/main" val="88683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76200" dir="2700000" algn="tl" rotWithShape="0">
                    <a:srgbClr val="000000"/>
                  </a:outerShdw>
                </a:effectLst>
                <a:ea typeface="ＭＳ Ｐゴシック" charset="0"/>
                <a:cs typeface="Arial" charset="0"/>
              </a:rPr>
              <a:t>Neo-Babylonian Kings</a:t>
            </a:r>
          </a:p>
        </p:txBody>
      </p:sp>
      <p:sp>
        <p:nvSpPr>
          <p:cNvPr id="507914" name="Text Box 10"/>
          <p:cNvSpPr txBox="1">
            <a:spLocks noChangeArrowheads="1"/>
          </p:cNvSpPr>
          <p:nvPr/>
        </p:nvSpPr>
        <p:spPr bwMode="auto">
          <a:xfrm>
            <a:off x="422275" y="2957513"/>
            <a:ext cx="3044825" cy="11382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Nebuchadnezzar</a:t>
            </a:r>
            <a:b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605-561 (44 yrs.)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Conquered Judah</a:t>
            </a:r>
          </a:p>
        </p:txBody>
      </p:sp>
      <p:sp>
        <p:nvSpPr>
          <p:cNvPr id="507919" name="Line 15"/>
          <p:cNvSpPr>
            <a:spLocks noChangeShapeType="1"/>
          </p:cNvSpPr>
          <p:nvPr/>
        </p:nvSpPr>
        <p:spPr bwMode="auto">
          <a:xfrm>
            <a:off x="5600700" y="51054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20" name="Text Box 16"/>
          <p:cNvSpPr txBox="1">
            <a:spLocks noChangeArrowheads="1"/>
          </p:cNvSpPr>
          <p:nvPr/>
        </p:nvSpPr>
        <p:spPr bwMode="auto">
          <a:xfrm>
            <a:off x="4570413" y="5491163"/>
            <a:ext cx="2060575" cy="11382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t>Belshazzar</a:t>
            </a:r>
            <a:b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t>553-539</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Arial" charset="0"/>
                <a:cs typeface="Arial" charset="0"/>
              </a:rPr>
              <a:t>(14 yrs.)</a:t>
            </a:r>
          </a:p>
        </p:txBody>
      </p:sp>
      <p:sp>
        <p:nvSpPr>
          <p:cNvPr id="507922" name="Text Box 18"/>
          <p:cNvSpPr txBox="1">
            <a:spLocks noChangeArrowheads="1"/>
          </p:cNvSpPr>
          <p:nvPr/>
        </p:nvSpPr>
        <p:spPr bwMode="auto">
          <a:xfrm>
            <a:off x="641350" y="1066800"/>
            <a:ext cx="2606675"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Nabopolassar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625-605 (20 yrs.)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Conquered Nineveh</a:t>
            </a: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4572000" y="3544888"/>
            <a:ext cx="2057400" cy="113823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Nabonidus</a:t>
            </a:r>
            <a:b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556-539</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(17 yrs.)</a:t>
            </a:r>
            <a:endPar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4076700" y="990600"/>
            <a:ext cx="30480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Neriglissar</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560-556 (4 yrs.)</a:t>
            </a:r>
            <a:endPar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7" name="Text Box 23"/>
          <p:cNvSpPr txBox="1">
            <a:spLocks noChangeArrowheads="1"/>
          </p:cNvSpPr>
          <p:nvPr/>
        </p:nvSpPr>
        <p:spPr bwMode="auto">
          <a:xfrm>
            <a:off x="4076700" y="4625975"/>
            <a:ext cx="3048000" cy="4603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rPr>
              <a:t>Self-Imposed Exile</a:t>
            </a:r>
            <a:endParaRPr kumimoji="0" lang="en-US" sz="2000" b="0" i="1"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7010400" y="4191000"/>
            <a:ext cx="762000" cy="38100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Times New Roman" charset="0"/>
              <a:ea typeface="ＭＳ Ｐゴシック" charset="0"/>
              <a:cs typeface="ＭＳ Ｐゴシック" charset="0"/>
            </a:endParaRPr>
          </a:p>
        </p:txBody>
      </p:sp>
      <p:sp>
        <p:nvSpPr>
          <p:cNvPr id="507930" name="Text Box 26"/>
          <p:cNvSpPr txBox="1">
            <a:spLocks noChangeArrowheads="1"/>
          </p:cNvSpPr>
          <p:nvPr/>
        </p:nvSpPr>
        <p:spPr bwMode="auto">
          <a:xfrm>
            <a:off x="8382000" y="90488"/>
            <a:ext cx="699230" cy="83099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342</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1">
                <a:solidFill>
                  <a:srgbClr val="FFFFFF"/>
                </a:solidFill>
                <a:effectLst>
                  <a:outerShdw blurRad="50800" dist="76200" dir="2700000" algn="tl" rotWithShape="0">
                    <a:srgbClr val="000000"/>
                  </a:outerShdw>
                </a:effectLst>
                <a:latin typeface="Arial" charset="0"/>
                <a:cs typeface="Arial" charset="0"/>
              </a:rPr>
              <a:t>537</a:t>
            </a:r>
            <a:endParaRPr kumimoji="0" lang="en-US" sz="24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324600" y="6019800"/>
            <a:ext cx="283527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First Dynasty in white</a:t>
            </a:r>
            <a:endParaRPr kumimoji="0" lang="en-US" sz="16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659563" y="6400800"/>
            <a:ext cx="2165350"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Others in yellow</a:t>
            </a:r>
            <a:endParaRPr kumimoji="0" lang="en-US" sz="1600" b="0"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7467600" y="373380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rPr>
              <a:t>Tema</a:t>
            </a:r>
            <a:endParaRPr kumimoji="0" lang="en-US" sz="2000" b="0" i="1" u="none" strike="noStrike" kern="1200" cap="none" spc="0" normalizeH="0" baseline="0" noProof="0">
              <a:ln>
                <a:noFill/>
              </a:ln>
              <a:solidFill>
                <a:srgbClr val="FFBCF0"/>
              </a:solidFill>
              <a:effectLst>
                <a:outerShdw blurRad="50800" dist="76200" dir="2700000" algn="tl" rotWithShape="0">
                  <a:srgbClr val="000000"/>
                </a:outerShdw>
              </a:effectLst>
              <a:uLnTx/>
              <a:uFillTx/>
              <a:latin typeface="Arial" charset="0"/>
              <a:ea typeface="ＭＳ Ｐゴシック" charset="0"/>
              <a:cs typeface="Arial" charset="0"/>
            </a:endParaRPr>
          </a:p>
        </p:txBody>
      </p:sp>
      <p:grpSp>
        <p:nvGrpSpPr>
          <p:cNvPr id="2" name="Group 35"/>
          <p:cNvGrpSpPr>
            <a:grpSpLocks/>
          </p:cNvGrpSpPr>
          <p:nvPr/>
        </p:nvGrpSpPr>
        <p:grpSpPr bwMode="auto">
          <a:xfrm>
            <a:off x="201613" y="79375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1</a:t>
              </a: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grpSp>
      <p:grpSp>
        <p:nvGrpSpPr>
          <p:cNvPr id="3" name="Group 36"/>
          <p:cNvGrpSpPr>
            <a:grpSpLocks/>
          </p:cNvGrpSpPr>
          <p:nvPr/>
        </p:nvGrpSpPr>
        <p:grpSpPr bwMode="auto">
          <a:xfrm>
            <a:off x="228600" y="266700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7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2</a:t>
              </a:r>
            </a:p>
          </p:txBody>
        </p:sp>
      </p:grpSp>
      <p:grpSp>
        <p:nvGrpSpPr>
          <p:cNvPr id="4" name="Group 39"/>
          <p:cNvGrpSpPr>
            <a:grpSpLocks/>
          </p:cNvGrpSpPr>
          <p:nvPr/>
        </p:nvGrpSpPr>
        <p:grpSpPr bwMode="auto">
          <a:xfrm>
            <a:off x="4038600" y="995363"/>
            <a:ext cx="381000" cy="420687"/>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4</a:t>
              </a:r>
            </a:p>
          </p:txBody>
        </p:sp>
      </p:grpSp>
      <p:grpSp>
        <p:nvGrpSpPr>
          <p:cNvPr id="5" name="Group 42"/>
          <p:cNvGrpSpPr>
            <a:grpSpLocks/>
          </p:cNvGrpSpPr>
          <p:nvPr/>
        </p:nvGrpSpPr>
        <p:grpSpPr bwMode="auto">
          <a:xfrm>
            <a:off x="4114800" y="5419725"/>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7</a:t>
              </a:r>
            </a:p>
          </p:txBody>
        </p:sp>
      </p:grpSp>
      <p:sp>
        <p:nvSpPr>
          <p:cNvPr id="38" name="Text Box 21"/>
          <p:cNvSpPr txBox="1">
            <a:spLocks noChangeArrowheads="1"/>
          </p:cNvSpPr>
          <p:nvPr/>
        </p:nvSpPr>
        <p:spPr bwMode="auto">
          <a:xfrm>
            <a:off x="420688" y="4992688"/>
            <a:ext cx="3048000" cy="144621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Evil-Merodach</a:t>
            </a:r>
            <a:br>
              <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561-560 (2 yrs.)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Released Jehoiakim </a:t>
            </a:r>
            <a:b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(2 Kings 25:27)</a:t>
            </a:r>
            <a:endParaRPr kumimoji="0" lang="en-US" sz="2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39" name="Line 15"/>
          <p:cNvSpPr>
            <a:spLocks noChangeShapeType="1"/>
          </p:cNvSpPr>
          <p:nvPr/>
        </p:nvSpPr>
        <p:spPr bwMode="auto">
          <a:xfrm>
            <a:off x="1944688" y="44196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40" name="Line 15"/>
          <p:cNvSpPr>
            <a:spLocks noChangeShapeType="1"/>
          </p:cNvSpPr>
          <p:nvPr/>
        </p:nvSpPr>
        <p:spPr bwMode="auto">
          <a:xfrm>
            <a:off x="1944688" y="22860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grpSp>
        <p:nvGrpSpPr>
          <p:cNvPr id="6" name="Group 39"/>
          <p:cNvGrpSpPr>
            <a:grpSpLocks/>
          </p:cNvGrpSpPr>
          <p:nvPr/>
        </p:nvGrpSpPr>
        <p:grpSpPr bwMode="auto">
          <a:xfrm>
            <a:off x="381000" y="4724400"/>
            <a:ext cx="381000" cy="420688"/>
            <a:chOff x="146" y="806"/>
            <a:chExt cx="240" cy="265"/>
          </a:xfrm>
        </p:grpSpPr>
        <p:sp>
          <p:nvSpPr>
            <p:cNvPr id="42"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43"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3</a:t>
              </a:r>
            </a:p>
          </p:txBody>
        </p:sp>
      </p:grpSp>
      <p:grpSp>
        <p:nvGrpSpPr>
          <p:cNvPr id="7" name="Group 39"/>
          <p:cNvGrpSpPr>
            <a:grpSpLocks/>
          </p:cNvGrpSpPr>
          <p:nvPr/>
        </p:nvGrpSpPr>
        <p:grpSpPr bwMode="auto">
          <a:xfrm>
            <a:off x="4038600" y="3411538"/>
            <a:ext cx="381000" cy="420687"/>
            <a:chOff x="146" y="806"/>
            <a:chExt cx="240" cy="265"/>
          </a:xfrm>
        </p:grpSpPr>
        <p:sp>
          <p:nvSpPr>
            <p:cNvPr id="45"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46"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6</a:t>
              </a:r>
            </a:p>
          </p:txBody>
        </p:sp>
      </p:grpSp>
      <p:sp>
        <p:nvSpPr>
          <p:cNvPr id="47" name="Text Box 21"/>
          <p:cNvSpPr txBox="1">
            <a:spLocks noChangeArrowheads="1"/>
          </p:cNvSpPr>
          <p:nvPr/>
        </p:nvSpPr>
        <p:spPr bwMode="auto">
          <a:xfrm>
            <a:off x="4076700" y="2217738"/>
            <a:ext cx="3048000" cy="83026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Labashi-Marduk</a:t>
            </a:r>
            <a:b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556 (9 months)</a:t>
            </a:r>
            <a:endParaRPr kumimoji="0" lang="en-US" sz="28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endParaRPr>
          </a:p>
        </p:txBody>
      </p:sp>
      <p:grpSp>
        <p:nvGrpSpPr>
          <p:cNvPr id="8" name="Group 39"/>
          <p:cNvGrpSpPr>
            <a:grpSpLocks/>
          </p:cNvGrpSpPr>
          <p:nvPr/>
        </p:nvGrpSpPr>
        <p:grpSpPr bwMode="auto">
          <a:xfrm>
            <a:off x="3989388" y="1917700"/>
            <a:ext cx="381000" cy="420688"/>
            <a:chOff x="146" y="806"/>
            <a:chExt cx="240" cy="265"/>
          </a:xfrm>
        </p:grpSpPr>
        <p:sp>
          <p:nvSpPr>
            <p:cNvPr id="49"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0"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charset="0"/>
                  <a:cs typeface="Arial"/>
                </a:rPr>
                <a:t>5</a:t>
              </a:r>
            </a:p>
          </p:txBody>
        </p:sp>
      </p:grpSp>
      <p:sp>
        <p:nvSpPr>
          <p:cNvPr id="51" name="Line 15"/>
          <p:cNvSpPr>
            <a:spLocks noChangeShapeType="1"/>
          </p:cNvSpPr>
          <p:nvPr/>
        </p:nvSpPr>
        <p:spPr bwMode="auto">
          <a:xfrm>
            <a:off x="5600700" y="18288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2" name="Line 15"/>
          <p:cNvSpPr>
            <a:spLocks noChangeShapeType="1"/>
          </p:cNvSpPr>
          <p:nvPr/>
        </p:nvSpPr>
        <p:spPr bwMode="auto">
          <a:xfrm>
            <a:off x="5600700" y="3124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53" name="Line 15"/>
          <p:cNvSpPr>
            <a:spLocks noChangeShapeType="1"/>
          </p:cNvSpPr>
          <p:nvPr/>
        </p:nvSpPr>
        <p:spPr bwMode="auto">
          <a:xfrm flipH="1">
            <a:off x="3200400" y="1600200"/>
            <a:ext cx="838200" cy="34290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a:ea typeface="ＭＳ Ｐゴシック" charset="0"/>
              <a:cs typeface="Arial"/>
            </a:endParaRPr>
          </a:p>
        </p:txBody>
      </p:sp>
      <p:sp>
        <p:nvSpPr>
          <p:cNvPr id="9" name="Text Box 27">
            <a:extLst>
              <a:ext uri="{FF2B5EF4-FFF2-40B4-BE49-F238E27FC236}">
                <a16:creationId xmlns:a16="http://schemas.microsoft.com/office/drawing/2014/main" id="{9CB943CD-0C7B-6277-0A6D-F0F917C650E9}"/>
              </a:ext>
            </a:extLst>
          </p:cNvPr>
          <p:cNvSpPr txBox="1">
            <a:spLocks noChangeArrowheads="1"/>
          </p:cNvSpPr>
          <p:nvPr/>
        </p:nvSpPr>
        <p:spPr bwMode="auto">
          <a:xfrm>
            <a:off x="467544" y="6550223"/>
            <a:ext cx="2363147" cy="30777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b="1">
                <a:effectLst/>
                <a:latin typeface="Arial" panose="020B0604020202020204" pitchFamily="34" charset="0"/>
                <a:ea typeface="Times"/>
              </a:rPr>
              <a:t>—Pentecost, </a:t>
            </a:r>
            <a:r>
              <a:rPr lang="en-US" sz="1400" b="1" i="1">
                <a:effectLst/>
                <a:latin typeface="Arial" panose="020B0604020202020204" pitchFamily="34" charset="0"/>
                <a:ea typeface="Times"/>
              </a:rPr>
              <a:t>BKC</a:t>
            </a:r>
            <a:r>
              <a:rPr lang="en-US" sz="1400" b="1">
                <a:effectLst/>
                <a:latin typeface="Arial" panose="020B0604020202020204" pitchFamily="34" charset="0"/>
                <a:ea typeface="Times"/>
              </a:rPr>
              <a:t>, 1:1326</a:t>
            </a:r>
            <a:endParaRPr kumimoji="0" lang="en-US" sz="36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09009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7922"/>
                                        </p:tgtEl>
                                        <p:attrNameLst>
                                          <p:attrName>style.visibility</p:attrName>
                                        </p:attrNameLst>
                                      </p:cBhvr>
                                      <p:to>
                                        <p:strVal val="visible"/>
                                      </p:to>
                                    </p:set>
                                    <p:animEffect transition="in" filter="fade">
                                      <p:cBhvr>
                                        <p:cTn id="10" dur="2000"/>
                                        <p:tgtEl>
                                          <p:spTgt spid="507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dissolve">
                                      <p:cBhvr>
                                        <p:cTn id="22" dur="500"/>
                                        <p:tgtEl>
                                          <p:spTgt spid="507914">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07914">
                                            <p:txEl>
                                              <p:pRg st="1" end="1"/>
                                            </p:txEl>
                                          </p:spTgt>
                                        </p:tgtEl>
                                        <p:attrNameLst>
                                          <p:attrName>style.visibility</p:attrName>
                                        </p:attrNameLst>
                                      </p:cBhvr>
                                      <p:to>
                                        <p:strVal val="visible"/>
                                      </p:to>
                                    </p:set>
                                    <p:animEffect transition="in" filter="dissolve">
                                      <p:cBhvr>
                                        <p:cTn id="25" dur="500"/>
                                        <p:tgtEl>
                                          <p:spTgt spid="507914">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
                                            <p:txEl>
                                              <p:pRg st="0" end="0"/>
                                            </p:txEl>
                                          </p:spTgt>
                                        </p:tgtEl>
                                        <p:attrNameLst>
                                          <p:attrName>style.visibility</p:attrName>
                                        </p:attrNameLst>
                                      </p:cBhvr>
                                      <p:to>
                                        <p:strVal val="visible"/>
                                      </p:to>
                                    </p:set>
                                    <p:animEffect transition="in" filter="dissolve">
                                      <p:cBhvr>
                                        <p:cTn id="37" dur="500"/>
                                        <p:tgtEl>
                                          <p:spTgt spid="38">
                                            <p:txEl>
                                              <p:pRg st="0" end="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8">
                                            <p:txEl>
                                              <p:pRg st="1" end="1"/>
                                            </p:txEl>
                                          </p:spTgt>
                                        </p:tgtEl>
                                        <p:attrNameLst>
                                          <p:attrName>style.visibility</p:attrName>
                                        </p:attrNameLst>
                                      </p:cBhvr>
                                      <p:to>
                                        <p:strVal val="visible"/>
                                      </p:to>
                                    </p:set>
                                    <p:animEffect transition="in" filter="dissolve">
                                      <p:cBhvr>
                                        <p:cTn id="40" dur="500"/>
                                        <p:tgtEl>
                                          <p:spTgt spid="38">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down)">
                                      <p:cBhvr>
                                        <p:cTn id="45" dur="500"/>
                                        <p:tgtEl>
                                          <p:spTgt spid="53"/>
                                        </p:tgtEl>
                                      </p:cBhvr>
                                    </p:animEffect>
                                  </p:childTnLst>
                                </p:cTn>
                              </p:par>
                            </p:childTnLst>
                          </p:cTn>
                        </p:par>
                        <p:par>
                          <p:cTn id="46" fill="hold" nodeType="afterGroup">
                            <p:stCondLst>
                              <p:cond delay="500"/>
                            </p:stCondLst>
                            <p:childTnLst>
                              <p:par>
                                <p:cTn id="47" presetID="9"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25">
                                            <p:txEl>
                                              <p:pRg st="0" end="0"/>
                                            </p:txEl>
                                          </p:spTgt>
                                        </p:tgtEl>
                                        <p:attrNameLst>
                                          <p:attrName>style.visibility</p:attrName>
                                        </p:attrNameLst>
                                      </p:cBhvr>
                                      <p:to>
                                        <p:strVal val="visible"/>
                                      </p:to>
                                    </p:set>
                                    <p:animEffect transition="in" filter="dissolve">
                                      <p:cBhvr>
                                        <p:cTn id="52" dur="500"/>
                                        <p:tgtEl>
                                          <p:spTgt spid="507925">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dissolve">
                                      <p:cBhvr>
                                        <p:cTn id="57" dur="500"/>
                                        <p:tgtEl>
                                          <p:spTgt spid="51"/>
                                        </p:tgtEl>
                                      </p:cBhvr>
                                    </p:animEffect>
                                  </p:childTnLst>
                                </p:cTn>
                              </p:par>
                            </p:childTnLst>
                          </p:cTn>
                        </p:par>
                        <p:par>
                          <p:cTn id="58" fill="hold" nodeType="afterGroup">
                            <p:stCondLst>
                              <p:cond delay="500"/>
                            </p:stCondLst>
                            <p:childTnLst>
                              <p:par>
                                <p:cTn id="59" presetID="9"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7">
                                            <p:txEl>
                                              <p:pRg st="0" end="0"/>
                                            </p:txEl>
                                          </p:spTgt>
                                        </p:tgtEl>
                                        <p:attrNameLst>
                                          <p:attrName>style.visibility</p:attrName>
                                        </p:attrNameLst>
                                      </p:cBhvr>
                                      <p:to>
                                        <p:strVal val="visible"/>
                                      </p:to>
                                    </p:set>
                                    <p:animEffect transition="in" filter="dissolve">
                                      <p:cBhvr>
                                        <p:cTn id="64" dur="500"/>
                                        <p:tgtEl>
                                          <p:spTgt spid="47">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dissolve">
                                      <p:cBhvr>
                                        <p:cTn id="69" dur="500"/>
                                        <p:tgtEl>
                                          <p:spTgt spid="52"/>
                                        </p:tgtEl>
                                      </p:cBhvr>
                                    </p:animEffect>
                                  </p:childTnLst>
                                </p:cTn>
                              </p:par>
                            </p:childTnLst>
                          </p:cTn>
                        </p:par>
                        <p:par>
                          <p:cTn id="70" fill="hold" nodeType="afterGroup">
                            <p:stCondLst>
                              <p:cond delay="500"/>
                            </p:stCondLst>
                            <p:childTnLst>
                              <p:par>
                                <p:cTn id="71" presetID="9"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dissolve">
                                      <p:cBhvr>
                                        <p:cTn id="73" dur="500"/>
                                        <p:tgtEl>
                                          <p:spTgt spid="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507924">
                                            <p:txEl>
                                              <p:pRg st="0" end="0"/>
                                            </p:txEl>
                                          </p:spTgt>
                                        </p:tgtEl>
                                        <p:attrNameLst>
                                          <p:attrName>style.visibility</p:attrName>
                                        </p:attrNameLst>
                                      </p:cBhvr>
                                      <p:to>
                                        <p:strVal val="visible"/>
                                      </p:to>
                                    </p:set>
                                    <p:animEffect transition="in" filter="dissolve">
                                      <p:cBhvr>
                                        <p:cTn id="76" dur="500"/>
                                        <p:tgtEl>
                                          <p:spTgt spid="507924">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507927">
                                            <p:txEl>
                                              <p:pRg st="0" end="0"/>
                                            </p:txEl>
                                          </p:spTgt>
                                        </p:tgtEl>
                                        <p:attrNameLst>
                                          <p:attrName>style.visibility</p:attrName>
                                        </p:attrNameLst>
                                      </p:cBhvr>
                                      <p:to>
                                        <p:strVal val="visible"/>
                                      </p:to>
                                    </p:set>
                                    <p:animEffect transition="in" filter="dissolve">
                                      <p:cBhvr>
                                        <p:cTn id="81" dur="500"/>
                                        <p:tgtEl>
                                          <p:spTgt spid="507927">
                                            <p:txEl>
                                              <p:pRg st="0" end="0"/>
                                            </p:txEl>
                                          </p:spTgt>
                                        </p:tgtEl>
                                      </p:cBhvr>
                                    </p:animEffect>
                                  </p:childTnLst>
                                </p:cTn>
                              </p:par>
                              <p:par>
                                <p:cTn id="82" presetID="9" presetClass="entr" presetSubtype="0" fill="hold" nodeType="withEffect">
                                  <p:stCondLst>
                                    <p:cond delay="0"/>
                                  </p:stCondLst>
                                  <p:childTnLst>
                                    <p:set>
                                      <p:cBhvr>
                                        <p:cTn id="83" dur="1" fill="hold">
                                          <p:stCondLst>
                                            <p:cond delay="0"/>
                                          </p:stCondLst>
                                        </p:cTn>
                                        <p:tgtEl>
                                          <p:spTgt spid="507929"/>
                                        </p:tgtEl>
                                        <p:attrNameLst>
                                          <p:attrName>style.visibility</p:attrName>
                                        </p:attrNameLst>
                                      </p:cBhvr>
                                      <p:to>
                                        <p:strVal val="visible"/>
                                      </p:to>
                                    </p:set>
                                    <p:animEffect transition="in" filter="dissolve">
                                      <p:cBhvr>
                                        <p:cTn id="84" dur="500"/>
                                        <p:tgtEl>
                                          <p:spTgt spid="507929"/>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507934">
                                            <p:txEl>
                                              <p:pRg st="0" end="0"/>
                                            </p:txEl>
                                          </p:spTgt>
                                        </p:tgtEl>
                                        <p:attrNameLst>
                                          <p:attrName>style.visibility</p:attrName>
                                        </p:attrNameLst>
                                      </p:cBhvr>
                                      <p:to>
                                        <p:strVal val="visible"/>
                                      </p:to>
                                    </p:set>
                                    <p:animEffect transition="in" filter="dissolve">
                                      <p:cBhvr>
                                        <p:cTn id="87" dur="500"/>
                                        <p:tgtEl>
                                          <p:spTgt spid="507934">
                                            <p:txEl>
                                              <p:pRg st="0" end="0"/>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507919"/>
                                        </p:tgtEl>
                                        <p:attrNameLst>
                                          <p:attrName>style.visibility</p:attrName>
                                        </p:attrNameLst>
                                      </p:cBhvr>
                                      <p:to>
                                        <p:strVal val="visible"/>
                                      </p:to>
                                    </p:set>
                                    <p:animEffect transition="in" filter="dissolve">
                                      <p:cBhvr>
                                        <p:cTn id="92" dur="500"/>
                                        <p:tgtEl>
                                          <p:spTgt spid="507919"/>
                                        </p:tgtEl>
                                      </p:cBhvr>
                                    </p:animEffect>
                                  </p:childTnLst>
                                </p:cTn>
                              </p:par>
                            </p:childTnLst>
                          </p:cTn>
                        </p:par>
                        <p:par>
                          <p:cTn id="93" fill="hold" nodeType="afterGroup">
                            <p:stCondLst>
                              <p:cond delay="500"/>
                            </p:stCondLst>
                            <p:childTnLst>
                              <p:par>
                                <p:cTn id="94" presetID="9" presetClass="entr" presetSubtype="0" fill="hold" nodeType="after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500"/>
                                        <p:tgtEl>
                                          <p:spTgt spid="5"/>
                                        </p:tgtEl>
                                      </p:cBhvr>
                                    </p:animEffect>
                                  </p:childTnLst>
                                </p:cTn>
                              </p:par>
                            </p:childTnLst>
                          </p:cTn>
                        </p:par>
                        <p:par>
                          <p:cTn id="97" fill="hold" nodeType="afterGroup">
                            <p:stCondLst>
                              <p:cond delay="1000"/>
                            </p:stCondLst>
                            <p:childTnLst>
                              <p:par>
                                <p:cTn id="98" presetID="9" presetClass="entr" presetSubtype="0" fill="hold" grpId="0" nodeType="afterEffect">
                                  <p:stCondLst>
                                    <p:cond delay="0"/>
                                  </p:stCondLst>
                                  <p:childTnLst>
                                    <p:set>
                                      <p:cBhvr>
                                        <p:cTn id="99" dur="1" fill="hold">
                                          <p:stCondLst>
                                            <p:cond delay="0"/>
                                          </p:stCondLst>
                                        </p:cTn>
                                        <p:tgtEl>
                                          <p:spTgt spid="507920">
                                            <p:txEl>
                                              <p:pRg st="0" end="0"/>
                                            </p:txEl>
                                          </p:spTgt>
                                        </p:tgtEl>
                                        <p:attrNameLst>
                                          <p:attrName>style.visibility</p:attrName>
                                        </p:attrNameLst>
                                      </p:cBhvr>
                                      <p:to>
                                        <p:strVal val="visible"/>
                                      </p:to>
                                    </p:set>
                                    <p:animEffect transition="in" filter="dissolve">
                                      <p:cBhvr>
                                        <p:cTn id="100" dur="500"/>
                                        <p:tgtEl>
                                          <p:spTgt spid="507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0" grpId="0" build="p" autoUpdateAnimBg="0"/>
      <p:bldP spid="507922" grpId="0"/>
      <p:bldP spid="507924" grpId="0" build="p" autoUpdateAnimBg="0"/>
      <p:bldP spid="507925" grpId="0" build="p" autoUpdateAnimBg="0"/>
      <p:bldP spid="507927" grpId="0" build="p" autoUpdateAnimBg="0"/>
      <p:bldP spid="507934" grpId="0" build="p" autoUpdateAnimBg="0"/>
      <p:bldP spid="38" grpId="0" build="p" autoUpdateAnimBg="0"/>
      <p:bldP spid="4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8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209800" y="-560387"/>
            <a:ext cx="5840413" cy="802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4" name="Rectangle 2"/>
          <p:cNvSpPr>
            <a:spLocks noGrp="1" noChangeArrowheads="1"/>
          </p:cNvSpPr>
          <p:nvPr>
            <p:ph type="ctrTitle"/>
          </p:nvPr>
        </p:nvSpPr>
        <p:spPr>
          <a:xfrm>
            <a:off x="0" y="0"/>
            <a:ext cx="9144000" cy="609600"/>
          </a:xfrm>
        </p:spPr>
        <p:txBody>
          <a:bodyPr/>
          <a:lstStyle/>
          <a:p>
            <a:pPr eaLnBrk="1" hangingPunct="1">
              <a:defRPr/>
            </a:pPr>
            <a:r>
              <a:rPr lang="en-US" sz="2800" b="1">
                <a:solidFill>
                  <a:srgbClr val="FFCC00"/>
                </a:solidFill>
                <a:effectLst>
                  <a:outerShdw blurRad="38100" dist="38100" dir="2700000" algn="tl">
                    <a:srgbClr val="FFFFFF"/>
                  </a:outerShdw>
                </a:effectLst>
                <a:latin typeface="Arial" charset="0"/>
                <a:ea typeface="ＭＳ Ｐゴシック" charset="0"/>
                <a:cs typeface="ＭＳ Ｐゴシック" charset="0"/>
              </a:rPr>
              <a:t>All rulers who exalt themselves will be humbled</a:t>
            </a:r>
            <a:endParaRPr lang="en-US" sz="2800" b="1">
              <a:effectLst>
                <a:outerShdw blurRad="38100" dist="38100" dir="2700000" algn="tl">
                  <a:srgbClr val="808080"/>
                </a:outerShdw>
              </a:effectLst>
              <a:latin typeface="Arial" charset="0"/>
              <a:ea typeface="ＭＳ Ｐゴシック" charset="0"/>
              <a:cs typeface="ＭＳ Ｐゴシック" charset="0"/>
            </a:endParaRPr>
          </a:p>
        </p:txBody>
      </p:sp>
      <p:pic>
        <p:nvPicPr>
          <p:cNvPr id="36147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725" y="1676400"/>
            <a:ext cx="2581275" cy="3276600"/>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6147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53163" y="1981200"/>
            <a:ext cx="2509837" cy="2895600"/>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Rectangle 3"/>
          <p:cNvSpPr txBox="1">
            <a:spLocks noChangeArrowheads="1"/>
          </p:cNvSpPr>
          <p:nvPr/>
        </p:nvSpPr>
        <p:spPr bwMode="auto">
          <a:xfrm>
            <a:off x="0" y="4876800"/>
            <a:ext cx="883920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ctr">
              <a:spcBef>
                <a:spcPct val="20000"/>
              </a:spcBef>
              <a:defRPr/>
            </a:pPr>
            <a:r>
              <a:rPr lang="en-US" sz="3200" kern="0" dirty="0">
                <a:solidFill>
                  <a:schemeClr val="bg1"/>
                </a:solidFill>
                <a:latin typeface="Arial"/>
                <a:ea typeface="+mn-ea"/>
                <a:cs typeface="+mn-cs"/>
              </a:rPr>
              <a:t>Saddam saw himself as the "New Nebuchadnezzar."  This included his end!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1474"/>
                                        </p:tgtEl>
                                        <p:attrNameLst>
                                          <p:attrName>style.visibility</p:attrName>
                                        </p:attrNameLst>
                                      </p:cBhvr>
                                      <p:to>
                                        <p:strVal val="visible"/>
                                      </p:to>
                                    </p:set>
                                    <p:animEffect transition="in" filter="fade">
                                      <p:cBhvr>
                                        <p:cTn id="7" dur="500"/>
                                        <p:tgtEl>
                                          <p:spTgt spid="3614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1477"/>
                                        </p:tgtEl>
                                        <p:attrNameLst>
                                          <p:attrName>style.visibility</p:attrName>
                                        </p:attrNameLst>
                                      </p:cBhvr>
                                      <p:to>
                                        <p:strVal val="visible"/>
                                      </p:to>
                                    </p:set>
                                    <p:animEffect transition="in" filter="fade">
                                      <p:cBhvr>
                                        <p:cTn id="12" dur="500"/>
                                        <p:tgtEl>
                                          <p:spTgt spid="361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361478"/>
                                        </p:tgtEl>
                                        <p:attrNameLst>
                                          <p:attrName>style.visibility</p:attrName>
                                        </p:attrNameLst>
                                      </p:cBhvr>
                                      <p:to>
                                        <p:strVal val="visible"/>
                                      </p:to>
                                    </p:set>
                                    <p:anim calcmode="lin" valueType="num">
                                      <p:cBhvr>
                                        <p:cTn id="17" dur="1000" fill="hold"/>
                                        <p:tgtEl>
                                          <p:spTgt spid="361478"/>
                                        </p:tgtEl>
                                        <p:attrNameLst>
                                          <p:attrName>ppt_w</p:attrName>
                                        </p:attrNameLst>
                                      </p:cBhvr>
                                      <p:tavLst>
                                        <p:tav tm="0">
                                          <p:val>
                                            <p:fltVal val="0"/>
                                          </p:val>
                                        </p:tav>
                                        <p:tav tm="100000">
                                          <p:val>
                                            <p:strVal val="#ppt_w"/>
                                          </p:val>
                                        </p:tav>
                                      </p:tavLst>
                                    </p:anim>
                                    <p:anim calcmode="lin" valueType="num">
                                      <p:cBhvr>
                                        <p:cTn id="18" dur="1000" fill="hold"/>
                                        <p:tgtEl>
                                          <p:spTgt spid="361478"/>
                                        </p:tgtEl>
                                        <p:attrNameLst>
                                          <p:attrName>ppt_h</p:attrName>
                                        </p:attrNameLst>
                                      </p:cBhvr>
                                      <p:tavLst>
                                        <p:tav tm="0">
                                          <p:val>
                                            <p:fltVal val="0"/>
                                          </p:val>
                                        </p:tav>
                                        <p:tav tm="100000">
                                          <p:val>
                                            <p:strVal val="#ppt_h"/>
                                          </p:val>
                                        </p:tav>
                                      </p:tavLst>
                                    </p:anim>
                                    <p:anim calcmode="lin" valueType="num">
                                      <p:cBhvr>
                                        <p:cTn id="19" dur="1000" fill="hold"/>
                                        <p:tgtEl>
                                          <p:spTgt spid="36147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614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61485"/>
                                        </p:tgtEl>
                                        <p:attrNameLst>
                                          <p:attrName>style.visibility</p:attrName>
                                        </p:attrNameLst>
                                      </p:cBhvr>
                                      <p:to>
                                        <p:strVal val="visible"/>
                                      </p:to>
                                    </p:set>
                                    <p:animEffect transition="in" filter="fade">
                                      <p:cBhvr>
                                        <p:cTn id="25" dur="500"/>
                                        <p:tgtEl>
                                          <p:spTgt spid="36148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4" grpId="0" autoUpdateAnimBg="0"/>
      <p:bldP spid="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covenant of an imposter Messiah (9:27) in the mold of Antiochus (Dan. 11:22-32) will be squelched (11:36-45) and replaced with the True Messiah who alone keeps his covenants (9:4).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23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1447800"/>
            <a:ext cx="4572000" cy="157003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NARRATIVE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1:1-7 	Exile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1:8-16 	Food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1:17-21 	Exaltation</a:t>
            </a:r>
          </a:p>
        </p:txBody>
      </p:sp>
      <p:sp>
        <p:nvSpPr>
          <p:cNvPr id="12293" name="Text Box 5"/>
          <p:cNvSpPr txBox="1">
            <a:spLocks noChangeArrowheads="1"/>
          </p:cNvSpPr>
          <p:nvPr/>
        </p:nvSpPr>
        <p:spPr bwMode="auto">
          <a:xfrm>
            <a:off x="1676400" y="3622675"/>
            <a:ext cx="7467600" cy="2678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tabLst>
                <a:tab pos="914400" algn="l"/>
                <a:tab pos="1371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914400" algn="l"/>
                <a:tab pos="1371600" algn="l"/>
              </a:tabLst>
              <a:defRPr sz="2400">
                <a:solidFill>
                  <a:schemeClr val="tx1"/>
                </a:solidFill>
                <a:latin typeface="Times New Roman" charset="0"/>
                <a:ea typeface="ＭＳ Ｐゴシック" charset="0"/>
              </a:defRPr>
            </a:lvl2pPr>
            <a:lvl3pPr marL="1143000" indent="-228600" eaLnBrk="0" hangingPunct="0">
              <a:tabLst>
                <a:tab pos="914400" algn="l"/>
                <a:tab pos="1371600" algn="l"/>
              </a:tabLst>
              <a:defRPr sz="2400">
                <a:solidFill>
                  <a:schemeClr val="tx1"/>
                </a:solidFill>
                <a:latin typeface="Times New Roman" charset="0"/>
                <a:ea typeface="ＭＳ Ｐゴシック" charset="0"/>
              </a:defRPr>
            </a:lvl3pPr>
            <a:lvl4pPr marL="1600200" indent="-228600" eaLnBrk="0" hangingPunct="0">
              <a:tabLst>
                <a:tab pos="914400" algn="l"/>
                <a:tab pos="1371600" algn="l"/>
              </a:tabLst>
              <a:defRPr sz="2400">
                <a:solidFill>
                  <a:schemeClr val="tx1"/>
                </a:solidFill>
                <a:latin typeface="Times New Roman" charset="0"/>
                <a:ea typeface="ＭＳ Ｐゴシック" charset="0"/>
              </a:defRPr>
            </a:lvl4pPr>
            <a:lvl5pPr marL="2057400" indent="-228600" eaLnBrk="0" hangingPunct="0">
              <a:tabLst>
                <a:tab pos="914400" algn="l"/>
                <a:tab pos="1371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660033"/>
                </a:solidFill>
                <a:effectLst/>
                <a:uLnTx/>
                <a:uFillTx/>
                <a:latin typeface="Arial" charset="0"/>
                <a:ea typeface="ＭＳ Ｐゴシック" charset="0"/>
                <a:cs typeface="Arial" charset="0"/>
              </a:rPr>
              <a:t>2–7	  VISIONS IN NARRATIVE</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2	Kingdom: </a:t>
            </a:r>
            <a:r>
              <a:rPr kumimoji="0" lang="en-US" altLang="ja-JP"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"Image" of history destroyed</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3  Deliverance from fiery furnace</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4 	Nebuchadnezzar humbled</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5	Belshazzar humbled</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6  Deliverance from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lion</a:t>
            </a:r>
            <a:r>
              <a:rPr kumimoji="0" lang="fr-FR" altLang="ja-JP"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 den</a:t>
            </a:r>
          </a:p>
          <a:p>
            <a:pPr marL="457200" marR="0" lvl="0" indent="-457200" algn="l" defTabSz="914400" rtl="0" eaLnBrk="1" fontAlgn="base" latinLnBrk="0" hangingPunct="1">
              <a:lnSpc>
                <a:spcPct val="100000"/>
              </a:lnSpc>
              <a:spcBef>
                <a:spcPct val="0"/>
              </a:spcBef>
              <a:spcAft>
                <a:spcPct val="0"/>
              </a:spcAft>
              <a:buClrTx/>
              <a:buSzTx/>
              <a:buFontTx/>
              <a:buNone/>
              <a:tabLst>
                <a:tab pos="914400" algn="l"/>
                <a:tab pos="1371600" algn="l"/>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7	Kingdom: </a:t>
            </a:r>
            <a:r>
              <a:rPr kumimoji="0" lang="en-US" altLang="ja-JP"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"Beasts" of history destroyed</a:t>
            </a:r>
            <a:endParaRPr kumimoji="0" lang="en-US" sz="24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610308" name="WordArt 2"/>
          <p:cNvSpPr>
            <a:spLocks noChangeArrowheads="1" noChangeShapeType="1" noTextEdit="1"/>
          </p:cNvSpPr>
          <p:nvPr/>
        </p:nvSpPr>
        <p:spPr bwMode="auto">
          <a:xfrm>
            <a:off x="838200" y="304800"/>
            <a:ext cx="7543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uLnTx/>
                <a:uFillTx/>
                <a:latin typeface="Bobo"/>
                <a:ea typeface="Bobo"/>
                <a:cs typeface="Bobo"/>
              </a:rPr>
              <a:t>outline</a:t>
            </a:r>
          </a:p>
        </p:txBody>
      </p:sp>
      <p:sp>
        <p:nvSpPr>
          <p:cNvPr id="610309" name="Text Box 10"/>
          <p:cNvSpPr txBox="1">
            <a:spLocks noChangeArrowheads="1"/>
          </p:cNvSpPr>
          <p:nvPr/>
        </p:nvSpPr>
        <p:spPr bwMode="auto">
          <a:xfrm>
            <a:off x="8229600" y="762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536</a:t>
            </a:r>
          </a:p>
        </p:txBody>
      </p:sp>
      <p:sp>
        <p:nvSpPr>
          <p:cNvPr id="12300" name="WordArt 12"/>
          <p:cNvSpPr>
            <a:spLocks noChangeArrowheads="1" noChangeShapeType="1" noTextEdit="1"/>
          </p:cNvSpPr>
          <p:nvPr/>
        </p:nvSpPr>
        <p:spPr bwMode="auto">
          <a:xfrm>
            <a:off x="838200" y="4724400"/>
            <a:ext cx="19812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uLnTx/>
                <a:uFillTx/>
                <a:latin typeface="Arial Black"/>
                <a:ea typeface="Arial Black"/>
                <a:cs typeface="Arial Black"/>
              </a:rPr>
              <a:t>Chiasm</a:t>
            </a:r>
          </a:p>
        </p:txBody>
      </p:sp>
      <p:sp>
        <p:nvSpPr>
          <p:cNvPr id="12301" name="Rectangle 13"/>
          <p:cNvSpPr>
            <a:spLocks noChangeArrowheads="1"/>
          </p:cNvSpPr>
          <p:nvPr/>
        </p:nvSpPr>
        <p:spPr bwMode="auto">
          <a:xfrm>
            <a:off x="3048000" y="4800600"/>
            <a:ext cx="4724400" cy="685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0" name="Title 9"/>
          <p:cNvSpPr>
            <a:spLocks noGrp="1"/>
          </p:cNvSpPr>
          <p:nvPr>
            <p:ph type="title" idx="4294967295"/>
          </p:nvPr>
        </p:nvSpPr>
        <p:spPr>
          <a:xfrm>
            <a:off x="304800" y="2971800"/>
            <a:ext cx="77724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a:effectLst/>
                <a:latin typeface="Arial" charset="0"/>
                <a:ea typeface="ＭＳ Ｐゴシック" charset="0"/>
              </a:rPr>
              <a:t>Chiasm in Daniel 2–7</a:t>
            </a:r>
          </a:p>
        </p:txBody>
      </p:sp>
    </p:spTree>
    <p:extLst>
      <p:ext uri="{BB962C8B-B14F-4D97-AF65-F5344CB8AC3E}">
        <p14:creationId xmlns:p14="http://schemas.microsoft.com/office/powerpoint/2010/main" val="2170472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down)">
                                      <p:cBhvr>
                                        <p:cTn id="12" dur="580">
                                          <p:stCondLst>
                                            <p:cond delay="0"/>
                                          </p:stCondLst>
                                        </p:cTn>
                                        <p:tgtEl>
                                          <p:spTgt spid="12293"/>
                                        </p:tgtEl>
                                      </p:cBhvr>
                                    </p:animEffect>
                                    <p:anim calcmode="lin" valueType="num">
                                      <p:cBhvr>
                                        <p:cTn id="13"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3"/>
                                        </p:tgtEl>
                                      </p:cBhvr>
                                      <p:to x="100000" y="60000"/>
                                    </p:animScale>
                                    <p:animScale>
                                      <p:cBhvr>
                                        <p:cTn id="19" dur="166" decel="50000">
                                          <p:stCondLst>
                                            <p:cond delay="676"/>
                                          </p:stCondLst>
                                        </p:cTn>
                                        <p:tgtEl>
                                          <p:spTgt spid="12293"/>
                                        </p:tgtEl>
                                      </p:cBhvr>
                                      <p:to x="100000" y="100000"/>
                                    </p:animScale>
                                    <p:animScale>
                                      <p:cBhvr>
                                        <p:cTn id="20" dur="26">
                                          <p:stCondLst>
                                            <p:cond delay="1312"/>
                                          </p:stCondLst>
                                        </p:cTn>
                                        <p:tgtEl>
                                          <p:spTgt spid="12293"/>
                                        </p:tgtEl>
                                      </p:cBhvr>
                                      <p:to x="100000" y="80000"/>
                                    </p:animScale>
                                    <p:animScale>
                                      <p:cBhvr>
                                        <p:cTn id="21" dur="166" decel="50000">
                                          <p:stCondLst>
                                            <p:cond delay="1338"/>
                                          </p:stCondLst>
                                        </p:cTn>
                                        <p:tgtEl>
                                          <p:spTgt spid="12293"/>
                                        </p:tgtEl>
                                      </p:cBhvr>
                                      <p:to x="100000" y="100000"/>
                                    </p:animScale>
                                    <p:animScale>
                                      <p:cBhvr>
                                        <p:cTn id="22" dur="26">
                                          <p:stCondLst>
                                            <p:cond delay="1642"/>
                                          </p:stCondLst>
                                        </p:cTn>
                                        <p:tgtEl>
                                          <p:spTgt spid="12293"/>
                                        </p:tgtEl>
                                      </p:cBhvr>
                                      <p:to x="100000" y="90000"/>
                                    </p:animScale>
                                    <p:animScale>
                                      <p:cBhvr>
                                        <p:cTn id="23" dur="166" decel="50000">
                                          <p:stCondLst>
                                            <p:cond delay="1668"/>
                                          </p:stCondLst>
                                        </p:cTn>
                                        <p:tgtEl>
                                          <p:spTgt spid="12293"/>
                                        </p:tgtEl>
                                      </p:cBhvr>
                                      <p:to x="100000" y="100000"/>
                                    </p:animScale>
                                    <p:animScale>
                                      <p:cBhvr>
                                        <p:cTn id="24" dur="26">
                                          <p:stCondLst>
                                            <p:cond delay="1808"/>
                                          </p:stCondLst>
                                        </p:cTn>
                                        <p:tgtEl>
                                          <p:spTgt spid="12293"/>
                                        </p:tgtEl>
                                      </p:cBhvr>
                                      <p:to x="100000" y="95000"/>
                                    </p:animScale>
                                    <p:animScale>
                                      <p:cBhvr>
                                        <p:cTn id="25" dur="166" decel="50000">
                                          <p:stCondLst>
                                            <p:cond delay="1834"/>
                                          </p:stCondLst>
                                        </p:cTn>
                                        <p:tgtEl>
                                          <p:spTgt spid="1229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12300"/>
                                        </p:tgtEl>
                                        <p:attrNameLst>
                                          <p:attrName>style.visibility</p:attrName>
                                        </p:attrNameLst>
                                      </p:cBhvr>
                                      <p:to>
                                        <p:strVal val="visible"/>
                                      </p:to>
                                    </p:set>
                                    <p:animEffect transition="in" filter="wedge">
                                      <p:cBhvr>
                                        <p:cTn id="34" dur="2000"/>
                                        <p:tgtEl>
                                          <p:spTgt spid="123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12301"/>
                                        </p:tgtEl>
                                        <p:attrNameLst>
                                          <p:attrName>style.visibility</p:attrName>
                                        </p:attrNameLst>
                                      </p:cBhvr>
                                      <p:to>
                                        <p:strVal val="visible"/>
                                      </p:to>
                                    </p:set>
                                    <p:animEffect transition="in" filter="fade">
                                      <p:cBhvr>
                                        <p:cTn id="39" dur="770" decel="100000"/>
                                        <p:tgtEl>
                                          <p:spTgt spid="12301"/>
                                        </p:tgtEl>
                                      </p:cBhvr>
                                    </p:animEffect>
                                    <p:animScale>
                                      <p:cBhvr>
                                        <p:cTn id="40" dur="770" decel="100000"/>
                                        <p:tgtEl>
                                          <p:spTgt spid="12301"/>
                                        </p:tgtEl>
                                      </p:cBhvr>
                                      <p:from x="10000" y="10000"/>
                                      <p:to x="200000" y="450000"/>
                                    </p:animScale>
                                    <p:animScale>
                                      <p:cBhvr>
                                        <p:cTn id="41" dur="1230" accel="100000" fill="hold">
                                          <p:stCondLst>
                                            <p:cond delay="770"/>
                                          </p:stCondLst>
                                        </p:cTn>
                                        <p:tgtEl>
                                          <p:spTgt spid="12301"/>
                                        </p:tgtEl>
                                      </p:cBhvr>
                                      <p:from x="200000" y="450000"/>
                                      <p:to x="100000" y="100000"/>
                                    </p:animScale>
                                    <p:set>
                                      <p:cBhvr>
                                        <p:cTn id="42" dur="770" fill="hold"/>
                                        <p:tgtEl>
                                          <p:spTgt spid="12301"/>
                                        </p:tgtEl>
                                        <p:attrNameLst>
                                          <p:attrName>ppt_x</p:attrName>
                                        </p:attrNameLst>
                                      </p:cBhvr>
                                      <p:to>
                                        <p:strVal val="(0.5)"/>
                                      </p:to>
                                    </p:set>
                                    <p:anim from="(0.5)" to="(#ppt_x)" calcmode="lin" valueType="num">
                                      <p:cBhvr>
                                        <p:cTn id="43" dur="1230" accel="100000" fill="hold">
                                          <p:stCondLst>
                                            <p:cond delay="770"/>
                                          </p:stCondLst>
                                        </p:cTn>
                                        <p:tgtEl>
                                          <p:spTgt spid="12301"/>
                                        </p:tgtEl>
                                        <p:attrNameLst>
                                          <p:attrName>ppt_x</p:attrName>
                                        </p:attrNameLst>
                                      </p:cBhvr>
                                    </p:anim>
                                    <p:set>
                                      <p:cBhvr>
                                        <p:cTn id="44" dur="770" fill="hold"/>
                                        <p:tgtEl>
                                          <p:spTgt spid="12301"/>
                                        </p:tgtEl>
                                        <p:attrNameLst>
                                          <p:attrName>ppt_y</p:attrName>
                                        </p:attrNameLst>
                                      </p:cBhvr>
                                      <p:to>
                                        <p:strVal val="(#ppt_y+0.4)"/>
                                      </p:to>
                                    </p:set>
                                    <p:anim from="(#ppt_y+0.4)" to="(#ppt_y)" calcmode="lin" valueType="num">
                                      <p:cBhvr>
                                        <p:cTn id="45" dur="1230" accel="100000" fill="hold">
                                          <p:stCondLst>
                                            <p:cond delay="770"/>
                                          </p:stCondLst>
                                        </p:cTn>
                                        <p:tgtEl>
                                          <p:spTgt spid="123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p:bldP spid="12300" grpId="0" animBg="1"/>
      <p:bldP spid="12301" grpId="0" animBg="1"/>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53" name="Rectangle 13"/>
          <p:cNvSpPr>
            <a:spLocks noChangeArrowheads="1"/>
          </p:cNvSpPr>
          <p:nvPr/>
        </p:nvSpPr>
        <p:spPr bwMode="auto">
          <a:xfrm>
            <a:off x="-152400" y="5638800"/>
            <a:ext cx="9372600" cy="1371600"/>
          </a:xfrm>
          <a:prstGeom prst="rect">
            <a:avLst/>
          </a:prstGeom>
          <a:gradFill rotWithShape="1">
            <a:gsLst>
              <a:gs pos="0">
                <a:schemeClr val="accent2">
                  <a:gamma/>
                  <a:shade val="46275"/>
                  <a:invGamma/>
                </a:schemeClr>
              </a:gs>
              <a:gs pos="100000">
                <a:schemeClr val="accent2"/>
              </a:gs>
            </a:gsLst>
            <a:path path="shape">
              <a:fillToRect l="50000" t="50000" r="50000" b="50000"/>
            </a:path>
          </a:gradFill>
          <a:ln w="9525">
            <a:solidFill>
              <a:schemeClr val="tx1"/>
            </a:solidFill>
            <a:miter lim="800000"/>
            <a:headEnd/>
            <a:tailEnd/>
          </a:ln>
          <a:effectLst/>
        </p:spPr>
        <p:txBody>
          <a:bodyPr wrap="none" anchor="ctr"/>
          <a:lstStyle/>
          <a:p>
            <a:pPr>
              <a:defRPr/>
            </a:pPr>
            <a:endParaRPr lang="en-US">
              <a:effectLst>
                <a:outerShdw blurRad="50800" dist="101600" dir="2700000" algn="tl" rotWithShape="0">
                  <a:srgbClr val="000000"/>
                </a:outerShdw>
              </a:effectLst>
              <a:latin typeface="Times New Roman" pitchFamily="-112" charset="0"/>
              <a:ea typeface="+mn-ea"/>
              <a:cs typeface="+mn-cs"/>
            </a:endParaRPr>
          </a:p>
        </p:txBody>
      </p:sp>
      <p:pic>
        <p:nvPicPr>
          <p:cNvPr id="612355" name="Picture 12" descr="ONEBN013"/>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9144000"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2356" name="Group 8"/>
          <p:cNvGrpSpPr>
            <a:grpSpLocks/>
          </p:cNvGrpSpPr>
          <p:nvPr/>
        </p:nvGrpSpPr>
        <p:grpSpPr bwMode="auto">
          <a:xfrm>
            <a:off x="0" y="990600"/>
            <a:ext cx="8534400" cy="2225675"/>
            <a:chOff x="384" y="1008"/>
            <a:chExt cx="5136" cy="1210"/>
          </a:xfrm>
        </p:grpSpPr>
        <p:pic>
          <p:nvPicPr>
            <p:cNvPr id="61236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 y="1056"/>
              <a:ext cx="1872"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61" name="Text Box 5"/>
            <p:cNvSpPr txBox="1">
              <a:spLocks noChangeArrowheads="1"/>
            </p:cNvSpPr>
            <p:nvPr/>
          </p:nvSpPr>
          <p:spPr bwMode="auto">
            <a:xfrm>
              <a:off x="2352" y="1008"/>
              <a:ext cx="3168"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b="1">
                <a:solidFill>
                  <a:srgbClr val="003300"/>
                </a:solidFill>
                <a:effectLst>
                  <a:outerShdw blurRad="50800" dist="101600" dir="2700000" algn="tl" rotWithShape="0">
                    <a:srgbClr val="000000"/>
                  </a:outerShdw>
                </a:effectLst>
              </a:endParaRPr>
            </a:p>
          </p:txBody>
        </p:sp>
      </p:grpSp>
      <p:sp>
        <p:nvSpPr>
          <p:cNvPr id="10246" name="Text Box 6"/>
          <p:cNvSpPr txBox="1">
            <a:spLocks noChangeArrowheads="1"/>
          </p:cNvSpPr>
          <p:nvPr/>
        </p:nvSpPr>
        <p:spPr bwMode="auto">
          <a:xfrm>
            <a:off x="3429000" y="622300"/>
            <a:ext cx="5715000" cy="2586038"/>
          </a:xfrm>
          <a:prstGeom prst="rect">
            <a:avLst/>
          </a:prstGeom>
          <a:noFill/>
          <a:ln w="9525">
            <a:noFill/>
            <a:miter lim="800000"/>
            <a:headEnd/>
            <a:tailEnd/>
          </a:ln>
          <a:effectLst>
            <a:outerShdw blurRad="63500" dist="57501" dir="1676261" algn="ctr" rotWithShape="0">
              <a:schemeClr val="tx1">
                <a:alpha val="74998"/>
              </a:schemeClr>
            </a:outerShdw>
          </a:effectLst>
        </p:spPr>
        <p:txBody>
          <a:bodyPr>
            <a:spAutoFit/>
          </a:bodyPr>
          <a:lstStyle/>
          <a:p>
            <a:pPr>
              <a:defRPr/>
            </a:pPr>
            <a:r>
              <a:rPr lang="en-US" sz="1800" b="1" dirty="0">
                <a:solidFill>
                  <a:schemeClr val="bg1"/>
                </a:solidFill>
                <a:effectLst>
                  <a:outerShdw blurRad="50800" dist="101600" dir="2700000" algn="tl" rotWithShape="0">
                    <a:srgbClr val="000000"/>
                  </a:outerShdw>
                </a:effectLst>
                <a:latin typeface="Arial"/>
                <a:ea typeface="+mn-ea"/>
                <a:cs typeface="Arial"/>
              </a:rPr>
              <a:t>"But at the end of that period, I, Nebuchadnezzar, raised my eyes toward heaven and my reason returned to me, and I blessed the Most High and praised and honored Him who lives forever; For His dominion is an everlasting dominion, And His kingdom [endures] from generation to generation. </a:t>
            </a:r>
          </a:p>
          <a:p>
            <a:pPr>
              <a:defRPr/>
            </a:pPr>
            <a:r>
              <a:rPr lang="en-US" sz="1800" b="1" dirty="0">
                <a:solidFill>
                  <a:schemeClr val="bg1"/>
                </a:solidFill>
                <a:effectLst>
                  <a:outerShdw blurRad="50800" dist="101600" dir="2700000" algn="tl" rotWithShape="0">
                    <a:srgbClr val="000000"/>
                  </a:outerShdw>
                </a:effectLst>
                <a:latin typeface="Arial"/>
                <a:ea typeface="+mn-ea"/>
                <a:cs typeface="Arial"/>
              </a:rPr>
              <a:t>All the inhabitants of the earth are accounted as nothing, but He does according to His will in the host of heaven.</a:t>
            </a:r>
          </a:p>
        </p:txBody>
      </p:sp>
      <p:sp>
        <p:nvSpPr>
          <p:cNvPr id="10247" name="Text Box 7"/>
          <p:cNvSpPr txBox="1">
            <a:spLocks noChangeArrowheads="1"/>
          </p:cNvSpPr>
          <p:nvPr/>
        </p:nvSpPr>
        <p:spPr bwMode="auto">
          <a:xfrm>
            <a:off x="0" y="3517900"/>
            <a:ext cx="9144000" cy="3416300"/>
          </a:xfrm>
          <a:prstGeom prst="rect">
            <a:avLst/>
          </a:prstGeom>
          <a:noFill/>
          <a:ln w="9525">
            <a:noFill/>
            <a:miter lim="800000"/>
            <a:headEnd/>
            <a:tailEnd/>
          </a:ln>
          <a:effectLst>
            <a:outerShdw blurRad="63500" dist="57501" dir="1676261"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b="1" dirty="0">
                <a:solidFill>
                  <a:schemeClr val="bg1"/>
                </a:solidFill>
                <a:effectLst>
                  <a:outerShdw blurRad="50800" dist="101600" dir="2700000" algn="tl" rotWithShape="0">
                    <a:srgbClr val="000000"/>
                  </a:outerShdw>
                </a:effectLst>
                <a:latin typeface="Arial" charset="0"/>
                <a:cs typeface="Arial" charset="0"/>
              </a:rPr>
              <a:t>And [among] the inhabitants of earth…no one can ward off His hand or say to Him, </a:t>
            </a:r>
            <a:r>
              <a:rPr lang="fr-FR" altLang="ja-JP" sz="1800" b="1" dirty="0">
                <a:solidFill>
                  <a:schemeClr val="bg1"/>
                </a:solidFill>
                <a:effectLst>
                  <a:outerShdw blurRad="50800" dist="101600" dir="2700000" algn="tl" rotWithShape="0">
                    <a:srgbClr val="000000"/>
                  </a:outerShdw>
                </a:effectLst>
                <a:latin typeface="Arial" charset="0"/>
                <a:cs typeface="Arial" charset="0"/>
              </a:rPr>
              <a:t>'</a:t>
            </a:r>
            <a:r>
              <a:rPr lang="en-US" altLang="ja-JP" sz="1800" b="1" dirty="0">
                <a:solidFill>
                  <a:schemeClr val="bg1"/>
                </a:solidFill>
                <a:effectLst>
                  <a:outerShdw blurRad="50800" dist="101600" dir="2700000" algn="tl" rotWithShape="0">
                    <a:srgbClr val="000000"/>
                  </a:outerShdw>
                </a:effectLst>
                <a:latin typeface="Arial" charset="0"/>
                <a:cs typeface="Arial" charset="0"/>
              </a:rPr>
              <a:t>What have You done?</a:t>
            </a:r>
            <a:r>
              <a:rPr lang="fr-FR" altLang="ja-JP" sz="1800" b="1" dirty="0">
                <a:solidFill>
                  <a:schemeClr val="bg1"/>
                </a:solidFill>
                <a:effectLst>
                  <a:outerShdw blurRad="50800" dist="101600" dir="2700000" algn="tl" rotWithShape="0">
                    <a:srgbClr val="000000"/>
                  </a:outerShdw>
                </a:effectLst>
                <a:latin typeface="Arial" charset="0"/>
                <a:cs typeface="Arial" charset="0"/>
              </a:rPr>
              <a:t>'</a:t>
            </a:r>
            <a:r>
              <a:rPr lang="en-US" altLang="ja-JP" sz="1800" b="1" dirty="0">
                <a:solidFill>
                  <a:schemeClr val="bg1"/>
                </a:solidFill>
                <a:effectLst>
                  <a:outerShdw blurRad="50800" dist="101600" dir="2700000" algn="tl" rotWithShape="0">
                    <a:srgbClr val="000000"/>
                  </a:outerShdw>
                </a:effectLst>
                <a:latin typeface="Arial" charset="0"/>
                <a:cs typeface="Arial" charset="0"/>
              </a:rPr>
              <a:t> </a:t>
            </a:r>
          </a:p>
          <a:p>
            <a:pPr eaLnBrk="1" hangingPunct="1">
              <a:defRPr/>
            </a:pPr>
            <a:endParaRPr lang="en-US" sz="1800" b="1" dirty="0">
              <a:solidFill>
                <a:schemeClr val="bg1"/>
              </a:solidFill>
              <a:effectLst>
                <a:outerShdw blurRad="50800" dist="101600" dir="2700000" algn="tl" rotWithShape="0">
                  <a:srgbClr val="000000"/>
                </a:outerShdw>
              </a:effectLst>
              <a:latin typeface="Arial" charset="0"/>
              <a:cs typeface="Arial" charset="0"/>
            </a:endParaRPr>
          </a:p>
          <a:p>
            <a:pPr eaLnBrk="1" hangingPunct="1">
              <a:defRPr/>
            </a:pPr>
            <a:r>
              <a:rPr lang="en-US" sz="1800" b="1" dirty="0">
                <a:solidFill>
                  <a:schemeClr val="bg1"/>
                </a:solidFill>
                <a:effectLst>
                  <a:outerShdw blurRad="50800" dist="101600" dir="2700000" algn="tl" rotWithShape="0">
                    <a:srgbClr val="000000"/>
                  </a:outerShdw>
                </a:effectLst>
                <a:latin typeface="Arial" charset="0"/>
                <a:cs typeface="Arial" charset="0"/>
              </a:rPr>
              <a:t>At that time my reason returned to me. And my majesty and splendor were restored to me for the glory of my kingdom, and my counselors and my nobles began seeking me out; so I was reestablished in my sovereignty, and surpassing greatness was added to me. </a:t>
            </a:r>
          </a:p>
          <a:p>
            <a:pPr eaLnBrk="1" hangingPunct="1">
              <a:defRPr/>
            </a:pPr>
            <a:endParaRPr lang="en-US" sz="1800" b="1" dirty="0">
              <a:solidFill>
                <a:schemeClr val="bg1"/>
              </a:solidFill>
              <a:effectLst>
                <a:outerShdw blurRad="50800" dist="101600" dir="2700000" algn="tl" rotWithShape="0">
                  <a:srgbClr val="000000"/>
                </a:outerShdw>
              </a:effectLst>
              <a:latin typeface="Arial" charset="0"/>
              <a:cs typeface="Arial" charset="0"/>
            </a:endParaRPr>
          </a:p>
          <a:p>
            <a:pPr eaLnBrk="1" hangingPunct="1">
              <a:defRPr/>
            </a:pPr>
            <a:r>
              <a:rPr lang="fr-FR" altLang="ja-JP" sz="1800" b="1" u="sng" dirty="0">
                <a:solidFill>
                  <a:schemeClr val="bg1"/>
                </a:solidFill>
                <a:effectLst>
                  <a:outerShdw blurRad="50800" dist="101600" dir="2700000" algn="tl" rotWithShape="0">
                    <a:srgbClr val="000000"/>
                  </a:outerShdw>
                </a:effectLst>
                <a:latin typeface="Arial" charset="0"/>
                <a:cs typeface="Arial" charset="0"/>
              </a:rPr>
              <a:t>'</a:t>
            </a:r>
            <a:r>
              <a:rPr lang="en-US" altLang="ja-JP" sz="1800" b="1" u="sng" dirty="0">
                <a:solidFill>
                  <a:schemeClr val="bg1"/>
                </a:solidFill>
                <a:effectLst>
                  <a:outerShdw blurRad="50800" dist="101600" dir="2700000" algn="tl" rotWithShape="0">
                    <a:srgbClr val="000000"/>
                  </a:outerShdw>
                </a:effectLst>
                <a:latin typeface="Arial" charset="0"/>
                <a:cs typeface="Arial" charset="0"/>
              </a:rPr>
              <a:t>Now I, Nebuchadnezzar, praise, exalt and honor the King of heaven, for all His works are true and His ways just, and He is able to humble those who walk in pride.</a:t>
            </a:r>
            <a:r>
              <a:rPr lang="fr-FR" altLang="ja-JP" sz="1800" b="1" u="sng" dirty="0">
                <a:solidFill>
                  <a:schemeClr val="bg1"/>
                </a:solidFill>
                <a:effectLst>
                  <a:outerShdw blurRad="50800" dist="101600" dir="2700000" algn="tl" rotWithShape="0">
                    <a:srgbClr val="000000"/>
                  </a:outerShdw>
                </a:effectLst>
                <a:latin typeface="Arial" charset="0"/>
                <a:cs typeface="Arial" charset="0"/>
              </a:rPr>
              <a:t>'"</a:t>
            </a:r>
            <a:r>
              <a:rPr lang="en-US" altLang="ja-JP" sz="1800" b="1" u="sng" dirty="0">
                <a:solidFill>
                  <a:schemeClr val="bg1"/>
                </a:solidFill>
                <a:effectLst>
                  <a:outerShdw blurRad="50800" dist="101600" dir="2700000" algn="tl" rotWithShape="0">
                    <a:srgbClr val="000000"/>
                  </a:outerShdw>
                </a:effectLst>
                <a:latin typeface="Arial" charset="0"/>
                <a:cs typeface="Arial" charset="0"/>
              </a:rPr>
              <a:t> </a:t>
            </a:r>
          </a:p>
          <a:p>
            <a:pPr algn="r" eaLnBrk="1" hangingPunct="1">
              <a:defRPr/>
            </a:pPr>
            <a:r>
              <a:rPr lang="en-US" sz="1800" b="1" dirty="0">
                <a:solidFill>
                  <a:schemeClr val="bg1"/>
                </a:solidFill>
                <a:effectLst>
                  <a:outerShdw blurRad="50800" dist="101600" dir="2700000" algn="tl" rotWithShape="0">
                    <a:srgbClr val="000000"/>
                  </a:outerShdw>
                </a:effectLst>
                <a:latin typeface="Arial" charset="0"/>
                <a:cs typeface="Arial" charset="0"/>
              </a:rPr>
              <a:t>Daniel 4:34-37</a:t>
            </a:r>
            <a:endParaRPr lang="en-US" sz="1800" b="1" u="sng" dirty="0">
              <a:solidFill>
                <a:schemeClr val="bg1"/>
              </a:solidFill>
              <a:effectLst>
                <a:outerShdw blurRad="50800" dist="101600" dir="2700000" algn="tl" rotWithShape="0">
                  <a:srgbClr val="000000"/>
                </a:outerShdw>
              </a:effectLst>
              <a:latin typeface="Arial" charset="0"/>
              <a:cs typeface="Arial" charset="0"/>
            </a:endParaRPr>
          </a:p>
        </p:txBody>
      </p:sp>
      <p:sp>
        <p:nvSpPr>
          <p:cNvPr id="10251" name="Rectangle 11"/>
          <p:cNvSpPr>
            <a:spLocks noGrp="1" noChangeArrowheads="1"/>
          </p:cNvSpPr>
          <p:nvPr>
            <p:ph type="title" idx="4294967295"/>
          </p:nvPr>
        </p:nvSpPr>
        <p:spPr>
          <a:xfrm>
            <a:off x="-76200" y="76200"/>
            <a:ext cx="3810000" cy="914400"/>
          </a:xfrm>
          <a:effectLst>
            <a:outerShdw blurRad="63500" dist="38099" dir="2700000" algn="ctr" rotWithShape="0">
              <a:schemeClr val="tx1">
                <a:alpha val="74998"/>
              </a:schemeClr>
            </a:outerShdw>
          </a:effectLst>
        </p:spPr>
        <p:txBody>
          <a:bodyPr/>
          <a:lstStyle/>
          <a:p>
            <a:pPr eaLnBrk="1" hangingPunct="1">
              <a:defRPr/>
            </a:pPr>
            <a:r>
              <a:rPr lang="en-US" sz="3200" dirty="0">
                <a:effectLst>
                  <a:outerShdw blurRad="50800" dist="101600" dir="2700000" algn="tl" rotWithShape="0">
                    <a:srgbClr val="000000"/>
                  </a:outerShdw>
                </a:effectLst>
                <a:latin typeface="Arial" charset="0"/>
                <a:ea typeface="ＭＳ Ｐゴシック" charset="0"/>
                <a:cs typeface="Arial" charset="0"/>
              </a:rPr>
              <a:t>Nebuchadnezzar Humbled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ipe(up)">
                                      <p:cBhvr>
                                        <p:cTn id="7" dur="5000"/>
                                        <p:tgtEl>
                                          <p:spTgt spid="10246"/>
                                        </p:tgtEl>
                                      </p:cBhvr>
                                    </p:animEffect>
                                  </p:childTnLst>
                                </p:cTn>
                              </p:par>
                            </p:childTnLst>
                          </p:cTn>
                        </p:par>
                        <p:par>
                          <p:cTn id="8" fill="hold" nodeType="afterGroup">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10247"/>
                                        </p:tgtEl>
                                        <p:attrNameLst>
                                          <p:attrName>style.visibility</p:attrName>
                                        </p:attrNameLst>
                                      </p:cBhvr>
                                      <p:to>
                                        <p:strVal val="visible"/>
                                      </p:to>
                                    </p:set>
                                    <p:animEffect transition="in" filter="wipe(up)">
                                      <p:cBhvr>
                                        <p:cTn id="11" dur="5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5</a:t>
            </a:r>
          </a:p>
        </p:txBody>
      </p:sp>
    </p:spTree>
    <p:extLst>
      <p:ext uri="{BB962C8B-B14F-4D97-AF65-F5344CB8AC3E}">
        <p14:creationId xmlns:p14="http://schemas.microsoft.com/office/powerpoint/2010/main" val="3847979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3891"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892"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3893"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93894"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3895"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293896" name="Text Box 8"/>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93897"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93898"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93899" name="Text Box 11"/>
          <p:cNvSpPr txBox="1">
            <a:spLocks noChangeArrowheads="1"/>
          </p:cNvSpPr>
          <p:nvPr/>
        </p:nvSpPr>
        <p:spPr bwMode="auto">
          <a:xfrm rot="-22067">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Consolation</a:t>
            </a:r>
          </a:p>
        </p:txBody>
      </p:sp>
      <p:sp>
        <p:nvSpPr>
          <p:cNvPr id="293900"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01"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02" name="Text Box 14"/>
          <p:cNvSpPr txBox="1">
            <a:spLocks noChangeArrowheads="1"/>
          </p:cNvSpPr>
          <p:nvPr/>
        </p:nvSpPr>
        <p:spPr bwMode="auto">
          <a:xfrm>
            <a:off x="2267744" y="1568450"/>
            <a:ext cx="3312368"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93903"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Israel 8–12</a:t>
            </a:r>
          </a:p>
        </p:txBody>
      </p:sp>
      <p:sp>
        <p:nvSpPr>
          <p:cNvPr id="293904"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93905"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93906"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93907"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93908" name="Text Box 20"/>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Inquirer</a:t>
            </a:r>
          </a:p>
        </p:txBody>
      </p:sp>
      <p:sp>
        <p:nvSpPr>
          <p:cNvPr id="293909"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0" name="Text Box 22"/>
          <p:cNvSpPr txBox="1">
            <a:spLocks noChangeArrowheads="1"/>
          </p:cNvSpPr>
          <p:nvPr/>
        </p:nvSpPr>
        <p:spPr bwMode="auto">
          <a:xfrm rot="-4468975">
            <a:off x="1840707" y="2964619"/>
            <a:ext cx="22098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Hand 5</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93911"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2" name="Text Box 24"/>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93913"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4"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5"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6"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7"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8"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19"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0"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1"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2"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3"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4"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5"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6"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3927"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 name="Title 39"/>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5</a:t>
            </a:r>
          </a:p>
        </p:txBody>
      </p:sp>
    </p:spTree>
    <p:extLst>
      <p:ext uri="{BB962C8B-B14F-4D97-AF65-F5344CB8AC3E}">
        <p14:creationId xmlns:p14="http://schemas.microsoft.com/office/powerpoint/2010/main" val="2797631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Belshazzar Humbled</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Tx/>
              <a:buSzTx/>
              <a:buFontTx/>
              <a:buChar char="•"/>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Rembrandt</a:t>
            </a: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618499"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Persians entered under the water gates!</a:t>
            </a:r>
            <a:endParaRPr kumimoji="0" lang="en-US" sz="35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Daniel 5</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(Belshazzar</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Feast)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98" name="Text Box 14"/>
          <p:cNvSpPr txBox="1">
            <a:spLocks noChangeArrowheads="1"/>
          </p:cNvSpPr>
          <p:nvPr/>
        </p:nvSpPr>
        <p:spPr bwMode="auto">
          <a:xfrm>
            <a:off x="8153400" y="76200"/>
            <a:ext cx="869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510a</a:t>
            </a:r>
          </a:p>
        </p:txBody>
      </p:sp>
      <p:sp>
        <p:nvSpPr>
          <p:cNvPr id="14" name="Title 13"/>
          <p:cNvSpPr>
            <a:spLocks noGrp="1"/>
          </p:cNvSpPr>
          <p:nvPr>
            <p:ph type="title" idx="4294967295"/>
          </p:nvPr>
        </p:nvSpPr>
        <p:spPr>
          <a:xfrm>
            <a:off x="0" y="0"/>
            <a:ext cx="3276600" cy="1219200"/>
          </a:xfrm>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BABYLON FELL in 539 </a:t>
            </a:r>
            <a:r>
              <a:rPr lang="en-US" sz="2400">
                <a:effectLst>
                  <a:outerShdw blurRad="38100" dist="38100" dir="2700000" algn="tl">
                    <a:srgbClr val="000000"/>
                  </a:outerShdw>
                </a:effectLst>
                <a:latin typeface="Arial" charset="0"/>
                <a:ea typeface="ＭＳ Ｐゴシック" charset="0"/>
                <a:cs typeface="Arial" charset="0"/>
              </a:rPr>
              <a:t>BC</a:t>
            </a:r>
            <a:endParaRPr lang="en-US" sz="40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ja-JP" b="1" dirty="0">
                <a:solidFill>
                  <a:srgbClr val="FFFFFF"/>
                </a:solidFill>
                <a:effectLst>
                  <a:outerShdw blurRad="38100" dist="38100" dir="2700000" algn="tl">
                    <a:srgbClr val="000000"/>
                  </a:outerShdw>
                </a:effectLst>
                <a:latin typeface="Arial" charset="0"/>
                <a:cs typeface="Arial" charset="0"/>
              </a:rPr>
              <a:t>"</a:t>
            </a:r>
            <a:r>
              <a:rPr lang="en-US" altLang="ja-JP" b="1" dirty="0">
                <a:solidFill>
                  <a:srgbClr val="FFFF00"/>
                </a:solidFill>
                <a:effectLst>
                  <a:outerShdw blurRad="38100" dist="38100" dir="2700000" algn="tl">
                    <a:srgbClr val="000000"/>
                  </a:outerShdw>
                </a:effectLst>
                <a:latin typeface="Arial"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a:t>
            </a:r>
            <a:r>
              <a:rPr lang="en-US" altLang="ja-JP" b="1" dirty="0">
                <a:solidFill>
                  <a:srgbClr val="FFFFFF"/>
                </a:solidFill>
                <a:effectLst>
                  <a:outerShdw blurRad="38100" dist="38100" dir="2700000" algn="tl">
                    <a:srgbClr val="000000"/>
                  </a:outerShdw>
                </a:effectLst>
                <a:latin typeface="Arial" charset="0"/>
                <a:cs typeface="Arial" charset="0"/>
              </a:rPr>
              <a:t>: he then himself drew off with the unwarlike portion of his host, and made for the place where </a:t>
            </a:r>
            <a:r>
              <a:rPr lang="en-US" altLang="ja-JP" b="1" dirty="0" err="1">
                <a:solidFill>
                  <a:srgbClr val="FFFFFF"/>
                </a:solidFill>
                <a:effectLst>
                  <a:outerShdw blurRad="38100" dist="38100" dir="2700000" algn="tl">
                    <a:srgbClr val="000000"/>
                  </a:outerShdw>
                </a:effectLst>
                <a:latin typeface="Arial" charset="0"/>
                <a:cs typeface="Arial" charset="0"/>
              </a:rPr>
              <a:t>Nitocris</a:t>
            </a:r>
            <a:r>
              <a:rPr lang="en-US" altLang="ja-JP" b="1" dirty="0">
                <a:solidFill>
                  <a:srgbClr val="FFFFFF"/>
                </a:solidFill>
                <a:effectLst>
                  <a:outerShdw blurRad="38100" dist="38100" dir="2700000" algn="tl">
                    <a:srgbClr val="000000"/>
                  </a:outerShdw>
                </a:effectLst>
                <a:latin typeface="Arial" charset="0"/>
                <a:cs typeface="Arial" charset="0"/>
              </a:rPr>
              <a:t> dug the basin for the river, where he did exactly what she had done formerly: </a:t>
            </a:r>
            <a:r>
              <a:rPr lang="en-US" altLang="ja-JP" b="1" dirty="0">
                <a:solidFill>
                  <a:srgbClr val="FFFF00"/>
                </a:solidFill>
                <a:effectLst>
                  <a:outerShdw blurRad="38100" dist="38100" dir="2700000" algn="tl">
                    <a:srgbClr val="000000"/>
                  </a:outerShdw>
                </a:effectLst>
                <a:latin typeface="Arial" charset="0"/>
                <a:cs typeface="Arial" charset="0"/>
              </a:rPr>
              <a:t>he turned the Euphrates by a canal into the basin</a:t>
            </a:r>
            <a:r>
              <a:rPr lang="en-US" altLang="ja-JP" b="1" dirty="0">
                <a:solidFill>
                  <a:srgbClr val="FFFFFF"/>
                </a:solidFill>
                <a:effectLst>
                  <a:outerShdw blurRad="38100" dist="38100" dir="2700000" algn="tl">
                    <a:srgbClr val="000000"/>
                  </a:outerShdw>
                </a:effectLst>
                <a:latin typeface="Arial" charset="0"/>
                <a:cs typeface="Arial" charset="0"/>
              </a:rPr>
              <a:t>, which was then a marsh, on which the river sank to such an extent that the natural bed of the stream became fordable. </a:t>
            </a:r>
          </a:p>
          <a:p>
            <a:pPr eaLnBrk="1" hangingPunct="1">
              <a:defRPr/>
            </a:pPr>
            <a:r>
              <a:rPr lang="en-US" b="1" dirty="0">
                <a:solidFill>
                  <a:srgbClr val="FFFFFF"/>
                </a:solidFill>
                <a:effectLst>
                  <a:outerShdw blurRad="38100" dist="38100" dir="2700000" algn="tl">
                    <a:srgbClr val="000000"/>
                  </a:outerShdw>
                </a:effectLst>
                <a:latin typeface="Arial" charset="0"/>
                <a:cs typeface="Arial" charset="0"/>
              </a:rPr>
              <a:t> </a:t>
            </a:r>
          </a:p>
          <a:p>
            <a:pPr eaLnBrk="1" hangingPunct="1">
              <a:defRPr/>
            </a:pPr>
            <a:r>
              <a:rPr lang="en-US" altLang="ja-JP" b="1" dirty="0">
                <a:solidFill>
                  <a:srgbClr val="FFFFFF"/>
                </a:solidFill>
                <a:effectLst>
                  <a:outerShdw blurRad="38100" dist="38100" dir="2700000" algn="tl">
                    <a:srgbClr val="000000"/>
                  </a:outerShdw>
                </a:effectLst>
                <a:latin typeface="Arial" charset="0"/>
                <a:cs typeface="Arial" charset="0"/>
              </a:rPr>
              <a:t>"</a:t>
            </a:r>
            <a:r>
              <a:rPr lang="en-US" altLang="ja-JP" b="1" dirty="0">
                <a:solidFill>
                  <a:srgbClr val="FFFF00"/>
                </a:solidFill>
                <a:effectLst>
                  <a:outerShdw blurRad="38100" dist="38100" dir="2700000" algn="tl">
                    <a:srgbClr val="000000"/>
                  </a:outerShdw>
                </a:effectLst>
                <a:latin typeface="Arial" charset="0"/>
                <a:cs typeface="Arial" charset="0"/>
              </a:rPr>
              <a:t>Hereupon the Persians who had been left for the purpose at Babylon by the river-side, entered the stream, which had now sunk so as to reach about midway up a man</a:t>
            </a:r>
            <a:r>
              <a:rPr lang="fr-FR" altLang="ja-JP" b="1" dirty="0">
                <a:solidFill>
                  <a:srgbClr val="FFFF00"/>
                </a:solidFill>
                <a:effectLst>
                  <a:outerShdw blurRad="38100" dist="38100" dir="2700000" algn="tl">
                    <a:srgbClr val="000000"/>
                  </a:outerShdw>
                </a:effectLst>
                <a:latin typeface="Arial" charset="0"/>
                <a:cs typeface="Arial" charset="0"/>
              </a:rPr>
              <a:t>'</a:t>
            </a:r>
            <a:r>
              <a:rPr lang="en-US" altLang="ja-JP" b="1" dirty="0">
                <a:solidFill>
                  <a:srgbClr val="FFFF00"/>
                </a:solidFill>
                <a:effectLst>
                  <a:outerShdw blurRad="38100" dist="38100" dir="2700000" algn="tl">
                    <a:srgbClr val="000000"/>
                  </a:outerShdw>
                </a:effectLst>
                <a:latin typeface="Arial" charset="0"/>
                <a:cs typeface="Arial" charset="0"/>
              </a:rPr>
              <a:t>s thigh, and thus got into the town</a:t>
            </a:r>
            <a:r>
              <a:rPr lang="en-US" altLang="ja-JP" b="1" dirty="0">
                <a:solidFill>
                  <a:srgbClr val="FFFFFF"/>
                </a:solidFill>
                <a:effectLst>
                  <a:outerShdw blurRad="38100" dist="38100" dir="2700000" algn="tl">
                    <a:srgbClr val="000000"/>
                  </a:outerShdw>
                </a:effectLst>
                <a:latin typeface="Arial" charset="0"/>
                <a:cs typeface="Arial" charset="0"/>
              </a:rPr>
              <a:t>. </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solidFill>
                <a:srgbClr val="000000"/>
              </a:solidFill>
              <a:latin typeface="Times New Roman" pitchFamily="-112" charset="0"/>
              <a:ea typeface="+mn-ea"/>
              <a:cs typeface="+mn-cs"/>
            </a:endParaRPr>
          </a:p>
        </p:txBody>
      </p:sp>
      <p:sp>
        <p:nvSpPr>
          <p:cNvPr id="37479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eaLnBrk="0" hangingPunct="0">
              <a:defRPr/>
            </a:pPr>
            <a:r>
              <a:rPr lang="en-US" b="1" dirty="0">
                <a:solidFill>
                  <a:srgbClr val="FFFFFF"/>
                </a:solidFill>
                <a:latin typeface="Arial"/>
                <a:ea typeface="+mn-ea"/>
                <a:cs typeface="Arial"/>
              </a:rPr>
              <a:t>544b</a:t>
            </a:r>
          </a:p>
        </p:txBody>
      </p:sp>
      <p:sp>
        <p:nvSpPr>
          <p:cNvPr id="215046" name="TextBox 5"/>
          <p:cNvSpPr txBox="1">
            <a:spLocks noChangeArrowheads="1"/>
          </p:cNvSpPr>
          <p:nvPr/>
        </p:nvSpPr>
        <p:spPr bwMode="auto">
          <a:xfrm>
            <a:off x="1100138" y="514350"/>
            <a:ext cx="5876925" cy="40005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i="1">
                <a:solidFill>
                  <a:schemeClr val="bg1"/>
                </a:solidFill>
                <a:effectLst>
                  <a:outerShdw blurRad="38100" dist="38100" dir="2700000" algn="tl">
                    <a:srgbClr val="000000"/>
                  </a:outerShdw>
                </a:effectLst>
                <a:latin typeface="Arial" charset="0"/>
                <a:cs typeface="Arial" charset="0"/>
              </a:rPr>
              <a:t>The History of the Persian Wars </a:t>
            </a:r>
            <a:r>
              <a:rPr lang="en-US" sz="2000" b="1">
                <a:solidFill>
                  <a:schemeClr val="bg1"/>
                </a:solidFill>
                <a:effectLst>
                  <a:outerShdw blurRad="38100" dist="38100" dir="2700000" algn="tl">
                    <a:srgbClr val="000000"/>
                  </a:outerShdw>
                </a:effectLst>
                <a:latin typeface="Arial" charset="0"/>
                <a:cs typeface="Arial" charset="0"/>
              </a:rPr>
              <a:t>1.191 (430 BC)</a:t>
            </a:r>
          </a:p>
        </p:txBody>
      </p:sp>
      <p:sp>
        <p:nvSpPr>
          <p:cNvPr id="7" name="Title 6"/>
          <p:cNvSpPr>
            <a:spLocks noGrp="1"/>
          </p:cNvSpPr>
          <p:nvPr>
            <p:ph type="title" idx="4294967295"/>
          </p:nvPr>
        </p:nvSpPr>
        <p:spPr>
          <a:xfrm>
            <a:off x="152400" y="0"/>
            <a:ext cx="7772400" cy="609600"/>
          </a:xfrm>
        </p:spPr>
        <p:txBody>
          <a:bodyPr/>
          <a:lstStyle/>
          <a:p>
            <a:pPr>
              <a:defRPr/>
            </a:pPr>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Babylon</a:t>
            </a:r>
            <a:r>
              <a:rPr lang="fr-FR"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chemeClr val="bg1"/>
                </a:solidFill>
                <a:effectLst>
                  <a:outerShdw blurRad="38100" dist="38100" dir="2700000" algn="tl">
                    <a:srgbClr val="000000"/>
                  </a:outerShdw>
                </a:effectLst>
                <a:latin typeface="Arial" charset="0"/>
                <a:ea typeface="ＭＳ Ｐゴシック" charset="0"/>
                <a:cs typeface="Arial" charset="0"/>
              </a:rPr>
              <a:t>s Fall (Herodotus)</a:t>
            </a:r>
            <a:endParaRPr lang="en-US" b="1" dirty="0">
              <a:latin typeface="Times New Roman" charset="0"/>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latin typeface="Times New Roman" pitchFamily="-112" charset="0"/>
              <a:ea typeface="+mn-ea"/>
              <a:cs typeface="+mn-cs"/>
            </a:endParaRPr>
          </a:p>
        </p:txBody>
      </p:sp>
      <p:sp>
        <p:nvSpPr>
          <p:cNvPr id="217092" name="TextBox 13"/>
          <p:cNvSpPr txBox="1">
            <a:spLocks noChangeArrowheads="1"/>
          </p:cNvSpPr>
          <p:nvPr/>
        </p:nvSpPr>
        <p:spPr bwMode="auto">
          <a:xfrm>
            <a:off x="152400" y="762000"/>
            <a:ext cx="8915400" cy="600233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ja-JP" b="1" dirty="0">
                <a:solidFill>
                  <a:schemeClr val="bg1"/>
                </a:solidFill>
                <a:effectLst>
                  <a:outerShdw blurRad="38100" dist="38100" dir="2700000" algn="tl">
                    <a:srgbClr val="000000"/>
                  </a:outerShdw>
                </a:effectLst>
                <a:latin typeface="Arial"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a:t>
            </a:r>
            <a:r>
              <a:rPr lang="en-US" altLang="ja-JP" b="1" dirty="0">
                <a:solidFill>
                  <a:srgbClr val="FFFF00"/>
                </a:solidFill>
                <a:effectLst>
                  <a:outerShdw blurRad="38100" dist="38100" dir="2700000" algn="tl">
                    <a:srgbClr val="000000"/>
                  </a:outerShdw>
                </a:effectLst>
                <a:latin typeface="Arial" charset="0"/>
                <a:cs typeface="Arial" charset="0"/>
              </a:rPr>
              <a:t>the Persians came upon them by surprise and so took the city</a:t>
            </a:r>
            <a:r>
              <a:rPr lang="en-US" altLang="ja-JP" b="1" dirty="0">
                <a:solidFill>
                  <a:schemeClr val="bg1"/>
                </a:solidFill>
                <a:effectLst>
                  <a:outerShdw blurRad="38100" dist="38100" dir="2700000" algn="tl">
                    <a:srgbClr val="000000"/>
                  </a:outerShdw>
                </a:effectLst>
                <a:latin typeface="Arial" charset="0"/>
                <a:cs typeface="Arial" charset="0"/>
              </a:rPr>
              <a:t>. Owing to the vast size of the place, the inhabitants of the central parts (as the residents at Babylon declare) long after the outer portions of the town were taken, knew nothing of what had chanced, but as </a:t>
            </a:r>
            <a:r>
              <a:rPr lang="en-US" altLang="ja-JP" b="1" dirty="0">
                <a:solidFill>
                  <a:srgbClr val="FFFF00"/>
                </a:solidFill>
                <a:effectLst>
                  <a:outerShdw blurRad="38100" dist="38100" dir="2700000" algn="tl">
                    <a:srgbClr val="000000"/>
                  </a:outerShdw>
                </a:effectLst>
                <a:latin typeface="Arial" charset="0"/>
                <a:cs typeface="Arial" charset="0"/>
              </a:rPr>
              <a:t>they were engaged in a festival</a:t>
            </a:r>
            <a:r>
              <a:rPr lang="en-US" altLang="ja-JP" b="1" dirty="0">
                <a:solidFill>
                  <a:schemeClr val="bg1"/>
                </a:solidFill>
                <a:effectLst>
                  <a:outerShdw blurRad="38100" dist="38100" dir="2700000" algn="tl">
                    <a:srgbClr val="000000"/>
                  </a:outerShdw>
                </a:effectLst>
                <a:latin typeface="Arial" charset="0"/>
                <a:cs typeface="Arial" charset="0"/>
              </a:rPr>
              <a:t>, continued dancing and reveling until they learnt the capture but too certainly. Such, then, were the circumstances of the first taking of Babylon."</a:t>
            </a:r>
          </a:p>
          <a:p>
            <a:pPr eaLnBrk="1" hangingPunct="1">
              <a:defRPr/>
            </a:pPr>
            <a:endParaRPr lang="en-US" b="1" dirty="0">
              <a:solidFill>
                <a:schemeClr val="bg1"/>
              </a:solidFill>
              <a:effectLst>
                <a:outerShdw blurRad="38100" dist="38100" dir="2700000" algn="tl">
                  <a:srgbClr val="000000"/>
                </a:outerShdw>
              </a:effectLst>
              <a:latin typeface="Arial"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i="1" dirty="0">
                <a:solidFill>
                  <a:schemeClr val="bg1"/>
                </a:solidFill>
                <a:effectLst>
                  <a:outerShdw blurRad="38100" dist="38100" dir="2700000" algn="tl">
                    <a:srgbClr val="000000">
                      <a:alpha val="43137"/>
                    </a:srgbClr>
                  </a:outerShdw>
                </a:effectLst>
                <a:latin typeface="Arial" charset="0"/>
                <a:cs typeface="Arial" charset="0"/>
              </a:rPr>
              <a:t>The History of the Persian Wars </a:t>
            </a:r>
            <a:r>
              <a:rPr lang="en-US" sz="1800" b="1" dirty="0">
                <a:solidFill>
                  <a:schemeClr val="bg1"/>
                </a:solidFill>
                <a:effectLst>
                  <a:outerShdw blurRad="38100" dist="38100" dir="2700000" algn="tl">
                    <a:srgbClr val="000000">
                      <a:alpha val="43137"/>
                    </a:srgbClr>
                  </a:outerShdw>
                </a:effectLst>
                <a:latin typeface="Arial" charset="0"/>
                <a:cs typeface="Arial" charset="0"/>
              </a:rPr>
              <a:t>1.191 (written over a century later in 430 BC)</a:t>
            </a:r>
          </a:p>
        </p:txBody>
      </p:sp>
      <p:sp>
        <p:nvSpPr>
          <p:cNvPr id="7" name="Title 6"/>
          <p:cNvSpPr>
            <a:spLocks noGrp="1"/>
          </p:cNvSpPr>
          <p:nvPr>
            <p:ph type="title" idx="4294967295"/>
          </p:nvPr>
        </p:nvSpPr>
        <p:spPr>
          <a:xfrm>
            <a:off x="152400" y="0"/>
            <a:ext cx="7772400" cy="685800"/>
          </a:xfrm>
        </p:spPr>
        <p:txBody>
          <a:bodyPr/>
          <a:lstStyle/>
          <a:p>
            <a:pPr>
              <a:defRPr/>
            </a:pPr>
            <a:r>
              <a:rPr lang="en-US" sz="3600" dirty="0">
                <a:effectLst>
                  <a:outerShdw blurRad="38100" dist="38100" dir="2700000" algn="tl">
                    <a:srgbClr val="000000"/>
                  </a:outerShdw>
                </a:effectLst>
                <a:latin typeface="Arial" charset="0"/>
                <a:ea typeface="ＭＳ Ｐゴシック" charset="0"/>
                <a:cs typeface="Arial" charset="0"/>
              </a:rPr>
              <a:t>Babylon</a:t>
            </a:r>
            <a:r>
              <a:rPr lang="fr-FR" altLang="ja-JP" sz="3600" dirty="0">
                <a:effectLst>
                  <a:outerShdw blurRad="38100" dist="38100" dir="2700000" algn="tl">
                    <a:srgbClr val="000000"/>
                  </a:outerShdw>
                </a:effectLst>
                <a:latin typeface="Arial" charset="0"/>
                <a:ea typeface="ＭＳ Ｐゴシック" charset="0"/>
                <a:cs typeface="Arial" charset="0"/>
              </a:rPr>
              <a:t>'</a:t>
            </a:r>
            <a:r>
              <a:rPr lang="en-US" altLang="ja-JP" sz="3600" dirty="0">
                <a:effectLst>
                  <a:outerShdw blurRad="38100" dist="38100" dir="2700000" algn="tl">
                    <a:srgbClr val="000000"/>
                  </a:outerShdw>
                </a:effectLst>
                <a:latin typeface="Arial" charset="0"/>
                <a:ea typeface="ＭＳ Ｐゴシック" charset="0"/>
                <a:cs typeface="Arial" charset="0"/>
              </a:rPr>
              <a:t>s Fall (Herodotus)</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53400" y="71438"/>
            <a:ext cx="885825"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eaLnBrk="0" hangingPunct="0">
              <a:defRPr/>
            </a:pPr>
            <a:r>
              <a:rPr lang="en-US" b="1" dirty="0">
                <a:solidFill>
                  <a:srgbClr val="FFFFFF"/>
                </a:solidFill>
                <a:latin typeface="Arial"/>
                <a:ea typeface="+mn-ea"/>
                <a:cs typeface="Arial"/>
              </a:rPr>
              <a:t>544b</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2"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“That same night Belshazzar the Chaldean king was slain. So Darius the Mede received the kingdom”</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rPr>
              <a:t>Daniel 5:30-31 </a:t>
            </a: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BC</a:t>
            </a: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 alone saves (3:17, 29; 6:27) since all other kingdoms and rulers are ultimately powerless. </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512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6</a:t>
            </a:r>
          </a:p>
        </p:txBody>
      </p:sp>
    </p:spTree>
    <p:extLst>
      <p:ext uri="{BB962C8B-B14F-4D97-AF65-F5344CB8AC3E}">
        <p14:creationId xmlns:p14="http://schemas.microsoft.com/office/powerpoint/2010/main" val="3194747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4915"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1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4917" name="Text Box 5"/>
          <p:cNvSpPr txBox="1">
            <a:spLocks noChangeArrowheads="1"/>
          </p:cNvSpPr>
          <p:nvPr/>
        </p:nvSpPr>
        <p:spPr bwMode="auto">
          <a:xfrm rot="-5400000">
            <a:off x="6646068" y="4688394"/>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29491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4919"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294920" name="Text Box 8"/>
          <p:cNvSpPr txBox="1">
            <a:spLocks noChangeArrowheads="1"/>
          </p:cNvSpPr>
          <p:nvPr/>
        </p:nvSpPr>
        <p:spPr bwMode="auto">
          <a:xfrm rot="-4617793">
            <a:off x="-327025" y="3050887"/>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29492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29492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294923"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24"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25" name="Text Box 13"/>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294926"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294927"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294928"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294929"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0" name="Text Box 18"/>
          <p:cNvSpPr txBox="1">
            <a:spLocks noChangeArrowheads="1"/>
          </p:cNvSpPr>
          <p:nvPr/>
        </p:nvSpPr>
        <p:spPr bwMode="auto">
          <a:xfrm rot="-4468975">
            <a:off x="1678782" y="2751894"/>
            <a:ext cx="26416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Hand 5</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Lions  6 </a:t>
            </a:r>
          </a:p>
        </p:txBody>
      </p:sp>
      <p:sp>
        <p:nvSpPr>
          <p:cNvPr id="294931"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2"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294933"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4"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5"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6"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7"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8"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39"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0"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1"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2"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3"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4"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5"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6"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4947"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6" name="Title 35"/>
          <p:cNvSpPr>
            <a:spLocks noGrp="1"/>
          </p:cNvSpPr>
          <p:nvPr>
            <p:ph type="title" idx="4294967295"/>
          </p:nvPr>
        </p:nvSpPr>
        <p:spPr>
          <a:xfrm>
            <a:off x="685800" y="0"/>
            <a:ext cx="7772400" cy="685800"/>
          </a:xfrm>
        </p:spPr>
        <p:txBody>
          <a:bodyPr/>
          <a:lstStyle/>
          <a:p>
            <a:pPr>
              <a:defRPr/>
            </a:pPr>
            <a:r>
              <a:rPr lang="en-US" sz="3600">
                <a:effectLst>
                  <a:outerShdw blurRad="38100" dist="38100" dir="2700000" algn="tl">
                    <a:srgbClr val="808080"/>
                  </a:outerShdw>
                </a:effectLst>
                <a:ea typeface="ＭＳ Ｐゴシック" charset="0"/>
              </a:rPr>
              <a:t>Chapter 6</a:t>
            </a:r>
          </a:p>
        </p:txBody>
      </p:sp>
    </p:spTree>
    <p:extLst>
      <p:ext uri="{BB962C8B-B14F-4D97-AF65-F5344CB8AC3E}">
        <p14:creationId xmlns:p14="http://schemas.microsoft.com/office/powerpoint/2010/main" val="91700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79512" y="0"/>
            <a:ext cx="77089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26690" name="Title 2"/>
          <p:cNvSpPr>
            <a:spLocks noGrp="1"/>
          </p:cNvSpPr>
          <p:nvPr>
            <p:ph type="title" idx="4294967295"/>
          </p:nvPr>
        </p:nvSpPr>
        <p:spPr>
          <a:xfrm>
            <a:off x="0" y="4514850"/>
            <a:ext cx="5835650" cy="23431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3600" b="1" dirty="0">
                <a:effectLst/>
                <a:latin typeface="Arial" charset="0"/>
                <a:ea typeface="ＭＳ Ｐゴシック" charset="0"/>
              </a:rPr>
              <a:t>Daniel prayed eastward with windows open to Jerusalem (Daniel 6)</a:t>
            </a:r>
          </a:p>
        </p:txBody>
      </p:sp>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1916832"/>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146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itle 2"/>
          <p:cNvSpPr>
            <a:spLocks noGrp="1"/>
          </p:cNvSpPr>
          <p:nvPr>
            <p:ph type="title" idx="4294967295"/>
          </p:nvPr>
        </p:nvSpPr>
        <p:spPr>
          <a:xfrm>
            <a:off x="34925" y="6051550"/>
            <a:ext cx="9113838" cy="762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4000" b="1" dirty="0">
                <a:effectLst/>
                <a:latin typeface="Arial" charset="0"/>
                <a:ea typeface="ＭＳ Ｐゴシック" charset="0"/>
              </a:rPr>
              <a:t>Hungry lions (but not for Daniel)</a:t>
            </a:r>
          </a:p>
        </p:txBody>
      </p:sp>
      <p:pic>
        <p:nvPicPr>
          <p:cNvPr id="628738" name="Picture 1" descr="daniel 6 lions d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64638" cy="6048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318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2" descr="ODLSO014"/>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5227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3" name="Text Box 3"/>
          <p:cNvSpPr txBox="1">
            <a:spLocks noChangeArrowheads="1"/>
          </p:cNvSpPr>
          <p:nvPr/>
        </p:nvSpPr>
        <p:spPr bwMode="auto">
          <a:xfrm>
            <a:off x="3581400" y="0"/>
            <a:ext cx="5334000" cy="1570038"/>
          </a:xfrm>
          <a:prstGeom prst="rect">
            <a:avLst/>
          </a:prstGeom>
          <a:solidFill>
            <a:srgbClr val="000090"/>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Darius the Mede conquered Belshazzar (grandson of Nebuchadnezzar).  Darius also acknowledged God</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sovereignty:</a:t>
            </a:r>
          </a:p>
        </p:txBody>
      </p:sp>
      <p:sp>
        <p:nvSpPr>
          <p:cNvPr id="296964" name="Text Box 4"/>
          <p:cNvSpPr txBox="1">
            <a:spLocks noChangeArrowheads="1"/>
          </p:cNvSpPr>
          <p:nvPr/>
        </p:nvSpPr>
        <p:spPr bwMode="auto">
          <a:xfrm>
            <a:off x="1066801" y="1706563"/>
            <a:ext cx="8077200" cy="477053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00"/>
                </a:solidFill>
                <a:effectLst>
                  <a:glow rad="152400">
                    <a:srgbClr val="000000"/>
                  </a:glow>
                </a:effectLst>
                <a:uLnTx/>
                <a:uFillTx/>
                <a:latin typeface="Arial"/>
                <a:ea typeface="ＭＳ Ｐゴシック" charset="0"/>
                <a:cs typeface="Arial"/>
              </a:rPr>
              <a:t>I make a decree that in all the dominion of my kingdom men are to fear and tremble before the God of Daniel;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For He is the living God and enduring forever,  and His kingdom is one which will not be destroyed and His dominion [will be] forever. He delivers and rescues and performs signs and wonders in heaven and on earth, who has [also] delivered Daniel from the power of the lions."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charset="0"/>
                <a:cs typeface="Arial"/>
              </a:rPr>
              <a:t>Daniel 6:26-27</a:t>
            </a:r>
          </a:p>
        </p:txBody>
      </p:sp>
      <p:sp>
        <p:nvSpPr>
          <p:cNvPr id="6" name="Title 5"/>
          <p:cNvSpPr>
            <a:spLocks noGrp="1"/>
          </p:cNvSpPr>
          <p:nvPr>
            <p:ph type="title" idx="4294967295"/>
          </p:nvPr>
        </p:nvSpPr>
        <p:spPr>
          <a:xfrm>
            <a:off x="0" y="0"/>
            <a:ext cx="3635896" cy="980728"/>
          </a:xfrm>
          <a:effectLst/>
        </p:spPr>
        <p:txBody>
          <a:bodyPr/>
          <a:lstStyle/>
          <a:p>
            <a:pPr>
              <a:defRPr/>
            </a:pPr>
            <a:r>
              <a:rPr lang="en-US" sz="3200" b="1" dirty="0">
                <a:solidFill>
                  <a:schemeClr val="bg1"/>
                </a:solidFill>
                <a:effectLst>
                  <a:glow rad="152400">
                    <a:schemeClr val="tx1"/>
                  </a:glow>
                </a:effectLst>
                <a:latin typeface="Arial" charset="0"/>
                <a:ea typeface="ＭＳ Ｐゴシック" charset="0"/>
                <a:cs typeface="Arial" charset="0"/>
              </a:rPr>
              <a:t>Darius Humbled</a:t>
            </a:r>
            <a:endParaRPr lang="en-US" sz="3200" b="1" dirty="0">
              <a:effectLst>
                <a:glow rad="1524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2139500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7</a:t>
            </a:r>
          </a:p>
        </p:txBody>
      </p:sp>
    </p:spTree>
    <p:extLst>
      <p:ext uri="{BB962C8B-B14F-4D97-AF65-F5344CB8AC3E}">
        <p14:creationId xmlns:p14="http://schemas.microsoft.com/office/powerpoint/2010/main" val="37151006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10–12</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2123728" y="2132856"/>
            <a:ext cx="4536504" cy="5334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532</a:t>
            </a:r>
          </a:p>
        </p:txBody>
      </p:sp>
    </p:spTree>
    <p:extLst>
      <p:ext uri="{BB962C8B-B14F-4D97-AF65-F5344CB8AC3E}">
        <p14:creationId xmlns:p14="http://schemas.microsoft.com/office/powerpoint/2010/main" val="4259074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882" name="Text Box 5"/>
          <p:cNvSpPr txBox="1">
            <a:spLocks noChangeArrowheads="1"/>
          </p:cNvSpPr>
          <p:nvPr/>
        </p:nvSpPr>
        <p:spPr bwMode="auto">
          <a:xfrm>
            <a:off x="533400" y="2174875"/>
            <a:ext cx="8523288"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Since beasts represent nations in both chapters 7 and 8, some scholars link these two chapters.  This makes the major division of the book at 1–6 and 7–12.</a:t>
            </a:r>
          </a:p>
        </p:txBody>
      </p:sp>
      <p:sp>
        <p:nvSpPr>
          <p:cNvPr id="31752" name="Text Box 8"/>
          <p:cNvSpPr txBox="1">
            <a:spLocks noChangeArrowheads="1"/>
          </p:cNvSpPr>
          <p:nvPr/>
        </p:nvSpPr>
        <p:spPr bwMode="auto">
          <a:xfrm>
            <a:off x="533400" y="4525963"/>
            <a:ext cx="8382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the division of 1–7 and 8–12 better sees the book as a whole.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is this?</a:t>
            </a:r>
          </a:p>
        </p:txBody>
      </p:sp>
      <p:sp>
        <p:nvSpPr>
          <p:cNvPr id="634884" name="WordArt 12"/>
          <p:cNvSpPr>
            <a:spLocks noChangeArrowheads="1" noChangeShapeType="1" noTextEdit="1"/>
          </p:cNvSpPr>
          <p:nvPr/>
        </p:nvSpPr>
        <p:spPr bwMode="auto">
          <a:xfrm>
            <a:off x="838200" y="304800"/>
            <a:ext cx="7543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uLnTx/>
                <a:uFillTx/>
                <a:latin typeface="Arial"/>
                <a:ea typeface="Arial"/>
                <a:cs typeface="Arial"/>
              </a:rPr>
              <a:t>outline</a:t>
            </a:r>
          </a:p>
        </p:txBody>
      </p:sp>
      <p:sp>
        <p:nvSpPr>
          <p:cNvPr id="7" name="Title 6"/>
          <p:cNvSpPr>
            <a:spLocks noGrp="1"/>
          </p:cNvSpPr>
          <p:nvPr>
            <p:ph type="title" idx="4294967295"/>
          </p:nvPr>
        </p:nvSpPr>
        <p:spPr>
          <a:xfrm>
            <a:off x="0" y="1219200"/>
            <a:ext cx="9144000" cy="990600"/>
          </a:xfrm>
        </p:spPr>
        <p:txBody>
          <a:bodyPr/>
          <a:lstStyle/>
          <a:p>
            <a:pPr>
              <a:defRPr/>
            </a:pPr>
            <a:r>
              <a:rPr lang="en-US" sz="3600" u="sng" dirty="0">
                <a:effectLst/>
                <a:latin typeface="Arial" charset="0"/>
                <a:ea typeface="ＭＳ Ｐゴシック" charset="0"/>
                <a:cs typeface="Arial" charset="0"/>
              </a:rPr>
              <a:t>Where</a:t>
            </a:r>
            <a:r>
              <a:rPr lang="fr-FR" altLang="ja-JP" sz="3600" u="sng" dirty="0">
                <a:effectLst/>
                <a:latin typeface="Arial" charset="0"/>
                <a:ea typeface="ＭＳ Ｐゴシック" charset="0"/>
                <a:cs typeface="Arial" charset="0"/>
              </a:rPr>
              <a:t>'</a:t>
            </a:r>
            <a:r>
              <a:rPr lang="en-US" altLang="ja-JP" sz="3600" u="sng" dirty="0">
                <a:effectLst/>
                <a:latin typeface="Arial" charset="0"/>
                <a:ea typeface="ＭＳ Ｐゴシック" charset="0"/>
                <a:cs typeface="Arial" charset="0"/>
              </a:rPr>
              <a:t>s the main division of the book?</a:t>
            </a:r>
            <a:endParaRPr lang="en-US" sz="3600" u="sng" dirty="0">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dissolve">
                                      <p:cBhvr>
                                        <p:cTn id="7"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381000" y="4883150"/>
            <a:ext cx="8699500" cy="831850"/>
          </a:xfrm>
          <a:prstGeom prst="rect">
            <a:avLst/>
          </a:prstGeom>
          <a:noFill/>
          <a:ln w="9525">
            <a:noFill/>
            <a:miter lim="800000"/>
            <a:headEnd/>
            <a:tailEnd/>
          </a:ln>
        </p:spPr>
        <p:txBody>
          <a:bodyPr>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41325" marR="0" lvl="0" indent="-441325"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The man Daniel appears in the third person in chapters 1–7.  But chapters 8–12 are written in the first person.</a:t>
            </a:r>
          </a:p>
        </p:txBody>
      </p:sp>
      <p:sp>
        <p:nvSpPr>
          <p:cNvPr id="34822" name="Text Box 6"/>
          <p:cNvSpPr txBox="1">
            <a:spLocks noChangeArrowheads="1"/>
          </p:cNvSpPr>
          <p:nvPr/>
        </p:nvSpPr>
        <p:spPr bwMode="auto">
          <a:xfrm>
            <a:off x="381000" y="5768975"/>
            <a:ext cx="8397875" cy="830263"/>
          </a:xfrm>
          <a:prstGeom prst="rect">
            <a:avLst/>
          </a:prstGeom>
          <a:noFill/>
          <a:ln w="9525">
            <a:noFill/>
            <a:miter lim="800000"/>
            <a:headEnd/>
            <a:tailEnd/>
          </a:ln>
        </p:spPr>
        <p:txBody>
          <a:bodyPr>
            <a:spAutoFit/>
          </a:bodyPr>
          <a:lstStyle>
            <a:lvl1pPr marL="441325" indent="-441325"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41325" marR="0" lvl="0" indent="-441325"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Chapters 1–7 focus on Gentiles whereas in chapters 8–12 Daniel</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visions all focus on Jews. </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36932" name="Group 7"/>
          <p:cNvGrpSpPr>
            <a:grpSpLocks/>
          </p:cNvGrpSpPr>
          <p:nvPr/>
        </p:nvGrpSpPr>
        <p:grpSpPr bwMode="auto">
          <a:xfrm>
            <a:off x="838200" y="304800"/>
            <a:ext cx="7543800" cy="1387475"/>
            <a:chOff x="528" y="192"/>
            <a:chExt cx="4752" cy="874"/>
          </a:xfrm>
        </p:grpSpPr>
        <p:sp>
          <p:nvSpPr>
            <p:cNvPr id="636935" name="WordArt 8"/>
            <p:cNvSpPr>
              <a:spLocks noChangeArrowheads="1" noChangeShapeType="1" noTextEdit="1"/>
            </p:cNvSpPr>
            <p:nvPr/>
          </p:nvSpPr>
          <p:spPr bwMode="auto">
            <a:xfrm>
              <a:off x="528" y="192"/>
              <a:ext cx="4752" cy="52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3333CC"/>
                    </a:solidFill>
                    <a:round/>
                    <a:headEnd/>
                    <a:tailEnd/>
                  </a:ln>
                  <a:solidFill>
                    <a:srgbClr val="B2B2B2">
                      <a:alpha val="50195"/>
                    </a:srgbClr>
                  </a:solidFill>
                  <a:effectLst>
                    <a:outerShdw blurRad="38100" dist="38100" dir="2700000" algn="tl" rotWithShape="0">
                      <a:srgbClr val="000000">
                        <a:alpha val="43137"/>
                      </a:srgbClr>
                    </a:outerShdw>
                  </a:effectLst>
                  <a:uLnTx/>
                  <a:uFillTx/>
                  <a:latin typeface="Arial"/>
                  <a:ea typeface="Arial"/>
                  <a:cs typeface="Arial"/>
                </a:rPr>
                <a:t>outline</a:t>
              </a:r>
            </a:p>
          </p:txBody>
        </p:sp>
        <p:sp>
          <p:nvSpPr>
            <p:cNvPr id="231432" name="Text Box 9"/>
            <p:cNvSpPr txBox="1">
              <a:spLocks noChangeArrowheads="1"/>
            </p:cNvSpPr>
            <p:nvPr/>
          </p:nvSpPr>
          <p:spPr bwMode="auto">
            <a:xfrm>
              <a:off x="2104" y="736"/>
              <a:ext cx="1235" cy="33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Daniel 1–7</a:t>
              </a:r>
            </a:p>
          </p:txBody>
        </p:sp>
      </p:grpSp>
      <p:sp>
        <p:nvSpPr>
          <p:cNvPr id="34826" name="Text Box 10"/>
          <p:cNvSpPr txBox="1">
            <a:spLocks noChangeArrowheads="1"/>
          </p:cNvSpPr>
          <p:nvPr/>
        </p:nvSpPr>
        <p:spPr bwMode="auto">
          <a:xfrm>
            <a:off x="381000" y="2705100"/>
            <a:ext cx="8763000" cy="2124075"/>
          </a:xfrm>
          <a:prstGeom prst="rect">
            <a:avLst/>
          </a:prstGeom>
          <a:noFill/>
          <a:ln w="9525">
            <a:no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 typeface="Times" charset="0"/>
              <a:buAutoNum type="arabicPeriod"/>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Aramaic part is chapters 2–7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not 1–6</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Therefore, a division after chapter 7 treats the book the way it presents itself.  An example of the link is that the Aramaic word for God (</a:t>
            </a:r>
            <a:r>
              <a:rPr kumimoji="0" lang="en-US" sz="3600" b="1" i="0" u="none" strike="noStrike" kern="1200" cap="none" spc="0" normalizeH="0" baseline="0" noProof="0" dirty="0" err="1">
                <a:ln>
                  <a:noFill/>
                </a:ln>
                <a:solidFill>
                  <a:srgbClr val="FFFFFF"/>
                </a:solidFill>
                <a:effectLst/>
                <a:uLnTx/>
                <a:uFillTx/>
                <a:latin typeface="Bwhebb" charset="0"/>
                <a:ea typeface="ＭＳ Ｐゴシック" charset="0"/>
                <a:cs typeface="Bwhebb" charset="0"/>
              </a:rPr>
              <a:t>Hla</a:t>
            </a:r>
            <a:r>
              <a:rPr kumimoji="0" lang="en-US" sz="3600" b="1" i="0" u="none" strike="noStrike" kern="1200" cap="none" spc="0" normalizeH="0" baseline="0" noProof="0" dirty="0">
                <a:ln>
                  <a:noFill/>
                </a:ln>
                <a:solidFill>
                  <a:srgbClr val="FFFFFF"/>
                </a:solidFill>
                <a:effectLst/>
                <a:uLnTx/>
                <a:uFillTx/>
                <a:latin typeface="Bwhebb" charset="0"/>
                <a:ea typeface="ＭＳ Ｐゴシック" charset="0"/>
                <a:cs typeface="Bwhebb"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 chapters 1–6 also appears in chapter 7.</a:t>
            </a:r>
          </a:p>
        </p:txBody>
      </p:sp>
      <p:sp>
        <p:nvSpPr>
          <p:cNvPr id="9" name="Title 8"/>
          <p:cNvSpPr>
            <a:spLocks noGrp="1"/>
          </p:cNvSpPr>
          <p:nvPr>
            <p:ph type="title" idx="4294967295"/>
          </p:nvPr>
        </p:nvSpPr>
        <p:spPr>
          <a:xfrm>
            <a:off x="-76200" y="1828800"/>
            <a:ext cx="9220200" cy="762000"/>
          </a:xfrm>
          <a:solidFill>
            <a:srgbClr val="000000"/>
          </a:solidFill>
        </p:spPr>
        <p:txBody>
          <a:bodyPr/>
          <a:lstStyle/>
          <a:p>
            <a:pPr>
              <a:defRPr/>
            </a:pPr>
            <a:r>
              <a:rPr lang="en-US" sz="2800">
                <a:effectLst/>
                <a:latin typeface="Arial" charset="0"/>
                <a:ea typeface="ＭＳ Ｐゴシック" charset="0"/>
                <a:cs typeface="Arial" charset="0"/>
              </a:rPr>
              <a:t>Support for Dividing Daniel Between Chapters 7 &amp; 8</a:t>
            </a:r>
            <a:endParaRPr lang="en-US" sz="4800">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4826"/>
                                        </p:tgtEl>
                                        <p:attrNameLst>
                                          <p:attrName>style.visibility</p:attrName>
                                        </p:attrNameLst>
                                      </p:cBhvr>
                                      <p:to>
                                        <p:strVal val="visible"/>
                                      </p:to>
                                    </p:set>
                                    <p:anim calcmode="lin" valueType="num">
                                      <p:cBhvr>
                                        <p:cTn id="7" dur="1000" fill="hold"/>
                                        <p:tgtEl>
                                          <p:spTgt spid="34826"/>
                                        </p:tgtEl>
                                        <p:attrNameLst>
                                          <p:attrName>ppt_w</p:attrName>
                                        </p:attrNameLst>
                                      </p:cBhvr>
                                      <p:tavLst>
                                        <p:tav tm="0">
                                          <p:val>
                                            <p:fltVal val="0"/>
                                          </p:val>
                                        </p:tav>
                                        <p:tav tm="100000">
                                          <p:val>
                                            <p:strVal val="#ppt_w"/>
                                          </p:val>
                                        </p:tav>
                                      </p:tavLst>
                                    </p:anim>
                                    <p:anim calcmode="lin" valueType="num">
                                      <p:cBhvr>
                                        <p:cTn id="8" dur="1000" fill="hold"/>
                                        <p:tgtEl>
                                          <p:spTgt spid="34826"/>
                                        </p:tgtEl>
                                        <p:attrNameLst>
                                          <p:attrName>ppt_h</p:attrName>
                                        </p:attrNameLst>
                                      </p:cBhvr>
                                      <p:tavLst>
                                        <p:tav tm="0">
                                          <p:val>
                                            <p:fltVal val="0"/>
                                          </p:val>
                                        </p:tav>
                                        <p:tav tm="100000">
                                          <p:val>
                                            <p:strVal val="#ppt_h"/>
                                          </p:val>
                                        </p:tav>
                                      </p:tavLst>
                                    </p:anim>
                                    <p:anim calcmode="lin" valueType="num">
                                      <p:cBhvr>
                                        <p:cTn id="9" dur="1000" fill="hold"/>
                                        <p:tgtEl>
                                          <p:spTgt spid="348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8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4821"/>
                                        </p:tgtEl>
                                        <p:attrNameLst>
                                          <p:attrName>style.visibility</p:attrName>
                                        </p:attrNameLst>
                                      </p:cBhvr>
                                      <p:to>
                                        <p:strVal val="visible"/>
                                      </p:to>
                                    </p:set>
                                    <p:animEffect transition="in" filter="dissolve">
                                      <p:cBhvr>
                                        <p:cTn id="15" dur="500"/>
                                        <p:tgtEl>
                                          <p:spTgt spid="348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4822"/>
                                        </p:tgtEl>
                                        <p:attrNameLst>
                                          <p:attrName>style.visibility</p:attrName>
                                        </p:attrNameLst>
                                      </p:cBhvr>
                                      <p:to>
                                        <p:strVal val="visible"/>
                                      </p:to>
                                    </p:set>
                                    <p:animEffect transition="in" filter="dissolve">
                                      <p:cBhvr>
                                        <p:cTn id="20"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2" grpId="0" autoUpdateAnimBg="0"/>
      <p:bldP spid="348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2083"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084"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302085" name="Text Box 5"/>
          <p:cNvSpPr txBox="1">
            <a:spLocks noChangeArrowheads="1"/>
          </p:cNvSpPr>
          <p:nvPr/>
        </p:nvSpPr>
        <p:spPr bwMode="auto">
          <a:xfrm rot="16200000">
            <a:off x="6646069" y="4689981"/>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605-536 B.C.</a:t>
            </a:r>
          </a:p>
        </p:txBody>
      </p:sp>
      <p:sp>
        <p:nvSpPr>
          <p:cNvPr id="302086" name="Text Box 6"/>
          <p:cNvSpPr txBox="1">
            <a:spLocks noChangeArrowheads="1"/>
          </p:cNvSpPr>
          <p:nvPr/>
        </p:nvSpPr>
        <p:spPr bwMode="auto">
          <a:xfrm rot="17078026">
            <a:off x="2724786" y="1835944"/>
            <a:ext cx="492443" cy="455613"/>
          </a:xfrm>
          <a:prstGeom prst="rect">
            <a:avLst/>
          </a:prstGeom>
          <a:noFill/>
          <a:ln w="9525">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2087" name="Text Box 7"/>
          <p:cNvSpPr txBox="1">
            <a:spLocks noChangeArrowheads="1"/>
          </p:cNvSpPr>
          <p:nvPr/>
        </p:nvSpPr>
        <p:spPr bwMode="auto">
          <a:xfrm rot="21577933">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302088" name="Text Box 8"/>
          <p:cNvSpPr txBox="1">
            <a:spLocks noChangeArrowheads="1"/>
          </p:cNvSpPr>
          <p:nvPr/>
        </p:nvSpPr>
        <p:spPr bwMode="auto">
          <a:xfrm rot="16982207">
            <a:off x="-327025" y="3052475"/>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Personal 1</a:t>
            </a:r>
          </a:p>
        </p:txBody>
      </p:sp>
      <p:sp>
        <p:nvSpPr>
          <p:cNvPr id="302089"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God rules the world</a:t>
            </a:r>
            <a:endParaRPr kumimoji="0" lang="en-US" sz="3600" b="1" i="0" u="none" strike="noStrike" kern="1200" cap="none" spc="0" normalizeH="0" baseline="0" noProof="0">
              <a:ln>
                <a:noFill/>
              </a:ln>
              <a:solidFill>
                <a:srgbClr val="808080"/>
              </a:solidFill>
              <a:effectLst/>
              <a:uLnTx/>
              <a:uFillTx/>
              <a:latin typeface="Arial"/>
              <a:ea typeface="ＭＳ Ｐゴシック" charset="0"/>
              <a:cs typeface="Arial"/>
            </a:endParaRPr>
          </a:p>
        </p:txBody>
      </p:sp>
      <p:sp>
        <p:nvSpPr>
          <p:cNvPr id="302090"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Prophetic 2–12</a:t>
            </a:r>
            <a:endParaRPr kumimoji="0" lang="en-US" sz="3600" b="1" i="0" u="none" strike="noStrike" kern="1200" cap="none" spc="0" normalizeH="0" baseline="0" noProof="0" dirty="0">
              <a:ln>
                <a:noFill/>
              </a:ln>
              <a:solidFill>
                <a:srgbClr val="808080"/>
              </a:solidFill>
              <a:effectLst/>
              <a:uLnTx/>
              <a:uFillTx/>
              <a:latin typeface="Arial"/>
              <a:ea typeface="ＭＳ Ｐゴシック" charset="0"/>
              <a:cs typeface="Arial"/>
            </a:endParaRPr>
          </a:p>
        </p:txBody>
      </p:sp>
      <p:sp>
        <p:nvSpPr>
          <p:cNvPr id="302091" name="Text Box 11"/>
          <p:cNvSpPr txBox="1">
            <a:spLocks noChangeArrowheads="1"/>
          </p:cNvSpPr>
          <p:nvPr/>
        </p:nvSpPr>
        <p:spPr bwMode="auto">
          <a:xfrm rot="21577933">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Consolation</a:t>
            </a:r>
          </a:p>
        </p:txBody>
      </p:sp>
      <p:sp>
        <p:nvSpPr>
          <p:cNvPr id="302092"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093"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094" name="Text Box 14"/>
          <p:cNvSpPr txBox="1">
            <a:spLocks noChangeArrowheads="1"/>
          </p:cNvSpPr>
          <p:nvPr/>
        </p:nvSpPr>
        <p:spPr bwMode="auto">
          <a:xfrm>
            <a:off x="2195736"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Gentiles 2–7</a:t>
            </a:r>
          </a:p>
        </p:txBody>
      </p:sp>
      <p:sp>
        <p:nvSpPr>
          <p:cNvPr id="302095"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Israel 8–12</a:t>
            </a:r>
          </a:p>
        </p:txBody>
      </p:sp>
      <p:sp>
        <p:nvSpPr>
          <p:cNvPr id="302096"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Aramaic</a:t>
            </a:r>
          </a:p>
        </p:txBody>
      </p:sp>
      <p:sp>
        <p:nvSpPr>
          <p:cNvPr id="302097"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302098" name="Text Box 18"/>
          <p:cNvSpPr txBox="1">
            <a:spLocks noChangeArrowheads="1"/>
          </p:cNvSpPr>
          <p:nvPr/>
        </p:nvSpPr>
        <p:spPr bwMode="auto">
          <a:xfrm rot="17066707">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Hebrew</a:t>
            </a:r>
          </a:p>
        </p:txBody>
      </p:sp>
      <p:sp>
        <p:nvSpPr>
          <p:cNvPr id="302099"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Interpreter</a:t>
            </a:r>
          </a:p>
        </p:txBody>
      </p:sp>
      <p:sp>
        <p:nvSpPr>
          <p:cNvPr id="302100" name="Text Box 20"/>
          <p:cNvSpPr txBox="1">
            <a:spLocks noChangeArrowheads="1"/>
          </p:cNvSpPr>
          <p:nvPr/>
        </p:nvSpPr>
        <p:spPr bwMode="auto">
          <a:xfrm rot="17120134">
            <a:off x="3562351" y="3033137"/>
            <a:ext cx="31242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Beasts 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302101" name="Text Box 21"/>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charset="0"/>
                <a:cs typeface="Arial"/>
              </a:rPr>
              <a:t>Inquirer</a:t>
            </a:r>
          </a:p>
        </p:txBody>
      </p:sp>
      <p:sp>
        <p:nvSpPr>
          <p:cNvPr id="302102"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3" name="Text Box 23"/>
          <p:cNvSpPr txBox="1">
            <a:spLocks noChangeArrowheads="1"/>
          </p:cNvSpPr>
          <p:nvPr/>
        </p:nvSpPr>
        <p:spPr bwMode="auto">
          <a:xfrm rot="17131025">
            <a:off x="1712913" y="2795551"/>
            <a:ext cx="2551112"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Statue 2</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Idol 3 </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Tree 4</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Hand 5</a:t>
            </a:r>
          </a:p>
          <a:p>
            <a:pPr marL="0" marR="0" lvl="0" indent="0" algn="l" defTabSz="914400" rtl="0" eaLnBrk="1" fontAlgn="base" latinLnBrk="0" hangingPunct="1">
              <a:lnSpc>
                <a:spcPct val="110000"/>
              </a:lnSpc>
              <a:spcBef>
                <a:spcPct val="1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Lions  6 </a:t>
            </a:r>
          </a:p>
        </p:txBody>
      </p:sp>
      <p:sp>
        <p:nvSpPr>
          <p:cNvPr id="302104"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5" name="Text Box 25"/>
          <p:cNvSpPr txBox="1">
            <a:spLocks noChangeArrowheads="1"/>
          </p:cNvSpPr>
          <p:nvPr/>
        </p:nvSpPr>
        <p:spPr bwMode="auto">
          <a:xfrm rot="21577933">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a:t>
            </a:r>
          </a:p>
        </p:txBody>
      </p:sp>
      <p:sp>
        <p:nvSpPr>
          <p:cNvPr id="302106"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7"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8"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09"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0"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1"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2"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3"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4"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5"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6"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7"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8"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19"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02120"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Title 40"/>
          <p:cNvSpPr>
            <a:spLocks noGrp="1"/>
          </p:cNvSpPr>
          <p:nvPr>
            <p:ph type="title" idx="4294967295"/>
          </p:nvPr>
        </p:nvSpPr>
        <p:spPr>
          <a:xfrm>
            <a:off x="685800" y="0"/>
            <a:ext cx="7772400" cy="685800"/>
          </a:xfrm>
        </p:spPr>
        <p:txBody>
          <a:bodyPr/>
          <a:lstStyle/>
          <a:p>
            <a:pPr>
              <a:defRPr/>
            </a:pPr>
            <a:r>
              <a:rPr lang="en-US" sz="3600">
                <a:effectLst>
                  <a:outerShdw blurRad="38100" dist="38100" dir="2700000" algn="tl">
                    <a:srgbClr val="808080"/>
                  </a:outerShdw>
                </a:effectLst>
                <a:ea typeface="ＭＳ Ｐゴシック" charset="0"/>
              </a:rPr>
              <a:t>Chapter 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Predicting the date of the triumphal entry and later death (9:25-26) proves Christ will also defeat the world's kingdoms (2:34-35, 44) to rule (7:13-14) as King (10:5-9; cf. Rev. 1:12-16).</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Daniel</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88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Four Beasts of Daniel 7</a:t>
            </a:r>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79317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en-US" sz="3200" dirty="0">
                <a:solidFill>
                  <a:srgbClr val="FFFFFF"/>
                </a:solidFill>
                <a:effectLst>
                  <a:glow rad="127000">
                    <a:schemeClr val="tx1"/>
                  </a:glow>
                </a:effectLst>
                <a:latin typeface="Arial" charset="0"/>
                <a:ea typeface="ＭＳ Ｐゴシック" charset="0"/>
              </a:rPr>
              <a:t>Daniel 7:2 is 1st Person</a:t>
            </a: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Earlier, during the first year of King Belshazzar’s reign in Babylon, Daniel had a dream and saw visions as he lay in his bed. He wrote down the dream, and this is what he saw.</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my vision that night,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 Daniel</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saw a great storm churning the surface of a great sea, with strong winds blowing from every direction</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F5B139F-6BD9-B343-B490-21AF7997D4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81716B8-8F4B-C94E-946E-C35DD6CCA0A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65FB38E-A71E-7844-A206-D282FD603A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87E2B742-96D7-E54E-8CDB-1366C6BF3D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C90F30F-DD9F-6E4A-A35A-5ECE744EAB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B6596EBC-BC46-5B4A-9E97-621E14F67F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en-US" sz="6000" b="1" dirty="0">
                <a:effectLst>
                  <a:glow rad="127000">
                    <a:schemeClr val="tx1">
                      <a:alpha val="75000"/>
                    </a:schemeClr>
                  </a:glow>
                </a:effectLst>
                <a:latin typeface="Arial" charset="0"/>
                <a:ea typeface="ＭＳ Ｐゴシック" charset="0"/>
                <a:cs typeface="Arial" charset="0"/>
              </a:rPr>
              <a:t>Nations in Daniel 7</a:t>
            </a: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glow rad="127000">
                    <a:schemeClr val="tx1">
                      <a:alpha val="75000"/>
                    </a:schemeClr>
                  </a:glow>
                </a:effectLst>
                <a:latin typeface="Arial" charset="0"/>
                <a:cs typeface="Arial" charset="0"/>
              </a:rPr>
              <a:t>Babylon</a:t>
            </a: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FFFF"/>
                </a:solidFill>
                <a:effectLst>
                  <a:glow rad="127000">
                    <a:schemeClr val="tx1">
                      <a:alpha val="75000"/>
                    </a:schemeClr>
                  </a:glow>
                </a:effectLst>
                <a:latin typeface="Arial" charset="0"/>
                <a:cs typeface="Arial" charset="0"/>
              </a:rPr>
              <a:t>Medo-Persia</a:t>
            </a: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FFFF"/>
                </a:solidFill>
                <a:effectLst>
                  <a:glow rad="127000">
                    <a:schemeClr val="tx1">
                      <a:alpha val="75000"/>
                    </a:schemeClr>
                  </a:glow>
                </a:effectLst>
                <a:latin typeface="Arial" charset="0"/>
                <a:cs typeface="Arial" charset="0"/>
              </a:rPr>
              <a:t>Greece</a:t>
            </a: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FFFF"/>
                </a:solidFill>
                <a:effectLst>
                  <a:glow rad="127000">
                    <a:schemeClr val="tx1">
                      <a:alpha val="75000"/>
                    </a:schemeClr>
                  </a:glow>
                </a:effectLst>
                <a:latin typeface="Arial" charset="0"/>
                <a:cs typeface="Arial" charset="0"/>
              </a:rPr>
              <a:t>Rome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nvPr>
        </p:nvGraphicFramePr>
        <p:xfrm>
          <a:off x="-1" y="855541"/>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Daniel 7:1-8</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Revelation 13:1-2; 17:9-12</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beasts (lion, bear, leopard, terrible beast with ten horns)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One beast that is like a leopard, bear, and lion (13:2) with ten horns (13:1; 17:3)</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four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seven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(v. 7)</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(13:1; 17:3,12)</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0"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Mark L. Hitchcock, “A Critique of the Preterist View of Revelation 17:9-11 and Nero,” </a:t>
            </a:r>
            <a:r>
              <a:rPr kumimoji="0" lang="en-US" sz="1800" b="0" i="1" u="none" strike="noStrike" kern="1200" cap="none" spc="0" normalizeH="0" baseline="0" noProof="0" dirty="0">
                <a:ln>
                  <a:noFill/>
                </a:ln>
                <a:solidFill>
                  <a:srgbClr val="FFFFFF"/>
                </a:solidFill>
                <a:effectLst/>
                <a:uLnTx/>
                <a:uFillTx/>
                <a:latin typeface="Pegasus" charset="0"/>
                <a:ea typeface="ＭＳ Ｐゴシック" charset="0"/>
                <a:cs typeface="Arial" charset="0"/>
              </a:rPr>
              <a:t>Bibliotheca Sacra 164 </a:t>
            </a:r>
            <a:r>
              <a:rPr kumimoji="0" lang="en-US" sz="1800" b="0" i="0" u="none" strike="noStrike" kern="1200" cap="none" spc="0" normalizeH="0" baseline="0" noProof="0" dirty="0">
                <a:ln>
                  <a:noFill/>
                </a:ln>
                <a:solidFill>
                  <a:srgbClr val="FFFFFF"/>
                </a:solidFill>
                <a:effectLst/>
                <a:uLnTx/>
                <a:uFillTx/>
                <a:latin typeface="Pegasus" charset="0"/>
                <a:ea typeface="ＭＳ Ｐゴシック" charset="0"/>
                <a:cs typeface="Arial" charset="0"/>
              </a:rPr>
              <a:t>(July-September 2007): 484 </a:t>
            </a:r>
            <a:endParaRPr kumimoji="0" lang="en-US" sz="1800" b="0" i="1" u="none" strike="noStrike" kern="1200" cap="none" spc="0" normalizeH="0" baseline="0" noProof="0" dirty="0">
              <a:ln>
                <a:noFill/>
              </a:ln>
              <a:solidFill>
                <a:srgbClr val="FFFFFF"/>
              </a:solidFill>
              <a:effectLst/>
              <a:uLnTx/>
              <a:uFillTx/>
              <a:latin typeface="Times New Roman"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479</a:t>
            </a:r>
          </a:p>
        </p:txBody>
      </p:sp>
      <p:sp>
        <p:nvSpPr>
          <p:cNvPr id="2" name="Title 1"/>
          <p:cNvSpPr>
            <a:spLocks noGrp="1"/>
          </p:cNvSpPr>
          <p:nvPr>
            <p:ph type="title" idx="4294967295"/>
          </p:nvPr>
        </p:nvSpPr>
        <p:spPr>
          <a:xfrm>
            <a:off x="457200" y="27664"/>
            <a:ext cx="8229600" cy="827877"/>
          </a:xfrm>
        </p:spPr>
        <p:txBody>
          <a:bodyPr/>
          <a:lstStyle/>
          <a:p>
            <a:r>
              <a:rPr lang="en-US" sz="3600" b="1" dirty="0">
                <a:solidFill>
                  <a:srgbClr val="FFFFFF"/>
                </a:solidFill>
              </a:rPr>
              <a:t>Correlation with Daniel</a:t>
            </a:r>
          </a:p>
        </p:txBody>
      </p:sp>
    </p:spTree>
    <p:extLst>
      <p:ext uri="{BB962C8B-B14F-4D97-AF65-F5344CB8AC3E}">
        <p14:creationId xmlns:p14="http://schemas.microsoft.com/office/powerpoint/2010/main" val="2561460379"/>
      </p:ext>
    </p:extLst>
  </p:cSld>
  <p:clrMapOvr>
    <a:masterClrMapping/>
  </p:clrMapOvr>
</p:sld>
</file>

<file path=ppt/theme/_rels/them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41021</TotalTime>
  <Words>9594</Words>
  <Application>Microsoft Macintosh PowerPoint</Application>
  <PresentationFormat>On-screen Show (4:3)</PresentationFormat>
  <Paragraphs>1104</Paragraphs>
  <Slides>161</Slides>
  <Notes>129</Notes>
  <HiddenSlides>0</HiddenSlides>
  <MMClips>0</MMClips>
  <ScaleCrop>false</ScaleCrop>
  <HeadingPairs>
    <vt:vector size="8" baseType="variant">
      <vt:variant>
        <vt:lpstr>Fonts Used</vt:lpstr>
      </vt:variant>
      <vt:variant>
        <vt:i4>27</vt:i4>
      </vt:variant>
      <vt:variant>
        <vt:lpstr>Theme</vt:lpstr>
      </vt:variant>
      <vt:variant>
        <vt:i4>31</vt:i4>
      </vt:variant>
      <vt:variant>
        <vt:lpstr>Embedded OLE Servers</vt:lpstr>
      </vt:variant>
      <vt:variant>
        <vt:i4>1</vt:i4>
      </vt:variant>
      <vt:variant>
        <vt:lpstr>Slide Titles</vt:lpstr>
      </vt:variant>
      <vt:variant>
        <vt:i4>161</vt:i4>
      </vt:variant>
    </vt:vector>
  </HeadingPairs>
  <TitlesOfParts>
    <vt:vector size="220" baseType="lpstr">
      <vt:lpstr>Aroial</vt:lpstr>
      <vt:lpstr>Bobo</vt:lpstr>
      <vt:lpstr>Broadway BT</vt:lpstr>
      <vt:lpstr>ＭＳ Ｐゴシック</vt:lpstr>
      <vt:lpstr>ＭＳ Ｐゴシック</vt:lpstr>
      <vt:lpstr>Osaka</vt:lpstr>
      <vt:lpstr>Pegasus</vt:lpstr>
      <vt:lpstr>Times</vt:lpstr>
      <vt:lpstr>Arial</vt:lpstr>
      <vt:lpstr>Arial Black</vt:lpstr>
      <vt:lpstr>Arial Narrow</vt:lpstr>
      <vt:lpstr>Avenir Black</vt:lpstr>
      <vt:lpstr>Bwhebb</vt:lpstr>
      <vt:lpstr>Calibri</vt:lpstr>
      <vt:lpstr>Calibri Light</vt:lpstr>
      <vt:lpstr>Candara</vt:lpstr>
      <vt:lpstr>Comic Sans MS</vt:lpstr>
      <vt:lpstr>DIN Condensed</vt:lpstr>
      <vt:lpstr>Franklin Gothic Heavy</vt:lpstr>
      <vt:lpstr>Helvetica</vt:lpstr>
      <vt:lpstr>Impact</vt:lpstr>
      <vt:lpstr>Monotype Sorts</vt:lpstr>
      <vt:lpstr>Tahoma</vt:lpstr>
      <vt:lpstr>Times New Roman</vt:lpstr>
      <vt:lpstr>Tw Cen MT</vt:lpstr>
      <vt:lpstr>Wingdings</vt:lpstr>
      <vt:lpstr>Wingdings 2</vt:lpstr>
      <vt:lpstr>Default Design</vt:lpstr>
      <vt:lpstr>1_Default Design</vt:lpstr>
      <vt:lpstr>2_Default Design</vt:lpstr>
      <vt:lpstr>Cascade</vt:lpstr>
      <vt:lpstr>3_Default Design</vt:lpstr>
      <vt:lpstr>Project Overview (Standard)</vt:lpstr>
      <vt:lpstr>66_Office Theme</vt:lpstr>
      <vt:lpstr>16_Default Design</vt:lpstr>
      <vt:lpstr>49_Blank Presentation</vt:lpstr>
      <vt:lpstr>19_Default Design</vt:lpstr>
      <vt:lpstr>1_Office Theme</vt:lpstr>
      <vt:lpstr>1_untitled 1</vt:lpstr>
      <vt:lpstr>8_Blank Presentation</vt:lpstr>
      <vt:lpstr>Median</vt:lpstr>
      <vt:lpstr>3_Beam</vt:lpstr>
      <vt:lpstr>Office Theme</vt:lpstr>
      <vt:lpstr>24_Default Design</vt:lpstr>
      <vt:lpstr>10_Blank Presentation</vt:lpstr>
      <vt:lpstr>20_Default Design</vt:lpstr>
      <vt:lpstr>50_Blank Presentation</vt:lpstr>
      <vt:lpstr>3_Radar</vt:lpstr>
      <vt:lpstr>22_Default Design</vt:lpstr>
      <vt:lpstr>11_Blank Presentation</vt:lpstr>
      <vt:lpstr>2_Curtain Call</vt:lpstr>
      <vt:lpstr>23_Default Design</vt:lpstr>
      <vt:lpstr>Balance</vt:lpstr>
      <vt:lpstr>6_Beam</vt:lpstr>
      <vt:lpstr>3_Shimmer</vt:lpstr>
      <vt:lpstr>Blank</vt:lpstr>
      <vt:lpstr>2_Office Theme</vt:lpstr>
      <vt:lpstr>4_Default Design</vt:lpstr>
      <vt:lpstr>Image</vt:lpstr>
      <vt:lpstr>DANIEL 2–7</vt:lpstr>
      <vt:lpstr>Key Word</vt:lpstr>
      <vt:lpstr>Theme</vt:lpstr>
      <vt:lpstr>Key Verse</vt:lpstr>
      <vt:lpstr>Kingdom Statement</vt:lpstr>
      <vt:lpstr>Summary Statement</vt:lpstr>
      <vt:lpstr>Covenant</vt:lpstr>
      <vt:lpstr>Redemption</vt:lpstr>
      <vt:lpstr>Messiah</vt:lpstr>
      <vt:lpstr>Outline of Daniel</vt:lpstr>
      <vt:lpstr>Barry Huddleston, The Acrostic Summarized Bible (Grand Rapids: Baker, 1992)</vt:lpstr>
      <vt:lpstr>Be Confident</vt:lpstr>
      <vt:lpstr>What do you need to know to be truly confident?</vt:lpstr>
      <vt:lpstr>I. God rules over you  (Dan 1). </vt:lpstr>
      <vt:lpstr>II. God rules over all nations (Dan 2–7). </vt:lpstr>
      <vt:lpstr>III. God rules over Israel’s future (Dan 8–12). </vt:lpstr>
      <vt:lpstr>——Main Idea of Daniel——</vt:lpstr>
      <vt:lpstr>70 Weeks Implications</vt:lpstr>
      <vt:lpstr>Application</vt:lpstr>
      <vt:lpstr>Black</vt:lpstr>
      <vt:lpstr>Slides on  Daniel 2</vt:lpstr>
      <vt:lpstr>The Point of Daniel 2–7</vt:lpstr>
      <vt:lpstr>Chapter 2</vt:lpstr>
      <vt:lpstr>Dreaming of an Image</vt:lpstr>
      <vt:lpstr>Daniel's Reputation</vt:lpstr>
      <vt:lpstr>Babylon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Image of Daniel 2</vt:lpstr>
      <vt:lpstr>What is Christ's Kingdom?</vt:lpstr>
      <vt:lpstr>Note that ALL of the kingdoms will fall at the same time!</vt:lpstr>
      <vt:lpstr>Slides on  Daniel 3</vt:lpstr>
      <vt:lpstr>Chapter 3</vt:lpstr>
      <vt:lpstr>Statues can become a bad habit</vt:lpstr>
      <vt:lpstr>Hananiah, Mishael, Azariah (Shadrach, Meshach and Abednego)</vt:lpstr>
      <vt:lpstr>Shadrach, Meshach, Abednego</vt:lpstr>
      <vt:lpstr>The Edict (Daniel 3)</vt:lpstr>
      <vt:lpstr>Standing Alone</vt:lpstr>
      <vt:lpstr>Where were the other Jews?</vt:lpstr>
      <vt:lpstr>The Fiery Furnace</vt:lpstr>
      <vt:lpstr>"I see four men..."</vt:lpstr>
      <vt:lpstr>Slides on  Daniel 4</vt:lpstr>
      <vt:lpstr>Chapter 4</vt:lpstr>
      <vt:lpstr>The Tree of Daniel 4</vt:lpstr>
      <vt:lpstr>PowerPoint Presentation</vt:lpstr>
      <vt:lpstr>PowerPoint Presentation</vt:lpstr>
      <vt:lpstr>PowerPoint Presentation</vt:lpstr>
      <vt:lpstr>PowerPoint Presentation</vt:lpstr>
      <vt:lpstr>Nebuchadnezzar Exalts Himself (4:30)</vt:lpstr>
      <vt:lpstr>Involuntary Vegetarianism</vt:lpstr>
      <vt:lpstr>He lived as an animal</vt:lpstr>
      <vt:lpstr>Jerusalem's Fall</vt:lpstr>
      <vt:lpstr>Chart of the Exile</vt:lpstr>
      <vt:lpstr>Chart of the Exile</vt:lpstr>
      <vt:lpstr>PowerPoint Presentation</vt:lpstr>
      <vt:lpstr>Neo-Babylonian Kings</vt:lpstr>
      <vt:lpstr>All rulers who exalt themselves will be humbled</vt:lpstr>
      <vt:lpstr>Chiasm in Daniel 2–7</vt:lpstr>
      <vt:lpstr>Nebuchadnezzar Humbled</vt:lpstr>
      <vt:lpstr>Slides on  Daniel 5</vt:lpstr>
      <vt:lpstr>Chapter 5</vt:lpstr>
      <vt:lpstr>Belshazzar Humbled</vt:lpstr>
      <vt:lpstr>BABYLON FELL in 539 BC</vt:lpstr>
      <vt:lpstr>Babylon's Fall (Herodotus)</vt:lpstr>
      <vt:lpstr>Babylon's Fall (Herodotus)</vt:lpstr>
      <vt:lpstr>PowerPoint Presentation</vt:lpstr>
      <vt:lpstr>Cyrus Conquers Babylon</vt:lpstr>
      <vt:lpstr>Slides on  Daniel 6</vt:lpstr>
      <vt:lpstr>Chapter 6</vt:lpstr>
      <vt:lpstr>Daniel prayed eastward with windows open to Jerusalem (Daniel 6)</vt:lpstr>
      <vt:lpstr>Hungry lions (but not for Daniel)</vt:lpstr>
      <vt:lpstr>Darius Humbled</vt:lpstr>
      <vt:lpstr>Slides on  Daniel 7</vt:lpstr>
      <vt:lpstr>Outline of Daniel</vt:lpstr>
      <vt:lpstr>Where's the main division of the book?</vt:lpstr>
      <vt:lpstr>Support for Dividing Daniel Between Chapters 7 &amp; 8</vt:lpstr>
      <vt:lpstr>Chapter 7</vt:lpstr>
      <vt:lpstr>Four Beasts of Daniel 7</vt:lpstr>
      <vt:lpstr>Daniel 7:2 is 1st Person</vt:lpstr>
      <vt:lpstr>PowerPoint Presentation</vt:lpstr>
      <vt:lpstr>PowerPoint Presentation</vt:lpstr>
      <vt:lpstr>PowerPoint Presentation</vt:lpstr>
      <vt:lpstr>PowerPoint Presentation</vt:lpstr>
      <vt:lpstr>PowerPoint Presentation</vt:lpstr>
      <vt:lpstr>PowerPoint Presentation</vt:lpstr>
      <vt:lpstr>Nations in Daniel 7</vt:lpstr>
      <vt:lpstr>Correlation with Daniel</vt:lpstr>
      <vt:lpstr>Another view on the 7 kings</vt:lpstr>
      <vt:lpstr>Eight Successive Kingdoms (Revelation 17:10-11) </vt:lpstr>
      <vt:lpstr>Support for Successive Kingdoms View</vt:lpstr>
      <vt:lpstr>Rev. 17:10 has no reference to Nero or Domitian as Beale affirms. </vt:lpstr>
      <vt:lpstr>Control of the World Political System:</vt:lpstr>
      <vt:lpstr>Daniel 8</vt:lpstr>
      <vt:lpstr>THEOLOGY OF DANIEL 1-7</vt:lpstr>
      <vt:lpstr>I.  GOD IS SOVEREIGN OVER ALL PEOPLE</vt:lpstr>
      <vt:lpstr>I.  GOD IS SOVEREIGN OVER ALL PEOPLE </vt:lpstr>
      <vt:lpstr>I.  GOD IS SOVEREIGN OVER ALL PEOPLE</vt:lpstr>
      <vt:lpstr>I.  GOD IS SOVEREIGN OVER ALL PEOPLE</vt:lpstr>
      <vt:lpstr>II. PERSECUTION OF THE FAITHFUL</vt:lpstr>
      <vt:lpstr>II. PERSECUTION OF THE FAITHFUL </vt:lpstr>
      <vt:lpstr>II. PERSECUTION OF THE FAITHFUL </vt:lpstr>
      <vt:lpstr>II. PERSECUTION OF THE FAITHFUL</vt:lpstr>
      <vt:lpstr>II. PERSECUTION OF THE FAITHFUL</vt:lpstr>
      <vt:lpstr>II. PERSECUTION OF THE FAITHFUL </vt:lpstr>
      <vt:lpstr>III. GOD JUDGES THE PROUD </vt:lpstr>
      <vt:lpstr>III. GOD JUDGES THE PROUD </vt:lpstr>
      <vt:lpstr>III. GOD JUDGES THE PROUD</vt:lpstr>
      <vt:lpstr>III. GOD JUDGES THE PROUD </vt:lpstr>
      <vt:lpstr>III. GOD JUDGES THE PROUD </vt:lpstr>
      <vt:lpstr>III. GOD JUDGES THE PROUD </vt:lpstr>
      <vt:lpstr>III. GOD JUDGES THE PROUD </vt:lpstr>
      <vt:lpstr>III. GOD JUDGES THE PROUD </vt:lpstr>
      <vt:lpstr>III. GOD JUDGES THE PROUD </vt:lpstr>
      <vt:lpstr>III. GOD JUDGES THE PROUD </vt:lpstr>
      <vt:lpstr>III. GOD JUDGES THE PROUD </vt:lpstr>
      <vt:lpstr>IV. GOD'S MESSIAH OF THE WORLD </vt:lpstr>
      <vt:lpstr>IV. GOD'S MESSIAH OF THE WORLD</vt:lpstr>
      <vt:lpstr>Four Beasts of Daniel 7</vt:lpstr>
      <vt:lpstr>Beast 1: Winged Lion (Babylon)</vt:lpstr>
      <vt:lpstr>Beast 2: Bear (Medo-Persia)</vt:lpstr>
      <vt:lpstr>Beast 3: Leopard (Greece)</vt:lpstr>
      <vt:lpstr>Beast 4: Terrifying (Rome)</vt:lpstr>
      <vt:lpstr>Little Horn on Beast 4 (Antichrist)</vt:lpstr>
      <vt:lpstr>Little Horn on Beast 4 (Antichrist)</vt:lpstr>
      <vt:lpstr>World Empires in Daniel</vt:lpstr>
      <vt:lpstr>The Neo-Babylonian Empire</vt:lpstr>
      <vt:lpstr>Control of the World Political System:</vt:lpstr>
      <vt:lpstr>The Son of Man &amp; Ancient of Days</vt:lpstr>
      <vt:lpstr>The Son of Man &amp; Ancient of Days</vt:lpstr>
      <vt:lpstr>The Son of Man &amp; Ancient of Days</vt:lpstr>
      <vt:lpstr>Applying Daniel 2–7</vt:lpstr>
      <vt:lpstr>What do you need to know to be truly confident?</vt:lpstr>
      <vt:lpstr>I. God rules over you  (Dan 1). </vt:lpstr>
      <vt:lpstr>II. God rules over all nations (Dan 2–7). </vt:lpstr>
      <vt:lpstr>III. God rules over Israel’s future (Dan 8–12). </vt:lpstr>
      <vt:lpstr>The Point of Daniel 8–12</vt:lpstr>
      <vt:lpstr>What do you need to know to be truly confident?</vt:lpstr>
      <vt:lpstr>——Main Idea of Daniel——</vt:lpstr>
      <vt:lpstr>I. God rules over you  (Dan 1). </vt:lpstr>
      <vt:lpstr>II. God rules over all nations (Dan 2–7). </vt:lpstr>
      <vt:lpstr>III. God rules over Israel’s future (Dan 8–12). </vt:lpstr>
      <vt:lpstr>Daniel is a book of faith and courage stemming from the Sovereign God!</vt:lpstr>
      <vt:lpstr>Application</vt:lpstr>
      <vt:lpstr>Black</vt:lpstr>
      <vt:lpstr>OT Preaching link at BibleStudyDownloads.org</vt:lpstr>
      <vt:lpstr>Self-Made Idols Are Useless</vt:lpstr>
      <vt:lpstr>By Puje</vt:lpstr>
      <vt:lpstr>PowerPoint Presentation</vt:lpstr>
      <vt:lpstr>OT Survey link at BibleStudyDownloads.org</vt:lpstr>
    </vt:vector>
  </TitlesOfParts>
  <Company>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Puje</dc:creator>
  <cp:lastModifiedBy>Rick Griffith</cp:lastModifiedBy>
  <cp:revision>756</cp:revision>
  <dcterms:created xsi:type="dcterms:W3CDTF">2002-03-18T17:43:26Z</dcterms:created>
  <dcterms:modified xsi:type="dcterms:W3CDTF">2026-02-12T13:06:16Z</dcterms:modified>
</cp:coreProperties>
</file>