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4.xml" ContentType="application/vnd.openxmlformats-officedocument.themeOverr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59" r:id="rId3"/>
    <p:sldMasterId id="2147483660" r:id="rId4"/>
    <p:sldMasterId id="2147484128" r:id="rId5"/>
    <p:sldMasterId id="2147485248" r:id="rId6"/>
    <p:sldMasterId id="2147489278" r:id="rId7"/>
    <p:sldMasterId id="2147491470" r:id="rId8"/>
    <p:sldMasterId id="2147492340" r:id="rId9"/>
    <p:sldMasterId id="2147492488" r:id="rId10"/>
    <p:sldMasterId id="2147492501" r:id="rId11"/>
    <p:sldMasterId id="2147492513" r:id="rId12"/>
    <p:sldMasterId id="2147492526" r:id="rId13"/>
    <p:sldMasterId id="2147492528" r:id="rId14"/>
    <p:sldMasterId id="2147492572" r:id="rId15"/>
    <p:sldMasterId id="2147492597" r:id="rId16"/>
    <p:sldMasterId id="2147492609" r:id="rId17"/>
    <p:sldMasterId id="2147492623" r:id="rId18"/>
    <p:sldMasterId id="2147492637" r:id="rId19"/>
    <p:sldMasterId id="2147492649" r:id="rId20"/>
    <p:sldMasterId id="2147492688" r:id="rId21"/>
    <p:sldMasterId id="2147492701" r:id="rId22"/>
    <p:sldMasterId id="2147492714" r:id="rId23"/>
    <p:sldMasterId id="2147492726" r:id="rId24"/>
    <p:sldMasterId id="2147492740" r:id="rId25"/>
    <p:sldMasterId id="2147492752" r:id="rId26"/>
    <p:sldMasterId id="2147492754" r:id="rId27"/>
    <p:sldMasterId id="2147492915" r:id="rId28"/>
    <p:sldMasterId id="2147492917" r:id="rId29"/>
    <p:sldMasterId id="2147492982" r:id="rId30"/>
  </p:sldMasterIdLst>
  <p:notesMasterIdLst>
    <p:notesMasterId r:id="rId192"/>
  </p:notesMasterIdLst>
  <p:sldIdLst>
    <p:sldId id="764" r:id="rId31"/>
    <p:sldId id="765" r:id="rId32"/>
    <p:sldId id="766" r:id="rId33"/>
    <p:sldId id="767" r:id="rId34"/>
    <p:sldId id="768" r:id="rId35"/>
    <p:sldId id="769" r:id="rId36"/>
    <p:sldId id="770" r:id="rId37"/>
    <p:sldId id="771" r:id="rId38"/>
    <p:sldId id="772" r:id="rId39"/>
    <p:sldId id="773" r:id="rId40"/>
    <p:sldId id="774" r:id="rId41"/>
    <p:sldId id="256" r:id="rId42"/>
    <p:sldId id="844" r:id="rId43"/>
    <p:sldId id="867" r:id="rId44"/>
    <p:sldId id="847" r:id="rId45"/>
    <p:sldId id="848" r:id="rId46"/>
    <p:sldId id="845" r:id="rId47"/>
    <p:sldId id="5178" r:id="rId48"/>
    <p:sldId id="850" r:id="rId49"/>
    <p:sldId id="851" r:id="rId50"/>
    <p:sldId id="2479" r:id="rId51"/>
    <p:sldId id="2480" r:id="rId52"/>
    <p:sldId id="2481" r:id="rId53"/>
    <p:sldId id="2482" r:id="rId54"/>
    <p:sldId id="332" r:id="rId55"/>
    <p:sldId id="2483" r:id="rId56"/>
    <p:sldId id="990" r:id="rId57"/>
    <p:sldId id="257" r:id="rId58"/>
    <p:sldId id="258" r:id="rId59"/>
    <p:sldId id="259" r:id="rId60"/>
    <p:sldId id="260" r:id="rId61"/>
    <p:sldId id="853" r:id="rId62"/>
    <p:sldId id="262" r:id="rId63"/>
    <p:sldId id="854" r:id="rId64"/>
    <p:sldId id="264" r:id="rId65"/>
    <p:sldId id="855" r:id="rId66"/>
    <p:sldId id="856" r:id="rId67"/>
    <p:sldId id="857" r:id="rId68"/>
    <p:sldId id="858" r:id="rId69"/>
    <p:sldId id="859" r:id="rId70"/>
    <p:sldId id="1013" r:id="rId71"/>
    <p:sldId id="652" r:id="rId72"/>
    <p:sldId id="336" r:id="rId73"/>
    <p:sldId id="337" r:id="rId74"/>
    <p:sldId id="338" r:id="rId75"/>
    <p:sldId id="1014" r:id="rId76"/>
    <p:sldId id="340" r:id="rId77"/>
    <p:sldId id="391" r:id="rId78"/>
    <p:sldId id="342" r:id="rId79"/>
    <p:sldId id="1038" r:id="rId80"/>
    <p:sldId id="343" r:id="rId81"/>
    <p:sldId id="2484" r:id="rId82"/>
    <p:sldId id="345" r:id="rId83"/>
    <p:sldId id="346" r:id="rId84"/>
    <p:sldId id="347" r:id="rId85"/>
    <p:sldId id="2485" r:id="rId86"/>
    <p:sldId id="3956" r:id="rId87"/>
    <p:sldId id="3957" r:id="rId88"/>
    <p:sldId id="3958" r:id="rId89"/>
    <p:sldId id="3959" r:id="rId90"/>
    <p:sldId id="2486" r:id="rId91"/>
    <p:sldId id="2487" r:id="rId92"/>
    <p:sldId id="2488" r:id="rId93"/>
    <p:sldId id="382" r:id="rId94"/>
    <p:sldId id="463" r:id="rId95"/>
    <p:sldId id="3991" r:id="rId96"/>
    <p:sldId id="3987" r:id="rId97"/>
    <p:sldId id="2489" r:id="rId98"/>
    <p:sldId id="419" r:id="rId99"/>
    <p:sldId id="2490" r:id="rId100"/>
    <p:sldId id="261" r:id="rId101"/>
    <p:sldId id="2491" r:id="rId102"/>
    <p:sldId id="2492" r:id="rId103"/>
    <p:sldId id="2493" r:id="rId104"/>
    <p:sldId id="2494" r:id="rId105"/>
    <p:sldId id="453" r:id="rId106"/>
    <p:sldId id="451" r:id="rId107"/>
    <p:sldId id="3988" r:id="rId108"/>
    <p:sldId id="2495" r:id="rId109"/>
    <p:sldId id="2496" r:id="rId110"/>
    <p:sldId id="2497" r:id="rId111"/>
    <p:sldId id="2498" r:id="rId112"/>
    <p:sldId id="2499" r:id="rId113"/>
    <p:sldId id="2500" r:id="rId114"/>
    <p:sldId id="4757" r:id="rId115"/>
    <p:sldId id="4758" r:id="rId116"/>
    <p:sldId id="4759" r:id="rId117"/>
    <p:sldId id="4760" r:id="rId118"/>
    <p:sldId id="4761" r:id="rId119"/>
    <p:sldId id="4762" r:id="rId120"/>
    <p:sldId id="4763" r:id="rId121"/>
    <p:sldId id="4008" r:id="rId122"/>
    <p:sldId id="4009" r:id="rId123"/>
    <p:sldId id="4010" r:id="rId124"/>
    <p:sldId id="4011" r:id="rId125"/>
    <p:sldId id="4012" r:id="rId126"/>
    <p:sldId id="4013" r:id="rId127"/>
    <p:sldId id="461" r:id="rId128"/>
    <p:sldId id="860" r:id="rId129"/>
    <p:sldId id="442" r:id="rId130"/>
    <p:sldId id="433" r:id="rId131"/>
    <p:sldId id="434" r:id="rId132"/>
    <p:sldId id="861" r:id="rId133"/>
    <p:sldId id="339" r:id="rId134"/>
    <p:sldId id="411" r:id="rId135"/>
    <p:sldId id="265" r:id="rId136"/>
    <p:sldId id="266" r:id="rId137"/>
    <p:sldId id="288" r:id="rId138"/>
    <p:sldId id="289" r:id="rId139"/>
    <p:sldId id="267" r:id="rId140"/>
    <p:sldId id="268" r:id="rId141"/>
    <p:sldId id="269" r:id="rId142"/>
    <p:sldId id="270" r:id="rId143"/>
    <p:sldId id="271" r:id="rId144"/>
    <p:sldId id="299" r:id="rId145"/>
    <p:sldId id="290" r:id="rId146"/>
    <p:sldId id="272" r:id="rId147"/>
    <p:sldId id="273" r:id="rId148"/>
    <p:sldId id="297" r:id="rId149"/>
    <p:sldId id="291" r:id="rId150"/>
    <p:sldId id="275" r:id="rId151"/>
    <p:sldId id="276" r:id="rId152"/>
    <p:sldId id="277" r:id="rId153"/>
    <p:sldId id="292" r:id="rId154"/>
    <p:sldId id="278" r:id="rId155"/>
    <p:sldId id="298" r:id="rId156"/>
    <p:sldId id="279" r:id="rId157"/>
    <p:sldId id="280" r:id="rId158"/>
    <p:sldId id="293" r:id="rId159"/>
    <p:sldId id="473" r:id="rId160"/>
    <p:sldId id="474" r:id="rId161"/>
    <p:sldId id="478" r:id="rId162"/>
    <p:sldId id="479" r:id="rId163"/>
    <p:sldId id="480" r:id="rId164"/>
    <p:sldId id="4007" r:id="rId165"/>
    <p:sldId id="481" r:id="rId166"/>
    <p:sldId id="300" r:id="rId167"/>
    <p:sldId id="301" r:id="rId168"/>
    <p:sldId id="623" r:id="rId169"/>
    <p:sldId id="3999" r:id="rId170"/>
    <p:sldId id="3998" r:id="rId171"/>
    <p:sldId id="3997" r:id="rId172"/>
    <p:sldId id="2501" r:id="rId173"/>
    <p:sldId id="552" r:id="rId174"/>
    <p:sldId id="2502" r:id="rId175"/>
    <p:sldId id="554" r:id="rId176"/>
    <p:sldId id="3993" r:id="rId177"/>
    <p:sldId id="2503" r:id="rId178"/>
    <p:sldId id="556" r:id="rId179"/>
    <p:sldId id="1032" r:id="rId180"/>
    <p:sldId id="862" r:id="rId181"/>
    <p:sldId id="1033" r:id="rId182"/>
    <p:sldId id="3994" r:id="rId183"/>
    <p:sldId id="1035" r:id="rId184"/>
    <p:sldId id="1036" r:id="rId185"/>
    <p:sldId id="790" r:id="rId186"/>
    <p:sldId id="791" r:id="rId187"/>
    <p:sldId id="657" r:id="rId188"/>
    <p:sldId id="287" r:id="rId189"/>
    <p:sldId id="655" r:id="rId190"/>
    <p:sldId id="704" r:id="rId19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764"/>
            <p14:sldId id="765"/>
            <p14:sldId id="766"/>
            <p14:sldId id="767"/>
            <p14:sldId id="768"/>
            <p14:sldId id="769"/>
            <p14:sldId id="770"/>
            <p14:sldId id="771"/>
            <p14:sldId id="772"/>
            <p14:sldId id="773"/>
            <p14:sldId id="774"/>
            <p14:sldId id="256"/>
            <p14:sldId id="844"/>
            <p14:sldId id="867"/>
            <p14:sldId id="847"/>
            <p14:sldId id="848"/>
            <p14:sldId id="845"/>
            <p14:sldId id="5178"/>
            <p14:sldId id="850"/>
            <p14:sldId id="851"/>
          </p14:sldIdLst>
        </p14:section>
        <p14:section name="Chapters" id="{B295E051-BE99-A045-85BF-488AAAF81000}">
          <p14:sldIdLst>
            <p14:sldId id="2479"/>
            <p14:sldId id="2480"/>
            <p14:sldId id="2481"/>
            <p14:sldId id="2482"/>
            <p14:sldId id="332"/>
            <p14:sldId id="2483"/>
            <p14:sldId id="990"/>
            <p14:sldId id="257"/>
            <p14:sldId id="258"/>
            <p14:sldId id="259"/>
            <p14:sldId id="260"/>
            <p14:sldId id="853"/>
            <p14:sldId id="262"/>
            <p14:sldId id="854"/>
            <p14:sldId id="264"/>
            <p14:sldId id="855"/>
            <p14:sldId id="856"/>
            <p14:sldId id="857"/>
            <p14:sldId id="858"/>
            <p14:sldId id="859"/>
            <p14:sldId id="1013"/>
            <p14:sldId id="652"/>
            <p14:sldId id="336"/>
            <p14:sldId id="337"/>
            <p14:sldId id="338"/>
            <p14:sldId id="1014"/>
            <p14:sldId id="340"/>
            <p14:sldId id="391"/>
            <p14:sldId id="342"/>
            <p14:sldId id="1038"/>
            <p14:sldId id="343"/>
            <p14:sldId id="2484"/>
            <p14:sldId id="345"/>
            <p14:sldId id="346"/>
            <p14:sldId id="347"/>
            <p14:sldId id="2485"/>
            <p14:sldId id="3956"/>
            <p14:sldId id="3957"/>
            <p14:sldId id="3958"/>
            <p14:sldId id="3959"/>
            <p14:sldId id="2486"/>
            <p14:sldId id="2487"/>
            <p14:sldId id="2488"/>
            <p14:sldId id="382"/>
            <p14:sldId id="463"/>
            <p14:sldId id="3991"/>
            <p14:sldId id="3987"/>
            <p14:sldId id="2489"/>
            <p14:sldId id="419"/>
            <p14:sldId id="2490"/>
            <p14:sldId id="261"/>
            <p14:sldId id="2491"/>
            <p14:sldId id="2492"/>
            <p14:sldId id="2493"/>
            <p14:sldId id="2494"/>
            <p14:sldId id="453"/>
            <p14:sldId id="451"/>
            <p14:sldId id="3988"/>
            <p14:sldId id="2495"/>
            <p14:sldId id="2496"/>
            <p14:sldId id="2497"/>
            <p14:sldId id="2498"/>
            <p14:sldId id="2499"/>
            <p14:sldId id="2500"/>
            <p14:sldId id="4757"/>
            <p14:sldId id="4758"/>
            <p14:sldId id="4759"/>
            <p14:sldId id="4760"/>
            <p14:sldId id="4761"/>
            <p14:sldId id="4762"/>
            <p14:sldId id="4763"/>
            <p14:sldId id="4008"/>
            <p14:sldId id="4009"/>
            <p14:sldId id="4010"/>
            <p14:sldId id="4011"/>
            <p14:sldId id="4012"/>
            <p14:sldId id="4013"/>
            <p14:sldId id="461"/>
            <p14:sldId id="860"/>
            <p14:sldId id="442"/>
            <p14:sldId id="433"/>
            <p14:sldId id="434"/>
            <p14:sldId id="861"/>
            <p14:sldId id="339"/>
            <p14:sldId id="411"/>
            <p14:sldId id="265"/>
            <p14:sldId id="266"/>
            <p14:sldId id="288"/>
            <p14:sldId id="289"/>
            <p14:sldId id="267"/>
            <p14:sldId id="268"/>
            <p14:sldId id="269"/>
            <p14:sldId id="270"/>
            <p14:sldId id="271"/>
            <p14:sldId id="299"/>
            <p14:sldId id="290"/>
            <p14:sldId id="272"/>
            <p14:sldId id="273"/>
            <p14:sldId id="297"/>
            <p14:sldId id="291"/>
            <p14:sldId id="275"/>
            <p14:sldId id="276"/>
            <p14:sldId id="277"/>
            <p14:sldId id="292"/>
            <p14:sldId id="278"/>
            <p14:sldId id="298"/>
            <p14:sldId id="279"/>
            <p14:sldId id="280"/>
            <p14:sldId id="293"/>
            <p14:sldId id="473"/>
            <p14:sldId id="474"/>
            <p14:sldId id="478"/>
            <p14:sldId id="479"/>
            <p14:sldId id="480"/>
            <p14:sldId id="4007"/>
            <p14:sldId id="481"/>
            <p14:sldId id="300"/>
            <p14:sldId id="301"/>
            <p14:sldId id="623"/>
            <p14:sldId id="3999"/>
            <p14:sldId id="3998"/>
            <p14:sldId id="3997"/>
            <p14:sldId id="2501"/>
            <p14:sldId id="552"/>
            <p14:sldId id="2502"/>
            <p14:sldId id="554"/>
            <p14:sldId id="3993"/>
            <p14:sldId id="2503"/>
          </p14:sldIdLst>
        </p14:section>
        <p14:section name="Conclusion" id="{CEB4CC4A-D6AC-464A-BBFA-F81F799D618A}">
          <p14:sldIdLst>
            <p14:sldId id="556"/>
            <p14:sldId id="1032"/>
            <p14:sldId id="862"/>
            <p14:sldId id="1033"/>
            <p14:sldId id="3994"/>
            <p14:sldId id="1035"/>
            <p14:sldId id="1036"/>
            <p14:sldId id="790"/>
            <p14:sldId id="791"/>
          </p14:sldIdLst>
        </p14:section>
        <p14:section name="Supplements" id="{425A594F-8644-EB4A-815F-9ECBAA33D368}">
          <p14:sldIdLst>
            <p14:sldId id="657"/>
            <p14:sldId id="287"/>
            <p14:sldId id="655"/>
            <p14:sldId id="7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20101"/>
    <a:srgbClr val="EAE08A"/>
    <a:srgbClr val="FF3399"/>
    <a:srgbClr val="D60093"/>
    <a:srgbClr val="669900"/>
    <a:srgbClr val="00CC00"/>
    <a:srgbClr val="FF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83946" autoAdjust="0"/>
  </p:normalViewPr>
  <p:slideViewPr>
    <p:cSldViewPr>
      <p:cViewPr>
        <p:scale>
          <a:sx n="86" d="100"/>
          <a:sy n="86" d="100"/>
        </p:scale>
        <p:origin x="2840" y="536"/>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1" d="1"/>
        <a:sy n="1" d="1"/>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slide" Target="slides/slide151.xml"/><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slide" Target="slides/slide141.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189"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95" Type="http://schemas.openxmlformats.org/officeDocument/2006/relationships/theme" Target="theme/theme1.xml"/><Relationship Id="rId190"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 Id="rId185"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0.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8" Type="http://schemas.openxmlformats.org/officeDocument/2006/relationships/slideMaster" Target="slideMasters/slideMaster18.xml"/><Relationship Id="rId3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1</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10</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7684-340D-F949-B081-0984DACD0ED5}" type="slidenum">
              <a:rPr lang="en-US" sz="1200"/>
              <a:pPr eaLnBrk="1" hangingPunct="1"/>
              <a:t>122</a:t>
            </a:fld>
            <a:endParaRPr lang="en-US" sz="1200"/>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A4102E-70E7-5C46-A083-6010865F2144}" type="slidenum">
              <a:rPr lang="en-US" sz="1200"/>
              <a:pPr eaLnBrk="1" hangingPunct="1"/>
              <a:t>123</a:t>
            </a:fld>
            <a:endParaRPr lang="en-US" sz="1200"/>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14581-0396-8D41-AEDF-B955F41144A8}" type="slidenum">
              <a:rPr lang="en-US" sz="1200"/>
              <a:pPr eaLnBrk="1" hangingPunct="1"/>
              <a:t>124</a:t>
            </a:fld>
            <a:endParaRPr lang="en-US" sz="1200"/>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455B6-1118-E246-80FB-C124149546C0}" type="slidenum">
              <a:rPr lang="en-US" sz="1200"/>
              <a:pPr eaLnBrk="1" hangingPunct="1"/>
              <a:t>125</a:t>
            </a:fld>
            <a:endParaRPr lang="en-US" sz="1200"/>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03F787-C4A7-174F-9040-63E66F227061}" type="slidenum">
              <a:rPr lang="en-US" sz="1200"/>
              <a:pPr eaLnBrk="1" hangingPunct="1"/>
              <a:t>126</a:t>
            </a:fld>
            <a:endParaRPr lang="en-US" sz="1200"/>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7EA15-2492-6D4A-80E8-9C18E991E00E}" type="slidenum">
              <a:rPr lang="en-US" sz="1200"/>
              <a:pPr eaLnBrk="1" hangingPunct="1"/>
              <a:t>127</a:t>
            </a:fld>
            <a:endParaRPr lang="en-US" sz="1200"/>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F31750-A532-D048-8129-0C0AC118888A}" type="slidenum">
              <a:rPr lang="en-US" sz="1200"/>
              <a:pPr eaLnBrk="1" hangingPunct="1"/>
              <a:t>128</a:t>
            </a:fld>
            <a:endParaRPr lang="en-US" sz="1200"/>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F1C53-0762-CD4A-8AED-F80AECD7CA98}" type="slidenum">
              <a:rPr lang="en-US" sz="1200"/>
              <a:pPr eaLnBrk="1" hangingPunct="1"/>
              <a:t>129</a:t>
            </a:fld>
            <a:endParaRPr lang="en-US" sz="1200"/>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BC087-6F34-8E42-BF95-AEE5A2C9043F}" type="slidenum">
              <a:rPr lang="en-US" sz="1200"/>
              <a:pPr eaLnBrk="1" hangingPunct="1"/>
              <a:t>137</a:t>
            </a:fld>
            <a:endParaRPr lang="en-US" sz="1200"/>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A01F79-ED84-B54B-A14C-12A5EEC0AE0B}" type="slidenum">
              <a:rPr lang="en-US" sz="1200"/>
              <a:pPr eaLnBrk="1" hangingPunct="1"/>
              <a:t>138</a:t>
            </a:fld>
            <a:endParaRPr lang="en-US" sz="1200"/>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 Daniel models trust in God even when the nation where he served was conquered by the Persians (5:30). He repeatedly gave credit to God for the ability to interpret dreams and visions, which spoke volumes to kings used to subordinates exalting themselves to obtain higher rank, money, and authority.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11</a:t>
            </a:fld>
            <a:endParaRPr lang="en-US"/>
          </a:p>
        </p:txBody>
      </p:sp>
    </p:spTree>
    <p:extLst>
      <p:ext uri="{BB962C8B-B14F-4D97-AF65-F5344CB8AC3E}">
        <p14:creationId xmlns:p14="http://schemas.microsoft.com/office/powerpoint/2010/main" val="23581775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11316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10049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8744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03554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6485021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6806547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865110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5047952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2767688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6354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extLst>
      <p:ext uri="{BB962C8B-B14F-4D97-AF65-F5344CB8AC3E}">
        <p14:creationId xmlns:p14="http://schemas.microsoft.com/office/powerpoint/2010/main" val="28462765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9214184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12804619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279841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869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3967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Idolatry does not make sense either in Babylon's time or ours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158</a:t>
            </a:fld>
            <a:endParaRPr lang="en-US"/>
          </a:p>
        </p:txBody>
      </p:sp>
    </p:spTree>
    <p:extLst>
      <p:ext uri="{BB962C8B-B14F-4D97-AF65-F5344CB8AC3E}">
        <p14:creationId xmlns:p14="http://schemas.microsoft.com/office/powerpoint/2010/main" val="2929184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159</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Today we will see that Daniel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0088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Why is it important to correctly understand these four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p:txBody>
      </p:sp>
    </p:spTree>
    <p:extLst>
      <p:ext uri="{BB962C8B-B14F-4D97-AF65-F5344CB8AC3E}">
        <p14:creationId xmlns:p14="http://schemas.microsoft.com/office/powerpoint/2010/main" val="132597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19</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Our world today is not unlike that of Daniel. We also need to see that God is not up for election. He rules over all nations and he rules over you—so recognize his powerful care, trust him to forgive your sins by trusting in Christ’s death for you, and reorient your life around him.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Daniel repeatedly shows God as the highest ruler—in contrast to Babylonian kings who continually exalt themselves in pride but are humbled in various ways.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639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2626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98D50E-EA72-3047-81BF-1957BF201F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79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154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B75AB9-755A-2748-93FA-B7CA0AA06E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extLst>
      <p:ext uri="{BB962C8B-B14F-4D97-AF65-F5344CB8AC3E}">
        <p14:creationId xmlns:p14="http://schemas.microsoft.com/office/powerpoint/2010/main" val="321976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552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446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2094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73033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8203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times of the Gentiles” does not appear in Daniel but Jesus used this phrase in Luke 21:24 (see slide 21) to refer to the period designated by Daniel when Gentile nations will rule over Jerusalem until Christ reigns from this city. It began when Nebuchadnezzar destroyed Jerusalem in 586 BC and will continue until Messiah rules over the city.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3</a:t>
            </a:fld>
            <a:endParaRPr lang="en-US"/>
          </a:p>
        </p:txBody>
      </p:sp>
    </p:spTree>
    <p:extLst>
      <p:ext uri="{BB962C8B-B14F-4D97-AF65-F5344CB8AC3E}">
        <p14:creationId xmlns:p14="http://schemas.microsoft.com/office/powerpoint/2010/main" val="1767415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5839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82174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50998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58096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269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9887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14071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8051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pPr eaLnBrk="1" hangingPunct="1"/>
              <a:t>42</a:t>
            </a:fld>
            <a:endParaRPr lang="en-US" sz="1200"/>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Many kings utter similar declarations with Daniel’s prophecy as well.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extLst>
      <p:ext uri="{BB962C8B-B14F-4D97-AF65-F5344CB8AC3E}">
        <p14:creationId xmlns:p14="http://schemas.microsoft.com/office/powerpoint/2010/main" val="4167621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0D03D1-D612-EB49-AF97-44EF73DAE70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admitted God's sovereignty after he saved Daniel's friends from fire for not worshipping a gold statue (Dan 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9311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25A1E-D63A-1940-BD76-6C8B8CA5064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2632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877197-570F-5447-BD1E-D962C81A37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9501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70BB22-8C64-2145-B15E-22185F03FE98}" type="slidenum">
              <a:rPr lang="en-US" sz="1200"/>
              <a:pPr eaLnBrk="1" hangingPunct="1"/>
              <a:t>48</a:t>
            </a:fld>
            <a:endParaRPr lang="en-US" sz="1200"/>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60294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4300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991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92F0CE-1E2F-054A-B8EC-ADCDF8C705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899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Daniel 9:24-27 (NLT): “A period of seventy sets of seven has been decreed for your people and your holy city to finish their rebellion, to put an end to their sin, to atone for their guilt, to bring in everlasting righteousness, to confirm the prophetic vision, and to anoint the Most Holy Place.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25</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Now listen and understand! Seven sets of seven plus sixty-two sets of seven will pass from the time the command is given to rebuild Jerusalem until a ruler—the Anointed One—comes. Jerusalem will be rebuilt with streets and strong defenses, despite the perilous times.</a:t>
            </a:r>
          </a:p>
          <a:p>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26</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After this period of sixty-two sets of seven, the Anointed One will be killed, appearing to have accomplished nothing, and a ruler will arise whose armies will destroy the city and the Temple. The end will come with a flood, and war and its miseries are decreed from that time to the very end.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________________</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5</a:t>
            </a:fld>
            <a:endParaRPr lang="en-US"/>
          </a:p>
        </p:txBody>
      </p:sp>
    </p:spTree>
    <p:extLst>
      <p:ext uri="{BB962C8B-B14F-4D97-AF65-F5344CB8AC3E}">
        <p14:creationId xmlns:p14="http://schemas.microsoft.com/office/powerpoint/2010/main" val="2473489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041E07-4B20-1244-9858-D4AB65BD41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again recognized God's sovereignty over Babylon and all nations, but this time based on his own experience (Dan 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8911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6108E1-9A2C-DD4E-B738-B892013949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Nebuchadnezzar made the proclamations</a:t>
            </a:r>
            <a:r>
              <a:rPr lang="en-US" baseline="0" dirty="0">
                <a:latin typeface="Arial"/>
                <a:ea typeface="ＭＳ Ｐゴシック" charset="0"/>
                <a:cs typeface="Arial"/>
              </a:rPr>
              <a:t> about God in chapters 2-3 but he</a:t>
            </a:r>
            <a:r>
              <a:rPr lang="en-US" dirty="0">
                <a:latin typeface="Arial"/>
                <a:ea typeface="ＭＳ Ｐゴシック" charset="0"/>
                <a:cs typeface="Arial"/>
              </a:rPr>
              <a:t> didn't really take them to heart personally. His arrogance of</a:t>
            </a:r>
            <a:r>
              <a:rPr lang="en-US" baseline="0" dirty="0">
                <a:latin typeface="Arial"/>
                <a:ea typeface="ＭＳ Ｐゴシック" charset="0"/>
                <a:cs typeface="Arial"/>
              </a:rPr>
              <a:t> being a majestic tree was tempered by Daniel's prophecy that he would be cut down, but that could be avoided if he humbled himself. Fat chance of that!</a:t>
            </a:r>
            <a:endParaRPr lang="en-US" dirty="0">
              <a:latin typeface="Arial"/>
              <a:ea typeface="ＭＳ Ｐゴシック" charset="0"/>
              <a:cs typeface="Arial"/>
            </a:endParaRPr>
          </a:p>
        </p:txBody>
      </p:sp>
    </p:spTree>
    <p:extLst>
      <p:ext uri="{BB962C8B-B14F-4D97-AF65-F5344CB8AC3E}">
        <p14:creationId xmlns:p14="http://schemas.microsoft.com/office/powerpoint/2010/main" val="3362626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B84A1A-06E0-6643-8B7D-AA2D1B26FB4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Had he really built Babylon? No, it was being built for almost 2000 years since the time of Nimrod in Genesis 10!</a:t>
            </a:r>
          </a:p>
          <a:p>
            <a:pPr eaLnBrk="1" hangingPunct="1"/>
            <a:r>
              <a:rPr lang="en-US" dirty="0">
                <a:latin typeface="Arial"/>
                <a:ea typeface="ＭＳ Ｐゴシック" charset="0"/>
                <a:cs typeface="Arial"/>
              </a:rPr>
              <a:t>He</a:t>
            </a:r>
            <a:r>
              <a:rPr lang="en-US" baseline="0" dirty="0">
                <a:latin typeface="Arial"/>
                <a:ea typeface="ＭＳ Ｐゴシック" charset="0"/>
                <a:cs typeface="Arial"/>
              </a:rPr>
              <a:t> uttered too many "I" and "my" statements and not a single statement about God's blessing.</a:t>
            </a:r>
            <a:endParaRPr lang="en-US" dirty="0">
              <a:latin typeface="Arial"/>
              <a:ea typeface="ＭＳ Ｐゴシック" charset="0"/>
              <a:cs typeface="Arial"/>
            </a:endParaRPr>
          </a:p>
        </p:txBody>
      </p:sp>
    </p:spTree>
    <p:extLst>
      <p:ext uri="{BB962C8B-B14F-4D97-AF65-F5344CB8AC3E}">
        <p14:creationId xmlns:p14="http://schemas.microsoft.com/office/powerpoint/2010/main" val="725794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D84CEE-CA4B-5D4A-B645-445B6A19DCD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His hair grew and nails were not trimmed for seven years. Likewise,</a:t>
            </a:r>
            <a:r>
              <a:rPr lang="en-US" baseline="0" dirty="0">
                <a:latin typeface="Arial"/>
                <a:ea typeface="ＭＳ Ｐゴシック" charset="0"/>
                <a:cs typeface="Arial"/>
              </a:rPr>
              <a:t> m</a:t>
            </a:r>
            <a:r>
              <a:rPr lang="en-US" dirty="0">
                <a:latin typeface="Arial"/>
                <a:ea typeface="ＭＳ Ｐゴシック" charset="0"/>
                <a:cs typeface="Arial"/>
              </a:rPr>
              <a:t>y wife calls me Nebuchadnezzar when my nails get too long.</a:t>
            </a:r>
          </a:p>
        </p:txBody>
      </p:sp>
    </p:spTree>
    <p:extLst>
      <p:ext uri="{BB962C8B-B14F-4D97-AF65-F5344CB8AC3E}">
        <p14:creationId xmlns:p14="http://schemas.microsoft.com/office/powerpoint/2010/main" val="2063542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3892537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A6BFB2-7859-E446-9FE3-36E3568F0276}" type="slidenum">
              <a:rPr lang="en-US" sz="1200">
                <a:solidFill>
                  <a:srgbClr val="000000"/>
                </a:solidFill>
              </a:rPr>
              <a:pPr eaLnBrk="1" hangingPunct="1"/>
              <a:t>65</a:t>
            </a:fld>
            <a:endParaRPr lang="en-US" sz="1200">
              <a:solidFill>
                <a:srgbClr val="000000"/>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423606-0703-E34B-97A4-61C1F967BE5C}" type="slidenum">
              <a:rPr lang="en-US" sz="1200">
                <a:solidFill>
                  <a:srgbClr val="000000"/>
                </a:solidFill>
              </a:rPr>
              <a:pPr eaLnBrk="1" hangingPunct="1"/>
              <a:t>66</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Babylonians brought back to Babylon those who survived the destruction of Jerusalem and the temple.</a:t>
            </a:r>
          </a:p>
          <a:p>
            <a:r>
              <a:rPr lang="en-US" dirty="0"/>
              <a:t>————————————</a:t>
            </a:r>
          </a:p>
          <a:p>
            <a:r>
              <a:rPr lang="en-US" dirty="0"/>
              <a:t>OS-27-Daniel-280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67</a:t>
            </a:fld>
            <a:endParaRPr lang="en-US"/>
          </a:p>
        </p:txBody>
      </p:sp>
    </p:spTree>
    <p:extLst>
      <p:ext uri="{BB962C8B-B14F-4D97-AF65-F5344CB8AC3E}">
        <p14:creationId xmlns:p14="http://schemas.microsoft.com/office/powerpoint/2010/main" val="2672921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18536B-905D-7B4E-8038-076A5CD80F0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r>
              <a:rPr lang="en-US" dirty="0">
                <a:latin typeface="Arial" panose="020B0604020202020204" pitchFamily="34" charset="0"/>
                <a:ea typeface="ＭＳ Ｐゴシック" charset="0"/>
                <a:cs typeface="Arial" panose="020B0604020202020204" pitchFamily="34" charset="0"/>
              </a:rPr>
              <a:t>____________</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Source: Matthias </a:t>
            </a:r>
            <a:r>
              <a:rPr lang="en-US" dirty="0" err="1">
                <a:latin typeface="Arial" panose="020B0604020202020204" pitchFamily="34" charset="0"/>
                <a:ea typeface="ＭＳ Ｐゴシック" charset="0"/>
                <a:cs typeface="Arial" panose="020B0604020202020204" pitchFamily="34" charset="0"/>
              </a:rPr>
              <a:t>Henze</a:t>
            </a:r>
            <a:r>
              <a:rPr lang="en-US"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extLst>
      <p:ext uri="{BB962C8B-B14F-4D97-AF65-F5344CB8AC3E}">
        <p14:creationId xmlns:p14="http://schemas.microsoft.com/office/powerpoint/2010/main" val="116295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forced from Jerusalem and brought to Babylon are actually servants of the High God! His rule over the world has not changed, but he is only using the Babylonian invasion of Israel for his purposes from 605 BC until Jesus reigns from Jerusalem after he returns to bless a believing Israel and Gentiles.</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a:t>
            </a:fld>
            <a:endParaRPr lang="en-US"/>
          </a:p>
        </p:txBody>
      </p:sp>
    </p:spTree>
    <p:extLst>
      <p:ext uri="{BB962C8B-B14F-4D97-AF65-F5344CB8AC3E}">
        <p14:creationId xmlns:p14="http://schemas.microsoft.com/office/powerpoint/2010/main" val="566830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1F97EC-5811-2249-8B35-5CA3DE0CF3A6}" type="slidenum">
              <a:rPr lang="en-US" sz="1200"/>
              <a:pPr eaLnBrk="1" hangingPunct="1"/>
              <a:t>69</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C05C98-A75B-224C-B7EE-D0ADAD3F9CE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498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DB8C74-0962-644D-826C-5D837AAFAE40}" type="slidenum">
              <a:rPr lang="en-US" sz="1200"/>
              <a:pPr eaLnBrk="1" hangingPunct="1"/>
              <a:t>71</a:t>
            </a:fld>
            <a:endParaRPr lang="en-US" sz="1200"/>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E41194-E3D0-8148-B50A-3E208D0294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Belshazzar’s denial of God's sovereignty led to death while Daniel was honored to show God is pleased with those who follow him (Dan 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1887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C24445-A15E-0E44-8E6E-5A1AE6E644CB}" type="slidenum">
              <a:rPr lang="en-US" sz="1200">
                <a:solidFill>
                  <a:srgbClr val="000000"/>
                </a:solidFill>
              </a:rPr>
              <a:pPr eaLnBrk="1" hangingPunct="1"/>
              <a:t>76</a:t>
            </a:fld>
            <a:endParaRPr lang="en-US" sz="1200">
              <a:solidFill>
                <a:srgbClr val="000000"/>
              </a:solidFill>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B8CA15-C852-EE46-916A-5F2382280E4C}" type="slidenum">
              <a:rPr lang="en-US" sz="1200"/>
              <a:pPr eaLnBrk="1" hangingPunct="1"/>
              <a:t>77</a:t>
            </a:fld>
            <a:endParaRPr lang="en-US" sz="120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BD2F58-6A7C-AF41-886C-B580FAF79F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Darius admitted God's rule after seeing Daniel delivered from the lion's den for refusing to petition any god or man except Darius (Dan 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69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t>
            </a:r>
            <a:r>
              <a:rPr lang="en-US" i="1" dirty="0"/>
              <a:t>really</a:t>
            </a:r>
            <a:r>
              <a:rPr lang="en-US" i="0" dirty="0"/>
              <a:t> keeps his promises? The Antichrist will make a 7-year agreement with Israel (9:27) but will break it just as Antiochus IV did in Jerusalem in 167-164 BC. As his rule over the city lasted but three years, so the future ruler will have only limited control until Jesus brings in the new covenant (cf. Jer 31:31-34). </a:t>
            </a:r>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7</a:t>
            </a:fld>
            <a:endParaRPr lang="en-US"/>
          </a:p>
        </p:txBody>
      </p:sp>
    </p:spTree>
    <p:extLst>
      <p:ext uri="{BB962C8B-B14F-4D97-AF65-F5344CB8AC3E}">
        <p14:creationId xmlns:p14="http://schemas.microsoft.com/office/powerpoint/2010/main" val="2300157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apostles acted like Daniel, who was told to pray to no “other god” except King Darius, who couldn’t hear his prayers anyway, so Daniel also obeyed the higher authority (Dan 6). </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But we must be prepared to suffer for doing what is right—so God gave us the letter of 1 Peter, since Peter, after all, is the one of those who refused to obey the Sanhedrin.</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_________________</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OS-27-Daniel-295</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NS-05-Acts3-8—107</a:t>
            </a:r>
          </a:p>
        </p:txBody>
      </p:sp>
    </p:spTree>
    <p:extLst>
      <p:ext uri="{BB962C8B-B14F-4D97-AF65-F5344CB8AC3E}">
        <p14:creationId xmlns:p14="http://schemas.microsoft.com/office/powerpoint/2010/main" val="3425531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1A2EFA-7DB6-8C4B-9A2B-1136026863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extLst>
      <p:ext uri="{BB962C8B-B14F-4D97-AF65-F5344CB8AC3E}">
        <p14:creationId xmlns:p14="http://schemas.microsoft.com/office/powerpoint/2010/main" val="33010778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950AE2-06A8-FA4D-BEAC-A56E2B50D8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9522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477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4F918-8DAB-7D46-A982-1FC60694CF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6C735-C5C4-4740-B004-FAE88EB2A9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DA7D2-9CCE-F343-BE75-83E9D6214F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E11415-ACDB-444C-8A7A-F9B11B3E5FC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186D4A-B50F-8C4A-B06D-5F8B1CC57F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pPr eaLnBrk="1" hangingPunct="1"/>
            <a:endParaRPr lang="en-US" dirty="0"/>
          </a:p>
        </p:txBody>
      </p:sp>
    </p:spTree>
    <p:extLst>
      <p:ext uri="{BB962C8B-B14F-4D97-AF65-F5344CB8AC3E}">
        <p14:creationId xmlns:p14="http://schemas.microsoft.com/office/powerpoint/2010/main" val="16417201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812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saving acts of God in Daniel are not salvation from sin but deliverance from danger. But the same God does both!</a:t>
            </a:r>
          </a:p>
          <a:p>
            <a:endParaRPr lang="en-US" dirty="0"/>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3:17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If we are thrown into the blazing furnace, the God whom we serve is able to save us. He will rescue us from your power, Your Majesty.</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3:29</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Therefore, I make this decree: If any people, whatever their race or nation or language, speak a word against the God of Shadrach, Meshach, and Abednego, they will be torn limb from limb, and their houses will be turned into heaps of rubble. There is no other god who can rescue like this!”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6:27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 rescues and saves his people;</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performs miraculous signs and wonders</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in the heavens and on earth.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has rescued Daniel</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the power of the lions.”</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8</a:t>
            </a:fld>
            <a:endParaRPr lang="en-US"/>
          </a:p>
        </p:txBody>
      </p:sp>
    </p:spTree>
    <p:extLst>
      <p:ext uri="{BB962C8B-B14F-4D97-AF65-F5344CB8AC3E}">
        <p14:creationId xmlns:p14="http://schemas.microsoft.com/office/powerpoint/2010/main" val="2295685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9952E8-2469-E74B-B0ED-CDF0BF564C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28285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BB5BD7-129B-AD44-AEBD-93EDE3D909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45676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9A368-4DBE-274B-8381-ED40ECBD10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284382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6558A4-D29C-7F49-8C3E-E48B69337740}" type="slidenum">
              <a:rPr lang="en-US" sz="1200"/>
              <a:pPr eaLnBrk="1" hangingPunct="1"/>
              <a:t>105</a:t>
            </a:fld>
            <a:endParaRPr lang="en-US" sz="1200"/>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B2EBD7-8F8D-0840-A9BA-C97BE9F4060A}" type="slidenum">
              <a:rPr lang="en-US" sz="1200"/>
              <a:pPr eaLnBrk="1" hangingPunct="1"/>
              <a:t>106</a:t>
            </a:fld>
            <a:endParaRPr lang="en-US" sz="1200"/>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77B389-4CD5-8945-A253-7CFF1F6E1F68}" type="slidenum">
              <a:rPr lang="en-US" sz="1200"/>
              <a:pPr eaLnBrk="1" hangingPunct="1"/>
              <a:t>107</a:t>
            </a:fld>
            <a:endParaRPr lang="en-US" sz="1200"/>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5BE710-D4E5-5B48-BDAD-B927D8EC83A1}" type="slidenum">
              <a:rPr lang="en-US" sz="1200"/>
              <a:pPr eaLnBrk="1" hangingPunct="1"/>
              <a:t>108</a:t>
            </a:fld>
            <a:endParaRPr lang="en-US" sz="1200"/>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C983A4-5393-124E-868D-CDAA593C82FD}" type="slidenum">
              <a:rPr lang="en-US" sz="1200"/>
              <a:pPr eaLnBrk="1" hangingPunct="1"/>
              <a:t>109</a:t>
            </a:fld>
            <a:endParaRPr lang="en-US" sz="1200"/>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B7E712-559D-5547-A694-E4A9EF9E2C60}" type="slidenum">
              <a:rPr lang="en-US" sz="1200"/>
              <a:pPr eaLnBrk="1" hangingPunct="1"/>
              <a:t>110</a:t>
            </a:fld>
            <a:endParaRPr lang="en-US" sz="1200"/>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7F6982-877E-E542-80D9-F5873B8E4BEC}" type="slidenum">
              <a:rPr lang="en-US" sz="1200"/>
              <a:pPr eaLnBrk="1" hangingPunct="1"/>
              <a:t>111</a:t>
            </a:fld>
            <a:endParaRPr lang="en-US" sz="1200"/>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 prophecy is more specific than Daniel 9:25-26 which gives the exact date when Jesus was presented to Israel in the Triumphal Entry on 30 March AD 33. This shows his victory over all other kings as the One to whom is given authority over the world (Dan 7:13-14). </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9</a:t>
            </a:fld>
            <a:endParaRPr lang="en-US"/>
          </a:p>
        </p:txBody>
      </p:sp>
    </p:spTree>
    <p:extLst>
      <p:ext uri="{BB962C8B-B14F-4D97-AF65-F5344CB8AC3E}">
        <p14:creationId xmlns:p14="http://schemas.microsoft.com/office/powerpoint/2010/main" val="1600660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4E6499-E028-204C-A3C7-52B4DA109A2D}" type="slidenum">
              <a:rPr lang="en-US" sz="1200"/>
              <a:pPr eaLnBrk="1" hangingPunct="1"/>
              <a:t>112</a:t>
            </a:fld>
            <a:endParaRPr lang="en-US" sz="120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CF3A59-CDC2-914B-884E-86F78016EC66}" type="slidenum">
              <a:rPr lang="en-US" sz="1200"/>
              <a:pPr eaLnBrk="1" hangingPunct="1"/>
              <a:t>113</a:t>
            </a:fld>
            <a:endParaRPr lang="en-US" sz="1200"/>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23DE4-16BA-4A4E-9C27-2BFD63000A24}" type="slidenum">
              <a:rPr lang="en-US" sz="1200"/>
              <a:pPr eaLnBrk="1" hangingPunct="1"/>
              <a:t>114</a:t>
            </a:fld>
            <a:endParaRPr lang="en-US" sz="1200"/>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1BA727-309A-724D-8024-AEE7EC0B3E49}" type="slidenum">
              <a:rPr lang="en-US" sz="1200"/>
              <a:pPr eaLnBrk="1" hangingPunct="1"/>
              <a:t>115</a:t>
            </a:fld>
            <a:endParaRPr lang="en-US" sz="120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CB95E4-67CE-BA4F-89CE-103561A79389}" type="slidenum">
              <a:rPr lang="en-US" sz="1200"/>
              <a:pPr eaLnBrk="1" hangingPunct="1"/>
              <a:t>116</a:t>
            </a:fld>
            <a:endParaRPr lang="en-US" sz="1200"/>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CE84AA-E540-114B-B8B1-DFEF8195272D}" type="slidenum">
              <a:rPr lang="en-US" sz="1200"/>
              <a:pPr eaLnBrk="1" hangingPunct="1"/>
              <a:t>117</a:t>
            </a:fld>
            <a:endParaRPr lang="en-US" sz="1200"/>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36CA89-A3AE-954A-9184-4A91CEAB47CC}" type="slidenum">
              <a:rPr lang="en-US" sz="1200"/>
              <a:pPr eaLnBrk="1" hangingPunct="1"/>
              <a:t>118</a:t>
            </a:fld>
            <a:endParaRPr lang="en-US" sz="1200"/>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53B3A-CDBE-D54E-A021-39928B6199EC}" type="slidenum">
              <a:rPr lang="en-US" sz="1200"/>
              <a:pPr eaLnBrk="1" hangingPunct="1"/>
              <a:t>119</a:t>
            </a:fld>
            <a:endParaRPr lang="en-US" sz="1200"/>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04EEB-5177-944E-8239-FF456C213246}" type="slidenum">
              <a:rPr lang="en-US" sz="1200"/>
              <a:pPr eaLnBrk="1" hangingPunct="1"/>
              <a:t>120</a:t>
            </a:fld>
            <a:endParaRPr lang="en-US" sz="1200"/>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D84D50-0276-4B4B-BB61-948B99C6E5B0}" type="slidenum">
              <a:rPr lang="en-US" sz="1200"/>
              <a:pPr eaLnBrk="1" hangingPunct="1"/>
              <a:t>121</a:t>
            </a:fld>
            <a:endParaRPr lang="en-US" sz="1200"/>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3/25/24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25/03/24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25/03/24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25/03/24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25/03/24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25/03/24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25/03/24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25/03/24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25/03/24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25/03/24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25/03/24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25/03/24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18003635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3740126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3469415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10314979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39153162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14091451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2378114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3086196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323047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38268938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0307615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54972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2163510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425700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589641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3092616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423300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09677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57777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5565929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8608255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813132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6615704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320527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363452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6895332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0735662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010469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70161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1138955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1014948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2967094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2953637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0608756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5562147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153041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9506302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14226934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61221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171229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29863314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11793295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2023566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1936027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5768030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9122898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18330242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6510952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19483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1886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543724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69373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83599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3277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666509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653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08622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63609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70310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8791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00037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7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277218611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86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361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35945887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895385"/>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1589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15801908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84156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773038"/>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6427"/>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82012"/>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194836"/>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7467"/>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3152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5603"/>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908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3/25/24</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0104831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42774698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14478152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27930681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31332794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9272609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27290334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19480975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034514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8017432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25952755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4210665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38137160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3010312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752871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40589448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29722888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7073275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25674620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40676270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239345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246704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1536246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8883676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3182486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101655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12947826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4283835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733603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172954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844023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399473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83650"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283651" name="Rectangle 3"/>
          <p:cNvSpPr>
            <a:spLocks noGrp="1" noChangeArrowheads="1"/>
          </p:cNvSpPr>
          <p:nvPr>
            <p:ph type="subTitle" idx="1"/>
          </p:nvPr>
        </p:nvSpPr>
        <p:spPr>
          <a:xfrm>
            <a:off x="2971800" y="4267200"/>
            <a:ext cx="5791200" cy="1447800"/>
          </a:xfrm>
        </p:spPr>
        <p:txBody>
          <a:bodyPr/>
          <a:lstStyle>
            <a:lvl1pPr marL="0" indent="0">
              <a:buFont typeface="Wingdings" pitchFamily="-112"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4841E1AE-9729-6541-9345-AB4895FE74EF}" type="slidenum">
              <a:rPr lang="en-US"/>
              <a:pPr>
                <a:defRPr/>
              </a:pPr>
              <a:t>‹#›</a:t>
            </a:fld>
            <a:endParaRPr lang="en-US"/>
          </a:p>
        </p:txBody>
      </p:sp>
    </p:spTree>
    <p:extLst>
      <p:ext uri="{BB962C8B-B14F-4D97-AF65-F5344CB8AC3E}">
        <p14:creationId xmlns:p14="http://schemas.microsoft.com/office/powerpoint/2010/main" val="2185824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DE4D16C-4A3C-FB4E-B14B-FC6FA32EE415}"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187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4C62C74D-D144-EF4F-9FD0-E04A582F2A0B}"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3456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29944B50-EFC9-DB48-96A2-40E4FCC7B6DD}"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3863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pPr>
              <a:defRPr/>
            </a:pPr>
            <a:endParaRPr lang="en-US"/>
          </a:p>
        </p:txBody>
      </p:sp>
      <p:sp>
        <p:nvSpPr>
          <p:cNvPr id="8" name="Rectangle 1029"/>
          <p:cNvSpPr>
            <a:spLocks noGrp="1" noChangeArrowheads="1"/>
          </p:cNvSpPr>
          <p:nvPr>
            <p:ph type="sldNum" sz="quarter" idx="11"/>
          </p:nvPr>
        </p:nvSpPr>
        <p:spPr>
          <a:ln/>
        </p:spPr>
        <p:txBody>
          <a:bodyPr/>
          <a:lstStyle>
            <a:lvl1pPr>
              <a:defRPr/>
            </a:lvl1pPr>
          </a:lstStyle>
          <a:p>
            <a:pPr>
              <a:defRPr/>
            </a:pPr>
            <a:fld id="{E1E97849-9432-C047-8205-3244CC63E9EA}" type="slidenum">
              <a:rPr lang="en-US"/>
              <a:pPr>
                <a:defRPr/>
              </a:pPr>
              <a:t>‹#›</a:t>
            </a:fld>
            <a:endParaRPr lang="en-US"/>
          </a:p>
        </p:txBody>
      </p:sp>
      <p:sp>
        <p:nvSpPr>
          <p:cNvPr id="9"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556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1"/>
          </p:nvPr>
        </p:nvSpPr>
        <p:spPr>
          <a:ln/>
        </p:spPr>
        <p:txBody>
          <a:bodyPr/>
          <a:lstStyle>
            <a:lvl1pPr>
              <a:defRPr/>
            </a:lvl1pPr>
          </a:lstStyle>
          <a:p>
            <a:pPr>
              <a:defRPr/>
            </a:pPr>
            <a:fld id="{7B0C4271-991C-F54D-A319-0DB0F4C5864F}" type="slidenum">
              <a:rPr lang="en-US"/>
              <a:pPr>
                <a:defRPr/>
              </a:pPr>
              <a:t>‹#›</a:t>
            </a:fld>
            <a:endParaRPr lang="en-US"/>
          </a:p>
        </p:txBody>
      </p:sp>
      <p:sp>
        <p:nvSpPr>
          <p:cNvPr id="5"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7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pPr>
              <a:defRPr/>
            </a:pPr>
            <a:endParaRPr lang="en-US"/>
          </a:p>
        </p:txBody>
      </p:sp>
      <p:sp>
        <p:nvSpPr>
          <p:cNvPr id="3" name="Rectangle 1029"/>
          <p:cNvSpPr>
            <a:spLocks noGrp="1" noChangeArrowheads="1"/>
          </p:cNvSpPr>
          <p:nvPr>
            <p:ph type="sldNum" sz="quarter" idx="11"/>
          </p:nvPr>
        </p:nvSpPr>
        <p:spPr>
          <a:ln/>
        </p:spPr>
        <p:txBody>
          <a:bodyPr/>
          <a:lstStyle>
            <a:lvl1pPr>
              <a:defRPr/>
            </a:lvl1pPr>
          </a:lstStyle>
          <a:p>
            <a:pPr>
              <a:defRPr/>
            </a:pPr>
            <a:fld id="{9558EA75-A7A8-DB44-BFB5-70132BE6B1F4}" type="slidenum">
              <a:rPr lang="en-US"/>
              <a:pPr>
                <a:defRPr/>
              </a:pPr>
              <a:t>‹#›</a:t>
            </a:fld>
            <a:endParaRPr lang="en-US"/>
          </a:p>
        </p:txBody>
      </p:sp>
      <p:sp>
        <p:nvSpPr>
          <p:cNvPr id="4"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203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6DD229E3-9EE1-CA48-A81B-2BCF9A4A174B}"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803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3363730A-8569-DA40-A58C-8B00D408799F}"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9977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ECDED12-3CA0-574C-A716-A68E2508CE20}"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9228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C57E8C67-35D1-E246-A431-E6B7545616B4}"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5765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2438125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2647457"/>
      </p:ext>
    </p:extLst>
  </p:cSld>
  <p:clrMapOvr>
    <a:masterClrMapping/>
  </p:clrMapOvr>
  <p:transitio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AB7864A9-C36D-9046-88A9-8A31E0833FEC}" type="slidenum">
              <a:rPr lang="en-US"/>
              <a:pPr>
                <a:defRPr/>
              </a:pPr>
              <a:t>‹#›</a:t>
            </a:fld>
            <a:endParaRPr lang="en-US"/>
          </a:p>
        </p:txBody>
      </p:sp>
    </p:spTree>
    <p:extLst>
      <p:ext uri="{BB962C8B-B14F-4D97-AF65-F5344CB8AC3E}">
        <p14:creationId xmlns:p14="http://schemas.microsoft.com/office/powerpoint/2010/main" val="518071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DA827C0F-FA00-4344-B160-113234881BFA}" type="slidenum">
              <a:rPr lang="en-US"/>
              <a:pPr>
                <a:defRPr/>
              </a:pPr>
              <a:t>‹#›</a:t>
            </a:fld>
            <a:endParaRPr lang="en-US"/>
          </a:p>
        </p:txBody>
      </p:sp>
    </p:spTree>
    <p:extLst>
      <p:ext uri="{BB962C8B-B14F-4D97-AF65-F5344CB8AC3E}">
        <p14:creationId xmlns:p14="http://schemas.microsoft.com/office/powerpoint/2010/main" val="30878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442206A9-72D8-1D48-96CF-B3E4A8C287ED}" type="slidenum">
              <a:rPr lang="en-US"/>
              <a:pPr>
                <a:defRPr/>
              </a:pPr>
              <a:t>‹#›</a:t>
            </a:fld>
            <a:endParaRPr lang="en-US"/>
          </a:p>
        </p:txBody>
      </p:sp>
    </p:spTree>
    <p:extLst>
      <p:ext uri="{BB962C8B-B14F-4D97-AF65-F5344CB8AC3E}">
        <p14:creationId xmlns:p14="http://schemas.microsoft.com/office/powerpoint/2010/main" val="247614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07F1580C-5E63-3442-8D36-5859CD864241}" type="slidenum">
              <a:rPr lang="en-US"/>
              <a:pPr>
                <a:defRPr/>
              </a:pPr>
              <a:t>‹#›</a:t>
            </a:fld>
            <a:endParaRPr lang="en-US"/>
          </a:p>
        </p:txBody>
      </p:sp>
    </p:spTree>
    <p:extLst>
      <p:ext uri="{BB962C8B-B14F-4D97-AF65-F5344CB8AC3E}">
        <p14:creationId xmlns:p14="http://schemas.microsoft.com/office/powerpoint/2010/main" val="1632953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C6D8E87A-64E8-2448-81CB-B12B0C634C31}" type="slidenum">
              <a:rPr lang="en-US"/>
              <a:pPr>
                <a:defRPr/>
              </a:pPr>
              <a:t>‹#›</a:t>
            </a:fld>
            <a:endParaRPr lang="en-US"/>
          </a:p>
        </p:txBody>
      </p:sp>
    </p:spTree>
    <p:extLst>
      <p:ext uri="{BB962C8B-B14F-4D97-AF65-F5344CB8AC3E}">
        <p14:creationId xmlns:p14="http://schemas.microsoft.com/office/powerpoint/2010/main" val="4132262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6EAC48A8-6430-1743-884A-71F14C9B24E3}" type="slidenum">
              <a:rPr lang="en-US"/>
              <a:pPr>
                <a:defRPr/>
              </a:pPr>
              <a:t>‹#›</a:t>
            </a:fld>
            <a:endParaRPr lang="en-US"/>
          </a:p>
        </p:txBody>
      </p:sp>
    </p:spTree>
    <p:extLst>
      <p:ext uri="{BB962C8B-B14F-4D97-AF65-F5344CB8AC3E}">
        <p14:creationId xmlns:p14="http://schemas.microsoft.com/office/powerpoint/2010/main" val="387800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4EC45739-FEEB-4F4C-BC51-9C8CCDF131D2}" type="slidenum">
              <a:rPr lang="en-US"/>
              <a:pPr>
                <a:defRPr/>
              </a:pPr>
              <a:t>‹#›</a:t>
            </a:fld>
            <a:endParaRPr lang="en-US"/>
          </a:p>
        </p:txBody>
      </p:sp>
    </p:spTree>
    <p:extLst>
      <p:ext uri="{BB962C8B-B14F-4D97-AF65-F5344CB8AC3E}">
        <p14:creationId xmlns:p14="http://schemas.microsoft.com/office/powerpoint/2010/main" val="4288536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DDC59767-686E-ED43-8598-7F8CA79CB3C2}" type="slidenum">
              <a:rPr lang="en-US"/>
              <a:pPr>
                <a:defRPr/>
              </a:pPr>
              <a:t>‹#›</a:t>
            </a:fld>
            <a:endParaRPr lang="en-US"/>
          </a:p>
        </p:txBody>
      </p:sp>
    </p:spTree>
    <p:extLst>
      <p:ext uri="{BB962C8B-B14F-4D97-AF65-F5344CB8AC3E}">
        <p14:creationId xmlns:p14="http://schemas.microsoft.com/office/powerpoint/2010/main" val="427616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510651F6-A401-2949-9909-F62353BBAE6E}" type="slidenum">
              <a:rPr lang="en-US"/>
              <a:pPr>
                <a:defRPr/>
              </a:pPr>
              <a:t>‹#›</a:t>
            </a:fld>
            <a:endParaRPr lang="en-US"/>
          </a:p>
        </p:txBody>
      </p:sp>
    </p:spTree>
    <p:extLst>
      <p:ext uri="{BB962C8B-B14F-4D97-AF65-F5344CB8AC3E}">
        <p14:creationId xmlns:p14="http://schemas.microsoft.com/office/powerpoint/2010/main" val="1937157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73CF6C61-3382-2F4D-A46A-54E360C52420}" type="slidenum">
              <a:rPr lang="en-US"/>
              <a:pPr>
                <a:defRPr/>
              </a:pPr>
              <a:t>‹#›</a:t>
            </a:fld>
            <a:endParaRPr lang="en-US"/>
          </a:p>
        </p:txBody>
      </p:sp>
    </p:spTree>
    <p:extLst>
      <p:ext uri="{BB962C8B-B14F-4D97-AF65-F5344CB8AC3E}">
        <p14:creationId xmlns:p14="http://schemas.microsoft.com/office/powerpoint/2010/main" val="898586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5F8BAFFC-7E34-B54D-AB7C-5118E500E4D8}" type="slidenum">
              <a:rPr lang="en-US"/>
              <a:pPr>
                <a:defRPr/>
              </a:pPr>
              <a:t>‹#›</a:t>
            </a:fld>
            <a:endParaRPr lang="en-US"/>
          </a:p>
        </p:txBody>
      </p:sp>
    </p:spTree>
    <p:extLst>
      <p:ext uri="{BB962C8B-B14F-4D97-AF65-F5344CB8AC3E}">
        <p14:creationId xmlns:p14="http://schemas.microsoft.com/office/powerpoint/2010/main" val="201561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3/25/24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3/25/24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5.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image" Target="../media/image11.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0.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1.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2.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9.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7.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image" Target="../media/image11.png"/><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0.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9.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0.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6" Type="http://schemas.openxmlformats.org/officeDocument/2006/relationships/image" Target="../media/image6.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3/25/24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25/03/24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3463514186"/>
      </p:ext>
    </p:extLst>
  </p:cSld>
  <p:clrMap bg1="lt1" tx1="dk1" bg2="lt2" tx2="dk2" accent1="accent1" accent2="accent2" accent3="accent3" accent4="accent4" accent5="accent5" accent6="accent6" hlink="hlink" folHlink="folHlink"/>
  <p:sldLayoutIdLst>
    <p:sldLayoutId id="2147492598" r:id="rId1"/>
    <p:sldLayoutId id="2147492599" r:id="rId2"/>
    <p:sldLayoutId id="2147492600" r:id="rId3"/>
    <p:sldLayoutId id="2147492601" r:id="rId4"/>
    <p:sldLayoutId id="2147492602" r:id="rId5"/>
    <p:sldLayoutId id="2147492603" r:id="rId6"/>
    <p:sldLayoutId id="2147492604" r:id="rId7"/>
    <p:sldLayoutId id="2147492605" r:id="rId8"/>
    <p:sldLayoutId id="2147492606" r:id="rId9"/>
    <p:sldLayoutId id="2147492607" r:id="rId10"/>
    <p:sldLayoutId id="214749260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819755776"/>
      </p:ext>
    </p:extLst>
  </p:cSld>
  <p:clrMap bg1="lt1" tx1="dk1" bg2="lt2" tx2="dk2" accent1="accent1" accent2="accent2" accent3="accent3" accent4="accent4" accent5="accent5" accent6="accent6" hlink="hlink" folHlink="folHlink"/>
  <p:sldLayoutIdLst>
    <p:sldLayoutId id="2147492610" r:id="rId1"/>
    <p:sldLayoutId id="2147492611" r:id="rId2"/>
    <p:sldLayoutId id="2147492612" r:id="rId3"/>
    <p:sldLayoutId id="2147492613" r:id="rId4"/>
    <p:sldLayoutId id="2147492614" r:id="rId5"/>
    <p:sldLayoutId id="2147492615" r:id="rId6"/>
    <p:sldLayoutId id="2147492616" r:id="rId7"/>
    <p:sldLayoutId id="2147492617" r:id="rId8"/>
    <p:sldLayoutId id="2147492618" r:id="rId9"/>
    <p:sldLayoutId id="2147492619" r:id="rId10"/>
    <p:sldLayoutId id="2147492620" r:id="rId11"/>
    <p:sldLayoutId id="2147492621" r:id="rId12"/>
    <p:sldLayoutId id="214749262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7641213"/>
      </p:ext>
    </p:extLst>
  </p:cSld>
  <p:clrMap bg1="lt1" tx1="dk1" bg2="lt2" tx2="dk2" accent1="accent1" accent2="accent2" accent3="accent3" accent4="accent4" accent5="accent5" accent6="accent6" hlink="hlink" folHlink="folHlink"/>
  <p:sldLayoutIdLst>
    <p:sldLayoutId id="2147492624" r:id="rId1"/>
    <p:sldLayoutId id="2147492625" r:id="rId2"/>
    <p:sldLayoutId id="2147492626" r:id="rId3"/>
    <p:sldLayoutId id="2147492627" r:id="rId4"/>
    <p:sldLayoutId id="2147492628" r:id="rId5"/>
    <p:sldLayoutId id="2147492629" r:id="rId6"/>
    <p:sldLayoutId id="2147492630" r:id="rId7"/>
    <p:sldLayoutId id="2147492631" r:id="rId8"/>
    <p:sldLayoutId id="2147492632" r:id="rId9"/>
    <p:sldLayoutId id="2147492633" r:id="rId10"/>
    <p:sldLayoutId id="2147492634" r:id="rId11"/>
    <p:sldLayoutId id="2147492635" r:id="rId12"/>
    <p:sldLayoutId id="21474926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86900229"/>
      </p:ext>
    </p:extLst>
  </p:cSld>
  <p:clrMap bg1="lt1" tx1="dk1" bg2="lt2" tx2="dk2" accent1="accent1" accent2="accent2" accent3="accent3" accent4="accent4" accent5="accent5" accent6="accent6" hlink="hlink" folHlink="folHlink"/>
  <p:sldLayoutIdLst>
    <p:sldLayoutId id="2147492638" r:id="rId1"/>
    <p:sldLayoutId id="2147492639" r:id="rId2"/>
    <p:sldLayoutId id="2147492640" r:id="rId3"/>
    <p:sldLayoutId id="2147492641" r:id="rId4"/>
    <p:sldLayoutId id="2147492642" r:id="rId5"/>
    <p:sldLayoutId id="2147492643" r:id="rId6"/>
    <p:sldLayoutId id="2147492644" r:id="rId7"/>
    <p:sldLayoutId id="2147492645" r:id="rId8"/>
    <p:sldLayoutId id="2147492646" r:id="rId9"/>
    <p:sldLayoutId id="2147492647" r:id="rId10"/>
    <p:sldLayoutId id="214749264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328511"/>
      </p:ext>
    </p:extLst>
  </p:cSld>
  <p:clrMap bg1="dk2" tx1="lt1" bg2="dk1" tx2="lt2" accent1="accent1" accent2="accent2" accent3="accent3" accent4="accent4" accent5="accent5" accent6="accent6" hlink="hlink" folHlink="folHlink"/>
  <p:sldLayoutIdLst>
    <p:sldLayoutId id="2147492689" r:id="rId1"/>
    <p:sldLayoutId id="2147492690" r:id="rId2"/>
    <p:sldLayoutId id="2147492691" r:id="rId3"/>
    <p:sldLayoutId id="2147492692" r:id="rId4"/>
    <p:sldLayoutId id="2147492693" r:id="rId5"/>
    <p:sldLayoutId id="2147492694" r:id="rId6"/>
    <p:sldLayoutId id="2147492695" r:id="rId7"/>
    <p:sldLayoutId id="2147492696" r:id="rId8"/>
    <p:sldLayoutId id="2147492697" r:id="rId9"/>
    <p:sldLayoutId id="2147492698" r:id="rId10"/>
    <p:sldLayoutId id="2147492699" r:id="rId11"/>
    <p:sldLayoutId id="214749270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49114"/>
      </p:ext>
    </p:extLst>
  </p:cSld>
  <p:clrMap bg1="lt1" tx1="dk1" bg2="lt2" tx2="dk2" accent1="accent1" accent2="accent2" accent3="accent3" accent4="accent4" accent5="accent5" accent6="accent6" hlink="hlink" folHlink="folHlink"/>
  <p:sldLayoutIdLst>
    <p:sldLayoutId id="2147492741" r:id="rId1"/>
    <p:sldLayoutId id="2147492742" r:id="rId2"/>
    <p:sldLayoutId id="2147492743" r:id="rId3"/>
    <p:sldLayoutId id="2147492744" r:id="rId4"/>
    <p:sldLayoutId id="2147492745" r:id="rId5"/>
    <p:sldLayoutId id="2147492746" r:id="rId6"/>
    <p:sldLayoutId id="2147492747" r:id="rId7"/>
    <p:sldLayoutId id="2147492748" r:id="rId8"/>
    <p:sldLayoutId id="2147492749" r:id="rId9"/>
    <p:sldLayoutId id="2147492750" r:id="rId10"/>
    <p:sldLayoutId id="2147492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defTabSz="914400" fontAlgn="base">
              <a:spcBef>
                <a:spcPct val="0"/>
              </a:spcBef>
              <a:spcAft>
                <a:spcPct val="0"/>
              </a:spcAft>
              <a:defRPr/>
            </a:pPr>
            <a:fld id="{B2A74C0F-5EF0-174E-85F6-ABD74DA634B1}" type="datetime1">
              <a:rPr lang="en-US">
                <a:ea typeface="ＭＳ Ｐゴシック" charset="0"/>
              </a:rPr>
              <a:pPr defTabSz="914400" fontAlgn="base">
                <a:spcBef>
                  <a:spcPct val="0"/>
                </a:spcBef>
                <a:spcAft>
                  <a:spcPct val="0"/>
                </a:spcAft>
                <a:defRPr/>
              </a:pPr>
              <a:t>3/25/24</a:t>
            </a:fld>
            <a:endParaRPr lang="en-US">
              <a:ea typeface="ＭＳ Ｐゴシック" charset="0"/>
            </a:endParaRPr>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mn-lt"/>
                <a:ea typeface="Arial" charset="0"/>
                <a:cs typeface="Arial" charset="0"/>
              </a:defRPr>
            </a:lvl1pPr>
          </a:lstStyle>
          <a:p>
            <a:pPr defTabSz="914400" fontAlgn="base">
              <a:spcBef>
                <a:spcPct val="0"/>
              </a:spcBef>
              <a:spcAft>
                <a:spcPct val="0"/>
              </a:spcAft>
              <a:defRPr/>
            </a:pPr>
            <a:endParaRPr lang="en-US">
              <a:latin typeface="Tahoma"/>
            </a:endParaRPr>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defTabSz="914400" fontAlgn="base">
              <a:spcBef>
                <a:spcPct val="0"/>
              </a:spcBef>
              <a:spcAft>
                <a:spcPct val="0"/>
              </a:spcAft>
              <a:defRPr/>
            </a:pPr>
            <a:fld id="{C5209215-754A-B24A-9849-2E60552048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66069239"/>
      </p:ext>
    </p:extLst>
  </p:cSld>
  <p:clrMap bg1="dk2" tx1="lt1" bg2="dk1" tx2="lt2" accent1="accent1" accent2="accent2" accent3="accent3" accent4="accent4" accent5="accent5" accent6="accent6" hlink="hlink" folHlink="folHlink"/>
  <p:sldLayoutIdLst>
    <p:sldLayoutId id="2147492753"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62861203"/>
      </p:ext>
    </p:extLst>
  </p:cSld>
  <p:clrMap bg1="dk2" tx1="lt1" bg2="dk1" tx2="lt2" accent1="accent1" accent2="accent2" accent3="accent3" accent4="accent4" accent5="accent5" accent6="accent6" hlink="hlink" folHlink="folHlink"/>
  <p:sldLayoutIdLst>
    <p:sldLayoutId id="214749291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1147595896"/>
      </p:ext>
    </p:extLst>
  </p:cSld>
  <p:clrMap bg1="lt1" tx1="dk1" bg2="lt2" tx2="dk2" accent1="accent1" accent2="accent2" accent3="accent3" accent4="accent4" accent5="accent5" accent6="accent6" hlink="hlink" folHlink="folHlink"/>
  <p:sldLayoutIdLst>
    <p:sldLayoutId id="2147492918" r:id="rId1"/>
    <p:sldLayoutId id="2147492919" r:id="rId2"/>
    <p:sldLayoutId id="2147492920" r:id="rId3"/>
    <p:sldLayoutId id="2147492921" r:id="rId4"/>
    <p:sldLayoutId id="2147492922" r:id="rId5"/>
    <p:sldLayoutId id="2147492923" r:id="rId6"/>
    <p:sldLayoutId id="2147492924" r:id="rId7"/>
    <p:sldLayoutId id="2147492925" r:id="rId8"/>
    <p:sldLayoutId id="2147492926" r:id="rId9"/>
    <p:sldLayoutId id="2147492927" r:id="rId10"/>
    <p:sldLayoutId id="2147492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8" r:id="rId1"/>
    <p:sldLayoutId id="2147491739" r:id="rId2"/>
    <p:sldLayoutId id="2147491740" r:id="rId3"/>
    <p:sldLayoutId id="2147491741" r:id="rId4"/>
    <p:sldLayoutId id="2147491742" r:id="rId5"/>
    <p:sldLayoutId id="2147491743" r:id="rId6"/>
    <p:sldLayoutId id="2147491744" r:id="rId7"/>
    <p:sldLayoutId id="2147491745" r:id="rId8"/>
    <p:sldLayoutId id="2147491746" r:id="rId9"/>
    <p:sldLayoutId id="2147491747" r:id="rId10"/>
    <p:sldLayoutId id="21474917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1721541501"/>
      </p:ext>
    </p:extLst>
  </p:cSld>
  <p:clrMap bg1="lt1" tx1="dk1" bg2="lt2" tx2="dk2" accent1="accent1" accent2="accent2" accent3="accent3" accent4="accent4" accent5="accent5" accent6="accent6" hlink="hlink" folHlink="folHlink"/>
  <p:sldLayoutIdLst>
    <p:sldLayoutId id="2147492983" r:id="rId1"/>
    <p:sldLayoutId id="2147492984" r:id="rId2"/>
    <p:sldLayoutId id="2147492985" r:id="rId3"/>
    <p:sldLayoutId id="2147492986" r:id="rId4"/>
    <p:sldLayoutId id="2147492987" r:id="rId5"/>
    <p:sldLayoutId id="2147492988" r:id="rId6"/>
    <p:sldLayoutId id="2147492989" r:id="rId7"/>
    <p:sldLayoutId id="2147492990" r:id="rId8"/>
    <p:sldLayoutId id="2147492991" r:id="rId9"/>
    <p:sldLayoutId id="2147492992" r:id="rId10"/>
    <p:sldLayoutId id="2147492993"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28"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mn-lt"/>
                <a:ea typeface="+mn-ea"/>
                <a:cs typeface="+mn-cs"/>
              </a:defRPr>
            </a:lvl1pPr>
          </a:lstStyle>
          <a:p>
            <a:pPr>
              <a:defRPr/>
            </a:pPr>
            <a:endParaRPr lang="en-US"/>
          </a:p>
        </p:txBody>
      </p:sp>
      <p:sp>
        <p:nvSpPr>
          <p:cNvPr id="282629"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37CE7E53-6F0A-6344-80F0-2F89CDC0FFFE}" type="slidenum">
              <a:rPr lang="en-US"/>
              <a:pPr>
                <a:defRPr/>
              </a:pPr>
              <a:t>‹#›</a:t>
            </a:fld>
            <a:endParaRPr lang="en-US"/>
          </a:p>
        </p:txBody>
      </p:sp>
      <p:sp>
        <p:nvSpPr>
          <p:cNvPr id="89094"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095"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096" name="Group 1032"/>
          <p:cNvGrpSpPr>
            <a:grpSpLocks/>
          </p:cNvGrpSpPr>
          <p:nvPr/>
        </p:nvGrpSpPr>
        <p:grpSpPr bwMode="auto">
          <a:xfrm>
            <a:off x="228600" y="457200"/>
            <a:ext cx="1246188" cy="1371600"/>
            <a:chOff x="144" y="288"/>
            <a:chExt cx="785" cy="864"/>
          </a:xfrm>
        </p:grpSpPr>
        <p:sp>
          <p:nvSpPr>
            <p:cNvPr id="89098"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099"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0"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1"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2"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3"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4"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5"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6"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7"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8"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09"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110"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282646"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4" r:id="rId1"/>
    <p:sldLayoutId id="2147491749" r:id="rId2"/>
    <p:sldLayoutId id="2147491750" r:id="rId3"/>
    <p:sldLayoutId id="2147491751" r:id="rId4"/>
    <p:sldLayoutId id="2147491752" r:id="rId5"/>
    <p:sldLayoutId id="2147491753" r:id="rId6"/>
    <p:sldLayoutId id="2147491754" r:id="rId7"/>
    <p:sldLayoutId id="2147491755" r:id="rId8"/>
    <p:sldLayoutId id="2147491756" r:id="rId9"/>
    <p:sldLayoutId id="2147491757" r:id="rId10"/>
    <p:sldLayoutId id="214749175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900">
          <a:solidFill>
            <a:schemeClr val="tx2"/>
          </a:solidFill>
          <a:latin typeface="Arial" pitchFamily="-112" charset="0"/>
        </a:defRPr>
      </a:lvl6pPr>
      <a:lvl7pPr marL="914400" algn="l" rtl="0" fontAlgn="base">
        <a:spcBef>
          <a:spcPct val="0"/>
        </a:spcBef>
        <a:spcAft>
          <a:spcPct val="0"/>
        </a:spcAft>
        <a:defRPr sz="3900">
          <a:solidFill>
            <a:schemeClr val="tx2"/>
          </a:solidFill>
          <a:latin typeface="Arial" pitchFamily="-112" charset="0"/>
        </a:defRPr>
      </a:lvl7pPr>
      <a:lvl8pPr marL="1371600" algn="l" rtl="0" fontAlgn="base">
        <a:spcBef>
          <a:spcPct val="0"/>
        </a:spcBef>
        <a:spcAft>
          <a:spcPct val="0"/>
        </a:spcAft>
        <a:defRPr sz="3900">
          <a:solidFill>
            <a:schemeClr val="tx2"/>
          </a:solidFill>
          <a:latin typeface="Arial" pitchFamily="-112" charset="0"/>
        </a:defRPr>
      </a:lvl8pPr>
      <a:lvl9pPr marL="1828800" algn="l" rtl="0" fontAlgn="base">
        <a:spcBef>
          <a:spcPct val="0"/>
        </a:spcBef>
        <a:spcAft>
          <a:spcPct val="0"/>
        </a:spcAft>
        <a:defRPr sz="39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6pPr>
      <a:lvl7pPr marL="29718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7pPr>
      <a:lvl8pPr marL="34290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8pPr>
      <a:lvl9pPr marL="38862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5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cs typeface="+mn-cs"/>
              </a:defRPr>
            </a:lvl1pPr>
          </a:lstStyle>
          <a:p>
            <a:pPr>
              <a:defRPr/>
            </a:pPr>
            <a:fld id="{7E8FC2DF-0F05-E646-8F6F-35D090AA87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020" r:id="rId1"/>
    <p:sldLayoutId id="2147492021" r:id="rId2"/>
    <p:sldLayoutId id="2147492022" r:id="rId3"/>
    <p:sldLayoutId id="2147492023" r:id="rId4"/>
    <p:sldLayoutId id="2147492024" r:id="rId5"/>
    <p:sldLayoutId id="2147492025" r:id="rId6"/>
    <p:sldLayoutId id="2147492026" r:id="rId7"/>
    <p:sldLayoutId id="2147492027" r:id="rId8"/>
    <p:sldLayoutId id="2147492028" r:id="rId9"/>
    <p:sldLayoutId id="2147492029" r:id="rId10"/>
    <p:sldLayoutId id="21474920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165.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153.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53.xml"/><Relationship Id="rId4" Type="http://schemas.openxmlformats.org/officeDocument/2006/relationships/image" Target="../media/image9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83.xml"/><Relationship Id="rId4" Type="http://schemas.openxmlformats.org/officeDocument/2006/relationships/image" Target="../media/image10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06.emf"/><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image" Target="../media/image110.emf"/></Relationships>
</file>

<file path=ppt/slides/_rels/slide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16.gif"/><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17.emf"/></Relationships>
</file>

<file path=ppt/slides/_rels/slide1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emf"/><Relationship Id="rId4" Type="http://schemas.openxmlformats.org/officeDocument/2006/relationships/image" Target="../media/image2.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1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27.emf"/><Relationship Id="rId4" Type="http://schemas.openxmlformats.org/officeDocument/2006/relationships/image" Target="../media/image126.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3.xml"/><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27.xml"/><Relationship Id="rId1" Type="http://schemas.openxmlformats.org/officeDocument/2006/relationships/themeOverride" Target="../theme/themeOverride4.xml"/><Relationship Id="rId4" Type="http://schemas.openxmlformats.org/officeDocument/2006/relationships/image" Target="../media/image13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27.xml"/><Relationship Id="rId1" Type="http://schemas.openxmlformats.org/officeDocument/2006/relationships/themeOverride" Target="../theme/themeOverride5.xml"/><Relationship Id="rId4" Type="http://schemas.openxmlformats.org/officeDocument/2006/relationships/image" Target="../media/image137.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27.xml"/><Relationship Id="rId1" Type="http://schemas.openxmlformats.org/officeDocument/2006/relationships/themeOverride" Target="../theme/themeOverride6.xml"/><Relationship Id="rId4" Type="http://schemas.openxmlformats.org/officeDocument/2006/relationships/image" Target="../media/image138.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27.xml"/><Relationship Id="rId1" Type="http://schemas.openxmlformats.org/officeDocument/2006/relationships/themeOverride" Target="../theme/themeOverride7.xml"/><Relationship Id="rId4" Type="http://schemas.openxmlformats.org/officeDocument/2006/relationships/image" Target="../media/image139.jpeg"/></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189.xml"/></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5.xml"/><Relationship Id="rId1" Type="http://schemas.openxmlformats.org/officeDocument/2006/relationships/slideLayout" Target="../slideLayouts/slideLayout189.xml"/></Relationships>
</file>

<file path=ppt/slides/_rels/slide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6.xml"/><Relationship Id="rId1" Type="http://schemas.openxmlformats.org/officeDocument/2006/relationships/slideLayout" Target="../slideLayouts/slideLayout189.xml"/></Relationships>
</file>

<file path=ppt/slides/_rels/slide1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7.xml"/><Relationship Id="rId1" Type="http://schemas.openxmlformats.org/officeDocument/2006/relationships/slideLayout" Target="../slideLayouts/slideLayout18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38.xml"/></Relationships>
</file>

<file path=ppt/slides/_rels/slide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9.xml"/><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189.xml"/></Relationships>
</file>

<file path=ppt/slides/_rels/slide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1.xml"/><Relationship Id="rId1" Type="http://schemas.openxmlformats.org/officeDocument/2006/relationships/slideLayout" Target="../slideLayouts/slideLayout189.xml"/></Relationships>
</file>

<file path=ppt/slides/_rels/slide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2.xml"/><Relationship Id="rId1" Type="http://schemas.openxmlformats.org/officeDocument/2006/relationships/slideLayout" Target="../slideLayouts/slideLayout189.xml"/></Relationships>
</file>

<file path=ppt/slides/_rels/slide1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3.xml"/><Relationship Id="rId1" Type="http://schemas.openxmlformats.org/officeDocument/2006/relationships/slideLayout" Target="../slideLayouts/slideLayout189.xml"/></Relationships>
</file>

<file path=ppt/slides/_rels/slide1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4.xml"/><Relationship Id="rId1" Type="http://schemas.openxmlformats.org/officeDocument/2006/relationships/slideLayout" Target="../slideLayouts/slideLayout220.xml"/></Relationships>
</file>

<file path=ppt/slides/_rels/slide1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5.xml"/><Relationship Id="rId1" Type="http://schemas.openxmlformats.org/officeDocument/2006/relationships/slideLayout" Target="../slideLayouts/slideLayout261.xml"/><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69.xml"/><Relationship Id="rId4" Type="http://schemas.openxmlformats.org/officeDocument/2006/relationships/image" Target="../media/image142.png"/></Relationships>
</file>

<file path=ppt/slides/_rels/slide15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127.xml"/><Relationship Id="rId1" Type="http://schemas.openxmlformats.org/officeDocument/2006/relationships/slideLayout" Target="../slideLayouts/slideLayout29.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5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51.emf"/><Relationship Id="rId5" Type="http://schemas.openxmlformats.org/officeDocument/2006/relationships/image" Target="../media/image150.emf"/><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32.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5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5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54.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54.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54.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254.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54.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4.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54.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0.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90.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54.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microsoft.com/office/2007/relationships/hdphoto" Target="../media/hdphoto1.wdp"/><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220.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4.xml"/></Relationships>
</file>

<file path=ppt/slides/_rels/slide7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64.xml"/><Relationship Id="rId1" Type="http://schemas.openxmlformats.org/officeDocument/2006/relationships/slideLayout" Target="../slideLayouts/slideLayout249.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notesSlide" Target="../notesSlides/notesSlide65.xml"/><Relationship Id="rId1" Type="http://schemas.openxmlformats.org/officeDocument/2006/relationships/slideLayout" Target="../slideLayouts/slideLayout22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78.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24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54.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254.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3.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89.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9.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89.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89.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89.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9.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en-US" sz="4800" dirty="0">
                <a:effectLst>
                  <a:outerShdw blurRad="38100" dist="38100" dir="2700000" algn="tl">
                    <a:srgbClr val="000000"/>
                  </a:outerShdw>
                </a:effectLst>
                <a:latin typeface="Arial" charset="0"/>
                <a:ea typeface="ＭＳ Ｐゴシック" charset="0"/>
                <a:cs typeface="Arial" charset="0"/>
              </a:rPr>
              <a:t>DANIEL 2–7</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14121827"/>
              </p:ext>
            </p:extLst>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Another view on the 7 kings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Egypt</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Assyria</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Babylon</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Medo</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-Persia</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Rome</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Turkish Ottoman Empire</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Greece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(with 4 Generals)</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F7B1ABE6-0E38-2240-B425-CBAF3712FD87}"/>
              </a:ext>
            </a:extLst>
          </p:cNvPr>
          <p:cNvSpPr txBox="1">
            <a:spLocks noChangeArrowheads="1"/>
          </p:cNvSpPr>
          <p:nvPr/>
        </p:nvSpPr>
        <p:spPr bwMode="auto">
          <a:xfrm>
            <a:off x="0" y="5670376"/>
            <a:ext cx="9180512" cy="11430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600" b="1" kern="0" dirty="0">
                <a:ea typeface="+mj-ea"/>
              </a:rPr>
              <a:t>Revelation 17:3, 12 </a:t>
            </a:r>
          </a:p>
        </p:txBody>
      </p:sp>
    </p:spTree>
    <p:extLst>
      <p:ext uri="{BB962C8B-B14F-4D97-AF65-F5344CB8AC3E}">
        <p14:creationId xmlns:p14="http://schemas.microsoft.com/office/powerpoint/2010/main" val="2978311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Egypt (Pharaohs) </a:t>
            </a:r>
          </a:p>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Assyria (Assyrian kings)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3. Neo-Babylonia (Nebuchadnezzar)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4. </a:t>
            </a:r>
            <a:r>
              <a:rPr kumimoji="0" lang="en-US" sz="3000" b="1" i="0" u="none" strike="noStrike" kern="1200" cap="none" spc="0" normalizeH="0" baseline="0" noProof="0" dirty="0" err="1">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Medo</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-Persia (Cyrus)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5. Greece (Alexander the Great)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6. Rome (Caesars; "one is")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7. Reunited Roman Empire (ten kings; "not yet")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8. Final Gentile world kingdom (the Antichrist)</a:t>
            </a: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Kingdoms (Revelation 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8108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a:solidFill>
                  <a:schemeClr val="bg1"/>
                </a:solidFill>
                <a:latin typeface="Arial" charset="0"/>
                <a:cs typeface="Arial" charset="0"/>
              </a:rPr>
              <a:t>Support for Successive Kingdoms View</a:t>
            </a: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6764736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Tree>
    <p:extLst>
      <p:ext uri="{BB962C8B-B14F-4D97-AF65-F5344CB8AC3E}">
        <p14:creationId xmlns:p14="http://schemas.microsoft.com/office/powerpoint/2010/main" val="62178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7 Heads</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Roman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Consecutive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Past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10 Kings</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Worldwide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Simultaneous</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Future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Beast (8th King)</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Worldwide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Controls 10 Kings</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Future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398</a:t>
            </a:r>
          </a:p>
        </p:txBody>
      </p:sp>
    </p:spTree>
    <p:extLst>
      <p:ext uri="{BB962C8B-B14F-4D97-AF65-F5344CB8AC3E}">
        <p14:creationId xmlns:p14="http://schemas.microsoft.com/office/powerpoint/2010/main" val="274876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sz="2000" b="1">
              <a:effectLst>
                <a:outerShdw blurRad="38100" dist="38100" dir="2700000" algn="tl">
                  <a:srgbClr val="FFFFFF"/>
                </a:outerShdw>
              </a:effectLst>
              <a:latin typeface="Arial"/>
              <a:ea typeface="+mn-ea"/>
              <a:cs typeface="Arial"/>
            </a:endParaRPr>
          </a:p>
        </p:txBody>
      </p:sp>
      <p:sp>
        <p:nvSpPr>
          <p:cNvPr id="30413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3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Arial"/>
                <a:ea typeface="+mn-ea"/>
                <a:cs typeface="Arial"/>
              </a:rPr>
              <a:t>Daniel</a:t>
            </a:r>
          </a:p>
        </p:txBody>
      </p:sp>
      <p:sp>
        <p:nvSpPr>
          <p:cNvPr id="304133" name="Text Box 5"/>
          <p:cNvSpPr txBox="1">
            <a:spLocks noChangeArrowheads="1"/>
          </p:cNvSpPr>
          <p:nvPr/>
        </p:nvSpPr>
        <p:spPr bwMode="auto">
          <a:xfrm rot="162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605-536 B.C.</a:t>
            </a:r>
          </a:p>
        </p:txBody>
      </p:sp>
      <p:sp>
        <p:nvSpPr>
          <p:cNvPr id="304134"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a:spcBef>
                <a:spcPct val="50000"/>
              </a:spcBef>
              <a:defRPr/>
            </a:pPr>
            <a:endParaRPr lang="en-US" sz="2000" b="1">
              <a:effectLst>
                <a:outerShdw blurRad="38100" dist="38100" dir="2700000" algn="tl">
                  <a:srgbClr val="FFFFFF"/>
                </a:outerShdw>
              </a:effectLst>
              <a:latin typeface="Arial"/>
              <a:ea typeface="+mn-ea"/>
              <a:cs typeface="Arial"/>
            </a:endParaRPr>
          </a:p>
        </p:txBody>
      </p:sp>
      <p:sp>
        <p:nvSpPr>
          <p:cNvPr id="304135"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Judgment</a:t>
            </a:r>
          </a:p>
        </p:txBody>
      </p:sp>
      <p:sp>
        <p:nvSpPr>
          <p:cNvPr id="304136" name="Text Box 8"/>
          <p:cNvSpPr txBox="1">
            <a:spLocks noChangeArrowheads="1"/>
          </p:cNvSpPr>
          <p:nvPr/>
        </p:nvSpPr>
        <p:spPr bwMode="auto">
          <a:xfrm rot="16982207">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Personal 1</a:t>
            </a:r>
          </a:p>
        </p:txBody>
      </p:sp>
      <p:sp>
        <p:nvSpPr>
          <p:cNvPr id="30413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chemeClr val="bg1"/>
                </a:solidFill>
                <a:latin typeface="Arial"/>
                <a:cs typeface="Arial"/>
              </a:rPr>
              <a:t> </a:t>
            </a:r>
            <a:r>
              <a:rPr lang="en-US" sz="3600" b="1">
                <a:solidFill>
                  <a:schemeClr val="bg1"/>
                </a:solidFill>
                <a:latin typeface="Arial"/>
                <a:cs typeface="Arial"/>
              </a:rPr>
              <a:t>God rules the world</a:t>
            </a:r>
            <a:endParaRPr lang="en-US" sz="3600" b="1">
              <a:solidFill>
                <a:schemeClr val="bg2"/>
              </a:solidFill>
              <a:latin typeface="Arial"/>
              <a:cs typeface="Arial"/>
            </a:endParaRPr>
          </a:p>
        </p:txBody>
      </p:sp>
      <p:sp>
        <p:nvSpPr>
          <p:cNvPr id="30413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chemeClr val="bg1"/>
                </a:solidFill>
                <a:latin typeface="Arial"/>
                <a:cs typeface="Arial"/>
              </a:rPr>
              <a:t>Prophetic 2–12</a:t>
            </a:r>
            <a:endParaRPr lang="en-US" sz="3600" b="1" dirty="0">
              <a:solidFill>
                <a:schemeClr val="bg2"/>
              </a:solidFill>
              <a:latin typeface="Arial"/>
              <a:cs typeface="Arial"/>
            </a:endParaRPr>
          </a:p>
        </p:txBody>
      </p:sp>
      <p:sp>
        <p:nvSpPr>
          <p:cNvPr id="304139"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Consolation</a:t>
            </a:r>
          </a:p>
        </p:txBody>
      </p:sp>
      <p:sp>
        <p:nvSpPr>
          <p:cNvPr id="30414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4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4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chemeClr val="bg1"/>
                </a:solidFill>
                <a:latin typeface="Arial"/>
                <a:ea typeface="+mn-ea"/>
                <a:cs typeface="Arial"/>
              </a:rPr>
              <a:t>Gentiles 2–7</a:t>
            </a:r>
          </a:p>
        </p:txBody>
      </p:sp>
      <p:sp>
        <p:nvSpPr>
          <p:cNvPr id="30414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Israel 8–12</a:t>
            </a:r>
          </a:p>
        </p:txBody>
      </p:sp>
      <p:sp>
        <p:nvSpPr>
          <p:cNvPr id="30414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Aramaic</a:t>
            </a:r>
          </a:p>
        </p:txBody>
      </p:sp>
      <p:sp>
        <p:nvSpPr>
          <p:cNvPr id="30414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04146"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0414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Interpreter</a:t>
            </a:r>
          </a:p>
        </p:txBody>
      </p:sp>
      <p:sp>
        <p:nvSpPr>
          <p:cNvPr id="304148" name="Text Box 20"/>
          <p:cNvSpPr txBox="1">
            <a:spLocks noChangeArrowheads="1"/>
          </p:cNvSpPr>
          <p:nvPr/>
        </p:nvSpPr>
        <p:spPr bwMode="auto">
          <a:xfrm rot="17120134">
            <a:off x="3915569" y="2852847"/>
            <a:ext cx="31242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Beasts 7</a:t>
            </a:r>
          </a:p>
          <a:p>
            <a:pPr>
              <a:spcBef>
                <a:spcPct val="50000"/>
              </a:spcBef>
              <a:defRPr/>
            </a:pPr>
            <a:r>
              <a:rPr lang="en-US" sz="2800" b="1">
                <a:solidFill>
                  <a:schemeClr val="bg1"/>
                </a:solidFill>
                <a:latin typeface="Arial"/>
                <a:ea typeface="+mn-ea"/>
                <a:cs typeface="Arial"/>
              </a:rPr>
              <a:t>  Horns 8</a:t>
            </a:r>
          </a:p>
          <a:p>
            <a:pPr>
              <a:spcBef>
                <a:spcPct val="50000"/>
              </a:spcBef>
              <a:defRPr/>
            </a:pPr>
            <a:r>
              <a:rPr lang="en-US" sz="2800" b="1">
                <a:solidFill>
                  <a:schemeClr val="bg1"/>
                </a:solidFill>
                <a:latin typeface="Arial"/>
                <a:ea typeface="+mn-ea"/>
                <a:cs typeface="Arial"/>
              </a:rPr>
              <a:t>    </a:t>
            </a:r>
          </a:p>
        </p:txBody>
      </p:sp>
      <p:sp>
        <p:nvSpPr>
          <p:cNvPr id="304149"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Inquirer</a:t>
            </a:r>
          </a:p>
        </p:txBody>
      </p:sp>
      <p:sp>
        <p:nvSpPr>
          <p:cNvPr id="304150"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1" name="Text Box 23"/>
          <p:cNvSpPr txBox="1">
            <a:spLocks noChangeArrowheads="1"/>
          </p:cNvSpPr>
          <p:nvPr/>
        </p:nvSpPr>
        <p:spPr bwMode="auto">
          <a:xfrm rot="17131025">
            <a:off x="1712913" y="2795551"/>
            <a:ext cx="2551112"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nSpc>
                <a:spcPct val="110000"/>
              </a:lnSpc>
              <a:spcBef>
                <a:spcPct val="10000"/>
              </a:spcBef>
              <a:defRPr/>
            </a:pPr>
            <a:r>
              <a:rPr lang="en-US" sz="2800" b="1" dirty="0">
                <a:solidFill>
                  <a:schemeClr val="bg1"/>
                </a:solidFill>
                <a:latin typeface="Arial"/>
                <a:ea typeface="+mn-ea"/>
                <a:cs typeface="Arial"/>
              </a:rPr>
              <a:t>Statue 2</a:t>
            </a:r>
          </a:p>
          <a:p>
            <a:pPr>
              <a:lnSpc>
                <a:spcPct val="110000"/>
              </a:lnSpc>
              <a:spcBef>
                <a:spcPct val="10000"/>
              </a:spcBef>
              <a:defRPr/>
            </a:pPr>
            <a:r>
              <a:rPr lang="en-US" sz="2800" b="1" dirty="0">
                <a:solidFill>
                  <a:schemeClr val="bg1"/>
                </a:solidFill>
                <a:latin typeface="Arial"/>
                <a:ea typeface="+mn-ea"/>
                <a:cs typeface="Arial"/>
              </a:rPr>
              <a:t> Idol 3 </a:t>
            </a:r>
          </a:p>
          <a:p>
            <a:pPr>
              <a:lnSpc>
                <a:spcPct val="110000"/>
              </a:lnSpc>
              <a:spcBef>
                <a:spcPct val="10000"/>
              </a:spcBef>
              <a:defRPr/>
            </a:pPr>
            <a:r>
              <a:rPr lang="en-US" sz="2800" b="1" dirty="0">
                <a:solidFill>
                  <a:schemeClr val="bg1"/>
                </a:solidFill>
                <a:latin typeface="Arial"/>
                <a:ea typeface="+mn-ea"/>
                <a:cs typeface="Arial"/>
              </a:rPr>
              <a:t>  Tree 4</a:t>
            </a:r>
          </a:p>
          <a:p>
            <a:pPr>
              <a:lnSpc>
                <a:spcPct val="110000"/>
              </a:lnSpc>
              <a:spcBef>
                <a:spcPct val="10000"/>
              </a:spcBef>
              <a:defRPr/>
            </a:pPr>
            <a:r>
              <a:rPr lang="en-US" sz="2800" b="1" dirty="0">
                <a:solidFill>
                  <a:schemeClr val="bg1"/>
                </a:solidFill>
                <a:latin typeface="Arial"/>
                <a:ea typeface="+mn-ea"/>
                <a:cs typeface="Arial"/>
              </a:rPr>
              <a:t>    Hand 5</a:t>
            </a:r>
          </a:p>
          <a:p>
            <a:pPr>
              <a:lnSpc>
                <a:spcPct val="110000"/>
              </a:lnSpc>
              <a:spcBef>
                <a:spcPct val="10000"/>
              </a:spcBef>
              <a:defRPr/>
            </a:pPr>
            <a:r>
              <a:rPr lang="en-US" sz="2800" b="1" dirty="0">
                <a:solidFill>
                  <a:schemeClr val="bg1"/>
                </a:solidFill>
                <a:latin typeface="Arial"/>
                <a:ea typeface="+mn-ea"/>
                <a:cs typeface="Arial"/>
              </a:rPr>
              <a:t>      Lions  6 </a:t>
            </a:r>
          </a:p>
        </p:txBody>
      </p:sp>
      <p:sp>
        <p:nvSpPr>
          <p:cNvPr id="304152"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3"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 </a:t>
            </a:r>
          </a:p>
        </p:txBody>
      </p:sp>
      <p:sp>
        <p:nvSpPr>
          <p:cNvPr id="304154"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5"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6"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7"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8"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9"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0"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1"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2"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3"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4"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5"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6"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304167"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8"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1" name="Title 40"/>
          <p:cNvSpPr>
            <a:spLocks noGrp="1"/>
          </p:cNvSpPr>
          <p:nvPr>
            <p:ph type="title" idx="4294967295"/>
          </p:nvPr>
        </p:nvSpPr>
        <p:spPr>
          <a:xfrm>
            <a:off x="685800" y="0"/>
            <a:ext cx="7772400" cy="838200"/>
          </a:xfrm>
        </p:spPr>
        <p:txBody>
          <a:bodyPr/>
          <a:lstStyle/>
          <a:p>
            <a:pPr>
              <a:defRPr/>
            </a:pPr>
            <a:r>
              <a:rPr lang="en-US" sz="3600">
                <a:effectLst>
                  <a:outerShdw blurRad="38100" dist="38100" dir="2700000" algn="tl">
                    <a:srgbClr val="808080"/>
                  </a:outerShdw>
                </a:effectLst>
                <a:ea typeface="ＭＳ Ｐゴシック" charset="0"/>
              </a:rPr>
              <a:t>Daniel 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614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4788" y="2590800"/>
            <a:ext cx="23860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6147"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1676400"/>
            <a:ext cx="2847975" cy="170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6148" name="Text Box 5"/>
          <p:cNvSpPr txBox="1">
            <a:spLocks noChangeArrowheads="1"/>
          </p:cNvSpPr>
          <p:nvPr/>
        </p:nvSpPr>
        <p:spPr bwMode="auto">
          <a:xfrm>
            <a:off x="152400" y="762000"/>
            <a:ext cx="31242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 King of Babylon (605-562) said:</a:t>
            </a:r>
          </a:p>
        </p:txBody>
      </p:sp>
      <p:sp>
        <p:nvSpPr>
          <p:cNvPr id="646149" name="Text Box 8"/>
          <p:cNvSpPr txBox="1">
            <a:spLocks noChangeArrowheads="1"/>
          </p:cNvSpPr>
          <p:nvPr/>
        </p:nvSpPr>
        <p:spPr bwMode="auto">
          <a:xfrm>
            <a:off x="152400" y="3403600"/>
            <a:ext cx="38862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"Now I, Nebuchadnezzar, praise, exalt and honor the King of heaven, for all His works are true and His ways just, and He is able to humble those who walk in pride." </a:t>
            </a:r>
          </a:p>
          <a:p>
            <a:pPr eaLnBrk="1" hangingPunct="1"/>
            <a:endParaRPr lang="en-US" b="1" dirty="0">
              <a:solidFill>
                <a:schemeClr val="bg1"/>
              </a:solidFill>
              <a:latin typeface="Arial" charset="0"/>
              <a:cs typeface="Arial" charset="0"/>
            </a:endParaRPr>
          </a:p>
          <a:p>
            <a:pPr eaLnBrk="1" hangingPunct="1"/>
            <a:r>
              <a:rPr lang="en-US" b="1" dirty="0">
                <a:solidFill>
                  <a:schemeClr val="bg1"/>
                </a:solidFill>
                <a:latin typeface="Arial" charset="0"/>
                <a:cs typeface="Arial" charset="0"/>
              </a:rPr>
              <a:t>(Daniel 4:34-37)</a:t>
            </a:r>
          </a:p>
        </p:txBody>
      </p:sp>
      <p:sp>
        <p:nvSpPr>
          <p:cNvPr id="646150" name="Text Box 12"/>
          <p:cNvSpPr txBox="1">
            <a:spLocks noChangeArrowheads="1"/>
          </p:cNvSpPr>
          <p:nvPr/>
        </p:nvSpPr>
        <p:spPr bwMode="auto">
          <a:xfrm>
            <a:off x="6019800" y="804863"/>
            <a:ext cx="31242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Darius the Mede (son of Ahasuerus) ruled after the death of Belshazzar, said:</a:t>
            </a:r>
          </a:p>
        </p:txBody>
      </p:sp>
      <p:sp>
        <p:nvSpPr>
          <p:cNvPr id="646151" name="Text Box 13"/>
          <p:cNvSpPr txBox="1">
            <a:spLocks noChangeArrowheads="1"/>
          </p:cNvSpPr>
          <p:nvPr/>
        </p:nvSpPr>
        <p:spPr bwMode="auto">
          <a:xfrm>
            <a:off x="6477000" y="2971800"/>
            <a:ext cx="25146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dirty="0">
                <a:solidFill>
                  <a:schemeClr val="bg1"/>
                </a:solidFill>
                <a:latin typeface="Arial" charset="0"/>
                <a:cs typeface="Arial" charset="0"/>
              </a:rPr>
              <a:t>"I make a decree that in all the dominion of my kingdom men are to fear and tremble before the God of Daniel."</a:t>
            </a:r>
          </a:p>
          <a:p>
            <a:pPr eaLnBrk="1" hangingPunct="1"/>
            <a:endParaRPr lang="en-US" b="1" dirty="0">
              <a:solidFill>
                <a:schemeClr val="bg1"/>
              </a:solidFill>
              <a:latin typeface="Arial" charset="0"/>
              <a:cs typeface="Arial" charset="0"/>
            </a:endParaRPr>
          </a:p>
          <a:p>
            <a:pPr eaLnBrk="1" hangingPunct="1"/>
            <a:r>
              <a:rPr lang="en-US" b="1" dirty="0">
                <a:solidFill>
                  <a:schemeClr val="bg1"/>
                </a:solidFill>
                <a:latin typeface="Arial" charset="0"/>
                <a:cs typeface="Arial" charset="0"/>
              </a:rPr>
              <a:t>(Daniel 6:26-27)</a:t>
            </a:r>
          </a:p>
        </p:txBody>
      </p:sp>
      <p:sp>
        <p:nvSpPr>
          <p:cNvPr id="14351" name="Text Box 15"/>
          <p:cNvSpPr txBox="1">
            <a:spLocks noChangeArrowheads="1"/>
          </p:cNvSpPr>
          <p:nvPr/>
        </p:nvSpPr>
        <p:spPr bwMode="auto">
          <a:xfrm>
            <a:off x="1219200" y="2286000"/>
            <a:ext cx="79248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0">
                <a:solidFill>
                  <a:srgbClr val="FFFF00"/>
                </a:solidFill>
                <a:latin typeface="Arial" charset="0"/>
                <a:cs typeface="Arial" charset="0"/>
              </a:rPr>
              <a:t>WHY?</a:t>
            </a:r>
          </a:p>
        </p:txBody>
      </p:sp>
      <p:sp>
        <p:nvSpPr>
          <p:cNvPr id="10" name="Title 9"/>
          <p:cNvSpPr>
            <a:spLocks noGrp="1"/>
          </p:cNvSpPr>
          <p:nvPr>
            <p:ph type="title" idx="4294967295"/>
          </p:nvPr>
        </p:nvSpPr>
        <p:spPr>
          <a:xfrm>
            <a:off x="0" y="0"/>
            <a:ext cx="9144000" cy="762000"/>
          </a:xfrm>
          <a:solidFill>
            <a:srgbClr val="000000"/>
          </a:solidFill>
        </p:spPr>
        <p:txBody>
          <a:bodyPr/>
          <a:lstStyle/>
          <a:p>
            <a:pPr>
              <a:defRPr/>
            </a:pPr>
            <a:r>
              <a:rPr lang="en-US" sz="3600">
                <a:effectLst>
                  <a:outerShdw blurRad="38100" dist="38100" dir="2700000" algn="tl">
                    <a:srgbClr val="808080"/>
                  </a:outerShdw>
                </a:effectLst>
                <a:latin typeface="Arial" charset="0"/>
                <a:ea typeface="ＭＳ Ｐゴシック" charset="0"/>
                <a:cs typeface="Arial" charset="0"/>
              </a:rPr>
              <a:t>THEOLOGY</a:t>
            </a:r>
            <a:r>
              <a:rPr lang="en-US" sz="2400">
                <a:effectLst>
                  <a:outerShdw blurRad="38100" dist="38100" dir="2700000" algn="tl">
                    <a:srgbClr val="808080"/>
                  </a:outerShdw>
                </a:effectLst>
                <a:latin typeface="Arial" charset="0"/>
                <a:ea typeface="ＭＳ Ｐゴシック" charset="0"/>
                <a:cs typeface="Arial" charset="0"/>
              </a:rPr>
              <a:t> OF DANIEL 1-7</a:t>
            </a:r>
            <a:endParaRPr lang="en-US">
              <a:effectLst>
                <a:outerShdw blurRad="38100" dist="38100" dir="2700000" algn="tl">
                  <a:srgbClr val="80808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351"/>
                                        </p:tgtEl>
                                        <p:attrNameLst>
                                          <p:attrName>style.visibility</p:attrName>
                                        </p:attrNameLst>
                                      </p:cBhvr>
                                      <p:to>
                                        <p:strVal val="visible"/>
                                      </p:to>
                                    </p:set>
                                    <p:anim calcmode="lin" valueType="num">
                                      <p:cBhvr>
                                        <p:cTn id="7" dur="5000" fill="hold"/>
                                        <p:tgtEl>
                                          <p:spTgt spid="14351"/>
                                        </p:tgtEl>
                                        <p:attrNameLst>
                                          <p:attrName>ppt_w</p:attrName>
                                        </p:attrNameLst>
                                      </p:cBhvr>
                                      <p:tavLst>
                                        <p:tav tm="0" fmla="#ppt_w*sin(2.5*pi*$)">
                                          <p:val>
                                            <p:fltVal val="0"/>
                                          </p:val>
                                        </p:tav>
                                        <p:tav tm="100000">
                                          <p:val>
                                            <p:fltVal val="1"/>
                                          </p:val>
                                        </p:tav>
                                      </p:tavLst>
                                    </p:anim>
                                    <p:anim calcmode="lin" valueType="num">
                                      <p:cBhvr>
                                        <p:cTn id="8" dur="5000" fill="hold"/>
                                        <p:tgtEl>
                                          <p:spTgt spid="14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914400"/>
            <a:ext cx="9144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pPr>
            <a:r>
              <a:rPr lang="en-US" b="1" dirty="0">
                <a:solidFill>
                  <a:srgbClr val="FFFFFF"/>
                </a:solidFill>
                <a:latin typeface="Arial" charset="0"/>
                <a:cs typeface="Arial" charset="0"/>
              </a:rPr>
              <a:t>King Nebuchadnezzar</a:t>
            </a:r>
            <a:r>
              <a:rPr lang="fr-FR" altLang="ja-JP" b="1" dirty="0">
                <a:solidFill>
                  <a:srgbClr val="FFFFFF"/>
                </a:solidFill>
                <a:latin typeface="Arial" charset="0"/>
                <a:cs typeface="Arial" charset="0"/>
              </a:rPr>
              <a:t>'</a:t>
            </a:r>
            <a:r>
              <a:rPr lang="en-US" altLang="ja-JP" b="1" dirty="0">
                <a:solidFill>
                  <a:srgbClr val="FFFFFF"/>
                </a:solidFill>
                <a:latin typeface="Arial" charset="0"/>
                <a:cs typeface="Arial" charset="0"/>
              </a:rPr>
              <a:t>s act of besieging the Jerusalem was not only by his own might and strength, but it was God who had given King Jehoiakim into his hand (1:1-2).</a:t>
            </a:r>
            <a:endParaRPr lang="en-US" b="1" dirty="0">
              <a:solidFill>
                <a:srgbClr val="FFFFFF"/>
              </a:solidFill>
              <a:latin typeface="Arial" charset="0"/>
              <a:cs typeface="Arial" charset="0"/>
            </a:endParaRPr>
          </a:p>
        </p:txBody>
      </p:sp>
      <p:sp>
        <p:nvSpPr>
          <p:cNvPr id="15364" name="Text Box 4"/>
          <p:cNvSpPr txBox="1">
            <a:spLocks noChangeArrowheads="1"/>
          </p:cNvSpPr>
          <p:nvPr/>
        </p:nvSpPr>
        <p:spPr bwMode="auto">
          <a:xfrm>
            <a:off x="0" y="4765675"/>
            <a:ext cx="91440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  God granted Daniel favor and compassion in the sight of the commander of the officials, when Daniel steadfastly resisted the cultural pressure to compromise (1:9).</a:t>
            </a:r>
          </a:p>
        </p:txBody>
      </p:sp>
      <p:sp>
        <p:nvSpPr>
          <p:cNvPr id="15371" name="Rectangle 11"/>
          <p:cNvSpPr>
            <a:spLocks noChangeArrowheads="1"/>
          </p:cNvSpPr>
          <p:nvPr/>
        </p:nvSpPr>
        <p:spPr bwMode="auto">
          <a:xfrm>
            <a:off x="762000" y="5951538"/>
            <a:ext cx="7551738" cy="8302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b="1">
                <a:solidFill>
                  <a:srgbClr val="FFFFFF"/>
                </a:solidFill>
                <a:latin typeface="Arial" charset="0"/>
                <a:cs typeface="Arial" charset="0"/>
              </a:rPr>
              <a:t>Now </a:t>
            </a:r>
            <a:r>
              <a:rPr lang="en-US" b="1" u="sng">
                <a:solidFill>
                  <a:srgbClr val="FFFFFF"/>
                </a:solidFill>
                <a:latin typeface="Arial" charset="0"/>
                <a:cs typeface="Arial" charset="0"/>
              </a:rPr>
              <a:t>God granted </a:t>
            </a:r>
            <a:r>
              <a:rPr lang="en-US" b="1">
                <a:solidFill>
                  <a:srgbClr val="FFFFFF"/>
                </a:solidFill>
                <a:latin typeface="Arial" charset="0"/>
                <a:cs typeface="Arial" charset="0"/>
              </a:rPr>
              <a:t>Daniel favor and compassion in the sight of the commander of the officials</a:t>
            </a:r>
          </a:p>
        </p:txBody>
      </p:sp>
      <p:sp>
        <p:nvSpPr>
          <p:cNvPr id="15373" name="Rectangle 13"/>
          <p:cNvSpPr>
            <a:spLocks noChangeArrowheads="1"/>
          </p:cNvSpPr>
          <p:nvPr/>
        </p:nvSpPr>
        <p:spPr bwMode="auto">
          <a:xfrm>
            <a:off x="762000" y="2133600"/>
            <a:ext cx="8153400" cy="2678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b="1">
                <a:solidFill>
                  <a:srgbClr val="FFFFFF"/>
                </a:solidFill>
                <a:latin typeface="Arial" charset="0"/>
                <a:cs typeface="Arial" charset="0"/>
              </a:rPr>
              <a:t>In the third year of the reign of Jehoiakim king of Judah, Nebuchadnezzar king of Babylon came to Jerusalem and besieged it.  </a:t>
            </a:r>
            <a:r>
              <a:rPr lang="en-US" b="1" u="sng">
                <a:solidFill>
                  <a:srgbClr val="FFFFFF"/>
                </a:solidFill>
                <a:latin typeface="Arial" charset="0"/>
                <a:cs typeface="Arial" charset="0"/>
              </a:rPr>
              <a:t>The Lord gave Jehoiakim king of Judah into his hand</a:t>
            </a:r>
            <a:r>
              <a:rPr lang="en-US" b="1">
                <a:solidFill>
                  <a:srgbClr val="FFFFFF"/>
                </a:solidFill>
                <a:latin typeface="Arial" charset="0"/>
                <a:cs typeface="Arial" charset="0"/>
              </a:rPr>
              <a:t>, along with some of the vessels of the house of God; and he brought them to the land of Shinar, to the house of his god, and he brought the vessels into the treasury of his god. </a:t>
            </a: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373"/>
                                        </p:tgtEl>
                                        <p:attrNameLst>
                                          <p:attrName>style.visibility</p:attrName>
                                        </p:attrNameLst>
                                      </p:cBhvr>
                                      <p:to>
                                        <p:strVal val="visible"/>
                                      </p:to>
                                    </p:set>
                                    <p:anim calcmode="lin" valueType="num">
                                      <p:cBhvr>
                                        <p:cTn id="12" dur="1000" fill="hold"/>
                                        <p:tgtEl>
                                          <p:spTgt spid="15373"/>
                                        </p:tgtEl>
                                        <p:attrNameLst>
                                          <p:attrName>ppt_w</p:attrName>
                                        </p:attrNameLst>
                                      </p:cBhvr>
                                      <p:tavLst>
                                        <p:tav tm="0">
                                          <p:val>
                                            <p:fltVal val="0"/>
                                          </p:val>
                                        </p:tav>
                                        <p:tav tm="100000">
                                          <p:val>
                                            <p:strVal val="#ppt_w"/>
                                          </p:val>
                                        </p:tav>
                                      </p:tavLst>
                                    </p:anim>
                                    <p:anim calcmode="lin" valueType="num">
                                      <p:cBhvr>
                                        <p:cTn id="13" dur="1000" fill="hold"/>
                                        <p:tgtEl>
                                          <p:spTgt spid="15373"/>
                                        </p:tgtEl>
                                        <p:attrNameLst>
                                          <p:attrName>ppt_h</p:attrName>
                                        </p:attrNameLst>
                                      </p:cBhvr>
                                      <p:tavLst>
                                        <p:tav tm="0">
                                          <p:val>
                                            <p:fltVal val="0"/>
                                          </p:val>
                                        </p:tav>
                                        <p:tav tm="100000">
                                          <p:val>
                                            <p:strVal val="#ppt_h"/>
                                          </p:val>
                                        </p:tav>
                                      </p:tavLst>
                                    </p:anim>
                                    <p:anim calcmode="lin" valueType="num">
                                      <p:cBhvr>
                                        <p:cTn id="14" dur="1000" fill="hold"/>
                                        <p:tgtEl>
                                          <p:spTgt spid="1537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3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dissolve">
                                      <p:cBhvr>
                                        <p:cTn id="20" dur="500"/>
                                        <p:tgtEl>
                                          <p:spTgt spid="153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5371"/>
                                        </p:tgtEl>
                                        <p:attrNameLst>
                                          <p:attrName>style.visibility</p:attrName>
                                        </p:attrNameLst>
                                      </p:cBhvr>
                                      <p:to>
                                        <p:strVal val="visible"/>
                                      </p:to>
                                    </p:set>
                                    <p:anim calcmode="lin" valueType="num">
                                      <p:cBhvr>
                                        <p:cTn id="25" dur="1000" fill="hold"/>
                                        <p:tgtEl>
                                          <p:spTgt spid="15371"/>
                                        </p:tgtEl>
                                        <p:attrNameLst>
                                          <p:attrName>ppt_w</p:attrName>
                                        </p:attrNameLst>
                                      </p:cBhvr>
                                      <p:tavLst>
                                        <p:tav tm="0">
                                          <p:val>
                                            <p:fltVal val="0"/>
                                          </p:val>
                                        </p:tav>
                                        <p:tav tm="100000">
                                          <p:val>
                                            <p:strVal val="#ppt_w"/>
                                          </p:val>
                                        </p:tav>
                                      </p:tavLst>
                                    </p:anim>
                                    <p:anim calcmode="lin" valueType="num">
                                      <p:cBhvr>
                                        <p:cTn id="26" dur="1000" fill="hold"/>
                                        <p:tgtEl>
                                          <p:spTgt spid="15371"/>
                                        </p:tgtEl>
                                        <p:attrNameLst>
                                          <p:attrName>ppt_h</p:attrName>
                                        </p:attrNameLst>
                                      </p:cBhvr>
                                      <p:tavLst>
                                        <p:tav tm="0">
                                          <p:val>
                                            <p:fltVal val="0"/>
                                          </p:val>
                                        </p:tav>
                                        <p:tav tm="100000">
                                          <p:val>
                                            <p:strVal val="#ppt_h"/>
                                          </p:val>
                                        </p:tav>
                                      </p:tavLst>
                                    </p:anim>
                                    <p:anim calcmode="lin" valueType="num">
                                      <p:cBhvr>
                                        <p:cTn id="27"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3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P spid="15371" grpId="0" animBg="1"/>
      <p:bldP spid="1537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9951" name="Picture 15" descr="furna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4100" y="2276475"/>
            <a:ext cx="4279900" cy="458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0243" name="Text Box 5"/>
          <p:cNvSpPr txBox="1">
            <a:spLocks noChangeArrowheads="1"/>
          </p:cNvSpPr>
          <p:nvPr/>
        </p:nvSpPr>
        <p:spPr bwMode="auto">
          <a:xfrm>
            <a:off x="0" y="914400"/>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	God gave the four Jewish youth intelligence in many fields and Daniel could understand all visions and dreams.</a:t>
            </a:r>
          </a:p>
        </p:txBody>
      </p:sp>
      <p:sp>
        <p:nvSpPr>
          <p:cNvPr id="39942" name="Text Box 6"/>
          <p:cNvSpPr txBox="1">
            <a:spLocks noChangeArrowheads="1"/>
          </p:cNvSpPr>
          <p:nvPr/>
        </p:nvSpPr>
        <p:spPr bwMode="auto">
          <a:xfrm>
            <a:off x="76200" y="4419600"/>
            <a:ext cx="5791200" cy="1938338"/>
          </a:xfrm>
          <a:prstGeom prst="rect">
            <a:avLst/>
          </a:prstGeom>
          <a:solidFill>
            <a:srgbClr val="000090"/>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latin typeface="Arial" charset="0"/>
                <a:cs typeface="Arial" charset="0"/>
              </a:rPr>
              <a:t>4. The God of Shadrach, Meshach, and Abednego controlled the forces of nature to humble Nebuchadnezzar through the furnace (</a:t>
            </a:r>
            <a:r>
              <a:rPr lang="en-US" b="1" dirty="0" err="1">
                <a:solidFill>
                  <a:srgbClr val="FFFFFF"/>
                </a:solidFill>
                <a:effectLst>
                  <a:outerShdw blurRad="38100" dist="38100" dir="2700000" algn="tl">
                    <a:srgbClr val="000000"/>
                  </a:outerShdw>
                </a:effectLst>
                <a:latin typeface="Arial" charset="0"/>
                <a:cs typeface="Arial" charset="0"/>
              </a:rPr>
              <a:t>ch.</a:t>
            </a:r>
            <a:r>
              <a:rPr lang="en-US" b="1" dirty="0">
                <a:solidFill>
                  <a:srgbClr val="FFFFFF"/>
                </a:solidFill>
                <a:effectLst>
                  <a:outerShdw blurRad="38100" dist="38100" dir="2700000" algn="tl">
                    <a:srgbClr val="000000"/>
                  </a:outerShdw>
                </a:effectLst>
                <a:latin typeface="Arial" charset="0"/>
                <a:cs typeface="Arial" charset="0"/>
              </a:rPr>
              <a:t> 3) and Darius through Daniel in the lions</a:t>
            </a:r>
            <a:r>
              <a:rPr lang="fr-FR"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FF"/>
                </a:solidFill>
                <a:effectLst>
                  <a:outerShdw blurRad="38100" dist="38100" dir="2700000" algn="tl">
                    <a:srgbClr val="000000"/>
                  </a:outerShdw>
                </a:effectLst>
                <a:latin typeface="Arial" charset="0"/>
                <a:cs typeface="Arial" charset="0"/>
              </a:rPr>
              <a:t> den (</a:t>
            </a:r>
            <a:r>
              <a:rPr lang="en-US" altLang="ja-JP" b="1" dirty="0" err="1">
                <a:solidFill>
                  <a:srgbClr val="FFFFFF"/>
                </a:solidFill>
                <a:effectLst>
                  <a:outerShdw blurRad="38100" dist="38100" dir="2700000" algn="tl">
                    <a:srgbClr val="000000"/>
                  </a:outerShdw>
                </a:effectLst>
                <a:latin typeface="Arial" charset="0"/>
                <a:cs typeface="Arial" charset="0"/>
              </a:rPr>
              <a:t>ch.</a:t>
            </a:r>
            <a:r>
              <a:rPr lang="en-US" altLang="ja-JP" b="1" dirty="0">
                <a:solidFill>
                  <a:srgbClr val="FFFFFF"/>
                </a:solidFill>
                <a:effectLst>
                  <a:outerShdw blurRad="38100" dist="38100" dir="2700000" algn="tl">
                    <a:srgbClr val="000000"/>
                  </a:outerShdw>
                </a:effectLst>
                <a:latin typeface="Arial" charset="0"/>
                <a:cs typeface="Arial" charset="0"/>
              </a:rPr>
              <a:t> 6).</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650245" name="Rectangle 9"/>
          <p:cNvSpPr>
            <a:spLocks noChangeArrowheads="1"/>
          </p:cNvSpPr>
          <p:nvPr/>
        </p:nvSpPr>
        <p:spPr bwMode="auto">
          <a:xfrm>
            <a:off x="685800" y="1873250"/>
            <a:ext cx="4800600" cy="2308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ja-JP" b="1" dirty="0">
                <a:solidFill>
                  <a:srgbClr val="FFFFFF"/>
                </a:solidFill>
                <a:latin typeface="Arial" charset="0"/>
                <a:cs typeface="Arial" charset="0"/>
              </a:rPr>
              <a:t>"As for these four youths, </a:t>
            </a:r>
            <a:r>
              <a:rPr lang="en-US" altLang="ja-JP" b="1" u="sng" dirty="0">
                <a:solidFill>
                  <a:srgbClr val="FFFFFF"/>
                </a:solidFill>
                <a:latin typeface="Arial" charset="0"/>
                <a:cs typeface="Arial" charset="0"/>
              </a:rPr>
              <a:t>God gave them</a:t>
            </a:r>
            <a:r>
              <a:rPr lang="en-US" altLang="ja-JP" b="1" dirty="0">
                <a:solidFill>
                  <a:srgbClr val="FFFFFF"/>
                </a:solidFill>
                <a:latin typeface="Arial" charset="0"/>
                <a:cs typeface="Arial" charset="0"/>
              </a:rPr>
              <a:t> knowledge and intelligence in every [branch of] literature and wisdom; Daniel even understood all [kinds of] visions and dreams" (1:17).</a:t>
            </a:r>
            <a:endParaRPr lang="en-US" b="1" dirty="0">
              <a:solidFill>
                <a:srgbClr val="FFFFFF"/>
              </a:solidFill>
              <a:latin typeface="Arial" charset="0"/>
              <a:cs typeface="Arial" charset="0"/>
            </a:endParaRP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500"/>
                                        <p:tgtEl>
                                          <p:spTgt spid="399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951"/>
                                        </p:tgtEl>
                                        <p:attrNameLst>
                                          <p:attrName>style.visibility</p:attrName>
                                        </p:attrNameLst>
                                      </p:cBhvr>
                                      <p:to>
                                        <p:strVal val="visible"/>
                                      </p:to>
                                    </p:set>
                                    <p:animEffect transition="in" filter="dissolve">
                                      <p:cBhvr>
                                        <p:cTn id="11" dur="500"/>
                                        <p:tgtEl>
                                          <p:spTgt spid="39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2290" name="Picture 2" descr="danielinlions'd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838200"/>
            <a:ext cx="419100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4708525" y="3171825"/>
            <a:ext cx="3962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6. By handwriting on the wall God showed His sovereign control over nations and individual rulers (ch. 5)</a:t>
            </a:r>
          </a:p>
        </p:txBody>
      </p:sp>
      <p:sp>
        <p:nvSpPr>
          <p:cNvPr id="40969" name="Text Box 9"/>
          <p:cNvSpPr txBox="1">
            <a:spLocks noChangeArrowheads="1"/>
          </p:cNvSpPr>
          <p:nvPr/>
        </p:nvSpPr>
        <p:spPr bwMode="auto">
          <a:xfrm>
            <a:off x="4708525" y="962025"/>
            <a:ext cx="443547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5. God gave Daniel ability to interpret dreams and visions that perplexed the nobles and wise men in Babylon (chs. 2, 4, 5)</a:t>
            </a:r>
          </a:p>
        </p:txBody>
      </p:sp>
      <p:sp>
        <p:nvSpPr>
          <p:cNvPr id="6" name="Title 5"/>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dissolve">
                                      <p:cBhvr>
                                        <p:cTn id="7" dur="500"/>
                                        <p:tgtEl>
                                          <p:spTgt spid="40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dissolve">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utoUpdateAnimBg="0"/>
      <p:bldP spid="4096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Daniel</a:t>
            </a: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518122" y="1174389"/>
            <a:ext cx="4608736" cy="40934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en-US" sz="2000" b="1" dirty="0">
                <a:solidFill>
                  <a:prstClr val="black"/>
                </a:solidFill>
              </a:rPr>
              <a:t>D</a:t>
            </a:r>
            <a:r>
              <a:rPr lang="en-US" sz="2000" dirty="0">
                <a:solidFill>
                  <a:prstClr val="black"/>
                </a:solidFill>
              </a:rPr>
              <a:t>aniel favored by Nebuchadnezzar</a:t>
            </a:r>
          </a:p>
          <a:p>
            <a:pPr defTabSz="457200" fontAlgn="auto">
              <a:spcBef>
                <a:spcPts val="0"/>
              </a:spcBef>
              <a:spcAft>
                <a:spcPts val="0"/>
              </a:spcAft>
            </a:pPr>
            <a:r>
              <a:rPr lang="en-US" sz="2000" dirty="0">
                <a:solidFill>
                  <a:prstClr val="black"/>
                </a:solidFill>
              </a:rPr>
              <a:t> 2 </a:t>
            </a:r>
            <a:r>
              <a:rPr lang="en-US" sz="2000" b="1" dirty="0">
                <a:solidFill>
                  <a:prstClr val="black"/>
                </a:solidFill>
              </a:rPr>
              <a:t>A</a:t>
            </a:r>
            <a:r>
              <a:rPr lang="en-US" sz="2000" dirty="0">
                <a:solidFill>
                  <a:prstClr val="black"/>
                </a:solidFill>
              </a:rPr>
              <a:t>nswer to king’s dream</a:t>
            </a:r>
          </a:p>
          <a:p>
            <a:pPr defTabSz="457200" fontAlgn="auto">
              <a:spcBef>
                <a:spcPts val="0"/>
              </a:spcBef>
              <a:spcAft>
                <a:spcPts val="0"/>
              </a:spcAft>
            </a:pPr>
            <a:r>
              <a:rPr lang="en-US" sz="2000" dirty="0">
                <a:solidFill>
                  <a:prstClr val="black"/>
                </a:solidFill>
              </a:rPr>
              <a:t> 3 </a:t>
            </a:r>
            <a:r>
              <a:rPr lang="en-US" sz="2000" b="1" dirty="0">
                <a:solidFill>
                  <a:prstClr val="black"/>
                </a:solidFill>
              </a:rPr>
              <a:t>N</a:t>
            </a:r>
            <a:r>
              <a:rPr lang="en-US" sz="2000" dirty="0">
                <a:solidFill>
                  <a:prstClr val="black"/>
                </a:solidFill>
              </a:rPr>
              <a:t>ebuchadnezzar’s furnace of fire</a:t>
            </a:r>
          </a:p>
          <a:p>
            <a:pPr defTabSz="457200" fontAlgn="auto">
              <a:spcBef>
                <a:spcPts val="0"/>
              </a:spcBef>
              <a:spcAft>
                <a:spcPts val="0"/>
              </a:spcAft>
            </a:pPr>
            <a:r>
              <a:rPr lang="en-US" sz="2000" dirty="0">
                <a:solidFill>
                  <a:prstClr val="black"/>
                </a:solidFill>
              </a:rPr>
              <a:t> 4 </a:t>
            </a:r>
            <a:r>
              <a:rPr lang="en-US" sz="2000" b="1" dirty="0">
                <a:solidFill>
                  <a:prstClr val="black"/>
                </a:solidFill>
              </a:rPr>
              <a:t>I</a:t>
            </a:r>
            <a:r>
              <a:rPr lang="en-US" sz="2000" dirty="0">
                <a:solidFill>
                  <a:prstClr val="black"/>
                </a:solidFill>
              </a:rPr>
              <a:t>nterpretation of tree vision</a:t>
            </a:r>
          </a:p>
          <a:p>
            <a:pPr defTabSz="457200" fontAlgn="auto">
              <a:spcBef>
                <a:spcPts val="0"/>
              </a:spcBef>
              <a:spcAft>
                <a:spcPts val="0"/>
              </a:spcAft>
            </a:pPr>
            <a:r>
              <a:rPr lang="en-US" sz="2000" dirty="0">
                <a:solidFill>
                  <a:prstClr val="black"/>
                </a:solidFill>
              </a:rPr>
              <a:t> 5 </a:t>
            </a:r>
            <a:r>
              <a:rPr lang="en-US" sz="2000" b="1" dirty="0">
                <a:solidFill>
                  <a:prstClr val="black"/>
                </a:solidFill>
              </a:rPr>
              <a:t>E</a:t>
            </a:r>
            <a:r>
              <a:rPr lang="en-US" sz="2000" dirty="0">
                <a:solidFill>
                  <a:prstClr val="black"/>
                </a:solidFill>
              </a:rPr>
              <a:t>vents at Belshazzar’s feast</a:t>
            </a:r>
          </a:p>
          <a:p>
            <a:pPr defTabSz="457200" fontAlgn="auto">
              <a:spcBef>
                <a:spcPts val="0"/>
              </a:spcBef>
              <a:spcAft>
                <a:spcPts val="0"/>
              </a:spcAft>
            </a:pPr>
            <a:r>
              <a:rPr lang="en-US" sz="2000" dirty="0">
                <a:solidFill>
                  <a:prstClr val="black"/>
                </a:solidFill>
              </a:rPr>
              <a:t> 6 </a:t>
            </a:r>
            <a:r>
              <a:rPr lang="en-US" sz="2000" b="1" dirty="0">
                <a:solidFill>
                  <a:prstClr val="black"/>
                </a:solidFill>
              </a:rPr>
              <a:t>L</a:t>
            </a:r>
            <a:r>
              <a:rPr lang="en-US" sz="2000" dirty="0">
                <a:solidFill>
                  <a:prstClr val="black"/>
                </a:solidFill>
              </a:rPr>
              <a:t>ion’s den of Darius</a:t>
            </a:r>
          </a:p>
          <a:p>
            <a:pPr defTabSz="457200" fontAlgn="auto">
              <a:spcBef>
                <a:spcPts val="0"/>
              </a:spcBef>
              <a:spcAft>
                <a:spcPts val="0"/>
              </a:spcAft>
            </a:pPr>
            <a:r>
              <a:rPr lang="en-US" sz="2000" dirty="0">
                <a:solidFill>
                  <a:prstClr val="black"/>
                </a:solidFill>
              </a:rPr>
              <a:t> 7 </a:t>
            </a:r>
            <a:r>
              <a:rPr lang="en-US" sz="2000" b="1" dirty="0">
                <a:solidFill>
                  <a:prstClr val="black"/>
                </a:solidFill>
              </a:rPr>
              <a:t>S</a:t>
            </a:r>
            <a:r>
              <a:rPr lang="en-US" sz="2000" dirty="0">
                <a:solidFill>
                  <a:prstClr val="black"/>
                </a:solidFill>
              </a:rPr>
              <a:t>cenes of coming kingdom</a:t>
            </a:r>
          </a:p>
          <a:p>
            <a:pPr defTabSz="457200" fontAlgn="auto">
              <a:spcBef>
                <a:spcPts val="0"/>
              </a:spcBef>
              <a:spcAft>
                <a:spcPts val="0"/>
              </a:spcAft>
            </a:pP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en-US" sz="2000" b="1" dirty="0">
                <a:solidFill>
                  <a:prstClr val="black"/>
                </a:solidFill>
              </a:rPr>
              <a:t>F</a:t>
            </a:r>
            <a:r>
              <a:rPr lang="en-US" sz="2000" dirty="0">
                <a:solidFill>
                  <a:prstClr val="black"/>
                </a:solidFill>
              </a:rPr>
              <a:t>eatures of four beasts </a:t>
            </a:r>
            <a:br>
              <a:rPr lang="en-US" sz="2000" dirty="0">
                <a:solidFill>
                  <a:prstClr val="black"/>
                </a:solidFill>
              </a:rPr>
            </a:br>
            <a:r>
              <a:rPr lang="en-US" sz="2000" dirty="0">
                <a:solidFill>
                  <a:prstClr val="black"/>
                </a:solidFill>
              </a:rPr>
              <a:t> 9</a:t>
            </a:r>
            <a:r>
              <a:rPr lang="en-US" sz="1050" dirty="0">
                <a:solidFill>
                  <a:prstClr val="black"/>
                </a:solidFill>
              </a:rPr>
              <a:t> </a:t>
            </a:r>
            <a:r>
              <a:rPr lang="en-US" sz="2000" dirty="0">
                <a:solidFill>
                  <a:prstClr val="black"/>
                </a:solidFill>
              </a:rPr>
              <a:t> </a:t>
            </a:r>
            <a:r>
              <a:rPr lang="en-US" sz="2000" b="1" dirty="0">
                <a:solidFill>
                  <a:prstClr val="black"/>
                </a:solidFill>
              </a:rPr>
              <a:t>A</a:t>
            </a:r>
            <a:r>
              <a:rPr lang="en-US" sz="2000" dirty="0">
                <a:solidFill>
                  <a:prstClr val="black"/>
                </a:solidFill>
              </a:rPr>
              <a:t>ppointing the seventy weeks</a:t>
            </a:r>
          </a:p>
          <a:p>
            <a:pPr defTabSz="457200" fontAlgn="auto">
              <a:spcBef>
                <a:spcPts val="0"/>
              </a:spcBef>
              <a:spcAft>
                <a:spcPts val="0"/>
              </a:spcAft>
            </a:pPr>
            <a:r>
              <a:rPr lang="en-US" sz="2000" dirty="0">
                <a:solidFill>
                  <a:prstClr val="black"/>
                </a:solidFill>
              </a:rPr>
              <a:t>10 </a:t>
            </a:r>
            <a:r>
              <a:rPr lang="en-US" sz="2000" b="1" dirty="0">
                <a:solidFill>
                  <a:prstClr val="black"/>
                </a:solidFill>
              </a:rPr>
              <a:t>I</a:t>
            </a:r>
            <a:r>
              <a:rPr lang="en-US" sz="2000" dirty="0">
                <a:solidFill>
                  <a:prstClr val="black"/>
                </a:solidFill>
              </a:rPr>
              <a:t>nterpreting the final vision</a:t>
            </a:r>
          </a:p>
          <a:p>
            <a:pPr defTabSz="457200" fontAlgn="auto">
              <a:spcBef>
                <a:spcPts val="0"/>
              </a:spcBef>
              <a:spcAft>
                <a:spcPts val="0"/>
              </a:spcAft>
            </a:pPr>
            <a:r>
              <a:rPr lang="en-US" sz="2000" dirty="0">
                <a:solidFill>
                  <a:prstClr val="black"/>
                </a:solidFill>
              </a:rPr>
              <a:t>11 </a:t>
            </a:r>
            <a:r>
              <a:rPr lang="en-US" sz="2000" b="1" dirty="0">
                <a:solidFill>
                  <a:prstClr val="black"/>
                </a:solidFill>
              </a:rPr>
              <a:t>T</a:t>
            </a:r>
            <a:r>
              <a:rPr lang="en-US" sz="2000" dirty="0">
                <a:solidFill>
                  <a:prstClr val="black"/>
                </a:solidFill>
              </a:rPr>
              <a:t>error of the king</a:t>
            </a:r>
          </a:p>
          <a:p>
            <a:pPr defTabSz="457200" fontAlgn="auto">
              <a:spcBef>
                <a:spcPts val="0"/>
              </a:spcBef>
              <a:spcAft>
                <a:spcPts val="0"/>
              </a:spcAft>
            </a:pPr>
            <a:r>
              <a:rPr lang="en-US" sz="2000" dirty="0">
                <a:solidFill>
                  <a:prstClr val="black"/>
                </a:solidFill>
              </a:rPr>
              <a:t>12 </a:t>
            </a:r>
            <a:r>
              <a:rPr lang="en-US" sz="2000" b="1" dirty="0">
                <a:solidFill>
                  <a:prstClr val="black"/>
                </a:solidFill>
              </a:rPr>
              <a:t>H</a:t>
            </a:r>
            <a:r>
              <a:rPr lang="en-US" sz="2000" dirty="0">
                <a:solidFill>
                  <a:prstClr val="black"/>
                </a:solidFill>
              </a:rPr>
              <a:t>orror of end times</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400" name="Rectangle 16"/>
          <p:cNvSpPr>
            <a:spLocks noChangeArrowheads="1"/>
          </p:cNvSpPr>
          <p:nvPr/>
        </p:nvSpPr>
        <p:spPr bwMode="auto">
          <a:xfrm>
            <a:off x="304800" y="2786063"/>
            <a:ext cx="8763000" cy="1938337"/>
          </a:xfrm>
          <a:prstGeom prst="rect">
            <a:avLst/>
          </a:prstGeom>
          <a:solidFill>
            <a:schemeClr val="tx1"/>
          </a:solidFill>
          <a:ln w="9525">
            <a:noFill/>
            <a:miter lim="800000"/>
            <a:headEnd/>
            <a:tailEnd/>
          </a:ln>
        </p:spPr>
        <p:txBody>
          <a:bodyPr>
            <a:spAutoFit/>
          </a:bodyPr>
          <a:lstStyle/>
          <a:p>
            <a:pPr algn="ctr">
              <a:spcBef>
                <a:spcPct val="50000"/>
              </a:spcBef>
              <a:defRPr/>
            </a:pPr>
            <a:r>
              <a:rPr lang="en-US" sz="2000" b="1" dirty="0">
                <a:solidFill>
                  <a:srgbClr val="FFFF00"/>
                </a:solidFill>
                <a:latin typeface="Arial" charset="0"/>
                <a:cs typeface="Arial" charset="0"/>
              </a:rPr>
              <a:t>Daniel answered the king, "As for the mystery about which the king has inquired, </a:t>
            </a:r>
            <a:r>
              <a:rPr lang="en-US" sz="2000" b="1" u="sng" dirty="0">
                <a:solidFill>
                  <a:srgbClr val="FFFF00"/>
                </a:solidFill>
                <a:latin typeface="Arial" charset="0"/>
                <a:cs typeface="Arial" charset="0"/>
              </a:rPr>
              <a:t>neither wise men, conjurers, magicians [nor] diviners are able to declare [it] to the king. However, there is a God in heaven who reveals mysteries, </a:t>
            </a:r>
            <a:r>
              <a:rPr lang="en-US" sz="2000" b="1" dirty="0">
                <a:solidFill>
                  <a:srgbClr val="FFFF00"/>
                </a:solidFill>
                <a:latin typeface="Arial" charset="0"/>
                <a:cs typeface="Arial" charset="0"/>
              </a:rPr>
              <a:t>and He has made known to King Nebuchadnezzar what will take place in the latter days. This was your dream and the visions in your mind [while] on your bed</a:t>
            </a:r>
            <a:r>
              <a:rPr lang="en-US" altLang="ja-JP" sz="2000" b="1" dirty="0">
                <a:solidFill>
                  <a:srgbClr val="FFFF00"/>
                </a:solidFill>
                <a:latin typeface="Arial" charset="0"/>
                <a:cs typeface="Arial" charset="0"/>
              </a:rPr>
              <a:t>" (2:27-28).</a:t>
            </a:r>
            <a:endParaRPr lang="en-US" sz="2000" b="1" dirty="0">
              <a:solidFill>
                <a:srgbClr val="FFFF00"/>
              </a:solidFill>
              <a:latin typeface="Arial" charset="0"/>
              <a:cs typeface="Arial" charset="0"/>
            </a:endParaRPr>
          </a:p>
        </p:txBody>
      </p:sp>
      <p:sp>
        <p:nvSpPr>
          <p:cNvPr id="16393" name="Text Box 9"/>
          <p:cNvSpPr txBox="1">
            <a:spLocks noChangeArrowheads="1"/>
          </p:cNvSpPr>
          <p:nvPr/>
        </p:nvSpPr>
        <p:spPr bwMode="auto">
          <a:xfrm>
            <a:off x="304800" y="1066800"/>
            <a:ext cx="82454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7. Daniel not only prophesied against Babylon but also later empires that opposed God and oppressed His people everywhere (ch. 2).  Rulers of the world fight against the kingdom of God!</a:t>
            </a:r>
          </a:p>
        </p:txBody>
      </p:sp>
      <p:sp>
        <p:nvSpPr>
          <p:cNvPr id="16395" name="Text Box 11"/>
          <p:cNvSpPr txBox="1">
            <a:spLocks noChangeArrowheads="1"/>
          </p:cNvSpPr>
          <p:nvPr/>
        </p:nvSpPr>
        <p:spPr bwMode="auto">
          <a:xfrm>
            <a:off x="304800" y="4919663"/>
            <a:ext cx="8321675"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8. Daniel had a vision of four beasts (nations) that threatened  to exterminate God</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people. But the Ancient of Days prevailed to establish an eternal kingdom for his people.  Thus, God</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sovereignty is shown in human history (</a:t>
            </a:r>
            <a:r>
              <a:rPr lang="en-US" altLang="ja-JP" b="1" dirty="0" err="1">
                <a:solidFill>
                  <a:schemeClr val="bg1"/>
                </a:solidFill>
                <a:latin typeface="Arial" charset="0"/>
                <a:cs typeface="Arial" charset="0"/>
              </a:rPr>
              <a:t>ch.</a:t>
            </a:r>
            <a:r>
              <a:rPr lang="en-US" altLang="ja-JP" b="1" dirty="0">
                <a:solidFill>
                  <a:schemeClr val="bg1"/>
                </a:solidFill>
                <a:latin typeface="Arial" charset="0"/>
                <a:cs typeface="Arial" charset="0"/>
              </a:rPr>
              <a:t> 7).</a:t>
            </a:r>
            <a:endParaRPr lang="en-US" b="1" dirty="0">
              <a:solidFill>
                <a:schemeClr val="bg1"/>
              </a:solidFill>
              <a:latin typeface="Arial" charset="0"/>
              <a:cs typeface="Arial" charset="0"/>
            </a:endParaRPr>
          </a:p>
        </p:txBody>
      </p:sp>
      <p:sp>
        <p:nvSpPr>
          <p:cNvPr id="6" name="Title 5"/>
          <p:cNvSpPr>
            <a:spLocks noGrp="1"/>
          </p:cNvSpPr>
          <p:nvPr>
            <p:ph type="title" idx="4294967295"/>
          </p:nvPr>
        </p:nvSpPr>
        <p:spPr>
          <a:xfrm>
            <a:off x="0" y="0"/>
            <a:ext cx="9144000" cy="9906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dissolve">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 calcmode="lin" valueType="num">
                                      <p:cBhvr>
                                        <p:cTn id="12" dur="1000" fill="hold"/>
                                        <p:tgtEl>
                                          <p:spTgt spid="16400"/>
                                        </p:tgtEl>
                                        <p:attrNameLst>
                                          <p:attrName>ppt_w</p:attrName>
                                        </p:attrNameLst>
                                      </p:cBhvr>
                                      <p:tavLst>
                                        <p:tav tm="0">
                                          <p:val>
                                            <p:fltVal val="0"/>
                                          </p:val>
                                        </p:tav>
                                        <p:tav tm="100000">
                                          <p:val>
                                            <p:strVal val="#ppt_w"/>
                                          </p:val>
                                        </p:tav>
                                      </p:tavLst>
                                    </p:anim>
                                    <p:anim calcmode="lin" valueType="num">
                                      <p:cBhvr>
                                        <p:cTn id="13" dur="1000" fill="hold"/>
                                        <p:tgtEl>
                                          <p:spTgt spid="16400"/>
                                        </p:tgtEl>
                                        <p:attrNameLst>
                                          <p:attrName>ppt_h</p:attrName>
                                        </p:attrNameLst>
                                      </p:cBhvr>
                                      <p:tavLst>
                                        <p:tav tm="0">
                                          <p:val>
                                            <p:fltVal val="0"/>
                                          </p:val>
                                        </p:tav>
                                        <p:tav tm="100000">
                                          <p:val>
                                            <p:strVal val="#ppt_h"/>
                                          </p:val>
                                        </p:tav>
                                      </p:tavLst>
                                    </p:anim>
                                    <p:anim calcmode="lin" valueType="num">
                                      <p:cBhvr>
                                        <p:cTn id="14" dur="1000" fill="hold"/>
                                        <p:tgtEl>
                                          <p:spTgt spid="1640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400"/>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640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395"/>
                                        </p:tgtEl>
                                        <p:attrNameLst>
                                          <p:attrName>style.visibility</p:attrName>
                                        </p:attrNameLst>
                                      </p:cBhvr>
                                      <p:to>
                                        <p:strVal val="visible"/>
                                      </p:to>
                                    </p:set>
                                    <p:animEffect transition="in" filter="dissolve">
                                      <p:cBhvr>
                                        <p:cTn id="20"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0" grpId="0" animBg="1" autoUpdateAnimBg="0"/>
      <p:bldP spid="16393" grpId="0" autoUpdateAnimBg="0"/>
      <p:bldP spid="16395"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63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75" y="762000"/>
            <a:ext cx="3552825"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87" name="Text Box 3"/>
          <p:cNvSpPr txBox="1">
            <a:spLocks noChangeArrowheads="1"/>
          </p:cNvSpPr>
          <p:nvPr/>
        </p:nvSpPr>
        <p:spPr bwMode="auto">
          <a:xfrm>
            <a:off x="3929063" y="990600"/>
            <a:ext cx="498633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bg1"/>
                </a:solidFill>
                <a:latin typeface="Arial" charset="0"/>
                <a:cs typeface="Arial" charset="0"/>
              </a:rPr>
              <a:t>Daniel</a:t>
            </a:r>
            <a:r>
              <a:rPr lang="fr-FR"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s friends</a:t>
            </a:r>
            <a:r>
              <a:rPr lang="en-US" altLang="ja-JP" dirty="0">
                <a:solidFill>
                  <a:schemeClr val="bg1"/>
                </a:solidFill>
                <a:latin typeface="Arial" charset="0"/>
                <a:cs typeface="Arial" charset="0"/>
              </a:rPr>
              <a:t>: Shadrach, Meshach and Abednego replied to the king, "O Nebuchadnezzar, we do not need to give you an answer concerning this matter.  </a:t>
            </a:r>
            <a:endParaRPr lang="en-US" u="sng" dirty="0">
              <a:solidFill>
                <a:schemeClr val="bg1"/>
              </a:solidFill>
              <a:latin typeface="Arial" charset="0"/>
              <a:cs typeface="Arial" charset="0"/>
            </a:endParaRPr>
          </a:p>
        </p:txBody>
      </p:sp>
      <p:sp>
        <p:nvSpPr>
          <p:cNvPr id="656388" name="Text Box 5"/>
          <p:cNvSpPr txBox="1">
            <a:spLocks noChangeArrowheads="1"/>
          </p:cNvSpPr>
          <p:nvPr/>
        </p:nvSpPr>
        <p:spPr bwMode="auto">
          <a:xfrm>
            <a:off x="228600" y="3382963"/>
            <a:ext cx="8763000" cy="317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If it be [so], our God whom we serve is able to deliver us from the furnace of blazing fire; and He will deliver us out of your hand, O king.  But [even] if [He does] not, let it be known to you, O king, that we are not going to serve your gods or worship the golden image that you have set up." </a:t>
            </a:r>
          </a:p>
          <a:p>
            <a:pPr algn="r" eaLnBrk="1" hangingPunct="1"/>
            <a:r>
              <a:rPr lang="en-US" sz="2000" b="1" dirty="0">
                <a:solidFill>
                  <a:schemeClr val="bg1"/>
                </a:solidFill>
                <a:latin typeface="Arial" charset="0"/>
                <a:cs typeface="Arial" charset="0"/>
              </a:rPr>
              <a:t>Daniel 3:16-18</a:t>
            </a:r>
            <a:r>
              <a:rPr lang="en-US" sz="2800" b="1" dirty="0">
                <a:solidFill>
                  <a:schemeClr val="bg1"/>
                </a:solidFill>
                <a:latin typeface="Arial" charset="0"/>
                <a:cs typeface="Arial" charset="0"/>
              </a:rPr>
              <a:t>   </a:t>
            </a:r>
          </a:p>
          <a:p>
            <a:pPr eaLnBrk="1" hangingPunct="1"/>
            <a:r>
              <a:rPr lang="en-US" sz="2800" b="1" dirty="0">
                <a:solidFill>
                  <a:schemeClr val="bg1"/>
                </a:solidFill>
                <a:latin typeface="Arial" charset="0"/>
                <a:cs typeface="Arial" charset="0"/>
              </a:rPr>
              <a:t>	</a:t>
            </a:r>
            <a:r>
              <a:rPr lang="en-US" sz="2800" dirty="0">
                <a:solidFill>
                  <a:schemeClr val="bg1"/>
                </a:solidFill>
                <a:latin typeface="Arial" charset="0"/>
                <a:cs typeface="Arial" charset="0"/>
              </a:rPr>
              <a:t> 	… </a:t>
            </a:r>
            <a:r>
              <a:rPr lang="en-US" dirty="0">
                <a:solidFill>
                  <a:schemeClr val="bg1"/>
                </a:solidFill>
                <a:latin typeface="Arial" charset="0"/>
                <a:cs typeface="Arial" charset="0"/>
              </a:rPr>
              <a:t>and they were thrown into the midst of the furnace of blazing  fire</a:t>
            </a:r>
          </a:p>
        </p:txBody>
      </p:sp>
      <p:sp>
        <p:nvSpPr>
          <p:cNvPr id="6" name="Title 5"/>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84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49713"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435" name="Text Box 4"/>
          <p:cNvSpPr txBox="1">
            <a:spLocks noChangeArrowheads="1"/>
          </p:cNvSpPr>
          <p:nvPr/>
        </p:nvSpPr>
        <p:spPr bwMode="auto">
          <a:xfrm>
            <a:off x="3657600" y="0"/>
            <a:ext cx="54864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"Then the commissioners and satraps began trying to find a ground of accusation against Daniel in regard to government affairs; but they could find no ground of accusation or... corruption, inasmuch as he was faithful, and no negligence or corruption was... found in him. Then these men said, </a:t>
            </a:r>
            <a:r>
              <a:rPr lang="fr-FR" altLang="ja-JP" dirty="0">
                <a:solidFill>
                  <a:schemeClr val="bg1"/>
                </a:solidFill>
                <a:latin typeface="Arial" charset="0"/>
                <a:cs typeface="Arial" charset="0"/>
              </a:rPr>
              <a:t>'</a:t>
            </a:r>
            <a:r>
              <a:rPr lang="en-US" altLang="ja-JP" u="sng" dirty="0">
                <a:solidFill>
                  <a:schemeClr val="bg1"/>
                </a:solidFill>
                <a:latin typeface="Arial" charset="0"/>
                <a:cs typeface="Arial" charset="0"/>
              </a:rPr>
              <a:t>We will not find any ground of accusation against this Daniel unless we find [it] against him with regard to the law of his God.</a:t>
            </a:r>
            <a:r>
              <a:rPr lang="fr-FR" altLang="ja-JP" u="sng" dirty="0">
                <a:solidFill>
                  <a:schemeClr val="bg1"/>
                </a:solidFill>
                <a:latin typeface="Arial" charset="0"/>
                <a:cs typeface="Arial" charset="0"/>
              </a:rPr>
              <a:t>'</a:t>
            </a:r>
            <a:r>
              <a:rPr lang="en-US" altLang="ja-JP" dirty="0">
                <a:solidFill>
                  <a:schemeClr val="bg1"/>
                </a:solidFill>
                <a:latin typeface="Arial" charset="0"/>
                <a:cs typeface="Arial" charset="0"/>
              </a:rPr>
              <a:t>…</a:t>
            </a:r>
          </a:p>
          <a:p>
            <a:pPr eaLnBrk="1" hangingPunct="1"/>
            <a:endParaRPr lang="en-US" dirty="0">
              <a:solidFill>
                <a:schemeClr val="bg1"/>
              </a:solidFill>
              <a:latin typeface="Arial" charset="0"/>
              <a:cs typeface="Arial" charset="0"/>
            </a:endParaRPr>
          </a:p>
          <a:p>
            <a:pPr eaLnBrk="1" hangingPunct="1"/>
            <a:r>
              <a:rPr lang="en-US" altLang="ja-JP" dirty="0">
                <a:solidFill>
                  <a:schemeClr val="bg1"/>
                </a:solidFill>
                <a:latin typeface="Arial" charset="0"/>
                <a:cs typeface="Arial" charset="0"/>
              </a:rPr>
              <a:t>"Then the king gave orders, and Daniel was brought in and cast into the lions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den.  The king… said to Daniel, </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Your God whom you constantly serve will Himself deliver you</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(Daniel 6:4-5, 16).</a:t>
            </a:r>
            <a:endParaRPr lang="en-US" dirty="0">
              <a:solidFill>
                <a:schemeClr val="bg1"/>
              </a:solidFill>
              <a:latin typeface="Arial" charset="0"/>
              <a:cs typeface="Arial" charset="0"/>
            </a:endParaRPr>
          </a:p>
        </p:txBody>
      </p:sp>
      <p:sp>
        <p:nvSpPr>
          <p:cNvPr id="4" name="Title 3"/>
          <p:cNvSpPr>
            <a:spLocks noGrp="1"/>
          </p:cNvSpPr>
          <p:nvPr>
            <p:ph type="title" idx="4294967295"/>
          </p:nvPr>
        </p:nvSpPr>
        <p:spPr>
          <a:xfrm>
            <a:off x="0" y="-76200"/>
            <a:ext cx="3733800" cy="1752600"/>
          </a:xfrm>
        </p:spPr>
        <p:txBody>
          <a:bodyPr/>
          <a:lstStyle/>
          <a:p>
            <a:pPr>
              <a:defRPr/>
            </a:pPr>
            <a:r>
              <a:rPr lang="en-US" sz="3200">
                <a:effectLst>
                  <a:outerShdw blurRad="38100" dist="38100" dir="2700000" algn="tl">
                    <a:srgbClr val="DDDDDD"/>
                  </a:outerShdw>
                </a:effectLst>
                <a:latin typeface="Arial" charset="0"/>
                <a:ea typeface="ＭＳ Ｐゴシック" charset="0"/>
                <a:cs typeface="Arial" charset="0"/>
              </a:rPr>
              <a:t>II. PERSECUTION OF THE FAITHFUL</a:t>
            </a:r>
            <a:r>
              <a:rPr lang="en-US" sz="4000">
                <a:effectLst>
                  <a:outerShdw blurRad="38100" dist="38100" dir="2700000" algn="tl">
                    <a:srgbClr val="DDDDDD"/>
                  </a:outerShdw>
                </a:effectLst>
                <a:latin typeface="Arial" charset="0"/>
                <a:ea typeface="ＭＳ Ｐゴシック" charset="0"/>
                <a:cs typeface="Arial" charset="0"/>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6048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6875" y="1447800"/>
            <a:ext cx="3011488"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Text Box 4"/>
          <p:cNvSpPr txBox="1">
            <a:spLocks noChangeArrowheads="1"/>
          </p:cNvSpPr>
          <p:nvPr/>
        </p:nvSpPr>
        <p:spPr bwMode="auto">
          <a:xfrm>
            <a:off x="5943600" y="5927725"/>
            <a:ext cx="3562350" cy="8302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chemeClr val="bg1"/>
                </a:solidFill>
                <a:effectLst>
                  <a:outerShdw blurRad="38100" dist="38100" dir="2700000" algn="tl">
                    <a:srgbClr val="DDDDDD"/>
                  </a:outerShdw>
                </a:effectLst>
                <a:latin typeface="Arial" charset="0"/>
                <a:cs typeface="Arial" charset="0"/>
              </a:rPr>
              <a:t>. . . was Daniel cast into the lions</a:t>
            </a:r>
            <a:r>
              <a:rPr lang="fr-FR" b="1" dirty="0">
                <a:solidFill>
                  <a:schemeClr val="bg1"/>
                </a:solidFill>
                <a:effectLst>
                  <a:outerShdw blurRad="38100" dist="38100" dir="2700000" algn="tl">
                    <a:srgbClr val="DDDDDD"/>
                  </a:outerShdw>
                </a:effectLst>
                <a:latin typeface="Arial" charset="0"/>
                <a:cs typeface="Arial" charset="0"/>
              </a:rPr>
              <a:t>'</a:t>
            </a:r>
            <a:r>
              <a:rPr lang="en-US" b="1" dirty="0">
                <a:solidFill>
                  <a:schemeClr val="bg1"/>
                </a:solidFill>
                <a:effectLst>
                  <a:outerShdw blurRad="38100" dist="38100" dir="2700000" algn="tl">
                    <a:srgbClr val="DDDDDD"/>
                  </a:outerShdw>
                </a:effectLst>
                <a:latin typeface="Arial" charset="0"/>
                <a:cs typeface="Arial" charset="0"/>
              </a:rPr>
              <a:t> den?</a:t>
            </a:r>
          </a:p>
        </p:txBody>
      </p:sp>
      <p:pic>
        <p:nvPicPr>
          <p:cNvPr id="660484"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1828800"/>
            <a:ext cx="37338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10"/>
          <p:cNvSpPr txBox="1">
            <a:spLocks noChangeArrowheads="1"/>
          </p:cNvSpPr>
          <p:nvPr/>
        </p:nvSpPr>
        <p:spPr bwMode="auto">
          <a:xfrm>
            <a:off x="1905000" y="5562600"/>
            <a:ext cx="3352800" cy="120015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 were they thrown into the midst of the blazing furnace?</a:t>
            </a:r>
          </a:p>
        </p:txBody>
      </p:sp>
      <p:sp>
        <p:nvSpPr>
          <p:cNvPr id="660486" name="Text Box 11"/>
          <p:cNvSpPr txBox="1">
            <a:spLocks noChangeArrowheads="1"/>
          </p:cNvSpPr>
          <p:nvPr/>
        </p:nvSpPr>
        <p:spPr bwMode="auto">
          <a:xfrm rot="-890683">
            <a:off x="166688" y="2954338"/>
            <a:ext cx="79248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0">
                <a:solidFill>
                  <a:srgbClr val="FFFF00"/>
                </a:solidFill>
                <a:latin typeface="Broadway BT" charset="0"/>
              </a:rPr>
              <a:t>WHY?</a:t>
            </a:r>
          </a:p>
        </p:txBody>
      </p:sp>
      <p:sp>
        <p:nvSpPr>
          <p:cNvPr id="8" name="Title 7"/>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762000" y="1295400"/>
            <a:ext cx="79248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1. Suffering </a:t>
            </a:r>
            <a:r>
              <a:rPr lang="en-US" u="sng" dirty="0">
                <a:solidFill>
                  <a:schemeClr val="bg1"/>
                </a:solidFill>
                <a:latin typeface="Arial" charset="0"/>
                <a:cs typeface="Arial" charset="0"/>
              </a:rPr>
              <a:t>persecution will occur</a:t>
            </a:r>
            <a:r>
              <a:rPr lang="en-US" dirty="0">
                <a:solidFill>
                  <a:schemeClr val="bg1"/>
                </a:solidFill>
                <a:latin typeface="Arial" charset="0"/>
                <a:cs typeface="Arial" charset="0"/>
              </a:rPr>
              <a:t> in each believer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life who is standing on the law of God.   Loyalty to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Word brings us even death (</a:t>
            </a:r>
            <a:r>
              <a:rPr lang="en-US" altLang="ja-JP" dirty="0" err="1">
                <a:solidFill>
                  <a:schemeClr val="bg1"/>
                </a:solidFill>
                <a:latin typeface="Arial" charset="0"/>
                <a:cs typeface="Arial" charset="0"/>
              </a:rPr>
              <a:t>chs</a:t>
            </a:r>
            <a:r>
              <a:rPr lang="en-US" altLang="ja-JP" dirty="0">
                <a:solidFill>
                  <a:schemeClr val="bg1"/>
                </a:solidFill>
                <a:latin typeface="Arial" charset="0"/>
                <a:cs typeface="Arial" charset="0"/>
              </a:rPr>
              <a:t>. 3, 6), but God will vindicate us through resurrection and judgment at the end as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12 depicts.</a:t>
            </a:r>
            <a:endParaRPr lang="en-US" dirty="0">
              <a:solidFill>
                <a:schemeClr val="bg1"/>
              </a:solidFill>
              <a:latin typeface="Arial" charset="0"/>
              <a:cs typeface="Arial" charset="0"/>
            </a:endParaRPr>
          </a:p>
        </p:txBody>
      </p:sp>
      <p:sp>
        <p:nvSpPr>
          <p:cNvPr id="20489" name="Text Box 9"/>
          <p:cNvSpPr txBox="1">
            <a:spLocks noChangeArrowheads="1"/>
          </p:cNvSpPr>
          <p:nvPr/>
        </p:nvSpPr>
        <p:spPr bwMode="auto">
          <a:xfrm>
            <a:off x="762000" y="3079750"/>
            <a:ext cx="3505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Through every circumstance of life it is possible to live a </a:t>
            </a:r>
            <a:r>
              <a:rPr lang="en-US" u="sng" dirty="0">
                <a:solidFill>
                  <a:schemeClr val="bg1"/>
                </a:solidFill>
                <a:latin typeface="Arial" charset="0"/>
                <a:cs typeface="Arial" charset="0"/>
              </a:rPr>
              <a:t>life of faith</a:t>
            </a:r>
            <a:r>
              <a:rPr lang="en-US" dirty="0">
                <a:solidFill>
                  <a:schemeClr val="bg1"/>
                </a:solidFill>
                <a:latin typeface="Arial" charset="0"/>
                <a:cs typeface="Arial" charset="0"/>
              </a:rPr>
              <a:t> and victory with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help (3:24-27; 6:19-24).  This is living under the sovereignty of God.</a:t>
            </a:r>
            <a:endParaRPr lang="en-US" dirty="0">
              <a:solidFill>
                <a:schemeClr val="bg1"/>
              </a:solidFill>
              <a:latin typeface="Arial" charset="0"/>
              <a:cs typeface="Arial" charset="0"/>
            </a:endParaRPr>
          </a:p>
        </p:txBody>
      </p:sp>
      <p:pic>
        <p:nvPicPr>
          <p:cNvPr id="662532" name="Picture 21" descr="nebuchadnezzarsdre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895600"/>
            <a:ext cx="4724400"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dissolve">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9"/>
                                        </p:tgtEl>
                                        <p:attrNameLst>
                                          <p:attrName>style.visibility</p:attrName>
                                        </p:attrNameLst>
                                      </p:cBhvr>
                                      <p:to>
                                        <p:strVal val="visible"/>
                                      </p:to>
                                    </p:set>
                                    <p:animEffect transition="in" filter="dissolve">
                                      <p:cBhvr>
                                        <p:cTn id="12"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9"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4578" name="Text Box 3"/>
          <p:cNvSpPr txBox="1">
            <a:spLocks noChangeArrowheads="1"/>
          </p:cNvSpPr>
          <p:nvPr/>
        </p:nvSpPr>
        <p:spPr bwMode="auto">
          <a:xfrm>
            <a:off x="381000" y="1143000"/>
            <a:ext cx="87630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1. </a:t>
            </a:r>
            <a:r>
              <a:rPr lang="en-US" u="sng" dirty="0">
                <a:solidFill>
                  <a:schemeClr val="bg1"/>
                </a:solidFill>
                <a:latin typeface="Arial" charset="0"/>
                <a:cs typeface="Arial" charset="0"/>
              </a:rPr>
              <a:t>Persecution will occur</a:t>
            </a:r>
            <a:r>
              <a:rPr lang="en-US" dirty="0">
                <a:solidFill>
                  <a:schemeClr val="bg1"/>
                </a:solidFill>
                <a:latin typeface="Arial" charset="0"/>
                <a:cs typeface="Arial" charset="0"/>
              </a:rPr>
              <a:t> in each believer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life who is standing on the law of God.   Loyalty to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Word brings us even death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3, 6), but God will vindicate us through resurrection and judgment at the end as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12 depicts.</a:t>
            </a:r>
            <a:endParaRPr lang="en-US" dirty="0">
              <a:solidFill>
                <a:schemeClr val="bg1"/>
              </a:solidFill>
              <a:latin typeface="Arial" charset="0"/>
              <a:cs typeface="Arial" charset="0"/>
            </a:endParaRPr>
          </a:p>
        </p:txBody>
      </p:sp>
      <p:sp>
        <p:nvSpPr>
          <p:cNvPr id="664579" name="Text Box 4"/>
          <p:cNvSpPr txBox="1">
            <a:spLocks noChangeArrowheads="1"/>
          </p:cNvSpPr>
          <p:nvPr/>
        </p:nvSpPr>
        <p:spPr bwMode="auto">
          <a:xfrm>
            <a:off x="0" y="2927350"/>
            <a:ext cx="9144000" cy="1200150"/>
          </a:xfrm>
          <a:prstGeom prst="rect">
            <a:avLst/>
          </a:prstGeom>
          <a:gradFill rotWithShape="1">
            <a:gsLst>
              <a:gs pos="0">
                <a:srgbClr val="004002"/>
              </a:gs>
              <a:gs pos="100000">
                <a:schemeClr val="tx1"/>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4375"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Through every circumstance of life we can live a </a:t>
            </a:r>
            <a:r>
              <a:rPr lang="en-US" u="sng" dirty="0">
                <a:solidFill>
                  <a:schemeClr val="bg1"/>
                </a:solidFill>
                <a:latin typeface="Arial" charset="0"/>
                <a:cs typeface="Arial" charset="0"/>
              </a:rPr>
              <a:t>life of faith</a:t>
            </a:r>
            <a:r>
              <a:rPr lang="en-US" dirty="0">
                <a:solidFill>
                  <a:schemeClr val="bg1"/>
                </a:solidFill>
                <a:latin typeface="Arial" charset="0"/>
                <a:cs typeface="Arial" charset="0"/>
              </a:rPr>
              <a:t> and victory with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help (3:24-27; 6:19-24).  This is living under the sovereignty of God.</a:t>
            </a:r>
            <a:endParaRPr lang="en-US" dirty="0">
              <a:solidFill>
                <a:schemeClr val="bg1"/>
              </a:solidFill>
              <a:latin typeface="Arial" charset="0"/>
              <a:cs typeface="Arial" charset="0"/>
            </a:endParaRPr>
          </a:p>
        </p:txBody>
      </p:sp>
      <p:sp>
        <p:nvSpPr>
          <p:cNvPr id="664580" name="Text Box 5"/>
          <p:cNvSpPr txBox="1">
            <a:spLocks noChangeArrowheads="1"/>
          </p:cNvSpPr>
          <p:nvPr/>
        </p:nvSpPr>
        <p:spPr bwMode="auto">
          <a:xfrm>
            <a:off x="384175" y="4414838"/>
            <a:ext cx="86788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3. The NT teaches even more on the suffering of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people:</a:t>
            </a:r>
            <a:endParaRPr lang="en-US" dirty="0">
              <a:solidFill>
                <a:schemeClr val="bg1"/>
              </a:solidFill>
              <a:latin typeface="Arial" charset="0"/>
              <a:cs typeface="Arial" charset="0"/>
            </a:endParaRPr>
          </a:p>
        </p:txBody>
      </p:sp>
      <p:sp>
        <p:nvSpPr>
          <p:cNvPr id="51206" name="Text Box 6"/>
          <p:cNvSpPr txBox="1">
            <a:spLocks noChangeArrowheads="1"/>
          </p:cNvSpPr>
          <p:nvPr/>
        </p:nvSpPr>
        <p:spPr bwMode="auto">
          <a:xfrm>
            <a:off x="544513" y="5000625"/>
            <a:ext cx="8510587"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altLang="ja-JP" dirty="0">
                <a:solidFill>
                  <a:schemeClr val="bg1"/>
                </a:solidFill>
                <a:latin typeface="Arial" charset="0"/>
                <a:cs typeface="Arial" charset="0"/>
              </a:rPr>
              <a:t>"Blessed are the persecuted … for theirs is the kingdom of God" (Matt. 5:10-12)</a:t>
            </a:r>
          </a:p>
          <a:p>
            <a:pPr eaLnBrk="1" hangingPunct="1">
              <a:buFontTx/>
              <a:buChar char="•"/>
            </a:pPr>
            <a:r>
              <a:rPr lang="en-US" altLang="ja-JP" dirty="0">
                <a:solidFill>
                  <a:schemeClr val="bg1"/>
                </a:solidFill>
                <a:latin typeface="Arial" charset="0"/>
                <a:cs typeface="Arial" charset="0"/>
              </a:rPr>
              <a:t>"All who desire to live godly in Christ Jesus will be persecuted" (2 Tim. 3:12) </a:t>
            </a:r>
            <a:endParaRPr lang="en-US" dirty="0">
              <a:solidFill>
                <a:schemeClr val="bg1"/>
              </a:solidFill>
              <a:latin typeface="Arial" charset="0"/>
              <a:cs typeface="Arial" charset="0"/>
            </a:endParaRPr>
          </a:p>
        </p:txBody>
      </p:sp>
      <p:sp>
        <p:nvSpPr>
          <p:cNvPr id="7" name="Title 6"/>
          <p:cNvSpPr>
            <a:spLocks noGrp="1"/>
          </p:cNvSpPr>
          <p:nvPr>
            <p:ph type="title" idx="4294967295"/>
          </p:nvPr>
        </p:nvSpPr>
        <p:spPr>
          <a:xfrm>
            <a:off x="0" y="0"/>
            <a:ext cx="9144000" cy="9906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ssolve">
                                      <p:cBhvr>
                                        <p:cTn id="7"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6626" name="Text Box 9"/>
          <p:cNvSpPr txBox="1">
            <a:spLocks noChangeArrowheads="1"/>
          </p:cNvSpPr>
          <p:nvPr/>
        </p:nvSpPr>
        <p:spPr bwMode="auto">
          <a:xfrm>
            <a:off x="0" y="5562600"/>
            <a:ext cx="9144000" cy="8302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chemeClr val="bg1"/>
                </a:solidFill>
                <a:latin typeface="Arial" charset="0"/>
                <a:cs typeface="Arial" charset="0"/>
              </a:rPr>
              <a:t>   </a:t>
            </a:r>
            <a:r>
              <a:rPr lang="en-US" altLang="ja-JP" dirty="0">
                <a:solidFill>
                  <a:schemeClr val="bg1"/>
                </a:solidFill>
                <a:latin typeface="Arial" charset="0"/>
                <a:cs typeface="Arial" charset="0"/>
              </a:rPr>
              <a:t>"…If they persecuted Me they will also persecute you…" </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(John 15:20)</a:t>
            </a:r>
            <a:endParaRPr lang="en-US" dirty="0">
              <a:solidFill>
                <a:schemeClr val="bg1"/>
              </a:solidFill>
              <a:latin typeface="Arial" charset="0"/>
              <a:cs typeface="Arial" charset="0"/>
            </a:endParaRPr>
          </a:p>
        </p:txBody>
      </p:sp>
      <p:pic>
        <p:nvPicPr>
          <p:cNvPr id="66662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295400"/>
            <a:ext cx="8077200" cy="4267200"/>
          </a:xfrm>
          <a:prstGeom prst="rect">
            <a:avLst/>
          </a:prstGeom>
          <a:solidFill>
            <a:srgbClr val="C4B8FE"/>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66662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000" y="4146550"/>
            <a:ext cx="912813"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0" y="0"/>
            <a:ext cx="9144000" cy="9144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381000" y="1473200"/>
            <a:ext cx="8305800" cy="4927600"/>
            <a:chOff x="240" y="928"/>
            <a:chExt cx="5232" cy="3104"/>
          </a:xfrm>
        </p:grpSpPr>
        <p:pic>
          <p:nvPicPr>
            <p:cNvPr id="66867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1056"/>
              <a:ext cx="2039"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8678" name="Text Box 5"/>
            <p:cNvSpPr txBox="1">
              <a:spLocks noChangeArrowheads="1"/>
            </p:cNvSpPr>
            <p:nvPr/>
          </p:nvSpPr>
          <p:spPr bwMode="auto">
            <a:xfrm>
              <a:off x="2516" y="928"/>
              <a:ext cx="295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chemeClr val="bg1"/>
                  </a:solidFill>
                  <a:latin typeface="Arial"/>
                  <a:cs typeface="Arial"/>
                </a:rPr>
                <a:t>Nebuchadnezzar said:</a:t>
              </a:r>
            </a:p>
          </p:txBody>
        </p:sp>
      </p:grpSp>
      <p:sp>
        <p:nvSpPr>
          <p:cNvPr id="21510" name="Text Box 6"/>
          <p:cNvSpPr txBox="1">
            <a:spLocks noChangeArrowheads="1"/>
          </p:cNvSpPr>
          <p:nvPr/>
        </p:nvSpPr>
        <p:spPr bwMode="auto">
          <a:xfrm>
            <a:off x="3946525" y="2251075"/>
            <a:ext cx="4816475"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a:cs typeface="Arial"/>
              </a:rPr>
              <a:t>"Is it true, Shadrach, Meshach and Abed-</a:t>
            </a:r>
            <a:r>
              <a:rPr lang="en-US" dirty="0" err="1">
                <a:solidFill>
                  <a:schemeClr val="bg1"/>
                </a:solidFill>
                <a:latin typeface="Arial"/>
                <a:cs typeface="Arial"/>
              </a:rPr>
              <a:t>nego</a:t>
            </a:r>
            <a:r>
              <a:rPr lang="en-US" dirty="0">
                <a:solidFill>
                  <a:schemeClr val="bg1"/>
                </a:solidFill>
                <a:latin typeface="Arial"/>
                <a:cs typeface="Arial"/>
              </a:rPr>
              <a:t>, that you do not serve my gods or worship the golden image that I have set up? </a:t>
            </a:r>
          </a:p>
          <a:p>
            <a:pPr eaLnBrk="1" hangingPunct="1"/>
            <a:r>
              <a:rPr lang="en-US" dirty="0">
                <a:solidFill>
                  <a:schemeClr val="bg1"/>
                </a:solidFill>
                <a:latin typeface="Arial"/>
                <a:cs typeface="Arial"/>
              </a:rPr>
              <a:t>… But if you do not worship, you will immediately be cast into the midst of a furnace of blazing fire; and </a:t>
            </a:r>
            <a:r>
              <a:rPr lang="en-US" u="sng" dirty="0">
                <a:solidFill>
                  <a:schemeClr val="bg1"/>
                </a:solidFill>
                <a:latin typeface="Arial"/>
                <a:cs typeface="Arial"/>
              </a:rPr>
              <a:t>what god is there who can deliver you out of my hands?" </a:t>
            </a:r>
          </a:p>
          <a:p>
            <a:pPr eaLnBrk="1" hangingPunct="1"/>
            <a:endParaRPr lang="en-US" u="sng" dirty="0">
              <a:solidFill>
                <a:schemeClr val="bg1"/>
              </a:solidFill>
              <a:latin typeface="Arial"/>
              <a:cs typeface="Arial"/>
            </a:endParaRPr>
          </a:p>
          <a:p>
            <a:pPr algn="r" eaLnBrk="1" hangingPunct="1"/>
            <a:r>
              <a:rPr lang="en-US" dirty="0">
                <a:solidFill>
                  <a:schemeClr val="bg1"/>
                </a:solidFill>
                <a:latin typeface="Arial"/>
                <a:cs typeface="Arial"/>
              </a:rPr>
              <a:t>Daniel 3:14-15</a:t>
            </a:r>
          </a:p>
        </p:txBody>
      </p:sp>
      <p:sp>
        <p:nvSpPr>
          <p:cNvPr id="7" name="Title 6"/>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dissolve">
                                      <p:cBhvr>
                                        <p:cTn id="15"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4267200" y="1447800"/>
            <a:ext cx="4572000" cy="563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Arial"/>
                <a:cs typeface="Arial"/>
              </a:rPr>
              <a:t>Then they brought the gold vessels that had been taken out of the temple, the house of God which [was] in Jerusalem; and the king and his nobles, his wives and his concubines drank from them. </a:t>
            </a:r>
          </a:p>
          <a:p>
            <a:pPr eaLnBrk="1" hangingPunct="1"/>
            <a:r>
              <a:rPr lang="en-US" u="sng">
                <a:solidFill>
                  <a:schemeClr val="bg1"/>
                </a:solidFill>
                <a:latin typeface="Arial"/>
                <a:cs typeface="Arial"/>
              </a:rPr>
              <a:t>They drank the wine and praised the gods of gold and silver, of bronze, iron, wood and stone… </a:t>
            </a:r>
          </a:p>
          <a:p>
            <a:pPr eaLnBrk="1" hangingPunct="1"/>
            <a:r>
              <a:rPr lang="en-US" u="sng">
                <a:solidFill>
                  <a:schemeClr val="bg1"/>
                </a:solidFill>
                <a:latin typeface="Arial"/>
                <a:cs typeface="Arial"/>
              </a:rPr>
              <a:t>That same night Belshazzar the Chaldean king was slain. </a:t>
            </a:r>
          </a:p>
          <a:p>
            <a:pPr eaLnBrk="1" hangingPunct="1"/>
            <a:endParaRPr lang="en-US" u="sng">
              <a:solidFill>
                <a:schemeClr val="bg1"/>
              </a:solidFill>
              <a:latin typeface="Arial"/>
              <a:cs typeface="Arial"/>
            </a:endParaRPr>
          </a:p>
          <a:p>
            <a:pPr algn="r" eaLnBrk="1" hangingPunct="1"/>
            <a:r>
              <a:rPr lang="en-US">
                <a:solidFill>
                  <a:schemeClr val="bg1"/>
                </a:solidFill>
                <a:latin typeface="Arial"/>
                <a:cs typeface="Arial"/>
              </a:rPr>
              <a:t>Daniel 5:3-4, 30</a:t>
            </a:r>
          </a:p>
        </p:txBody>
      </p:sp>
      <p:pic>
        <p:nvPicPr>
          <p:cNvPr id="67072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516313"/>
            <a:ext cx="3497263"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072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073150" y="4330700"/>
            <a:ext cx="273685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072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327025" y="3548063"/>
            <a:ext cx="2052638"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0726" name="Picture 14" descr="j0223774"/>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457200" y="1600200"/>
            <a:ext cx="2895600" cy="211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7"/>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457200" y="825500"/>
            <a:ext cx="81534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200" dirty="0">
                <a:solidFill>
                  <a:schemeClr val="bg1"/>
                </a:solidFill>
                <a:latin typeface="Arial"/>
                <a:cs typeface="Arial"/>
              </a:rPr>
              <a:t>MAN</a:t>
            </a:r>
            <a:r>
              <a:rPr lang="fr-FR" altLang="ja-JP" sz="2200" dirty="0">
                <a:solidFill>
                  <a:schemeClr val="bg1"/>
                </a:solidFill>
                <a:latin typeface="Arial"/>
                <a:cs typeface="Arial"/>
              </a:rPr>
              <a:t>'</a:t>
            </a:r>
            <a:r>
              <a:rPr lang="en-US" altLang="ja-JP" sz="2200" dirty="0">
                <a:solidFill>
                  <a:schemeClr val="bg1"/>
                </a:solidFill>
                <a:latin typeface="Arial"/>
                <a:cs typeface="Arial"/>
              </a:rPr>
              <a:t>S PRIDE… refuses to depend on God and be subject to Him, but attributes to self the honor due to him, This the very root… of sin."</a:t>
            </a:r>
          </a:p>
          <a:p>
            <a:pPr algn="r" eaLnBrk="1" hangingPunct="1"/>
            <a:r>
              <a:rPr lang="en-US" sz="1400" dirty="0">
                <a:solidFill>
                  <a:schemeClr val="bg1"/>
                </a:solidFill>
                <a:latin typeface="Arial"/>
                <a:cs typeface="Arial"/>
              </a:rPr>
              <a:t>I. H. Marshall, </a:t>
            </a:r>
            <a:r>
              <a:rPr lang="en-US" sz="1400" i="1" dirty="0">
                <a:solidFill>
                  <a:schemeClr val="bg1"/>
                </a:solidFill>
                <a:latin typeface="Arial"/>
                <a:cs typeface="Arial"/>
              </a:rPr>
              <a:t>New Bible Dictionary</a:t>
            </a:r>
            <a:r>
              <a:rPr lang="en-US" sz="1400" dirty="0">
                <a:solidFill>
                  <a:schemeClr val="bg1"/>
                </a:solidFill>
                <a:latin typeface="Arial"/>
                <a:cs typeface="Arial"/>
              </a:rPr>
              <a:t> (IVP, 1995), 995</a:t>
            </a:r>
          </a:p>
        </p:txBody>
      </p:sp>
      <p:sp>
        <p:nvSpPr>
          <p:cNvPr id="49156" name="Text Box 4"/>
          <p:cNvSpPr txBox="1">
            <a:spLocks noChangeArrowheads="1"/>
          </p:cNvSpPr>
          <p:nvPr/>
        </p:nvSpPr>
        <p:spPr bwMode="auto">
          <a:xfrm>
            <a:off x="457200" y="2638425"/>
            <a:ext cx="3581400" cy="415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a:cs typeface="Arial"/>
              </a:rPr>
              <a:t>God sent Babylon to besiege Jerusalem because of Judah</a:t>
            </a:r>
            <a:r>
              <a:rPr lang="fr-FR" altLang="ja-JP" dirty="0">
                <a:solidFill>
                  <a:schemeClr val="bg1"/>
                </a:solidFill>
                <a:latin typeface="Arial"/>
                <a:cs typeface="Arial"/>
              </a:rPr>
              <a:t>'</a:t>
            </a:r>
            <a:r>
              <a:rPr lang="en-US" altLang="ja-JP" dirty="0">
                <a:solidFill>
                  <a:schemeClr val="bg1"/>
                </a:solidFill>
                <a:latin typeface="Arial"/>
                <a:cs typeface="Arial"/>
              </a:rPr>
              <a:t>s pride. </a:t>
            </a:r>
          </a:p>
          <a:p>
            <a:pPr eaLnBrk="1" hangingPunct="1"/>
            <a:endParaRPr lang="en-US" dirty="0">
              <a:solidFill>
                <a:schemeClr val="bg1"/>
              </a:solidFill>
              <a:latin typeface="Arial"/>
              <a:cs typeface="Arial"/>
            </a:endParaRPr>
          </a:p>
          <a:p>
            <a:pPr eaLnBrk="1" hangingPunct="1"/>
            <a:r>
              <a:rPr lang="en-US" dirty="0">
                <a:solidFill>
                  <a:schemeClr val="bg1"/>
                </a:solidFill>
                <a:latin typeface="Arial"/>
                <a:cs typeface="Arial"/>
              </a:rPr>
              <a:t>This contrasted with the obedient people of God.  Daniel and his three friends did not want to go against the law of God.</a:t>
            </a:r>
          </a:p>
        </p:txBody>
      </p:sp>
      <p:sp>
        <p:nvSpPr>
          <p:cNvPr id="49157" name="Text Box 5"/>
          <p:cNvSpPr txBox="1">
            <a:spLocks noChangeArrowheads="1"/>
          </p:cNvSpPr>
          <p:nvPr/>
        </p:nvSpPr>
        <p:spPr bwMode="auto">
          <a:xfrm>
            <a:off x="457200" y="2286000"/>
            <a:ext cx="17067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a:cs typeface="Arial"/>
              </a:rPr>
              <a:t>Chapter 1: </a:t>
            </a:r>
          </a:p>
        </p:txBody>
      </p:sp>
      <p:sp>
        <p:nvSpPr>
          <p:cNvPr id="49161" name="Text Box 9"/>
          <p:cNvSpPr txBox="1">
            <a:spLocks noChangeArrowheads="1"/>
          </p:cNvSpPr>
          <p:nvPr/>
        </p:nvSpPr>
        <p:spPr bwMode="auto">
          <a:xfrm>
            <a:off x="5220072" y="3212976"/>
            <a:ext cx="3429000" cy="286232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00"/>
                </a:solidFill>
                <a:latin typeface="Arial"/>
                <a:cs typeface="Arial"/>
              </a:rPr>
              <a:t>And I will pronounce My judgments on them concerning all their wickedness, whereby they have forsaken Me and have offered sacrifices to other gods, and worshipped the works of their own hands (Jer. 1:16)</a:t>
            </a:r>
          </a:p>
        </p:txBody>
      </p:sp>
      <p:sp>
        <p:nvSpPr>
          <p:cNvPr id="49162" name="Text Box 10"/>
          <p:cNvSpPr txBox="1">
            <a:spLocks noChangeArrowheads="1"/>
          </p:cNvSpPr>
          <p:nvPr/>
        </p:nvSpPr>
        <p:spPr bwMode="auto">
          <a:xfrm>
            <a:off x="3923928" y="1700485"/>
            <a:ext cx="5029200" cy="4968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a:cs typeface="Arial"/>
              </a:rPr>
              <a:t>Woe to the rebellious  children…</a:t>
            </a:r>
          </a:p>
          <a:p>
            <a:pPr eaLnBrk="1" hangingPunct="1"/>
            <a:r>
              <a:rPr lang="en-US" sz="2000" dirty="0">
                <a:solidFill>
                  <a:schemeClr val="bg1"/>
                </a:solidFill>
                <a:latin typeface="Arial"/>
                <a:cs typeface="Arial"/>
              </a:rPr>
              <a:t>Who proceed down to Egypt </a:t>
            </a:r>
          </a:p>
          <a:p>
            <a:pPr eaLnBrk="1" hangingPunct="1"/>
            <a:r>
              <a:rPr lang="en-US" sz="2000" dirty="0">
                <a:solidFill>
                  <a:schemeClr val="bg1"/>
                </a:solidFill>
                <a:latin typeface="Arial"/>
                <a:cs typeface="Arial"/>
              </a:rPr>
              <a:t>Without consulting Me, </a:t>
            </a:r>
          </a:p>
          <a:p>
            <a:pPr eaLnBrk="1" hangingPunct="1"/>
            <a:r>
              <a:rPr lang="en-US" sz="2000" dirty="0">
                <a:solidFill>
                  <a:schemeClr val="bg1"/>
                </a:solidFill>
                <a:latin typeface="Arial"/>
                <a:cs typeface="Arial"/>
              </a:rPr>
              <a:t>To take refuge in the safety of Pharaoh </a:t>
            </a:r>
          </a:p>
          <a:p>
            <a:pPr eaLnBrk="1" hangingPunct="1"/>
            <a:r>
              <a:rPr lang="en-US" sz="2000" dirty="0">
                <a:solidFill>
                  <a:schemeClr val="bg1"/>
                </a:solidFill>
                <a:latin typeface="Arial"/>
                <a:cs typeface="Arial"/>
              </a:rPr>
              <a:t>And to seek shelter in the shadow of Egypt! (Isa. 30:1-2)</a:t>
            </a:r>
          </a:p>
          <a:p>
            <a:pPr eaLnBrk="1" hangingPunct="1"/>
            <a:endParaRPr lang="en-US" sz="2000" dirty="0">
              <a:solidFill>
                <a:schemeClr val="bg1"/>
              </a:solidFill>
              <a:latin typeface="Arial"/>
              <a:cs typeface="Arial"/>
            </a:endParaRPr>
          </a:p>
          <a:p>
            <a:pPr eaLnBrk="1" hangingPunct="1"/>
            <a:r>
              <a:rPr lang="en-US" sz="2000" dirty="0">
                <a:solidFill>
                  <a:schemeClr val="bg1"/>
                </a:solidFill>
                <a:latin typeface="Arial"/>
                <a:cs typeface="Arial"/>
              </a:rPr>
              <a:t>Woe to those who go down to Egypt for help. [And] rely on horses, and trust in chariots because they are many and in horsemen because they are very strong, but they do not look to the Holy One of Israel, nor seek the Lord! …</a:t>
            </a:r>
          </a:p>
          <a:p>
            <a:pPr eaLnBrk="1" hangingPunct="1"/>
            <a:r>
              <a:rPr lang="en-US" sz="2000" dirty="0">
                <a:solidFill>
                  <a:schemeClr val="bg1"/>
                </a:solidFill>
                <a:latin typeface="Arial"/>
                <a:cs typeface="Arial"/>
              </a:rPr>
              <a:t>Return to Him from whom you have deeply defected, O sons of Israel </a:t>
            </a:r>
          </a:p>
          <a:p>
            <a:pPr eaLnBrk="1" hangingPunct="1"/>
            <a:r>
              <a:rPr lang="en-US" sz="2000" dirty="0">
                <a:solidFill>
                  <a:schemeClr val="bg1"/>
                </a:solidFill>
                <a:latin typeface="Arial"/>
                <a:cs typeface="Arial"/>
              </a:rPr>
              <a:t>(Isa. 31:1,6)</a:t>
            </a:r>
          </a:p>
        </p:txBody>
      </p:sp>
      <p:sp>
        <p:nvSpPr>
          <p:cNvPr id="8" name="Title 7"/>
          <p:cNvSpPr>
            <a:spLocks noGrp="1"/>
          </p:cNvSpPr>
          <p:nvPr>
            <p:ph type="title" idx="4294967295"/>
          </p:nvPr>
        </p:nvSpPr>
        <p:spPr>
          <a:xfrm>
            <a:off x="0" y="0"/>
            <a:ext cx="9144000" cy="7620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a:t>
            </a:r>
            <a:endParaRPr lang="en-US">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9157"/>
                                        </p:tgtEl>
                                        <p:attrNameLst>
                                          <p:attrName>style.visibility</p:attrName>
                                        </p:attrNameLst>
                                      </p:cBhvr>
                                      <p:to>
                                        <p:strVal val="visible"/>
                                      </p:to>
                                    </p:set>
                                    <p:anim calcmode="lin" valueType="num">
                                      <p:cBhvr additive="base">
                                        <p:cTn id="12" dur="500" fill="hold"/>
                                        <p:tgtEl>
                                          <p:spTgt spid="49157"/>
                                        </p:tgtEl>
                                        <p:attrNameLst>
                                          <p:attrName>ppt_x</p:attrName>
                                        </p:attrNameLst>
                                      </p:cBhvr>
                                      <p:tavLst>
                                        <p:tav tm="0">
                                          <p:val>
                                            <p:strVal val="0-#ppt_w/2"/>
                                          </p:val>
                                        </p:tav>
                                        <p:tav tm="100000">
                                          <p:val>
                                            <p:strVal val="#ppt_x"/>
                                          </p:val>
                                        </p:tav>
                                      </p:tavLst>
                                    </p:anim>
                                    <p:anim calcmode="lin" valueType="num">
                                      <p:cBhvr additive="base">
                                        <p:cTn id="13" dur="500" fill="hold"/>
                                        <p:tgtEl>
                                          <p:spTgt spid="4915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9156"/>
                                        </p:tgtEl>
                                        <p:attrNameLst>
                                          <p:attrName>style.visibility</p:attrName>
                                        </p:attrNameLst>
                                      </p:cBhvr>
                                      <p:to>
                                        <p:strVal val="visible"/>
                                      </p:to>
                                    </p:set>
                                    <p:animEffect transition="in" filter="dissolve">
                                      <p:cBhvr>
                                        <p:cTn id="18" dur="500"/>
                                        <p:tgtEl>
                                          <p:spTgt spid="491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161"/>
                                        </p:tgtEl>
                                        <p:attrNameLst>
                                          <p:attrName>style.visibility</p:attrName>
                                        </p:attrNameLst>
                                      </p:cBhvr>
                                      <p:to>
                                        <p:strVal val="visible"/>
                                      </p:to>
                                    </p:set>
                                    <p:anim calcmode="lin" valueType="num">
                                      <p:cBhvr>
                                        <p:cTn id="23" dur="1000" fill="hold"/>
                                        <p:tgtEl>
                                          <p:spTgt spid="49161"/>
                                        </p:tgtEl>
                                        <p:attrNameLst>
                                          <p:attrName>ppt_w</p:attrName>
                                        </p:attrNameLst>
                                      </p:cBhvr>
                                      <p:tavLst>
                                        <p:tav tm="0">
                                          <p:val>
                                            <p:fltVal val="0"/>
                                          </p:val>
                                        </p:tav>
                                        <p:tav tm="100000">
                                          <p:val>
                                            <p:strVal val="#ppt_w"/>
                                          </p:val>
                                        </p:tav>
                                      </p:tavLst>
                                    </p:anim>
                                    <p:anim calcmode="lin" valueType="num">
                                      <p:cBhvr>
                                        <p:cTn id="24" dur="1000" fill="hold"/>
                                        <p:tgtEl>
                                          <p:spTgt spid="49161"/>
                                        </p:tgtEl>
                                        <p:attrNameLst>
                                          <p:attrName>ppt_h</p:attrName>
                                        </p:attrNameLst>
                                      </p:cBhvr>
                                      <p:tavLst>
                                        <p:tav tm="0">
                                          <p:val>
                                            <p:fltVal val="0"/>
                                          </p:val>
                                        </p:tav>
                                        <p:tav tm="100000">
                                          <p:val>
                                            <p:strVal val="#ppt_h"/>
                                          </p:val>
                                        </p:tav>
                                      </p:tavLst>
                                    </p:anim>
                                    <p:anim calcmode="lin" valueType="num">
                                      <p:cBhvr>
                                        <p:cTn id="25" dur="1000" fill="hold"/>
                                        <p:tgtEl>
                                          <p:spTgt spid="491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161"/>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162"/>
                                        </p:tgtEl>
                                        <p:attrNameLst>
                                          <p:attrName>style.visibility</p:attrName>
                                        </p:attrNameLst>
                                      </p:cBhvr>
                                      <p:to>
                                        <p:strVal val="visible"/>
                                      </p:to>
                                    </p:set>
                                    <p:anim calcmode="lin" valueType="num">
                                      <p:cBhvr>
                                        <p:cTn id="31" dur="1000" fill="hold"/>
                                        <p:tgtEl>
                                          <p:spTgt spid="49162"/>
                                        </p:tgtEl>
                                        <p:attrNameLst>
                                          <p:attrName>ppt_w</p:attrName>
                                        </p:attrNameLst>
                                      </p:cBhvr>
                                      <p:tavLst>
                                        <p:tav tm="0">
                                          <p:val>
                                            <p:fltVal val="0"/>
                                          </p:val>
                                        </p:tav>
                                        <p:tav tm="100000">
                                          <p:val>
                                            <p:strVal val="#ppt_w"/>
                                          </p:val>
                                        </p:tav>
                                      </p:tavLst>
                                    </p:anim>
                                    <p:anim calcmode="lin" valueType="num">
                                      <p:cBhvr>
                                        <p:cTn id="32" dur="1000" fill="hold"/>
                                        <p:tgtEl>
                                          <p:spTgt spid="49162"/>
                                        </p:tgtEl>
                                        <p:attrNameLst>
                                          <p:attrName>ppt_h</p:attrName>
                                        </p:attrNameLst>
                                      </p:cBhvr>
                                      <p:tavLst>
                                        <p:tav tm="0">
                                          <p:val>
                                            <p:fltVal val="0"/>
                                          </p:val>
                                        </p:tav>
                                        <p:tav tm="100000">
                                          <p:val>
                                            <p:strVal val="#ppt_h"/>
                                          </p:val>
                                        </p:tav>
                                      </p:tavLst>
                                    </p:anim>
                                    <p:anim calcmode="lin" valueType="num">
                                      <p:cBhvr>
                                        <p:cTn id="33" dur="1000" fill="hold"/>
                                        <p:tgtEl>
                                          <p:spTgt spid="491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162"/>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autoUpdateAnimBg="0"/>
      <p:bldP spid="49157" grpId="0" autoUpdateAnimBg="0"/>
      <p:bldP spid="49161" grpId="0" animBg="1" autoUpdateAnimBg="0"/>
      <p:bldP spid="4916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144000"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457200" y="838200"/>
            <a:ext cx="1706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Chapter 2: </a:t>
            </a:r>
          </a:p>
        </p:txBody>
      </p:sp>
      <p:sp>
        <p:nvSpPr>
          <p:cNvPr id="43015" name="Text Box 7"/>
          <p:cNvSpPr txBox="1">
            <a:spLocks noChangeArrowheads="1"/>
          </p:cNvSpPr>
          <p:nvPr/>
        </p:nvSpPr>
        <p:spPr bwMode="auto">
          <a:xfrm>
            <a:off x="457200" y="1311275"/>
            <a:ext cx="81692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pPr>
            <a:r>
              <a:rPr lang="en-US" dirty="0">
                <a:solidFill>
                  <a:schemeClr val="bg1"/>
                </a:solidFill>
                <a:latin typeface="Arial" charset="0"/>
                <a:cs typeface="Arial" charset="0"/>
              </a:rPr>
              <a:t>Nebuchadnezzar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dream was revealed to Daniel by God alone. This contrasts with human pride which has no ability to discern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message. </a:t>
            </a:r>
            <a:endParaRPr lang="en-US" dirty="0">
              <a:solidFill>
                <a:schemeClr val="bg1"/>
              </a:solidFill>
              <a:latin typeface="Arial" charset="0"/>
              <a:cs typeface="Arial" charset="0"/>
            </a:endParaRPr>
          </a:p>
        </p:txBody>
      </p:sp>
      <p:sp>
        <p:nvSpPr>
          <p:cNvPr id="43016" name="Text Box 8"/>
          <p:cNvSpPr txBox="1">
            <a:spLocks noChangeArrowheads="1"/>
          </p:cNvSpPr>
          <p:nvPr/>
        </p:nvSpPr>
        <p:spPr bwMode="auto">
          <a:xfrm>
            <a:off x="457200" y="5353050"/>
            <a:ext cx="8093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The mighty kingdoms are destroyed by other kingdoms, but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kingdom will never be destroyed.  Human pride will finally be destroyed!</a:t>
            </a:r>
            <a:endParaRPr lang="en-US" dirty="0">
              <a:solidFill>
                <a:schemeClr val="bg1"/>
              </a:solidFill>
              <a:latin typeface="Arial" charset="0"/>
              <a:cs typeface="Arial" charset="0"/>
            </a:endParaRPr>
          </a:p>
        </p:txBody>
      </p:sp>
      <p:sp>
        <p:nvSpPr>
          <p:cNvPr id="43019" name="Text Box 11"/>
          <p:cNvSpPr txBox="1">
            <a:spLocks noChangeArrowheads="1"/>
          </p:cNvSpPr>
          <p:nvPr/>
        </p:nvSpPr>
        <p:spPr bwMode="auto">
          <a:xfrm>
            <a:off x="914400" y="2667000"/>
            <a:ext cx="8229600" cy="24003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ja-JP" sz="2000" b="1" dirty="0">
                <a:solidFill>
                  <a:schemeClr val="bg1"/>
                </a:solidFill>
                <a:latin typeface="Arial" charset="0"/>
                <a:cs typeface="Arial" charset="0"/>
              </a:rPr>
              <a:t>"The Chaldeans answered the king and said, </a:t>
            </a: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There is not a man on earth who could declare the matter for the king, inasmuch as no great king or ruler has [ever] asked anything like this of any magician, conjurer or Chaldean.</a:t>
            </a:r>
            <a:r>
              <a:rPr lang="fr-FR" altLang="ja-JP" sz="2000" b="1" dirty="0">
                <a:solidFill>
                  <a:schemeClr val="bg1"/>
                </a:solidFill>
                <a:latin typeface="Arial" charset="0"/>
                <a:cs typeface="Arial" charset="0"/>
              </a:rPr>
              <a:t>'</a:t>
            </a:r>
            <a:endParaRPr lang="en-US" altLang="ja-JP" sz="2000" b="1" dirty="0">
              <a:solidFill>
                <a:schemeClr val="bg1"/>
              </a:solidFill>
              <a:latin typeface="Arial" charset="0"/>
              <a:cs typeface="Arial" charset="0"/>
            </a:endParaRPr>
          </a:p>
          <a:p>
            <a:pPr eaLnBrk="1" hangingPunct="1">
              <a:spcBef>
                <a:spcPct val="50000"/>
              </a:spcBef>
            </a:pP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Moreover, the thing which the king demands is difficult, and there is no one else who could declare it to the king except gods, whose dwelling place is not with [mortal] flesh</a:t>
            </a: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 (2:10-11).</a:t>
            </a:r>
            <a:endParaRPr lang="en-US" sz="2000" b="1" dirty="0">
              <a:solidFill>
                <a:schemeClr val="bg1"/>
              </a:solidFill>
              <a:latin typeface="Arial" charset="0"/>
              <a:cs typeface="Arial" charset="0"/>
            </a:endParaRPr>
          </a:p>
        </p:txBody>
      </p:sp>
      <p:sp>
        <p:nvSpPr>
          <p:cNvPr id="7" name="Title 6"/>
          <p:cNvSpPr>
            <a:spLocks noGrp="1"/>
          </p:cNvSpPr>
          <p:nvPr>
            <p:ph type="title" idx="4294967295"/>
          </p:nvPr>
        </p:nvSpPr>
        <p:spPr>
          <a:xfrm>
            <a:off x="0" y="0"/>
            <a:ext cx="9144000" cy="7620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3015"/>
                                        </p:tgtEl>
                                        <p:attrNameLst>
                                          <p:attrName>style.visibility</p:attrName>
                                        </p:attrNameLst>
                                      </p:cBhvr>
                                      <p:to>
                                        <p:strVal val="visible"/>
                                      </p:to>
                                    </p:set>
                                    <p:animEffect transition="in" filter="dissolve">
                                      <p:cBhvr>
                                        <p:cTn id="13" dur="500"/>
                                        <p:tgtEl>
                                          <p:spTgt spid="430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3019"/>
                                        </p:tgtEl>
                                        <p:attrNameLst>
                                          <p:attrName>style.visibility</p:attrName>
                                        </p:attrNameLst>
                                      </p:cBhvr>
                                      <p:to>
                                        <p:strVal val="visible"/>
                                      </p:to>
                                    </p:set>
                                    <p:anim calcmode="lin" valueType="num">
                                      <p:cBhvr>
                                        <p:cTn id="18" dur="1000" fill="hold"/>
                                        <p:tgtEl>
                                          <p:spTgt spid="43019"/>
                                        </p:tgtEl>
                                        <p:attrNameLst>
                                          <p:attrName>ppt_w</p:attrName>
                                        </p:attrNameLst>
                                      </p:cBhvr>
                                      <p:tavLst>
                                        <p:tav tm="0">
                                          <p:val>
                                            <p:fltVal val="0"/>
                                          </p:val>
                                        </p:tav>
                                        <p:tav tm="100000">
                                          <p:val>
                                            <p:strVal val="#ppt_w"/>
                                          </p:val>
                                        </p:tav>
                                      </p:tavLst>
                                    </p:anim>
                                    <p:anim calcmode="lin" valueType="num">
                                      <p:cBhvr>
                                        <p:cTn id="19" dur="1000" fill="hold"/>
                                        <p:tgtEl>
                                          <p:spTgt spid="43019"/>
                                        </p:tgtEl>
                                        <p:attrNameLst>
                                          <p:attrName>ppt_h</p:attrName>
                                        </p:attrNameLst>
                                      </p:cBhvr>
                                      <p:tavLst>
                                        <p:tav tm="0">
                                          <p:val>
                                            <p:fltVal val="0"/>
                                          </p:val>
                                        </p:tav>
                                        <p:tav tm="100000">
                                          <p:val>
                                            <p:strVal val="#ppt_h"/>
                                          </p:val>
                                        </p:tav>
                                      </p:tavLst>
                                    </p:anim>
                                    <p:anim calcmode="lin" valueType="num">
                                      <p:cBhvr>
                                        <p:cTn id="20" dur="1000" fill="hold"/>
                                        <p:tgtEl>
                                          <p:spTgt spid="4301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9"/>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301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3016"/>
                                        </p:tgtEl>
                                        <p:attrNameLst>
                                          <p:attrName>style.visibility</p:attrName>
                                        </p:attrNameLst>
                                      </p:cBhvr>
                                      <p:to>
                                        <p:strVal val="visible"/>
                                      </p:to>
                                    </p:set>
                                    <p:animEffect transition="in" filter="dissolve">
                                      <p:cBhvr>
                                        <p:cTn id="26" dur="5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utoUpdateAnimBg="0"/>
      <p:bldP spid="43015" grpId="0" autoUpdateAnimBg="0"/>
      <p:bldP spid="43016" grpId="0" autoUpdateAnimBg="0"/>
      <p:bldP spid="43019"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6866" name="Text Box 19"/>
          <p:cNvSpPr txBox="1">
            <a:spLocks noChangeArrowheads="1"/>
          </p:cNvSpPr>
          <p:nvPr/>
        </p:nvSpPr>
        <p:spPr bwMode="auto">
          <a:xfrm>
            <a:off x="0" y="838200"/>
            <a:ext cx="9144000" cy="601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651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800" b="1">
              <a:solidFill>
                <a:srgbClr val="F2F2F2"/>
              </a:solidFill>
              <a:latin typeface="Aroial" charset="0"/>
              <a:cs typeface="Aroial" charset="0"/>
            </a:endParaRPr>
          </a:p>
          <a:p>
            <a:pPr eaLnBrk="1" hangingPunct="1"/>
            <a:r>
              <a:rPr lang="en-US" sz="2800" b="1">
                <a:solidFill>
                  <a:srgbClr val="F2F2F2"/>
                </a:solidFill>
                <a:latin typeface="Aroial" charset="0"/>
                <a:cs typeface="Aroial" charset="0"/>
              </a:rPr>
              <a:t>In the days of those kings the God of heaven will set up a kingdom which will never be destroyed, and [that] kingdom will not be left for another people; </a:t>
            </a:r>
            <a:r>
              <a:rPr lang="en-US" sz="3200" b="1">
                <a:solidFill>
                  <a:srgbClr val="FFFF00"/>
                </a:solidFill>
                <a:latin typeface="Aroial" charset="0"/>
                <a:cs typeface="Aroial" charset="0"/>
              </a:rPr>
              <a:t>it will crush and put an end to all these kingdoms</a:t>
            </a:r>
            <a:r>
              <a:rPr lang="en-US" sz="3200" b="1">
                <a:solidFill>
                  <a:srgbClr val="F2F2F2"/>
                </a:solidFill>
                <a:latin typeface="Aroial" charset="0"/>
                <a:cs typeface="Aroial" charset="0"/>
              </a:rPr>
              <a:t>,</a:t>
            </a:r>
            <a:r>
              <a:rPr lang="en-US" sz="2800" b="1">
                <a:solidFill>
                  <a:srgbClr val="F2F2F2"/>
                </a:solidFill>
                <a:latin typeface="Aroial" charset="0"/>
                <a:cs typeface="Aroial" charset="0"/>
              </a:rPr>
              <a:t> but it will itself endure forever. Inasmuch as you saw that a stone was cut out of the mountain without hands and that it crushed the iron, the bronze, the clay, the silver and the gold, the great God has made known to the king what will take place in the future; so the dream is true and its interpretation is trustworthy.</a:t>
            </a:r>
          </a:p>
          <a:p>
            <a:pPr algn="r" eaLnBrk="1" hangingPunct="1"/>
            <a:r>
              <a:rPr lang="en-US" sz="2800" b="1">
                <a:solidFill>
                  <a:srgbClr val="F2F2F2"/>
                </a:solidFill>
                <a:latin typeface="Aroial" charset="0"/>
                <a:cs typeface="Aroial" charset="0"/>
              </a:rPr>
              <a:t>Daniel 2:44-45</a:t>
            </a:r>
          </a:p>
        </p:txBody>
      </p:sp>
      <p:sp>
        <p:nvSpPr>
          <p:cNvPr id="4" name="Title 3"/>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3028950" y="838200"/>
            <a:ext cx="2381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Chapter 3:</a:t>
            </a:r>
          </a:p>
        </p:txBody>
      </p:sp>
      <p:grpSp>
        <p:nvGrpSpPr>
          <p:cNvPr id="2" name="Group 20"/>
          <p:cNvGrpSpPr>
            <a:grpSpLocks/>
          </p:cNvGrpSpPr>
          <p:nvPr/>
        </p:nvGrpSpPr>
        <p:grpSpPr bwMode="auto">
          <a:xfrm>
            <a:off x="152400" y="914400"/>
            <a:ext cx="8502650" cy="5029200"/>
            <a:chOff x="336" y="720"/>
            <a:chExt cx="5116" cy="3168"/>
          </a:xfrm>
        </p:grpSpPr>
        <p:sp>
          <p:nvSpPr>
            <p:cNvPr id="678920" name="Text Box 10"/>
            <p:cNvSpPr txBox="1">
              <a:spLocks noChangeArrowheads="1"/>
            </p:cNvSpPr>
            <p:nvPr/>
          </p:nvSpPr>
          <p:spPr bwMode="auto">
            <a:xfrm>
              <a:off x="336" y="960"/>
              <a:ext cx="3164"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Nebuchadnezzar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pride is subdued by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miraculous work in protecting Daniel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3 friends.</a:t>
              </a:r>
              <a:endParaRPr lang="en-US" dirty="0">
                <a:solidFill>
                  <a:schemeClr val="bg1"/>
                </a:solidFill>
                <a:latin typeface="Arial" charset="0"/>
                <a:cs typeface="Arial" charset="0"/>
              </a:endParaRPr>
            </a:p>
          </p:txBody>
        </p:sp>
        <p:pic>
          <p:nvPicPr>
            <p:cNvPr id="67892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24" y="720"/>
              <a:ext cx="2228" cy="3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613" name="Text Box 13"/>
          <p:cNvSpPr txBox="1">
            <a:spLocks noChangeArrowheads="1"/>
          </p:cNvSpPr>
          <p:nvPr/>
        </p:nvSpPr>
        <p:spPr bwMode="auto">
          <a:xfrm>
            <a:off x="152400" y="2590800"/>
            <a:ext cx="4165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Arial" charset="0"/>
                <a:cs typeface="Arial" charset="0"/>
              </a:rPr>
              <a:t>His arrogant proclamation </a:t>
            </a:r>
          </a:p>
          <a:p>
            <a:pPr eaLnBrk="1" hangingPunct="1"/>
            <a:r>
              <a:rPr lang="en-US">
                <a:solidFill>
                  <a:schemeClr val="bg1"/>
                </a:solidFill>
                <a:latin typeface="Arial" charset="0"/>
                <a:cs typeface="Arial" charset="0"/>
              </a:rPr>
              <a:t>in v. 7 is contrasted with his humble proclamation in v. 29.</a:t>
            </a:r>
          </a:p>
        </p:txBody>
      </p:sp>
      <p:sp>
        <p:nvSpPr>
          <p:cNvPr id="25614" name="Text Box 14"/>
          <p:cNvSpPr txBox="1">
            <a:spLocks noChangeArrowheads="1"/>
          </p:cNvSpPr>
          <p:nvPr/>
        </p:nvSpPr>
        <p:spPr bwMode="auto">
          <a:xfrm>
            <a:off x="76200" y="3886200"/>
            <a:ext cx="4495800" cy="28622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charset="0"/>
                <a:cs typeface="Arial" charset="0"/>
              </a:rPr>
              <a:t>Verse 7:</a:t>
            </a:r>
          </a:p>
          <a:p>
            <a:pPr eaLnBrk="1" hangingPunct="1"/>
            <a:r>
              <a:rPr lang="en-US" altLang="ja-JP" sz="2000" dirty="0">
                <a:solidFill>
                  <a:schemeClr val="bg1"/>
                </a:solidFill>
                <a:latin typeface="Arial" charset="0"/>
                <a:cs typeface="Arial" charset="0"/>
              </a:rPr>
              <a:t>"Therefore at that time, when all the peoples heard the sound of the horn, flute, lyre, trigon, psaltery, bagpipe and all kinds of music, </a:t>
            </a:r>
            <a:r>
              <a:rPr lang="en-US" altLang="ja-JP" sz="2000" u="sng" dirty="0">
                <a:solidFill>
                  <a:schemeClr val="bg1"/>
                </a:solidFill>
                <a:latin typeface="Arial" charset="0"/>
                <a:cs typeface="Arial" charset="0"/>
              </a:rPr>
              <a:t>all the peoples, nations and [men of every] language</a:t>
            </a:r>
            <a:r>
              <a:rPr lang="en-US" altLang="ja-JP" sz="2000" dirty="0">
                <a:solidFill>
                  <a:schemeClr val="bg1"/>
                </a:solidFill>
                <a:latin typeface="Arial" charset="0"/>
                <a:cs typeface="Arial" charset="0"/>
              </a:rPr>
              <a:t> fell down [and] worshiped the golden image that Nebuchadnezzar the king had set up."</a:t>
            </a:r>
            <a:endParaRPr lang="en-US" sz="2000" dirty="0">
              <a:solidFill>
                <a:schemeClr val="bg1"/>
              </a:solidFill>
              <a:latin typeface="Arial" charset="0"/>
              <a:cs typeface="Arial" charset="0"/>
            </a:endParaRPr>
          </a:p>
        </p:txBody>
      </p:sp>
      <p:sp>
        <p:nvSpPr>
          <p:cNvPr id="25617" name="Text Box 17"/>
          <p:cNvSpPr txBox="1">
            <a:spLocks noChangeArrowheads="1"/>
          </p:cNvSpPr>
          <p:nvPr/>
        </p:nvSpPr>
        <p:spPr bwMode="auto">
          <a:xfrm>
            <a:off x="4679950" y="3886200"/>
            <a:ext cx="4387850" cy="28622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charset="0"/>
                <a:cs typeface="Arial" charset="0"/>
              </a:rPr>
              <a:t>Verse 29:</a:t>
            </a:r>
          </a:p>
          <a:p>
            <a:pPr eaLnBrk="1" hangingPunct="1"/>
            <a:r>
              <a:rPr lang="en-US" altLang="ja-JP" sz="2000" dirty="0">
                <a:solidFill>
                  <a:schemeClr val="bg1"/>
                </a:solidFill>
                <a:latin typeface="Arial" charset="0"/>
                <a:cs typeface="Arial" charset="0"/>
              </a:rPr>
              <a:t>"Therefore I make a decree that </a:t>
            </a:r>
            <a:r>
              <a:rPr lang="en-US" altLang="ja-JP" sz="2000" u="sng" dirty="0">
                <a:solidFill>
                  <a:schemeClr val="bg1"/>
                </a:solidFill>
                <a:latin typeface="Arial" charset="0"/>
                <a:cs typeface="Arial" charset="0"/>
              </a:rPr>
              <a:t>any people, nation or tongue</a:t>
            </a:r>
            <a:r>
              <a:rPr lang="en-US" altLang="ja-JP" sz="2000" dirty="0">
                <a:solidFill>
                  <a:schemeClr val="bg1"/>
                </a:solidFill>
                <a:latin typeface="Arial" charset="0"/>
                <a:cs typeface="Arial" charset="0"/>
              </a:rPr>
              <a:t> that speaks anything offensive against the God of Shadrach, Meshach and Abednego shall be torn limb from limb and their houses reduced to a rubbish heap, inasmuch as there is no other god who is able to deliver in this way." </a:t>
            </a:r>
            <a:endParaRPr lang="en-US" sz="2000" dirty="0">
              <a:solidFill>
                <a:schemeClr val="bg1"/>
              </a:solidFill>
              <a:latin typeface="Arial" charset="0"/>
              <a:cs typeface="Arial" charset="0"/>
            </a:endParaRPr>
          </a:p>
        </p:txBody>
      </p:sp>
      <p:sp>
        <p:nvSpPr>
          <p:cNvPr id="10" name="Title 9"/>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additive="base">
                                        <p:cTn id="7" dur="500" fill="hold"/>
                                        <p:tgtEl>
                                          <p:spTgt spid="25609"/>
                                        </p:tgtEl>
                                        <p:attrNameLst>
                                          <p:attrName>ppt_x</p:attrName>
                                        </p:attrNameLst>
                                      </p:cBhvr>
                                      <p:tavLst>
                                        <p:tav tm="0">
                                          <p:val>
                                            <p:strVal val="0-#ppt_w/2"/>
                                          </p:val>
                                        </p:tav>
                                        <p:tav tm="100000">
                                          <p:val>
                                            <p:strVal val="#ppt_x"/>
                                          </p:val>
                                        </p:tav>
                                      </p:tavLst>
                                    </p:anim>
                                    <p:anim calcmode="lin" valueType="num">
                                      <p:cBhvr additive="base">
                                        <p:cTn id="8" dur="500" fill="hold"/>
                                        <p:tgtEl>
                                          <p:spTgt spid="256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5613"/>
                                        </p:tgtEl>
                                        <p:attrNameLst>
                                          <p:attrName>style.visibility</p:attrName>
                                        </p:attrNameLst>
                                      </p:cBhvr>
                                      <p:to>
                                        <p:strVal val="visible"/>
                                      </p:to>
                                    </p:set>
                                    <p:animEffect transition="in" filter="dissolve">
                                      <p:cBhvr>
                                        <p:cTn id="18" dur="500"/>
                                        <p:tgtEl>
                                          <p:spTgt spid="256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614"/>
                                        </p:tgtEl>
                                        <p:attrNameLst>
                                          <p:attrName>style.visibility</p:attrName>
                                        </p:attrNameLst>
                                      </p:cBhvr>
                                      <p:to>
                                        <p:strVal val="visible"/>
                                      </p:to>
                                    </p:set>
                                    <p:anim calcmode="lin" valueType="num">
                                      <p:cBhvr>
                                        <p:cTn id="23" dur="1000" fill="hold"/>
                                        <p:tgtEl>
                                          <p:spTgt spid="25614"/>
                                        </p:tgtEl>
                                        <p:attrNameLst>
                                          <p:attrName>ppt_w</p:attrName>
                                        </p:attrNameLst>
                                      </p:cBhvr>
                                      <p:tavLst>
                                        <p:tav tm="0">
                                          <p:val>
                                            <p:fltVal val="0"/>
                                          </p:val>
                                        </p:tav>
                                        <p:tav tm="100000">
                                          <p:val>
                                            <p:strVal val="#ppt_w"/>
                                          </p:val>
                                        </p:tav>
                                      </p:tavLst>
                                    </p:anim>
                                    <p:anim calcmode="lin" valueType="num">
                                      <p:cBhvr>
                                        <p:cTn id="24" dur="1000" fill="hold"/>
                                        <p:tgtEl>
                                          <p:spTgt spid="25614"/>
                                        </p:tgtEl>
                                        <p:attrNameLst>
                                          <p:attrName>ppt_h</p:attrName>
                                        </p:attrNameLst>
                                      </p:cBhvr>
                                      <p:tavLst>
                                        <p:tav tm="0">
                                          <p:val>
                                            <p:fltVal val="0"/>
                                          </p:val>
                                        </p:tav>
                                        <p:tav tm="100000">
                                          <p:val>
                                            <p:strVal val="#ppt_h"/>
                                          </p:val>
                                        </p:tav>
                                      </p:tavLst>
                                    </p:anim>
                                    <p:anim calcmode="lin" valueType="num">
                                      <p:cBhvr>
                                        <p:cTn id="25" dur="1000" fill="hold"/>
                                        <p:tgtEl>
                                          <p:spTgt spid="2561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617"/>
                                        </p:tgtEl>
                                        <p:attrNameLst>
                                          <p:attrName>style.visibility</p:attrName>
                                        </p:attrNameLst>
                                      </p:cBhvr>
                                      <p:to>
                                        <p:strVal val="visible"/>
                                      </p:to>
                                    </p:set>
                                    <p:anim calcmode="lin" valueType="num">
                                      <p:cBhvr>
                                        <p:cTn id="31" dur="1000" fill="hold"/>
                                        <p:tgtEl>
                                          <p:spTgt spid="25617"/>
                                        </p:tgtEl>
                                        <p:attrNameLst>
                                          <p:attrName>ppt_w</p:attrName>
                                        </p:attrNameLst>
                                      </p:cBhvr>
                                      <p:tavLst>
                                        <p:tav tm="0">
                                          <p:val>
                                            <p:fltVal val="0"/>
                                          </p:val>
                                        </p:tav>
                                        <p:tav tm="100000">
                                          <p:val>
                                            <p:strVal val="#ppt_w"/>
                                          </p:val>
                                        </p:tav>
                                      </p:tavLst>
                                    </p:anim>
                                    <p:anim calcmode="lin" valueType="num">
                                      <p:cBhvr>
                                        <p:cTn id="32" dur="1000" fill="hold"/>
                                        <p:tgtEl>
                                          <p:spTgt spid="25617"/>
                                        </p:tgtEl>
                                        <p:attrNameLst>
                                          <p:attrName>ppt_h</p:attrName>
                                        </p:attrNameLst>
                                      </p:cBhvr>
                                      <p:tavLst>
                                        <p:tav tm="0">
                                          <p:val>
                                            <p:fltVal val="0"/>
                                          </p:val>
                                        </p:tav>
                                        <p:tav tm="100000">
                                          <p:val>
                                            <p:strVal val="#ppt_h"/>
                                          </p:val>
                                        </p:tav>
                                      </p:tavLst>
                                    </p:anim>
                                    <p:anim calcmode="lin" valueType="num">
                                      <p:cBhvr>
                                        <p:cTn id="33" dur="1000" fill="hold"/>
                                        <p:tgtEl>
                                          <p:spTgt spid="2561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6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utoUpdateAnimBg="0"/>
      <p:bldP spid="25613" grpId="0" autoUpdateAnimBg="0"/>
      <p:bldP spid="25614" grpId="0" animBg="1" autoUpdateAnimBg="0"/>
      <p:bldP spid="25617"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0962" name="Text Box 4"/>
          <p:cNvSpPr txBox="1">
            <a:spLocks noChangeArrowheads="1"/>
          </p:cNvSpPr>
          <p:nvPr/>
        </p:nvSpPr>
        <p:spPr bwMode="auto">
          <a:xfrm>
            <a:off x="517525" y="955675"/>
            <a:ext cx="1598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00"/>
                </a:solidFill>
              </a:rPr>
              <a:t>Chapter 4:</a:t>
            </a:r>
          </a:p>
        </p:txBody>
      </p:sp>
      <p:sp>
        <p:nvSpPr>
          <p:cNvPr id="26631" name="Text Box 7"/>
          <p:cNvSpPr txBox="1">
            <a:spLocks noChangeArrowheads="1"/>
          </p:cNvSpPr>
          <p:nvPr/>
        </p:nvSpPr>
        <p:spPr bwMode="auto">
          <a:xfrm>
            <a:off x="593725" y="1565275"/>
            <a:ext cx="428307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God gave Nebuchadnezzar a dream of a large tree. </a:t>
            </a:r>
          </a:p>
        </p:txBody>
      </p:sp>
      <p:sp>
        <p:nvSpPr>
          <p:cNvPr id="26632" name="Text Box 8"/>
          <p:cNvSpPr txBox="1">
            <a:spLocks noChangeArrowheads="1"/>
          </p:cNvSpPr>
          <p:nvPr/>
        </p:nvSpPr>
        <p:spPr bwMode="auto">
          <a:xfrm>
            <a:off x="609600" y="2362200"/>
            <a:ext cx="4206875"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Through the interpretation of Daniel, God showed how fragile human pride and might is.</a:t>
            </a:r>
          </a:p>
          <a:p>
            <a:pPr eaLnBrk="1" hangingPunct="1"/>
            <a:endParaRPr lang="en-US"/>
          </a:p>
        </p:txBody>
      </p:sp>
      <p:pic>
        <p:nvPicPr>
          <p:cNvPr id="6809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9625" y="990600"/>
            <a:ext cx="5794375" cy="5867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80966" name="Text Box 11"/>
          <p:cNvSpPr txBox="1">
            <a:spLocks noChangeArrowheads="1"/>
          </p:cNvSpPr>
          <p:nvPr/>
        </p:nvSpPr>
        <p:spPr bwMode="auto">
          <a:xfrm>
            <a:off x="0" y="990600"/>
            <a:ext cx="3505200" cy="59404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000" dirty="0">
                <a:solidFill>
                  <a:schemeClr val="bg1"/>
                </a:solidFill>
                <a:latin typeface="Arial" charset="0"/>
                <a:cs typeface="Arial" charset="0"/>
              </a:rPr>
              <a:t>"The tree that you saw, which became large and grew strong, whose height reached to the sky and was visible to all the earth and whose foliage [was] beautiful and its fruit abundant, and in which [was] food for all, under which the beasts of the field dwelt and in whose branches the birds of the sky lodged-- it IS YOU, O KING; for you have become great and grown strong, and your majesty has become great and reached to the sky and your dominion to the end of the earth."</a:t>
            </a:r>
          </a:p>
          <a:p>
            <a:pPr algn="r" eaLnBrk="1" hangingPunct="1"/>
            <a:r>
              <a:rPr lang="en-US" sz="2000" dirty="0">
                <a:solidFill>
                  <a:schemeClr val="bg1"/>
                </a:solidFill>
                <a:latin typeface="Arial" charset="0"/>
                <a:cs typeface="Arial" charset="0"/>
              </a:rPr>
              <a:t>4:20-22</a:t>
            </a: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dissolve">
                                      <p:cBhvr>
                                        <p:cTn id="7" dur="5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dissolve">
                                      <p:cBhvr>
                                        <p:cTn id="12"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P spid="26632"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8301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3011" name="Text Box 11"/>
          <p:cNvSpPr txBox="1">
            <a:spLocks noChangeArrowheads="1"/>
          </p:cNvSpPr>
          <p:nvPr/>
        </p:nvSpPr>
        <p:spPr bwMode="auto">
          <a:xfrm>
            <a:off x="0" y="4611688"/>
            <a:ext cx="9144000" cy="2246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2000" dirty="0">
                <a:solidFill>
                  <a:srgbClr val="FFFFFF"/>
                </a:solidFill>
                <a:latin typeface="Arial" charset="0"/>
                <a:cs typeface="Arial" charset="0"/>
              </a:rPr>
              <a:t>"This is the interpretation, O king, and this is the decree of the Most High, which has come upon my lord the king, that you be driven away from mankind and your dwelling place BE WITH THE BEASTS OF THE FIELD, and you be given grass to eat like cattle and be drenched with the dew of heaven; and seven periods of time will pass over you, UNTIL YOU RECOGNIZE THAT THE MOST HIGH IS RULER OVER THE REALM OF MANKIND and bestows it on whomever He wishes" (4:24-25).</a:t>
            </a:r>
            <a:endParaRPr lang="en-US" sz="2000" dirty="0">
              <a:solidFill>
                <a:srgbClr val="FFFFFF"/>
              </a:solidFill>
              <a:latin typeface="Arial" charset="0"/>
              <a:cs typeface="Arial" charset="0"/>
            </a:endParaRPr>
          </a:p>
        </p:txBody>
      </p:sp>
      <p:sp>
        <p:nvSpPr>
          <p:cNvPr id="5" name="Title 4"/>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9144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
        <p:nvSpPr>
          <p:cNvPr id="685059" name="Text Box 9" descr="Bouquet"/>
          <p:cNvSpPr txBox="1">
            <a:spLocks noChangeArrowheads="1"/>
          </p:cNvSpPr>
          <p:nvPr/>
        </p:nvSpPr>
        <p:spPr bwMode="auto">
          <a:xfrm>
            <a:off x="3810000" y="914400"/>
            <a:ext cx="5334000" cy="2709863"/>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hlink"/>
                </a:solidFill>
              </a:rPr>
              <a:t>xcvxcv</a:t>
            </a:r>
            <a:r>
              <a:rPr lang="en-US"/>
              <a:t>               </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sz="2800"/>
          </a:p>
        </p:txBody>
      </p:sp>
      <p:sp>
        <p:nvSpPr>
          <p:cNvPr id="685060" name="Text Box 10" descr="Bouquet"/>
          <p:cNvSpPr txBox="1">
            <a:spLocks noChangeArrowheads="1"/>
          </p:cNvSpPr>
          <p:nvPr/>
        </p:nvSpPr>
        <p:spPr bwMode="auto">
          <a:xfrm>
            <a:off x="3810000" y="3059112"/>
            <a:ext cx="5334000" cy="46166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FF0000"/>
                </a:solidFill>
              </a:rPr>
              <a:t>MENE, MENE, TEKEL, UPHARSIN</a:t>
            </a:r>
            <a:r>
              <a:rPr lang="en-US" dirty="0"/>
              <a:t> </a:t>
            </a:r>
          </a:p>
        </p:txBody>
      </p:sp>
      <p:pic>
        <p:nvPicPr>
          <p:cNvPr id="685061" name="Picture 13" descr="Bouquet"/>
          <p:cNvPicPr>
            <a:picLocks noChangeAspect="1" noChangeArrowheads="1"/>
          </p:cNvPicPr>
          <p:nvPr/>
        </p:nvPicPr>
        <p:blipFill>
          <a:blip r:embed="rId5" cstate="screen">
            <a:extLst>
              <a:ext uri="{28A0092B-C50C-407E-A947-70E740481C1C}">
                <a14:useLocalDpi xmlns:a14="http://schemas.microsoft.com/office/drawing/2010/main"/>
              </a:ext>
            </a:extLst>
          </a:blip>
          <a:srcRect b="10526"/>
          <a:stretch>
            <a:fillRect/>
          </a:stretch>
        </p:blipFill>
        <p:spPr bwMode="auto">
          <a:xfrm>
            <a:off x="7696200" y="990600"/>
            <a:ext cx="1219200" cy="1295400"/>
          </a:xfrm>
          <a:prstGeom prst="rect">
            <a:avLst/>
          </a:prstGeom>
          <a:blipFill dpi="0" rotWithShape="0">
            <a:blip r:embed="rId4"/>
            <a:srcRect b="10526"/>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7666" name="Text Box 18"/>
          <p:cNvSpPr txBox="1">
            <a:spLocks noChangeArrowheads="1"/>
          </p:cNvSpPr>
          <p:nvPr/>
        </p:nvSpPr>
        <p:spPr bwMode="auto">
          <a:xfrm>
            <a:off x="0" y="4114800"/>
            <a:ext cx="9144000" cy="2308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"This is the interpretation of the message: </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`MENE</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--God has numbered your kingdom and put an end to it.</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`TEKEL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 have been weighed on the scales and found deficient. `PERES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--your kingdom has been divided and given over to the Medes and Persians… That same night Belshazzar the Chaldean king was slain" (5:26-28, 30).</a:t>
            </a:r>
            <a:endParaRPr lang="en-US" dirty="0">
              <a:solidFill>
                <a:schemeClr val="bg1"/>
              </a:solidFill>
              <a:latin typeface="Arial" charset="0"/>
              <a:cs typeface="Arial" charset="0"/>
            </a:endParaRPr>
          </a:p>
        </p:txBody>
      </p:sp>
      <p:sp>
        <p:nvSpPr>
          <p:cNvPr id="685063" name="Text Box 3"/>
          <p:cNvSpPr txBox="1">
            <a:spLocks noChangeArrowheads="1"/>
          </p:cNvSpPr>
          <p:nvPr/>
        </p:nvSpPr>
        <p:spPr bwMode="auto">
          <a:xfrm>
            <a:off x="152400" y="914400"/>
            <a:ext cx="1706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Chapter 5:</a:t>
            </a:r>
          </a:p>
        </p:txBody>
      </p:sp>
      <p:sp>
        <p:nvSpPr>
          <p:cNvPr id="27652" name="Text Box 4"/>
          <p:cNvSpPr txBox="1">
            <a:spLocks noChangeArrowheads="1"/>
          </p:cNvSpPr>
          <p:nvPr/>
        </p:nvSpPr>
        <p:spPr bwMode="auto">
          <a:xfrm>
            <a:off x="168275" y="1401763"/>
            <a:ext cx="3413125"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Belshazzar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arrogance was subdued, for he was using the temple vessels and praising gods of idolatry. </a:t>
            </a:r>
            <a:endParaRPr lang="en-US" dirty="0">
              <a:solidFill>
                <a:schemeClr val="bg1"/>
              </a:solidFill>
              <a:latin typeface="Arial" charset="0"/>
              <a:cs typeface="Arial" charset="0"/>
            </a:endParaRPr>
          </a:p>
        </p:txBody>
      </p:sp>
      <p:pic>
        <p:nvPicPr>
          <p:cNvPr id="2" name="Picture 1">
            <a:extLst>
              <a:ext uri="{FF2B5EF4-FFF2-40B4-BE49-F238E27FC236}">
                <a16:creationId xmlns:a16="http://schemas.microsoft.com/office/drawing/2014/main" id="{E64ACD15-F485-FE64-A8C2-9DFBE942FF2F}"/>
              </a:ext>
            </a:extLst>
          </p:cNvPr>
          <p:cNvPicPr>
            <a:picLocks noChangeAspect="1"/>
          </p:cNvPicPr>
          <p:nvPr/>
        </p:nvPicPr>
        <p:blipFill>
          <a:blip r:embed="rId6"/>
          <a:stretch>
            <a:fillRect/>
          </a:stretch>
        </p:blipFill>
        <p:spPr>
          <a:xfrm>
            <a:off x="3810000" y="2327933"/>
            <a:ext cx="5334000" cy="813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dissolve">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66"/>
                                        </p:tgtEl>
                                        <p:attrNameLst>
                                          <p:attrName>style.visibility</p:attrName>
                                        </p:attrNameLst>
                                      </p:cBhvr>
                                      <p:to>
                                        <p:strVal val="visible"/>
                                      </p:to>
                                    </p:set>
                                    <p:animEffect transition="in" filter="dissolve">
                                      <p:cBhvr>
                                        <p:cTn id="12" dur="500"/>
                                        <p:tgtEl>
                                          <p:spTgt spid="2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autoUpdateAnimBg="0"/>
      <p:bldP spid="27652"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
        <p:nvSpPr>
          <p:cNvPr id="50188" name="Text Box 12"/>
          <p:cNvSpPr txBox="1">
            <a:spLocks noChangeArrowheads="1"/>
          </p:cNvSpPr>
          <p:nvPr/>
        </p:nvSpPr>
        <p:spPr bwMode="auto">
          <a:xfrm>
            <a:off x="228600" y="1066800"/>
            <a:ext cx="1706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u="sng">
                <a:solidFill>
                  <a:schemeClr val="bg1"/>
                </a:solidFill>
                <a:latin typeface="Arial" charset="0"/>
                <a:cs typeface="Arial" charset="0"/>
              </a:rPr>
              <a:t>Chapter 6:</a:t>
            </a:r>
          </a:p>
        </p:txBody>
      </p:sp>
      <p:sp>
        <p:nvSpPr>
          <p:cNvPr id="50189" name="Text Box 13"/>
          <p:cNvSpPr txBox="1">
            <a:spLocks noChangeArrowheads="1"/>
          </p:cNvSpPr>
          <p:nvPr/>
        </p:nvSpPr>
        <p:spPr bwMode="auto">
          <a:xfrm>
            <a:off x="228600" y="1482725"/>
            <a:ext cx="39782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Daniel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fellow officers were jealous of Daniel and tricked King Darius to cast Daniel into lions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den.  The death of the his accusers in the same den instead of Daniel contrasts human pride with honoring God.</a:t>
            </a:r>
            <a:endParaRPr lang="en-US" dirty="0">
              <a:solidFill>
                <a:schemeClr val="bg1"/>
              </a:solidFill>
              <a:latin typeface="Arial" charset="0"/>
              <a:cs typeface="Arial" charset="0"/>
            </a:endParaRPr>
          </a:p>
        </p:txBody>
      </p:sp>
      <p:pic>
        <p:nvPicPr>
          <p:cNvPr id="5019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2975" y="1627188"/>
            <a:ext cx="4238625" cy="259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91" name="Text Box 15"/>
          <p:cNvSpPr txBox="1">
            <a:spLocks noChangeArrowheads="1"/>
          </p:cNvSpPr>
          <p:nvPr/>
        </p:nvSpPr>
        <p:spPr bwMode="auto">
          <a:xfrm>
            <a:off x="228600" y="4724400"/>
            <a:ext cx="8610600" cy="19383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rgbClr val="FFCC00"/>
                </a:solidFill>
                <a:latin typeface="Arial" charset="0"/>
                <a:cs typeface="Arial" charset="0"/>
              </a:rPr>
              <a:t>"The king then gave orders, and they brought those men who had maliciously accused Daniel, and they cast them, their children and their wives into the lions</a:t>
            </a:r>
            <a:r>
              <a:rPr lang="fr-FR" altLang="ja-JP" dirty="0">
                <a:solidFill>
                  <a:srgbClr val="FFCC00"/>
                </a:solidFill>
                <a:latin typeface="Arial" charset="0"/>
                <a:cs typeface="Arial" charset="0"/>
              </a:rPr>
              <a:t>'</a:t>
            </a:r>
            <a:r>
              <a:rPr lang="en-US" altLang="ja-JP" dirty="0">
                <a:solidFill>
                  <a:srgbClr val="FFCC00"/>
                </a:solidFill>
                <a:latin typeface="Arial" charset="0"/>
                <a:cs typeface="Arial" charset="0"/>
              </a:rPr>
              <a:t> den; and they had not reached the bottom of the den before the lions overpowered them and crushed all their bones" (6:24).</a:t>
            </a:r>
            <a:endParaRPr lang="en-US" dirty="0">
              <a:solidFill>
                <a:srgbClr val="FFCC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 calcmode="lin" valueType="num">
                                      <p:cBhvr additive="base">
                                        <p:cTn id="7" dur="500" fill="hold"/>
                                        <p:tgtEl>
                                          <p:spTgt spid="50188"/>
                                        </p:tgtEl>
                                        <p:attrNameLst>
                                          <p:attrName>ppt_x</p:attrName>
                                        </p:attrNameLst>
                                      </p:cBhvr>
                                      <p:tavLst>
                                        <p:tav tm="0">
                                          <p:val>
                                            <p:strVal val="0-#ppt_w/2"/>
                                          </p:val>
                                        </p:tav>
                                        <p:tav tm="100000">
                                          <p:val>
                                            <p:strVal val="#ppt_x"/>
                                          </p:val>
                                        </p:tav>
                                      </p:tavLst>
                                    </p:anim>
                                    <p:anim calcmode="lin" valueType="num">
                                      <p:cBhvr additive="base">
                                        <p:cTn id="8" dur="500" fill="hold"/>
                                        <p:tgtEl>
                                          <p:spTgt spid="501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0189"/>
                                        </p:tgtEl>
                                        <p:attrNameLst>
                                          <p:attrName>style.visibility</p:attrName>
                                        </p:attrNameLst>
                                      </p:cBhvr>
                                      <p:to>
                                        <p:strVal val="visible"/>
                                      </p:to>
                                    </p:set>
                                    <p:anim calcmode="lin" valueType="num">
                                      <p:cBhvr>
                                        <p:cTn id="13" dur="500" fill="hold"/>
                                        <p:tgtEl>
                                          <p:spTgt spid="50189"/>
                                        </p:tgtEl>
                                        <p:attrNameLst>
                                          <p:attrName>ppt_w</p:attrName>
                                        </p:attrNameLst>
                                      </p:cBhvr>
                                      <p:tavLst>
                                        <p:tav tm="0">
                                          <p:val>
                                            <p:fltVal val="0"/>
                                          </p:val>
                                        </p:tav>
                                        <p:tav tm="100000">
                                          <p:val>
                                            <p:strVal val="#ppt_w"/>
                                          </p:val>
                                        </p:tav>
                                      </p:tavLst>
                                    </p:anim>
                                    <p:anim calcmode="lin" valueType="num">
                                      <p:cBhvr>
                                        <p:cTn id="14" dur="500" fill="hold"/>
                                        <p:tgtEl>
                                          <p:spTgt spid="5018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0191"/>
                                        </p:tgtEl>
                                        <p:attrNameLst>
                                          <p:attrName>style.visibility</p:attrName>
                                        </p:attrNameLst>
                                      </p:cBhvr>
                                      <p:to>
                                        <p:strVal val="visible"/>
                                      </p:to>
                                    </p:set>
                                    <p:animEffect transition="in" filter="dissolve">
                                      <p:cBhvr>
                                        <p:cTn id="19" dur="500"/>
                                        <p:tgtEl>
                                          <p:spTgt spid="50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50190"/>
                                        </p:tgtEl>
                                        <p:attrNameLst>
                                          <p:attrName>style.visibility</p:attrName>
                                        </p:attrNameLst>
                                      </p:cBhvr>
                                      <p:to>
                                        <p:strVal val="visible"/>
                                      </p:to>
                                    </p:set>
                                    <p:animEffect transition="in" filter="slide(fromBottom)">
                                      <p:cBhvr>
                                        <p:cTn id="24"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utoUpdateAnimBg="0"/>
      <p:bldP spid="50189" grpId="0"/>
      <p:bldP spid="50191"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9154" name="Text Box 4"/>
          <p:cNvSpPr txBox="1">
            <a:spLocks noChangeArrowheads="1"/>
          </p:cNvSpPr>
          <p:nvPr/>
        </p:nvSpPr>
        <p:spPr bwMode="auto">
          <a:xfrm>
            <a:off x="187325" y="985838"/>
            <a:ext cx="1747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u="sng">
                <a:solidFill>
                  <a:schemeClr val="bg1"/>
                </a:solidFill>
                <a:latin typeface="Arial" charset="0"/>
                <a:cs typeface="Arial" charset="0"/>
              </a:rPr>
              <a:t>Chapter 7:</a:t>
            </a:r>
          </a:p>
        </p:txBody>
      </p:sp>
      <p:pic>
        <p:nvPicPr>
          <p:cNvPr id="68915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3475" y="1101725"/>
            <a:ext cx="48006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9156" name="Text Box 6"/>
          <p:cNvSpPr txBox="1">
            <a:spLocks noChangeArrowheads="1"/>
          </p:cNvSpPr>
          <p:nvPr/>
        </p:nvSpPr>
        <p:spPr bwMode="auto">
          <a:xfrm>
            <a:off x="152400" y="1519238"/>
            <a:ext cx="3216275" cy="526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Four great beasts in Daniel</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vision symbolize kings or kingdoms who will arise from the earth.  But these kingdoms will be finally destroyed.  God will give His people an everlasting kingdom when Jesus returns and establishes it.  Human pride will be destroyed.</a:t>
            </a:r>
            <a:endParaRPr lang="en-US" b="1" dirty="0">
              <a:solidFill>
                <a:schemeClr val="bg1"/>
              </a:solidFill>
              <a:latin typeface="Arial" charset="0"/>
              <a:cs typeface="Arial" charset="0"/>
            </a:endParaRPr>
          </a:p>
        </p:txBody>
      </p:sp>
      <p:pic>
        <p:nvPicPr>
          <p:cNvPr id="689157"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522288"/>
            <a:ext cx="5697538"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9158" name="Text Box 8"/>
          <p:cNvSpPr txBox="1">
            <a:spLocks noChangeArrowheads="1"/>
          </p:cNvSpPr>
          <p:nvPr/>
        </p:nvSpPr>
        <p:spPr bwMode="auto">
          <a:xfrm>
            <a:off x="3357563" y="4611688"/>
            <a:ext cx="5786437" cy="2246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000" b="1" dirty="0">
                <a:solidFill>
                  <a:srgbClr val="FFFFFF"/>
                </a:solidFill>
                <a:latin typeface="Arial" charset="0"/>
                <a:cs typeface="Arial" charset="0"/>
              </a:rPr>
              <a:t>"Then the sovereignty, the dominion and the greatness of [all] the kingdoms under the whole heaven will be given to the people of the saints of the Highest One; His kingdom [will be] an everlasting kingdom, and all the dominions will serve and obey Him" </a:t>
            </a:r>
            <a:br>
              <a:rPr lang="en-US" altLang="ja-JP" sz="2000" b="1" dirty="0">
                <a:solidFill>
                  <a:srgbClr val="FFFFFF"/>
                </a:solidFill>
                <a:latin typeface="Arial" charset="0"/>
                <a:cs typeface="Arial" charset="0"/>
              </a:rPr>
            </a:br>
            <a:r>
              <a:rPr lang="en-US" altLang="ja-JP" sz="2000" b="1" dirty="0">
                <a:solidFill>
                  <a:srgbClr val="FFFFFF"/>
                </a:solidFill>
                <a:latin typeface="Arial" charset="0"/>
                <a:cs typeface="Arial" charset="0"/>
              </a:rPr>
              <a:t>(Dan. 7:27; Rev. 13)</a:t>
            </a:r>
            <a:endParaRPr lang="en-US" sz="2000" b="1" dirty="0">
              <a:solidFill>
                <a:srgbClr val="FFFFFF"/>
              </a:solidFill>
              <a:latin typeface="Arial" charset="0"/>
              <a:cs typeface="Arial" charset="0"/>
            </a:endParaRP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p:txBody>
          <a:bodyPr/>
          <a:lstStyle/>
          <a:p>
            <a:pPr>
              <a:defRPr/>
            </a:pPr>
            <a:r>
              <a:rPr lang="en-US" sz="3200" dirty="0">
                <a:effectLst>
                  <a:outerShdw blurRad="38100" dist="38100" dir="2700000" algn="tl">
                    <a:srgbClr val="DDDDDD"/>
                  </a:outerShdw>
                </a:effectLst>
                <a:latin typeface="Arial" charset="0"/>
                <a:ea typeface="ＭＳ Ｐゴシック" charset="0"/>
                <a:cs typeface="Arial" charset="0"/>
              </a:rPr>
              <a:t>IV. GOD</a:t>
            </a:r>
            <a:r>
              <a:rPr lang="fr-FR" altLang="ja-JP" sz="3200" dirty="0">
                <a:effectLst>
                  <a:outerShdw blurRad="38100" dist="38100" dir="2700000" algn="tl">
                    <a:srgbClr val="DDDDDD"/>
                  </a:outerShdw>
                </a:effectLst>
                <a:latin typeface="Arial" charset="0"/>
                <a:ea typeface="ＭＳ Ｐゴシック" charset="0"/>
                <a:cs typeface="Arial" charset="0"/>
              </a:rPr>
              <a:t>'</a:t>
            </a:r>
            <a:r>
              <a:rPr lang="en-US" altLang="ja-JP" sz="3200" dirty="0">
                <a:effectLst>
                  <a:outerShdw blurRad="38100" dist="38100" dir="2700000" algn="tl">
                    <a:srgbClr val="DDDDDD"/>
                  </a:outerShdw>
                </a:effectLst>
                <a:latin typeface="Arial" charset="0"/>
                <a:ea typeface="ＭＳ Ｐゴシック" charset="0"/>
                <a:cs typeface="Arial" charset="0"/>
              </a:rPr>
              <a:t>S MESSIAH OF THE WORLD</a:t>
            </a:r>
            <a:r>
              <a:rPr lang="en-US" altLang="ja-JP" dirty="0">
                <a:effectLst>
                  <a:outerShdw blurRad="38100" dist="38100" dir="2700000" algn="tl">
                    <a:srgbClr val="DDDDDD"/>
                  </a:outerShdw>
                </a:effectLst>
                <a:latin typeface="Arial" charset="0"/>
                <a:ea typeface="ＭＳ Ｐゴシック" charset="0"/>
                <a:cs typeface="Arial" charset="0"/>
              </a:rPr>
              <a:t> </a:t>
            </a:r>
            <a:endParaRPr lang="en-US" dirty="0">
              <a:effectLst>
                <a:outerShdw blurRad="38100" dist="38100" dir="2700000" algn="tl">
                  <a:srgbClr val="DDDDDD"/>
                </a:outerShdw>
              </a:effectLst>
              <a:latin typeface="Arial" charset="0"/>
              <a:ea typeface="ＭＳ Ｐゴシック" charset="0"/>
              <a:cs typeface="Arial" charset="0"/>
            </a:endParaRPr>
          </a:p>
        </p:txBody>
      </p:sp>
      <p:pic>
        <p:nvPicPr>
          <p:cNvPr id="29713"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9296400" cy="68611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14" name="Rectangle 18"/>
          <p:cNvSpPr>
            <a:spLocks noChangeArrowheads="1"/>
          </p:cNvSpPr>
          <p:nvPr/>
        </p:nvSpPr>
        <p:spPr bwMode="auto">
          <a:xfrm>
            <a:off x="3124200" y="2438400"/>
            <a:ext cx="163513" cy="352425"/>
          </a:xfrm>
          <a:prstGeom prst="rect">
            <a:avLst/>
          </a:prstGeom>
          <a:noFill/>
          <a:ln w="38100">
            <a:solidFill>
              <a:srgbClr val="FFFF00"/>
            </a:solidFill>
            <a:miter lim="800000"/>
            <a:headEnd/>
            <a:tailEnd/>
          </a:ln>
          <a:effectLst>
            <a:outerShdw blurRad="63500" dist="53882" dir="2700000" algn="ctr" rotWithShape="0">
              <a:srgbClr val="535353">
                <a:alpha val="74998"/>
              </a:srgbClr>
            </a:outerShdw>
          </a:effectLst>
        </p:spPr>
        <p:txBody>
          <a:bodyPr wrap="none" anchor="ctr"/>
          <a:lstStyle/>
          <a:p>
            <a:pPr>
              <a:defRPr/>
            </a:pPr>
            <a:endParaRPr lang="en-US">
              <a:latin typeface="Times New Roman" pitchFamily="-112" charset="0"/>
              <a:ea typeface="+mn-ea"/>
              <a:cs typeface="+mn-cs"/>
            </a:endParaRPr>
          </a:p>
        </p:txBody>
      </p:sp>
      <p:sp>
        <p:nvSpPr>
          <p:cNvPr id="29715" name="Text Box 19"/>
          <p:cNvSpPr txBox="1">
            <a:spLocks noChangeArrowheads="1"/>
          </p:cNvSpPr>
          <p:nvPr/>
        </p:nvSpPr>
        <p:spPr bwMode="auto">
          <a:xfrm>
            <a:off x="2590800" y="3451225"/>
            <a:ext cx="4065588" cy="523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solidFill>
                  <a:srgbClr val="FFFF00"/>
                </a:solidFill>
                <a:effectLst>
                  <a:outerShdw blurRad="38100" dist="38100" dir="2700000" algn="tl">
                    <a:srgbClr val="DDDDDD"/>
                  </a:outerShdw>
                </a:effectLst>
                <a:latin typeface="Comic Sans MS" charset="0"/>
              </a:rPr>
              <a:t>THE NATIONS</a:t>
            </a:r>
          </a:p>
        </p:txBody>
      </p:sp>
      <p:sp>
        <p:nvSpPr>
          <p:cNvPr id="29716" name="Text Box 20"/>
          <p:cNvSpPr txBox="1">
            <a:spLocks noChangeArrowheads="1"/>
          </p:cNvSpPr>
          <p:nvPr/>
        </p:nvSpPr>
        <p:spPr bwMode="auto">
          <a:xfrm>
            <a:off x="1597025" y="2286000"/>
            <a:ext cx="1831975" cy="5873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00"/>
                </a:solidFill>
                <a:effectLst>
                  <a:outerShdw blurRad="38100" dist="38100" dir="2700000" algn="tl">
                    <a:srgbClr val="DDDDDD"/>
                  </a:outerShdw>
                </a:effectLst>
                <a:latin typeface="Comic Sans MS" charset="0"/>
              </a:rPr>
              <a:t>ISRAEL</a:t>
            </a:r>
          </a:p>
        </p:txBody>
      </p:sp>
      <p:sp>
        <p:nvSpPr>
          <p:cNvPr id="29705" name="Text Box 9"/>
          <p:cNvSpPr txBox="1">
            <a:spLocks noChangeArrowheads="1"/>
          </p:cNvSpPr>
          <p:nvPr/>
        </p:nvSpPr>
        <p:spPr bwMode="auto">
          <a:xfrm>
            <a:off x="4191000" y="4038600"/>
            <a:ext cx="4800600" cy="22272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sz="2800" b="1" dirty="0">
                <a:solidFill>
                  <a:schemeClr val="bg1"/>
                </a:solidFill>
                <a:latin typeface="Arial"/>
                <a:ea typeface="+mn-ea"/>
                <a:cs typeface="Arial"/>
              </a:rPr>
              <a:t>The Book of Daniel corrects this narrow view by presenting the Messiah as </a:t>
            </a:r>
            <a:r>
              <a:rPr lang="en-US" sz="2800" b="1" dirty="0">
                <a:solidFill>
                  <a:srgbClr val="FFFF00"/>
                </a:solidFill>
                <a:latin typeface="Arial"/>
                <a:ea typeface="+mn-ea"/>
                <a:cs typeface="Arial"/>
              </a:rPr>
              <a:t>universal </a:t>
            </a:r>
            <a:r>
              <a:rPr lang="en-US" sz="2800" b="1" dirty="0">
                <a:solidFill>
                  <a:schemeClr val="bg1"/>
                </a:solidFill>
                <a:latin typeface="Arial"/>
                <a:ea typeface="+mn-ea"/>
                <a:cs typeface="Arial"/>
              </a:rPr>
              <a:t>and victorious over evil in general.</a:t>
            </a:r>
          </a:p>
        </p:txBody>
      </p:sp>
      <p:sp>
        <p:nvSpPr>
          <p:cNvPr id="29717" name="Oval 21"/>
          <p:cNvSpPr>
            <a:spLocks noChangeArrowheads="1"/>
          </p:cNvSpPr>
          <p:nvPr/>
        </p:nvSpPr>
        <p:spPr bwMode="auto">
          <a:xfrm>
            <a:off x="-762000" y="381000"/>
            <a:ext cx="10591800" cy="8610600"/>
          </a:xfrm>
          <a:prstGeom prst="ellipse">
            <a:avLst/>
          </a:prstGeom>
          <a:noFill/>
          <a:ln w="76200">
            <a:solidFill>
              <a:srgbClr val="D6009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708" name="Text Box 12"/>
          <p:cNvSpPr txBox="1">
            <a:spLocks noChangeArrowheads="1"/>
          </p:cNvSpPr>
          <p:nvPr/>
        </p:nvSpPr>
        <p:spPr bwMode="auto">
          <a:xfrm>
            <a:off x="381000" y="393700"/>
            <a:ext cx="4038600" cy="18161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sz="2800" b="1" dirty="0">
                <a:solidFill>
                  <a:schemeClr val="bg1"/>
                </a:solidFill>
                <a:latin typeface="Arial"/>
                <a:ea typeface="+mn-ea"/>
                <a:cs typeface="Arial"/>
              </a:rPr>
              <a:t>Israel saw their Messiah as only over </a:t>
            </a:r>
            <a:r>
              <a:rPr lang="en-US" sz="2800" b="1" dirty="0">
                <a:solidFill>
                  <a:srgbClr val="FFFF00"/>
                </a:solidFill>
                <a:latin typeface="Arial"/>
                <a:ea typeface="+mn-ea"/>
                <a:cs typeface="Arial"/>
              </a:rPr>
              <a:t>Israel</a:t>
            </a:r>
            <a:r>
              <a:rPr lang="en-US" sz="2800" b="1" dirty="0">
                <a:solidFill>
                  <a:schemeClr val="bg1"/>
                </a:solidFill>
                <a:latin typeface="Arial"/>
                <a:ea typeface="+mn-ea"/>
                <a:cs typeface="Arial"/>
              </a:rPr>
              <a:t> and victorious over Israel</a:t>
            </a:r>
            <a:r>
              <a:rPr lang="fr-FR" sz="2800" b="1" dirty="0">
                <a:solidFill>
                  <a:schemeClr val="bg1"/>
                </a:solidFill>
                <a:latin typeface="Arial"/>
                <a:ea typeface="+mn-ea"/>
                <a:cs typeface="Arial"/>
              </a:rPr>
              <a:t>'</a:t>
            </a:r>
            <a:r>
              <a:rPr lang="en-US" sz="2800" b="1" dirty="0">
                <a:solidFill>
                  <a:schemeClr val="bg1"/>
                </a:solidFill>
                <a:latin typeface="Arial"/>
                <a:ea typeface="+mn-ea"/>
                <a:cs typeface="Arial"/>
              </a:rPr>
              <a:t>s enemies.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8"/>
                                        </p:tgtEl>
                                        <p:attrNameLst>
                                          <p:attrName>style.visibility</p:attrName>
                                        </p:attrNameLst>
                                      </p:cBhvr>
                                      <p:to>
                                        <p:strVal val="visible"/>
                                      </p:to>
                                    </p:set>
                                    <p:animEffect transition="in" filter="dissolve">
                                      <p:cBhvr>
                                        <p:cTn id="7" dur="500"/>
                                        <p:tgtEl>
                                          <p:spTgt spid="29708"/>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29714"/>
                                        </p:tgtEl>
                                        <p:attrNameLst>
                                          <p:attrName>style.visibility</p:attrName>
                                        </p:attrNameLst>
                                      </p:cBhvr>
                                      <p:to>
                                        <p:strVal val="visible"/>
                                      </p:to>
                                    </p:set>
                                    <p:anim calcmode="lin" valueType="num">
                                      <p:cBhvr>
                                        <p:cTn id="11" dur="500" fill="hold"/>
                                        <p:tgtEl>
                                          <p:spTgt spid="29714"/>
                                        </p:tgtEl>
                                        <p:attrNameLst>
                                          <p:attrName>ppt_w</p:attrName>
                                        </p:attrNameLst>
                                      </p:cBhvr>
                                      <p:tavLst>
                                        <p:tav tm="0">
                                          <p:val>
                                            <p:strVal val="(6*min(max(#ppt_w*#ppt_h,.3),1)-7.4)/-.7*#ppt_w"/>
                                          </p:val>
                                        </p:tav>
                                        <p:tav tm="100000">
                                          <p:val>
                                            <p:strVal val="#ppt_w"/>
                                          </p:val>
                                        </p:tav>
                                      </p:tavLst>
                                    </p:anim>
                                    <p:anim calcmode="lin" valueType="num">
                                      <p:cBhvr>
                                        <p:cTn id="12" dur="500" fill="hold"/>
                                        <p:tgtEl>
                                          <p:spTgt spid="29714"/>
                                        </p:tgtEl>
                                        <p:attrNameLst>
                                          <p:attrName>ppt_h</p:attrName>
                                        </p:attrNameLst>
                                      </p:cBhvr>
                                      <p:tavLst>
                                        <p:tav tm="0">
                                          <p:val>
                                            <p:strVal val="(6*min(max(#ppt_w*#ppt_h,.3),1)-7.4)/-.7*#ppt_h"/>
                                          </p:val>
                                        </p:tav>
                                        <p:tav tm="100000">
                                          <p:val>
                                            <p:strVal val="#ppt_h"/>
                                          </p:val>
                                        </p:tav>
                                      </p:tavLst>
                                    </p:anim>
                                    <p:anim calcmode="lin" valueType="num">
                                      <p:cBhvr>
                                        <p:cTn id="13" dur="500" fill="hold"/>
                                        <p:tgtEl>
                                          <p:spTgt spid="29714"/>
                                        </p:tgtEl>
                                        <p:attrNameLst>
                                          <p:attrName>ppt_x</p:attrName>
                                        </p:attrNameLst>
                                      </p:cBhvr>
                                      <p:tavLst>
                                        <p:tav tm="0">
                                          <p:val>
                                            <p:fltVal val="0.5"/>
                                          </p:val>
                                        </p:tav>
                                        <p:tav tm="100000">
                                          <p:val>
                                            <p:strVal val="#ppt_x"/>
                                          </p:val>
                                        </p:tav>
                                      </p:tavLst>
                                    </p:anim>
                                    <p:anim calcmode="lin" valueType="num">
                                      <p:cBhvr>
                                        <p:cTn id="14" dur="500" fill="hold"/>
                                        <p:tgtEl>
                                          <p:spTgt spid="2971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9716"/>
                                        </p:tgtEl>
                                        <p:attrNameLst>
                                          <p:attrName>style.visibility</p:attrName>
                                        </p:attrNameLst>
                                      </p:cBhvr>
                                      <p:to>
                                        <p:strVal val="visible"/>
                                      </p:to>
                                    </p:set>
                                    <p:animEffect transition="in" filter="dissolve">
                                      <p:cBhvr>
                                        <p:cTn id="18" dur="500"/>
                                        <p:tgtEl>
                                          <p:spTgt spid="29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9705"/>
                                        </p:tgtEl>
                                        <p:attrNameLst>
                                          <p:attrName>style.visibility</p:attrName>
                                        </p:attrNameLst>
                                      </p:cBhvr>
                                      <p:to>
                                        <p:strVal val="visible"/>
                                      </p:to>
                                    </p:set>
                                    <p:animEffect transition="in" filter="dissolve">
                                      <p:cBhvr>
                                        <p:cTn id="23" dur="500"/>
                                        <p:tgtEl>
                                          <p:spTgt spid="29705"/>
                                        </p:tgtEl>
                                      </p:cBhvr>
                                    </p:animEffect>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29715"/>
                                        </p:tgtEl>
                                        <p:attrNameLst>
                                          <p:attrName>style.visibility</p:attrName>
                                        </p:attrNameLst>
                                      </p:cBhvr>
                                      <p:to>
                                        <p:strVal val="visible"/>
                                      </p:to>
                                    </p:set>
                                    <p:animEffect transition="in" filter="dissolve">
                                      <p:cBhvr>
                                        <p:cTn id="27" dur="500"/>
                                        <p:tgtEl>
                                          <p:spTgt spid="29715"/>
                                        </p:tgtEl>
                                      </p:cBhvr>
                                    </p:animEffect>
                                  </p:childTnLst>
                                </p:cTn>
                              </p:par>
                            </p:childTnLst>
                          </p:cTn>
                        </p:par>
                        <p:par>
                          <p:cTn id="28" fill="hold" nodeType="afterGroup">
                            <p:stCondLst>
                              <p:cond delay="1000"/>
                            </p:stCondLst>
                            <p:childTnLst>
                              <p:par>
                                <p:cTn id="29" presetID="19" presetClass="entr" presetSubtype="10" fill="hold" grpId="0" nodeType="afterEffect">
                                  <p:stCondLst>
                                    <p:cond delay="0"/>
                                  </p:stCondLst>
                                  <p:childTnLst>
                                    <p:set>
                                      <p:cBhvr>
                                        <p:cTn id="30" dur="1" fill="hold">
                                          <p:stCondLst>
                                            <p:cond delay="0"/>
                                          </p:stCondLst>
                                        </p:cTn>
                                        <p:tgtEl>
                                          <p:spTgt spid="29717"/>
                                        </p:tgtEl>
                                        <p:attrNameLst>
                                          <p:attrName>style.visibility</p:attrName>
                                        </p:attrNameLst>
                                      </p:cBhvr>
                                      <p:to>
                                        <p:strVal val="visible"/>
                                      </p:to>
                                    </p:set>
                                    <p:anim calcmode="lin" valueType="num">
                                      <p:cBhvr>
                                        <p:cTn id="31" dur="5000" fill="hold"/>
                                        <p:tgtEl>
                                          <p:spTgt spid="29717"/>
                                        </p:tgtEl>
                                        <p:attrNameLst>
                                          <p:attrName>ppt_w</p:attrName>
                                        </p:attrNameLst>
                                      </p:cBhvr>
                                      <p:tavLst>
                                        <p:tav tm="0" fmla="#ppt_w*sin(2.5*pi*$)">
                                          <p:val>
                                            <p:fltVal val="0"/>
                                          </p:val>
                                        </p:tav>
                                        <p:tav tm="100000">
                                          <p:val>
                                            <p:fltVal val="1"/>
                                          </p:val>
                                        </p:tav>
                                      </p:tavLst>
                                    </p:anim>
                                    <p:anim calcmode="lin" valueType="num">
                                      <p:cBhvr>
                                        <p:cTn id="32" dur="5000" fill="hold"/>
                                        <p:tgtEl>
                                          <p:spTgt spid="297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animBg="1"/>
      <p:bldP spid="29715" grpId="0" autoUpdateAnimBg="0"/>
      <p:bldP spid="29716" grpId="0" autoUpdateAnimBg="0"/>
      <p:bldP spid="29705" grpId="0" autoUpdateAnimBg="0"/>
      <p:bldP spid="29717" grpId="0" animBg="1"/>
      <p:bldP spid="2970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3250" name="Text Box 3"/>
          <p:cNvSpPr txBox="1">
            <a:spLocks noChangeArrowheads="1"/>
          </p:cNvSpPr>
          <p:nvPr/>
        </p:nvSpPr>
        <p:spPr bwMode="auto">
          <a:xfrm>
            <a:off x="304800" y="1219200"/>
            <a:ext cx="4648200" cy="5632450"/>
          </a:xfrm>
          <a:prstGeom prst="rect">
            <a:avLst/>
          </a:prstGeom>
          <a:solidFill>
            <a:schemeClr val="tx1"/>
          </a:solidFill>
          <a:ln w="57150">
            <a:solidFill>
              <a:srgbClr val="FFCC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"And behold, with the clouds of heaven </a:t>
            </a:r>
            <a:r>
              <a:rPr lang="en-US" altLang="ja-JP" u="sng" dirty="0">
                <a:solidFill>
                  <a:schemeClr val="bg1"/>
                </a:solidFill>
                <a:latin typeface="Arial" charset="0"/>
                <a:cs typeface="Arial" charset="0"/>
              </a:rPr>
              <a:t>One like a Son of Man </a:t>
            </a:r>
            <a:r>
              <a:rPr lang="en-US" altLang="ja-JP" dirty="0">
                <a:solidFill>
                  <a:schemeClr val="bg1"/>
                </a:solidFill>
                <a:latin typeface="Arial" charset="0"/>
                <a:cs typeface="Arial" charset="0"/>
              </a:rPr>
              <a:t>was coming, and He came up to the Ancient of Days and was presented before Him. And to Him was given dominion, glory and a kingdom, that all the peoples, nations and [men of every] language might serve Him. His dominion is an everlasting dominion which will not pass away; And His kingdom is one which will not be destroyed."</a:t>
            </a:r>
          </a:p>
          <a:p>
            <a:pPr algn="r" eaLnBrk="1" hangingPunct="1"/>
            <a:r>
              <a:rPr lang="en-US" dirty="0">
                <a:solidFill>
                  <a:schemeClr val="bg1"/>
                </a:solidFill>
                <a:latin typeface="Arial" charset="0"/>
                <a:cs typeface="Arial" charset="0"/>
              </a:rPr>
              <a:t>Dan. 7:13-14</a:t>
            </a:r>
          </a:p>
        </p:txBody>
      </p:sp>
      <p:grpSp>
        <p:nvGrpSpPr>
          <p:cNvPr id="2" name="Group 5"/>
          <p:cNvGrpSpPr>
            <a:grpSpLocks/>
          </p:cNvGrpSpPr>
          <p:nvPr/>
        </p:nvGrpSpPr>
        <p:grpSpPr bwMode="auto">
          <a:xfrm>
            <a:off x="4800600" y="2514600"/>
            <a:ext cx="4114800" cy="3810000"/>
            <a:chOff x="288" y="1584"/>
            <a:chExt cx="2256" cy="2208"/>
          </a:xfrm>
        </p:grpSpPr>
        <p:pic>
          <p:nvPicPr>
            <p:cNvPr id="69325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 y="1584"/>
              <a:ext cx="1115" cy="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325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0" y="1920"/>
              <a:ext cx="1584" cy="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Title 7"/>
          <p:cNvSpPr>
            <a:spLocks noGrp="1"/>
          </p:cNvSpPr>
          <p:nvPr>
            <p:ph type="title" idx="4294967295"/>
          </p:nvPr>
        </p:nvSpPr>
        <p:spPr>
          <a:xfrm>
            <a:off x="0" y="0"/>
            <a:ext cx="9144000" cy="990600"/>
          </a:xfrm>
          <a:solidFill>
            <a:schemeClr val="accent6">
              <a:lumMod val="50000"/>
            </a:schemeClr>
          </a:solidFill>
        </p:spPr>
        <p:txBody>
          <a:bodyPr/>
          <a:lstStyle/>
          <a:p>
            <a:pPr>
              <a:defRPr/>
            </a:pPr>
            <a:r>
              <a:rPr lang="en-US" sz="3200" dirty="0">
                <a:effectLst>
                  <a:outerShdw blurRad="38100" dist="38100" dir="2700000" algn="tl">
                    <a:srgbClr val="000000"/>
                  </a:outerShdw>
                </a:effectLst>
                <a:latin typeface="Arial" charset="0"/>
                <a:ea typeface="ＭＳ Ｐゴシック" charset="0"/>
                <a:cs typeface="Arial" charset="0"/>
              </a:rPr>
              <a:t>IV. GOD</a:t>
            </a:r>
            <a:r>
              <a:rPr lang="fr-FR" altLang="ja-JP" sz="3200" dirty="0">
                <a:effectLst>
                  <a:outerShdw blurRad="38100" dist="38100" dir="2700000" algn="tl">
                    <a:srgbClr val="000000"/>
                  </a:outerShdw>
                </a:effectLst>
                <a:latin typeface="Arial" charset="0"/>
                <a:ea typeface="ＭＳ Ｐゴシック" charset="0"/>
                <a:cs typeface="Arial" charset="0"/>
              </a:rPr>
              <a:t>'</a:t>
            </a:r>
            <a:r>
              <a:rPr lang="en-US" altLang="ja-JP" sz="3200" dirty="0">
                <a:effectLst>
                  <a:outerShdw blurRad="38100" dist="38100" dir="2700000" algn="tl">
                    <a:srgbClr val="000000"/>
                  </a:outerShdw>
                </a:effectLst>
                <a:latin typeface="Arial" charset="0"/>
                <a:ea typeface="ＭＳ Ｐゴシック" charset="0"/>
                <a:cs typeface="Arial" charset="0"/>
              </a:rPr>
              <a:t>S MESSIAH OF THE WORLD</a:t>
            </a:r>
            <a:endParaRPr lang="en-US" sz="3200" dirty="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38706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69632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2: Bear (</a:t>
            </a:r>
            <a:r>
              <a:rPr lang="en-US" sz="4000" dirty="0" err="1"/>
              <a:t>Medo</a:t>
            </a:r>
            <a:r>
              <a:rPr lang="en-US" sz="4000" dirty="0"/>
              <a:t>-Persia)</a:t>
            </a:r>
          </a:p>
        </p:txBody>
      </p:sp>
      <p:pic>
        <p:nvPicPr>
          <p:cNvPr id="69734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69939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7:7</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Bible Prophecy- Daniel 7: The Little Horn | Little horn, Bible prophecy,  Prophecy">
            <a:extLst>
              <a:ext uri="{FF2B5EF4-FFF2-40B4-BE49-F238E27FC236}">
                <a16:creationId xmlns:a16="http://schemas.microsoft.com/office/drawing/2014/main" id="{C093A6D7-2649-BD4C-954E-D3F37179F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7:8</a:t>
            </a:r>
          </a:p>
        </p:txBody>
      </p:sp>
    </p:spTree>
    <p:extLst>
      <p:ext uri="{BB962C8B-B14F-4D97-AF65-F5344CB8AC3E}">
        <p14:creationId xmlns:p14="http://schemas.microsoft.com/office/powerpoint/2010/main" val="24034278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7:8</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2000" b="1" i="1" dirty="0">
                <a:latin typeface="Arial"/>
                <a:ea typeface="+mn-ea"/>
                <a:cs typeface="Arial"/>
              </a:rPr>
              <a:t>Bible Visual Resource Book</a:t>
            </a:r>
            <a:r>
              <a:rPr lang="en-US" sz="2000" b="1" dirty="0">
                <a:latin typeface="Arial"/>
                <a:ea typeface="+mn-ea"/>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Arial" charset="0"/>
                <a:ea typeface="ＭＳ Ｐゴシック" charset="0"/>
                <a:cs typeface="ＭＳ Ｐゴシック" charset="0"/>
              </a:rPr>
              <a:t>The Neo-Babylonian Empire</a:t>
            </a:r>
          </a:p>
        </p:txBody>
      </p:sp>
      <p:pic>
        <p:nvPicPr>
          <p:cNvPr id="703491" name="Picture 5"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t="48331"/>
          <a:stretch>
            <a:fillRect/>
          </a:stretch>
        </p:blipFill>
        <p:spPr bwMode="auto">
          <a:xfrm>
            <a:off x="0" y="0"/>
            <a:ext cx="9144000" cy="625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Text Box 6"/>
          <p:cNvSpPr txBox="1">
            <a:spLocks noChangeArrowheads="1"/>
          </p:cNvSpPr>
          <p:nvPr/>
        </p:nvSpPr>
        <p:spPr bwMode="auto">
          <a:xfrm>
            <a:off x="8382000" y="76200"/>
            <a:ext cx="6635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Times New Roman" pitchFamily="-112" charset="0"/>
                <a:ea typeface="+mn-ea"/>
                <a:cs typeface="+mn-cs"/>
              </a:rPr>
              <a:t>545</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5"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5027"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eaLnBrk="0" hangingPunct="0"/>
            <a:endParaRPr lang="en-US">
              <a:solidFill>
                <a:srgbClr val="000000"/>
              </a:solidFill>
            </a:endParaRPr>
          </a:p>
        </p:txBody>
      </p:sp>
      <p:sp>
        <p:nvSpPr>
          <p:cNvPr id="12" name="TextBox 11"/>
          <p:cNvSpPr txBox="1"/>
          <p:nvPr/>
        </p:nvSpPr>
        <p:spPr>
          <a:xfrm>
            <a:off x="2482850" y="11969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3" name="TextBox 12"/>
          <p:cNvSpPr txBox="1"/>
          <p:nvPr/>
        </p:nvSpPr>
        <p:spPr>
          <a:xfrm>
            <a:off x="1116013" y="952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5" name="TextBox 14"/>
          <p:cNvSpPr txBox="1"/>
          <p:nvPr/>
        </p:nvSpPr>
        <p:spPr>
          <a:xfrm>
            <a:off x="6372225" y="2565400"/>
            <a:ext cx="1241425" cy="862013"/>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6" name="TextBox 15"/>
          <p:cNvSpPr txBox="1"/>
          <p:nvPr/>
        </p:nvSpPr>
        <p:spPr>
          <a:xfrm>
            <a:off x="8101013" y="496888"/>
            <a:ext cx="1239837"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7" name="TextBox 16"/>
          <p:cNvSpPr txBox="1"/>
          <p:nvPr/>
        </p:nvSpPr>
        <p:spPr>
          <a:xfrm>
            <a:off x="8101013" y="1560513"/>
            <a:ext cx="1239837"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8" name="TextBox 17"/>
          <p:cNvSpPr txBox="1"/>
          <p:nvPr/>
        </p:nvSpPr>
        <p:spPr>
          <a:xfrm>
            <a:off x="250825" y="7651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9" name="TextBox 18"/>
          <p:cNvSpPr txBox="1"/>
          <p:nvPr/>
        </p:nvSpPr>
        <p:spPr>
          <a:xfrm>
            <a:off x="3995738" y="3644900"/>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0" name="TextBox 19"/>
          <p:cNvSpPr txBox="1"/>
          <p:nvPr/>
        </p:nvSpPr>
        <p:spPr>
          <a:xfrm>
            <a:off x="-180975" y="18446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1" name="TextBox 20"/>
          <p:cNvSpPr txBox="1"/>
          <p:nvPr/>
        </p:nvSpPr>
        <p:spPr>
          <a:xfrm>
            <a:off x="6875463" y="3860800"/>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2" name="Title 1"/>
          <p:cNvSpPr txBox="1">
            <a:spLocks/>
          </p:cNvSpPr>
          <p:nvPr/>
        </p:nvSpPr>
        <p:spPr bwMode="auto">
          <a:xfrm>
            <a:off x="107950" y="4565650"/>
            <a:ext cx="2951163"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7 Heads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Roman</a:t>
            </a:r>
          </a:p>
          <a:p>
            <a:pPr algn="l">
              <a:defRPr/>
            </a:pP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Consecutive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Past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10 Kings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Simultaneous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Beast (8th King)</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Controls 10 Kings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5043"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425237016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7634" name="Picture 2" descr="The Son of Man Daniel 7 Daniel Prophet">
            <a:extLst>
              <a:ext uri="{FF2B5EF4-FFF2-40B4-BE49-F238E27FC236}">
                <a16:creationId xmlns:a16="http://schemas.microsoft.com/office/drawing/2014/main" id="{58BD9B63-5BC7-7645-B442-3C7C009137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1093812"/>
            <a:ext cx="9144000" cy="576418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832" y="1049774"/>
            <a:ext cx="9132168" cy="5693866"/>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“I watched as thrones were put in place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the Ancient One sat down to judge.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His clothing was as white as snow,</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his hair like purest wool.</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He sat on a fiery throne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with wheels of blazing fire,</a:t>
            </a:r>
          </a:p>
          <a:p>
            <a:pPr algn="ctr">
              <a:tabLst>
                <a:tab pos="342900" algn="l"/>
              </a:tabLst>
              <a:defRPr/>
            </a:pPr>
            <a:r>
              <a:rPr lang="en-US" altLang="zh-CN" sz="2800" b="1" baseline="300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10  </a:t>
            </a: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a river of fire was pouring out,</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flowing from his presence.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Millions of angels ministered to him;</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many millions stood to attend him.</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Then the court began its session,</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the books were opened”</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a:t>
            </a:r>
            <a:b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7:9-10 NLT)</a:t>
            </a: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en-US" sz="36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3058439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72034"/>
                                        </p:tgtEl>
                                      </p:cBhvr>
                                    </p:animEffect>
                                    <p:set>
                                      <p:cBhvr>
                                        <p:cTn id="13" dur="1" fill="hold">
                                          <p:stCondLst>
                                            <p:cond delay="499"/>
                                          </p:stCondLst>
                                        </p:cTn>
                                        <p:tgtEl>
                                          <p:spTgt spid="172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4" grpId="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6610" name="Picture 2" descr="Pin on The Ancient of Days">
            <a:extLst>
              <a:ext uri="{FF2B5EF4-FFF2-40B4-BE49-F238E27FC236}">
                <a16:creationId xmlns:a16="http://schemas.microsoft.com/office/drawing/2014/main" id="{43821DD8-C794-5646-A9B2-44F8649B9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850"/>
            <a:ext cx="9144000" cy="6716713"/>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0" y="4725144"/>
            <a:ext cx="8952272" cy="1815882"/>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“As my vision continued that night, I saw someone like a son of man coming with the clouds of heaven. He approached the Ancient One and was led into his presence”</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7:13 NLT)</a:t>
            </a: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en-US" sz="36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1943155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5586" name="Picture 2" descr="Religious Pictures Jesus Christ">
            <a:extLst>
              <a:ext uri="{FF2B5EF4-FFF2-40B4-BE49-F238E27FC236}">
                <a16:creationId xmlns:a16="http://schemas.microsoft.com/office/drawing/2014/main" id="{4191151E-2D7E-4D45-9181-9FDAA2F1DF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031"/>
          <a:stretch/>
        </p:blipFill>
        <p:spPr bwMode="auto">
          <a:xfrm>
            <a:off x="-36512" y="-99392"/>
            <a:ext cx="9169343" cy="7056784"/>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36514" y="4509120"/>
            <a:ext cx="9180513" cy="2246769"/>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“He was given authority, honor, and sovereignty over all the nations of the world, so that people of every race and nation and language would obey him. His rule is eternal—it will never end. His kingdom will never be destroyed” </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7:14 NLT)</a:t>
            </a:r>
          </a:p>
        </p:txBody>
      </p:sp>
      <p:sp>
        <p:nvSpPr>
          <p:cNvPr id="285700" name="Rectangle 1028"/>
          <p:cNvSpPr>
            <a:spLocks noGrp="1" noChangeArrowheads="1"/>
          </p:cNvSpPr>
          <p:nvPr>
            <p:ph type="title"/>
          </p:nvPr>
        </p:nvSpPr>
        <p:spPr>
          <a:xfrm>
            <a:off x="-36513" y="197940"/>
            <a:ext cx="9180513" cy="707886"/>
          </a:xfrm>
          <a:noFill/>
          <a:ln w="9525">
            <a:noFill/>
            <a:miter lim="800000"/>
            <a:headEnd/>
            <a:tailEnd/>
          </a:ln>
        </p:spPr>
        <p:txBody>
          <a:bodyPr wrap="square" anchor="ctr">
            <a:spAutoFit/>
          </a:bodyPr>
          <a:lstStyle/>
          <a:p>
            <a:pPr eaLnBrk="1" hangingPunct="1">
              <a:tabLst>
                <a:tab pos="342900" algn="l"/>
              </a:tabLst>
            </a:pPr>
            <a:r>
              <a:rPr lang="en-US" sz="40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1272256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362282"/>
            <a:ext cx="8952272"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Be confident that God still rules over all nations today.</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en-US" b="1" dirty="0">
                <a:latin typeface="Arial" charset="0"/>
                <a:ea typeface="ＭＳ Ｐゴシック" charset="0"/>
                <a:cs typeface="Arial" charset="0"/>
              </a:rPr>
              <a:t>Applying Daniel 2–7</a:t>
            </a:r>
          </a:p>
        </p:txBody>
      </p:sp>
    </p:spTree>
    <p:extLst>
      <p:ext uri="{BB962C8B-B14F-4D97-AF65-F5344CB8AC3E}">
        <p14:creationId xmlns:p14="http://schemas.microsoft.com/office/powerpoint/2010/main" val="2107431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10471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13125216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16003498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96058"/>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The exiles could confidently trust God’s sovereignty over Israel in "the times of the Gentiles" by being faithful to his covenant (Dan 8–12).</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saw Jewish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958490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000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75139185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controls</a:t>
            </a: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216221883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09495862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72500598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526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29571003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Recognize God</a:t>
            </a:r>
            <a:r>
              <a:rPr kumimoji="0" lang="fr-FR"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 sovereignty over all authority in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Resist evil without compromising</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Trust God for your ultimate salvation so that you can endure to the end (12:2, 3, 12; cf. Rev. 12:11)</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Seek God in prayer and intercession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Live a godly life</a:t>
            </a:r>
          </a:p>
        </p:txBody>
      </p:sp>
    </p:spTree>
    <p:extLst>
      <p:ext uri="{BB962C8B-B14F-4D97-AF65-F5344CB8AC3E}">
        <p14:creationId xmlns:p14="http://schemas.microsoft.com/office/powerpoint/2010/main" val="3449063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1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49263" eaLnBrk="1" hangingPunct="1"/>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992259"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992288" name="Picture 6" descr="bc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89"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90"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992283" name="Picture 7" descr="bc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84"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85"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992278" name="Picture 8" descr="bc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9"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992281"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992275" name="Picture 9" descr="bc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6"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992269" name="Picture 10" descr="bc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70"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1"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2"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992266" name="Picture 11" descr="bc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67"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68"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altLang="zh-CN" sz="1800" b="1" u="sng" dirty="0">
                  <a:solidFill>
                    <a:srgbClr val="000000"/>
                  </a:solidFill>
                  <a:cs typeface="Arial" charset="0"/>
                </a:rPr>
                <a:t>THAT</a:t>
              </a:r>
              <a:r>
                <a:rPr lang="en-US" altLang="zh-CN" sz="1800" b="1" dirty="0">
                  <a:solidFill>
                    <a:srgbClr val="000000"/>
                  </a:solidFill>
                  <a:cs typeface="Arial" charset="0"/>
                </a:rPr>
                <a:t>, TAKES INCREDIBLE FAITH.</a:t>
              </a:r>
              <a:endParaRPr lang="en-US" sz="1800" b="1" dirty="0">
                <a:solidFill>
                  <a:srgbClr val="000000"/>
                </a:solidFill>
                <a:cs typeface="Arial" charset="0"/>
              </a:endParaRPr>
            </a:p>
          </p:txBody>
        </p:sp>
      </p:grpSp>
    </p:spTree>
    <p:extLst>
      <p:ext uri="{BB962C8B-B14F-4D97-AF65-F5344CB8AC3E}">
        <p14:creationId xmlns:p14="http://schemas.microsoft.com/office/powerpoint/2010/main" val="342646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82638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
          <p:cNvGrpSpPr>
            <a:grpSpLocks/>
          </p:cNvGrpSpPr>
          <p:nvPr/>
        </p:nvGrpSpPr>
        <p:grpSpPr bwMode="auto">
          <a:xfrm>
            <a:off x="381000" y="228600"/>
            <a:ext cx="822960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82637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82637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en-US">
                <a:effectLst>
                  <a:outerShdw blurRad="38100" dist="38100" dir="2700000" algn="tl">
                    <a:srgbClr val="808080"/>
                  </a:outerShdw>
                </a:effectLst>
                <a:latin typeface="Arial" charset="0"/>
                <a:ea typeface="ＭＳ Ｐゴシック" charset="0"/>
                <a:cs typeface="Arial" charset="0"/>
              </a:rPr>
              <a:t>By Puje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58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07519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lvl="0" indent="-514350" algn="l" defTabSz="914400">
              <a:buFont typeface="+mj-lt"/>
              <a:buAutoNum type="arabicPeriod"/>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lang="en-US" sz="3200" b="1" kern="0" dirty="0">
                <a:solidFill>
                  <a:srgbClr val="FFFFFF"/>
                </a:solidFill>
                <a:effectLst>
                  <a:glow rad="127000">
                    <a:srgbClr val="000000"/>
                  </a:glow>
                </a:effectLst>
                <a:latin typeface="Arial" charset="0"/>
                <a:ea typeface="ＭＳ Ｐゴシック" charset="0"/>
                <a:cs typeface="ＭＳ Ｐゴシック" charset="0"/>
              </a:rPr>
              <a:t>Messiah would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en-US" sz="3200" b="1" dirty="0"/>
              <a:t>Daniel 9:24-27</a:t>
            </a:r>
            <a:endParaRPr lang="ar-SA" sz="3200" b="1" dirty="0"/>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2</a:t>
            </a:r>
          </a:p>
        </p:txBody>
      </p:sp>
    </p:spTree>
    <p:extLst>
      <p:ext uri="{BB962C8B-B14F-4D97-AF65-F5344CB8AC3E}">
        <p14:creationId xmlns:p14="http://schemas.microsoft.com/office/powerpoint/2010/main" val="292179956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1026"/>
          <p:cNvSpPr>
            <a:spLocks noChangeArrowheads="1"/>
          </p:cNvSpPr>
          <p:nvPr/>
        </p:nvSpPr>
        <p:spPr bwMode="auto">
          <a:xfrm>
            <a:off x="-1" y="1230527"/>
            <a:ext cx="9143999" cy="317009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The exiles could confidently trust God’s sovereignty over the nations seen in Daniel's devotion and prophecy of "the times of the Gentiles" (Dan 2–7).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2–7</a:t>
            </a: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saw world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3728502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0" name="Text Box 16"/>
          <p:cNvSpPr txBox="1">
            <a:spLocks noChangeArrowheads="1"/>
          </p:cNvSpPr>
          <p:nvPr/>
        </p:nvSpPr>
        <p:spPr bwMode="auto">
          <a:xfrm rot="-4468975">
            <a:off x="1066007" y="3562226"/>
            <a:ext cx="2209800" cy="9971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2</a:t>
            </a:r>
          </a:p>
        </p:txBody>
      </p:sp>
    </p:spTree>
    <p:extLst>
      <p:ext uri="{BB962C8B-B14F-4D97-AF65-F5344CB8AC3E}">
        <p14:creationId xmlns:p14="http://schemas.microsoft.com/office/powerpoint/2010/main" val="2926746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pPr>
              <a:defRPr/>
            </a:pPr>
            <a:r>
              <a:rPr lang="en-US" b="1">
                <a:effectLst/>
                <a:latin typeface="Arial" charset="0"/>
                <a:ea typeface="ＭＳ Ｐゴシック" charset="0"/>
                <a:cs typeface="Arial" charset="0"/>
              </a:rPr>
              <a:t>Dreaming of an Image</a:t>
            </a:r>
          </a:p>
        </p:txBody>
      </p:sp>
      <p:pic>
        <p:nvPicPr>
          <p:cNvPr id="827394" name="Picture 2">
            <a:extLst>
              <a:ext uri="{FF2B5EF4-FFF2-40B4-BE49-F238E27FC236}">
                <a16:creationId xmlns:a16="http://schemas.microsoft.com/office/drawing/2014/main" id="{612032F9-BA16-EC49-A049-3F4EC180B9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1"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82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1-2, 4-5</a:t>
            </a:r>
          </a:p>
        </p:txBody>
      </p:sp>
      <p:sp>
        <p:nvSpPr>
          <p:cNvPr id="200711" name="Text Box 7"/>
          <p:cNvSpPr txBox="1">
            <a:spLocks noChangeArrowheads="1"/>
          </p:cNvSpPr>
          <p:nvPr/>
        </p:nvSpPr>
        <p:spPr bwMode="auto">
          <a:xfrm>
            <a:off x="3657600" y="48101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 Interpreter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Dreams</a:t>
            </a:r>
          </a:p>
        </p:txBody>
      </p:sp>
      <p:sp>
        <p:nvSpPr>
          <p:cNvPr id="200712" name="Text Box 8"/>
          <p:cNvSpPr txBox="1">
            <a:spLocks noChangeArrowheads="1"/>
          </p:cNvSpPr>
          <p:nvPr/>
        </p:nvSpPr>
        <p:spPr bwMode="auto">
          <a:xfrm>
            <a:off x="3592513" y="55213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Prophet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God</a:t>
            </a:r>
          </a:p>
        </p:txBody>
      </p:sp>
      <p:sp>
        <p:nvSpPr>
          <p:cNvPr id="200713" name="Text Box 9"/>
          <p:cNvSpPr txBox="1">
            <a:spLocks noChangeArrowheads="1"/>
          </p:cNvSpPr>
          <p:nvPr/>
        </p:nvSpPr>
        <p:spPr bwMode="auto">
          <a:xfrm>
            <a:off x="3657600" y="40989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Person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Integrity</a:t>
            </a:r>
          </a:p>
        </p:txBody>
      </p:sp>
      <p:sp>
        <p:nvSpPr>
          <p:cNvPr id="200714" name="Text Box 10"/>
          <p:cNvSpPr txBox="1">
            <a:spLocks noChangeArrowheads="1"/>
          </p:cNvSpPr>
          <p:nvPr/>
        </p:nvSpPr>
        <p:spPr bwMode="auto">
          <a:xfrm>
            <a:off x="3592513" y="62325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Highly Respected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Leader</a:t>
            </a:r>
          </a:p>
        </p:txBody>
      </p:sp>
      <p:sp>
        <p:nvSpPr>
          <p:cNvPr id="11" name="Title 10"/>
          <p:cNvSpPr>
            <a:spLocks noGrp="1"/>
          </p:cNvSpPr>
          <p:nvPr>
            <p:ph type="ctrTitle"/>
          </p:nvPr>
        </p:nvSpPr>
        <p:spPr>
          <a:xfrm>
            <a:off x="304800" y="0"/>
            <a:ext cx="8153400" cy="685800"/>
          </a:xfrm>
        </p:spPr>
        <p:txBody>
          <a:bodyPr/>
          <a:lstStyle/>
          <a:p>
            <a:pPr algn="l" eaLnBrk="1" hangingPunct="1">
              <a:defRPr/>
            </a:pPr>
            <a:r>
              <a:rPr lang="en-US" sz="4000" b="1" dirty="0">
                <a:solidFill>
                  <a:srgbClr val="FFFFFF"/>
                </a:solidFill>
                <a:latin typeface="Arial" charset="0"/>
                <a:ea typeface="ＭＳ Ｐゴシック" charset="0"/>
                <a:cs typeface="Arial" charset="0"/>
              </a:rPr>
              <a:t>Daniel</a:t>
            </a:r>
            <a:r>
              <a:rPr lang="fr-FR" altLang="ja-JP" sz="4000" b="1" dirty="0">
                <a:solidFill>
                  <a:srgbClr val="FFFFFF"/>
                </a:solidFill>
                <a:latin typeface="Arial" charset="0"/>
                <a:ea typeface="ＭＳ Ｐゴシック" charset="0"/>
                <a:cs typeface="Arial" charset="0"/>
              </a:rPr>
              <a:t>'</a:t>
            </a:r>
            <a:r>
              <a:rPr lang="en-US" altLang="ja-JP" sz="4000" b="1" dirty="0">
                <a:solidFill>
                  <a:srgbClr val="FFFFFF"/>
                </a:solidFill>
                <a:latin typeface="Arial" charset="0"/>
                <a:ea typeface="ＭＳ Ｐゴシック" charset="0"/>
                <a:cs typeface="Arial" charset="0"/>
              </a:rPr>
              <a:t>s Reputation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40809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effectLst/>
                <a:latin typeface="Arial" charset="0"/>
                <a:ea typeface="ＭＳ Ｐゴシック" charset="0"/>
              </a:rPr>
              <a:t>Babylon</a:t>
            </a: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945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NEBUCHADNEZZAR’S DREAM</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Daniel 2:1-49</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179512" y="4312507"/>
            <a:ext cx="8945290" cy="399964"/>
          </a:xfrm>
          <a:prstGeom prst="rect">
            <a:avLst/>
          </a:prstGeom>
          <a:noFill/>
        </p:spPr>
        <p:txBody>
          <a:bodyPr wrap="square" lIns="91294" tIns="45648" rIns="91294" bIns="45648">
            <a:spAutoFit/>
          </a:bodyPr>
          <a:lstStyle/>
          <a:p>
            <a:pPr defTabSz="913410">
              <a:defRPr/>
            </a:pPr>
            <a:r>
              <a:rPr lang="en-US" sz="20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REVELATION TV</a:t>
            </a:r>
          </a:p>
        </p:txBody>
      </p:sp>
    </p:spTree>
    <p:extLst>
      <p:ext uri="{BB962C8B-B14F-4D97-AF65-F5344CB8AC3E}">
        <p14:creationId xmlns:p14="http://schemas.microsoft.com/office/powerpoint/2010/main" val="488703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55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3910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2948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Universal Sovereignty in Times of the Gentiles</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532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8125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7747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7767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1531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2123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3812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6165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7761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4270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684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4026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(Daniel to God)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…Praise be to the name of God for ever and ever; wisdom and power are his.  He changes times and seasons; he sets up kings and deposes them…</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(2:20-21a).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78834" y="51976"/>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9110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180240" name="Rectangle 17"/>
          <p:cNvSpPr>
            <a:spLocks noGrp="1" noChangeArrowheads="1"/>
          </p:cNvSpPr>
          <p:nvPr>
            <p:ph type="title" idx="4294967295"/>
          </p:nvPr>
        </p:nvSpPr>
        <p:spPr>
          <a:xfrm>
            <a:off x="-22644" y="-27384"/>
            <a:ext cx="5890787" cy="675634"/>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What is Christ's Kingdom?</a:t>
            </a:r>
          </a:p>
        </p:txBody>
      </p:sp>
    </p:spTree>
    <p:extLst>
      <p:ext uri="{BB962C8B-B14F-4D97-AF65-F5344CB8AC3E}">
        <p14:creationId xmlns:p14="http://schemas.microsoft.com/office/powerpoint/2010/main" val="3085353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Note that ALL of the kingdoms will fall at the same time!</a:t>
            </a:r>
          </a:p>
        </p:txBody>
      </p:sp>
    </p:spTree>
    <p:extLst>
      <p:ext uri="{BB962C8B-B14F-4D97-AF65-F5344CB8AC3E}">
        <p14:creationId xmlns:p14="http://schemas.microsoft.com/office/powerpoint/2010/main" val="1138377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3</a:t>
            </a:r>
          </a:p>
        </p:txBody>
      </p:sp>
    </p:spTree>
    <p:extLst>
      <p:ext uri="{BB962C8B-B14F-4D97-AF65-F5344CB8AC3E}">
        <p14:creationId xmlns:p14="http://schemas.microsoft.com/office/powerpoint/2010/main" val="395545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1363"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6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71365"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71366"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1367"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71368" name="Text Box 8"/>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71369" name="Text Box 9"/>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71370" name="Line 10"/>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1" name="Line 11"/>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2" name="Text Box 12"/>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71373" name="Text Box 13"/>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71374" name="Text Box 14"/>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71375" name="Text Box 15"/>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71376" name="Line 16"/>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7" name="Text Box 17"/>
          <p:cNvSpPr txBox="1">
            <a:spLocks noChangeArrowheads="1"/>
          </p:cNvSpPr>
          <p:nvPr/>
        </p:nvSpPr>
        <p:spPr bwMode="auto">
          <a:xfrm rot="-4468975">
            <a:off x="1323182" y="3396676"/>
            <a:ext cx="2209800" cy="14711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1378" name="Line 18"/>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9" name="Text Box 19"/>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1380" name="Line 20"/>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1" name="Line 21"/>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2" name="Line 22"/>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3" name="Line 23"/>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4" name="Line 24"/>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5" name="Line 25"/>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6" name="Line 26"/>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7" name="Line 27"/>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8" name="Line 28"/>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9" name="Line 29"/>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0" name="Line 30"/>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1" name="Line 31"/>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2" name="Rectangle 32"/>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3" name="Line 33"/>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4" name="Line 34"/>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5" name="Title 34"/>
          <p:cNvSpPr>
            <a:spLocks noGrp="1"/>
          </p:cNvSpPr>
          <p:nvPr>
            <p:ph type="title" idx="4294967295"/>
          </p:nvPr>
        </p:nvSpPr>
        <p:spPr>
          <a:xfrm>
            <a:off x="685800" y="-76200"/>
            <a:ext cx="7772400" cy="762000"/>
          </a:xfrm>
        </p:spPr>
        <p:txBody>
          <a:bodyPr/>
          <a:lstStyle/>
          <a:p>
            <a:pPr>
              <a:defRPr/>
            </a:pPr>
            <a:r>
              <a:rPr lang="en-US" sz="4000">
                <a:effectLst>
                  <a:outerShdw blurRad="38100" dist="38100" dir="2700000" algn="tl">
                    <a:srgbClr val="808080"/>
                  </a:outerShdw>
                </a:effectLst>
                <a:ea typeface="ＭＳ Ｐゴシック" charset="0"/>
              </a:rPr>
              <a:t>Chapter 3</a:t>
            </a:r>
          </a:p>
        </p:txBody>
      </p:sp>
    </p:spTree>
    <p:extLst>
      <p:ext uri="{BB962C8B-B14F-4D97-AF65-F5344CB8AC3E}">
        <p14:creationId xmlns:p14="http://schemas.microsoft.com/office/powerpoint/2010/main" val="3182011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Daniel 2</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Many materials</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en-US" b="1" dirty="0">
                <a:solidFill>
                  <a:schemeClr val="bg1"/>
                </a:solidFill>
                <a:effectLst/>
                <a:latin typeface="Arial" charset="0"/>
                <a:ea typeface="ＭＳ Ｐゴシック" charset="0"/>
                <a:cs typeface="Arial" charset="0"/>
              </a:rPr>
              <a:t>Statues can become a bad habit</a:t>
            </a: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Daniel 3</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All Gold at </a:t>
            </a:r>
            <a:b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9 x 90 feet!</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62247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en-US" sz="4000" b="1" kern="1200" dirty="0">
                <a:solidFill>
                  <a:schemeClr val="bg1"/>
                </a:solidFill>
                <a:effectLst>
                  <a:glow rad="101600">
                    <a:schemeClr val="tx1">
                      <a:alpha val="75000"/>
                    </a:schemeClr>
                  </a:glow>
                </a:effectLst>
                <a:ea typeface="+mn-ea"/>
              </a:rPr>
              <a:t>Hananiah, </a:t>
            </a:r>
            <a:r>
              <a:rPr lang="en-US" sz="4000" b="1" kern="1200" dirty="0" err="1">
                <a:solidFill>
                  <a:schemeClr val="bg1"/>
                </a:solidFill>
                <a:effectLst>
                  <a:glow rad="101600">
                    <a:schemeClr val="tx1">
                      <a:alpha val="75000"/>
                    </a:schemeClr>
                  </a:glow>
                </a:effectLst>
                <a:ea typeface="+mn-ea"/>
              </a:rPr>
              <a:t>Mishael</a:t>
            </a:r>
            <a:r>
              <a:rPr lang="en-US" sz="4000" b="1" kern="1200" dirty="0">
                <a:solidFill>
                  <a:schemeClr val="bg1"/>
                </a:solidFill>
                <a:effectLst>
                  <a:glow rad="101600">
                    <a:schemeClr val="tx1">
                      <a:alpha val="75000"/>
                    </a:schemeClr>
                  </a:glow>
                </a:effectLst>
                <a:ea typeface="+mn-ea"/>
              </a:rPr>
              <a:t>, Azariah</a:t>
            </a:r>
            <a:br>
              <a:rPr lang="en-US" sz="4000" b="1" kern="1200" dirty="0">
                <a:solidFill>
                  <a:schemeClr val="bg1"/>
                </a:solidFill>
                <a:effectLst>
                  <a:glow rad="101600">
                    <a:schemeClr val="tx1">
                      <a:alpha val="75000"/>
                    </a:schemeClr>
                  </a:glow>
                </a:effectLst>
                <a:ea typeface="+mn-ea"/>
              </a:rPr>
            </a:br>
            <a:r>
              <a:rPr lang="en-US" sz="4000" b="1" kern="1200" dirty="0">
                <a:solidFill>
                  <a:schemeClr val="bg1"/>
                </a:solidFill>
                <a:effectLst>
                  <a:glow rad="101600">
                    <a:schemeClr val="tx1">
                      <a:alpha val="75000"/>
                    </a:schemeClr>
                  </a:glow>
                </a:effectLst>
                <a:ea typeface="+mn-ea"/>
              </a:rPr>
              <a:t>(Shadrach, Meshach and Abednego)</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52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81634" name="Picture 3" descr="OBYC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304800"/>
            <a:ext cx="488315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2" name="Picture 4" descr="3 stoog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1440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762000" y="5703957"/>
            <a:ext cx="77724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a:solidFill>
                  <a:schemeClr val="bg1"/>
                </a:solidFill>
                <a:effectLst>
                  <a:glow rad="101600">
                    <a:schemeClr val="tx1">
                      <a:alpha val="75000"/>
                    </a:schemeClr>
                  </a:glow>
                </a:effectLst>
                <a:ea typeface="+mn-ea"/>
              </a:rPr>
              <a:t>Shadrach, Meshach, Abednego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
                                  </p:stCondLst>
                                  <p:childTnLst>
                                    <p:set>
                                      <p:cBhvr>
                                        <p:cTn id="6" dur="1" fill="hold">
                                          <p:stCondLst>
                                            <p:cond delay="0"/>
                                          </p:stCondLst>
                                        </p:cTn>
                                        <p:tgtEl>
                                          <p:spTgt spid="273412"/>
                                        </p:tgtEl>
                                        <p:attrNameLst>
                                          <p:attrName>style.visibility</p:attrName>
                                        </p:attrNameLst>
                                      </p:cBhvr>
                                      <p:to>
                                        <p:strVal val="visible"/>
                                      </p:to>
                                    </p:set>
                                    <p:animEffect transition="in" filter="dissolve">
                                      <p:cBhvr>
                                        <p:cTn id="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dirty="0">
                <a:effectLst>
                  <a:glow rad="101600">
                    <a:schemeClr val="tx1">
                      <a:alpha val="75000"/>
                    </a:schemeClr>
                  </a:glow>
                </a:effectLst>
                <a:ea typeface="+mn-ea"/>
              </a:rPr>
              <a:t>The Edict (Daniel 3)</a:t>
            </a:r>
          </a:p>
        </p:txBody>
      </p:sp>
    </p:spTree>
    <p:extLst>
      <p:ext uri="{BB962C8B-B14F-4D97-AF65-F5344CB8AC3E}">
        <p14:creationId xmlns:p14="http://schemas.microsoft.com/office/powerpoint/2010/main" val="81453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224710" y="1433727"/>
            <a:ext cx="8667770"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a:t>
            </a:r>
            <a:r>
              <a:rPr lang="uk-UA"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sovereignty remains steadfast despite the rise and fall of many nations until the establishment of kingdom blessing under His Messianic Ruler (9:24-27).</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en-US" b="1">
                <a:effectLst/>
                <a:latin typeface="Arial" charset="0"/>
                <a:ea typeface="ＭＳ Ｐゴシック" charset="0"/>
                <a:cs typeface="Arial" charset="0"/>
              </a:rPr>
              <a:t>Standing Alone</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040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0"/>
            <a:ext cx="3744416" cy="2348880"/>
          </a:xfrm>
        </p:spPr>
        <p:txBody>
          <a:bodyPr/>
          <a:lstStyle/>
          <a:p>
            <a:pPr>
              <a:defRPr/>
            </a:pPr>
            <a:r>
              <a:rPr lang="en-US" b="1" dirty="0">
                <a:effectLst/>
                <a:latin typeface="Arial" charset="0"/>
                <a:ea typeface="ＭＳ Ｐゴシック" charset="0"/>
                <a:cs typeface="Arial" charset="0"/>
              </a:rPr>
              <a:t>Where were the </a:t>
            </a:r>
            <a:r>
              <a:rPr lang="en-US" b="1" i="1" dirty="0">
                <a:effectLst/>
                <a:latin typeface="Arial" charset="0"/>
                <a:ea typeface="ＭＳ Ｐゴシック" charset="0"/>
                <a:cs typeface="Arial" charset="0"/>
              </a:rPr>
              <a:t>other</a:t>
            </a:r>
            <a:r>
              <a:rPr lang="en-US" b="1" dirty="0">
                <a:effectLst/>
                <a:latin typeface="Arial" charset="0"/>
                <a:ea typeface="ＭＳ Ｐゴシック" charset="0"/>
                <a:cs typeface="Arial" charset="0"/>
              </a:rPr>
              <a:t> Jews?</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5126E26C-1795-714F-A5D1-AEE3247B7CE3}"/>
              </a:ext>
            </a:extLst>
          </p:cNvPr>
          <p:cNvSpPr txBox="1">
            <a:spLocks/>
          </p:cNvSpPr>
          <p:nvPr/>
        </p:nvSpPr>
        <p:spPr bwMode="auto">
          <a:xfrm>
            <a:off x="5148264" y="2348881"/>
            <a:ext cx="3995736" cy="4486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SG" sz="2800" b="1" dirty="0">
                <a:effectLst/>
              </a:rPr>
              <a:t>“The L</a:t>
            </a:r>
            <a:r>
              <a:rPr lang="en-SG" sz="2400" b="1" dirty="0">
                <a:effectLst/>
              </a:rPr>
              <a:t>ORD</a:t>
            </a:r>
            <a:r>
              <a:rPr lang="en-SG" sz="2800" b="1" dirty="0">
                <a:effectLst/>
              </a:rPr>
              <a:t> will exile you and your king to a nation unknown to you and your ancestors. There in exile you will worship gods of wood and stone!” </a:t>
            </a:r>
            <a:br>
              <a:rPr lang="en-SG" sz="2800" b="1" dirty="0">
                <a:effectLst/>
              </a:rPr>
            </a:br>
            <a:r>
              <a:rPr lang="en-SG" sz="2800" b="1" dirty="0">
                <a:effectLst/>
              </a:rPr>
              <a:t>(Deut. 28:36 NLT)</a:t>
            </a:r>
          </a:p>
        </p:txBody>
      </p:sp>
    </p:spTree>
    <p:extLst>
      <p:ext uri="{BB962C8B-B14F-4D97-AF65-F5344CB8AC3E}">
        <p14:creationId xmlns:p14="http://schemas.microsoft.com/office/powerpoint/2010/main" val="1412937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en-US" altLang="ja-JP" sz="5400" b="1" dirty="0">
                <a:effectLst/>
                <a:ea typeface="ＭＳ Ｐゴシック" charset="0"/>
              </a:rPr>
              <a:t>"I see </a:t>
            </a:r>
            <a:r>
              <a:rPr lang="en-US" altLang="ja-JP" sz="5400" b="1" i="1" dirty="0">
                <a:effectLst/>
                <a:ea typeface="ＭＳ Ｐゴシック" charset="0"/>
              </a:rPr>
              <a:t>four </a:t>
            </a:r>
            <a:r>
              <a:rPr lang="en-US" altLang="ja-JP" sz="5400" b="1" dirty="0">
                <a:effectLst/>
                <a:ea typeface="ＭＳ Ｐゴシック" charset="0"/>
              </a:rPr>
              <a:t>men..."</a:t>
            </a:r>
            <a:endParaRPr lang="en-US" sz="5400" b="1"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219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4</a:t>
            </a:r>
          </a:p>
        </p:txBody>
      </p:sp>
    </p:spTree>
    <p:extLst>
      <p:ext uri="{BB962C8B-B14F-4D97-AF65-F5344CB8AC3E}">
        <p14:creationId xmlns:p14="http://schemas.microsoft.com/office/powerpoint/2010/main" val="3042936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750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0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77509" name="Text Box 5"/>
          <p:cNvSpPr txBox="1">
            <a:spLocks noChangeArrowheads="1"/>
          </p:cNvSpPr>
          <p:nvPr/>
        </p:nvSpPr>
        <p:spPr bwMode="auto">
          <a:xfrm rot="-5400000">
            <a:off x="6646069" y="469315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7751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7511"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77512" name="Text Box 8"/>
          <p:cNvSpPr txBox="1">
            <a:spLocks noChangeArrowheads="1"/>
          </p:cNvSpPr>
          <p:nvPr/>
        </p:nvSpPr>
        <p:spPr bwMode="auto">
          <a:xfrm rot="-4617793">
            <a:off x="-327025" y="305565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7751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7751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77515"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16"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17" name="Text Box 13"/>
          <p:cNvSpPr txBox="1">
            <a:spLocks noChangeArrowheads="1"/>
          </p:cNvSpPr>
          <p:nvPr/>
        </p:nvSpPr>
        <p:spPr bwMode="auto">
          <a:xfrm>
            <a:off x="2267744"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77518"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77519"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77520"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77521"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2" name="Text Box 18"/>
          <p:cNvSpPr txBox="1">
            <a:spLocks noChangeArrowheads="1"/>
          </p:cNvSpPr>
          <p:nvPr/>
        </p:nvSpPr>
        <p:spPr bwMode="auto">
          <a:xfrm rot="-4468975">
            <a:off x="1581944" y="3232714"/>
            <a:ext cx="2209800" cy="194514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7523"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4"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7525"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6"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7"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8"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9"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0"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1"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2"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3"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4"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5"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6"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7"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8"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9"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6" name="Title 35"/>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ea typeface="ＭＳ Ｐゴシック" charset="0"/>
              </a:rPr>
              <a:t>Chapter 4</a:t>
            </a:r>
          </a:p>
        </p:txBody>
      </p:sp>
    </p:spTree>
    <p:extLst>
      <p:ext uri="{BB962C8B-B14F-4D97-AF65-F5344CB8AC3E}">
        <p14:creationId xmlns:p14="http://schemas.microsoft.com/office/powerpoint/2010/main" val="11427443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en-US" b="1" dirty="0">
                <a:solidFill>
                  <a:schemeClr val="tx1"/>
                </a:solidFill>
                <a:effectLst>
                  <a:outerShdw blurRad="38100" dist="38100" dir="2700000" algn="tl">
                    <a:srgbClr val="FFFFFF"/>
                  </a:outerShdw>
                </a:effectLst>
                <a:latin typeface="Arial" charset="0"/>
                <a:ea typeface="ＭＳ Ｐゴシック" charset="0"/>
                <a:cs typeface="ＭＳ Ｐゴシック" charset="0"/>
              </a:rPr>
              <a:t>The Tree of Daniel 4</a:t>
            </a:r>
          </a:p>
        </p:txBody>
      </p:sp>
      <p:pic>
        <p:nvPicPr>
          <p:cNvPr id="5" name="Picture 3" descr="ONEBN01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5165696"/>
            <a:ext cx="4117975" cy="126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8151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F4A-34DF-8A49-982C-B7F044C1BD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7" y="1700234"/>
            <a:ext cx="9124950" cy="5143500"/>
          </a:xfrm>
          <a:prstGeom prst="rect">
            <a:avLst/>
          </a:prstGeom>
        </p:spPr>
      </p:pic>
      <p:sp>
        <p:nvSpPr>
          <p:cNvPr id="2" name="Rectangle 1">
            <a:extLst>
              <a:ext uri="{FF2B5EF4-FFF2-40B4-BE49-F238E27FC236}">
                <a16:creationId xmlns:a16="http://schemas.microsoft.com/office/drawing/2014/main" id="{8A40D0BB-570C-3A4F-B261-3A0E03E8B2AE}"/>
              </a:ext>
            </a:extLst>
          </p:cNvPr>
          <p:cNvSpPr/>
          <p:nvPr/>
        </p:nvSpPr>
        <p:spPr>
          <a:xfrm>
            <a:off x="174253" y="116632"/>
            <a:ext cx="886224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“The king reflected and said, ‘Is this not </a:t>
            </a:r>
            <a:r>
              <a:rPr kumimoji="0" lang="en-US" sz="2400" b="1" i="0" u="none" strike="noStrike" kern="1200" cap="none" spc="0" normalizeH="0" baseline="0" noProof="0" dirty="0">
                <a:ln>
                  <a:noFill/>
                </a:ln>
                <a:solidFill>
                  <a:srgbClr val="FFFF00"/>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Babylon the Great</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which I myself have built as a royal residence by the might of my power and for the glory of my majesty?’”</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Daniel 4:30</a:t>
            </a:r>
          </a:p>
        </p:txBody>
      </p:sp>
    </p:spTree>
    <p:extLst>
      <p:ext uri="{BB962C8B-B14F-4D97-AF65-F5344CB8AC3E}">
        <p14:creationId xmlns:p14="http://schemas.microsoft.com/office/powerpoint/2010/main" val="9926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70C18-83B4-FB41-AC27-12F02E16A538}"/>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59BB1BAC-4FDA-FC43-96D8-DC8C6B317FF1}"/>
              </a:ext>
            </a:extLst>
          </p:cNvPr>
          <p:cNvSpPr txBox="1"/>
          <p:nvPr/>
        </p:nvSpPr>
        <p:spPr>
          <a:xfrm>
            <a:off x="419548" y="929864"/>
            <a:ext cx="442140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Hanging Gardens of Babylon</a:t>
            </a:r>
          </a:p>
        </p:txBody>
      </p:sp>
    </p:spTree>
    <p:extLst>
      <p:ext uri="{BB962C8B-B14F-4D97-AF65-F5344CB8AC3E}">
        <p14:creationId xmlns:p14="http://schemas.microsoft.com/office/powerpoint/2010/main" val="191997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7D8BF-B931-EF41-AD9C-B1DE0584303D}"/>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CFE0D565-8409-9F46-8CDE-0E9CC33A99CC}"/>
              </a:ext>
            </a:extLst>
          </p:cNvPr>
          <p:cNvSpPr txBox="1"/>
          <p:nvPr/>
        </p:nvSpPr>
        <p:spPr>
          <a:xfrm>
            <a:off x="2614108" y="857250"/>
            <a:ext cx="442140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lumMod val="20000"/>
                    <a:lumOff val="80000"/>
                  </a:srgbClr>
                </a:solidFill>
                <a:effectLst>
                  <a:glow rad="101600">
                    <a:srgbClr val="000000"/>
                  </a:glow>
                </a:effectLst>
                <a:uLnTx/>
                <a:uFillTx/>
                <a:latin typeface="Arial" charset="0"/>
                <a:ea typeface="ＭＳ Ｐゴシック" charset="0"/>
              </a:rPr>
              <a:t>Hanging Gardens of Babylon</a:t>
            </a:r>
          </a:p>
        </p:txBody>
      </p:sp>
    </p:spTree>
    <p:extLst>
      <p:ext uri="{BB962C8B-B14F-4D97-AF65-F5344CB8AC3E}">
        <p14:creationId xmlns:p14="http://schemas.microsoft.com/office/powerpoint/2010/main" val="252631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Judean exiles should be encouraged of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sovereign</a:t>
            </a:r>
            <a:r>
              <a:rPr lang="en-US" sz="3200" b="1" kern="0" dirty="0">
                <a:solidFill>
                  <a:srgbClr val="FFFFFF"/>
                </a:solidFill>
                <a:effectLst>
                  <a:glow rad="127000">
                    <a:srgbClr val="000000"/>
                  </a:glow>
                </a:effectLst>
                <a:latin typeface="Arial" charset="0"/>
                <a:ea typeface="ＭＳ Ｐゴシック" charset="0"/>
                <a:cs typeface="ＭＳ Ｐゴシック" charset="0"/>
              </a:rPr>
              <a:t> control over all nations to preserve Israel between Nebuchadnezzar</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invasion of Jerusalem (605 BC) and the establishment of the Kingdom blessings under the Messiah.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532</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AF0B7-DEBF-0241-9FEF-5CC322DF3621}"/>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478" y="946001"/>
            <a:ext cx="9144000" cy="5143500"/>
          </a:xfrm>
          <a:prstGeom prst="rect">
            <a:avLst/>
          </a:prstGeom>
        </p:spPr>
      </p:pic>
      <p:sp>
        <p:nvSpPr>
          <p:cNvPr id="2" name="Rectangle 1">
            <a:extLst>
              <a:ext uri="{FF2B5EF4-FFF2-40B4-BE49-F238E27FC236}">
                <a16:creationId xmlns:a16="http://schemas.microsoft.com/office/drawing/2014/main" id="{87A20BE2-03D4-E343-82C3-6EE90936EADA}"/>
              </a:ext>
            </a:extLst>
          </p:cNvPr>
          <p:cNvSpPr/>
          <p:nvPr/>
        </p:nvSpPr>
        <p:spPr>
          <a:xfrm>
            <a:off x="5652120" y="3033021"/>
            <a:ext cx="3273885" cy="3046988"/>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“For the sun rises with a scorching wind, and withers the grass; and its flower falls off, and the beauty of its appearance is destroyed; so too the rich man in the midst of his pursuits will fade away.”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James 1:11</a:t>
            </a:r>
          </a:p>
        </p:txBody>
      </p:sp>
      <p:sp>
        <p:nvSpPr>
          <p:cNvPr id="4" name="Rectangle 3">
            <a:extLst>
              <a:ext uri="{FF2B5EF4-FFF2-40B4-BE49-F238E27FC236}">
                <a16:creationId xmlns:a16="http://schemas.microsoft.com/office/drawing/2014/main" id="{69D615E4-D5C5-2248-BE93-9AEB55920AA9}"/>
              </a:ext>
            </a:extLst>
          </p:cNvPr>
          <p:cNvSpPr/>
          <p:nvPr/>
        </p:nvSpPr>
        <p:spPr>
          <a:xfrm>
            <a:off x="66283" y="241555"/>
            <a:ext cx="9087522"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“for the form of this world is passing away.”   </a:t>
            </a: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1 Corinthians 7:31</a:t>
            </a:r>
          </a:p>
        </p:txBody>
      </p:sp>
    </p:spTree>
    <p:extLst>
      <p:ext uri="{BB962C8B-B14F-4D97-AF65-F5344CB8AC3E}">
        <p14:creationId xmlns:p14="http://schemas.microsoft.com/office/powerpoint/2010/main" val="3688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en-US" sz="3200" b="1" dirty="0">
                <a:solidFill>
                  <a:schemeClr val="bg1"/>
                </a:solidFill>
                <a:effectLst/>
                <a:latin typeface="Arial" charset="0"/>
                <a:ea typeface="ＭＳ Ｐゴシック" charset="0"/>
                <a:cs typeface="Arial" charset="0"/>
              </a:rPr>
              <a:t>Nebuchadnezzar Exalts </a:t>
            </a:r>
            <a:r>
              <a:rPr lang="en-US" sz="3200" b="1" dirty="0">
                <a:solidFill>
                  <a:srgbClr val="FFFF00"/>
                </a:solidFill>
                <a:effectLst/>
                <a:latin typeface="Arial" charset="0"/>
                <a:ea typeface="ＭＳ Ｐゴシック" charset="0"/>
                <a:cs typeface="Arial" charset="0"/>
              </a:rPr>
              <a:t>Himself </a:t>
            </a:r>
            <a:r>
              <a:rPr lang="en-US" sz="3200" b="1" dirty="0">
                <a:solidFill>
                  <a:schemeClr val="bg1"/>
                </a:solidFill>
                <a:effectLst/>
                <a:latin typeface="Arial" charset="0"/>
                <a:ea typeface="ＭＳ Ｐゴシック" charset="0"/>
                <a:cs typeface="Arial" charset="0"/>
              </a:rPr>
              <a:t>(4:30)</a:t>
            </a: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he looked out across the city, he said, </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Look at this great city of Babylon! By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own mighty power,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have built this beautiful city as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royal residence to display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majestic splendor.</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76819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7392"/>
            <a:ext cx="9252520" cy="5745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en-US" b="1">
                <a:effectLst/>
                <a:latin typeface="Arial" charset="0"/>
                <a:ea typeface="ＭＳ Ｐゴシック" charset="0"/>
                <a:cs typeface="Arial" charset="0"/>
              </a:rPr>
              <a:t>He lived as an animal</a:t>
            </a:r>
          </a:p>
        </p:txBody>
      </p:sp>
      <p:sp>
        <p:nvSpPr>
          <p:cNvPr id="5" name="Title 2"/>
          <p:cNvSpPr txBox="1">
            <a:spLocks/>
          </p:cNvSpPr>
          <p:nvPr/>
        </p:nvSpPr>
        <p:spPr bwMode="auto">
          <a:xfrm>
            <a:off x="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Famous Painting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"Nebuchadnezzar" by William Blake</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3771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379487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b="1"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ea typeface="+mn-ea"/>
                <a:cs typeface="+mn-cs"/>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chemeClr val="bg2"/>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0" y="33164"/>
            <a:ext cx="9144000" cy="682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20072" y="116632"/>
            <a:ext cx="3714750" cy="1015663"/>
          </a:xfrm>
          <a:prstGeom prst="rect">
            <a:avLst/>
          </a:prstGeom>
          <a:noFill/>
        </p:spPr>
        <p:txBody>
          <a:bodyPr wrap="square"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rPr>
              <a:t>Israelite Captives</a:t>
            </a:r>
          </a:p>
          <a:p>
            <a:pPr marL="0" marR="0" lvl="0" indent="0" algn="r" defTabSz="685800" rtl="0" eaLnBrk="0" fontAlgn="base" latinLnBrk="0" hangingPunct="0">
              <a:lnSpc>
                <a:spcPct val="100000"/>
              </a:lnSpc>
              <a:spcBef>
                <a:spcPct val="0"/>
              </a:spcBef>
              <a:spcAft>
                <a:spcPct val="0"/>
              </a:spcAft>
              <a:buClrTx/>
              <a:buSzTx/>
              <a:buFontTx/>
              <a:buNone/>
              <a:tabLst/>
              <a:defRPr/>
            </a:pPr>
            <a:r>
              <a:rPr lang="en-US" sz="3000" dirty="0">
                <a:solidFill>
                  <a:prstClr val="white"/>
                </a:solidFill>
                <a:effectLst>
                  <a:glow rad="127000">
                    <a:prstClr val="black"/>
                  </a:glow>
                </a:effectLst>
                <a:latin typeface="Franklin Gothic Heavy" charset="0"/>
                <a:ea typeface="Franklin Gothic Heavy" charset="0"/>
                <a:cs typeface="Franklin Gothic Heavy" charset="0"/>
              </a:rPr>
              <a:t>586 BC</a:t>
            </a:r>
            <a:endParaRPr kumimoji="0" lang="en-US"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8868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76200" dir="2700000" algn="tl" rotWithShape="0">
                    <a:srgbClr val="000000"/>
                  </a:outerShdw>
                </a:effectLst>
                <a:ea typeface="ＭＳ Ｐゴシック" charset="0"/>
                <a:cs typeface="Arial" charset="0"/>
              </a:rPr>
              <a:t>Neo-Babylonian Kings</a:t>
            </a:r>
          </a:p>
        </p:txBody>
      </p:sp>
      <p:sp>
        <p:nvSpPr>
          <p:cNvPr id="507914" name="Text Box 10"/>
          <p:cNvSpPr txBox="1">
            <a:spLocks noChangeArrowheads="1"/>
          </p:cNvSpPr>
          <p:nvPr/>
        </p:nvSpPr>
        <p:spPr bwMode="auto">
          <a:xfrm>
            <a:off x="422275" y="2957513"/>
            <a:ext cx="3044825" cy="11382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Nebuchadnezzar</a:t>
            </a:r>
            <a:b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605-561 (44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Conquered Judah</a:t>
            </a: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20" name="Text Box 16"/>
          <p:cNvSpPr txBox="1">
            <a:spLocks noChangeArrowheads="1"/>
          </p:cNvSpPr>
          <p:nvPr/>
        </p:nvSpPr>
        <p:spPr bwMode="auto">
          <a:xfrm>
            <a:off x="4570413" y="5491163"/>
            <a:ext cx="2060575" cy="11382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Belshazzar</a:t>
            </a:r>
            <a:b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553-539</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(14 yrs.)</a:t>
            </a:r>
          </a:p>
        </p:txBody>
      </p:sp>
      <p:sp>
        <p:nvSpPr>
          <p:cNvPr id="507922" name="Text Box 18"/>
          <p:cNvSpPr txBox="1">
            <a:spLocks noChangeArrowheads="1"/>
          </p:cNvSpPr>
          <p:nvPr/>
        </p:nvSpPr>
        <p:spPr bwMode="auto">
          <a:xfrm>
            <a:off x="641350" y="1066800"/>
            <a:ext cx="2606675"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Nabopolassar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625-605 (20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Conquered Nineveh</a:t>
            </a: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Nabonidus</a:t>
            </a:r>
            <a:b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556-539</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(17 yrs.)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076700" y="990600"/>
            <a:ext cx="30480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Neriglissar</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560-556 (4 yrs.)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rPr>
              <a:t>Self-Imposed Exile</a:t>
            </a:r>
            <a:endParaRPr kumimoji="0" lang="en-US" sz="2000" b="0" i="1"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Times New Roman" charset="0"/>
              <a:ea typeface="ＭＳ Ｐゴシック" charset="0"/>
              <a:cs typeface="ＭＳ Ｐゴシック" charset="0"/>
            </a:endParaRPr>
          </a:p>
        </p:txBody>
      </p:sp>
      <p:sp>
        <p:nvSpPr>
          <p:cNvPr id="507930" name="Text Box 26"/>
          <p:cNvSpPr txBox="1">
            <a:spLocks noChangeArrowheads="1"/>
          </p:cNvSpPr>
          <p:nvPr/>
        </p:nvSpPr>
        <p:spPr bwMode="auto">
          <a:xfrm>
            <a:off x="838200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342</a:t>
            </a:r>
            <a:endParaRPr kumimoji="0" lang="en-US" sz="24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324600" y="6019800"/>
            <a:ext cx="283527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First Dynasty in white</a:t>
            </a:r>
            <a:endParaRPr kumimoji="0" lang="en-US" sz="16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659563" y="6400800"/>
            <a:ext cx="2165350"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Others in yellow</a:t>
            </a:r>
            <a:endParaRPr kumimoji="0" lang="en-US" sz="1600" b="0"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rPr>
              <a:t>Tema</a:t>
            </a:r>
            <a:endParaRPr kumimoji="0" lang="en-US" sz="2000" b="0" i="1"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2</a:t>
              </a: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4</a:t>
              </a: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7</a:t>
              </a: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Evil-Merodach</a:t>
            </a:r>
            <a:b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561-560 (2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Released Jehoiakim </a:t>
            </a:r>
            <a:b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(2 Kings 25:27)</a:t>
            </a:r>
            <a:endPar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3</a:t>
              </a: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6</a:t>
              </a:r>
            </a:p>
          </p:txBody>
        </p:sp>
      </p:grpSp>
      <p:sp>
        <p:nvSpPr>
          <p:cNvPr id="47" name="Text Box 21"/>
          <p:cNvSpPr txBox="1">
            <a:spLocks noChangeArrowheads="1"/>
          </p:cNvSpPr>
          <p:nvPr/>
        </p:nvSpPr>
        <p:spPr bwMode="auto">
          <a:xfrm>
            <a:off x="4076700" y="2217738"/>
            <a:ext cx="30480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Labashi-Marduk</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556 (9 months)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5</a:t>
              </a: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09009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dissolve">
                                      <p:cBhvr>
                                        <p:cTn id="25" dur="500"/>
                                        <p:tgtEl>
                                          <p:spTgt spid="50791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dissolve">
                                      <p:cBhvr>
                                        <p:cTn id="37" dur="500"/>
                                        <p:tgtEl>
                                          <p:spTgt spid="38">
                                            <p:txEl>
                                              <p:pRg st="0" end="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Effect transition="in" filter="dissolve">
                                      <p:cBhvr>
                                        <p:cTn id="40" dur="500"/>
                                        <p:tgtEl>
                                          <p:spTgt spid="38">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down)">
                                      <p:cBhvr>
                                        <p:cTn id="45" dur="500"/>
                                        <p:tgtEl>
                                          <p:spTgt spid="53"/>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25">
                                            <p:txEl>
                                              <p:pRg st="0" end="0"/>
                                            </p:txEl>
                                          </p:spTgt>
                                        </p:tgtEl>
                                        <p:attrNameLst>
                                          <p:attrName>style.visibility</p:attrName>
                                        </p:attrNameLst>
                                      </p:cBhvr>
                                      <p:to>
                                        <p:strVal val="visible"/>
                                      </p:to>
                                    </p:set>
                                    <p:animEffect transition="in" filter="dissolve">
                                      <p:cBhvr>
                                        <p:cTn id="52" dur="500"/>
                                        <p:tgtEl>
                                          <p:spTgt spid="50792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ssolve">
                                      <p:cBhvr>
                                        <p:cTn id="57" dur="500"/>
                                        <p:tgtEl>
                                          <p:spTgt spid="51"/>
                                        </p:tgtEl>
                                      </p:cBhvr>
                                    </p:animEffect>
                                  </p:childTnLst>
                                </p:cTn>
                              </p:par>
                            </p:childTnLst>
                          </p:cTn>
                        </p:par>
                        <p:par>
                          <p:cTn id="58" fill="hold" nodeType="afterGroup">
                            <p:stCondLst>
                              <p:cond delay="500"/>
                            </p:stCondLst>
                            <p:childTnLst>
                              <p:par>
                                <p:cTn id="59" presetID="9"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7">
                                            <p:txEl>
                                              <p:pRg st="0" end="0"/>
                                            </p:txEl>
                                          </p:spTgt>
                                        </p:tgtEl>
                                        <p:attrNameLst>
                                          <p:attrName>style.visibility</p:attrName>
                                        </p:attrNameLst>
                                      </p:cBhvr>
                                      <p:to>
                                        <p:strVal val="visible"/>
                                      </p:to>
                                    </p:set>
                                    <p:animEffect transition="in" filter="dissolve">
                                      <p:cBhvr>
                                        <p:cTn id="64" dur="500"/>
                                        <p:tgtEl>
                                          <p:spTgt spid="47">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dissolve">
                                      <p:cBhvr>
                                        <p:cTn id="69" dur="500"/>
                                        <p:tgtEl>
                                          <p:spTgt spid="52"/>
                                        </p:tgtEl>
                                      </p:cBhvr>
                                    </p:animEffect>
                                  </p:childTnLst>
                                </p:cTn>
                              </p:par>
                            </p:childTnLst>
                          </p:cTn>
                        </p:par>
                        <p:par>
                          <p:cTn id="70" fill="hold" nodeType="afterGroup">
                            <p:stCondLst>
                              <p:cond delay="500"/>
                            </p:stCondLst>
                            <p:childTnLst>
                              <p:par>
                                <p:cTn id="71" presetID="9"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dissolve">
                                      <p:cBhvr>
                                        <p:cTn id="73" dur="500"/>
                                        <p:tgtEl>
                                          <p:spTgt spid="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07924">
                                            <p:txEl>
                                              <p:pRg st="0" end="0"/>
                                            </p:txEl>
                                          </p:spTgt>
                                        </p:tgtEl>
                                        <p:attrNameLst>
                                          <p:attrName>style.visibility</p:attrName>
                                        </p:attrNameLst>
                                      </p:cBhvr>
                                      <p:to>
                                        <p:strVal val="visible"/>
                                      </p:to>
                                    </p:set>
                                    <p:animEffect transition="in" filter="dissolve">
                                      <p:cBhvr>
                                        <p:cTn id="76" dur="500"/>
                                        <p:tgtEl>
                                          <p:spTgt spid="507924">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07927">
                                            <p:txEl>
                                              <p:pRg st="0" end="0"/>
                                            </p:txEl>
                                          </p:spTgt>
                                        </p:tgtEl>
                                        <p:attrNameLst>
                                          <p:attrName>style.visibility</p:attrName>
                                        </p:attrNameLst>
                                      </p:cBhvr>
                                      <p:to>
                                        <p:strVal val="visible"/>
                                      </p:to>
                                    </p:set>
                                    <p:animEffect transition="in" filter="dissolve">
                                      <p:cBhvr>
                                        <p:cTn id="81" dur="500"/>
                                        <p:tgtEl>
                                          <p:spTgt spid="507927">
                                            <p:txEl>
                                              <p:pRg st="0" end="0"/>
                                            </p:txEl>
                                          </p:spTgt>
                                        </p:tgtEl>
                                      </p:cBhvr>
                                    </p:animEffect>
                                  </p:childTnLst>
                                </p:cTn>
                              </p:par>
                              <p:par>
                                <p:cTn id="82" presetID="9" presetClass="entr" presetSubtype="0" fill="hold" nodeType="withEffect">
                                  <p:stCondLst>
                                    <p:cond delay="0"/>
                                  </p:stCondLst>
                                  <p:childTnLst>
                                    <p:set>
                                      <p:cBhvr>
                                        <p:cTn id="83" dur="1" fill="hold">
                                          <p:stCondLst>
                                            <p:cond delay="0"/>
                                          </p:stCondLst>
                                        </p:cTn>
                                        <p:tgtEl>
                                          <p:spTgt spid="507929"/>
                                        </p:tgtEl>
                                        <p:attrNameLst>
                                          <p:attrName>style.visibility</p:attrName>
                                        </p:attrNameLst>
                                      </p:cBhvr>
                                      <p:to>
                                        <p:strVal val="visible"/>
                                      </p:to>
                                    </p:set>
                                    <p:animEffect transition="in" filter="dissolve">
                                      <p:cBhvr>
                                        <p:cTn id="84" dur="500"/>
                                        <p:tgtEl>
                                          <p:spTgt spid="50792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07934">
                                            <p:txEl>
                                              <p:pRg st="0" end="0"/>
                                            </p:txEl>
                                          </p:spTgt>
                                        </p:tgtEl>
                                        <p:attrNameLst>
                                          <p:attrName>style.visibility</p:attrName>
                                        </p:attrNameLst>
                                      </p:cBhvr>
                                      <p:to>
                                        <p:strVal val="visible"/>
                                      </p:to>
                                    </p:set>
                                    <p:animEffect transition="in" filter="dissolve">
                                      <p:cBhvr>
                                        <p:cTn id="87" dur="500"/>
                                        <p:tgtEl>
                                          <p:spTgt spid="507934">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507919"/>
                                        </p:tgtEl>
                                        <p:attrNameLst>
                                          <p:attrName>style.visibility</p:attrName>
                                        </p:attrNameLst>
                                      </p:cBhvr>
                                      <p:to>
                                        <p:strVal val="visible"/>
                                      </p:to>
                                    </p:set>
                                    <p:animEffect transition="in" filter="dissolve">
                                      <p:cBhvr>
                                        <p:cTn id="92" dur="500"/>
                                        <p:tgtEl>
                                          <p:spTgt spid="507919"/>
                                        </p:tgtEl>
                                      </p:cBhvr>
                                    </p:animEffect>
                                  </p:childTnLst>
                                </p:cTn>
                              </p:par>
                            </p:childTnLst>
                          </p:cTn>
                        </p:par>
                        <p:par>
                          <p:cTn id="93" fill="hold" nodeType="afterGroup">
                            <p:stCondLst>
                              <p:cond delay="500"/>
                            </p:stCondLst>
                            <p:childTnLst>
                              <p:par>
                                <p:cTn id="94" presetID="9" presetClass="entr" presetSubtype="0"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500"/>
                                        <p:tgtEl>
                                          <p:spTgt spid="5"/>
                                        </p:tgtEl>
                                      </p:cBhvr>
                                    </p:animEffect>
                                  </p:childTnLst>
                                </p:cTn>
                              </p:par>
                            </p:childTnLst>
                          </p:cTn>
                        </p:par>
                        <p:par>
                          <p:cTn id="97" fill="hold" nodeType="afterGroup">
                            <p:stCondLst>
                              <p:cond delay="1000"/>
                            </p:stCondLst>
                            <p:childTnLst>
                              <p:par>
                                <p:cTn id="98" presetID="9" presetClass="entr" presetSubtype="0" fill="hold" grpId="0" nodeType="afterEffect">
                                  <p:stCondLst>
                                    <p:cond delay="0"/>
                                  </p:stCondLst>
                                  <p:childTnLst>
                                    <p:set>
                                      <p:cBhvr>
                                        <p:cTn id="99" dur="1" fill="hold">
                                          <p:stCondLst>
                                            <p:cond delay="0"/>
                                          </p:stCondLst>
                                        </p:cTn>
                                        <p:tgtEl>
                                          <p:spTgt spid="507920">
                                            <p:txEl>
                                              <p:pRg st="0" end="0"/>
                                            </p:txEl>
                                          </p:spTgt>
                                        </p:tgtEl>
                                        <p:attrNameLst>
                                          <p:attrName>style.visibility</p:attrName>
                                        </p:attrNameLst>
                                      </p:cBhvr>
                                      <p:to>
                                        <p:strVal val="visible"/>
                                      </p:to>
                                    </p:set>
                                    <p:animEffect transition="in" filter="dissolve">
                                      <p:cBhvr>
                                        <p:cTn id="100"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8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209800" y="-560387"/>
            <a:ext cx="5840413" cy="802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4" name="Rectangle 2"/>
          <p:cNvSpPr>
            <a:spLocks noGrp="1" noChangeArrowheads="1"/>
          </p:cNvSpPr>
          <p:nvPr>
            <p:ph type="ctrTitle"/>
          </p:nvPr>
        </p:nvSpPr>
        <p:spPr>
          <a:xfrm>
            <a:off x="0" y="0"/>
            <a:ext cx="9144000" cy="609600"/>
          </a:xfrm>
        </p:spPr>
        <p:txBody>
          <a:bodyPr/>
          <a:lstStyle/>
          <a:p>
            <a:pPr eaLnBrk="1" hangingPunct="1">
              <a:defRPr/>
            </a:pPr>
            <a:r>
              <a:rPr lang="en-US" sz="2800" b="1">
                <a:solidFill>
                  <a:srgbClr val="FFCC00"/>
                </a:solidFill>
                <a:effectLst>
                  <a:outerShdw blurRad="38100" dist="38100" dir="2700000" algn="tl">
                    <a:srgbClr val="FFFFFF"/>
                  </a:outerShdw>
                </a:effectLst>
                <a:latin typeface="Arial" charset="0"/>
                <a:ea typeface="ＭＳ Ｐゴシック" charset="0"/>
                <a:cs typeface="ＭＳ Ｐゴシック" charset="0"/>
              </a:rPr>
              <a:t>All rulers who exalt themselves will be humbled</a:t>
            </a:r>
            <a:endParaRPr lang="en-US" sz="2800" b="1">
              <a:effectLst>
                <a:outerShdw blurRad="38100" dist="38100" dir="2700000" algn="tl">
                  <a:srgbClr val="808080"/>
                </a:outerShdw>
              </a:effectLst>
              <a:latin typeface="Arial" charset="0"/>
              <a:ea typeface="ＭＳ Ｐゴシック" charset="0"/>
              <a:cs typeface="ＭＳ Ｐゴシック" charset="0"/>
            </a:endParaRPr>
          </a:p>
        </p:txBody>
      </p:sp>
      <p:pic>
        <p:nvPicPr>
          <p:cNvPr id="3614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25" y="1676400"/>
            <a:ext cx="2581275" cy="3276600"/>
          </a:xfrm>
          <a:prstGeom prst="rect">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36147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3163" y="1981200"/>
            <a:ext cx="2509837" cy="2895600"/>
          </a:xfrm>
          <a:prstGeom prst="rect">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3"/>
          <p:cNvSpPr txBox="1">
            <a:spLocks noChangeArrowheads="1"/>
          </p:cNvSpPr>
          <p:nvPr/>
        </p:nvSpPr>
        <p:spPr bwMode="auto">
          <a:xfrm>
            <a:off x="0" y="4876800"/>
            <a:ext cx="883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a:spcBef>
                <a:spcPct val="20000"/>
              </a:spcBef>
              <a:defRPr/>
            </a:pPr>
            <a:r>
              <a:rPr lang="en-US" sz="3200" kern="0" dirty="0">
                <a:solidFill>
                  <a:schemeClr val="bg1"/>
                </a:solidFill>
                <a:latin typeface="Arial"/>
                <a:ea typeface="+mn-ea"/>
                <a:cs typeface="+mn-cs"/>
              </a:rPr>
              <a:t>Saddam saw himself as the "New Nebuchadnezzar."  This included his end!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fade">
                                      <p:cBhvr>
                                        <p:cTn id="7" dur="500"/>
                                        <p:tgtEl>
                                          <p:spTgt spid="361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1477"/>
                                        </p:tgtEl>
                                        <p:attrNameLst>
                                          <p:attrName>style.visibility</p:attrName>
                                        </p:attrNameLst>
                                      </p:cBhvr>
                                      <p:to>
                                        <p:strVal val="visible"/>
                                      </p:to>
                                    </p:set>
                                    <p:animEffect transition="in" filter="fade">
                                      <p:cBhvr>
                                        <p:cTn id="12" dur="500"/>
                                        <p:tgtEl>
                                          <p:spTgt spid="361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361478"/>
                                        </p:tgtEl>
                                        <p:attrNameLst>
                                          <p:attrName>style.visibility</p:attrName>
                                        </p:attrNameLst>
                                      </p:cBhvr>
                                      <p:to>
                                        <p:strVal val="visible"/>
                                      </p:to>
                                    </p:set>
                                    <p:anim calcmode="lin" valueType="num">
                                      <p:cBhvr>
                                        <p:cTn id="17" dur="1000" fill="hold"/>
                                        <p:tgtEl>
                                          <p:spTgt spid="361478"/>
                                        </p:tgtEl>
                                        <p:attrNameLst>
                                          <p:attrName>ppt_w</p:attrName>
                                        </p:attrNameLst>
                                      </p:cBhvr>
                                      <p:tavLst>
                                        <p:tav tm="0">
                                          <p:val>
                                            <p:fltVal val="0"/>
                                          </p:val>
                                        </p:tav>
                                        <p:tav tm="100000">
                                          <p:val>
                                            <p:strVal val="#ppt_w"/>
                                          </p:val>
                                        </p:tav>
                                      </p:tavLst>
                                    </p:anim>
                                    <p:anim calcmode="lin" valueType="num">
                                      <p:cBhvr>
                                        <p:cTn id="18" dur="1000" fill="hold"/>
                                        <p:tgtEl>
                                          <p:spTgt spid="361478"/>
                                        </p:tgtEl>
                                        <p:attrNameLst>
                                          <p:attrName>ppt_h</p:attrName>
                                        </p:attrNameLst>
                                      </p:cBhvr>
                                      <p:tavLst>
                                        <p:tav tm="0">
                                          <p:val>
                                            <p:fltVal val="0"/>
                                          </p:val>
                                        </p:tav>
                                        <p:tav tm="100000">
                                          <p:val>
                                            <p:strVal val="#ppt_h"/>
                                          </p:val>
                                        </p:tav>
                                      </p:tavLst>
                                    </p:anim>
                                    <p:anim calcmode="lin" valueType="num">
                                      <p:cBhvr>
                                        <p:cTn id="19" dur="1000" fill="hold"/>
                                        <p:tgtEl>
                                          <p:spTgt spid="36147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614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61485"/>
                                        </p:tgtEl>
                                        <p:attrNameLst>
                                          <p:attrName>style.visibility</p:attrName>
                                        </p:attrNameLst>
                                      </p:cBhvr>
                                      <p:to>
                                        <p:strVal val="visible"/>
                                      </p:to>
                                    </p:set>
                                    <p:animEffect transition="in" filter="fade">
                                      <p:cBhvr>
                                        <p:cTn id="25" dur="500"/>
                                        <p:tgtEl>
                                          <p:spTgt spid="361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autoUpdateAnimBg="0"/>
      <p:bldP spid="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covenant of an imposter Messiah (9:27) in the mold of Antiochus (Dan. 11:22-32) will be squelched (11:36-45) and replaced with the True Messiah who alone keeps his covenants (9:4).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7003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NARRATIVE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1:1-7 	Exile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1:8-16 	Food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1:17-21 	Exaltation</a:t>
            </a:r>
          </a:p>
        </p:txBody>
      </p:sp>
      <p:sp>
        <p:nvSpPr>
          <p:cNvPr id="12293" name="Text Box 5"/>
          <p:cNvSpPr txBox="1">
            <a:spLocks noChangeArrowheads="1"/>
          </p:cNvSpPr>
          <p:nvPr/>
        </p:nvSpPr>
        <p:spPr bwMode="auto">
          <a:xfrm>
            <a:off x="1676400" y="3622675"/>
            <a:ext cx="7467600" cy="2678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660033"/>
                </a:solidFill>
                <a:effectLst/>
                <a:uLnTx/>
                <a:uFillTx/>
                <a:latin typeface="Arial" charset="0"/>
                <a:ea typeface="ＭＳ Ｐゴシック" charset="0"/>
                <a:cs typeface="Arial" charset="0"/>
              </a:rPr>
              <a:t>2–7	  VISIONS IN NARRATIVE</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	Kingdom: </a:t>
            </a:r>
            <a:r>
              <a:rPr kumimoji="0" lang="en-US" altLang="ja-JP"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"Image" of history destroyed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3  Deliverance from fiery furnace</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4 	Nebuchadnezzar humbled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5	Belshazzar humbled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6  Deliverance from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lion</a:t>
            </a:r>
            <a:r>
              <a:rPr kumimoji="0" lang="fr-FR" altLang="ja-JP"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 den</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7	Kingdom: </a:t>
            </a:r>
            <a:r>
              <a:rPr kumimoji="0" lang="en-US" altLang="ja-JP"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"Beasts" of history destroyed</a:t>
            </a:r>
            <a:endPar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610308" name="WordArt 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uLnTx/>
                <a:uFillTx/>
                <a:latin typeface="Bobo"/>
                <a:ea typeface="Bobo"/>
                <a:cs typeface="Bobo"/>
              </a:rPr>
              <a:t>outline</a:t>
            </a: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536</a:t>
            </a:r>
          </a:p>
        </p:txBody>
      </p:sp>
      <p:sp>
        <p:nvSpPr>
          <p:cNvPr id="12300" name="WordArt 12"/>
          <p:cNvSpPr>
            <a:spLocks noChangeArrowheads="1" noChangeShapeType="1" noTextEdit="1"/>
          </p:cNvSpPr>
          <p:nvPr/>
        </p:nvSpPr>
        <p:spPr bwMode="auto">
          <a:xfrm>
            <a:off x="838200" y="4724400"/>
            <a:ext cx="1981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uLnTx/>
                <a:uFillTx/>
                <a:latin typeface="Arial Black"/>
                <a:ea typeface="Arial Black"/>
                <a:cs typeface="Arial Black"/>
              </a:rPr>
              <a:t>Chiasm</a:t>
            </a:r>
          </a:p>
        </p:txBody>
      </p:sp>
      <p:sp>
        <p:nvSpPr>
          <p:cNvPr id="12301" name="Rectangle 13"/>
          <p:cNvSpPr>
            <a:spLocks noChangeArrowheads="1"/>
          </p:cNvSpPr>
          <p:nvPr/>
        </p:nvSpPr>
        <p:spPr bwMode="auto">
          <a:xfrm>
            <a:off x="3048000" y="4800600"/>
            <a:ext cx="4724400" cy="685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0" name="Title 9"/>
          <p:cNvSpPr>
            <a:spLocks noGrp="1"/>
          </p:cNvSpPr>
          <p:nvPr>
            <p:ph type="title" idx="4294967295"/>
          </p:nvPr>
        </p:nvSpPr>
        <p:spPr>
          <a:xfrm>
            <a:off x="304800" y="2971800"/>
            <a:ext cx="77724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a:effectLst/>
                <a:latin typeface="Arial" charset="0"/>
                <a:ea typeface="ＭＳ Ｐゴシック" charset="0"/>
              </a:rPr>
              <a:t>Chiasm in Daniel 2–7</a:t>
            </a:r>
          </a:p>
        </p:txBody>
      </p:sp>
    </p:spTree>
    <p:extLst>
      <p:ext uri="{BB962C8B-B14F-4D97-AF65-F5344CB8AC3E}">
        <p14:creationId xmlns:p14="http://schemas.microsoft.com/office/powerpoint/2010/main" val="2170472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wedge">
                                      <p:cBhvr>
                                        <p:cTn id="34" dur="20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fade">
                                      <p:cBhvr>
                                        <p:cTn id="39" dur="770" decel="100000"/>
                                        <p:tgtEl>
                                          <p:spTgt spid="12301"/>
                                        </p:tgtEl>
                                      </p:cBhvr>
                                    </p:animEffect>
                                    <p:animScale>
                                      <p:cBhvr>
                                        <p:cTn id="40" dur="770" decel="100000"/>
                                        <p:tgtEl>
                                          <p:spTgt spid="12301"/>
                                        </p:tgtEl>
                                      </p:cBhvr>
                                      <p:from x="10000" y="10000"/>
                                      <p:to x="200000" y="450000"/>
                                    </p:animScale>
                                    <p:animScale>
                                      <p:cBhvr>
                                        <p:cTn id="41" dur="1230" accel="100000" fill="hold">
                                          <p:stCondLst>
                                            <p:cond delay="770"/>
                                          </p:stCondLst>
                                        </p:cTn>
                                        <p:tgtEl>
                                          <p:spTgt spid="12301"/>
                                        </p:tgtEl>
                                      </p:cBhvr>
                                      <p:from x="200000" y="450000"/>
                                      <p:to x="100000" y="100000"/>
                                    </p:animScale>
                                    <p:set>
                                      <p:cBhvr>
                                        <p:cTn id="42" dur="770" fill="hold"/>
                                        <p:tgtEl>
                                          <p:spTgt spid="12301"/>
                                        </p:tgtEl>
                                        <p:attrNameLst>
                                          <p:attrName>ppt_x</p:attrName>
                                        </p:attrNameLst>
                                      </p:cBhvr>
                                      <p:to>
                                        <p:strVal val="(0.5)"/>
                                      </p:to>
                                    </p:set>
                                    <p:anim from="(0.5)" to="(#ppt_x)" calcmode="lin" valueType="num">
                                      <p:cBhvr>
                                        <p:cTn id="43" dur="1230" accel="100000" fill="hold">
                                          <p:stCondLst>
                                            <p:cond delay="770"/>
                                          </p:stCondLst>
                                        </p:cTn>
                                        <p:tgtEl>
                                          <p:spTgt spid="12301"/>
                                        </p:tgtEl>
                                        <p:attrNameLst>
                                          <p:attrName>ppt_x</p:attrName>
                                        </p:attrNameLst>
                                      </p:cBhvr>
                                    </p:anim>
                                    <p:set>
                                      <p:cBhvr>
                                        <p:cTn id="44" dur="770" fill="hold"/>
                                        <p:tgtEl>
                                          <p:spTgt spid="12301"/>
                                        </p:tgtEl>
                                        <p:attrNameLst>
                                          <p:attrName>ppt_y</p:attrName>
                                        </p:attrNameLst>
                                      </p:cBhvr>
                                      <p:to>
                                        <p:strVal val="(#ppt_y+0.4)"/>
                                      </p:to>
                                    </p:set>
                                    <p:anim from="(#ppt_y+0.4)" to="(#ppt_y)" calcmode="lin" valueType="num">
                                      <p:cBhvr>
                                        <p:cTn id="45"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53" name="Rectangle 13"/>
          <p:cNvSpPr>
            <a:spLocks noChangeArrowheads="1"/>
          </p:cNvSpPr>
          <p:nvPr/>
        </p:nvSpPr>
        <p:spPr bwMode="auto">
          <a:xfrm>
            <a:off x="-152400" y="5638800"/>
            <a:ext cx="9372600" cy="1371600"/>
          </a:xfrm>
          <a:prstGeom prst="rect">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en-US">
              <a:effectLst>
                <a:outerShdw blurRad="50800" dist="101600" dir="2700000" algn="tl" rotWithShape="0">
                  <a:srgbClr val="000000"/>
                </a:outerShdw>
              </a:effectLst>
              <a:latin typeface="Times New Roman" pitchFamily="-112" charset="0"/>
              <a:ea typeface="+mn-ea"/>
              <a:cs typeface="+mn-cs"/>
            </a:endParaRPr>
          </a:p>
        </p:txBody>
      </p:sp>
      <p:pic>
        <p:nvPicPr>
          <p:cNvPr id="612355" name="Picture 12" descr="ONEBN01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2356" name="Group 8"/>
          <p:cNvGrpSpPr>
            <a:grpSpLocks/>
          </p:cNvGrpSpPr>
          <p:nvPr/>
        </p:nvGrpSpPr>
        <p:grpSpPr bwMode="auto">
          <a:xfrm>
            <a:off x="0" y="990600"/>
            <a:ext cx="8534400" cy="2225675"/>
            <a:chOff x="384" y="1008"/>
            <a:chExt cx="5136" cy="1210"/>
          </a:xfrm>
        </p:grpSpPr>
        <p:pic>
          <p:nvPicPr>
            <p:cNvPr id="61236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 y="1056"/>
              <a:ext cx="1872" cy="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61" name="Text Box 5"/>
            <p:cNvSpPr txBox="1">
              <a:spLocks noChangeArrowheads="1"/>
            </p:cNvSpPr>
            <p:nvPr/>
          </p:nvSpPr>
          <p:spPr bwMode="auto">
            <a:xfrm>
              <a:off x="2352" y="1008"/>
              <a:ext cx="3168"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b="1">
                <a:solidFill>
                  <a:srgbClr val="003300"/>
                </a:solidFill>
                <a:effectLst>
                  <a:outerShdw blurRad="50800" dist="101600" dir="2700000" algn="tl" rotWithShape="0">
                    <a:srgbClr val="000000"/>
                  </a:outerShdw>
                </a:effectLst>
              </a:endParaRPr>
            </a:p>
          </p:txBody>
        </p:sp>
      </p:grpSp>
      <p:sp>
        <p:nvSpPr>
          <p:cNvPr id="10246" name="Text Box 6"/>
          <p:cNvSpPr txBox="1">
            <a:spLocks noChangeArrowheads="1"/>
          </p:cNvSpPr>
          <p:nvPr/>
        </p:nvSpPr>
        <p:spPr bwMode="auto">
          <a:xfrm>
            <a:off x="3429000" y="622300"/>
            <a:ext cx="5715000" cy="2586038"/>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p>
            <a:pPr>
              <a:defRPr/>
            </a:pPr>
            <a:r>
              <a:rPr lang="en-US" sz="1800" b="1" dirty="0">
                <a:solidFill>
                  <a:schemeClr val="bg1"/>
                </a:solidFill>
                <a:effectLst>
                  <a:outerShdw blurRad="50800" dist="101600" dir="2700000" algn="tl" rotWithShape="0">
                    <a:srgbClr val="000000"/>
                  </a:outerShdw>
                </a:effectLst>
                <a:latin typeface="Arial"/>
                <a:ea typeface="+mn-ea"/>
                <a:cs typeface="Arial"/>
              </a:rPr>
              <a:t>"But at the end of that period, I, Nebuchadnezzar, raised my eyes toward heaven and my reason returned to me, and I blessed the Most High and praised and honored Him who lives forever; For His dominion is an everlasting dominion, And His kingdom [endures] from generation to generation. </a:t>
            </a:r>
          </a:p>
          <a:p>
            <a:pPr>
              <a:defRPr/>
            </a:pPr>
            <a:r>
              <a:rPr lang="en-US" sz="1800" b="1" dirty="0">
                <a:solidFill>
                  <a:schemeClr val="bg1"/>
                </a:solidFill>
                <a:effectLst>
                  <a:outerShdw blurRad="50800" dist="101600" dir="2700000" algn="tl" rotWithShape="0">
                    <a:srgbClr val="000000"/>
                  </a:outerShdw>
                </a:effectLst>
                <a:latin typeface="Arial"/>
                <a:ea typeface="+mn-ea"/>
                <a:cs typeface="Arial"/>
              </a:rPr>
              <a:t>All the inhabitants of the earth are accounted as nothing, but He does according to His will in the host of heaven.</a:t>
            </a:r>
          </a:p>
        </p:txBody>
      </p:sp>
      <p:sp>
        <p:nvSpPr>
          <p:cNvPr id="10247" name="Text Box 7"/>
          <p:cNvSpPr txBox="1">
            <a:spLocks noChangeArrowheads="1"/>
          </p:cNvSpPr>
          <p:nvPr/>
        </p:nvSpPr>
        <p:spPr bwMode="auto">
          <a:xfrm>
            <a:off x="0" y="3517900"/>
            <a:ext cx="9144000" cy="3416300"/>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And [among] the inhabitants of earth…no one can ward off His hand or say to Him, </a:t>
            </a:r>
            <a:r>
              <a:rPr lang="fr-FR" altLang="ja-JP" sz="1800" b="1" dirty="0">
                <a:solidFill>
                  <a:schemeClr val="bg1"/>
                </a:solidFill>
                <a:effectLst>
                  <a:outerShdw blurRad="50800" dist="101600" dir="2700000" algn="tl" rotWithShape="0">
                    <a:srgbClr val="000000"/>
                  </a:outerShdw>
                </a:effectLst>
                <a:latin typeface="Arial" charset="0"/>
                <a:cs typeface="Arial" charset="0"/>
              </a:rPr>
              <a:t>'</a:t>
            </a:r>
            <a:r>
              <a:rPr lang="en-US" altLang="ja-JP" sz="1800" b="1" dirty="0">
                <a:solidFill>
                  <a:schemeClr val="bg1"/>
                </a:solidFill>
                <a:effectLst>
                  <a:outerShdw blurRad="50800" dist="101600" dir="2700000" algn="tl" rotWithShape="0">
                    <a:srgbClr val="000000"/>
                  </a:outerShdw>
                </a:effectLst>
                <a:latin typeface="Arial" charset="0"/>
                <a:cs typeface="Arial" charset="0"/>
              </a:rPr>
              <a:t>What have You done?</a:t>
            </a:r>
            <a:r>
              <a:rPr lang="fr-FR" altLang="ja-JP" sz="1800" b="1" dirty="0">
                <a:solidFill>
                  <a:schemeClr val="bg1"/>
                </a:solidFill>
                <a:effectLst>
                  <a:outerShdw blurRad="50800" dist="101600" dir="2700000" algn="tl" rotWithShape="0">
                    <a:srgbClr val="000000"/>
                  </a:outerShdw>
                </a:effectLst>
                <a:latin typeface="Arial" charset="0"/>
                <a:cs typeface="Arial" charset="0"/>
              </a:rPr>
              <a:t>'</a:t>
            </a:r>
            <a:r>
              <a:rPr lang="en-US" altLang="ja-JP" sz="1800" b="1" dirty="0">
                <a:solidFill>
                  <a:schemeClr val="bg1"/>
                </a:solidFill>
                <a:effectLst>
                  <a:outerShdw blurRad="50800" dist="101600" dir="2700000" algn="tl" rotWithShape="0">
                    <a:srgbClr val="000000"/>
                  </a:outerShdw>
                </a:effectLst>
                <a:latin typeface="Arial" charset="0"/>
                <a:cs typeface="Arial" charset="0"/>
              </a:rPr>
              <a:t> </a:t>
            </a:r>
          </a:p>
          <a:p>
            <a:pPr eaLnBrk="1" hangingPunct="1">
              <a:defRPr/>
            </a:pPr>
            <a:endParaRPr lang="en-US" sz="1800" b="1" dirty="0">
              <a:solidFill>
                <a:schemeClr val="bg1"/>
              </a:solidFill>
              <a:effectLst>
                <a:outerShdw blurRad="50800" dist="101600" dir="2700000" algn="tl" rotWithShape="0">
                  <a:srgbClr val="000000"/>
                </a:outerShdw>
              </a:effectLst>
              <a:latin typeface="Arial" charset="0"/>
              <a:cs typeface="Arial" charset="0"/>
            </a:endParaRPr>
          </a:p>
          <a:p>
            <a:pP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At that time my reason returned to me. And my majesty and splendor were restored to me for the glory of my kingdom, and my counselors and my nobles began seeking me out; so I was reestablished in my sovereignty, and surpassing greatness was added to me. </a:t>
            </a:r>
          </a:p>
          <a:p>
            <a:pPr eaLnBrk="1" hangingPunct="1">
              <a:defRPr/>
            </a:pPr>
            <a:endParaRPr lang="en-US" sz="1800" b="1" dirty="0">
              <a:solidFill>
                <a:schemeClr val="bg1"/>
              </a:solidFill>
              <a:effectLst>
                <a:outerShdw blurRad="50800" dist="101600" dir="2700000" algn="tl" rotWithShape="0">
                  <a:srgbClr val="000000"/>
                </a:outerShdw>
              </a:effectLst>
              <a:latin typeface="Arial" charset="0"/>
              <a:cs typeface="Arial" charset="0"/>
            </a:endParaRPr>
          </a:p>
          <a:p>
            <a:pPr eaLnBrk="1" hangingPunct="1">
              <a:defRPr/>
            </a:pPr>
            <a:r>
              <a:rPr lang="fr-FR" altLang="ja-JP" sz="1800" b="1" u="sng" dirty="0">
                <a:solidFill>
                  <a:schemeClr val="bg1"/>
                </a:solidFill>
                <a:effectLst>
                  <a:outerShdw blurRad="50800" dist="101600" dir="2700000" algn="tl" rotWithShape="0">
                    <a:srgbClr val="000000"/>
                  </a:outerShdw>
                </a:effectLst>
                <a:latin typeface="Arial" charset="0"/>
                <a:cs typeface="Arial" charset="0"/>
              </a:rPr>
              <a:t>'</a:t>
            </a:r>
            <a:r>
              <a:rPr lang="en-US" altLang="ja-JP" sz="1800" b="1" u="sng" dirty="0">
                <a:solidFill>
                  <a:schemeClr val="bg1"/>
                </a:solidFill>
                <a:effectLst>
                  <a:outerShdw blurRad="50800" dist="101600" dir="2700000" algn="tl" rotWithShape="0">
                    <a:srgbClr val="000000"/>
                  </a:outerShdw>
                </a:effectLst>
                <a:latin typeface="Arial" charset="0"/>
                <a:cs typeface="Arial" charset="0"/>
              </a:rPr>
              <a:t>Now I, Nebuchadnezzar, praise, exalt and honor the King of heaven, for all His works are true and His ways just, and He is able to humble those who walk in pride.</a:t>
            </a:r>
            <a:r>
              <a:rPr lang="fr-FR" altLang="ja-JP" sz="1800" b="1" u="sng" dirty="0">
                <a:solidFill>
                  <a:schemeClr val="bg1"/>
                </a:solidFill>
                <a:effectLst>
                  <a:outerShdw blurRad="50800" dist="101600" dir="2700000" algn="tl" rotWithShape="0">
                    <a:srgbClr val="000000"/>
                  </a:outerShdw>
                </a:effectLst>
                <a:latin typeface="Arial" charset="0"/>
                <a:cs typeface="Arial" charset="0"/>
              </a:rPr>
              <a:t>'"</a:t>
            </a:r>
            <a:r>
              <a:rPr lang="en-US" altLang="ja-JP" sz="1800" b="1" u="sng" dirty="0">
                <a:solidFill>
                  <a:schemeClr val="bg1"/>
                </a:solidFill>
                <a:effectLst>
                  <a:outerShdw blurRad="50800" dist="101600" dir="2700000" algn="tl" rotWithShape="0">
                    <a:srgbClr val="000000"/>
                  </a:outerShdw>
                </a:effectLst>
                <a:latin typeface="Arial" charset="0"/>
                <a:cs typeface="Arial" charset="0"/>
              </a:rPr>
              <a:t> </a:t>
            </a:r>
          </a:p>
          <a:p>
            <a:pPr algn="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Daniel 4:34-37</a:t>
            </a:r>
            <a:endParaRPr lang="en-US" sz="1800" b="1" u="sng" dirty="0">
              <a:solidFill>
                <a:schemeClr val="bg1"/>
              </a:solidFill>
              <a:effectLst>
                <a:outerShdw blurRad="50800" dist="101600" dir="2700000" algn="tl" rotWithShape="0">
                  <a:srgbClr val="000000"/>
                </a:outerShdw>
              </a:effectLst>
              <a:latin typeface="Arial" charset="0"/>
              <a:cs typeface="Arial" charset="0"/>
            </a:endParaRPr>
          </a:p>
        </p:txBody>
      </p:sp>
      <p:sp>
        <p:nvSpPr>
          <p:cNvPr id="10251" name="Rectangle 11"/>
          <p:cNvSpPr>
            <a:spLocks noGrp="1" noChangeArrowheads="1"/>
          </p:cNvSpPr>
          <p:nvPr>
            <p:ph type="title" idx="4294967295"/>
          </p:nvPr>
        </p:nvSpPr>
        <p:spPr>
          <a:xfrm>
            <a:off x="-76200" y="76200"/>
            <a:ext cx="3810000" cy="914400"/>
          </a:xfrm>
          <a:effectLst>
            <a:outerShdw blurRad="63500" dist="38099" dir="2700000" algn="ctr" rotWithShape="0">
              <a:schemeClr val="tx1">
                <a:alpha val="74998"/>
              </a:schemeClr>
            </a:outerShdw>
          </a:effectLst>
        </p:spPr>
        <p:txBody>
          <a:bodyPr/>
          <a:lstStyle/>
          <a:p>
            <a:pPr eaLnBrk="1" hangingPunct="1">
              <a:defRPr/>
            </a:pPr>
            <a:r>
              <a:rPr lang="en-US" sz="3200" dirty="0">
                <a:effectLst>
                  <a:outerShdw blurRad="50800" dist="101600" dir="2700000" algn="tl" rotWithShape="0">
                    <a:srgbClr val="000000"/>
                  </a:outerShdw>
                </a:effectLst>
                <a:latin typeface="Arial" charset="0"/>
                <a:ea typeface="ＭＳ Ｐゴシック" charset="0"/>
                <a:cs typeface="Arial" charset="0"/>
              </a:rPr>
              <a:t>Nebuchadnezzar Humbled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ipe(up)">
                                      <p:cBhvr>
                                        <p:cTn id="7" dur="5000"/>
                                        <p:tgtEl>
                                          <p:spTgt spid="10246"/>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wipe(up)">
                                      <p:cBhvr>
                                        <p:cTn id="11" dur="5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5</a:t>
            </a:r>
          </a:p>
        </p:txBody>
      </p:sp>
    </p:spTree>
    <p:extLst>
      <p:ext uri="{BB962C8B-B14F-4D97-AF65-F5344CB8AC3E}">
        <p14:creationId xmlns:p14="http://schemas.microsoft.com/office/powerpoint/2010/main" val="3847979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389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89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3893"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93894"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3895"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93896" name="Text Box 8"/>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9389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9389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93899" name="Text Box 11"/>
          <p:cNvSpPr txBox="1">
            <a:spLocks noChangeArrowheads="1"/>
          </p:cNvSpPr>
          <p:nvPr/>
        </p:nvSpPr>
        <p:spPr bwMode="auto">
          <a:xfrm rot="-22067">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Consolation</a:t>
            </a:r>
          </a:p>
        </p:txBody>
      </p:sp>
      <p:sp>
        <p:nvSpPr>
          <p:cNvPr id="29390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0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0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9390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Israel 8–12</a:t>
            </a:r>
          </a:p>
        </p:txBody>
      </p:sp>
      <p:sp>
        <p:nvSpPr>
          <p:cNvPr id="29390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9390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3906"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390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93908"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Inquirer</a:t>
            </a:r>
          </a:p>
        </p:txBody>
      </p:sp>
      <p:sp>
        <p:nvSpPr>
          <p:cNvPr id="293909"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0" name="Text Box 22"/>
          <p:cNvSpPr txBox="1">
            <a:spLocks noChangeArrowheads="1"/>
          </p:cNvSpPr>
          <p:nvPr/>
        </p:nvSpPr>
        <p:spPr bwMode="auto">
          <a:xfrm rot="-4468975">
            <a:off x="1840707" y="2964619"/>
            <a:ext cx="22098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93911"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2" name="Text Box 24"/>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93913"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4"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5"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6"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7"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8"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9"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0"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1"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2"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3"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4"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5"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6"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7"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 name="Title 39"/>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5</a:t>
            </a:r>
          </a:p>
        </p:txBody>
      </p:sp>
    </p:spTree>
    <p:extLst>
      <p:ext uri="{BB962C8B-B14F-4D97-AF65-F5344CB8AC3E}">
        <p14:creationId xmlns:p14="http://schemas.microsoft.com/office/powerpoint/2010/main" val="2797631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Rembrandt</a:t>
            </a: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entered under the water gates!</a:t>
            </a:r>
            <a:endParaRPr kumimoji="0" lang="en-US" sz="35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(Belshazzar</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Feast)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BABYLON FELL in 539 </a:t>
            </a:r>
            <a:r>
              <a:rPr lang="en-US" sz="2400">
                <a:effectLst>
                  <a:outerShdw blurRad="38100" dist="38100" dir="2700000" algn="tl">
                    <a:srgbClr val="000000"/>
                  </a:outerShdw>
                </a:effectLst>
                <a:latin typeface="Arial" charset="0"/>
                <a:ea typeface="ＭＳ Ｐゴシック" charset="0"/>
                <a:cs typeface="Arial" charset="0"/>
              </a:rPr>
              <a:t>BC</a:t>
            </a:r>
            <a:endParaRPr lang="en-US" sz="40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lang="en-US" altLang="ja-JP" b="1" dirty="0">
                <a:solidFill>
                  <a:srgbClr val="FFFFFF"/>
                </a:solidFill>
                <a:effectLst>
                  <a:outerShdw blurRad="38100" dist="38100" dir="2700000" algn="tl">
                    <a:srgbClr val="000000"/>
                  </a:outerShdw>
                </a:effectLst>
                <a:latin typeface="Arial" charset="0"/>
                <a:cs typeface="Arial" charset="0"/>
              </a:rPr>
              <a:t>: he then himself drew off with the unwarlike portion of his host, and made for the place where </a:t>
            </a:r>
            <a:r>
              <a:rPr lang="en-US" altLang="ja-JP" b="1" dirty="0" err="1">
                <a:solidFill>
                  <a:srgbClr val="FFFFFF"/>
                </a:solidFill>
                <a:effectLst>
                  <a:outerShdw blurRad="38100" dist="38100" dir="2700000" algn="tl">
                    <a:srgbClr val="000000"/>
                  </a:outerShdw>
                </a:effectLst>
                <a:latin typeface="Arial" charset="0"/>
                <a:cs typeface="Arial" charset="0"/>
              </a:rPr>
              <a:t>Nitocris</a:t>
            </a:r>
            <a:r>
              <a:rPr lang="en-US" altLang="ja-JP" b="1" dirty="0">
                <a:solidFill>
                  <a:srgbClr val="FFFFFF"/>
                </a:solidFill>
                <a:effectLst>
                  <a:outerShdw blurRad="38100" dist="38100" dir="2700000" algn="tl">
                    <a:srgbClr val="000000"/>
                  </a:outerShdw>
                </a:effectLst>
                <a:latin typeface="Arial" charset="0"/>
                <a:cs typeface="Arial" charset="0"/>
              </a:rPr>
              <a:t> dug the basin for the river, where he did exactly what she had done formerly: </a:t>
            </a:r>
            <a:r>
              <a:rPr lang="en-US" altLang="ja-JP" b="1" dirty="0">
                <a:solidFill>
                  <a:srgbClr val="FFFF00"/>
                </a:solidFill>
                <a:effectLst>
                  <a:outerShdw blurRad="38100" dist="38100" dir="2700000" algn="tl">
                    <a:srgbClr val="000000"/>
                  </a:outerShdw>
                </a:effectLst>
                <a:latin typeface="Arial" charset="0"/>
                <a:cs typeface="Arial" charset="0"/>
              </a:rPr>
              <a:t>he turned the Euphrates by a canal into the basin</a:t>
            </a:r>
            <a:r>
              <a:rPr lang="en-US" altLang="ja-JP" b="1" dirty="0">
                <a:solidFill>
                  <a:srgbClr val="FFFFFF"/>
                </a:solidFill>
                <a:effectLst>
                  <a:outerShdw blurRad="38100" dist="38100" dir="2700000" algn="tl">
                    <a:srgbClr val="000000"/>
                  </a:outerShdw>
                </a:effectLst>
                <a:latin typeface="Arial" charset="0"/>
                <a:cs typeface="Arial" charset="0"/>
              </a:rPr>
              <a:t>, which was then a marsh, on which the river sank to such an extent that the natural bed of the stream became fordable. </a:t>
            </a:r>
          </a:p>
          <a:p>
            <a:pPr eaLnBrk="1" hangingPunct="1">
              <a:defRPr/>
            </a:pPr>
            <a:r>
              <a:rPr lang="en-US" b="1" dirty="0">
                <a:solidFill>
                  <a:srgbClr val="FFFFFF"/>
                </a:solidFill>
                <a:effectLst>
                  <a:outerShdw blurRad="38100" dist="38100" dir="2700000" algn="tl">
                    <a:srgbClr val="000000"/>
                  </a:outerShdw>
                </a:effectLst>
                <a:latin typeface="Arial" charset="0"/>
                <a:cs typeface="Arial" charset="0"/>
              </a:rPr>
              <a:t> </a:t>
            </a:r>
          </a:p>
          <a:p>
            <a:pPr eaLnBrk="1" hangingPunct="1">
              <a:defRPr/>
            </a:pPr>
            <a:r>
              <a:rPr lang="en-US"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Hereupon the Persians who had been left for the purpose at Babylon by the river-side, entered the stream, which had now sunk so as to reach about midway up a man</a:t>
            </a:r>
            <a:r>
              <a:rPr lang="fr-FR" altLang="ja-JP" b="1" dirty="0">
                <a:solidFill>
                  <a:srgbClr val="FFFF00"/>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s thigh, and thus got into the town</a:t>
            </a:r>
            <a:r>
              <a:rPr lang="en-US" altLang="ja-JP" b="1" dirty="0">
                <a:solidFill>
                  <a:srgbClr val="FFFFFF"/>
                </a:solidFill>
                <a:effectLst>
                  <a:outerShdw blurRad="38100" dist="38100" dir="2700000" algn="tl">
                    <a:srgbClr val="000000"/>
                  </a:outerShdw>
                </a:effectLst>
                <a:latin typeface="Arial" charset="0"/>
                <a:cs typeface="Arial" charset="0"/>
              </a:rPr>
              <a:t>. </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chemeClr val="bg1"/>
                </a:solidFill>
                <a:effectLst>
                  <a:outerShdw blurRad="38100" dist="38100" dir="2700000" algn="tl">
                    <a:srgbClr val="000000"/>
                  </a:outerShdw>
                </a:effectLst>
                <a:latin typeface="Arial" charset="0"/>
                <a:cs typeface="Arial" charset="0"/>
              </a:rPr>
              <a:t>The History of the Persian Wars </a:t>
            </a:r>
            <a:r>
              <a:rPr lang="en-US" sz="2000" b="1">
                <a:solidFill>
                  <a:schemeClr val="bg1"/>
                </a:solidFill>
                <a:effectLst>
                  <a:outerShdw blurRad="38100" dist="38100" dir="2700000" algn="tl">
                    <a:srgbClr val="000000"/>
                  </a:outerShdw>
                </a:effectLst>
                <a:latin typeface="Arial"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latin typeface="Times New Roman" pitchFamily="-112" charset="0"/>
              <a:ea typeface="+mn-ea"/>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ja-JP" b="1" dirty="0">
                <a:solidFill>
                  <a:schemeClr val="bg1"/>
                </a:solidFill>
                <a:effectLst>
                  <a:outerShdw blurRad="38100" dist="38100" dir="2700000" algn="tl">
                    <a:srgbClr val="000000"/>
                  </a:outerShdw>
                </a:effectLst>
                <a:latin typeface="Arial"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lang="en-US" altLang="ja-JP" b="1" dirty="0">
                <a:solidFill>
                  <a:srgbClr val="FFFF00"/>
                </a:solidFill>
                <a:effectLst>
                  <a:outerShdw blurRad="38100" dist="38100" dir="2700000" algn="tl">
                    <a:srgbClr val="000000"/>
                  </a:outerShdw>
                </a:effectLst>
                <a:latin typeface="Arial" charset="0"/>
                <a:cs typeface="Arial" charset="0"/>
              </a:rPr>
              <a:t>the Persians came upon them by surprise and so took the city</a:t>
            </a:r>
            <a:r>
              <a:rPr lang="en-US" altLang="ja-JP" b="1" dirty="0">
                <a:solidFill>
                  <a:schemeClr val="bg1"/>
                </a:solidFill>
                <a:effectLst>
                  <a:outerShdw blurRad="38100" dist="38100" dir="2700000" algn="tl">
                    <a:srgbClr val="000000"/>
                  </a:outerShdw>
                </a:effectLst>
                <a:latin typeface="Arial" charset="0"/>
                <a:cs typeface="Arial" charset="0"/>
              </a:rPr>
              <a:t>. Owing to the vast size of the place, the inhabitants of the central parts (as the residents at Babylon declare) long after the outer portions of the town were taken, knew nothing of what had chanced, but as </a:t>
            </a:r>
            <a:r>
              <a:rPr lang="en-US" altLang="ja-JP" b="1" dirty="0">
                <a:solidFill>
                  <a:srgbClr val="FFFF00"/>
                </a:solidFill>
                <a:effectLst>
                  <a:outerShdw blurRad="38100" dist="38100" dir="2700000" algn="tl">
                    <a:srgbClr val="000000"/>
                  </a:outerShdw>
                </a:effectLst>
                <a:latin typeface="Arial" charset="0"/>
                <a:cs typeface="Arial" charset="0"/>
              </a:rPr>
              <a:t>they were engaged in a festival</a:t>
            </a:r>
            <a:r>
              <a:rPr lang="en-US" altLang="ja-JP" b="1" dirty="0">
                <a:solidFill>
                  <a:schemeClr val="bg1"/>
                </a:solidFill>
                <a:effectLst>
                  <a:outerShdw blurRad="38100" dist="38100" dir="2700000" algn="tl">
                    <a:srgbClr val="000000"/>
                  </a:outerShdw>
                </a:effectLst>
                <a:latin typeface="Arial" charset="0"/>
                <a:cs typeface="Arial" charset="0"/>
              </a:rPr>
              <a:t>, continued dancing and reveling until they learnt the capture but too certainly. Such, then, were the circumstances of the first taking of Babylon."</a:t>
            </a:r>
          </a:p>
          <a:p>
            <a:pPr eaLnBrk="1" hangingPunct="1">
              <a:defRPr/>
            </a:pPr>
            <a:endParaRPr lang="en-US" b="1" dirty="0">
              <a:solidFill>
                <a:schemeClr val="bg1"/>
              </a:solidFill>
              <a:effectLst>
                <a:outerShdw blurRad="38100" dist="38100" dir="2700000" algn="tl">
                  <a:srgbClr val="000000"/>
                </a:outerShdw>
              </a:effectLst>
              <a:latin typeface="Arial"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i="1" dirty="0">
                <a:solidFill>
                  <a:schemeClr val="bg1"/>
                </a:solidFill>
                <a:effectLst>
                  <a:outerShdw blurRad="38100" dist="38100" dir="2700000" algn="tl">
                    <a:srgbClr val="000000">
                      <a:alpha val="43137"/>
                    </a:srgbClr>
                  </a:outerShdw>
                </a:effectLst>
                <a:latin typeface="Arial" charset="0"/>
                <a:cs typeface="Arial" charset="0"/>
              </a:rPr>
              <a:t>The History of the Persian Wars </a:t>
            </a:r>
            <a:r>
              <a:rPr lang="en-US" sz="1800" b="1" dirty="0">
                <a:solidFill>
                  <a:schemeClr val="bg1"/>
                </a:solidFill>
                <a:effectLst>
                  <a:outerShdw blurRad="38100" dist="38100" dir="2700000" algn="tl">
                    <a:srgbClr val="000000">
                      <a:alpha val="43137"/>
                    </a:srgbClr>
                  </a:outerShdw>
                </a:effectLst>
                <a:latin typeface="Arial"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544b</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2"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alone saves (3:17, 29; 6:27) since all other kingdoms and rulers are ultimately powerless.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6</a:t>
            </a:r>
          </a:p>
        </p:txBody>
      </p:sp>
    </p:spTree>
    <p:extLst>
      <p:ext uri="{BB962C8B-B14F-4D97-AF65-F5344CB8AC3E}">
        <p14:creationId xmlns:p14="http://schemas.microsoft.com/office/powerpoint/2010/main" val="3194747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4915"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1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4917" name="Text Box 5"/>
          <p:cNvSpPr txBox="1">
            <a:spLocks noChangeArrowheads="1"/>
          </p:cNvSpPr>
          <p:nvPr/>
        </p:nvSpPr>
        <p:spPr bwMode="auto">
          <a:xfrm rot="-54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9491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4919"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94920" name="Text Box 8"/>
          <p:cNvSpPr txBox="1">
            <a:spLocks noChangeArrowheads="1"/>
          </p:cNvSpPr>
          <p:nvPr/>
        </p:nvSpPr>
        <p:spPr bwMode="auto">
          <a:xfrm rot="-4617793">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9492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9492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94923"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24"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25" name="Text Box 13"/>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94926"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94927"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4928"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94929"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0" name="Text Box 18"/>
          <p:cNvSpPr txBox="1">
            <a:spLocks noChangeArrowheads="1"/>
          </p:cNvSpPr>
          <p:nvPr/>
        </p:nvSpPr>
        <p:spPr bwMode="auto">
          <a:xfrm rot="-4468975">
            <a:off x="1678782" y="2751894"/>
            <a:ext cx="26416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Lions  6 </a:t>
            </a:r>
          </a:p>
        </p:txBody>
      </p:sp>
      <p:sp>
        <p:nvSpPr>
          <p:cNvPr id="294931"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2"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94933"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4"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5"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6"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7"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8"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9"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0"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1"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2"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3"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4"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5"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6"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7"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6" name="Title 35"/>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6</a:t>
            </a:r>
          </a:p>
        </p:txBody>
      </p:sp>
    </p:spTree>
    <p:extLst>
      <p:ext uri="{BB962C8B-B14F-4D97-AF65-F5344CB8AC3E}">
        <p14:creationId xmlns:p14="http://schemas.microsoft.com/office/powerpoint/2010/main" val="91700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79512"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0" y="4514850"/>
            <a:ext cx="5835650" cy="2343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600" b="1" dirty="0">
                <a:effectLst/>
                <a:latin typeface="Arial" charset="0"/>
                <a:ea typeface="ＭＳ Ｐゴシック" charset="0"/>
              </a:rPr>
              <a:t>Daniel prayed eastward with windows open to Jerusalem (Daniel 6)</a:t>
            </a: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1916832"/>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14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b="1" dirty="0">
                <a:effectLst/>
                <a:latin typeface="Arial" charset="0"/>
                <a:ea typeface="ＭＳ Ｐゴシック" charset="0"/>
              </a:rPr>
              <a:t>Hungry lions (but not for Daniel)</a:t>
            </a: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831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70038"/>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Darius the Mede conquered Belshazzar (grandson of Nebuchadnezzar).  Darius also acknowledged God</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sovereignty:</a:t>
            </a:r>
          </a:p>
        </p:txBody>
      </p:sp>
      <p:sp>
        <p:nvSpPr>
          <p:cNvPr id="296964" name="Text Box 4"/>
          <p:cNvSpPr txBox="1">
            <a:spLocks noChangeArrowheads="1"/>
          </p:cNvSpPr>
          <p:nvPr/>
        </p:nvSpPr>
        <p:spPr bwMode="auto">
          <a:xfrm>
            <a:off x="1066801" y="1706563"/>
            <a:ext cx="8077200" cy="477053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I make a decree that in all the dominion of my kingdom men are to fear and tremble before the God of Daniel;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For He is the living God and enduring forever,  and His kingdom is one which will not be destroyed and His dominion [will be] forever. He delivers and rescues and performs signs and wonders in heaven and on earth, who has [also] delivered Daniel from the power of the lions."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Daniel 6:26-27</a:t>
            </a:r>
          </a:p>
        </p:txBody>
      </p:sp>
      <p:sp>
        <p:nvSpPr>
          <p:cNvPr id="6" name="Title 5"/>
          <p:cNvSpPr>
            <a:spLocks noGrp="1"/>
          </p:cNvSpPr>
          <p:nvPr>
            <p:ph type="title" idx="4294967295"/>
          </p:nvPr>
        </p:nvSpPr>
        <p:spPr>
          <a:xfrm>
            <a:off x="0" y="0"/>
            <a:ext cx="3635896" cy="980728"/>
          </a:xfrm>
          <a:effectLst/>
        </p:spPr>
        <p:txBody>
          <a:bodyPr/>
          <a:lstStyle/>
          <a:p>
            <a:pPr>
              <a:defRPr/>
            </a:pPr>
            <a:r>
              <a:rPr lang="en-US" sz="3200" b="1" dirty="0">
                <a:solidFill>
                  <a:schemeClr val="bg1"/>
                </a:solidFill>
                <a:effectLst>
                  <a:glow rad="152400">
                    <a:schemeClr val="tx1"/>
                  </a:glow>
                </a:effectLst>
                <a:latin typeface="Arial" charset="0"/>
                <a:ea typeface="ＭＳ Ｐゴシック" charset="0"/>
                <a:cs typeface="Arial" charset="0"/>
              </a:rPr>
              <a:t>Darius Humbled</a:t>
            </a:r>
            <a:endParaRPr lang="en-US" sz="3200" b="1" dirty="0">
              <a:effectLst>
                <a:glow rad="1524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213950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7</a:t>
            </a:r>
          </a:p>
        </p:txBody>
      </p:sp>
    </p:spTree>
    <p:extLst>
      <p:ext uri="{BB962C8B-B14F-4D97-AF65-F5344CB8AC3E}">
        <p14:creationId xmlns:p14="http://schemas.microsoft.com/office/powerpoint/2010/main" val="3715100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2123728" y="2132856"/>
            <a:ext cx="4536504" cy="53340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4259074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882" name="Text Box 5"/>
          <p:cNvSpPr txBox="1">
            <a:spLocks noChangeArrowheads="1"/>
          </p:cNvSpPr>
          <p:nvPr/>
        </p:nvSpPr>
        <p:spPr bwMode="auto">
          <a:xfrm>
            <a:off x="533400" y="2174875"/>
            <a:ext cx="8523288"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Since beasts represent nations in both chapters 7 and 8, some scholars link these two chapters.  This makes the major division of the book at 1–6 and 7–12.</a:t>
            </a:r>
          </a:p>
        </p:txBody>
      </p:sp>
      <p:sp>
        <p:nvSpPr>
          <p:cNvPr id="31752" name="Text Box 8"/>
          <p:cNvSpPr txBox="1">
            <a:spLocks noChangeArrowheads="1"/>
          </p:cNvSpPr>
          <p:nvPr/>
        </p:nvSpPr>
        <p:spPr bwMode="auto">
          <a:xfrm>
            <a:off x="533400" y="4525963"/>
            <a:ext cx="8382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the division of 1–7 and 8–12 better sees the book as a whole.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is this?</a:t>
            </a:r>
          </a:p>
        </p:txBody>
      </p:sp>
      <p:sp>
        <p:nvSpPr>
          <p:cNvPr id="634884" name="WordArt 1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uLnTx/>
                <a:uFillTx/>
                <a:latin typeface="Arial"/>
                <a:ea typeface="Arial"/>
                <a:cs typeface="Arial"/>
              </a:rPr>
              <a:t>outline</a:t>
            </a:r>
          </a:p>
        </p:txBody>
      </p:sp>
      <p:sp>
        <p:nvSpPr>
          <p:cNvPr id="7" name="Title 6"/>
          <p:cNvSpPr>
            <a:spLocks noGrp="1"/>
          </p:cNvSpPr>
          <p:nvPr>
            <p:ph type="title" idx="4294967295"/>
          </p:nvPr>
        </p:nvSpPr>
        <p:spPr>
          <a:xfrm>
            <a:off x="0" y="1219200"/>
            <a:ext cx="9144000" cy="990600"/>
          </a:xfrm>
        </p:spPr>
        <p:txBody>
          <a:bodyPr/>
          <a:lstStyle/>
          <a:p>
            <a:pPr>
              <a:defRPr/>
            </a:pPr>
            <a:r>
              <a:rPr lang="en-US" sz="3600" u="sng" dirty="0">
                <a:effectLst/>
                <a:latin typeface="Arial" charset="0"/>
                <a:ea typeface="ＭＳ Ｐゴシック" charset="0"/>
                <a:cs typeface="Arial" charset="0"/>
              </a:rPr>
              <a:t>Where</a:t>
            </a:r>
            <a:r>
              <a:rPr lang="fr-FR" altLang="ja-JP" sz="3600" u="sng" dirty="0">
                <a:effectLst/>
                <a:latin typeface="Arial" charset="0"/>
                <a:ea typeface="ＭＳ Ｐゴシック" charset="0"/>
                <a:cs typeface="Arial" charset="0"/>
              </a:rPr>
              <a:t>'</a:t>
            </a:r>
            <a:r>
              <a:rPr lang="en-US" altLang="ja-JP" sz="3600" u="sng" dirty="0">
                <a:effectLst/>
                <a:latin typeface="Arial" charset="0"/>
                <a:ea typeface="ＭＳ Ｐゴシック" charset="0"/>
                <a:cs typeface="Arial" charset="0"/>
              </a:rPr>
              <a:t>s the main division of the book?</a:t>
            </a:r>
            <a:endParaRPr lang="en-US" sz="3600" u="sng" dirty="0">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dissolve">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381000" y="4883150"/>
            <a:ext cx="8699500" cy="831850"/>
          </a:xfrm>
          <a:prstGeom prst="rect">
            <a:avLst/>
          </a:prstGeom>
          <a:noFill/>
          <a:ln w="9525">
            <a:noFill/>
            <a:miter lim="800000"/>
            <a:headEnd/>
            <a:tailEnd/>
          </a:ln>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41325" marR="0" lvl="0" indent="-44132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 man Daniel appears in the third person in chapters 1–7.  But chapters 8–12 are written in the first person.</a:t>
            </a:r>
          </a:p>
        </p:txBody>
      </p:sp>
      <p:sp>
        <p:nvSpPr>
          <p:cNvPr id="34822" name="Text Box 6"/>
          <p:cNvSpPr txBox="1">
            <a:spLocks noChangeArrowheads="1"/>
          </p:cNvSpPr>
          <p:nvPr/>
        </p:nvSpPr>
        <p:spPr bwMode="auto">
          <a:xfrm>
            <a:off x="381000" y="5768975"/>
            <a:ext cx="8397875" cy="830263"/>
          </a:xfrm>
          <a:prstGeom prst="rect">
            <a:avLst/>
          </a:prstGeom>
          <a:noFill/>
          <a:ln w="9525">
            <a:noFill/>
            <a:miter lim="800000"/>
            <a:headEnd/>
            <a:tailEnd/>
          </a:ln>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41325" marR="0" lvl="0" indent="-44132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Chapters 1–7 focus on Gentiles whereas in chapters 8–12 Daniel</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visions all focus on Jews.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36932" name="Group 7"/>
          <p:cNvGrpSpPr>
            <a:grpSpLocks/>
          </p:cNvGrpSpPr>
          <p:nvPr/>
        </p:nvGrpSpPr>
        <p:grpSpPr bwMode="auto">
          <a:xfrm>
            <a:off x="838200" y="304800"/>
            <a:ext cx="7543800" cy="1387475"/>
            <a:chOff x="528" y="192"/>
            <a:chExt cx="4752" cy="874"/>
          </a:xfrm>
        </p:grpSpPr>
        <p:sp>
          <p:nvSpPr>
            <p:cNvPr id="636935" name="WordArt 8"/>
            <p:cNvSpPr>
              <a:spLocks noChangeArrowheads="1" noChangeShapeType="1" noTextEdit="1"/>
            </p:cNvSpPr>
            <p:nvPr/>
          </p:nvSpPr>
          <p:spPr bwMode="auto">
            <a:xfrm>
              <a:off x="528" y="192"/>
              <a:ext cx="4752" cy="52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195"/>
                    </a:srgbClr>
                  </a:solidFill>
                  <a:effectLst>
                    <a:outerShdw blurRad="38100" dist="38100" dir="2700000" algn="tl" rotWithShape="0">
                      <a:srgbClr val="000000">
                        <a:alpha val="43137"/>
                      </a:srgbClr>
                    </a:outerShdw>
                  </a:effectLst>
                  <a:uLnTx/>
                  <a:uFillTx/>
                  <a:latin typeface="Arial"/>
                  <a:ea typeface="Arial"/>
                  <a:cs typeface="Arial"/>
                </a:rPr>
                <a:t>outline</a:t>
              </a:r>
            </a:p>
          </p:txBody>
        </p:sp>
        <p:sp>
          <p:nvSpPr>
            <p:cNvPr id="231432" name="Text Box 9"/>
            <p:cNvSpPr txBox="1">
              <a:spLocks noChangeArrowheads="1"/>
            </p:cNvSpPr>
            <p:nvPr/>
          </p:nvSpPr>
          <p:spPr bwMode="auto">
            <a:xfrm>
              <a:off x="2104" y="736"/>
              <a:ext cx="1235" cy="33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Daniel 1–7</a:t>
              </a:r>
            </a:p>
          </p:txBody>
        </p:sp>
      </p:grpSp>
      <p:sp>
        <p:nvSpPr>
          <p:cNvPr id="34826" name="Text Box 10"/>
          <p:cNvSpPr txBox="1">
            <a:spLocks noChangeArrowheads="1"/>
          </p:cNvSpPr>
          <p:nvPr/>
        </p:nvSpPr>
        <p:spPr bwMode="auto">
          <a:xfrm>
            <a:off x="381000" y="2705100"/>
            <a:ext cx="8763000" cy="2124075"/>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 typeface="Times" charset="0"/>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Aramaic part is chapters 2–7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not 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Therefore, a division after chapter 7 treats the book the way it presents itself.  An example of the link is that the Aramaic word for God (</a:t>
            </a:r>
            <a:r>
              <a:rPr kumimoji="0" lang="en-US" sz="3600" b="1" i="0" u="none" strike="noStrike" kern="1200" cap="none" spc="0" normalizeH="0" baseline="0" noProof="0" dirty="0" err="1">
                <a:ln>
                  <a:noFill/>
                </a:ln>
                <a:solidFill>
                  <a:srgbClr val="FFFFFF"/>
                </a:solidFill>
                <a:effectLst/>
                <a:uLnTx/>
                <a:uFillTx/>
                <a:latin typeface="Bwhebb" charset="0"/>
                <a:ea typeface="ＭＳ Ｐゴシック" charset="0"/>
                <a:cs typeface="Bwhebb" charset="0"/>
              </a:rPr>
              <a:t>Hla</a:t>
            </a:r>
            <a:r>
              <a:rPr kumimoji="0" lang="en-US" sz="3600" b="1" i="0" u="none" strike="noStrike" kern="1200" cap="none" spc="0" normalizeH="0" baseline="0" noProof="0" dirty="0">
                <a:ln>
                  <a:noFill/>
                </a:ln>
                <a:solidFill>
                  <a:srgbClr val="FFFFFF"/>
                </a:solidFill>
                <a:effectLst/>
                <a:uLnTx/>
                <a:uFillTx/>
                <a:latin typeface="Bwhebb" charset="0"/>
                <a:ea typeface="ＭＳ Ｐゴシック" charset="0"/>
                <a:cs typeface="Bwhebb"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chapters 1–6 also appears in chapter 7.</a:t>
            </a:r>
          </a:p>
        </p:txBody>
      </p:sp>
      <p:sp>
        <p:nvSpPr>
          <p:cNvPr id="9" name="Title 8"/>
          <p:cNvSpPr>
            <a:spLocks noGrp="1"/>
          </p:cNvSpPr>
          <p:nvPr>
            <p:ph type="title" idx="4294967295"/>
          </p:nvPr>
        </p:nvSpPr>
        <p:spPr>
          <a:xfrm>
            <a:off x="-76200" y="1828800"/>
            <a:ext cx="9220200" cy="762000"/>
          </a:xfrm>
          <a:solidFill>
            <a:srgbClr val="000000"/>
          </a:solidFill>
        </p:spPr>
        <p:txBody>
          <a:bodyPr/>
          <a:lstStyle/>
          <a:p>
            <a:pPr>
              <a:defRPr/>
            </a:pPr>
            <a:r>
              <a:rPr lang="en-US" sz="2800">
                <a:effectLst/>
                <a:latin typeface="Arial" charset="0"/>
                <a:ea typeface="ＭＳ Ｐゴシック" charset="0"/>
                <a:cs typeface="Arial" charset="0"/>
              </a:rPr>
              <a:t>Support for Dividing Daniel Between Chapters 7 &amp; 8</a:t>
            </a:r>
            <a:endParaRPr lang="en-US" sz="4800">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4826"/>
                                        </p:tgtEl>
                                        <p:attrNameLst>
                                          <p:attrName>style.visibility</p:attrName>
                                        </p:attrNameLst>
                                      </p:cBhvr>
                                      <p:to>
                                        <p:strVal val="visible"/>
                                      </p:to>
                                    </p:set>
                                    <p:anim calcmode="lin" valueType="num">
                                      <p:cBhvr>
                                        <p:cTn id="7" dur="1000" fill="hold"/>
                                        <p:tgtEl>
                                          <p:spTgt spid="34826"/>
                                        </p:tgtEl>
                                        <p:attrNameLst>
                                          <p:attrName>ppt_w</p:attrName>
                                        </p:attrNameLst>
                                      </p:cBhvr>
                                      <p:tavLst>
                                        <p:tav tm="0">
                                          <p:val>
                                            <p:fltVal val="0"/>
                                          </p:val>
                                        </p:tav>
                                        <p:tav tm="100000">
                                          <p:val>
                                            <p:strVal val="#ppt_w"/>
                                          </p:val>
                                        </p:tav>
                                      </p:tavLst>
                                    </p:anim>
                                    <p:anim calcmode="lin" valueType="num">
                                      <p:cBhvr>
                                        <p:cTn id="8" dur="1000" fill="hold"/>
                                        <p:tgtEl>
                                          <p:spTgt spid="34826"/>
                                        </p:tgtEl>
                                        <p:attrNameLst>
                                          <p:attrName>ppt_h</p:attrName>
                                        </p:attrNameLst>
                                      </p:cBhvr>
                                      <p:tavLst>
                                        <p:tav tm="0">
                                          <p:val>
                                            <p:fltVal val="0"/>
                                          </p:val>
                                        </p:tav>
                                        <p:tav tm="100000">
                                          <p:val>
                                            <p:strVal val="#ppt_h"/>
                                          </p:val>
                                        </p:tav>
                                      </p:tavLst>
                                    </p:anim>
                                    <p:anim calcmode="lin" valueType="num">
                                      <p:cBhvr>
                                        <p:cTn id="9" dur="1000" fill="hold"/>
                                        <p:tgtEl>
                                          <p:spTgt spid="348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8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dissolve">
                                      <p:cBhvr>
                                        <p:cTn id="15" dur="500"/>
                                        <p:tgtEl>
                                          <p:spTgt spid="348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822"/>
                                        </p:tgtEl>
                                        <p:attrNameLst>
                                          <p:attrName>style.visibility</p:attrName>
                                        </p:attrNameLst>
                                      </p:cBhvr>
                                      <p:to>
                                        <p:strVal val="visible"/>
                                      </p:to>
                                    </p:set>
                                    <p:animEffect transition="in" filter="dissolve">
                                      <p:cBhvr>
                                        <p:cTn id="20"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autoUpdateAnimBg="0"/>
      <p:bldP spid="348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2083"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8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302085" name="Text Box 5"/>
          <p:cNvSpPr txBox="1">
            <a:spLocks noChangeArrowheads="1"/>
          </p:cNvSpPr>
          <p:nvPr/>
        </p:nvSpPr>
        <p:spPr bwMode="auto">
          <a:xfrm rot="16200000">
            <a:off x="6646069" y="4689981"/>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302086"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2087"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302088" name="Text Box 8"/>
          <p:cNvSpPr txBox="1">
            <a:spLocks noChangeArrowheads="1"/>
          </p:cNvSpPr>
          <p:nvPr/>
        </p:nvSpPr>
        <p:spPr bwMode="auto">
          <a:xfrm rot="16982207">
            <a:off x="-327025" y="3052475"/>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302089"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302090"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302091"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Consolation</a:t>
            </a:r>
          </a:p>
        </p:txBody>
      </p:sp>
      <p:sp>
        <p:nvSpPr>
          <p:cNvPr id="302092"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93"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94" name="Text Box 14"/>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302095"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Israel 8–12</a:t>
            </a:r>
          </a:p>
        </p:txBody>
      </p:sp>
      <p:sp>
        <p:nvSpPr>
          <p:cNvPr id="302096"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302097"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302098"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302099"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302100" name="Text Box 20"/>
          <p:cNvSpPr txBox="1">
            <a:spLocks noChangeArrowheads="1"/>
          </p:cNvSpPr>
          <p:nvPr/>
        </p:nvSpPr>
        <p:spPr bwMode="auto">
          <a:xfrm rot="17120134">
            <a:off x="3562351" y="3033137"/>
            <a:ext cx="31242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Beasts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302101"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Inquirer</a:t>
            </a:r>
          </a:p>
        </p:txBody>
      </p:sp>
      <p:sp>
        <p:nvSpPr>
          <p:cNvPr id="302102"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3" name="Text Box 23"/>
          <p:cNvSpPr txBox="1">
            <a:spLocks noChangeArrowheads="1"/>
          </p:cNvSpPr>
          <p:nvPr/>
        </p:nvSpPr>
        <p:spPr bwMode="auto">
          <a:xfrm rot="17131025">
            <a:off x="1712913" y="2795551"/>
            <a:ext cx="2551112"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Lions  6 </a:t>
            </a:r>
          </a:p>
        </p:txBody>
      </p:sp>
      <p:sp>
        <p:nvSpPr>
          <p:cNvPr id="302104"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5"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302106"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7"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8"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9"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0"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1"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2"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3"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4"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5"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6"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7"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8"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9"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20"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Title 40"/>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Predicting the date of the triumphal entry and later death (9:25-26) proves Christ will also defeat the world's kingdoms (2:34-35, 44) to rule (7:13-14) as King (10:5-9; cf. Rev. 1:12-16).</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9317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en-US" sz="3200" dirty="0">
                <a:solidFill>
                  <a:srgbClr val="FFFFFF"/>
                </a:solidFill>
                <a:effectLst>
                  <a:glow rad="127000">
                    <a:schemeClr val="tx1"/>
                  </a:glow>
                </a:effectLst>
                <a:latin typeface="Arial" charset="0"/>
                <a:ea typeface="ＭＳ Ｐゴシック" charset="0"/>
              </a:rPr>
              <a:t>Daniel 7:2 is 1st Person</a:t>
            </a: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Earlier, during the first year of King Belshazzar’s reign in Babylon, Daniel had a dream and saw visions as he lay in his bed. He wrote down the dream, and this is what he saw.</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that night,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saw a great storm churning the surface of a great sea, with strong winds blowing from every direction</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F5B139F-6BD9-B343-B490-21AF7997D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81716B8-8F4B-C94E-946E-C35DD6CC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65FB38E-A71E-7844-A206-D282FD603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7E2B742-96D7-E54E-8CDB-1366C6BF3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C90F30F-DD9F-6E4A-A35A-5ECE744EA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B6596EBC-BC46-5B4A-9E97-621E14F67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en-US" sz="6000" b="1" dirty="0">
                <a:effectLst>
                  <a:glow rad="127000">
                    <a:schemeClr val="tx1">
                      <a:alpha val="75000"/>
                    </a:schemeClr>
                  </a:glow>
                </a:effectLst>
                <a:latin typeface="Arial" charset="0"/>
                <a:ea typeface="ＭＳ Ｐゴシック" charset="0"/>
                <a:cs typeface="Arial" charset="0"/>
              </a:rPr>
              <a:t>Nations in Daniel 7</a:t>
            </a: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glow rad="127000">
                    <a:schemeClr val="tx1">
                      <a:alpha val="75000"/>
                    </a:schemeClr>
                  </a:glow>
                </a:effectLst>
                <a:latin typeface="Arial" charset="0"/>
                <a:cs typeface="Arial" charset="0"/>
              </a:rPr>
              <a:t>Babylon</a:t>
            </a: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Medo-Persia</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Greece</a:t>
            </a: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Rome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dirty="0">
                <a:solidFill>
                  <a:srgbClr val="FFFFFF"/>
                </a:solidFill>
              </a:rPr>
              <a:t>Correlation with Daniel</a:t>
            </a:r>
          </a:p>
        </p:txBody>
      </p:sp>
    </p:spTree>
    <p:extLst>
      <p:ext uri="{BB962C8B-B14F-4D97-AF65-F5344CB8AC3E}">
        <p14:creationId xmlns:p14="http://schemas.microsoft.com/office/powerpoint/2010/main" val="2561460379"/>
      </p:ext>
    </p:extLst>
  </p:cSld>
  <p:clrMapOvr>
    <a:masterClrMapping/>
  </p:clrMapOvr>
</p:sld>
</file>

<file path=ppt/theme/_rels/them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40976</TotalTime>
  <Words>9580</Words>
  <Application>Microsoft Macintosh PowerPoint</Application>
  <PresentationFormat>On-screen Show (4:3)</PresentationFormat>
  <Paragraphs>1098</Paragraphs>
  <Slides>161</Slides>
  <Notes>129</Notes>
  <HiddenSlides>0</HiddenSlides>
  <MMClips>0</MMClips>
  <ScaleCrop>false</ScaleCrop>
  <HeadingPairs>
    <vt:vector size="8" baseType="variant">
      <vt:variant>
        <vt:lpstr>Fonts Used</vt:lpstr>
      </vt:variant>
      <vt:variant>
        <vt:i4>27</vt:i4>
      </vt:variant>
      <vt:variant>
        <vt:lpstr>Theme</vt:lpstr>
      </vt:variant>
      <vt:variant>
        <vt:i4>30</vt:i4>
      </vt:variant>
      <vt:variant>
        <vt:lpstr>Embedded OLE Servers</vt:lpstr>
      </vt:variant>
      <vt:variant>
        <vt:i4>1</vt:i4>
      </vt:variant>
      <vt:variant>
        <vt:lpstr>Slide Titles</vt:lpstr>
      </vt:variant>
      <vt:variant>
        <vt:i4>161</vt:i4>
      </vt:variant>
    </vt:vector>
  </HeadingPairs>
  <TitlesOfParts>
    <vt:vector size="219" baseType="lpstr">
      <vt:lpstr>Aroial</vt:lpstr>
      <vt:lpstr>Bobo</vt:lpstr>
      <vt:lpstr>Broadway BT</vt:lpstr>
      <vt:lpstr>ＭＳ Ｐゴシック</vt:lpstr>
      <vt:lpstr>ＭＳ Ｐゴシック</vt:lpstr>
      <vt:lpstr>Osaka</vt:lpstr>
      <vt:lpstr>Pegasus</vt:lpstr>
      <vt:lpstr>Times</vt:lpstr>
      <vt:lpstr>Arial</vt:lpstr>
      <vt:lpstr>Arial Black</vt:lpstr>
      <vt:lpstr>Arial Narrow</vt:lpstr>
      <vt:lpstr>Avenir Black</vt:lpstr>
      <vt:lpstr>Bwhebb</vt:lpstr>
      <vt:lpstr>Calibri</vt:lpstr>
      <vt:lpstr>Calibri Light</vt:lpstr>
      <vt:lpstr>Candara</vt:lpstr>
      <vt:lpstr>Comic Sans MS</vt:lpstr>
      <vt:lpstr>DIN Condensed</vt:lpstr>
      <vt:lpstr>Franklin Gothic Heavy</vt:lpstr>
      <vt:lpstr>Helvetica</vt:lpstr>
      <vt:lpstr>Impact</vt:lpstr>
      <vt:lpstr>Monotype Sorts</vt:lpstr>
      <vt:lpstr>Tahoma</vt:lpstr>
      <vt:lpstr>Times New Roman</vt:lpstr>
      <vt:lpstr>Tw Cen MT</vt:lpstr>
      <vt:lpstr>Wingdings</vt:lpstr>
      <vt:lpstr>Wingdings 2</vt:lpstr>
      <vt:lpstr>Default Design</vt:lpstr>
      <vt:lpstr>1_Default Design</vt:lpstr>
      <vt:lpstr>2_Default Design</vt:lpstr>
      <vt:lpstr>Cascade</vt:lpstr>
      <vt:lpstr>3_Default Design</vt:lpstr>
      <vt:lpstr>Project Overview (Standard)</vt:lpstr>
      <vt:lpstr>66_Office Theme</vt:lpstr>
      <vt:lpstr>16_Default Design</vt:lpstr>
      <vt:lpstr>49_Blank Presentation</vt:lpstr>
      <vt:lpstr>19_Default Design</vt:lpstr>
      <vt:lpstr>1_Office Theme</vt:lpstr>
      <vt:lpstr>1_untitled 1</vt:lpstr>
      <vt:lpstr>8_Blank Presentation</vt:lpstr>
      <vt:lpstr>Median</vt:lpstr>
      <vt:lpstr>3_Beam</vt:lpstr>
      <vt:lpstr>Office Theme</vt:lpstr>
      <vt:lpstr>24_Default Design</vt:lpstr>
      <vt:lpstr>10_Blank Presentation</vt:lpstr>
      <vt:lpstr>20_Default Design</vt:lpstr>
      <vt:lpstr>50_Blank Presentation</vt:lpstr>
      <vt:lpstr>3_Radar</vt:lpstr>
      <vt:lpstr>22_Default Design</vt:lpstr>
      <vt:lpstr>11_Blank Presentation</vt:lpstr>
      <vt:lpstr>2_Curtain Call</vt:lpstr>
      <vt:lpstr>23_Default Design</vt:lpstr>
      <vt:lpstr>Balance</vt:lpstr>
      <vt:lpstr>6_Beam</vt:lpstr>
      <vt:lpstr>3_Shimmer</vt:lpstr>
      <vt:lpstr>Blank</vt:lpstr>
      <vt:lpstr>2_Office Theme</vt:lpstr>
      <vt:lpstr>Image</vt:lpstr>
      <vt:lpstr>DANIEL 2–7</vt:lpstr>
      <vt:lpstr>Key Word</vt:lpstr>
      <vt:lpstr>Theme</vt:lpstr>
      <vt:lpstr>Key Verse</vt:lpstr>
      <vt:lpstr>Kingdom Statement</vt:lpstr>
      <vt:lpstr>Summary Statement</vt:lpstr>
      <vt:lpstr>Covenant</vt:lpstr>
      <vt:lpstr>Redemption</vt:lpstr>
      <vt:lpstr>Messiah</vt:lpstr>
      <vt:lpstr>Outline of Daniel</vt:lpstr>
      <vt:lpstr>Barry Huddleston, The Acrostic Summarized Bible (Grand Rapids: Baker, 1992)</vt:lpstr>
      <vt:lpstr>Be Confident</vt:lpstr>
      <vt:lpstr>What do you need to know to be truly confident?</vt:lpstr>
      <vt:lpstr>I. God rules over you  (Dan 1). </vt:lpstr>
      <vt:lpstr>II. God rules over all nations (Dan 2–7). </vt:lpstr>
      <vt:lpstr>III. God rules over Israel’s future (Dan 8–12). </vt:lpstr>
      <vt:lpstr>——Main Idea of Daniel——</vt:lpstr>
      <vt:lpstr>70 Weeks Implications</vt:lpstr>
      <vt:lpstr>Application</vt:lpstr>
      <vt:lpstr>Black</vt:lpstr>
      <vt:lpstr>Slides on  Daniel 2</vt:lpstr>
      <vt:lpstr>The Point of Daniel 2–7</vt:lpstr>
      <vt:lpstr>Chapter 2</vt:lpstr>
      <vt:lpstr>Dreaming of an Image</vt:lpstr>
      <vt:lpstr>Daniel's Reputation</vt:lpstr>
      <vt:lpstr>Babylon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Image of Daniel 2</vt:lpstr>
      <vt:lpstr>What is Christ's Kingdom?</vt:lpstr>
      <vt:lpstr>Note that ALL of the kingdoms will fall at the same time!</vt:lpstr>
      <vt:lpstr>Slides on  Daniel 3</vt:lpstr>
      <vt:lpstr>Chapter 3</vt:lpstr>
      <vt:lpstr>Statues can become a bad habit</vt:lpstr>
      <vt:lpstr>Hananiah, Mishael, Azariah (Shadrach, Meshach and Abednego)</vt:lpstr>
      <vt:lpstr>Shadrach, Meshach, Abednego</vt:lpstr>
      <vt:lpstr>The Edict (Daniel 3)</vt:lpstr>
      <vt:lpstr>Standing Alone</vt:lpstr>
      <vt:lpstr>Where were the other Jews?</vt:lpstr>
      <vt:lpstr>The Fiery Furnace</vt:lpstr>
      <vt:lpstr>"I see four men..."</vt:lpstr>
      <vt:lpstr>Slides on  Daniel 4</vt:lpstr>
      <vt:lpstr>Chapter 4</vt:lpstr>
      <vt:lpstr>The Tree of Daniel 4</vt:lpstr>
      <vt:lpstr>PowerPoint Presentation</vt:lpstr>
      <vt:lpstr>PowerPoint Presentation</vt:lpstr>
      <vt:lpstr>PowerPoint Presentation</vt:lpstr>
      <vt:lpstr>PowerPoint Presentation</vt:lpstr>
      <vt:lpstr>Nebuchadnezzar Exalts Himself (4:30)</vt:lpstr>
      <vt:lpstr>Involuntary Vegetarianism</vt:lpstr>
      <vt:lpstr>He lived as an animal</vt:lpstr>
      <vt:lpstr>Jerusalem's Fall</vt:lpstr>
      <vt:lpstr>Chart of the Exile</vt:lpstr>
      <vt:lpstr>Chart of the Exile</vt:lpstr>
      <vt:lpstr>PowerPoint Presentation</vt:lpstr>
      <vt:lpstr>Neo-Babylonian Kings</vt:lpstr>
      <vt:lpstr>All rulers who exalt themselves will be humbled</vt:lpstr>
      <vt:lpstr>Chiasm in Daniel 2–7</vt:lpstr>
      <vt:lpstr>Nebuchadnezzar Humbled</vt:lpstr>
      <vt:lpstr>Slides on  Daniel 5</vt:lpstr>
      <vt:lpstr>Chapter 5</vt:lpstr>
      <vt:lpstr>Belshazzar Humbled</vt:lpstr>
      <vt:lpstr>BABYLON FELL in 539 BC</vt:lpstr>
      <vt:lpstr>Babylon's Fall (Herodotus)</vt:lpstr>
      <vt:lpstr>Babylon's Fall (Herodotus)</vt:lpstr>
      <vt:lpstr>PowerPoint Presentation</vt:lpstr>
      <vt:lpstr>Cyrus Conquers Babylon</vt:lpstr>
      <vt:lpstr>Slides on  Daniel 6</vt:lpstr>
      <vt:lpstr>Chapter 6</vt:lpstr>
      <vt:lpstr>Daniel prayed eastward with windows open to Jerusalem (Daniel 6)</vt:lpstr>
      <vt:lpstr>Hungry lions (but not for Daniel)</vt:lpstr>
      <vt:lpstr>Darius Humbled</vt:lpstr>
      <vt:lpstr>Slides on  Daniel 7</vt:lpstr>
      <vt:lpstr>Outline of Daniel</vt:lpstr>
      <vt:lpstr>Where's the main division of the book?</vt:lpstr>
      <vt:lpstr>Support for Dividing Daniel Between Chapters 7 &amp; 8</vt:lpstr>
      <vt:lpstr>Chapter 7</vt:lpstr>
      <vt:lpstr>Four Beasts of Daniel 7</vt:lpstr>
      <vt:lpstr>Daniel 7:2 is 1st Person</vt:lpstr>
      <vt:lpstr>PowerPoint Presentation</vt:lpstr>
      <vt:lpstr>PowerPoint Presentation</vt:lpstr>
      <vt:lpstr>PowerPoint Presentation</vt:lpstr>
      <vt:lpstr>PowerPoint Presentation</vt:lpstr>
      <vt:lpstr>PowerPoint Presentation</vt:lpstr>
      <vt:lpstr>PowerPoint Presentation</vt:lpstr>
      <vt:lpstr>Nations in Daniel 7</vt:lpstr>
      <vt:lpstr>Correlation with Daniel</vt:lpstr>
      <vt:lpstr>Another view on the 7 kings</vt:lpstr>
      <vt:lpstr>Eight Successive Kingdoms (Revelation 17:10-11) </vt:lpstr>
      <vt:lpstr>Support for Successive Kingdoms View</vt:lpstr>
      <vt:lpstr>Rev. 17:10 has no reference to Nero or Domitian as Beale affirms. </vt:lpstr>
      <vt:lpstr>Control of the World Political System:</vt:lpstr>
      <vt:lpstr>Daniel 8</vt:lpstr>
      <vt:lpstr>THEOLOGY OF DANIEL 1-7</vt:lpstr>
      <vt:lpstr>I.  GOD IS SOVEREIGN OVER ALL PEOPLE</vt:lpstr>
      <vt:lpstr>I.  GOD IS SOVEREIGN OVER ALL PEOPLE </vt:lpstr>
      <vt:lpstr>I.  GOD IS SOVEREIGN OVER ALL PEOPLE</vt:lpstr>
      <vt:lpstr>I.  GOD IS SOVEREIGN OVER ALL PEOPLE</vt:lpstr>
      <vt:lpstr>II. PERSECUTION OF THE FAITHFUL</vt:lpstr>
      <vt:lpstr>II. PERSECUTION OF THE FAITHFUL </vt:lpstr>
      <vt:lpstr>II. PERSECUTION OF THE FAITHFUL </vt:lpstr>
      <vt:lpstr>II. PERSECUTION OF THE FAITHFUL</vt:lpstr>
      <vt:lpstr>II. PERSECUTION OF THE FAITHFUL</vt:lpstr>
      <vt:lpstr>II. PERSECUTION OF THE FAITHFUL </vt:lpstr>
      <vt:lpstr>III. GOD JUDGES THE PROUD </vt:lpstr>
      <vt:lpstr>III. GOD JUDGES THE PROUD </vt:lpstr>
      <vt:lpstr>III. GOD JUDGES THE PROUD</vt:lpstr>
      <vt:lpstr>III. GOD JUDGES THE PROUD </vt:lpstr>
      <vt:lpstr>III. GOD JUDGES THE PROUD </vt:lpstr>
      <vt:lpstr>III. GOD JUDGES THE PROUD </vt:lpstr>
      <vt:lpstr>III. GOD JUDGES THE PROUD </vt:lpstr>
      <vt:lpstr>III. GOD JUDGES THE PROUD </vt:lpstr>
      <vt:lpstr>III. GOD JUDGES THE PROUD </vt:lpstr>
      <vt:lpstr>III. GOD JUDGES THE PROUD </vt:lpstr>
      <vt:lpstr>III. GOD JUDGES THE PROUD </vt:lpstr>
      <vt:lpstr>IV. GOD'S MESSIAH OF THE WORLD </vt:lpstr>
      <vt:lpstr>IV. GOD'S MESSIAH OF THE WORLD</vt:lpstr>
      <vt:lpstr>Four Beasts of Daniel 7</vt:lpstr>
      <vt:lpstr>Beast 1: Winged Lion (Babylon)</vt:lpstr>
      <vt:lpstr>Beast 2: Bear (Medo-Persia)</vt:lpstr>
      <vt:lpstr>Beast 3: Leopard (Greece)</vt:lpstr>
      <vt:lpstr>Beast 4: Terrifying (Rome)</vt:lpstr>
      <vt:lpstr>Little Horn on Beast 4 (Antichrist)</vt:lpstr>
      <vt:lpstr>Little Horn on Beast 4 (Antichrist)</vt:lpstr>
      <vt:lpstr>World Empires in Daniel</vt:lpstr>
      <vt:lpstr>The Neo-Babylonian Empire</vt:lpstr>
      <vt:lpstr>Control of the World Political System:</vt:lpstr>
      <vt:lpstr>The Son of Man &amp; Ancient of Days</vt:lpstr>
      <vt:lpstr>The Son of Man &amp; Ancient of Days</vt:lpstr>
      <vt:lpstr>The Son of Man &amp; Ancient of Days</vt:lpstr>
      <vt:lpstr>Applying Daniel 2–7</vt:lpstr>
      <vt:lpstr>What do you need to know to be truly confident?</vt:lpstr>
      <vt:lpstr>I. God rules over you  (Dan 1). </vt:lpstr>
      <vt:lpstr>II. God rules over all nations (Dan 2–7). </vt:lpstr>
      <vt:lpstr>III. God rules over Israel’s future (Dan 8–12). </vt:lpstr>
      <vt:lpstr>The Point of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lpstr>Self-Made Idols Are Useless</vt:lpstr>
      <vt:lpstr>By Puje</vt:lpstr>
      <vt:lpstr>PowerPoint Presentation</vt:lpstr>
      <vt:lpstr>OT Survey link at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753</cp:revision>
  <dcterms:created xsi:type="dcterms:W3CDTF">2002-03-18T17:43:26Z</dcterms:created>
  <dcterms:modified xsi:type="dcterms:W3CDTF">2024-03-25T19:05:01Z</dcterms:modified>
</cp:coreProperties>
</file>