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0.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5.xml" ContentType="application/vnd.openxmlformats-officedocument.theme+xml"/>
  <Override PartName="/ppt/slideLayouts/slideLayout348.xml" ContentType="application/vnd.openxmlformats-officedocument.presentationml.slideLayout+xml"/>
  <Override PartName="/ppt/theme/theme3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7.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8.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9.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7.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8.xml" ContentType="application/vnd.openxmlformats-officedocument.themeOverride+xml"/>
  <Override PartName="/ppt/notesSlides/notesSlide121.xml" ContentType="application/vnd.openxmlformats-officedocument.presentationml.notesSlide+xml"/>
  <Override PartName="/ppt/theme/themeOverride9.xml" ContentType="application/vnd.openxmlformats-officedocument.themeOverride+xml"/>
  <Override PartName="/ppt/notesSlides/notesSlide122.xml" ContentType="application/vnd.openxmlformats-officedocument.presentationml.notesSlide+xml"/>
  <Override PartName="/ppt/theme/themeOverride10.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7" r:id="rId2"/>
    <p:sldMasterId id="2147483662" r:id="rId3"/>
    <p:sldMasterId id="2147483657" r:id="rId4"/>
    <p:sldMasterId id="2147483655" r:id="rId5"/>
    <p:sldMasterId id="2147486908" r:id="rId6"/>
    <p:sldMasterId id="2147486920" r:id="rId7"/>
    <p:sldMasterId id="2147487764" r:id="rId8"/>
    <p:sldMasterId id="2147487766" r:id="rId9"/>
    <p:sldMasterId id="2147488280" r:id="rId10"/>
    <p:sldMasterId id="2147489218" r:id="rId11"/>
    <p:sldMasterId id="2147494409" r:id="rId12"/>
    <p:sldMasterId id="2147502355" r:id="rId13"/>
    <p:sldMasterId id="2147502367" r:id="rId14"/>
    <p:sldMasterId id="2147502381" r:id="rId15"/>
    <p:sldMasterId id="2147502394" r:id="rId16"/>
    <p:sldMasterId id="2147502423" r:id="rId17"/>
    <p:sldMasterId id="2147502448" r:id="rId18"/>
    <p:sldMasterId id="2147502462" r:id="rId19"/>
    <p:sldMasterId id="2147502474" r:id="rId20"/>
    <p:sldMasterId id="2147502487" r:id="rId21"/>
    <p:sldMasterId id="2147502499" r:id="rId22"/>
    <p:sldMasterId id="2147502511" r:id="rId23"/>
    <p:sldMasterId id="2147502526" r:id="rId24"/>
    <p:sldMasterId id="2147502576" r:id="rId25"/>
    <p:sldMasterId id="2147502600" r:id="rId26"/>
    <p:sldMasterId id="2147502614" r:id="rId27"/>
    <p:sldMasterId id="2147502629" r:id="rId28"/>
    <p:sldMasterId id="2147502642" r:id="rId29"/>
    <p:sldMasterId id="2147502755" r:id="rId30"/>
    <p:sldMasterId id="2147502767" r:id="rId31"/>
    <p:sldMasterId id="2147502770" r:id="rId32"/>
    <p:sldMasterId id="2147502798" r:id="rId33"/>
    <p:sldMasterId id="2147502800" r:id="rId34"/>
    <p:sldMasterId id="2147502802" r:id="rId35"/>
    <p:sldMasterId id="2147502816" r:id="rId36"/>
    <p:sldMasterId id="2147502818" r:id="rId37"/>
    <p:sldMasterId id="2147502831" r:id="rId38"/>
    <p:sldMasterId id="2147502845" r:id="rId39"/>
    <p:sldMasterId id="2147502858" r:id="rId40"/>
  </p:sldMasterIdLst>
  <p:notesMasterIdLst>
    <p:notesMasterId r:id="rId188"/>
  </p:notesMasterIdLst>
  <p:handoutMasterIdLst>
    <p:handoutMasterId r:id="rId189"/>
  </p:handoutMasterIdLst>
  <p:sldIdLst>
    <p:sldId id="5452" r:id="rId41"/>
    <p:sldId id="356" r:id="rId42"/>
    <p:sldId id="268" r:id="rId43"/>
    <p:sldId id="5454" r:id="rId44"/>
    <p:sldId id="5455" r:id="rId45"/>
    <p:sldId id="5456" r:id="rId46"/>
    <p:sldId id="5478" r:id="rId47"/>
    <p:sldId id="5470" r:id="rId48"/>
    <p:sldId id="5460" r:id="rId49"/>
    <p:sldId id="870" r:id="rId50"/>
    <p:sldId id="5479" r:id="rId51"/>
    <p:sldId id="868" r:id="rId52"/>
    <p:sldId id="2426" r:id="rId53"/>
    <p:sldId id="626" r:id="rId54"/>
    <p:sldId id="574" r:id="rId55"/>
    <p:sldId id="667" r:id="rId56"/>
    <p:sldId id="594" r:id="rId57"/>
    <p:sldId id="571" r:id="rId58"/>
    <p:sldId id="627" r:id="rId59"/>
    <p:sldId id="5480" r:id="rId60"/>
    <p:sldId id="595" r:id="rId61"/>
    <p:sldId id="5481" r:id="rId62"/>
    <p:sldId id="5482" r:id="rId63"/>
    <p:sldId id="578" r:id="rId64"/>
    <p:sldId id="5498" r:id="rId65"/>
    <p:sldId id="586" r:id="rId66"/>
    <p:sldId id="294" r:id="rId67"/>
    <p:sldId id="508" r:id="rId68"/>
    <p:sldId id="507" r:id="rId69"/>
    <p:sldId id="312" r:id="rId70"/>
    <p:sldId id="5484" r:id="rId71"/>
    <p:sldId id="5485" r:id="rId72"/>
    <p:sldId id="5486" r:id="rId73"/>
    <p:sldId id="292" r:id="rId74"/>
    <p:sldId id="469" r:id="rId75"/>
    <p:sldId id="417" r:id="rId76"/>
    <p:sldId id="321" r:id="rId77"/>
    <p:sldId id="5487" r:id="rId78"/>
    <p:sldId id="270" r:id="rId79"/>
    <p:sldId id="5488" r:id="rId80"/>
    <p:sldId id="5489" r:id="rId81"/>
    <p:sldId id="5490" r:id="rId82"/>
    <p:sldId id="5491" r:id="rId83"/>
    <p:sldId id="5492" r:id="rId84"/>
    <p:sldId id="5493" r:id="rId85"/>
    <p:sldId id="4025" r:id="rId86"/>
    <p:sldId id="670" r:id="rId87"/>
    <p:sldId id="297" r:id="rId88"/>
    <p:sldId id="4026" r:id="rId89"/>
    <p:sldId id="5494" r:id="rId90"/>
    <p:sldId id="514" r:id="rId91"/>
    <p:sldId id="515" r:id="rId92"/>
    <p:sldId id="516" r:id="rId93"/>
    <p:sldId id="307" r:id="rId94"/>
    <p:sldId id="368" r:id="rId95"/>
    <p:sldId id="331" r:id="rId96"/>
    <p:sldId id="596" r:id="rId97"/>
    <p:sldId id="600" r:id="rId98"/>
    <p:sldId id="598" r:id="rId99"/>
    <p:sldId id="599" r:id="rId100"/>
    <p:sldId id="601" r:id="rId101"/>
    <p:sldId id="602" r:id="rId102"/>
    <p:sldId id="603" r:id="rId103"/>
    <p:sldId id="604" r:id="rId104"/>
    <p:sldId id="605" r:id="rId105"/>
    <p:sldId id="606" r:id="rId106"/>
    <p:sldId id="607" r:id="rId107"/>
    <p:sldId id="608" r:id="rId108"/>
    <p:sldId id="609" r:id="rId109"/>
    <p:sldId id="5513" r:id="rId110"/>
    <p:sldId id="5514" r:id="rId111"/>
    <p:sldId id="5511" r:id="rId112"/>
    <p:sldId id="379" r:id="rId113"/>
    <p:sldId id="611" r:id="rId114"/>
    <p:sldId id="612" r:id="rId115"/>
    <p:sldId id="613" r:id="rId116"/>
    <p:sldId id="614" r:id="rId117"/>
    <p:sldId id="2435" r:id="rId118"/>
    <p:sldId id="2431" r:id="rId119"/>
    <p:sldId id="438" r:id="rId120"/>
    <p:sldId id="597" r:id="rId121"/>
    <p:sldId id="5463" r:id="rId122"/>
    <p:sldId id="853" r:id="rId123"/>
    <p:sldId id="5495" r:id="rId124"/>
    <p:sldId id="582" r:id="rId125"/>
    <p:sldId id="407" r:id="rId126"/>
    <p:sldId id="313" r:id="rId127"/>
    <p:sldId id="314" r:id="rId128"/>
    <p:sldId id="525" r:id="rId129"/>
    <p:sldId id="526" r:id="rId130"/>
    <p:sldId id="523" r:id="rId131"/>
    <p:sldId id="524" r:id="rId132"/>
    <p:sldId id="541" r:id="rId133"/>
    <p:sldId id="557" r:id="rId134"/>
    <p:sldId id="542" r:id="rId135"/>
    <p:sldId id="543" r:id="rId136"/>
    <p:sldId id="545" r:id="rId137"/>
    <p:sldId id="544" r:id="rId138"/>
    <p:sldId id="546" r:id="rId139"/>
    <p:sldId id="333" r:id="rId140"/>
    <p:sldId id="334" r:id="rId141"/>
    <p:sldId id="583" r:id="rId142"/>
    <p:sldId id="584" r:id="rId143"/>
    <p:sldId id="587" r:id="rId144"/>
    <p:sldId id="585" r:id="rId145"/>
    <p:sldId id="511" r:id="rId146"/>
    <p:sldId id="513" r:id="rId147"/>
    <p:sldId id="316" r:id="rId148"/>
    <p:sldId id="343" r:id="rId149"/>
    <p:sldId id="344" r:id="rId150"/>
    <p:sldId id="588" r:id="rId151"/>
    <p:sldId id="466" r:id="rId152"/>
    <p:sldId id="350" r:id="rId153"/>
    <p:sldId id="347" r:id="rId154"/>
    <p:sldId id="5515" r:id="rId155"/>
    <p:sldId id="288" r:id="rId156"/>
    <p:sldId id="289" r:id="rId157"/>
    <p:sldId id="290" r:id="rId158"/>
    <p:sldId id="5678" r:id="rId159"/>
    <p:sldId id="5679" r:id="rId160"/>
    <p:sldId id="617" r:id="rId161"/>
    <p:sldId id="5468" r:id="rId162"/>
    <p:sldId id="5496" r:id="rId163"/>
    <p:sldId id="495" r:id="rId164"/>
    <p:sldId id="534" r:id="rId165"/>
    <p:sldId id="4027" r:id="rId166"/>
    <p:sldId id="4028" r:id="rId167"/>
    <p:sldId id="540" r:id="rId168"/>
    <p:sldId id="536" r:id="rId169"/>
    <p:sldId id="537" r:id="rId170"/>
    <p:sldId id="539" r:id="rId171"/>
    <p:sldId id="5472" r:id="rId172"/>
    <p:sldId id="5497" r:id="rId173"/>
    <p:sldId id="5477" r:id="rId174"/>
    <p:sldId id="434" r:id="rId175"/>
    <p:sldId id="2427" r:id="rId176"/>
    <p:sldId id="4029" r:id="rId177"/>
    <p:sldId id="473" r:id="rId178"/>
    <p:sldId id="474" r:id="rId179"/>
    <p:sldId id="695" r:id="rId180"/>
    <p:sldId id="696" r:id="rId181"/>
    <p:sldId id="415" r:id="rId182"/>
    <p:sldId id="416" r:id="rId183"/>
    <p:sldId id="271" r:id="rId184"/>
    <p:sldId id="273" r:id="rId185"/>
    <p:sldId id="381" r:id="rId186"/>
    <p:sldId id="512" r:id="rId18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5452"/>
            <p14:sldId id="356"/>
            <p14:sldId id="268"/>
            <p14:sldId id="5454"/>
            <p14:sldId id="5455"/>
            <p14:sldId id="5456"/>
            <p14:sldId id="5478"/>
            <p14:sldId id="5470"/>
            <p14:sldId id="5460"/>
            <p14:sldId id="870"/>
            <p14:sldId id="5479"/>
            <p14:sldId id="868"/>
            <p14:sldId id="2426"/>
            <p14:sldId id="626"/>
            <p14:sldId id="574"/>
            <p14:sldId id="667"/>
            <p14:sldId id="594"/>
            <p14:sldId id="571"/>
            <p14:sldId id="627"/>
            <p14:sldId id="5480"/>
            <p14:sldId id="595"/>
            <p14:sldId id="5481"/>
            <p14:sldId id="5482"/>
            <p14:sldId id="578"/>
            <p14:sldId id="5498"/>
            <p14:sldId id="586"/>
            <p14:sldId id="294"/>
            <p14:sldId id="508"/>
            <p14:sldId id="507"/>
            <p14:sldId id="312"/>
            <p14:sldId id="5484"/>
            <p14:sldId id="5485"/>
            <p14:sldId id="5486"/>
            <p14:sldId id="292"/>
            <p14:sldId id="469"/>
            <p14:sldId id="417"/>
            <p14:sldId id="321"/>
            <p14:sldId id="5487"/>
            <p14:sldId id="270"/>
            <p14:sldId id="5488"/>
            <p14:sldId id="5489"/>
            <p14:sldId id="5490"/>
            <p14:sldId id="5491"/>
            <p14:sldId id="5492"/>
            <p14:sldId id="5493"/>
            <p14:sldId id="4025"/>
            <p14:sldId id="670"/>
            <p14:sldId id="297"/>
            <p14:sldId id="4026"/>
            <p14:sldId id="5494"/>
            <p14:sldId id="514"/>
            <p14:sldId id="515"/>
            <p14:sldId id="516"/>
            <p14:sldId id="307"/>
            <p14:sldId id="368"/>
            <p14:sldId id="331"/>
            <p14:sldId id="596"/>
            <p14:sldId id="600"/>
            <p14:sldId id="598"/>
            <p14:sldId id="599"/>
            <p14:sldId id="601"/>
            <p14:sldId id="602"/>
            <p14:sldId id="603"/>
            <p14:sldId id="604"/>
            <p14:sldId id="605"/>
            <p14:sldId id="606"/>
            <p14:sldId id="607"/>
            <p14:sldId id="608"/>
            <p14:sldId id="609"/>
            <p14:sldId id="5513"/>
            <p14:sldId id="5514"/>
            <p14:sldId id="5511"/>
            <p14:sldId id="379"/>
            <p14:sldId id="611"/>
            <p14:sldId id="612"/>
            <p14:sldId id="613"/>
            <p14:sldId id="614"/>
            <p14:sldId id="2435"/>
            <p14:sldId id="2431"/>
            <p14:sldId id="438"/>
            <p14:sldId id="597"/>
            <p14:sldId id="5463"/>
            <p14:sldId id="853"/>
            <p14:sldId id="5495"/>
            <p14:sldId id="582"/>
            <p14:sldId id="407"/>
            <p14:sldId id="313"/>
            <p14:sldId id="314"/>
            <p14:sldId id="525"/>
            <p14:sldId id="526"/>
            <p14:sldId id="523"/>
            <p14:sldId id="524"/>
            <p14:sldId id="541"/>
            <p14:sldId id="557"/>
            <p14:sldId id="542"/>
            <p14:sldId id="543"/>
            <p14:sldId id="545"/>
            <p14:sldId id="544"/>
            <p14:sldId id="546"/>
            <p14:sldId id="333"/>
            <p14:sldId id="334"/>
            <p14:sldId id="583"/>
            <p14:sldId id="584"/>
            <p14:sldId id="587"/>
            <p14:sldId id="585"/>
            <p14:sldId id="511"/>
            <p14:sldId id="513"/>
            <p14:sldId id="316"/>
            <p14:sldId id="343"/>
            <p14:sldId id="344"/>
            <p14:sldId id="588"/>
            <p14:sldId id="466"/>
            <p14:sldId id="350"/>
            <p14:sldId id="347"/>
            <p14:sldId id="5515"/>
            <p14:sldId id="288"/>
            <p14:sldId id="289"/>
            <p14:sldId id="290"/>
            <p14:sldId id="5678"/>
            <p14:sldId id="5679"/>
            <p14:sldId id="617"/>
            <p14:sldId id="5468"/>
            <p14:sldId id="5496"/>
            <p14:sldId id="495"/>
            <p14:sldId id="534"/>
            <p14:sldId id="4027"/>
            <p14:sldId id="4028"/>
            <p14:sldId id="540"/>
            <p14:sldId id="536"/>
            <p14:sldId id="537"/>
            <p14:sldId id="539"/>
          </p14:sldIdLst>
        </p14:section>
        <p14:section name="Conclusion" id="{8DB54D57-DD72-DB4B-85D9-5D1A2F2B9B90}">
          <p14:sldIdLst>
            <p14:sldId id="5472"/>
            <p14:sldId id="5497"/>
            <p14:sldId id="5477"/>
            <p14:sldId id="434"/>
            <p14:sldId id="2427"/>
            <p14:sldId id="4029"/>
            <p14:sldId id="473"/>
            <p14:sldId id="474"/>
            <p14:sldId id="695"/>
            <p14:sldId id="696"/>
            <p14:sldId id="415"/>
            <p14:sldId id="416"/>
          </p14:sldIdLst>
        </p14:section>
        <p14:section name="Supplements" id="{46401062-8B58-7A4B-BC8B-05A805299325}">
          <p14:sldIdLst>
            <p14:sldId id="271"/>
            <p14:sldId id="273"/>
            <p14:sldId id="38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140C"/>
    <a:srgbClr val="0432FF"/>
    <a:srgbClr val="5C3F21"/>
    <a:srgbClr val="000000"/>
    <a:srgbClr val="FFFFFF"/>
    <a:srgbClr val="E9BAFC"/>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79" autoAdjust="0"/>
    <p:restoredTop sz="61707" autoAdjust="0"/>
  </p:normalViewPr>
  <p:slideViewPr>
    <p:cSldViewPr>
      <p:cViewPr varScale="1">
        <p:scale>
          <a:sx n="93" d="100"/>
          <a:sy n="93" d="100"/>
        </p:scale>
        <p:origin x="200" y="280"/>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60" d="100"/>
        <a:sy n="6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viewProps" Target="viewProps.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183"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31.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Ezekiel the key word is GLORY! The whole book is about God’s presence with the nation, departing from them and returning in the last days in the millennial temple.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740700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en-US"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en-US" altLang="ja-JP" b="1" dirty="0">
                <a:latin typeface="Times" charset="0"/>
              </a:rPr>
              <a:t>"</a:t>
            </a:r>
            <a:endParaRPr lang="en-US" b="1" dirty="0">
              <a:latin typeface="Times"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fr-FR"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121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think that we are fair, but each of our judgments is flawed and biased. Only God can judge and he will choose to allocate fair boundaries.</a:t>
            </a:r>
          </a:p>
          <a:p>
            <a:endParaRPr lang="en-US" dirty="0"/>
          </a:p>
          <a:p>
            <a:r>
              <a:rPr lang="en-US" dirty="0"/>
              <a:t>But what about Gentiles? Is this land only for Jews? Not at all…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857427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As there exist no distinctions between Jews and Gentiles today in the Church (Galatians 3:28), so the same will be true in the land shared between these groups in the Millennium. God's plan has no second-class citizens.</a:t>
            </a:r>
          </a:p>
        </p:txBody>
      </p:sp>
    </p:spTree>
    <p:extLst>
      <p:ext uri="{BB962C8B-B14F-4D97-AF65-F5344CB8AC3E}">
        <p14:creationId xmlns:p14="http://schemas.microsoft.com/office/powerpoint/2010/main" val="17914657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4401220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#27. The Holy Section of the Land.</a:t>
            </a:r>
          </a:p>
          <a:p>
            <a:r>
              <a:rPr lang="en-US"/>
              <a:t>For the Priests: 25,000 x 10,000. </a:t>
            </a:r>
            <a:r>
              <a:rPr lang="ru-RU"/>
              <a:t>"</a:t>
            </a:r>
            <a:r>
              <a:rPr lang="en-US"/>
              <a:t>Moreover, when ye shall divide by lot the land for inheritance, ye shall offer an oblation unto the LORD, an holy portion of the land: the length shall be the length of five and twenty thousand reeds, and the breadth shall be ten thousand ... The holy portion of the land shall be for the priests, ... a place for their houses, and an holy place for the sanctuary,</a:t>
            </a:r>
            <a:r>
              <a:rPr lang="ru-RU"/>
              <a:t>"</a:t>
            </a:r>
            <a:r>
              <a:rPr lang="en-US"/>
              <a:t> Ez45:1-3. There is a 25,000 by 10,000 area, shown at the top of picture #27, for the priests</a:t>
            </a:r>
            <a:r>
              <a:rPr lang="uk-UA"/>
              <a:t>'</a:t>
            </a:r>
            <a:r>
              <a:rPr lang="en-US"/>
              <a:t> houses and the temple compound. Notice that the word </a:t>
            </a:r>
            <a:r>
              <a:rPr lang="ru-RU"/>
              <a:t>"</a:t>
            </a:r>
            <a:r>
              <a:rPr lang="en-US"/>
              <a:t>reeds,</a:t>
            </a:r>
            <a:r>
              <a:rPr lang="ru-RU"/>
              <a:t>"</a:t>
            </a:r>
            <a:r>
              <a:rPr lang="en-US"/>
              <a:t> in verse 45, is in italics, meaning it was added by the King James translators to help us. But in picture #27, I put all the measurements in cubits, rather than reeds.</a:t>
            </a:r>
          </a:p>
          <a:p>
            <a:r>
              <a:rPr lang="en-US"/>
              <a:t>Except for the four verses in Ezekiel 42:16-19, which we looked at already, every other measurement in the book, in which the unit of measure is explicitly stated, that is greater than one reed long, is given in cubits. The following five verses say something is exactly one reed long: 40:5; 40:6; 40:7; 40:8; and 41:8. And the following three verses say something is more than one reed long, but the word </a:t>
            </a:r>
            <a:r>
              <a:rPr lang="ru-RU"/>
              <a:t>"</a:t>
            </a:r>
            <a:r>
              <a:rPr lang="en-US"/>
              <a:t>reed</a:t>
            </a:r>
            <a:r>
              <a:rPr lang="ru-RU"/>
              <a:t>"</a:t>
            </a:r>
            <a:r>
              <a:rPr lang="en-US"/>
              <a:t> is in italics to show it was added by the translators: 42:20; 45:1; and 48:8.</a:t>
            </a:r>
          </a:p>
          <a:p>
            <a:r>
              <a:rPr lang="en-US"/>
              <a:t>The reason the translators added the word </a:t>
            </a:r>
            <a:r>
              <a:rPr lang="ru-RU"/>
              <a:t>"</a:t>
            </a:r>
            <a:r>
              <a:rPr lang="en-US"/>
              <a:t>reeds</a:t>
            </a:r>
            <a:r>
              <a:rPr lang="ru-RU"/>
              <a:t>"</a:t>
            </a:r>
            <a:r>
              <a:rPr lang="en-US"/>
              <a:t> in verse 1, is because the next verse talks about the 500 x 500 temple compound area, and in 42:16-19, the outer-most portion of the temple area, according to the Hebrew text, is a 500 reed (3,000 cubit) wall around and further out from the temple compound.</a:t>
            </a:r>
          </a:p>
          <a:p>
            <a:r>
              <a:rPr lang="en-US"/>
              <a:t>Temple Compound: 500 x 500 something. Either 600 cubits square including the border, or 500 reeds + 50 cubits square including the border. </a:t>
            </a:r>
            <a:r>
              <a:rPr lang="ru-RU"/>
              <a:t>"</a:t>
            </a:r>
            <a:r>
              <a:rPr lang="en-US"/>
              <a:t>Of this [in the priests</a:t>
            </a:r>
            <a:r>
              <a:rPr lang="uk-UA"/>
              <a:t>'</a:t>
            </a:r>
            <a:r>
              <a:rPr lang="en-US"/>
              <a:t> portion] there shall be for the sanctuary five hundred in length, with five hundred in breadth, square round about; and fifty cubits round about for the suburbs thereof,</a:t>
            </a:r>
            <a:r>
              <a:rPr lang="ru-RU"/>
              <a:t>"</a:t>
            </a:r>
            <a:r>
              <a:rPr lang="en-US"/>
              <a:t> Ez45:2. The small black square labeled </a:t>
            </a:r>
            <a:r>
              <a:rPr lang="ru-RU"/>
              <a:t>"</a:t>
            </a:r>
            <a:r>
              <a:rPr lang="en-US"/>
              <a:t>The Temple + Border</a:t>
            </a:r>
            <a:r>
              <a:rPr lang="ru-RU"/>
              <a:t>"</a:t>
            </a:r>
            <a:r>
              <a:rPr lang="en-US"/>
              <a:t> within the priests</a:t>
            </a:r>
            <a:r>
              <a:rPr lang="uk-UA"/>
              <a:t>'</a:t>
            </a:r>
            <a:r>
              <a:rPr lang="en-US"/>
              <a:t> rectangle in picture #27.</a:t>
            </a:r>
          </a:p>
          <a:p>
            <a:r>
              <a:rPr lang="en-US"/>
              <a:t>Notice the word </a:t>
            </a:r>
            <a:r>
              <a:rPr lang="ru-RU"/>
              <a:t>"</a:t>
            </a:r>
            <a:r>
              <a:rPr lang="en-US"/>
              <a:t>cubits</a:t>
            </a:r>
            <a:r>
              <a:rPr lang="ru-RU"/>
              <a:t>"</a:t>
            </a:r>
            <a:r>
              <a:rPr lang="en-US"/>
              <a:t> is specifically mentioned for the </a:t>
            </a:r>
            <a:r>
              <a:rPr lang="ru-RU"/>
              <a:t>"</a:t>
            </a:r>
            <a:r>
              <a:rPr lang="en-US"/>
              <a:t>suburbs,</a:t>
            </a:r>
            <a:r>
              <a:rPr lang="ru-RU"/>
              <a:t>"</a:t>
            </a:r>
            <a:r>
              <a:rPr lang="en-US"/>
              <a:t> or </a:t>
            </a:r>
            <a:r>
              <a:rPr lang="uk-UA"/>
              <a:t>'</a:t>
            </a:r>
            <a:r>
              <a:rPr lang="en-US"/>
              <a:t>border,</a:t>
            </a:r>
            <a:r>
              <a:rPr lang="uk-UA"/>
              <a:t>'</a:t>
            </a:r>
            <a:r>
              <a:rPr lang="en-US"/>
              <a:t> of the sanctuary. If the unit of measurement in this chapter is cubits, the 50 cubit border goes around the temple compound, making the total temple area 600 x 600 cubits (50 more on each side of the 500 cubits). If the unit of measurement in this chapter is reeds, the 50 cubit border goes around the 500 reed wall, making the total temple area 500 reeds plus 50 cubits.</a:t>
            </a:r>
          </a:p>
          <a:p>
            <a:r>
              <a:rPr lang="en-US"/>
              <a:t>This is another reason why it is more natural, to assume the measurements in this chapter are in cubits. Most of the measurements we have seen so far, have been in fairly round numbers, not something like 500 reeds + 50 cubits. Also, a 50 cubit border around a 500 cubit area (10%) is more in perspective, than a 50 cubit border around a 3,000 cubit (500 reed) area (0.01667%). In chapter 48, we</a:t>
            </a:r>
            <a:r>
              <a:rPr lang="uk-UA"/>
              <a:t>'</a:t>
            </a:r>
            <a:r>
              <a:rPr lang="en-US"/>
              <a:t>ll see that the city is a 4,500 x 4,500 area with a 250 border around it (5.56%) so the total area comes out to a nice round 5,000 (4,500 + 250 on each side).</a:t>
            </a:r>
          </a:p>
          <a:p>
            <a:r>
              <a:rPr lang="en-US"/>
              <a:t>Also, if the angel</a:t>
            </a:r>
            <a:r>
              <a:rPr lang="uk-UA"/>
              <a:t>'</a:t>
            </a:r>
            <a:r>
              <a:rPr lang="en-US"/>
              <a:t>s purpose in chapter 42:15-20, had been to measure the adjacent land around the temple, why wouldn</a:t>
            </a:r>
            <a:r>
              <a:rPr lang="uk-UA"/>
              <a:t>'</a:t>
            </a:r>
            <a:r>
              <a:rPr lang="en-US"/>
              <a:t>t he have told us about the 50 cubit border at that time along with the measurement of the outlying 3,000 cubit wall. But if his purpose was only to give us the overall dimensions of the temple compound, after having given us the detailed internal measurements of its parts, it is understandable that he did not mention the 50 cubit border at that time, but waited until he was dealing with the placement of the temple within the land.</a:t>
            </a:r>
          </a:p>
          <a:p>
            <a:r>
              <a:rPr lang="en-US"/>
              <a:t>For the Levites: 25,000 x 10,000. </a:t>
            </a:r>
            <a:r>
              <a:rPr lang="ru-RU"/>
              <a:t>"</a:t>
            </a:r>
            <a:r>
              <a:rPr lang="en-US"/>
              <a:t>And the five and twenty thousand of length, and the ten thousand of breadth shall also the Levites, the ministers of the house, have for themselves,</a:t>
            </a:r>
            <a:r>
              <a:rPr lang="ru-RU"/>
              <a:t>"</a:t>
            </a:r>
            <a:r>
              <a:rPr lang="en-US"/>
              <a:t> Ez45:5. The bottom white rectangular area on the mountain in picture #27. Ezekiel is not listing the portions in geographical order, but rather in order of importance. Priests and sanctuary first, then Levites, and next the city.</a:t>
            </a:r>
          </a:p>
          <a:p>
            <a:r>
              <a:rPr lang="en-US"/>
              <a:t>For the City: 5000 x 25,000. </a:t>
            </a:r>
            <a:r>
              <a:rPr lang="ru-RU"/>
              <a:t>"</a:t>
            </a:r>
            <a:r>
              <a:rPr lang="en-US"/>
              <a:t>And ye shall appoint the possession of the city five thousand broad, and five and twenty thousand long, over against the oblation of the holy portion: it shall be for the whole house of Israel,</a:t>
            </a:r>
            <a:r>
              <a:rPr lang="ru-RU"/>
              <a:t>"</a:t>
            </a:r>
            <a:r>
              <a:rPr lang="en-US"/>
              <a:t> Ez45:6. The central 5,000 by 25,000 area in picture #27.</a:t>
            </a:r>
          </a:p>
          <a:p>
            <a:r>
              <a:rPr lang="en-US"/>
              <a:t>For Prince David: </a:t>
            </a:r>
            <a:r>
              <a:rPr lang="ru-RU"/>
              <a:t>"</a:t>
            </a:r>
            <a:r>
              <a:rPr lang="en-US"/>
              <a:t>And a portion shall be for the prince on the one side and on the other side of the oblation of the holy portion, and of the possession of the city, ... from the west border unto the east border,</a:t>
            </a:r>
            <a:r>
              <a:rPr lang="ru-RU"/>
              <a:t>"</a:t>
            </a:r>
            <a:r>
              <a:rPr lang="en-US"/>
              <a:t> Ez45:7. The land shown on the far right and left of picture #27, is for the resurrected Prince David and his descendants.</a:t>
            </a:r>
          </a:p>
          <a:p>
            <a:r>
              <a:rPr lang="en-US"/>
              <a:t>This land might also pay the expenses of his federal government (versus the tribal governments). </a:t>
            </a:r>
            <a:r>
              <a:rPr lang="ru-RU"/>
              <a:t>"</a:t>
            </a:r>
            <a:r>
              <a:rPr lang="en-US"/>
              <a:t>Moreover the prince shall not take of the people</a:t>
            </a:r>
            <a:r>
              <a:rPr lang="uk-UA"/>
              <a:t>'</a:t>
            </a:r>
            <a:r>
              <a:rPr lang="en-US"/>
              <a:t>s inheritance by oppression, to thrust them out of their possession ... that my people be not scattered every man from his possession,</a:t>
            </a:r>
            <a:r>
              <a:rPr lang="ru-RU"/>
              <a:t>"</a:t>
            </a:r>
            <a:r>
              <a:rPr lang="en-US"/>
              <a:t> Ez46:17-18.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dirty="0"/>
              <a:t>Accessed 23 Sep 2018</a:t>
            </a:r>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73503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8882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66220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750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06350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06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significant differences between the two depictions of the leadership territory is due to two views on the measuring rod used.  </a:t>
            </a:r>
          </a:p>
          <a:p>
            <a:endParaRPr lang="en-US" dirty="0">
              <a:latin typeface="Times New Roman" charset="0"/>
              <a:ea typeface="ＭＳ Ｐゴシック" charset="0"/>
              <a:cs typeface="ＭＳ Ｐゴシック" charset="0"/>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C5B8AD-E733-B144-BE88-45205A02C2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91961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5873710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920578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539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9447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pPr/>
              <a:t>144</a:t>
            </a:fld>
            <a:endParaRPr lang="en-US" sz="1200"/>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A3C9E5-B4DA-144E-A20E-AC0A52392F9F}" type="slidenum">
              <a:rPr lang="en-US" sz="1200"/>
              <a:pPr/>
              <a:t>145</a:t>
            </a:fld>
            <a:endParaRPr lang="en-US" sz="1200"/>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(hn&lt;q;,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(~ynIq;; cf. NASB, NIV margin, KJV, NKJV, Ampl), but the LXX follows the Qere which reads the transposed "cubits" (twam; cf. NIV, RSV, GNB).  Therefore, a single temple court side in the MT is "500 rods" (~ynIq; t/mae-vmej}) or 5250 feet, but in the LXX it is "500 cubits" (pentakosi,ou</a:t>
            </a:r>
            <a:r>
              <a:rPr lang="en-US" sz="1200" kern="1200" dirty="0">
                <a:solidFill>
                  <a:schemeClr val="tx1"/>
                </a:solidFill>
                <a:effectLst/>
                <a:latin typeface="Times New Roman" pitchFamily="-108" charset="0"/>
                <a:ea typeface="ＭＳ Ｐゴシック" pitchFamily="-111" charset="-128"/>
                <a:cs typeface="ＭＳ Ｐゴシック" pitchFamily="-111" charset="-128"/>
                <a:sym typeface="Symbol" pitchFamily="2" charset="2"/>
              </a:rPr>
              <a:t></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BW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14 (1899): 93-103.  Adhering to the rod view is Cameron M. MacKay, "The City and the Sanctuary: Ezekiel 48,"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PTR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20 (1922): 399-417 (cf. MacKay, "Prolegomena to Ezekiel 40–48,"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55 (1943/44): 292-95), who advocates an enormous temple situated in the Valley of Shechem (cf. MacKay, "Ezekiel's Sanctuary and Wellhausen's Theory,"</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 PTR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20 [1922]: 661-65, which argues against the documentary hypothesis).  MacKay's first article (pp. 399-417) is critiqued by W. F. Lofthouse, "The City and the Sanctuary,"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34 (1922/23): 198-202 and rebutted by MacKay in "The City and the Sanctuary,"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34 (1922/23): 475-76.  In either case, whether rods or cubits are used, the temple is one that has never been constructed in Israel.</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73151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#28. Prince David standing on the porch of the inner east gate. The light is from the shekinah glory in the temple. We are looking west into the inner court and the temple.</a:t>
            </a:r>
          </a:p>
          <a:p>
            <a:r>
              <a:rPr lang="en-US"/>
              <a:t>Ezekiel 46:1-3,</a:t>
            </a:r>
            <a:r>
              <a:rPr lang="ru-RU"/>
              <a:t>"</a:t>
            </a:r>
            <a:r>
              <a:rPr lang="en-US"/>
              <a:t>The gate of the inner court that looketh toward the east shall be shut the six working days; but on the sabbath it shall be opened, and in the day of the new moon it shall be opened. And the prince shall enter by the way of the porch of that gate without, and shall stand by the post of the gate, and the priests shall prepare his burnt offering and his peace offerings, and he shall worship at the threshold of the gate: then he shall go forth; but the gate shall not be shut until the evening. Likewise the people of the land shall worship at the door of this gate before the LORD in the sabbaths and in the new moons.</a:t>
            </a:r>
            <a:r>
              <a:rPr lang="ru-RU"/>
              <a:t>"</a:t>
            </a:r>
            <a:r>
              <a:rPr lang="en-US"/>
              <a:t> Most of the time, the inner east gate will be closed. But on Sabbaths and new moons, it will be open. Then the prince can go up on the porch, and watch as the priests offer his sacrifices. But that means he can</a:t>
            </a:r>
            <a:r>
              <a:rPr lang="uk-UA"/>
              <a:t>'</a:t>
            </a:r>
            <a:r>
              <a:rPr lang="en-US"/>
              <a:t>t go into the inner court, even though he is in his resurrected and glorified body, and so we won</a:t>
            </a:r>
            <a:r>
              <a:rPr lang="uk-UA"/>
              <a:t>'</a:t>
            </a:r>
            <a:r>
              <a:rPr lang="en-US"/>
              <a:t>t be able to either.</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#29. People who entered the outer court of the temple compound by the outer south gate, walking past the inner east gate, to exit by the outer north gate.</a:t>
            </a:r>
          </a:p>
          <a:p>
            <a:r>
              <a:rPr lang="en-US" dirty="0"/>
              <a:t>Ezekiel 46:8-12, </a:t>
            </a:r>
            <a:r>
              <a:rPr lang="ru-RU" dirty="0"/>
              <a:t>"</a:t>
            </a:r>
            <a:r>
              <a:rPr lang="en-US" dirty="0"/>
              <a:t>When the people of the land shall come before the LORD in the solemn feasts, he that </a:t>
            </a:r>
            <a:r>
              <a:rPr lang="en-US" dirty="0" err="1"/>
              <a:t>entereth</a:t>
            </a:r>
            <a:r>
              <a:rPr lang="en-US" dirty="0"/>
              <a:t> in by the way of the north gate to worship shall go out by the way of the south gate; and he that </a:t>
            </a:r>
            <a:r>
              <a:rPr lang="en-US" dirty="0" err="1"/>
              <a:t>entereth</a:t>
            </a:r>
            <a:r>
              <a:rPr lang="en-US" dirty="0"/>
              <a:t> by the way of the south gate shall go forth by the way of the north gate: he shall not return by the way of the gate whereby he came in.</a:t>
            </a:r>
            <a:r>
              <a:rPr lang="ru-RU" dirty="0"/>
              <a:t>"</a:t>
            </a:r>
            <a:r>
              <a:rPr lang="en-US" dirty="0"/>
              <a:t> People will enter the temple compound by the north gate and go out by the south, or they will go in by the south and out by the north. Do you remember why no one will enter or exit by the outer east gate?</a:t>
            </a:r>
          </a:p>
          <a:p>
            <a:r>
              <a:rPr lang="en-US" dirty="0"/>
              <a:t>Ezekiel 46:8 only talks about </a:t>
            </a:r>
            <a:r>
              <a:rPr lang="ru-RU" dirty="0"/>
              <a:t>"</a:t>
            </a:r>
            <a:r>
              <a:rPr lang="en-US" dirty="0"/>
              <a:t>the people of the land,</a:t>
            </a:r>
            <a:r>
              <a:rPr lang="ru-RU" dirty="0"/>
              <a:t>"</a:t>
            </a:r>
            <a:r>
              <a:rPr lang="en-US" dirty="0"/>
              <a:t> meaning the Jewish people and probably the Gentiles who dwell among them in Israel. But Zechariah says that the Gentiles outside the land will go to Jerusalem to celebrate the feast of tabernacles. Zechariah 14:16-17, </a:t>
            </a:r>
            <a:r>
              <a:rPr lang="ru-RU" dirty="0"/>
              <a:t>"</a:t>
            </a:r>
            <a:r>
              <a:rPr lang="en-US" dirty="0"/>
              <a:t>It shall come to pass, that every one that is left of all the nations which came against Jerusalem, shall even go up from year to year to worship the King, the LORD of hosts, and to keep the feast of tabernacles. And it shall be, that whoso will not come up of all the families of the earth unto Jerusalem to worship the King, the LORD of hosts, even upon them shall be no rain.</a:t>
            </a:r>
            <a:r>
              <a:rPr lang="ru-RU" dirty="0"/>
              <a:t>"</a:t>
            </a:r>
            <a:r>
              <a:rPr lang="en-US" dirty="0"/>
              <a:t> So I don</a:t>
            </a:r>
            <a:r>
              <a:rPr lang="uk-UA" dirty="0"/>
              <a:t>'</a:t>
            </a:r>
            <a:r>
              <a:rPr lang="en-US" dirty="0"/>
              <a:t>t expect to be living in the land of Israel during the Messianic Kingdom. I expect to be laboring in one of the Gentile nations, but I expect to come up for the feast of tabernacles with other people from my nation whenever it</a:t>
            </a:r>
            <a:r>
              <a:rPr lang="uk-UA" dirty="0"/>
              <a:t>'</a:t>
            </a:r>
            <a:r>
              <a:rPr lang="en-US" dirty="0"/>
              <a:t>s my turn.</a:t>
            </a:r>
          </a:p>
          <a:p>
            <a:r>
              <a:rPr lang="en-US" dirty="0"/>
              <a:t>Isaiah 66:20-21 may indicate some Gentiles may serve as priests and </a:t>
            </a:r>
            <a:r>
              <a:rPr lang="uk-UA" dirty="0"/>
              <a:t>'</a:t>
            </a:r>
            <a:r>
              <a:rPr lang="en-US" dirty="0"/>
              <a:t>Levites</a:t>
            </a:r>
            <a:r>
              <a:rPr lang="uk-UA" dirty="0"/>
              <a:t>'</a:t>
            </a:r>
            <a:r>
              <a:rPr lang="en-US" dirty="0"/>
              <a:t> in the temple. </a:t>
            </a:r>
            <a:r>
              <a:rPr lang="ru-RU" dirty="0"/>
              <a:t>"</a:t>
            </a:r>
            <a:r>
              <a:rPr lang="en-US" dirty="0"/>
              <a:t>And they [saved Gentiles] shall bring all your brethren for an offering unto the LORD out of all nations ... to my holy mountain Jerusalem, and I will also take of them for priests and for Levites.</a:t>
            </a:r>
            <a:r>
              <a:rPr lang="ru-RU" dirty="0"/>
              <a:t>"</a:t>
            </a:r>
            <a:r>
              <a:rPr lang="en-US" dirty="0"/>
              <a:t> More likely, </a:t>
            </a:r>
            <a:r>
              <a:rPr lang="ru-RU" dirty="0"/>
              <a:t>"</a:t>
            </a:r>
            <a:r>
              <a:rPr lang="en-US" dirty="0"/>
              <a:t>take of them</a:t>
            </a:r>
            <a:r>
              <a:rPr lang="ru-RU" dirty="0"/>
              <a:t>"</a:t>
            </a:r>
            <a:r>
              <a:rPr lang="en-US" dirty="0"/>
              <a:t> refers to taking priests and Levites from among the Jewish people brought back by the Gentiles. Would Gibeonites and </a:t>
            </a:r>
            <a:r>
              <a:rPr lang="en-US" dirty="0" err="1"/>
              <a:t>Nethinim</a:t>
            </a:r>
            <a:r>
              <a:rPr lang="en-US" dirty="0"/>
              <a:t> (temple servants) be referred to as </a:t>
            </a:r>
            <a:r>
              <a:rPr lang="uk-UA" dirty="0"/>
              <a:t>'</a:t>
            </a:r>
            <a:r>
              <a:rPr lang="en-US" dirty="0"/>
              <a:t>Levites?</a:t>
            </a:r>
            <a:r>
              <a:rPr lang="uk-UA" dirty="0"/>
              <a:t>'</a:t>
            </a:r>
            <a:r>
              <a:rPr lang="en-US" dirty="0"/>
              <a:t> If God does take any Gentiles as priests and </a:t>
            </a:r>
            <a:r>
              <a:rPr lang="uk-UA" dirty="0"/>
              <a:t>'</a:t>
            </a:r>
            <a:r>
              <a:rPr lang="en-US" dirty="0"/>
              <a:t>Levites</a:t>
            </a:r>
            <a:r>
              <a:rPr lang="uk-UA" dirty="0"/>
              <a:t>'</a:t>
            </a:r>
            <a:r>
              <a:rPr lang="en-US" dirty="0"/>
              <a:t>, they will at least need to be born again spiritually, and circumcised physically, according to Ezekiel 44:9.</a:t>
            </a:r>
          </a:p>
          <a:p>
            <a:r>
              <a:rPr lang="ru-RU" dirty="0"/>
              <a:t>"</a:t>
            </a:r>
            <a:r>
              <a:rPr lang="en-US" dirty="0"/>
              <a:t>Thus saith the Lord GOD; No stranger, uncircumcised in heart, nor uncircumcised in flesh, shall enter into my sanctuary, of any stranger that is among the children of Israel,</a:t>
            </a:r>
            <a:r>
              <a:rPr lang="ru-RU" dirty="0"/>
              <a:t>"</a:t>
            </a:r>
            <a:r>
              <a:rPr lang="en-US" dirty="0"/>
              <a:t> Ez44:9. This probably indicates that no unsaved men, even descendants of Zadok, will be able to serve as priests and Levites in the temple. It probably does not indicate exclusion of anyone from the temple compound. It would be more feasible to verify circumcision of heart and flesh as a prerequisite to priesthood than to temple compound access.</a:t>
            </a:r>
          </a:p>
          <a:p>
            <a:r>
              <a:rPr lang="en-US" dirty="0"/>
              <a:t>Zechariah concludes and summarizes his book by saying, </a:t>
            </a:r>
            <a:r>
              <a:rPr lang="ru-RU" dirty="0"/>
              <a:t>"</a:t>
            </a:r>
            <a:r>
              <a:rPr lang="en-US" dirty="0"/>
              <a:t>Every pot in Jerusalem and in Judah shall be holiness unto the LORD of hosts: and all they that sacrifice shall come and take of them, and seethe therein: and in that day there shall be no more the Canaanite in the house of the LORD of hosts,</a:t>
            </a:r>
            <a:r>
              <a:rPr lang="ru-RU" dirty="0"/>
              <a:t>"</a:t>
            </a:r>
            <a:r>
              <a:rPr lang="en-US" dirty="0"/>
              <a:t> Zech14:21. There will certainly be some people of Canaanite descent in the kingdom, who enter by resurrection, and who enter in unglorified bodies at the end of the tribulation period and their descendants born during the kingdom, and they will probably have entrance to the temple compound, though perhaps none any longer as temple servants. Probably this verse means that, whereas most priests and Levites in the temple throughout history have been unbelievers, and to God this was equivalent to Canaanites like the Gibeonites serving in the temple, in the kingdom the priests and Levites will be both descendants of Levi and, more importantly, regenerate of heart.</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a:t>
            </a:r>
            <a:r>
              <a:rPr lang="en-US" dirty="0" err="1"/>
              <a:t>en</a:t>
            </a:r>
            <a:r>
              <a:rPr lang="en-US" dirty="0"/>
              <a:t>/mr4web.html#EZanchor-anchor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24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#30. Looking down on the priests</a:t>
            </a:r>
            <a:r>
              <a:rPr lang="uk-UA"/>
              <a:t>'</a:t>
            </a:r>
            <a:r>
              <a:rPr lang="en-US"/>
              <a:t> boiling places at the extreme west end of the northern upper pavement by the west building and the 3-tiered priest</a:t>
            </a:r>
            <a:r>
              <a:rPr lang="uk-UA"/>
              <a:t>'</a:t>
            </a:r>
            <a:r>
              <a:rPr lang="en-US"/>
              <a:t>s chambers.</a:t>
            </a:r>
          </a:p>
          <a:p>
            <a:r>
              <a:rPr lang="en-US"/>
              <a:t>Ezekiel 46:19-20, </a:t>
            </a:r>
            <a:r>
              <a:rPr lang="ru-RU"/>
              <a:t>"</a:t>
            </a:r>
            <a:r>
              <a:rPr lang="en-US"/>
              <a:t>After he brought me through the entry, which was at the side of the gate,</a:t>
            </a:r>
            <a:r>
              <a:rPr lang="ru-RU"/>
              <a:t>"</a:t>
            </a:r>
            <a:r>
              <a:rPr lang="en-US"/>
              <a:t> through a side arch of the inner north gate, </a:t>
            </a:r>
            <a:r>
              <a:rPr lang="ru-RU"/>
              <a:t>"</a:t>
            </a:r>
            <a:r>
              <a:rPr lang="en-US"/>
              <a:t>into the holy chambers of the priests, which looked toward the north, and, behold, there was a place on the two sides westward,</a:t>
            </a:r>
            <a:r>
              <a:rPr lang="ru-RU"/>
              <a:t>"</a:t>
            </a:r>
            <a:r>
              <a:rPr lang="en-US"/>
              <a:t> the west ends of the upper pavement on both the north and south of the temple. </a:t>
            </a:r>
            <a:r>
              <a:rPr lang="ru-RU"/>
              <a:t>"</a:t>
            </a:r>
            <a:r>
              <a:rPr lang="en-US"/>
              <a:t>Then said he unto me, This is the place where the priests shall boil the trespass offering and the sin offering, where they shall bake the meat offering; that they bear them not out into the utter [outer] court, to sanctify the people.</a:t>
            </a:r>
            <a:r>
              <a:rPr lang="ru-RU"/>
              <a:t>"</a:t>
            </a:r>
            <a:r>
              <a:rPr lang="en-US"/>
              <a:t> The priests have their own places to boil and bake sacrifices, separate from the people, so they don</a:t>
            </a:r>
            <a:r>
              <a:rPr lang="uk-UA"/>
              <a:t>'</a:t>
            </a:r>
            <a:r>
              <a:rPr lang="en-US"/>
              <a:t>t take any holiness out to the people; just as we saw how in Ezekiel 42:13-14, they had to change their clothes before going out to the people.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#31. The northwest boiling place for the peoples</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sacrifices. There are 4 mini-courts like this one; one in each corner of the outer court.</a:t>
            </a:r>
          </a:p>
          <a:p>
            <a:r>
              <a:rPr lang="en-US" dirty="0">
                <a:latin typeface="Arial" panose="020B0604020202020204" pitchFamily="34" charset="0"/>
                <a:cs typeface="Arial" panose="020B0604020202020204" pitchFamily="34" charset="0"/>
              </a:rPr>
              <a:t>Ezekiel 46:21-24,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he brought me forth into the utter [outer] court, and caused me to pass by the four corners of the court; and, behold, in every corner of the court there was a court ... forty cubits long and thirty broad.... And there was a row of building round about in them, ... and it was made with boiling places under the rows round about. Then said he unto me, These are the places of them that boil, where the ministers of the house shall boil the sacrifice of the people.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Four 40x30 cubit mini-courts, one in each corner of the outer court, for the priests to come out and boil the peoples</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sacrifices, because the people cannot enter into the inner court, where the priests offer other sacrifices.</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r>
              <a:rPr lang="en-US" dirty="0">
                <a:latin typeface="Arial" panose="020B0604020202020204" pitchFamily="34" charset="0"/>
                <a:ea typeface="ＭＳ Ｐゴシック" charset="0"/>
                <a:cs typeface="Arial" panose="020B0604020202020204" pitchFamily="34" charset="0"/>
              </a:rPr>
              <a:t>_________</a:t>
            </a:r>
          </a:p>
          <a:p>
            <a:pPr eaLnBrk="1" hangingPunct="1"/>
            <a:r>
              <a:rPr lang="en-US" dirty="0">
                <a:latin typeface="Arial" panose="020B0604020202020204" pitchFamily="34" charset="0"/>
                <a:ea typeface="ＭＳ Ｐゴシック" charset="0"/>
                <a:cs typeface="Arial" panose="020B0604020202020204" pitchFamily="34" charset="0"/>
              </a:rPr>
              <a:t>Common-210</a:t>
            </a:r>
          </a:p>
          <a:p>
            <a:pPr eaLnBrk="1" hangingPunct="1"/>
            <a:r>
              <a:rPr lang="en-US" dirty="0">
                <a:latin typeface="Arial" panose="020B0604020202020204" pitchFamily="34" charset="0"/>
                <a:ea typeface="ＭＳ Ｐゴシック" charset="0"/>
                <a:cs typeface="Arial" panose="020B0604020202020204" pitchFamily="34" charset="0"/>
              </a:rPr>
              <a:t>OS-26-Ezek44-48-slide 25</a:t>
            </a:r>
          </a:p>
        </p:txBody>
      </p:sp>
    </p:spTree>
    <p:extLst>
      <p:ext uri="{BB962C8B-B14F-4D97-AF65-F5344CB8AC3E}">
        <p14:creationId xmlns:p14="http://schemas.microsoft.com/office/powerpoint/2010/main" val="181124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26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Application</a:t>
            </a:r>
          </a:p>
          <a:p>
            <a:r>
              <a:rPr lang="en-US"/>
              <a:t>Jesus said, </a:t>
            </a:r>
            <a:r>
              <a:rPr lang="ru-RU"/>
              <a:t>"</a:t>
            </a:r>
            <a:r>
              <a:rPr lang="en-US"/>
              <a:t>Verily, verily, I say unto thee, Except a man be born again, he cannot see the kingdom of God,</a:t>
            </a:r>
            <a:r>
              <a:rPr lang="ru-RU"/>
              <a:t>"</a:t>
            </a:r>
            <a:r>
              <a:rPr lang="en-US"/>
              <a:t> Jn3:3. You definitely want to see the kingdom of God. And you won</a:t>
            </a:r>
            <a:r>
              <a:rPr lang="uk-UA"/>
              <a:t>'</a:t>
            </a:r>
            <a:r>
              <a:rPr lang="en-US"/>
              <a:t>t see it unless you are born again. </a:t>
            </a:r>
          </a:p>
          <a:p>
            <a:r>
              <a:rPr lang="ru-RU"/>
              <a:t>"</a:t>
            </a:r>
            <a:r>
              <a:rPr lang="en-US"/>
              <a:t>As Moses lifted up the serpent in the wilderness, even so must the Son of man be lifted up: that,</a:t>
            </a:r>
            <a:r>
              <a:rPr lang="ru-RU"/>
              <a:t>"</a:t>
            </a:r>
            <a:r>
              <a:rPr lang="en-US"/>
              <a:t> whosoever looks to him in faith, </a:t>
            </a:r>
            <a:r>
              <a:rPr lang="ru-RU"/>
              <a:t>"</a:t>
            </a:r>
            <a:r>
              <a:rPr lang="en-US"/>
              <a:t>whosoever believeth in him should not perish, but have eternal life. For God so loved the world, that he gave his only begotten Son, that whosoever believeth in him should not perish, but have everlasting life,</a:t>
            </a:r>
            <a:r>
              <a:rPr lang="ru-RU"/>
              <a:t>"</a:t>
            </a:r>
            <a:r>
              <a:rPr lang="en-US"/>
              <a:t> Jn3:14-16.</a:t>
            </a:r>
          </a:p>
          <a:p>
            <a:r>
              <a:rPr lang="ru-RU"/>
              <a:t>"</a:t>
            </a:r>
            <a:r>
              <a:rPr lang="en-US"/>
              <a:t>He that believes on the Son has everlasting life,</a:t>
            </a:r>
            <a:r>
              <a:rPr lang="ru-RU"/>
              <a:t>"</a:t>
            </a:r>
            <a:r>
              <a:rPr lang="en-US"/>
              <a:t> Jn3:36; not he that goes to church, or he that is good, because </a:t>
            </a:r>
            <a:r>
              <a:rPr lang="ru-RU"/>
              <a:t>"</a:t>
            </a:r>
            <a:r>
              <a:rPr lang="en-US"/>
              <a:t>there is none that doeth good, no, not one,</a:t>
            </a:r>
            <a:r>
              <a:rPr lang="ru-RU"/>
              <a:t>"</a:t>
            </a:r>
            <a:r>
              <a:rPr lang="en-US"/>
              <a:t> Rm3:12; Ps53:3. </a:t>
            </a:r>
            <a:r>
              <a:rPr lang="ru-RU"/>
              <a:t>"</a:t>
            </a:r>
            <a:r>
              <a:rPr lang="en-US"/>
              <a:t>All have sinned and come short of glory of God,</a:t>
            </a:r>
            <a:r>
              <a:rPr lang="ru-RU"/>
              <a:t>"</a:t>
            </a:r>
            <a:r>
              <a:rPr lang="en-US"/>
              <a:t> Rm3:23. But he that simply </a:t>
            </a:r>
            <a:r>
              <a:rPr lang="ru-RU"/>
              <a:t>"</a:t>
            </a:r>
            <a:r>
              <a:rPr lang="en-US"/>
              <a:t>believes on the Son,</a:t>
            </a:r>
            <a:r>
              <a:rPr lang="ru-RU"/>
              <a:t>"</a:t>
            </a:r>
            <a:r>
              <a:rPr lang="en-US"/>
              <a:t> and takes God at his Word that Jesus</a:t>
            </a:r>
            <a:r>
              <a:rPr lang="uk-UA"/>
              <a:t>'</a:t>
            </a:r>
            <a:r>
              <a:rPr lang="en-US"/>
              <a:t> sacrifice and death for our sake as our substitute was sufficient, has everlasting life.</a:t>
            </a:r>
          </a:p>
          <a:p>
            <a:r>
              <a:rPr lang="en-US"/>
              <a:t>Call upon the Lord (Rm10:13), and tell him that you accept his sacrifice, that you put your faith in him and in what he did for you, and that you take him at his word to give you everlasting life.</a:t>
            </a:r>
          </a:p>
          <a:p>
            <a:r>
              <a:rPr lang="en-US"/>
              <a:t>For those who already know the Lord, knowing about the kingdom will help us to be willing to suffer. Paul said, </a:t>
            </a:r>
            <a:r>
              <a:rPr lang="ru-RU"/>
              <a:t>"</a:t>
            </a:r>
            <a:r>
              <a:rPr lang="en-US"/>
              <a:t>What advantageth it me, if the dead rise not?</a:t>
            </a:r>
            <a:r>
              <a:rPr lang="ru-RU"/>
              <a:t>"</a:t>
            </a:r>
            <a:r>
              <a:rPr lang="en-US"/>
              <a:t> 1Cor15:32. But he was able to fight with beasts at Ephesus because he knew that any damage to his body was temporary. It would be raised again and be in the kingdom. He knew he will see these buildings and the other things that the Bible prophesies about the kingdom.</a:t>
            </a:r>
          </a:p>
          <a:p>
            <a:r>
              <a:rPr lang="en-US"/>
              <a:t>And knowing about the kingdom helps us to labor confidently. </a:t>
            </a:r>
            <a:r>
              <a:rPr lang="ru-RU"/>
              <a:t>"</a:t>
            </a:r>
            <a:r>
              <a:rPr lang="en-US"/>
              <a:t>Therefore, my beloved brethren, be ye stedfast, unmoveable, always abounding in the work of the Lord, forasmuch as ye know that your labour is not in vain in the Lord,</a:t>
            </a:r>
            <a:r>
              <a:rPr lang="ru-RU"/>
              <a:t>"</a:t>
            </a:r>
            <a:r>
              <a:rPr lang="en-US"/>
              <a:t> 1Cor15:58. We have a sure and certain destination.</a:t>
            </a:r>
          </a:p>
          <a:p>
            <a:endParaRPr lang="en-US"/>
          </a:p>
          <a:p>
            <a:r>
              <a:rPr lang="en-US"/>
              <a:t>See Picture #40. The third room from the northeast corner of the temple compound on the lower pavement.</a:t>
            </a:r>
          </a:p>
          <a:p>
            <a:r>
              <a:rPr lang="en-US"/>
              <a:t>For those who are interested in meeting, let</a:t>
            </a:r>
            <a:r>
              <a:rPr lang="uk-UA"/>
              <a:t>'</a:t>
            </a:r>
            <a:r>
              <a:rPr lang="en-US"/>
              <a:t>s meet, if our schedules permit, at the third room from the northeast corner of the temple compound, on the lower pavement, on 3/3/3 AK (After Kingdom); the third year, third month, and third day after the start of the kingdom. I don</a:t>
            </a:r>
            <a:r>
              <a:rPr lang="uk-UA"/>
              <a:t>'</a:t>
            </a:r>
            <a:r>
              <a:rPr lang="en-US"/>
              <a:t>t know if we will be allowed to meet at that location, but if not, and you are interested in meeting with us, try to meet as close to there as possible, perhaps just outside the outer north gate. Remember, 3/3/3 AK. You can</a:t>
            </a:r>
            <a:r>
              <a:rPr lang="uk-UA"/>
              <a:t>'</a:t>
            </a:r>
            <a:r>
              <a:rPr lang="en-US"/>
              <a:t>t get there unless you use John 3:3. You have to be born again to enter the kingdom.</a:t>
            </a:r>
          </a:p>
          <a:p>
            <a:r>
              <a:rPr lang="en-US"/>
              <a:t>So that is our presentation of the temple. I pray that it will be used for your benefit to know the Lord and to be more fruitful in his service.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FE5390-0C60-434F-9821-7A5B39C6A01B}" type="slidenum">
              <a:rPr lang="en-US" sz="1200"/>
              <a:pPr/>
              <a:t>27</a:t>
            </a:fld>
            <a:endParaRPr lang="en-US" sz="1200"/>
          </a:p>
        </p:txBody>
      </p:sp>
      <p:sp>
        <p:nvSpPr>
          <p:cNvPr id="751618" name="Rectangle 2"/>
          <p:cNvSpPr>
            <a:spLocks noGrp="1" noRot="1" noChangeAspect="1" noChangeArrowheads="1" noTextEdit="1"/>
          </p:cNvSpPr>
          <p:nvPr>
            <p:ph type="sldImg"/>
          </p:nvPr>
        </p:nvSpPr>
        <p:spPr>
          <a:ln/>
        </p:spPr>
      </p:sp>
      <p:sp>
        <p:nvSpPr>
          <p:cNvPr id="75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pPr/>
              <a:t>3</a:t>
            </a:fld>
            <a:endParaRPr lang="en-US" sz="1200"/>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BBF1AA-28CD-A54D-8735-2D4998BBD8AA}" type="slidenum">
              <a:rPr lang="en-US" sz="1200">
                <a:solidFill>
                  <a:prstClr val="black"/>
                </a:solidFill>
              </a:rPr>
              <a:pPr/>
              <a:t>28</a:t>
            </a:fld>
            <a:endParaRPr lang="en-US" sz="1200">
              <a:solidFill>
                <a:prstClr val="black"/>
              </a:solidFill>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84BD41B-9812-C247-B711-3953DA653176}" type="slidenum">
              <a:rPr lang="en-US" sz="1200">
                <a:solidFill>
                  <a:prstClr val="black"/>
                </a:solidFill>
              </a:rPr>
              <a:pPr algn="r"/>
              <a:t>28</a:t>
            </a:fld>
            <a:endParaRPr lang="en-US" sz="1200">
              <a:solidFill>
                <a:prstClr val="black"/>
              </a:solidFill>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suggestion is that this is Solomon's temple (Adam Clarke, "Ezekiel," in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Clarke's Commentary</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4:535), but this view has several flaws.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First, the dimensions of these two temples are different.  While Solomon's temple was fairly small (90 feet long, 30 feet wide, and 45 feet high), Ezekiel's temple measures much larger (175 feet long and 87.5 feet wide). 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(NASB, NIV margin, KJV, NKJV, Ampl), but the LXX follows the Qere which reads the transposed "cubits" (NIV, RSV, GNB).  Therefore, a single temple court side in the MT is "500 rods" or 5250 feet, but in the LXX it is "500 cubits"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BW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14 (1899): 93-103.  Adhering to the rod view is Cameron M. MacKay, "The City and the Sanctuary: Ezekiel 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399-417 (cf. MacKay, "Prolegomena to Ezekiel 40–48,"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55 (1943/44): 292-95), who advocates an enormous temple situated in the Valley of Shechem (cf. MacKay, "Ezekiel's Sanctuary and Wellhausen's Theory,"</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 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661-65, which argues against the documentary hypothesis).  MacKay's first article (pp. 399-417) is critiqued by W. F. Lofthouse,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198-202 and rebutted by MacKay in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475-76.  In either case, whether rods or cubits are used, the temple is one that has never been constructed in Israel.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Solomon's temple measurements in 1 Kings 6:2 are noted at 60, 20, and 30 cubits; the above measurements in feet were obtained by multiplying these three lengths by the standard 18 inches per cubit. "The square of the temple in 42:20 is six times as large as the circuit of the wall enclosing the old temple, and, in fact, is larger than the former city itself” (Hobart E. Freeman, An Introduction to the Old Testament Prophets, 313).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Second, if this description depicted the former temple, it must be asked what hope Ezekiel could offer his oppressed brethren by reminding them of the glory of Solomon's temple which at that time lay in ruins.  Third, the Books of Kings and Chronicles already provide detailed descriptions of Solomon's temple, so another record would be unnecessary.  For these reasons, Ezekiel's temple is not the same as Solomon's.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13AD1-0FF2-7D45-9537-115456A65314}" type="slidenum">
              <a:rPr lang="en-US" sz="1200">
                <a:solidFill>
                  <a:prstClr val="black"/>
                </a:solidFill>
              </a:rPr>
              <a:pPr/>
              <a:t>29</a:t>
            </a:fld>
            <a:endParaRPr lang="en-US" sz="1200">
              <a:solidFill>
                <a:prstClr val="black"/>
              </a:solidFill>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96AEB11-E33B-1641-9E6E-52C4C0B8BF23}" type="slidenum">
              <a:rPr lang="en-US" sz="1200">
                <a:solidFill>
                  <a:prstClr val="black"/>
                </a:solidFill>
              </a:rPr>
              <a:pPr algn="r"/>
              <a:t>29</a:t>
            </a:fld>
            <a:endParaRPr lang="en-US" sz="120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r>
              <a:rPr lang="en-US" dirty="0">
                <a:latin typeface="Arial" charset="0"/>
                <a:ea typeface="ＭＳ Ｐゴシック" charset="0"/>
                <a:cs typeface="ＭＳ Ｐゴシック" charset="0"/>
              </a:rPr>
              <a:t>Note that at least 4 of Solomon’s temples fit into Ezekiel’s—maybe even 5-6 of them. Ezekiel is obviously not describing the first temple built by Solomon.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pPr/>
              <a:t>30</a:t>
            </a:fld>
            <a:endParaRPr lang="en-US" sz="1200"/>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If we take the larger view, the side of Ezekiel’s temple court would be nearly a mile long. Even the shorter rod view is too large.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larger (rod) view would make the temple area about the size of the modern city.</a:t>
            </a:r>
          </a:p>
          <a:p>
            <a:pPr eaLnBrk="1" hangingPunct="1"/>
            <a:r>
              <a:rPr lang="en-US" dirty="0">
                <a:latin typeface="Times New Roman" charset="0"/>
                <a:ea typeface="ＭＳ Ｐゴシック" charset="0"/>
                <a:cs typeface="ＭＳ Ｐゴシック" charset="0"/>
              </a:rPr>
              <a:t>——————_</a:t>
            </a:r>
          </a:p>
          <a:p>
            <a:pPr eaLnBrk="1" hangingPunct="1"/>
            <a:r>
              <a:rPr lang="en-US" dirty="0">
                <a:latin typeface="Times New Roman" charset="0"/>
                <a:ea typeface="ＭＳ Ｐゴシック" charset="0"/>
                <a:cs typeface="ＭＳ Ｐゴシック" charset="0"/>
              </a:rPr>
              <a:t>Accessed</a:t>
            </a:r>
            <a:r>
              <a:rPr lang="en-US" baseline="0" dirty="0">
                <a:latin typeface="Times New Roman" charset="0"/>
                <a:ea typeface="ＭＳ Ｐゴシック" charset="0"/>
                <a:cs typeface="ＭＳ Ｐゴシック" charset="0"/>
              </a:rPr>
              <a:t> 31 August 2016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E033A2-F189-994C-B7A6-04B20688173B}" type="slidenum">
              <a:rPr lang="en-US" sz="1200"/>
              <a:pPr/>
              <a:t>34</a:t>
            </a:fld>
            <a:endParaRPr lang="en-US" sz="1200"/>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BCD804-68F8-E241-A5C7-7D6CD0DDFCBB}"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765954" name="Rectangle 1026"/>
          <p:cNvSpPr>
            <a:spLocks noGrp="1" noRot="1" noChangeAspect="1" noChangeArrowheads="1"/>
          </p:cNvSpPr>
          <p:nvPr>
            <p:ph type="sldImg"/>
          </p:nvPr>
        </p:nvSpPr>
        <p:spPr>
          <a:solidFill>
            <a:srgbClr val="FFFFFF"/>
          </a:solidFill>
          <a:ln/>
        </p:spPr>
      </p:sp>
      <p:sp>
        <p:nvSpPr>
          <p:cNvPr id="765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endParaRPr lang="en-US" altLang="zh-CN" b="0"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kern="0" dirty="0">
                <a:solidFill>
                  <a:schemeClr val="tx1"/>
                </a:solidFill>
                <a:latin typeface="Arial" panose="020B0604020202020204" pitchFamily="34" charset="0"/>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Common Arabic-438</a:t>
            </a:r>
          </a:p>
          <a:p>
            <a:pPr eaLnBrk="1" hangingPunct="1"/>
            <a:r>
              <a:rPr lang="en-US" altLang="zh-CN" b="0" dirty="0">
                <a:latin typeface="Arial" panose="020B0604020202020204" pitchFamily="34" charset="0"/>
                <a:ea typeface="ＭＳ Ｐゴシック" charset="0"/>
                <a:cs typeface="Arial" panose="020B0604020202020204" pitchFamily="34" charset="0"/>
              </a:rPr>
              <a:t>Common English-233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ea typeface="ＭＳ Ｐゴシック" charset="0"/>
                <a:cs typeface="ＭＳ Ｐゴシック" charset="0"/>
              </a:rPr>
              <a:t>ES-07-Premillennialism-02</a:t>
            </a:r>
          </a:p>
          <a:p>
            <a:pPr eaLnBrk="1" hangingPunct="1"/>
            <a:r>
              <a:rPr lang="en-US" altLang="zh-CN" b="0" dirty="0">
                <a:latin typeface="Arial" panose="020B0604020202020204" pitchFamily="34" charset="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ES-26-Restoration of Israel-207</a:t>
            </a:r>
            <a:endParaRPr lang="zh-CN" altLang="en-US" dirty="0">
              <a:latin typeface="Times New Roman" charset="0"/>
              <a:ea typeface="ＭＳ Ｐゴシック" charset="0"/>
              <a:cs typeface="ＭＳ Ｐゴシック"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dirty="0">
                <a:latin typeface="Arial" panose="020B0604020202020204" pitchFamily="34" charset="0"/>
                <a:ea typeface="ＭＳ Ｐゴシック" charset="0"/>
                <a:cs typeface="Arial" panose="020B0604020202020204" pitchFamily="34" charset="0"/>
              </a:rPr>
              <a:t>OS-00-Intro-41</a:t>
            </a: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OS-06-Joshua-190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44-48-slide 36</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NS-19-Hebrews-201</a:t>
            </a:r>
            <a:endParaRPr lang="zh-CN" altLang="en-US" b="0" dirty="0">
              <a:latin typeface="Arial" panose="020B0604020202020204" pitchFamily="34" charset="0"/>
              <a:ea typeface="ＭＳ Ｐゴシック" charset="0"/>
              <a:cs typeface="Arial" panose="020B0604020202020204" pitchFamily="34" charset="0"/>
            </a:endParaRPr>
          </a:p>
          <a:p>
            <a:pPr eaLnBrk="1" hangingPunct="1"/>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9888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E93646-A689-2643-9BEF-AC40BB0BA39A}" type="slidenum">
              <a:rPr lang="en-US" sz="1200"/>
              <a:pPr/>
              <a:t>37</a:t>
            </a:fld>
            <a:endParaRPr lang="en-US" sz="1200"/>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Ezekiel 40–46 has at least five different interpretations but the only one that takes the text at face value is that this temple with these dimensions has not yet been built—so it must happen in the future millennium.</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conditional view says that the people did not truly believe in the Lord sufficiently, so God never built it and will not do so in the future. But hundreds of verses in the Prophets speak of a believing Israel in the future. See the Isaiah 60–66 slides on the restoration of Israel.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0FF659-A2B3-E449-99BD-FC5DEBC4FAFB}" type="slidenum">
              <a:rPr lang="en-US" sz="1200"/>
              <a:pPr/>
              <a:t>39</a:t>
            </a:fld>
            <a:endParaRPr lang="en-US" sz="1200"/>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10173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Israelite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got a clog—like sin—that hindered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Did OT believers still have a relationship with God when they sinned?  Yes!</a:t>
            </a:r>
          </a:p>
          <a:p>
            <a:pPr eaLnBrk="1" hangingPunct="1"/>
            <a:r>
              <a:rPr lang="en-US" dirty="0">
                <a:latin typeface="Arial" panose="020B0604020202020204" pitchFamily="34" charset="0"/>
                <a:ea typeface="ＭＳ Ｐゴシック" charset="0"/>
                <a:cs typeface="Arial" panose="020B0604020202020204" pitchFamily="34" charset="0"/>
              </a:rPr>
              <a:t>Sin did not hinder their relationship with God but their fellowship with Him.</a:t>
            </a:r>
          </a:p>
          <a:p>
            <a:pPr eaLnBrk="1" hangingPunct="1"/>
            <a:r>
              <a:rPr lang="en-US"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OS-26-Ezek40-43-slide 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93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p:txBody>
      </p:sp>
    </p:spTree>
    <p:extLst>
      <p:ext uri="{BB962C8B-B14F-4D97-AF65-F5344CB8AC3E}">
        <p14:creationId xmlns:p14="http://schemas.microsoft.com/office/powerpoint/2010/main" val="1058472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Sacrifices in the millennium—like all sacrifices throughout history—will not in themselves forgive sin. </a:t>
            </a:r>
            <a:r>
              <a:rPr lang="ar-SA" dirty="0" err="1">
                <a:latin typeface="Arial" panose="020B0604020202020204" pitchFamily="34" charset="0"/>
                <a:ea typeface="ＭＳ Ｐゴシック" charset="0"/>
                <a:cs typeface="Arial" panose="020B0604020202020204" pitchFamily="34" charset="0"/>
              </a:rPr>
              <a:t>Like</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all</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sacrifices</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throughout</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history</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they</a:t>
            </a:r>
            <a:r>
              <a:rPr lang="ar-SA" dirty="0">
                <a:latin typeface="Arial" panose="020B0604020202020204" pitchFamily="34" charset="0"/>
                <a:ea typeface="ＭＳ Ｐゴシック" charset="0"/>
                <a:cs typeface="Arial" panose="020B0604020202020204" pitchFamily="34" charset="0"/>
              </a:rPr>
              <a:t> </a:t>
            </a:r>
            <a:r>
              <a:rPr lang="ar-SA" dirty="0" err="1">
                <a:latin typeface="Arial" panose="020B0604020202020204" pitchFamily="34" charset="0"/>
                <a:ea typeface="ＭＳ Ｐゴシック" charset="0"/>
                <a:cs typeface="Arial" panose="020B0604020202020204" pitchFamily="34" charset="0"/>
              </a:rPr>
              <a:t>will</a:t>
            </a:r>
            <a:r>
              <a:rPr lang="ar-SA"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only point to the Lord Jesus as the final sacrifice for sin. Offering them will be a form of confession of sin. </a:t>
            </a:r>
            <a:endParaRPr lang="ar-SA" dirty="0">
              <a:latin typeface="Arial" panose="020B0604020202020204" pitchFamily="34" charset="0"/>
              <a:ea typeface="ＭＳ Ｐゴシック" charset="0"/>
              <a:cs typeface="Arial" panose="020B0604020202020204" pitchFamily="34" charset="0"/>
            </a:endParaRP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p>
          <a:p>
            <a:pPr eaLnBrk="1" hangingPunct="1"/>
            <a:r>
              <a:rPr lang="en-US" baseline="0" dirty="0">
                <a:latin typeface="Arial" panose="020B0604020202020204" pitchFamily="34" charset="0"/>
                <a:ea typeface="ＭＳ Ｐゴシック" charset="0"/>
                <a:cs typeface="Arial" panose="020B0604020202020204" pitchFamily="34" charset="0"/>
              </a:rPr>
              <a:t>OS-36-Zephaniah-123</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578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#31. The northwest boiling place for the peoples</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sacrifices. There are 4 mini-courts like this one; one in each corner of the outer court.</a:t>
            </a:r>
          </a:p>
          <a:p>
            <a:r>
              <a:rPr lang="en-US" dirty="0">
                <a:latin typeface="Arial" panose="020B0604020202020204" pitchFamily="34" charset="0"/>
                <a:cs typeface="Arial" panose="020B0604020202020204" pitchFamily="34" charset="0"/>
              </a:rPr>
              <a:t>Ezekiel 46:21-24,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he brought me forth into the utter [outer] court, and caused me to pass by the four corners of the court; and, behold, in every corner of the court there was a court ... forty cubits long and thirty broad .... And there was a row of building round about in them, ... and it was made with boiling places under the rows round about. Then said he unto me, These are the places of them that boil, where the ministers of the house shall boil the sacrifice of the people.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Four 40x30 cubit mini-courts, one in each corner of the outer court, for the priests to come out and boil the peoples</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sacrifices, because the people cannot enter into the inner court, where the priests offer other sacrifices.</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153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Paul offered a sacrifice, he was indicating that sacrifices in and of themselves are not the problem. They all look to Jesus, so they are not needed (Heb 10:18) as only Christ's sacrifice atones for sin. Yet they can be used for confession of sin both pre-cross and post-cross.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95346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51</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3BC8C7-93E3-8048-B462-9E1FBC1D1019}" type="slidenum">
              <a:rPr lang="en-US" sz="1200"/>
              <a:pPr/>
              <a:t>54</a:t>
            </a:fld>
            <a:endParaRPr lang="en-US" sz="1200"/>
          </a:p>
        </p:txBody>
      </p:sp>
      <p:sp>
        <p:nvSpPr>
          <p:cNvPr id="782338" name="Rectangle 1026"/>
          <p:cNvSpPr>
            <a:spLocks noGrp="1" noRot="1" noChangeAspect="1" noChangeArrowheads="1"/>
          </p:cNvSpPr>
          <p:nvPr>
            <p:ph type="sldImg"/>
          </p:nvPr>
        </p:nvSpPr>
        <p:spPr>
          <a:solidFill>
            <a:srgbClr val="FFFFFF"/>
          </a:solidFill>
          <a:ln/>
        </p:spPr>
      </p:sp>
      <p:sp>
        <p:nvSpPr>
          <p:cNvPr id="78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59</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60</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en-US" dirty="0"/>
              <a:t>Ezekiel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Ezekiel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B076F1-61AC-0F4F-AB58-9F125B5BD88B}"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Ezekiel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/ezekiel_38-40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B076F1-61AC-0F4F-AB58-9F125B5BD88B}"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E17715-FF0C-D647-BE68-39139E2E4033}"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64</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#34. The river flowing east from the temple compound and getting deeper and wider.</a:t>
            </a:r>
          </a:p>
          <a:p>
            <a:r>
              <a:rPr lang="en-US" dirty="0"/>
              <a:t>Ezekiel 47:3-5, </a:t>
            </a:r>
            <a:r>
              <a:rPr lang="ru-RU" dirty="0"/>
              <a:t>"</a:t>
            </a:r>
            <a:r>
              <a:rPr lang="en-US" dirty="0"/>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dirty="0"/>
              <a:t>"</a:t>
            </a:r>
            <a:r>
              <a:rPr lang="en-US" dirty="0"/>
              <a:t> The waters get deeper and deeper as they flow east. The angel is using the flax string to measure each 1000-cubit stretch. The angel gets to stay on dry ground, while Ezekiel has to go through the water.</a:t>
            </a:r>
          </a:p>
          <a:p>
            <a:r>
              <a:rPr lang="en-US" dirty="0"/>
              <a:t>This passage is another reason why the word </a:t>
            </a:r>
            <a:r>
              <a:rPr lang="ru-RU" dirty="0"/>
              <a:t>"</a:t>
            </a:r>
            <a:r>
              <a:rPr lang="en-US" dirty="0"/>
              <a:t>reeds</a:t>
            </a:r>
            <a:r>
              <a:rPr lang="ru-RU" dirty="0"/>
              <a:t>"</a:t>
            </a:r>
            <a:r>
              <a:rPr lang="en-US" dirty="0"/>
              <a:t> in Ezekiel 42:16-19 seems incongruous. If the angel brought the flax line to measure long distances, like these 1,000 cubit stretches, why would he use the reed to measure 500 reeds, or 3,000 cubits, in Ezekiel 42? But if the word </a:t>
            </a:r>
            <a:r>
              <a:rPr lang="ru-RU" dirty="0"/>
              <a:t>"</a:t>
            </a:r>
            <a:r>
              <a:rPr lang="en-US" dirty="0"/>
              <a:t>reeds</a:t>
            </a:r>
            <a:r>
              <a:rPr lang="ru-RU" dirty="0"/>
              <a:t>"</a:t>
            </a:r>
            <a:r>
              <a:rPr lang="en-US" dirty="0"/>
              <a:t> was not in the original in 42:16-19, then the 500 cubit outside wall of the temple compound in Ezekiel 42 was the longest distance the angel measured with the reed, and we could assume all longer distances were measured with the flax line, which would probably be in common medium cubits.</a:t>
            </a:r>
          </a:p>
          <a:p>
            <a:r>
              <a:rPr lang="en-US" dirty="0"/>
              <a:t>Ezekiel 47:7-8, </a:t>
            </a:r>
            <a:r>
              <a:rPr lang="ru-RU" dirty="0"/>
              <a:t>"</a:t>
            </a:r>
            <a:r>
              <a:rPr lang="en-US" dirty="0"/>
              <a:t>Now when I had returned, ... then said he unto me, These waters issue out toward the east country, and go down into the desert, and go into the sea: which being brought forth into the sea, the waters shall be healed.</a:t>
            </a:r>
            <a:r>
              <a:rPr lang="ru-RU" dirty="0"/>
              <a:t>"</a:t>
            </a:r>
            <a:r>
              <a:rPr lang="en-US" dirty="0"/>
              <a:t> The river from the temple goes down to the Dead Sea, and heals their salty waters.</a:t>
            </a:r>
          </a:p>
          <a:p>
            <a:r>
              <a:rPr lang="en-US" dirty="0"/>
              <a:t>Ezekiel 47:9-11, </a:t>
            </a:r>
            <a:r>
              <a:rPr lang="ru-RU" dirty="0"/>
              <a:t>"</a:t>
            </a:r>
            <a:r>
              <a:rPr lang="en-US" dirty="0"/>
              <a:t>And it shall come to pass, that everything ... whithersoever the rivers shall come, shall live ... And ... fishers shall stand upon it from </a:t>
            </a:r>
            <a:r>
              <a:rPr lang="en-US" dirty="0" err="1"/>
              <a:t>Engedi</a:t>
            </a:r>
            <a:r>
              <a:rPr lang="en-US" dirty="0"/>
              <a:t> even unto </a:t>
            </a:r>
            <a:r>
              <a:rPr lang="en-US" dirty="0" err="1"/>
              <a:t>Eneglaim</a:t>
            </a:r>
            <a:r>
              <a:rPr lang="en-US" dirty="0"/>
              <a:t>, ... their fish shall be according to their kinds, as the fish of the great sea [the Mediterranean], exceeding many. But the miry places thereof and the marshes thereof shall not be healed; they shall be given to salt.</a:t>
            </a:r>
            <a:r>
              <a:rPr lang="ru-RU" dirty="0"/>
              <a:t>"</a:t>
            </a:r>
            <a:r>
              <a:rPr lang="en-US" dirty="0"/>
              <a:t> There</a:t>
            </a:r>
            <a:r>
              <a:rPr lang="uk-UA" dirty="0"/>
              <a:t>'</a:t>
            </a:r>
            <a:r>
              <a:rPr lang="en-US" dirty="0"/>
              <a:t>s no fish in the Dead Sea today, but there will be great fishing there soon.</a:t>
            </a:r>
          </a:p>
          <a:p>
            <a:r>
              <a:rPr lang="en-US" dirty="0"/>
              <a:t>Ezekiel 47:12, </a:t>
            </a:r>
            <a:r>
              <a:rPr lang="ru-RU" dirty="0"/>
              <a:t>"</a:t>
            </a:r>
            <a:r>
              <a:rPr lang="en-US" dirty="0"/>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dirty="0"/>
              <a:t>"</a:t>
            </a:r>
            <a:r>
              <a:rPr lang="en-US" dirty="0"/>
              <a:t> The trees that are watered by the river from the temple will have leaves that provide healing, so no one will remain sick.</a:t>
            </a:r>
          </a:p>
          <a:p>
            <a:r>
              <a:rPr lang="en-US" dirty="0"/>
              <a:t>Not only will the waters go east and down to the Dead Sea, but half will go towards the Mediterranean Sea. Zechariah 14:8, </a:t>
            </a:r>
            <a:r>
              <a:rPr lang="ru-RU" dirty="0"/>
              <a:t>"</a:t>
            </a:r>
            <a:r>
              <a:rPr lang="en-US" dirty="0"/>
              <a:t>And it shall be in that day, that living waters shall go out from Jerusalem; half of them toward the former sea, and half of them toward the hinder sea: in summer [dryer season] and in winter [wetter season] shall it be.</a:t>
            </a:r>
            <a:r>
              <a:rPr lang="ru-RU" dirty="0"/>
              <a:t>"</a:t>
            </a:r>
            <a:endParaRPr lang="en-US" dirty="0"/>
          </a:p>
          <a:p>
            <a:r>
              <a:rPr lang="en-US" dirty="0"/>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dirty="0"/>
              <a:t>"</a:t>
            </a:r>
            <a:r>
              <a:rPr lang="en-US" dirty="0"/>
              <a:t>Look upon Zion, the city of our solemnities, there the glorious LORD will be unto us a place of broad rivers and streams; wherein shall go no galley with oars, neither shall gallant ship pass thereby,</a:t>
            </a:r>
            <a:r>
              <a:rPr lang="ru-RU" dirty="0"/>
              <a:t>"</a:t>
            </a:r>
            <a:r>
              <a:rPr lang="en-US" dirty="0"/>
              <a:t> Is 33:20,21. See picture #36. </a:t>
            </a:r>
            <a:r>
              <a:rPr lang="ru-RU" dirty="0"/>
              <a:t>"</a:t>
            </a:r>
            <a:r>
              <a:rPr lang="en-US" dirty="0"/>
              <a:t>I am the LORD your God dwelling in Zion, my holy mountain: ... in that day ... a fountain shall come forth out of the house of the LORD, and shall water the valley of Shittim,</a:t>
            </a:r>
            <a:r>
              <a:rPr lang="ru-RU" dirty="0"/>
              <a:t>"</a:t>
            </a:r>
            <a:r>
              <a:rPr lang="en-US" dirty="0"/>
              <a:t> Joel 3:17-18.</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r>
              <a:rPr lang="en-US" dirty="0"/>
              <a:t>"The pictures in this chapter were taken from a video tour of a computer-generated model of the future Messianic Kingdom temple. The video tour is available from http://</a:t>
            </a:r>
            <a:r>
              <a:rPr lang="en-US" dirty="0" err="1"/>
              <a:t>bible.ag</a:t>
            </a:r>
            <a:r>
              <a:rPr lang="en-US" dirty="0"/>
              <a:t>. You can also download the computer model and the software to view it from Google SketchUp Warehouse, and walk through it yourself."</a:t>
            </a:r>
          </a:p>
          <a:p>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EF383-8FFF-C749-9F55-18E1BD568464}"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4AF721-662B-134D-BB51-A6ED0D4E39A3}"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74FF18-8135-6C4E-BDCF-9D87EDD46322}"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adds that westward water will also reach the Mediterranean.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rPr>
              <a:pPr/>
              <a:t>74</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F5899-97BE-9844-A2BE-0109F8731869}" type="slidenum">
              <a:rPr lang="zh-CN" altLang="en-US" sz="1200">
                <a:solidFill>
                  <a:prstClr val="black"/>
                </a:solidFill>
              </a:rPr>
              <a:pPr/>
              <a:t>75</a:t>
            </a:fld>
            <a:endParaRPr lang="en-US" altLang="zh-CN" sz="1200">
              <a:solidFill>
                <a:prstClr val="black"/>
              </a:solidFill>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40E5C0-DE0D-944E-8CF0-82104AFF5F46}" type="slidenum">
              <a:rPr lang="zh-CN" altLang="en-US" sz="1200">
                <a:solidFill>
                  <a:prstClr val="black"/>
                </a:solidFill>
              </a:rPr>
              <a:pPr/>
              <a:t>76</a:t>
            </a:fld>
            <a:endParaRPr lang="en-US" altLang="zh-CN" sz="1200">
              <a:solidFill>
                <a:prstClr val="black"/>
              </a:solidFill>
            </a:endParaRPr>
          </a:p>
        </p:txBody>
      </p:sp>
      <p:sp>
        <p:nvSpPr>
          <p:cNvPr id="325634" name="Rectangle 2"/>
          <p:cNvSpPr>
            <a:spLocks noGrp="1" noRot="1" noChangeAspect="1" noChangeArrowheads="1"/>
          </p:cNvSpPr>
          <p:nvPr>
            <p:ph type="sldImg"/>
          </p:nvPr>
        </p:nvSpPr>
        <p:spPr>
          <a:xfrm>
            <a:off x="1130300" y="674688"/>
            <a:ext cx="4597400" cy="3448050"/>
          </a:xfrm>
          <a:solidFill>
            <a:srgbClr val="FFFFFF"/>
          </a:solidFill>
          <a:ln/>
        </p:spPr>
      </p:sp>
      <p:sp>
        <p:nvSpPr>
          <p:cNvPr id="3256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77</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dirty="0">
                <a:latin typeface="Arial" charset="0"/>
                <a:ea typeface="SimSun" charset="0"/>
                <a:cs typeface="SimSun" charset="0"/>
              </a:rPr>
              <a:t>CH-02-Nature-103</a:t>
            </a:r>
          </a:p>
          <a:p>
            <a:pPr eaLnBrk="1" hangingPunct="1"/>
            <a:r>
              <a:rPr lang="en-US" altLang="zh-CN" dirty="0">
                <a:latin typeface="Arial" charset="0"/>
                <a:ea typeface="SimSun" charset="0"/>
                <a:cs typeface="SimSun" charset="0"/>
              </a:rPr>
              <a:t>OS-02-Exodus-267-p22</a:t>
            </a:r>
          </a:p>
          <a:p>
            <a:pPr eaLnBrk="1" hangingPunct="1"/>
            <a:r>
              <a:rPr lang="en-US" altLang="zh-CN" dirty="0">
                <a:latin typeface="Arial" charset="0"/>
                <a:ea typeface="SimSun" charset="0"/>
                <a:cs typeface="SimSun" charset="0"/>
              </a:rPr>
              <a:t>OS-05-Deut-248-p22</a:t>
            </a:r>
          </a:p>
          <a:p>
            <a:pPr eaLnBrk="1" hangingPunct="1"/>
            <a:r>
              <a:rPr lang="en-US" altLang="zh-CN" dirty="0">
                <a:latin typeface="Arial" charset="0"/>
                <a:ea typeface="SimSun" charset="0"/>
                <a:cs typeface="SimSun" charset="0"/>
              </a:rPr>
              <a:t>OS-10-2Sam-96-p22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charset="0"/>
                <a:ea typeface="SimSun" charset="0"/>
                <a:cs typeface="SimSun" charset="0"/>
              </a:rPr>
              <a:t>OS-23-Isaiah-97</a:t>
            </a:r>
          </a:p>
          <a:p>
            <a:pPr eaLnBrk="1" hangingPunct="1"/>
            <a:r>
              <a:rPr lang="en-US" altLang="zh-CN" dirty="0">
                <a:latin typeface="Arial" charset="0"/>
                <a:ea typeface="SimSun" charset="0"/>
                <a:cs typeface="SimSun" charset="0"/>
              </a:rPr>
              <a:t>OS-24-Jeremiah-174</a:t>
            </a:r>
          </a:p>
          <a:p>
            <a:pPr eaLnBrk="1" hangingPunct="1"/>
            <a:r>
              <a:rPr lang="en-US" altLang="zh-CN" dirty="0">
                <a:latin typeface="Arial" charset="0"/>
                <a:ea typeface="SimSun" charset="0"/>
                <a:cs typeface="SimSun" charset="0"/>
              </a:rPr>
              <a:t>OS-26-Ezekiel_1-39-slide 208</a:t>
            </a:r>
          </a:p>
          <a:p>
            <a:pPr eaLnBrk="1" hangingPunct="1"/>
            <a:r>
              <a:rPr lang="en-US" altLang="zh-CN" dirty="0">
                <a:latin typeface="Arial" charset="0"/>
                <a:ea typeface="SimSun" charset="0"/>
                <a:cs typeface="SimSun" charset="0"/>
              </a:rPr>
              <a:t>OS-26-Ezekiel_40-48-slide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charset="0"/>
                <a:ea typeface="SimSun" charset="0"/>
                <a:cs typeface="SimSun" charset="0"/>
              </a:rPr>
              <a:t>NS-09-Gal-125</a:t>
            </a:r>
          </a:p>
          <a:p>
            <a:pPr eaLnBrk="1" hangingPunct="1"/>
            <a:r>
              <a:rPr lang="en-US" altLang="zh-CN" dirty="0">
                <a:latin typeface="Arial" charset="0"/>
                <a:ea typeface="SimSun" charset="0"/>
                <a:cs typeface="SimSun" charset="0"/>
              </a:rPr>
              <a:t>NS-19-Hebrews-319</a:t>
            </a:r>
          </a:p>
          <a:p>
            <a:pPr eaLnBrk="1" hangingPunct="1"/>
            <a:r>
              <a:rPr lang="en-US" altLang="zh-CN" dirty="0">
                <a:latin typeface="Arial" charset="0"/>
                <a:ea typeface="SimSun" charset="0"/>
                <a:cs typeface="SimSun" charset="0"/>
              </a:rPr>
              <a:t>SA-08-Mosaic Law-19</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3813976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p:txBody>
      </p:sp>
    </p:spTree>
    <p:extLst>
      <p:ext uri="{BB962C8B-B14F-4D97-AF65-F5344CB8AC3E}">
        <p14:creationId xmlns:p14="http://schemas.microsoft.com/office/powerpoint/2010/main" val="1791465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and Syria. </a:t>
            </a:r>
          </a:p>
          <a:p>
            <a:pPr eaLnBrk="1" hangingPunct="1"/>
            <a:r>
              <a:rPr lang="en-US" altLang="zh-CN" baseline="0" dirty="0">
                <a:latin typeface="Arial"/>
                <a:ea typeface="ＭＳ Ｐゴシック" charset="0"/>
                <a:cs typeface="Arial"/>
              </a:rPr>
              <a:t>—————</a:t>
            </a:r>
          </a:p>
          <a:p>
            <a:pPr eaLnBrk="1" hangingPunct="1"/>
            <a:r>
              <a:rPr lang="en-US" altLang="zh-CN" baseline="0" dirty="0">
                <a:latin typeface="Arial"/>
                <a:ea typeface="ＭＳ Ｐゴシック" charset="0"/>
                <a:cs typeface="Arial"/>
              </a:rPr>
              <a:t>OS-01-Gen4-20-slide </a:t>
            </a:r>
          </a:p>
          <a:p>
            <a:pPr eaLnBrk="1" hangingPunct="1"/>
            <a:r>
              <a:rPr lang="en-US" altLang="zh-CN" baseline="0" dirty="0">
                <a:latin typeface="Arial"/>
                <a:ea typeface="ＭＳ Ｐゴシック" charset="0"/>
                <a:cs typeface="Arial"/>
              </a:rPr>
              <a:t>OS-26-Ezek44-47-slide 82 on Ezek 47</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512519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The only way that this could be an eternal possession of Abraham's descendants is for the nation to return to the land, live there in the millennium, and then the eternal state renovation will be one of this actual earth so that the new Jerusalem lies at this same spot.</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66466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843E33-5563-924A-860F-33E5E968EA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5410" name="Rectangle 2"/>
          <p:cNvSpPr>
            <a:spLocks noGrp="1" noRot="1" noChangeAspect="1" noChangeArrowheads="1" noTextEdit="1"/>
          </p:cNvSpPr>
          <p:nvPr>
            <p:ph type="sldImg"/>
          </p:nvPr>
        </p:nvSpPr>
        <p:spPr>
          <a:solidFill>
            <a:srgbClr val="FFFFFF"/>
          </a:solidFill>
          <a:ln/>
        </p:spPr>
      </p:sp>
      <p:sp>
        <p:nvSpPr>
          <p:cNvPr id="78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millennial tribes will be the same as in Joshua's time, but all allotments will lie west of the Jordan River and in equal divisions. </a:t>
            </a:r>
            <a:r>
              <a:rPr lang="en-US" b="0" dirty="0">
                <a:latin typeface="Times New Roman" charset="0"/>
                <a:ea typeface="ＭＳ Ｐゴシック" charset="0"/>
                <a:cs typeface="ＭＳ Ｐゴシック" charset="0"/>
              </a:rPr>
              <a:t>Ezekiel 47–48 shows that, in the millennium, the 12 tribal allotments under Joshua will all lie on the west side of the Jordan River. Among them also will live Gentiles with equal privileges. </a:t>
            </a:r>
            <a:r>
              <a:rPr lang="en-US" b="0" dirty="0"/>
              <a:t>As there exist no distinctions between Jews and Gentiles today in the Church (Galatians 3:28), so the same will be true in the land shared between these groups in the Millennium. God's plan has no second-class citizens: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105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11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OS-06-Joshua-184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OS-26-Ezek44-48-slide 80</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a:t>
            </a:r>
            <a:r>
              <a:rPr lang="en-US" dirty="0" err="1"/>
              <a:t>doesn</a:t>
            </a:r>
            <a:r>
              <a:rPr lang="uk-UA" dirty="0"/>
              <a:t>'</a:t>
            </a:r>
            <a:r>
              <a:rPr lang="en-US" dirty="0"/>
              <a:t>t show it that way.</a:t>
            </a:r>
          </a:p>
          <a:p>
            <a:r>
              <a:rPr lang="en-US" dirty="0"/>
              <a:t>Northern Boundaries. Ezekiel 48:1, </a:t>
            </a:r>
            <a:r>
              <a:rPr lang="ru-RU" dirty="0"/>
              <a:t>"</a:t>
            </a:r>
            <a:r>
              <a:rPr lang="en-US" dirty="0"/>
              <a:t>Now these are the names of the tribes. From the north end to the coast of the way of </a:t>
            </a:r>
            <a:r>
              <a:rPr lang="en-US" dirty="0" err="1"/>
              <a:t>Hethlon</a:t>
            </a:r>
            <a:r>
              <a:rPr lang="en-US" dirty="0"/>
              <a:t>, as one </a:t>
            </a:r>
            <a:r>
              <a:rPr lang="en-US" dirty="0" err="1"/>
              <a:t>goeth</a:t>
            </a:r>
            <a:r>
              <a:rPr lang="en-US" dirty="0"/>
              <a:t> to Hamath, </a:t>
            </a:r>
            <a:r>
              <a:rPr lang="en-US" dirty="0" err="1"/>
              <a:t>Hazarenan</a:t>
            </a:r>
            <a:r>
              <a:rPr lang="en-US" dirty="0"/>
              <a:t>, the border of Damascus northward, to the coast of Hamath.</a:t>
            </a:r>
            <a:r>
              <a:rPr lang="ru-RU" dirty="0"/>
              <a:t>"</a:t>
            </a:r>
            <a:r>
              <a:rPr lang="en-US" dirty="0"/>
              <a:t> Hamath is present day Hama in Syria. The northern border of Israel during the Messianic Kingdom will extend to about the present northern border of Lebanon. Present day Lebanon will be part of millennial Israel.</a:t>
            </a:r>
          </a:p>
          <a:p>
            <a:r>
              <a:rPr lang="en-US" dirty="0"/>
              <a:t>Seven Northern Tribes. Ezekiel 48:2-7, </a:t>
            </a:r>
            <a:r>
              <a:rPr lang="ru-RU" dirty="0"/>
              <a:t>"</a:t>
            </a:r>
            <a:r>
              <a:rPr lang="en-US" dirty="0"/>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dirty="0"/>
              <a:t>"</a:t>
            </a:r>
            <a:r>
              <a:rPr lang="en-US" dirty="0"/>
              <a:t> Each tribe</a:t>
            </a:r>
            <a:r>
              <a:rPr lang="uk-UA" dirty="0"/>
              <a:t>'</a:t>
            </a:r>
            <a:r>
              <a:rPr lang="en-US" dirty="0"/>
              <a:t>s portion will extend completely across from the western boundaries, like the Jordan River, to the Mediterranean Sea.</a:t>
            </a:r>
          </a:p>
          <a:p>
            <a:r>
              <a:rPr lang="en-US" dirty="0"/>
              <a:t>Today most Jewish people don</a:t>
            </a:r>
            <a:r>
              <a:rPr lang="uk-UA" dirty="0"/>
              <a:t>'</a:t>
            </a:r>
            <a:r>
              <a:rPr lang="en-US" dirty="0"/>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dirty="0"/>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dirty="0"/>
              <a:t>Some Gentiles, possibly proselytes, will dwell among the tribes in the land, </a:t>
            </a:r>
            <a:r>
              <a:rPr lang="ru-RU" dirty="0"/>
              <a:t>"</a:t>
            </a:r>
            <a:r>
              <a:rPr lang="en-US" dirty="0"/>
              <a:t>in what tribe the stranger </a:t>
            </a:r>
            <a:r>
              <a:rPr lang="en-US" dirty="0" err="1"/>
              <a:t>sojourneth</a:t>
            </a:r>
            <a:r>
              <a:rPr lang="en-US" dirty="0"/>
              <a:t>, there shall ye give him his inheritance,</a:t>
            </a:r>
            <a:r>
              <a:rPr lang="ru-RU" dirty="0"/>
              <a:t>"</a:t>
            </a:r>
            <a:r>
              <a:rPr lang="en-US" dirty="0"/>
              <a:t> Ez47:23. And some Gentiles in their natural bodies during the kingdom will become servants to Israelites so they can live in the land. </a:t>
            </a:r>
            <a:r>
              <a:rPr lang="ru-RU" dirty="0"/>
              <a:t>"</a:t>
            </a:r>
            <a:r>
              <a:rPr lang="en-US" dirty="0"/>
              <a:t>Strangers shall stand and feed your flocks, and the sons of the alien shall be your plowmen and your vinedressers ... For your shame, ye shall have double [blessing, joy, inheritance, etc.],</a:t>
            </a:r>
            <a:r>
              <a:rPr lang="ru-RU" dirty="0"/>
              <a:t>"</a:t>
            </a:r>
            <a:r>
              <a:rPr lang="en-US" dirty="0"/>
              <a:t> Is60:1-61:7.</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03A88-276B-FD42-8737-9B291917888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6732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significant differences between the two depictions of the leadership territory is due to two views on the measuring rod used.  </a:t>
            </a:r>
          </a:p>
          <a:p>
            <a:r>
              <a:rPr lang="en-US" dirty="0">
                <a:latin typeface="Times New Roman" charset="0"/>
                <a:ea typeface="ＭＳ Ｐゴシック" charset="0"/>
                <a:cs typeface="ＭＳ Ｐゴシック" charset="0"/>
              </a:rPr>
              <a:t>Note that the holy land of the Temple Mount today lies south of Benjamin and north of Judah. However, the millennial location will the same, but Judah will shift NORTH of the temple area and Benjamin shift SOUTH so that these two tribes will switch places and yet still keep the temple in between them.</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ES-26-Restoration of Israel-</a:t>
            </a:r>
          </a:p>
          <a:p>
            <a:r>
              <a:rPr lang="en-US" dirty="0">
                <a:latin typeface="Times New Roman" charset="0"/>
                <a:ea typeface="ＭＳ Ｐゴシック" charset="0"/>
                <a:cs typeface="ＭＳ Ｐゴシック" charset="0"/>
              </a:rPr>
              <a:t>OS-06-Joshua-185</a:t>
            </a:r>
          </a:p>
          <a:p>
            <a:r>
              <a:rPr lang="en-US" dirty="0">
                <a:latin typeface="Times New Roman" charset="0"/>
                <a:ea typeface="ＭＳ Ｐゴシック" charset="0"/>
                <a:cs typeface="ＭＳ Ｐゴシック" charset="0"/>
              </a:rPr>
              <a:t>OS-26-Ezek44-48-slide 83</a:t>
            </a:r>
          </a:p>
          <a:p>
            <a:endParaRPr lang="en-US" dirty="0">
              <a:latin typeface="Times New Roman" charset="0"/>
              <a:ea typeface="ＭＳ Ｐゴシック" charset="0"/>
              <a:cs typeface="ＭＳ Ｐゴシック" charset="0"/>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C5B8AD-E733-B144-BE88-45205A02C221}" type="slidenum">
              <a:rPr lang="en-US" sz="1200"/>
              <a:pPr/>
              <a:t>87</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89</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They say (with poor English!):</a:t>
            </a:r>
          </a:p>
          <a:p>
            <a:pPr eaLnBrk="1" hangingPunct="1"/>
            <a:endParaRPr lang="en-US" dirty="0">
              <a:latin typeface="Times New Roman" charset="0"/>
              <a:ea typeface="ＭＳ Ｐゴシック" charset="0"/>
              <a:cs typeface="ＭＳ Ｐゴシック" charset="0"/>
            </a:endParaRPr>
          </a:p>
          <a:p>
            <a:pPr rtl="0"/>
            <a:r>
              <a:rPr lang="ru-RU" sz="1200" kern="1200" dirty="0">
                <a:solidFill>
                  <a:schemeClr val="tx1"/>
                </a:solidFill>
                <a:effectLst/>
                <a:latin typeface="Times New Roman" pitchFamily="-108" charset="0"/>
                <a:ea typeface="ＭＳ Ｐゴシック" pitchFamily="-111" charset="-128"/>
                <a:cs typeface="ＭＳ Ｐゴシック" pitchFamily="-111" charset="-128"/>
              </a:rPr>
              <a:t>"</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Why is the Temple according to the prophecy of Ezekiel can not be built in Jerusalem?</a:t>
            </a:r>
            <a:r>
              <a:rPr lang="ru-RU" sz="1200" kern="1200" dirty="0">
                <a:solidFill>
                  <a:schemeClr val="tx1"/>
                </a:solidFill>
                <a:effectLst/>
                <a:latin typeface="Times New Roman" pitchFamily="-108" charset="0"/>
                <a:ea typeface="ＭＳ Ｐゴシック" pitchFamily="-111" charset="-128"/>
                <a:cs typeface="ＭＳ Ｐゴシック" pitchFamily="-111" charset="-128"/>
              </a:rPr>
              <a:t>"</a:t>
            </a:r>
            <a:endParaRPr lang="en-US" sz="1200" kern="1200" dirty="0">
              <a:solidFill>
                <a:schemeClr val="tx1"/>
              </a:solidFill>
              <a:effectLst/>
              <a:latin typeface="Times New Roman" pitchFamily="-108" charset="0"/>
              <a:ea typeface="ＭＳ Ｐゴシック" pitchFamily="-111" charset="-128"/>
              <a:cs typeface="ＭＳ Ｐゴシック" pitchFamily="-111" charset="-128"/>
            </a:endParaRPr>
          </a:p>
          <a:p>
            <a:pPr rtl="0"/>
            <a:r>
              <a:rPr lang="en-US" sz="1200" kern="1200" dirty="0">
                <a:solidFill>
                  <a:schemeClr val="tx1"/>
                </a:solidFill>
                <a:effectLst/>
                <a:latin typeface="Times New Roman" pitchFamily="-108" charset="0"/>
                <a:ea typeface="ＭＳ Ｐゴシック" pitchFamily="-111" charset="-128"/>
                <a:cs typeface="ＭＳ Ｐゴシック" pitchFamily="-111" charset="-128"/>
              </a:rPr>
              <a:t> </a:t>
            </a:r>
            <a:endParaRPr lang="en-US" dirty="0">
              <a:effectLst/>
            </a:endParaRPr>
          </a:p>
          <a:p>
            <a:pPr rtl="0"/>
            <a:r>
              <a:rPr lang="en-US" dirty="0">
                <a:effectLst/>
              </a:rPr>
              <a:t>1. Ezekiel 40:2</a:t>
            </a:r>
            <a:br>
              <a:rPr lang="en-US" dirty="0">
                <a:effectLst/>
              </a:rPr>
            </a:br>
            <a:r>
              <a:rPr lang="en-US" dirty="0">
                <a:effectLst/>
              </a:rPr>
              <a:t>The Temple is located on the south side of the mountain.</a:t>
            </a:r>
            <a:br>
              <a:rPr lang="en-US" dirty="0">
                <a:effectLst/>
              </a:rPr>
            </a:br>
            <a:r>
              <a:rPr lang="en-US" dirty="0">
                <a:effectLst/>
              </a:rPr>
              <a:t>Solomon</a:t>
            </a:r>
            <a:r>
              <a:rPr lang="uk-UA" dirty="0">
                <a:effectLst/>
              </a:rPr>
              <a:t>'</a:t>
            </a:r>
            <a:r>
              <a:rPr lang="en-US" dirty="0">
                <a:effectLst/>
              </a:rPr>
              <a:t>s Temple was built in the north-east side of Mount Zion. On the south side of Mount Zion is the steep rock.</a:t>
            </a:r>
            <a:br>
              <a:rPr lang="en-US" dirty="0">
                <a:effectLst/>
              </a:rPr>
            </a:br>
            <a:r>
              <a:rPr lang="en-US" dirty="0">
                <a:effectLst/>
              </a:rPr>
              <a:t>Ezekiel</a:t>
            </a:r>
            <a:r>
              <a:rPr lang="uk-UA" dirty="0">
                <a:effectLst/>
              </a:rPr>
              <a:t>'</a:t>
            </a:r>
            <a:r>
              <a:rPr lang="en-US" dirty="0">
                <a:effectLst/>
              </a:rPr>
              <a:t>s Mountain is </a:t>
            </a:r>
            <a:r>
              <a:rPr lang="ru-RU" dirty="0">
                <a:effectLst/>
              </a:rPr>
              <a:t>"</a:t>
            </a:r>
            <a:r>
              <a:rPr lang="en-US" dirty="0">
                <a:effectLst/>
              </a:rPr>
              <a:t>very high.</a:t>
            </a:r>
            <a:r>
              <a:rPr lang="ru-RU" dirty="0">
                <a:effectLst/>
              </a:rPr>
              <a:t>"</a:t>
            </a:r>
            <a:br>
              <a:rPr lang="en-US" dirty="0">
                <a:effectLst/>
              </a:rPr>
            </a:br>
            <a:r>
              <a:rPr lang="en-US" dirty="0">
                <a:effectLst/>
              </a:rPr>
              <a:t>Mount Zion looks like a hill.</a:t>
            </a:r>
            <a:br>
              <a:rPr lang="en-US" dirty="0">
                <a:effectLst/>
              </a:rPr>
            </a:br>
            <a:r>
              <a:rPr lang="en-US" dirty="0">
                <a:effectLst/>
              </a:rPr>
              <a:t>- Where to get a high mountain which has a gently sloping southern slope? This would be another mountain, not Zion.</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Accessed</a:t>
            </a:r>
            <a:r>
              <a:rPr lang="en-US" baseline="0" dirty="0">
                <a:latin typeface="Times New Roman" charset="0"/>
                <a:ea typeface="ＭＳ Ｐゴシック" charset="0"/>
                <a:cs typeface="ＭＳ Ｐゴシック" charset="0"/>
              </a:rPr>
              <a:t> 31 August 2016</a:t>
            </a:r>
          </a:p>
          <a:p>
            <a:pPr eaLnBrk="1" hangingPunct="1"/>
            <a:endParaRPr lang="en-US" baseline="0" dirty="0">
              <a:latin typeface="Times New Roman" charset="0"/>
              <a:ea typeface="ＭＳ Ｐゴシック" charset="0"/>
              <a:cs typeface="ＭＳ Ｐゴシック" charset="0"/>
            </a:endParaRPr>
          </a:p>
          <a:p>
            <a:r>
              <a:rPr lang="en-US" b="1" dirty="0">
                <a:effectLst/>
              </a:rPr>
              <a:t>Ezek</a:t>
            </a:r>
            <a:r>
              <a:rPr lang="en-US" b="1" baseline="0" dirty="0">
                <a:effectLst/>
              </a:rPr>
              <a:t> 45:</a:t>
            </a:r>
            <a:r>
              <a:rPr lang="en-US" b="1" dirty="0">
                <a:effectLst/>
              </a:rPr>
              <a:t>2 Of this there shall be for the sanctuary five hundred </a:t>
            </a:r>
            <a:r>
              <a:rPr lang="en-US" b="1" i="1" dirty="0">
                <a:effectLst/>
              </a:rPr>
              <a:t>in length</a:t>
            </a:r>
            <a:r>
              <a:rPr lang="en-US" b="1" dirty="0">
                <a:effectLst/>
              </a:rPr>
              <a:t>, with five hundred </a:t>
            </a:r>
            <a:r>
              <a:rPr lang="en-US" b="1" i="1" dirty="0">
                <a:effectLst/>
              </a:rPr>
              <a:t>in breadth</a:t>
            </a:r>
            <a:r>
              <a:rPr lang="en-US" b="1" dirty="0">
                <a:effectLst/>
              </a:rPr>
              <a:t>, square round about; and fifty cubits round about for the suburbs thereof. </a:t>
            </a:r>
            <a:endParaRPr lang="en-US" dirty="0">
              <a:effectLst/>
            </a:endParaRPr>
          </a:p>
          <a:p>
            <a:r>
              <a:rPr lang="en-US" b="1" dirty="0">
                <a:effectLst/>
              </a:rPr>
              <a:t>3 And of this measure shalt thou measure the length of five and twenty thousand, and the breadth of ten thousand: and in it shall be the sanctuary </a:t>
            </a:r>
            <a:r>
              <a:rPr lang="en-US" b="1" i="1" dirty="0">
                <a:effectLst/>
              </a:rPr>
              <a:t>and</a:t>
            </a:r>
            <a:r>
              <a:rPr lang="en-US" b="1" dirty="0">
                <a:effectLst/>
              </a:rPr>
              <a:t> the most holy </a:t>
            </a:r>
            <a:r>
              <a:rPr lang="en-US" b="1" i="1" dirty="0">
                <a:effectLst/>
              </a:rPr>
              <a:t>place</a:t>
            </a:r>
            <a:r>
              <a:rPr lang="en-US" b="1" dirty="0">
                <a:effectLst/>
              </a:rPr>
              <a:t>. </a:t>
            </a:r>
            <a:endParaRPr lang="en-US" dirty="0">
              <a:effectLst/>
            </a:endParaRPr>
          </a:p>
          <a:p>
            <a:r>
              <a:rPr lang="en-US" b="1" dirty="0"/>
              <a:t>2 </a:t>
            </a:r>
            <a:r>
              <a:rPr lang="ru-RU" b="1" dirty="0"/>
              <a:t>"</a:t>
            </a:r>
            <a:r>
              <a:rPr lang="en-US" b="1" dirty="0"/>
              <a:t>Out of this there shall be for the holy place a square round about five hundred by five hundred cubits, and fifty cubits for its open space round about. </a:t>
            </a:r>
            <a:br>
              <a:rPr lang="en-US" b="1" dirty="0"/>
            </a:br>
            <a:r>
              <a:rPr lang="en-US" b="1" dirty="0"/>
              <a:t>3 </a:t>
            </a:r>
            <a:r>
              <a:rPr lang="ru-RU" b="1" dirty="0"/>
              <a:t>"</a:t>
            </a:r>
            <a:r>
              <a:rPr lang="en-US" b="1" dirty="0"/>
              <a:t>From this area you shall measure a length of 25,000 cubits and a width of 10,000 cubits; and in it shall be the sanctuary, the most holy place. </a:t>
            </a:r>
            <a:endParaRPr lang="en-US" dirty="0"/>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90</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91</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92</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93</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Why </a:t>
            </a:r>
            <a:r>
              <a:rPr lang="en-US" dirty="0">
                <a:latin typeface="Arial" panose="020B0604020202020204" pitchFamily="34" charset="0"/>
                <a:cs typeface="Arial" panose="020B0604020202020204" pitchFamily="34" charset="0"/>
              </a:rPr>
              <a:t>was God's glory leaving the temple and going into the courtyard? Ezekiel 11 shows pagan ceremonies right in the temple itself!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952927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95</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96</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97</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98</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99</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Accessed</a:t>
            </a:r>
            <a:r>
              <a:rPr lang="en-US" baseline="0">
                <a:latin typeface="Times New Roman" charset="0"/>
                <a:ea typeface="ＭＳ Ｐゴシック" charset="0"/>
                <a:cs typeface="ＭＳ Ｐゴシック" charset="0"/>
              </a:rPr>
              <a:t> 31 August 2016</a:t>
            </a:r>
          </a:p>
          <a:p>
            <a:pPr eaLnBrk="1" hangingPunct="1"/>
            <a:endParaRPr lang="en-US" baseline="0">
              <a:latin typeface="Times New Roman" charset="0"/>
              <a:ea typeface="ＭＳ Ｐゴシック" charset="0"/>
              <a:cs typeface="ＭＳ Ｐゴシック" charset="0"/>
            </a:endParaRPr>
          </a:p>
          <a:p>
            <a:r>
              <a:rPr lang="en-US" b="1">
                <a:effectLst/>
              </a:rPr>
              <a:t>Ezek</a:t>
            </a:r>
            <a:r>
              <a:rPr lang="en-US" b="1" baseline="0">
                <a:effectLst/>
              </a:rPr>
              <a:t> 45:</a:t>
            </a:r>
            <a:r>
              <a:rPr lang="en-US" b="1">
                <a:effectLst/>
              </a:rPr>
              <a:t>2 Of this there shall be for the sanctuary five hundred </a:t>
            </a:r>
            <a:r>
              <a:rPr lang="en-US" b="1" i="1">
                <a:effectLst/>
              </a:rPr>
              <a:t>in length</a:t>
            </a:r>
            <a:r>
              <a:rPr lang="en-US" b="1">
                <a:effectLst/>
              </a:rPr>
              <a:t>, with five hundred </a:t>
            </a:r>
            <a:r>
              <a:rPr lang="en-US" b="1" i="1">
                <a:effectLst/>
              </a:rPr>
              <a:t>in breadth</a:t>
            </a:r>
            <a:r>
              <a:rPr lang="en-US" b="1">
                <a:effectLst/>
              </a:rPr>
              <a:t>, square round about; and fifty cubits round about for the suburbs thereof. </a:t>
            </a:r>
            <a:endParaRPr lang="en-US">
              <a:effectLst/>
            </a:endParaRPr>
          </a:p>
          <a:p>
            <a:r>
              <a:rPr lang="en-US" b="1">
                <a:effectLst/>
              </a:rPr>
              <a:t>3 And of this measure shalt thou measure the length of five and twenty thousand, and the breadth of ten thousand: and in it shall be the sanctuary </a:t>
            </a:r>
            <a:r>
              <a:rPr lang="en-US" b="1" i="1">
                <a:effectLst/>
              </a:rPr>
              <a:t>and</a:t>
            </a:r>
            <a:r>
              <a:rPr lang="en-US" b="1">
                <a:effectLst/>
              </a:rPr>
              <a:t> the most holy </a:t>
            </a:r>
            <a:r>
              <a:rPr lang="en-US" b="1" i="1">
                <a:effectLst/>
              </a:rPr>
              <a:t>place</a:t>
            </a:r>
            <a:r>
              <a:rPr lang="en-US" b="1">
                <a:effectLst/>
              </a:rPr>
              <a:t>. </a:t>
            </a:r>
            <a:endParaRPr lang="en-US">
              <a:effectLst/>
            </a:endParaRPr>
          </a:p>
          <a:p>
            <a:r>
              <a:rPr lang="en-US" b="1"/>
              <a:t>2 </a:t>
            </a:r>
            <a:r>
              <a:rPr lang="ru-RU" b="1"/>
              <a:t>"</a:t>
            </a:r>
            <a:r>
              <a:rPr lang="en-US" b="1"/>
              <a:t>Out of this there shall be for the holy place a square round about five hundred by five hundred cubits, and fifty cubits for its open space round about. </a:t>
            </a:r>
            <a:br>
              <a:rPr lang="en-US" b="1"/>
            </a:br>
            <a:r>
              <a:rPr lang="en-US" b="1"/>
              <a:t>3 </a:t>
            </a:r>
            <a:r>
              <a:rPr lang="ru-RU" b="1"/>
              <a:t>"</a:t>
            </a:r>
            <a:r>
              <a:rPr lang="en-US" b="1"/>
              <a:t>From this area you shall measure a length of 25,000 cubits and a width of 10,000 cubits; and in it shall be the sanctuary, the most holy place. </a:t>
            </a:r>
            <a:endParaRPr lang="en-US"/>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C73E302-338B-7041-B05E-5283000F1606}" type="slidenum">
              <a:rPr lang="en-US" sz="1200"/>
              <a:pPr algn="r" eaLnBrk="1" hangingPunct="1"/>
              <a:t>100</a:t>
            </a:fld>
            <a:endParaRPr lang="en-US" sz="1200"/>
          </a:p>
        </p:txBody>
      </p:sp>
      <p:sp>
        <p:nvSpPr>
          <p:cNvPr id="790530" name="Rectangle 2"/>
          <p:cNvSpPr>
            <a:spLocks noGrp="1" noRot="1" noChangeAspect="1" noChangeArrowheads="1" noTextEdit="1"/>
          </p:cNvSpPr>
          <p:nvPr>
            <p:ph type="sldImg"/>
          </p:nvPr>
        </p:nvSpPr>
        <p:spPr>
          <a:solidFill>
            <a:srgbClr val="FFFFFF"/>
          </a:solidFill>
          <a:ln/>
        </p:spPr>
      </p:sp>
      <p:sp>
        <p:nvSpPr>
          <p:cNvPr id="7905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Some say Jerusalem was in the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navel</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of Israel, meaning the center!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A38B5B-2A2A-094D-A6D9-BBDF30526E40}" type="slidenum">
              <a:rPr lang="en-US" sz="1200"/>
              <a:pPr/>
              <a:t>101</a:t>
            </a:fld>
            <a:endParaRPr lang="en-US" sz="1200"/>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102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#36. Division of the land on and beside the mountain of the Lord.</a:t>
            </a:r>
          </a:p>
          <a:p>
            <a:r>
              <a:rPr lang="en-US"/>
              <a:t>Now we have a repeat of the description of the holy portion of the land that we saw in chapter 45, but with some added details.</a:t>
            </a:r>
          </a:p>
          <a:p>
            <a:r>
              <a:rPr lang="en-US"/>
              <a:t>Levi (Including the Priests), Prince David, and the Temple Compound. Ezekiel 48:8, </a:t>
            </a:r>
            <a:r>
              <a:rPr lang="ru-RU"/>
              <a:t>"</a:t>
            </a:r>
            <a:r>
              <a:rPr lang="en-US"/>
              <a:t>And by the border of Judah, from the east side unto the west side, shall be the offering which ye shall offer of five and twenty thousand reeds in breadth, and in length as one of the other parts, from the east side unto the west side: and the sanctuary shall be in the midst of it.</a:t>
            </a:r>
            <a:r>
              <a:rPr lang="ru-RU"/>
              <a:t>"</a:t>
            </a:r>
            <a:r>
              <a:rPr lang="en-US"/>
              <a:t> Just like each tribe</a:t>
            </a:r>
            <a:r>
              <a:rPr lang="uk-UA"/>
              <a:t>'</a:t>
            </a:r>
            <a:r>
              <a:rPr lang="en-US"/>
              <a:t>s portion is a strip of land going all the way from the east to the west border, the land offering is a 25,000 broad strip, that goes all the way from the east border to the west border. </a:t>
            </a:r>
          </a:p>
          <a:p>
            <a:r>
              <a:rPr lang="en-US"/>
              <a:t>Here in chapter 48, we have, like in 45:1-8, a long passage with many dimensions, with no unit of measure provided. Once again, the KJV translators have tried to help us out by adding the word </a:t>
            </a:r>
            <a:r>
              <a:rPr lang="ru-RU"/>
              <a:t>"</a:t>
            </a:r>
            <a:r>
              <a:rPr lang="en-US"/>
              <a:t>reeds</a:t>
            </a:r>
            <a:r>
              <a:rPr lang="ru-RU"/>
              <a:t>"</a:t>
            </a:r>
            <a:r>
              <a:rPr lang="en-US"/>
              <a:t> in verse 8, near the mention of the sanctuary, which was said to be measured in reeds in 42:16-19.</a:t>
            </a:r>
          </a:p>
          <a:p>
            <a:r>
              <a:rPr lang="en-US"/>
              <a:t>It is interesting that the Lord could easily have provided us one mention of the word </a:t>
            </a:r>
            <a:r>
              <a:rPr lang="ru-RU"/>
              <a:t>"</a:t>
            </a:r>
            <a:r>
              <a:rPr lang="en-US"/>
              <a:t>reeds</a:t>
            </a:r>
            <a:r>
              <a:rPr lang="ru-RU"/>
              <a:t>"</a:t>
            </a:r>
            <a:r>
              <a:rPr lang="en-US"/>
              <a:t> in 45:1-8, and one mention here in chapter 48, just as the translators have done. Instead, if 42:16-19 is not a gloss, we have to refer back to those four verses to know what these units of measures are. What could be the Lord</a:t>
            </a:r>
            <a:r>
              <a:rPr lang="uk-UA"/>
              <a:t>'</a:t>
            </a:r>
            <a:r>
              <a:rPr lang="en-US"/>
              <a:t>s purpose in making the interpretation so indirect? Did he want to leave open the possibility of a </a:t>
            </a:r>
            <a:r>
              <a:rPr lang="uk-UA"/>
              <a:t>'</a:t>
            </a:r>
            <a:r>
              <a:rPr lang="en-US"/>
              <a:t>cubit</a:t>
            </a:r>
            <a:r>
              <a:rPr lang="uk-UA"/>
              <a:t>'</a:t>
            </a:r>
            <a:r>
              <a:rPr lang="en-US"/>
              <a:t> interpretation for those who might stumble in faith at the huge sizes of a </a:t>
            </a:r>
            <a:r>
              <a:rPr lang="uk-UA"/>
              <a:t>'</a:t>
            </a:r>
            <a:r>
              <a:rPr lang="en-US"/>
              <a:t>reed</a:t>
            </a:r>
            <a:r>
              <a:rPr lang="uk-UA"/>
              <a:t>'</a:t>
            </a:r>
            <a:r>
              <a:rPr lang="en-US"/>
              <a:t> interpretation?</a:t>
            </a:r>
          </a:p>
          <a:p>
            <a:r>
              <a:rPr lang="en-US"/>
              <a:t>On the other hand, if 42:16-19 is a gloss, and the gloss had not been made, there would be no mystery in the text, and the interpretation would be straightforward, because the unit of measure throughout this entire vision has been cubits. As mentioned earlier, apart from 42:16-19, only verses 40:5; 40:6; 40:7; 40:8; and 41:8 measured anything in reeds, and all five measurements were exactly one reed long. </a:t>
            </a:r>
          </a:p>
          <a:p>
            <a:r>
              <a:rPr lang="en-US"/>
              <a:t>Ezekiel 48:9-11, </a:t>
            </a:r>
            <a:r>
              <a:rPr lang="ru-RU"/>
              <a:t>"</a:t>
            </a:r>
            <a:r>
              <a:rPr lang="en-US"/>
              <a:t>The oblation that ye shall offer unto the LORD shall be of five and twenty thousand in length, and of ten thousand in breadth ... and the sanctuary of the LORD shall be in the midst thereof. It shall be for the priests that are sanctified of the sons of Zadok; which have kept my charge, which went not astray when the children of Israel went astray, as the Levites went astray.</a:t>
            </a:r>
            <a:r>
              <a:rPr lang="ru-RU"/>
              <a:t>"</a:t>
            </a:r>
            <a:r>
              <a:rPr lang="en-US"/>
              <a:t> The 25,000 by 10,000 cubit portion for the priests, is specifically for the sons of Zadok. It includes the temple compound. I did not show the temple compound centered in the middle of the priests</a:t>
            </a:r>
            <a:r>
              <a:rPr lang="uk-UA"/>
              <a:t>'</a:t>
            </a:r>
            <a:r>
              <a:rPr lang="en-US"/>
              <a:t> portion, because the Hebrew word translated </a:t>
            </a:r>
            <a:r>
              <a:rPr lang="ru-RU"/>
              <a:t>"</a:t>
            </a:r>
            <a:r>
              <a:rPr lang="en-US"/>
              <a:t>in the midst thereof</a:t>
            </a:r>
            <a:r>
              <a:rPr lang="ru-RU"/>
              <a:t>"</a:t>
            </a:r>
            <a:r>
              <a:rPr lang="en-US"/>
              <a:t> in the KJV, simply means </a:t>
            </a:r>
            <a:r>
              <a:rPr lang="ru-RU"/>
              <a:t>"</a:t>
            </a:r>
            <a:r>
              <a:rPr lang="en-US"/>
              <a:t>in it.</a:t>
            </a:r>
            <a:r>
              <a:rPr lang="ru-RU"/>
              <a:t>"</a:t>
            </a:r>
            <a:endParaRPr lang="en-US"/>
          </a:p>
          <a:p>
            <a:r>
              <a:rPr lang="en-US"/>
              <a:t>Ezekiel 48:12-14, </a:t>
            </a:r>
            <a:r>
              <a:rPr lang="ru-RU"/>
              <a:t>"</a:t>
            </a:r>
            <a:r>
              <a:rPr lang="en-US"/>
              <a:t>And this oblation of the land that is offered shall be unto them a thing most holy by the border of the Levites. And over against the border of the priests the Levites shall have five and twenty thousand in length, and ten thousand in breadth ... And they shall not sell of it, neither exchange, nor alienate the firstfruits of the land: for it is holy unto the LORD.</a:t>
            </a:r>
            <a:r>
              <a:rPr lang="ru-RU"/>
              <a:t>"</a:t>
            </a:r>
            <a:endParaRPr lang="en-US"/>
          </a:p>
          <a:p>
            <a:r>
              <a:rPr lang="en-US"/>
              <a:t>When Ezekiel was delineating the tribal portions, he kept using the Hebrew word </a:t>
            </a:r>
            <a:r>
              <a:rPr lang="ru-RU"/>
              <a:t>"</a:t>
            </a:r>
            <a:r>
              <a:rPr lang="en-US"/>
              <a:t>al,</a:t>
            </a:r>
            <a:r>
              <a:rPr lang="ru-RU"/>
              <a:t>"</a:t>
            </a:r>
            <a:r>
              <a:rPr lang="en-US"/>
              <a:t> meaning </a:t>
            </a:r>
            <a:r>
              <a:rPr lang="ru-RU"/>
              <a:t>"</a:t>
            </a:r>
            <a:r>
              <a:rPr lang="en-US"/>
              <a:t>on</a:t>
            </a:r>
            <a:r>
              <a:rPr lang="ru-RU"/>
              <a:t>"</a:t>
            </a:r>
            <a:r>
              <a:rPr lang="en-US"/>
              <a:t> or </a:t>
            </a:r>
            <a:r>
              <a:rPr lang="ru-RU"/>
              <a:t>"</a:t>
            </a:r>
            <a:r>
              <a:rPr lang="en-US"/>
              <a:t>against,</a:t>
            </a:r>
            <a:r>
              <a:rPr lang="ru-RU"/>
              <a:t>"</a:t>
            </a:r>
            <a:r>
              <a:rPr lang="en-US"/>
              <a:t> to show that each portion was right next to and up against the previous one. </a:t>
            </a:r>
            <a:r>
              <a:rPr lang="ru-RU"/>
              <a:t>"</a:t>
            </a:r>
            <a:r>
              <a:rPr lang="en-US"/>
              <a:t>By [</a:t>
            </a:r>
            <a:r>
              <a:rPr lang="uk-UA"/>
              <a:t>'</a:t>
            </a:r>
            <a:r>
              <a:rPr lang="en-US"/>
              <a:t>al</a:t>
            </a:r>
            <a:r>
              <a:rPr lang="uk-UA"/>
              <a:t>'</a:t>
            </a:r>
            <a:r>
              <a:rPr lang="en-US"/>
              <a:t>] the border of Dan ... a portion for Asher, ... by [</a:t>
            </a:r>
            <a:r>
              <a:rPr lang="uk-UA"/>
              <a:t>'</a:t>
            </a:r>
            <a:r>
              <a:rPr lang="en-US"/>
              <a:t>al</a:t>
            </a:r>
            <a:r>
              <a:rPr lang="uk-UA"/>
              <a:t>'</a:t>
            </a:r>
            <a:r>
              <a:rPr lang="en-US"/>
              <a:t>] the border of Asher ... a portion for Naphtali, ... by [</a:t>
            </a:r>
            <a:r>
              <a:rPr lang="uk-UA"/>
              <a:t>'</a:t>
            </a:r>
            <a:r>
              <a:rPr lang="en-US"/>
              <a:t>al</a:t>
            </a:r>
            <a:r>
              <a:rPr lang="uk-UA"/>
              <a:t>'</a:t>
            </a:r>
            <a:r>
              <a:rPr lang="en-US"/>
              <a:t>] the border of Naphtali ... a portion for Manasseh, [etc.] ... by [</a:t>
            </a:r>
            <a:r>
              <a:rPr lang="uk-UA"/>
              <a:t>'</a:t>
            </a:r>
            <a:r>
              <a:rPr lang="en-US"/>
              <a:t>al</a:t>
            </a:r>
            <a:r>
              <a:rPr lang="uk-UA"/>
              <a:t>'</a:t>
            </a:r>
            <a:r>
              <a:rPr lang="en-US"/>
              <a:t>] the border of Judah ... shall be the offering, ... it shall be for the priests,</a:t>
            </a:r>
            <a:r>
              <a:rPr lang="ru-RU"/>
              <a:t>"</a:t>
            </a:r>
            <a:r>
              <a:rPr lang="en-US"/>
              <a:t> Ez48:2-8. If Ezekiel went on using </a:t>
            </a:r>
            <a:r>
              <a:rPr lang="uk-UA"/>
              <a:t>'</a:t>
            </a:r>
            <a:r>
              <a:rPr lang="en-US"/>
              <a:t>al,</a:t>
            </a:r>
            <a:r>
              <a:rPr lang="uk-UA"/>
              <a:t>'</a:t>
            </a:r>
            <a:r>
              <a:rPr lang="en-US"/>
              <a:t> </a:t>
            </a:r>
            <a:r>
              <a:rPr lang="ru-RU"/>
              <a:t>"</a:t>
            </a:r>
            <a:r>
              <a:rPr lang="en-US"/>
              <a:t>by the border of the priests, a portion for Levi; by the border of the Levites, a portion for the city, by the border of the city, a portion for Benjamin,</a:t>
            </a:r>
            <a:r>
              <a:rPr lang="ru-RU"/>
              <a:t>"</a:t>
            </a:r>
            <a:r>
              <a:rPr lang="en-US"/>
              <a:t> we would know the order of the sub-portions within the holy portion.</a:t>
            </a:r>
          </a:p>
          <a:p>
            <a:r>
              <a:rPr lang="en-US"/>
              <a:t>But the sub-portions within the holy portion of the land are described in order of importance, not in geographical order. The portion of the Levites does not lie next to the portion of the priests, because Ezekiel changes from the Hebrew word </a:t>
            </a:r>
            <a:r>
              <a:rPr lang="uk-UA"/>
              <a:t>'</a:t>
            </a:r>
            <a:r>
              <a:rPr lang="en-US"/>
              <a:t>al,</a:t>
            </a:r>
            <a:r>
              <a:rPr lang="uk-UA"/>
              <a:t>'</a:t>
            </a:r>
            <a:r>
              <a:rPr lang="en-US"/>
              <a:t> meaning </a:t>
            </a:r>
            <a:r>
              <a:rPr lang="uk-UA"/>
              <a:t>'</a:t>
            </a:r>
            <a:r>
              <a:rPr lang="en-US"/>
              <a:t>against,</a:t>
            </a:r>
            <a:r>
              <a:rPr lang="uk-UA"/>
              <a:t>'</a:t>
            </a:r>
            <a:r>
              <a:rPr lang="en-US"/>
              <a:t> to the Hebrew word </a:t>
            </a:r>
            <a:r>
              <a:rPr lang="uk-UA"/>
              <a:t>'</a:t>
            </a:r>
            <a:r>
              <a:rPr lang="en-US"/>
              <a:t>el,</a:t>
            </a:r>
            <a:r>
              <a:rPr lang="uk-UA"/>
              <a:t>'</a:t>
            </a:r>
            <a:r>
              <a:rPr lang="en-US"/>
              <a:t> meaning </a:t>
            </a:r>
            <a:r>
              <a:rPr lang="uk-UA"/>
              <a:t>'</a:t>
            </a:r>
            <a:r>
              <a:rPr lang="en-US"/>
              <a:t>to</a:t>
            </a:r>
            <a:r>
              <a:rPr lang="uk-UA"/>
              <a:t>'</a:t>
            </a:r>
            <a:r>
              <a:rPr lang="en-US"/>
              <a:t> or </a:t>
            </a:r>
            <a:r>
              <a:rPr lang="uk-UA"/>
              <a:t>'</a:t>
            </a:r>
            <a:r>
              <a:rPr lang="en-US"/>
              <a:t>towards,</a:t>
            </a:r>
            <a:r>
              <a:rPr lang="uk-UA"/>
              <a:t>'</a:t>
            </a:r>
            <a:r>
              <a:rPr lang="en-US"/>
              <a:t> and also to the Hebrew word </a:t>
            </a:r>
            <a:r>
              <a:rPr lang="uk-UA"/>
              <a:t>'</a:t>
            </a:r>
            <a:r>
              <a:rPr lang="en-US"/>
              <a:t>umah,</a:t>
            </a:r>
            <a:r>
              <a:rPr lang="uk-UA"/>
              <a:t>'</a:t>
            </a:r>
            <a:r>
              <a:rPr lang="en-US"/>
              <a:t> meaning </a:t>
            </a:r>
            <a:r>
              <a:rPr lang="uk-UA"/>
              <a:t>'</a:t>
            </a:r>
            <a:r>
              <a:rPr lang="en-US"/>
              <a:t>corresponding to</a:t>
            </a:r>
            <a:r>
              <a:rPr lang="uk-UA"/>
              <a:t>'</a:t>
            </a:r>
            <a:r>
              <a:rPr lang="en-US"/>
              <a:t> or </a:t>
            </a:r>
            <a:r>
              <a:rPr lang="uk-UA"/>
              <a:t>'</a:t>
            </a:r>
            <a:r>
              <a:rPr lang="en-US"/>
              <a:t>parallel to,</a:t>
            </a:r>
            <a:r>
              <a:rPr lang="uk-UA"/>
              <a:t>'</a:t>
            </a:r>
            <a:r>
              <a:rPr lang="en-US"/>
              <a:t> but not necessarily up against, as in 2 Samuel 16:13, </a:t>
            </a:r>
            <a:r>
              <a:rPr lang="ru-RU"/>
              <a:t>"</a:t>
            </a:r>
            <a:r>
              <a:rPr lang="en-US"/>
              <a:t>As David and his men went by the way, Shimei went along on the hill</a:t>
            </a:r>
            <a:r>
              <a:rPr lang="uk-UA"/>
              <a:t>'</a:t>
            </a:r>
            <a:r>
              <a:rPr lang="en-US"/>
              <a:t>s side over against [</a:t>
            </a:r>
            <a:r>
              <a:rPr lang="uk-UA"/>
              <a:t>'</a:t>
            </a:r>
            <a:r>
              <a:rPr lang="en-US"/>
              <a:t>umah</a:t>
            </a:r>
            <a:r>
              <a:rPr lang="uk-UA"/>
              <a:t>'</a:t>
            </a:r>
            <a:r>
              <a:rPr lang="en-US"/>
              <a:t>] him, and cursed as he went, and threw stones at him, and cast dust.</a:t>
            </a:r>
            <a:r>
              <a:rPr lang="ru-RU"/>
              <a:t>"</a:t>
            </a:r>
            <a:r>
              <a:rPr lang="en-US"/>
              <a:t> </a:t>
            </a:r>
          </a:p>
          <a:p>
            <a:r>
              <a:rPr lang="en-US"/>
              <a:t>He says, </a:t>
            </a:r>
            <a:r>
              <a:rPr lang="ru-RU"/>
              <a:t>"</a:t>
            </a:r>
            <a:r>
              <a:rPr lang="en-US"/>
              <a:t>A thing most holy [the priests</a:t>
            </a:r>
            <a:r>
              <a:rPr lang="uk-UA"/>
              <a:t>'</a:t>
            </a:r>
            <a:r>
              <a:rPr lang="en-US"/>
              <a:t> portion] by [</a:t>
            </a:r>
            <a:r>
              <a:rPr lang="ru-RU"/>
              <a:t>"</a:t>
            </a:r>
            <a:r>
              <a:rPr lang="en-US"/>
              <a:t>towards</a:t>
            </a:r>
            <a:r>
              <a:rPr lang="ru-RU"/>
              <a:t>"</a:t>
            </a:r>
            <a:r>
              <a:rPr lang="en-US"/>
              <a:t>; </a:t>
            </a:r>
            <a:r>
              <a:rPr lang="uk-UA"/>
              <a:t>'</a:t>
            </a:r>
            <a:r>
              <a:rPr lang="en-US"/>
              <a:t>el,</a:t>
            </a:r>
            <a:r>
              <a:rPr lang="uk-UA"/>
              <a:t>'</a:t>
            </a:r>
            <a:r>
              <a:rPr lang="en-US"/>
              <a:t> not </a:t>
            </a:r>
            <a:r>
              <a:rPr lang="uk-UA"/>
              <a:t>'</a:t>
            </a:r>
            <a:r>
              <a:rPr lang="en-US"/>
              <a:t>al</a:t>
            </a:r>
            <a:r>
              <a:rPr lang="uk-UA"/>
              <a:t>'</a:t>
            </a:r>
            <a:r>
              <a:rPr lang="en-US"/>
              <a:t>] the border of the Levites. And over against [</a:t>
            </a:r>
            <a:r>
              <a:rPr lang="ru-RU"/>
              <a:t>"</a:t>
            </a:r>
            <a:r>
              <a:rPr lang="en-US"/>
              <a:t>corresponding to,</a:t>
            </a:r>
            <a:r>
              <a:rPr lang="ru-RU"/>
              <a:t>"</a:t>
            </a:r>
            <a:r>
              <a:rPr lang="en-US"/>
              <a:t> </a:t>
            </a:r>
            <a:r>
              <a:rPr lang="uk-UA"/>
              <a:t>'</a:t>
            </a:r>
            <a:r>
              <a:rPr lang="en-US"/>
              <a:t>umah</a:t>
            </a:r>
            <a:r>
              <a:rPr lang="uk-UA"/>
              <a:t>'</a:t>
            </a:r>
            <a:r>
              <a:rPr lang="en-US"/>
              <a:t>] the border of the priests, the Levites,</a:t>
            </a:r>
            <a:r>
              <a:rPr lang="ru-RU"/>
              <a:t>"</a:t>
            </a:r>
            <a:r>
              <a:rPr lang="en-US"/>
              <a:t> Ez48:12-13. This shows that the Levites portion is probably not right next to the priests</a:t>
            </a:r>
            <a:r>
              <a:rPr lang="uk-UA"/>
              <a:t>'</a:t>
            </a:r>
            <a:r>
              <a:rPr lang="en-US"/>
              <a:t> portion; the city is probably in between.</a:t>
            </a:r>
          </a:p>
          <a:p>
            <a:r>
              <a:rPr lang="en-US"/>
              <a:t>Ezekiel 48:15-17, </a:t>
            </a:r>
            <a:r>
              <a:rPr lang="ru-RU"/>
              <a:t>"</a:t>
            </a:r>
            <a:r>
              <a:rPr lang="en-US"/>
              <a:t>And the five thousand, that are left in the breadth over against the five and twenty thousand, shall be a profane place for the city, for dwelling, and for suburbs: and the city shall be in the midst thereof. And these shall be the measures thereof; the north side ... and the south side ... and on the east side ... and the west side four thousand and five hundred. And the suburbs of the city shall be toward the north ... and toward the south ... and toward the east ... and toward the west two hundred and fifty.</a:t>
            </a:r>
            <a:r>
              <a:rPr lang="ru-RU"/>
              <a:t>"</a:t>
            </a:r>
            <a:r>
              <a:rPr lang="en-US"/>
              <a:t> The city will be 4,500 x 4,500, with a 250 cubit border all around, for a total size of 5,000 x 5000 cubits square.</a:t>
            </a:r>
          </a:p>
          <a:p>
            <a:r>
              <a:rPr lang="en-US"/>
              <a:t>Ezekiel 48:18-19, </a:t>
            </a:r>
            <a:r>
              <a:rPr lang="ru-RU"/>
              <a:t>"</a:t>
            </a:r>
            <a:r>
              <a:rPr lang="en-US"/>
              <a:t>And the residue in length over against the oblation of the holy portion shall be ten thousand eastward, and ten thousand westward: ... and the increase thereof shall be for food unto them that serve the city. And they that serve the city shall serve it out of all the tribes of Israel.</a:t>
            </a:r>
            <a:r>
              <a:rPr lang="ru-RU"/>
              <a:t>"</a:t>
            </a:r>
            <a:r>
              <a:rPr lang="en-US"/>
              <a:t> On both sides of the city, there is a 5,000 by 10,000 cubit area left over, to be used for growing food for the city. The city will be inhabited with people from all the tribes, even though each tribe has its own portion elsewhere.</a:t>
            </a:r>
          </a:p>
          <a:p>
            <a:r>
              <a:rPr lang="en-US"/>
              <a:t>Ezekiel 48:20, </a:t>
            </a:r>
            <a:r>
              <a:rPr lang="ru-RU"/>
              <a:t>"</a:t>
            </a:r>
            <a:r>
              <a:rPr lang="en-US"/>
              <a:t>All the oblation [</a:t>
            </a:r>
            <a:r>
              <a:rPr lang="uk-UA"/>
              <a:t>'</a:t>
            </a:r>
            <a:r>
              <a:rPr lang="en-US"/>
              <a:t>offering</a:t>
            </a:r>
            <a:r>
              <a:rPr lang="uk-UA"/>
              <a:t>'</a:t>
            </a:r>
            <a:r>
              <a:rPr lang="en-US"/>
              <a:t> of the land] shall be five and twenty thousand by five and twenty thousand: ye shall offer the holy oblation foursquare, with [</a:t>
            </a:r>
            <a:r>
              <a:rPr lang="uk-UA"/>
              <a:t>'</a:t>
            </a:r>
            <a:r>
              <a:rPr lang="en-US"/>
              <a:t>including</a:t>
            </a:r>
            <a:r>
              <a:rPr lang="uk-UA"/>
              <a:t>'</a:t>
            </a:r>
            <a:r>
              <a:rPr lang="en-US"/>
              <a:t>] the [profane] possession of the city.</a:t>
            </a:r>
            <a:r>
              <a:rPr lang="ru-RU"/>
              <a:t>"</a:t>
            </a:r>
            <a:r>
              <a:rPr lang="en-US"/>
              <a:t> The total of the priests</a:t>
            </a:r>
            <a:r>
              <a:rPr lang="uk-UA"/>
              <a:t>'</a:t>
            </a:r>
            <a:r>
              <a:rPr lang="en-US"/>
              <a:t> portion with the temple, the Levites</a:t>
            </a:r>
            <a:r>
              <a:rPr lang="uk-UA"/>
              <a:t>'</a:t>
            </a:r>
            <a:r>
              <a:rPr lang="en-US"/>
              <a:t> portion, and Jerusalem</a:t>
            </a:r>
            <a:r>
              <a:rPr lang="uk-UA"/>
              <a:t>'</a:t>
            </a:r>
            <a:r>
              <a:rPr lang="en-US"/>
              <a:t>s portion, is 25,000 by 25,000 square.</a:t>
            </a:r>
          </a:p>
          <a:p>
            <a:r>
              <a:rPr lang="en-US"/>
              <a:t>Ezekiel 48:21, </a:t>
            </a:r>
            <a:r>
              <a:rPr lang="ru-RU"/>
              <a:t>"</a:t>
            </a:r>
            <a:r>
              <a:rPr lang="en-US"/>
              <a:t>And the residue shall be for the prince, on the one side and on the other of the [25,000 x 25,000] holy oblation, and of the possession of the city; over against the five and twenty thousand of the oblation toward the east border, and westward over against the five and twenty thousand toward the west border.</a:t>
            </a:r>
            <a:r>
              <a:rPr lang="ru-RU"/>
              <a:t>"</a:t>
            </a:r>
            <a:r>
              <a:rPr lang="en-US"/>
              <a:t> On each side of the 25,000 by 25,000 square area, running to the Mediterranean Sea on the west, and to the Jordan River and the Dead Sea (or shall we call it the Living Sea by this time) on the east, shall be a 25,000 cubit wide portion for David, and his descendants, and his government expenses.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103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#37. The Plain and the Holy Portion in Cubits.</a:t>
            </a:r>
          </a:p>
          <a:p>
            <a:r>
              <a:rPr lang="en-US"/>
              <a:t>Zechariah says the plain that the mountain of the Lord will sit upon will extend from Geba (see picture #37), Jaba today, about 6 miles northeast of Jerusalem; to Rimmon (see picture #37), probably En-Rimmon, about 36 miles southeast of Jerusalem, near Beersheba.</a:t>
            </a:r>
          </a:p>
          <a:p>
            <a:r>
              <a:rPr lang="ru-RU"/>
              <a:t>"</a:t>
            </a:r>
            <a:r>
              <a:rPr lang="en-US"/>
              <a:t>All the land shall be turned into a plain from Geba to Rimmon south of Jerusalem. She shall be raised up and inhabited in her place from Benjamin</a:t>
            </a:r>
            <a:r>
              <a:rPr lang="uk-UA"/>
              <a:t>'</a:t>
            </a:r>
            <a:r>
              <a:rPr lang="en-US"/>
              <a:t>s Gate to the place of the First Gate and the Corner Gate, and from the Tower of Hananel to the king</a:t>
            </a:r>
            <a:r>
              <a:rPr lang="uk-UA"/>
              <a:t>'</a:t>
            </a:r>
            <a:r>
              <a:rPr lang="en-US"/>
              <a:t>s winepresses,</a:t>
            </a:r>
            <a:r>
              <a:rPr lang="ru-RU"/>
              <a:t>"</a:t>
            </a:r>
            <a:r>
              <a:rPr lang="en-US"/>
              <a:t> NKJV Zech14:10. All the Judean Mountains, which you can see within the dashed oval in the center of picture #37, will be leveled; but the Samarian Hills, the area within the dashed oval to the right of picture #37, will remain. Jerusalem will be lifted up </a:t>
            </a:r>
            <a:r>
              <a:rPr lang="ru-RU"/>
              <a:t>"</a:t>
            </a:r>
            <a:r>
              <a:rPr lang="en-US"/>
              <a:t>in her place</a:t>
            </a:r>
            <a:r>
              <a:rPr lang="ru-RU"/>
              <a:t>"</a:t>
            </a:r>
            <a:r>
              <a:rPr lang="en-US"/>
              <a:t>; probably with the same geographical features that are there now, only higher.</a:t>
            </a:r>
          </a:p>
          <a:p>
            <a:r>
              <a:rPr lang="en-US"/>
              <a:t>How much higher? The current elevation of Jerusalem is about 2,500 feet. Altitude sickness, in our present time at least, begins around 8,000 feet. The highest alpine tree line in the world is at about 17,000 feet, so that</a:t>
            </a:r>
            <a:r>
              <a:rPr lang="uk-UA"/>
              <a:t>'</a:t>
            </a:r>
            <a:r>
              <a:rPr lang="en-US"/>
              <a:t>s not an issue. So probably, the mountain of the Lord</a:t>
            </a:r>
            <a:r>
              <a:rPr lang="uk-UA"/>
              <a:t>'</a:t>
            </a:r>
            <a:r>
              <a:rPr lang="en-US"/>
              <a:t>s house will be less than 8,000 feet high. But in addition to Jerusalem being raised, other mountains in the earth will be lowered, so the mountain at Jerusalem will be the highest, and yet still have a pleasant environment.</a:t>
            </a:r>
          </a:p>
          <a:p>
            <a:r>
              <a:rPr lang="en-US"/>
              <a:t>In picture #37, the temple, the very tiny black square at the northeast corner of the city square, is located on the temple mount; and the northeast corner of the city, the small square in the middle of the mountain, is at the location of the original city of Jerusalem (the city of David).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104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#38. The Plain and the Holy Portion in Reeds.</a:t>
            </a:r>
          </a:p>
          <a:p>
            <a:r>
              <a:rPr lang="en-US"/>
              <a:t>Although I used a lot of space describing why it seems a scribe may have added the word </a:t>
            </a:r>
            <a:r>
              <a:rPr lang="ru-RU"/>
              <a:t>"</a:t>
            </a:r>
            <a:r>
              <a:rPr lang="en-US"/>
              <a:t>reeds</a:t>
            </a:r>
            <a:r>
              <a:rPr lang="ru-RU"/>
              <a:t>"</a:t>
            </a:r>
            <a:r>
              <a:rPr lang="en-US"/>
              <a:t> four times to the Hebrew of Ezekiel 42:16-19; it may very well be that </a:t>
            </a:r>
            <a:r>
              <a:rPr lang="ru-RU"/>
              <a:t>"</a:t>
            </a:r>
            <a:r>
              <a:rPr lang="en-US"/>
              <a:t>reeds</a:t>
            </a:r>
            <a:r>
              <a:rPr lang="ru-RU"/>
              <a:t>"</a:t>
            </a:r>
            <a:r>
              <a:rPr lang="en-US"/>
              <a:t> is the correct reading, so I have presented picture #38 as a possible representation of the holy portion of the land in reeds. However, I used a reed of 6 medium cubits, rather than 6 long cubits, in preparing picture #38.</a:t>
            </a:r>
          </a:p>
          <a:p>
            <a:r>
              <a:rPr lang="en-US"/>
              <a:t>Again, the temple, the very tiny black square at the northeast corner of the city, is located on the temple mount; and the city</a:t>
            </a:r>
            <a:r>
              <a:rPr lang="uk-UA"/>
              <a:t>'</a:t>
            </a:r>
            <a:r>
              <a:rPr lang="en-US"/>
              <a:t>s northeast corner is at the location of the original city of Jerusalem (the city of David). </a:t>
            </a:r>
          </a:p>
          <a:p>
            <a:r>
              <a:rPr lang="en-US"/>
              <a:t>If the measurements are in reeds, the land boundaries for the priests, Levites, the city, and the prince would probably have to extend beyond the mountain of the Lord, because otherwise the mountain would have to extend over the Dead Sea. Now, I have no problem believing the God who made the earth can make major changes to the land of Israel before the Messianic Kingdom is set up. But when God describes the borders of messianic Israel as being from the Jordan River to the Mediterranean Sea, it doesn</a:t>
            </a:r>
            <a:r>
              <a:rPr lang="uk-UA"/>
              <a:t>'</a:t>
            </a:r>
            <a:r>
              <a:rPr lang="en-US"/>
              <a:t>t sound like he is talking about a repositioned Jordan River and Mediterranean Sea. </a:t>
            </a:r>
            <a:r>
              <a:rPr lang="ru-RU"/>
              <a:t>"</a:t>
            </a:r>
            <a:r>
              <a:rPr lang="en-US"/>
              <a:t>From the land of Israel by Jordan, ... this is the east side. ... The west side also shall be the great sea.</a:t>
            </a:r>
            <a:r>
              <a:rPr lang="ru-RU"/>
              <a:t>"</a:t>
            </a:r>
            <a:r>
              <a:rPr lang="en-US"/>
              <a:t> Ez47:18-20.</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#26. Prince David entering the outer east gate from the porch on the outer court side. The gate is sealed up on the outside because the shekinah glory entered the temple compound through that gate. The light on the steps is shining from the shekinah glory in the temple through the east inner gate behind him.</a:t>
            </a:r>
          </a:p>
          <a:p>
            <a:r>
              <a:rPr lang="en-US" dirty="0"/>
              <a:t>Ezekiel 44:1-3, </a:t>
            </a:r>
            <a:r>
              <a:rPr lang="ru-RU" dirty="0"/>
              <a:t>"</a:t>
            </a:r>
            <a:r>
              <a:rPr lang="en-US" dirty="0"/>
              <a:t>Then he brought me back the way of the gate of the outward sanctuary which </a:t>
            </a:r>
            <a:r>
              <a:rPr lang="en-US" dirty="0" err="1"/>
              <a:t>looketh</a:t>
            </a:r>
            <a:r>
              <a:rPr lang="en-US" dirty="0"/>
              <a:t> toward the east; and it was shut. Then said the LORD unto me; This gate shall be shut, it shall not be opened, and no man shall enter in by it; because the LORD, the God of Israel, hath entered in by it, therefore it shall be shut.</a:t>
            </a:r>
            <a:r>
              <a:rPr lang="ru-RU" dirty="0"/>
              <a:t>"</a:t>
            </a:r>
            <a:r>
              <a:rPr lang="en-US" dirty="0"/>
              <a:t> The outside of the outer east gate will be sealed after the shekinah glory enters through it. This gate does not yet exist. People confuse it with the sealed eastern gate in Jerusalem today, and say it will be unsealed for Messiah to enter by. That is the opposite of what scripture teaches here, that a future gate will be sealed after the Messiah enters through it, with the shekinah glory.</a:t>
            </a:r>
          </a:p>
          <a:p>
            <a:r>
              <a:rPr lang="ru-RU" dirty="0"/>
              <a:t>"</a:t>
            </a:r>
            <a:r>
              <a:rPr lang="en-US" dirty="0"/>
              <a:t>It is for the prince; the prince, he shall sit in it to eat bread before the LORD; he shall enter by the way of the porch of that gate, and shall go out by the way of the same.</a:t>
            </a:r>
            <a:r>
              <a:rPr lang="ru-RU" dirty="0"/>
              <a:t>"</a:t>
            </a:r>
            <a:r>
              <a:rPr lang="en-US" dirty="0"/>
              <a:t> The prince gets to use this sealed gate to sit and eat in. He will have a nice view of the inner east gate and the temple from here, and be out of the sun. He has to enter and leave the gate through the porch because the outside doorway is sealed.</a:t>
            </a:r>
          </a:p>
          <a:p>
            <a:r>
              <a:rPr lang="en-US" dirty="0"/>
              <a:t>The prince is Prince David. He will be a king to Israel, but a prince to </a:t>
            </a:r>
            <a:r>
              <a:rPr lang="en-US" dirty="0" err="1"/>
              <a:t>Yeshua</a:t>
            </a:r>
            <a:r>
              <a:rPr lang="en-US" dirty="0"/>
              <a:t>, the King of Kings. Jeremiah 30:9, </a:t>
            </a:r>
            <a:r>
              <a:rPr lang="ru-RU" dirty="0"/>
              <a:t>"</a:t>
            </a:r>
            <a:r>
              <a:rPr lang="en-US" dirty="0"/>
              <a:t>They shall serve the LORD their God, and David their king, whom I will raise up unto them,</a:t>
            </a:r>
            <a:r>
              <a:rPr lang="ru-RU" dirty="0"/>
              <a:t>"</a:t>
            </a:r>
            <a:r>
              <a:rPr lang="en-US" dirty="0"/>
              <a:t> along with all the other people whose bodies are resurrected before the kingdom is established.</a:t>
            </a:r>
          </a:p>
          <a:p>
            <a:r>
              <a:rPr lang="en-US" dirty="0"/>
              <a:t>Serving under David, in either the federal or tribal governments, will be the resurrected and glorified twelve apostles, including Paul in place of Judas. </a:t>
            </a:r>
            <a:r>
              <a:rPr lang="ru-RU" dirty="0"/>
              <a:t>"</a:t>
            </a:r>
            <a:r>
              <a:rPr lang="en-US" dirty="0"/>
              <a:t>And Jesus said unto them, Verily I say unto you, That ye which have followed me, in the regeneration when the Son of man shall sit in the throne of his glory, ye also shall sit upon twelve thrones, judging the twelve tribes of Israel,</a:t>
            </a:r>
            <a:r>
              <a:rPr lang="ru-RU" dirty="0"/>
              <a:t>"</a:t>
            </a:r>
            <a:r>
              <a:rPr lang="en-US" dirty="0"/>
              <a:t> Mt19:28.</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105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#39. Jerusalem in Cubits.</a:t>
            </a:r>
          </a:p>
          <a:p>
            <a:r>
              <a:rPr lang="en-US"/>
              <a:t>Picture #39 shows Jerusalem </a:t>
            </a:r>
            <a:r>
              <a:rPr lang="ru-RU"/>
              <a:t>"</a:t>
            </a:r>
            <a:r>
              <a:rPr lang="en-US"/>
              <a:t>raised up and inhabited in her place,</a:t>
            </a:r>
            <a:r>
              <a:rPr lang="ru-RU"/>
              <a:t>"</a:t>
            </a:r>
            <a:r>
              <a:rPr lang="en-US"/>
              <a:t> Zech14:10, with her existing geography intact, and the large valley through the mount of Olives, with the east river flowing down it, as a way up to the city on the mountain of the Lord</a:t>
            </a:r>
            <a:r>
              <a:rPr lang="uk-UA"/>
              <a:t>'</a:t>
            </a:r>
            <a:r>
              <a:rPr lang="en-US"/>
              <a:t>s house.</a:t>
            </a:r>
          </a:p>
          <a:p>
            <a:r>
              <a:rPr lang="en-US"/>
              <a:t>The measurements are in cubits, because if the measurements were in reeds, a 250 reed border around the city where there can be no houses would cover all of what is shown as </a:t>
            </a:r>
            <a:r>
              <a:rPr lang="ru-RU"/>
              <a:t>"</a:t>
            </a:r>
            <a:r>
              <a:rPr lang="en-US"/>
              <a:t>The City</a:t>
            </a:r>
            <a:r>
              <a:rPr lang="ru-RU"/>
              <a:t>"</a:t>
            </a:r>
            <a:r>
              <a:rPr lang="en-US"/>
              <a:t> in picture #39, and more. In that case, the inhabited part of the city couldn</a:t>
            </a:r>
            <a:r>
              <a:rPr lang="uk-UA"/>
              <a:t>'</a:t>
            </a:r>
            <a:r>
              <a:rPr lang="en-US"/>
              <a:t>t include the original Jerusalem, the city of David, or any of the landmarks mentioned in Zechariah 14:10, </a:t>
            </a:r>
            <a:r>
              <a:rPr lang="ru-RU"/>
              <a:t>"</a:t>
            </a:r>
            <a:r>
              <a:rPr lang="en-US"/>
              <a:t>from Benjamin</a:t>
            </a:r>
            <a:r>
              <a:rPr lang="uk-UA"/>
              <a:t>'</a:t>
            </a:r>
            <a:r>
              <a:rPr lang="en-US"/>
              <a:t>s Gate to the place of the First Gate and the Corner Gate, and from the Tower of Hananel to the king</a:t>
            </a:r>
            <a:r>
              <a:rPr lang="uk-UA"/>
              <a:t>'</a:t>
            </a:r>
            <a:r>
              <a:rPr lang="en-US"/>
              <a:t>s winepresses. The people shall dwell in it. ... Jerusalem shall be safely inhabited,</a:t>
            </a:r>
            <a:r>
              <a:rPr lang="ru-RU"/>
              <a:t>"</a:t>
            </a:r>
            <a:r>
              <a:rPr lang="en-US"/>
              <a:t> Zech14:10-11.</a:t>
            </a:r>
          </a:p>
          <a:p>
            <a:r>
              <a:rPr lang="en-US"/>
              <a:t>It is hard to tell where those old gates and landmarks were. They may be south of the temple mount, because what we call the </a:t>
            </a:r>
            <a:r>
              <a:rPr lang="ru-RU"/>
              <a:t>"</a:t>
            </a:r>
            <a:r>
              <a:rPr lang="en-US"/>
              <a:t>Old City</a:t>
            </a:r>
            <a:r>
              <a:rPr lang="ru-RU"/>
              <a:t>"</a:t>
            </a:r>
            <a:r>
              <a:rPr lang="en-US"/>
              <a:t> today, was actually the </a:t>
            </a:r>
            <a:r>
              <a:rPr lang="ru-RU"/>
              <a:t>"</a:t>
            </a:r>
            <a:r>
              <a:rPr lang="en-US"/>
              <a:t>New City</a:t>
            </a:r>
            <a:r>
              <a:rPr lang="ru-RU"/>
              <a:t>"</a:t>
            </a:r>
            <a:r>
              <a:rPr lang="en-US"/>
              <a:t> before, part of it even being called </a:t>
            </a:r>
            <a:r>
              <a:rPr lang="ru-RU"/>
              <a:t>"</a:t>
            </a:r>
            <a:r>
              <a:rPr lang="en-US"/>
              <a:t>Bezetha,</a:t>
            </a:r>
            <a:r>
              <a:rPr lang="ru-RU"/>
              <a:t>"</a:t>
            </a:r>
            <a:r>
              <a:rPr lang="en-US"/>
              <a:t> meaning </a:t>
            </a:r>
            <a:r>
              <a:rPr lang="ru-RU"/>
              <a:t>"</a:t>
            </a:r>
            <a:r>
              <a:rPr lang="en-US"/>
              <a:t>New City</a:t>
            </a:r>
            <a:r>
              <a:rPr lang="ru-RU"/>
              <a:t>"</a:t>
            </a:r>
            <a:r>
              <a:rPr lang="en-US"/>
              <a:t>. Picture #39 shows where the </a:t>
            </a:r>
            <a:r>
              <a:rPr lang="ru-RU"/>
              <a:t>"</a:t>
            </a:r>
            <a:r>
              <a:rPr lang="en-US"/>
              <a:t>So-called </a:t>
            </a:r>
            <a:r>
              <a:rPr lang="uk-UA"/>
              <a:t>'</a:t>
            </a:r>
            <a:r>
              <a:rPr lang="en-US"/>
              <a:t>Old</a:t>
            </a:r>
            <a:r>
              <a:rPr lang="uk-UA"/>
              <a:t>'</a:t>
            </a:r>
            <a:r>
              <a:rPr lang="en-US"/>
              <a:t> City</a:t>
            </a:r>
            <a:r>
              <a:rPr lang="ru-RU"/>
              <a:t>"</a:t>
            </a:r>
            <a:r>
              <a:rPr lang="en-US"/>
              <a:t> is today, and also where the </a:t>
            </a:r>
            <a:r>
              <a:rPr lang="ru-RU"/>
              <a:t>"</a:t>
            </a:r>
            <a:r>
              <a:rPr lang="en-US"/>
              <a:t>So-called Mt. Zion</a:t>
            </a:r>
            <a:r>
              <a:rPr lang="ru-RU"/>
              <a:t>"</a:t>
            </a:r>
            <a:r>
              <a:rPr lang="en-US"/>
              <a:t> is today. But the real Mt. Zion, and the original location of Jerusalem, and an area called the </a:t>
            </a:r>
            <a:r>
              <a:rPr lang="ru-RU"/>
              <a:t>"</a:t>
            </a:r>
            <a:r>
              <a:rPr lang="en-US"/>
              <a:t>Ophel,</a:t>
            </a:r>
            <a:r>
              <a:rPr lang="ru-RU"/>
              <a:t>"</a:t>
            </a:r>
            <a:r>
              <a:rPr lang="en-US"/>
              <a:t> is marked as </a:t>
            </a:r>
            <a:r>
              <a:rPr lang="ru-RU"/>
              <a:t>"</a:t>
            </a:r>
            <a:r>
              <a:rPr lang="en-US"/>
              <a:t>Zion &amp; City of David</a:t>
            </a:r>
            <a:r>
              <a:rPr lang="ru-RU"/>
              <a:t>"</a:t>
            </a:r>
            <a:r>
              <a:rPr lang="en-US"/>
              <a:t> and </a:t>
            </a:r>
            <a:r>
              <a:rPr lang="ru-RU"/>
              <a:t>"</a:t>
            </a:r>
            <a:r>
              <a:rPr lang="en-US"/>
              <a:t>Levi Gate</a:t>
            </a:r>
            <a:r>
              <a:rPr lang="ru-RU"/>
              <a:t>"</a:t>
            </a:r>
            <a:r>
              <a:rPr lang="en-US"/>
              <a:t> in the picture. The city was located there because it had access to the Gihon Spring from tunnels within its fortifications, which made the city very difficult to capture by siege.</a:t>
            </a:r>
          </a:p>
          <a:p>
            <a:r>
              <a:rPr lang="en-US"/>
              <a:t>Or, alternatively, if the landmarks Zechariah 14:10-11 talks about were north of the temple mount, then perhaps the verses refer to priests dwelling in those places in the future.</a:t>
            </a:r>
          </a:p>
          <a:p>
            <a:r>
              <a:rPr lang="en-US"/>
              <a:t>God made many promises regarding Zion and Jerusalem, and it sounds like he is referring to the same Zion and Jerusalem that we know of, not ones in new locations. </a:t>
            </a:r>
            <a:r>
              <a:rPr lang="ru-RU"/>
              <a:t>"</a:t>
            </a:r>
            <a:r>
              <a:rPr lang="en-US"/>
              <a:t>Thus saith the LORD of hosts; I am jealous for Jerusalem and for Zion with a great jealousy ... I am returned to Jerusalem with mercies: my house shall be built in it, ... and a line shall be stretched forth upon Jerusalem ... The LORD shall yet comfort Zion, and shall yet choose Jerusalem,</a:t>
            </a:r>
            <a:r>
              <a:rPr lang="ru-RU"/>
              <a:t>"</a:t>
            </a:r>
            <a:r>
              <a:rPr lang="en-US"/>
              <a:t> Zech1:14-17.</a:t>
            </a:r>
          </a:p>
          <a:p>
            <a:r>
              <a:rPr lang="en-US"/>
              <a:t>Picture #39 tries to place the altar of the future temple compound, in the same location as the altar of the first and second temples. As far as I can see from 2 Samuel 24, it is the altar</a:t>
            </a:r>
            <a:r>
              <a:rPr lang="uk-UA"/>
              <a:t>'</a:t>
            </a:r>
            <a:r>
              <a:rPr lang="en-US"/>
              <a:t>s location that is important to be the same, rather than the location of the holy of holies being the same, even though the future altar has steps to the east, and the previous altars had ramps to the south.</a:t>
            </a:r>
          </a:p>
          <a:p>
            <a:r>
              <a:rPr lang="en-US"/>
              <a:t>David built the altar on the threshing floor where the plague stopped at Jerusalem, and it was the location of the altar that determined the location of the most holy place. Also, it is the altar, rather than the most holy place, that is at the exact center of the future temple. The message of these chapters in Ezekiel, and the meaning of the Messianic Kingdom and the mountain of the Lord</a:t>
            </a:r>
            <a:r>
              <a:rPr lang="uk-UA"/>
              <a:t>'</a:t>
            </a:r>
            <a:r>
              <a:rPr lang="en-US"/>
              <a:t>s house, is not only that God is holy, but that God who is holy will dwell with men, and that is only made possible by the altar, or more specifically, by what it symbolizes, the substitutionary death of Yeshua.</a:t>
            </a:r>
          </a:p>
          <a:p>
            <a:r>
              <a:rPr lang="en-US"/>
              <a:t>There are various theories as to where the 1st and 2nd temples stood on the temple mount. I used a southern placement, with the assumption that the Antonia Fortress was located where the Dome of the Rock is now, as you can see in picture #39.</a:t>
            </a:r>
          </a:p>
          <a:p>
            <a:r>
              <a:rPr lang="en-US"/>
              <a:t>Southern Tribes. Ezekiel 48:22-27, </a:t>
            </a:r>
            <a:r>
              <a:rPr lang="ru-RU"/>
              <a:t>"</a:t>
            </a:r>
            <a:r>
              <a:rPr lang="en-US"/>
              <a:t>As for the rest of the tribes, from the east side unto the west side, Benjamin shall have a portion. And by the border of Benjamin, from the east side unto the west side, Simeon shall have a portion. And by ... Simeon, ... Issachar a portion. And by ... Issachar, ... Zebulun a portion. And by the border of Zebulun, from the east side unto the west side, Gad a portion.</a:t>
            </a:r>
            <a:r>
              <a:rPr lang="ru-RU"/>
              <a:t>"</a:t>
            </a:r>
            <a:endParaRPr lang="en-US"/>
          </a:p>
          <a:p>
            <a:r>
              <a:rPr lang="en-US"/>
              <a:t>Southern Border. Ezekiel 48:28, </a:t>
            </a:r>
            <a:r>
              <a:rPr lang="ru-RU"/>
              <a:t>"</a:t>
            </a:r>
            <a:r>
              <a:rPr lang="en-US"/>
              <a:t>And by the border of Gad, at the south side southward, the border shall be even from Tamar unto the waters of strife in Kadesh, and to the river toward the great sea. This is the land which ye shall divide by lot unto the tribes of Israel for inheritance.</a:t>
            </a:r>
            <a:r>
              <a:rPr lang="ru-RU"/>
              <a:t>"</a:t>
            </a:r>
            <a:r>
              <a:rPr lang="en-US"/>
              <a:t> The southern border will extend to the Brook of Egypt, the Wadi el-Arish.</a:t>
            </a:r>
          </a:p>
          <a:p>
            <a:r>
              <a:rPr lang="en-US"/>
              <a:t>Ezekiel 48:30-34, </a:t>
            </a:r>
            <a:r>
              <a:rPr lang="ru-RU"/>
              <a:t>"</a:t>
            </a:r>
            <a:r>
              <a:rPr lang="en-US"/>
              <a:t>And the gates of the city shall be after the names of the tribes of Israel: three gates northward; Reuben, ... Judah, ... Levi. And at the east side ... Joseph ... Benjamin ... Dan. And at the south side ... Simeon ... Issachar ... Zebulun. At the west side ... Gad ... Asher ... Naphtali.</a:t>
            </a:r>
            <a:r>
              <a:rPr lang="ru-RU"/>
              <a:t>"</a:t>
            </a:r>
            <a:r>
              <a:rPr lang="en-US"/>
              <a:t> Jerusalem will have three gates on each side, named after the twelve tribes. The name of Levi, which is often left out when naming the 12 tribes, will be included; and Ephraim and Manasseh, which are often named separately when naming the 12 tribes, will be represented as </a:t>
            </a:r>
            <a:r>
              <a:rPr lang="ru-RU"/>
              <a:t>"</a:t>
            </a:r>
            <a:r>
              <a:rPr lang="en-US"/>
              <a:t>Joseph.</a:t>
            </a:r>
            <a:r>
              <a:rPr lang="ru-RU"/>
              <a:t>"</a:t>
            </a:r>
            <a:r>
              <a:rPr lang="en-US"/>
              <a:t> In picture #39, I showed four of these gates, starting with the Reuben Gate in the northwest, and going clockwise to the Joseph gate.</a:t>
            </a:r>
          </a:p>
          <a:p>
            <a:r>
              <a:rPr lang="en-US"/>
              <a:t>Ezekiel 48:35, </a:t>
            </a:r>
            <a:r>
              <a:rPr lang="ru-RU"/>
              <a:t>"</a:t>
            </a:r>
            <a:r>
              <a:rPr lang="en-US"/>
              <a:t>And the name of the city from that day shall be, The LORD is there.</a:t>
            </a:r>
            <a:r>
              <a:rPr lang="ru-RU"/>
              <a:t>"</a:t>
            </a:r>
            <a:r>
              <a:rPr lang="en-US"/>
              <a:t> Jerusalem will be given a new name </a:t>
            </a:r>
            <a:r>
              <a:rPr lang="ru-RU"/>
              <a:t>"</a:t>
            </a:r>
            <a:r>
              <a:rPr lang="en-US"/>
              <a:t>from that day</a:t>
            </a:r>
            <a:r>
              <a:rPr lang="ru-RU"/>
              <a:t>"</a:t>
            </a:r>
            <a:r>
              <a:rPr lang="en-US"/>
              <a:t> than it has during our day. It will be called </a:t>
            </a:r>
            <a:r>
              <a:rPr lang="ru-RU"/>
              <a:t>"</a:t>
            </a:r>
            <a:r>
              <a:rPr lang="en-US"/>
              <a:t>Jehovah Shammah,</a:t>
            </a:r>
            <a:r>
              <a:rPr lang="ru-RU"/>
              <a:t>"</a:t>
            </a:r>
            <a:r>
              <a:rPr lang="en-US"/>
              <a:t> meaning </a:t>
            </a:r>
            <a:r>
              <a:rPr lang="ru-RU"/>
              <a:t>"</a:t>
            </a:r>
            <a:r>
              <a:rPr lang="en-US"/>
              <a:t>Jehovah Is There.</a:t>
            </a:r>
            <a:r>
              <a:rPr lang="ru-RU"/>
              <a:t>"</a:t>
            </a:r>
            <a:r>
              <a:rPr lang="en-US"/>
              <a:t> </a:t>
            </a:r>
            <a:r>
              <a:rPr lang="uk-UA"/>
              <a:t>'</a:t>
            </a:r>
            <a:r>
              <a:rPr lang="en-US"/>
              <a:t>There</a:t>
            </a:r>
            <a:r>
              <a:rPr lang="uk-UA"/>
              <a:t>'</a:t>
            </a:r>
            <a:r>
              <a:rPr lang="en-US"/>
              <a:t>, not </a:t>
            </a:r>
            <a:r>
              <a:rPr lang="uk-UA"/>
              <a:t>'</a:t>
            </a:r>
            <a:r>
              <a:rPr lang="en-US"/>
              <a:t>here</a:t>
            </a:r>
            <a:r>
              <a:rPr lang="uk-UA"/>
              <a:t>'</a:t>
            </a:r>
            <a:r>
              <a:rPr lang="en-US"/>
              <a:t>, since most of the world</a:t>
            </a:r>
            <a:r>
              <a:rPr lang="uk-UA"/>
              <a:t>'</a:t>
            </a:r>
            <a:r>
              <a:rPr lang="en-US"/>
              <a:t>s population will be referring to it while living outside the land.</a:t>
            </a:r>
          </a:p>
          <a:p>
            <a:r>
              <a:rPr lang="en-US"/>
              <a:t>Jehovah Shammah is what this is all about. The place will be special, because the Lord will be there, and God has allowed us to see some of it in advance, and we will be going there various times during the Messianic Kingdom.</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106</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107</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804E26-817F-FB42-A268-1F039CC5C63E}"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111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But see Jeremiah 50:18-20…</a:t>
            </a:r>
            <a:r>
              <a:rPr lang="en-US" dirty="0">
                <a:effectLst/>
                <a:latin typeface="Arial" panose="020B0604020202020204" pitchFamily="34" charset="0"/>
              </a:rPr>
              <a:t> </a:t>
            </a:r>
          </a:p>
          <a:p>
            <a:r>
              <a:rPr lang="en-US" dirty="0">
                <a:effectLst/>
                <a:latin typeface="Arial" panose="020B0604020202020204" pitchFamily="34" charset="0"/>
              </a:rPr>
              <a:t>Therefore, this is what the LORD of Heaven’s Armies,</a:t>
            </a:r>
          </a:p>
          <a:p>
            <a:r>
              <a:rPr lang="en-US" dirty="0">
                <a:effectLst/>
                <a:latin typeface="Arial" panose="020B0604020202020204" pitchFamily="34" charset="0"/>
              </a:rPr>
              <a:t>the God of Israel, says:</a:t>
            </a:r>
          </a:p>
          <a:p>
            <a:r>
              <a:rPr lang="en-US" dirty="0">
                <a:effectLst/>
                <a:latin typeface="Arial" panose="020B0604020202020204" pitchFamily="34" charset="0"/>
              </a:rPr>
              <a:t>“Now I will punish the king of Babylon and his land,</a:t>
            </a:r>
          </a:p>
          <a:p>
            <a:r>
              <a:rPr lang="en-US" dirty="0">
                <a:effectLst/>
                <a:latin typeface="Arial" panose="020B0604020202020204" pitchFamily="34" charset="0"/>
              </a:rPr>
              <a:t>just as I punished the king of Assyria.</a:t>
            </a:r>
          </a:p>
          <a:p>
            <a:r>
              <a:rPr lang="en-US" dirty="0">
                <a:solidFill>
                  <a:srgbClr val="006699"/>
                </a:solidFill>
                <a:effectLst/>
                <a:latin typeface="Arial" panose="020B0604020202020204" pitchFamily="34" charset="0"/>
              </a:rPr>
              <a:t>19</a:t>
            </a:r>
            <a:r>
              <a:rPr lang="en-US" dirty="0">
                <a:effectLst/>
                <a:latin typeface="Arial" panose="020B0604020202020204" pitchFamily="34" charset="0"/>
              </a:rPr>
              <a:t>  And I will bring Israel home again to its own land,</a:t>
            </a:r>
          </a:p>
          <a:p>
            <a:r>
              <a:rPr lang="en-US" dirty="0">
                <a:effectLst/>
                <a:latin typeface="Arial" panose="020B0604020202020204" pitchFamily="34" charset="0"/>
              </a:rPr>
              <a:t>to feed in the fields of Carmel and Bashan,</a:t>
            </a:r>
          </a:p>
          <a:p>
            <a:r>
              <a:rPr lang="en-US" dirty="0">
                <a:effectLst/>
                <a:latin typeface="Arial" panose="020B0604020202020204" pitchFamily="34" charset="0"/>
              </a:rPr>
              <a:t>and to be satisfied once more</a:t>
            </a:r>
          </a:p>
          <a:p>
            <a:r>
              <a:rPr lang="en-US" dirty="0">
                <a:effectLst/>
                <a:latin typeface="Arial" panose="020B0604020202020204" pitchFamily="34" charset="0"/>
              </a:rPr>
              <a:t>in the hill country of Ephraim and Gilead.</a:t>
            </a:r>
          </a:p>
          <a:p>
            <a:r>
              <a:rPr lang="en-US" dirty="0">
                <a:solidFill>
                  <a:srgbClr val="006699"/>
                </a:solidFill>
                <a:effectLst/>
                <a:latin typeface="Arial" panose="020B0604020202020204" pitchFamily="34" charset="0"/>
              </a:rPr>
              <a:t>20</a:t>
            </a:r>
            <a:r>
              <a:rPr lang="en-US" dirty="0">
                <a:effectLst/>
                <a:latin typeface="Arial" panose="020B0604020202020204" pitchFamily="34" charset="0"/>
              </a:rPr>
              <a:t>  In those days,” says the LORD,</a:t>
            </a:r>
          </a:p>
          <a:p>
            <a:r>
              <a:rPr lang="en-US" dirty="0">
                <a:effectLst/>
                <a:latin typeface="Arial" panose="020B0604020202020204" pitchFamily="34" charset="0"/>
              </a:rPr>
              <a:t>“no sin will be found in Israel or in Judah,</a:t>
            </a:r>
          </a:p>
          <a:p>
            <a:r>
              <a:rPr lang="en-US" dirty="0">
                <a:effectLst/>
                <a:latin typeface="Arial" panose="020B0604020202020204" pitchFamily="34" charset="0"/>
              </a:rPr>
              <a:t>for I will forgive the remnant I preserve.</a:t>
            </a:r>
          </a:p>
          <a:p>
            <a:endParaRPr lang="en-US" dirty="0"/>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112</a:t>
            </a:fld>
            <a:endParaRPr lang="en-US"/>
          </a:p>
        </p:txBody>
      </p:sp>
    </p:spTree>
    <p:extLst>
      <p:ext uri="{BB962C8B-B14F-4D97-AF65-F5344CB8AC3E}">
        <p14:creationId xmlns:p14="http://schemas.microsoft.com/office/powerpoint/2010/main" val="5664539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endParaRPr lang="ar-SA" dirty="0">
              <a:effectLst/>
              <a:latin typeface="Calibri" panose="020F0502020204030204" pitchFamily="34" charset="0"/>
            </a:endParaRPr>
          </a:p>
          <a:p>
            <a:r>
              <a:rPr lang="en-US" dirty="0">
                <a:effectLst/>
                <a:latin typeface="Calibri" panose="020F0502020204030204" pitchFamily="34" charset="0"/>
              </a:rPr>
              <a:t>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______________</a:t>
            </a:r>
          </a:p>
          <a:p>
            <a:pPr eaLnBrk="1" hangingPunct="1"/>
            <a:r>
              <a:rPr lang="en-US" altLang="zh-CN" dirty="0">
                <a:latin typeface="Arial"/>
                <a:cs typeface="Arial"/>
              </a:rPr>
              <a:t>Common Arabic-136</a:t>
            </a:r>
          </a:p>
          <a:p>
            <a:pPr eaLnBrk="1" hangingPunct="1"/>
            <a:r>
              <a:rPr lang="en-US" altLang="zh-CN" dirty="0">
                <a:latin typeface="Arial"/>
                <a:cs typeface="Arial"/>
              </a:rPr>
              <a:t>Common English-95</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622544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en-US" altLang="ja-JP" b="1" dirty="0">
                <a:latin typeface="Times" charset="0"/>
              </a:rPr>
              <a:t>"</a:t>
            </a:r>
            <a:r>
              <a:rPr lang="en-US" b="1" dirty="0">
                <a:latin typeface="Times" charset="0"/>
              </a:rPr>
              <a:t>The God said, </a:t>
            </a:r>
            <a:r>
              <a:rPr lang="en-US"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en-US" altLang="ja-JP" b="1" dirty="0">
                <a:latin typeface="Times" charset="0"/>
              </a:rPr>
              <a:t>"</a:t>
            </a:r>
            <a:endParaRPr lang="en-US" b="1" dirty="0">
              <a:latin typeface="Times" charset="0"/>
            </a:endParaRPr>
          </a:p>
          <a:p>
            <a:r>
              <a:rPr lang="en-US" b="1" dirty="0">
                <a:latin typeface="Times" charset="0"/>
              </a:rPr>
              <a:t>////	Look at this study note from the NIV translation:  </a:t>
            </a:r>
            <a:r>
              <a:rPr lang="en-US" altLang="ja-JP" b="1" dirty="0">
                <a:latin typeface="Times" charset="0"/>
              </a:rPr>
              <a:t>"</a:t>
            </a:r>
            <a:r>
              <a:rPr lang="en-US" b="1" dirty="0">
                <a:latin typeface="Times" charset="0"/>
              </a:rPr>
              <a:t>In the Hebrew text, </a:t>
            </a:r>
            <a:r>
              <a:rPr lang="en-US" altLang="ja-JP" b="1" dirty="0">
                <a:latin typeface="Times" charset="0"/>
              </a:rPr>
              <a:t>"</a:t>
            </a:r>
            <a:r>
              <a:rPr lang="en-US" b="1" dirty="0">
                <a:latin typeface="Times" charset="0"/>
              </a:rPr>
              <a:t>Isaac</a:t>
            </a:r>
            <a:r>
              <a:rPr lang="en-US" altLang="ja-JP" b="1" dirty="0">
                <a:latin typeface="Times" charset="0"/>
              </a:rPr>
              <a:t>"</a:t>
            </a:r>
            <a:r>
              <a:rPr lang="en-US" b="1" dirty="0">
                <a:latin typeface="Times" charset="0"/>
              </a:rPr>
              <a:t> follows the clause </a:t>
            </a:r>
            <a:r>
              <a:rPr lang="en-US" altLang="ja-JP" b="1" dirty="0">
                <a:latin typeface="Times" charset="0"/>
              </a:rPr>
              <a:t>"</a:t>
            </a:r>
            <a:r>
              <a:rPr lang="en-US" b="1" dirty="0">
                <a:latin typeface="Times" charset="0"/>
              </a:rPr>
              <a:t>whom you love,</a:t>
            </a:r>
            <a:r>
              <a:rPr lang="en-US" altLang="ja-JP" b="1" dirty="0">
                <a:latin typeface="Times" charset="0"/>
              </a:rPr>
              <a:t>"</a:t>
            </a:r>
            <a:r>
              <a:rPr lang="en-US" b="1" dirty="0">
                <a:latin typeface="Times" charset="0"/>
              </a:rPr>
              <a:t> in order to heighten the effect: </a:t>
            </a:r>
            <a:r>
              <a:rPr lang="en-US" altLang="ja-JP" b="1" dirty="0">
                <a:latin typeface="Times" charset="0"/>
              </a:rPr>
              <a:t>"</a:t>
            </a:r>
            <a:r>
              <a:rPr lang="en-US" b="1" dirty="0">
                <a:latin typeface="Times" charset="0"/>
              </a:rPr>
              <a:t>your son, your only son, whom you love – Isaac.</a:t>
            </a:r>
            <a:r>
              <a:rPr lang="en-US" altLang="ja-JP" b="1" dirty="0">
                <a:latin typeface="Times" charset="0"/>
              </a:rPr>
              <a:t>"</a:t>
            </a:r>
            <a:r>
              <a:rPr lang="en-US" b="1" dirty="0">
                <a:latin typeface="Times" charset="0"/>
              </a:rPr>
              <a:t>  Isaac was the only </a:t>
            </a:r>
            <a:r>
              <a:rPr lang="en-US" altLang="ja-JP" b="1" dirty="0">
                <a:latin typeface="Times" charset="0"/>
              </a:rPr>
              <a:t>"</a:t>
            </a:r>
            <a:r>
              <a:rPr lang="en-US" b="1" dirty="0">
                <a:latin typeface="Times" charset="0"/>
              </a:rPr>
              <a:t>son of the Promise.</a:t>
            </a:r>
            <a:r>
              <a:rPr lang="en-US" altLang="ja-JP" b="1" dirty="0">
                <a:latin typeface="Times" charset="0"/>
              </a:rPr>
              <a:t>"</a:t>
            </a:r>
            <a:endParaRPr lang="en-US" b="1" dirty="0">
              <a:latin typeface="Times" charset="0"/>
            </a:endParaRPr>
          </a:p>
          <a:p>
            <a:r>
              <a:rPr lang="en-US" b="1" dirty="0">
                <a:latin typeface="Times" charset="0"/>
              </a:rPr>
              <a:t>////	Here also, you</a:t>
            </a:r>
            <a:r>
              <a:rPr lang="fr-FR"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en-US" altLang="ja-JP" b="1" dirty="0">
                <a:latin typeface="Times" charset="0"/>
              </a:rPr>
              <a:t>"</a:t>
            </a:r>
            <a:r>
              <a:rPr lang="en-US" b="1" dirty="0">
                <a:latin typeface="Times" charset="0"/>
              </a:rPr>
              <a:t>  Much more on that location a little later.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39313540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61027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2445948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36238978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543096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2285876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4006528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154366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1996337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119361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2121758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173144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29904048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12/5/23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615914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12/5/23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2446033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12/5/23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92328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12/5/23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34727700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12/5/23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045824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12/5/23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40693577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12/5/23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77938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04429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12/5/23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00194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12/5/23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7650846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12/5/23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801438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12/5/23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763614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3100818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056507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526206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845310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619288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64014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00777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101372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5024422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751056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55385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0608524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103340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9179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95480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5480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23515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9844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9156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65442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37386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18497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182709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36730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20473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768055"/>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807346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842905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2149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293811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0900578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11498804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22833514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2371852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8167682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8004166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16314963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17164939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74596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3719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12780019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51386011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97822592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57492977"/>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76056783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75969656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33554683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599544803"/>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84981648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349970334"/>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1126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4976192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99663845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859401960"/>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23232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89122"/>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01976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31422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77835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8614"/>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57882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03960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38564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96019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17253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152578"/>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49035"/>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090559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05793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193801"/>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929531"/>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17269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72526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73"/>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33317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56495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569512"/>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382484"/>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09368"/>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842494"/>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004877"/>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769455"/>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fld id="{5CB8530E-8F8C-B54A-846F-24EA52AB6A3F}" type="datetime1">
              <a:rPr lang="en-US">
                <a:solidFill>
                  <a:srgbClr val="FFFFFF"/>
                </a:solidFill>
              </a:rPr>
              <a:pPr>
                <a:defRPr/>
              </a:pPr>
              <a:t>12/5/23</a:t>
            </a:fld>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0E37B833-7D87-664A-9FA8-A85C50856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5623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27801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FBE4FEDD-7963-5B47-A017-3A8BDBD0F414}" type="datetime1">
              <a:rPr lang="en-US">
                <a:solidFill>
                  <a:srgbClr val="FFFFFF"/>
                </a:solidFill>
              </a:rPr>
              <a:pPr>
                <a:defRPr/>
              </a:pPr>
              <a:t>12/5/23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0347CC66-71DD-6742-9614-62BBDE6D110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66585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fld id="{2CD81E2C-E512-554A-BC8F-19452F7D9A5A}" type="datetime1">
              <a:rPr lang="en-US">
                <a:solidFill>
                  <a:srgbClr val="FFFFFF"/>
                </a:solidFill>
              </a:rPr>
              <a:pPr>
                <a:defRPr/>
              </a:pPr>
              <a:t>12/5/23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C6F5AC0-1A92-0C44-8C6A-B0772D7D818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430456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fld id="{552FF3AB-6F4E-F64B-B2A3-A8B607B7336E}" type="datetime1">
              <a:rPr lang="en-US">
                <a:solidFill>
                  <a:srgbClr val="FFFFFF"/>
                </a:solidFill>
              </a:rPr>
              <a:pPr>
                <a:defRPr/>
              </a:pPr>
              <a:t>12/5/23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C08063-3A80-624F-A3B1-27770B22F63A}"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47418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fld id="{7E764046-5CE5-8749-81E1-AEC9D4CE587D}" type="datetime1">
              <a:rPr lang="en-US">
                <a:solidFill>
                  <a:srgbClr val="FFFFFF"/>
                </a:solidFill>
              </a:rPr>
              <a:pPr>
                <a:defRPr/>
              </a:pPr>
              <a:t>12/5/23</a:t>
            </a:fld>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91AB700E-E0FF-6D45-ACC7-17D1D9775152}"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4690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fld id="{72C7FA4F-C273-7F43-A5CF-2853583241EC}" type="datetime1">
              <a:rPr lang="en-US">
                <a:solidFill>
                  <a:srgbClr val="FFFFFF"/>
                </a:solidFill>
              </a:rPr>
              <a:pPr>
                <a:defRPr/>
              </a:pPr>
              <a:t>12/5/23</a:t>
            </a:fld>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AB89C20-3DED-C54E-963F-D775AE6BB834}"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12392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fld id="{E5802068-7D8A-8E48-BE86-1D0020C7091E}" type="datetime1">
              <a:rPr lang="en-US">
                <a:solidFill>
                  <a:srgbClr val="FFFFFF"/>
                </a:solidFill>
              </a:rPr>
              <a:pPr>
                <a:defRPr/>
              </a:pPr>
              <a:t>12/5/23</a:t>
            </a:fld>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71C25122-1AFB-C847-820C-43A630E36A5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23630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25387939-8649-E040-826D-595B4AF5BD47}" type="datetime1">
              <a:rPr lang="en-US">
                <a:solidFill>
                  <a:srgbClr val="FFFFFF"/>
                </a:solidFill>
              </a:rPr>
              <a:pPr>
                <a:defRPr/>
              </a:pPr>
              <a:t>12/5/23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D8AC723-311A-1B48-86DC-9805A2CC434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29446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37F814FD-6E48-F148-81B4-072D12A448F8}" type="datetime1">
              <a:rPr lang="en-US">
                <a:solidFill>
                  <a:srgbClr val="FFFFFF"/>
                </a:solidFill>
              </a:rPr>
              <a:pPr>
                <a:defRPr/>
              </a:pPr>
              <a:t>12/5/23</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1E984352-4CEC-7C4B-9AD5-68B08F2E835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5019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EB420CB2-18DD-F94D-8DBC-E75B50E918C0}" type="datetime1">
              <a:rPr lang="en-US">
                <a:solidFill>
                  <a:srgbClr val="FFFFFF"/>
                </a:solidFill>
              </a:rPr>
              <a:pPr>
                <a:defRPr/>
              </a:pPr>
              <a:t>12/5/23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C6B202C-6A86-CF48-AC5B-66019767B2D6}"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55911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96729E21-C5DE-E140-AED3-84CB99F2D27F}" type="datetime1">
              <a:rPr lang="en-US">
                <a:solidFill>
                  <a:srgbClr val="FFFFFF"/>
                </a:solidFill>
              </a:rPr>
              <a:pPr>
                <a:defRPr/>
              </a:pPr>
              <a:t>12/5/23</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75E8C78-3953-F549-98D2-B1E9B52FE16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23391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8748183"/>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48191"/>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9138912"/>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892422"/>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327212"/>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91888691"/>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72631"/>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531731"/>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4083011"/>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17567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482023"/>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582059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612345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135350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349900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683729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024422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418196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463130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49387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686575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564379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218928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697016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784821546"/>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828116075"/>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28358882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402236660"/>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226044694"/>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737362458"/>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399357066"/>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220661597"/>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135238812"/>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3881597120"/>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2077614983"/>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2654375124"/>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00364501"/>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38094366"/>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8401374"/>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7310994"/>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6921744"/>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532840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695954"/>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11565032"/>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26450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71992250"/>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389888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9952176"/>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9792898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12/5/23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12/5/23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12/5/23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12/5/23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12/5/23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12/5/23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12/5/23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12/5/23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12/5/23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12/5/23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12/5/23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1469946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815165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5148130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7205982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348561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20606814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051758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7240480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6527741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3004001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41685863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4272357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1990271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4403957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6290182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34567111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7003926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21540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8986867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233041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592474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53299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1B99AA7-A4D7-9A41-8720-BFFC2A869279}" type="slidenum">
              <a:rPr lang="en-US"/>
              <a:pPr>
                <a:defRPr/>
              </a:pPr>
              <a:t>‹#›</a:t>
            </a:fld>
            <a:endParaRPr lang="en-US"/>
          </a:p>
        </p:txBody>
      </p:sp>
    </p:spTree>
    <p:extLst>
      <p:ext uri="{BB962C8B-B14F-4D97-AF65-F5344CB8AC3E}">
        <p14:creationId xmlns:p14="http://schemas.microsoft.com/office/powerpoint/2010/main" val="282891262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459370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651662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7215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458510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7511758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71474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403029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795213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118487546"/>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339366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8254EEF-5F24-5D4F-811B-70D24760532C}" type="slidenum">
              <a:rPr lang="en-US"/>
              <a:pPr>
                <a:defRPr/>
              </a:pPr>
              <a:t>‹#›</a:t>
            </a:fld>
            <a:endParaRPr lang="en-US"/>
          </a:p>
        </p:txBody>
      </p:sp>
    </p:spTree>
    <p:extLst>
      <p:ext uri="{BB962C8B-B14F-4D97-AF65-F5344CB8AC3E}">
        <p14:creationId xmlns:p14="http://schemas.microsoft.com/office/powerpoint/2010/main" val="20789536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72360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1759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9086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344786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76820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4932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424303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765874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71997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4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613B110-EAE4-094C-A650-3ECBE2B161D6}" type="slidenum">
              <a:rPr lang="en-US"/>
              <a:pPr>
                <a:defRPr/>
              </a:pPr>
              <a:t>‹#›</a:t>
            </a:fld>
            <a:endParaRPr lang="en-US"/>
          </a:p>
        </p:txBody>
      </p:sp>
    </p:spTree>
    <p:extLst>
      <p:ext uri="{BB962C8B-B14F-4D97-AF65-F5344CB8AC3E}">
        <p14:creationId xmlns:p14="http://schemas.microsoft.com/office/powerpoint/2010/main" val="29558017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491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21559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244272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421271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57496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04153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08688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83521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878838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3075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8F2E141E-761E-4D4C-BE46-6B6516E549EB}" type="slidenum">
              <a:rPr lang="en-US"/>
              <a:pPr>
                <a:defRPr/>
              </a:pPr>
              <a:t>‹#›</a:t>
            </a:fld>
            <a:endParaRPr lang="en-US"/>
          </a:p>
        </p:txBody>
      </p:sp>
    </p:spTree>
    <p:extLst>
      <p:ext uri="{BB962C8B-B14F-4D97-AF65-F5344CB8AC3E}">
        <p14:creationId xmlns:p14="http://schemas.microsoft.com/office/powerpoint/2010/main" val="16368450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71151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7091783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0232928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14983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44681480"/>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657589674"/>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776891816"/>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102334120"/>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7673999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6273081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6E28E2A9-7FBE-2A42-AF60-E3B4700EE352}" type="slidenum">
              <a:rPr lang="en-US"/>
              <a:pPr>
                <a:defRPr/>
              </a:pPr>
              <a:t>‹#›</a:t>
            </a:fld>
            <a:endParaRPr lang="en-US"/>
          </a:p>
        </p:txBody>
      </p:sp>
    </p:spTree>
    <p:extLst>
      <p:ext uri="{BB962C8B-B14F-4D97-AF65-F5344CB8AC3E}">
        <p14:creationId xmlns:p14="http://schemas.microsoft.com/office/powerpoint/2010/main" val="19198775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133532753"/>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834255022"/>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574097047"/>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234333922"/>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756116714"/>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861978318"/>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89554617"/>
      </p:ext>
    </p:extLst>
  </p:cSld>
  <p:clrMapOvr>
    <a:masterClrMapping/>
  </p:clrMapOvr>
  <p:transition spd="slow">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454071"/>
      </p:ext>
    </p:extLst>
  </p:cSld>
  <p:clrMapOvr>
    <a:masterClrMapping/>
  </p:clrMapOvr>
  <p:transition spd="slow">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3816658"/>
      </p:ext>
    </p:extLst>
  </p:cSld>
  <p:clrMapOvr>
    <a:masterClrMapping/>
  </p:clrMapOvr>
  <p:transition spd="slow">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16046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FF6DF68D-E4F2-9640-8130-6D83180B60E3}" type="slidenum">
              <a:rPr lang="en-US"/>
              <a:pPr>
                <a:defRPr/>
              </a:pPr>
              <a:t>‹#›</a:t>
            </a:fld>
            <a:endParaRPr lang="en-US"/>
          </a:p>
        </p:txBody>
      </p:sp>
    </p:spTree>
    <p:extLst>
      <p:ext uri="{BB962C8B-B14F-4D97-AF65-F5344CB8AC3E}">
        <p14:creationId xmlns:p14="http://schemas.microsoft.com/office/powerpoint/2010/main" val="412903850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080731"/>
      </p:ext>
    </p:extLst>
  </p:cSld>
  <p:clrMapOvr>
    <a:masterClrMapping/>
  </p:clrMapOvr>
  <p:transition spd="slow">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98710377"/>
      </p:ext>
    </p:extLst>
  </p:cSld>
  <p:clrMapOvr>
    <a:masterClrMapping/>
  </p:clrMapOvr>
  <p:transition spd="slow">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55382"/>
      </p:ext>
    </p:extLst>
  </p:cSld>
  <p:clrMapOvr>
    <a:masterClrMapping/>
  </p:clrMapOvr>
  <p:transition spd="slow">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3511326"/>
      </p:ext>
    </p:extLst>
  </p:cSld>
  <p:clrMapOvr>
    <a:masterClrMapping/>
  </p:clrMapOvr>
  <p:transition spd="slow">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6588016"/>
      </p:ext>
    </p:extLst>
  </p:cSld>
  <p:clrMapOvr>
    <a:masterClrMapping/>
  </p:clrMapOvr>
  <p:transition spd="slow">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959458"/>
      </p:ext>
    </p:extLst>
  </p:cSld>
  <p:clrMapOvr>
    <a:masterClrMapping/>
  </p:clrMapOvr>
  <p:transition spd="slow">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92821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03477C49-DB9D-F84C-943C-7C72AE0D6234}" type="slidenum">
              <a:rPr lang="en-US"/>
              <a:pPr>
                <a:defRPr/>
              </a:pPr>
              <a:t>‹#›</a:t>
            </a:fld>
            <a:endParaRPr lang="en-US"/>
          </a:p>
        </p:txBody>
      </p:sp>
    </p:spTree>
    <p:extLst>
      <p:ext uri="{BB962C8B-B14F-4D97-AF65-F5344CB8AC3E}">
        <p14:creationId xmlns:p14="http://schemas.microsoft.com/office/powerpoint/2010/main" val="1153225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13EA574-ED43-D042-9F97-795F6ABCEEF4}" type="slidenum">
              <a:rPr lang="en-US"/>
              <a:pPr>
                <a:defRPr/>
              </a:pPr>
              <a:t>‹#›</a:t>
            </a:fld>
            <a:endParaRPr lang="en-US"/>
          </a:p>
        </p:txBody>
      </p:sp>
    </p:spTree>
    <p:extLst>
      <p:ext uri="{BB962C8B-B14F-4D97-AF65-F5344CB8AC3E}">
        <p14:creationId xmlns:p14="http://schemas.microsoft.com/office/powerpoint/2010/main" val="2303121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51BDA5B-BC68-6D4D-9E10-ECFABE6CB80B}" type="slidenum">
              <a:rPr lang="en-US"/>
              <a:pPr>
                <a:defRPr/>
              </a:pPr>
              <a:t>‹#›</a:t>
            </a:fld>
            <a:endParaRPr lang="en-US"/>
          </a:p>
        </p:txBody>
      </p:sp>
    </p:spTree>
    <p:extLst>
      <p:ext uri="{BB962C8B-B14F-4D97-AF65-F5344CB8AC3E}">
        <p14:creationId xmlns:p14="http://schemas.microsoft.com/office/powerpoint/2010/main" val="210453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C0E841-0B85-E040-9E77-60B9CCA17117}" type="slidenum">
              <a:rPr lang="en-US"/>
              <a:pPr>
                <a:defRPr/>
              </a:pPr>
              <a:t>‹#›</a:t>
            </a:fld>
            <a:endParaRPr lang="en-US"/>
          </a:p>
        </p:txBody>
      </p:sp>
    </p:spTree>
    <p:extLst>
      <p:ext uri="{BB962C8B-B14F-4D97-AF65-F5344CB8AC3E}">
        <p14:creationId xmlns:p14="http://schemas.microsoft.com/office/powerpoint/2010/main" val="3903148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C778932-13EF-FA45-8930-4D81803DE9BB}" type="slidenum">
              <a:rPr lang="en-SG"/>
              <a:pPr>
                <a:defRPr/>
              </a:pPr>
              <a:t>‹#›</a:t>
            </a:fld>
            <a:endParaRPr lang="en-SG"/>
          </a:p>
        </p:txBody>
      </p:sp>
    </p:spTree>
    <p:extLst>
      <p:ext uri="{BB962C8B-B14F-4D97-AF65-F5344CB8AC3E}">
        <p14:creationId xmlns:p14="http://schemas.microsoft.com/office/powerpoint/2010/main" val="23804571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E62949-7D02-F045-BCCC-6F0A012AA28E}" type="slidenum">
              <a:rPr lang="en-SG"/>
              <a:pPr>
                <a:defRPr/>
              </a:pPr>
              <a:t>‹#›</a:t>
            </a:fld>
            <a:endParaRPr lang="en-SG"/>
          </a:p>
        </p:txBody>
      </p:sp>
    </p:spTree>
    <p:extLst>
      <p:ext uri="{BB962C8B-B14F-4D97-AF65-F5344CB8AC3E}">
        <p14:creationId xmlns:p14="http://schemas.microsoft.com/office/powerpoint/2010/main" val="231508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FCC0DC-5211-0444-B611-F7755DF87ED7}" type="slidenum">
              <a:rPr lang="en-SG"/>
              <a:pPr>
                <a:defRPr/>
              </a:pPr>
              <a:t>‹#›</a:t>
            </a:fld>
            <a:endParaRPr lang="en-SG"/>
          </a:p>
        </p:txBody>
      </p:sp>
    </p:spTree>
    <p:extLst>
      <p:ext uri="{BB962C8B-B14F-4D97-AF65-F5344CB8AC3E}">
        <p14:creationId xmlns:p14="http://schemas.microsoft.com/office/powerpoint/2010/main" val="1518005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1EF271E-E46A-0C45-8307-C067564EED57}" type="slidenum">
              <a:rPr lang="en-SG"/>
              <a:pPr>
                <a:defRPr/>
              </a:pPr>
              <a:t>‹#›</a:t>
            </a:fld>
            <a:endParaRPr lang="en-SG"/>
          </a:p>
        </p:txBody>
      </p:sp>
    </p:spTree>
    <p:extLst>
      <p:ext uri="{BB962C8B-B14F-4D97-AF65-F5344CB8AC3E}">
        <p14:creationId xmlns:p14="http://schemas.microsoft.com/office/powerpoint/2010/main" val="877476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F4AF73C-78E0-144E-9028-68B8A076E637}" type="slidenum">
              <a:rPr lang="en-SG"/>
              <a:pPr>
                <a:defRPr/>
              </a:pPr>
              <a:t>‹#›</a:t>
            </a:fld>
            <a:endParaRPr lang="en-SG"/>
          </a:p>
        </p:txBody>
      </p:sp>
    </p:spTree>
    <p:extLst>
      <p:ext uri="{BB962C8B-B14F-4D97-AF65-F5344CB8AC3E}">
        <p14:creationId xmlns:p14="http://schemas.microsoft.com/office/powerpoint/2010/main" val="2283106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9B3E75E-E5D2-F940-900B-CC3B31605C19}" type="slidenum">
              <a:rPr lang="en-SG"/>
              <a:pPr>
                <a:defRPr/>
              </a:pPr>
              <a:t>‹#›</a:t>
            </a:fld>
            <a:endParaRPr lang="en-SG"/>
          </a:p>
        </p:txBody>
      </p:sp>
    </p:spTree>
    <p:extLst>
      <p:ext uri="{BB962C8B-B14F-4D97-AF65-F5344CB8AC3E}">
        <p14:creationId xmlns:p14="http://schemas.microsoft.com/office/powerpoint/2010/main" val="1930105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FFF68D-3F39-D449-AAE8-B0C750F53F64}" type="slidenum">
              <a:rPr lang="en-SG"/>
              <a:pPr>
                <a:defRPr/>
              </a:pPr>
              <a:t>‹#›</a:t>
            </a:fld>
            <a:endParaRPr lang="en-SG"/>
          </a:p>
        </p:txBody>
      </p:sp>
    </p:spTree>
    <p:extLst>
      <p:ext uri="{BB962C8B-B14F-4D97-AF65-F5344CB8AC3E}">
        <p14:creationId xmlns:p14="http://schemas.microsoft.com/office/powerpoint/2010/main" val="1719387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26839E-A00D-9D4D-A055-D61F22DBEBDF}" type="slidenum">
              <a:rPr lang="en-SG"/>
              <a:pPr>
                <a:defRPr/>
              </a:pPr>
              <a:t>‹#›</a:t>
            </a:fld>
            <a:endParaRPr lang="en-SG"/>
          </a:p>
        </p:txBody>
      </p:sp>
    </p:spTree>
    <p:extLst>
      <p:ext uri="{BB962C8B-B14F-4D97-AF65-F5344CB8AC3E}">
        <p14:creationId xmlns:p14="http://schemas.microsoft.com/office/powerpoint/2010/main" val="3259883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488C785-B2CB-1A4B-A9A9-22796B06B97A}" type="slidenum">
              <a:rPr lang="en-SG"/>
              <a:pPr>
                <a:defRPr/>
              </a:pPr>
              <a:t>‹#›</a:t>
            </a:fld>
            <a:endParaRPr lang="en-SG"/>
          </a:p>
        </p:txBody>
      </p:sp>
    </p:spTree>
    <p:extLst>
      <p:ext uri="{BB962C8B-B14F-4D97-AF65-F5344CB8AC3E}">
        <p14:creationId xmlns:p14="http://schemas.microsoft.com/office/powerpoint/2010/main" val="603890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3514690-2301-7047-AD40-855630631411}" type="slidenum">
              <a:rPr lang="en-SG"/>
              <a:pPr>
                <a:defRPr/>
              </a:pPr>
              <a:t>‹#›</a:t>
            </a:fld>
            <a:endParaRPr lang="en-SG"/>
          </a:p>
        </p:txBody>
      </p:sp>
    </p:spTree>
    <p:extLst>
      <p:ext uri="{BB962C8B-B14F-4D97-AF65-F5344CB8AC3E}">
        <p14:creationId xmlns:p14="http://schemas.microsoft.com/office/powerpoint/2010/main" val="2079474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96F48D-0DA4-084E-AAB2-3D0410D0640F}" type="slidenum">
              <a:rPr lang="en-SG"/>
              <a:pPr>
                <a:defRPr/>
              </a:pPr>
              <a:t>‹#›</a:t>
            </a:fld>
            <a:endParaRPr lang="en-SG"/>
          </a:p>
        </p:txBody>
      </p:sp>
    </p:spTree>
    <p:extLst>
      <p:ext uri="{BB962C8B-B14F-4D97-AF65-F5344CB8AC3E}">
        <p14:creationId xmlns:p14="http://schemas.microsoft.com/office/powerpoint/2010/main" val="3369962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3DC1F-12A1-314B-92E3-31417C79D4F5}" type="slidenum">
              <a:rPr lang="en-US"/>
              <a:pPr>
                <a:defRPr/>
              </a:pPr>
              <a:t>‹#›</a:t>
            </a:fld>
            <a:endParaRPr lang="en-US"/>
          </a:p>
        </p:txBody>
      </p:sp>
    </p:spTree>
    <p:extLst>
      <p:ext uri="{BB962C8B-B14F-4D97-AF65-F5344CB8AC3E}">
        <p14:creationId xmlns:p14="http://schemas.microsoft.com/office/powerpoint/2010/main" val="265795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F6C228-290B-4743-9906-66FB827E16BC}" type="slidenum">
              <a:rPr lang="en-US"/>
              <a:pPr>
                <a:defRPr/>
              </a:pPr>
              <a:t>‹#›</a:t>
            </a:fld>
            <a:endParaRPr lang="en-US"/>
          </a:p>
        </p:txBody>
      </p:sp>
    </p:spTree>
    <p:extLst>
      <p:ext uri="{BB962C8B-B14F-4D97-AF65-F5344CB8AC3E}">
        <p14:creationId xmlns:p14="http://schemas.microsoft.com/office/powerpoint/2010/main" val="3824659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FF9D6-9469-ED42-BD76-16480010C8EF}" type="slidenum">
              <a:rPr lang="en-US"/>
              <a:pPr>
                <a:defRPr/>
              </a:pPr>
              <a:t>‹#›</a:t>
            </a:fld>
            <a:endParaRPr lang="en-US"/>
          </a:p>
        </p:txBody>
      </p:sp>
    </p:spTree>
    <p:extLst>
      <p:ext uri="{BB962C8B-B14F-4D97-AF65-F5344CB8AC3E}">
        <p14:creationId xmlns:p14="http://schemas.microsoft.com/office/powerpoint/2010/main" val="2882553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69CFF-C017-4844-BBA4-396B3D5B47D0}" type="slidenum">
              <a:rPr lang="en-US"/>
              <a:pPr>
                <a:defRPr/>
              </a:pPr>
              <a:t>‹#›</a:t>
            </a:fld>
            <a:endParaRPr lang="en-US"/>
          </a:p>
        </p:txBody>
      </p:sp>
    </p:spTree>
    <p:extLst>
      <p:ext uri="{BB962C8B-B14F-4D97-AF65-F5344CB8AC3E}">
        <p14:creationId xmlns:p14="http://schemas.microsoft.com/office/powerpoint/2010/main" val="19410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9B16AA-9761-FD45-B0CF-B1FE6735AFBF}" type="slidenum">
              <a:rPr lang="en-US"/>
              <a:pPr>
                <a:defRPr/>
              </a:pPr>
              <a:t>‹#›</a:t>
            </a:fld>
            <a:endParaRPr lang="en-US"/>
          </a:p>
        </p:txBody>
      </p:sp>
    </p:spTree>
    <p:extLst>
      <p:ext uri="{BB962C8B-B14F-4D97-AF65-F5344CB8AC3E}">
        <p14:creationId xmlns:p14="http://schemas.microsoft.com/office/powerpoint/2010/main" val="4124287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21ABA4-D883-BA45-9F5E-66F47D1CC6B9}" type="slidenum">
              <a:rPr lang="en-US"/>
              <a:pPr>
                <a:defRPr/>
              </a:pPr>
              <a:t>‹#›</a:t>
            </a:fld>
            <a:endParaRPr lang="en-US"/>
          </a:p>
        </p:txBody>
      </p:sp>
    </p:spTree>
    <p:extLst>
      <p:ext uri="{BB962C8B-B14F-4D97-AF65-F5344CB8AC3E}">
        <p14:creationId xmlns:p14="http://schemas.microsoft.com/office/powerpoint/2010/main" val="3290089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E9AA1-FCE4-4E4D-976F-626B95A5D533}" type="slidenum">
              <a:rPr lang="en-US"/>
              <a:pPr>
                <a:defRPr/>
              </a:pPr>
              <a:t>‹#›</a:t>
            </a:fld>
            <a:endParaRPr lang="en-US"/>
          </a:p>
        </p:txBody>
      </p:sp>
    </p:spTree>
    <p:extLst>
      <p:ext uri="{BB962C8B-B14F-4D97-AF65-F5344CB8AC3E}">
        <p14:creationId xmlns:p14="http://schemas.microsoft.com/office/powerpoint/2010/main" val="4084396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60D8F-1467-9D46-A848-A70AB3D881DD}" type="slidenum">
              <a:rPr lang="en-US"/>
              <a:pPr>
                <a:defRPr/>
              </a:pPr>
              <a:t>‹#›</a:t>
            </a:fld>
            <a:endParaRPr lang="en-US"/>
          </a:p>
        </p:txBody>
      </p:sp>
    </p:spTree>
    <p:extLst>
      <p:ext uri="{BB962C8B-B14F-4D97-AF65-F5344CB8AC3E}">
        <p14:creationId xmlns:p14="http://schemas.microsoft.com/office/powerpoint/2010/main" val="1599961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EF4F6-1C40-0742-B476-D48E5DBB8E35}" type="slidenum">
              <a:rPr lang="en-US"/>
              <a:pPr>
                <a:defRPr/>
              </a:pPr>
              <a:t>‹#›</a:t>
            </a:fld>
            <a:endParaRPr lang="en-US"/>
          </a:p>
        </p:txBody>
      </p:sp>
    </p:spTree>
    <p:extLst>
      <p:ext uri="{BB962C8B-B14F-4D97-AF65-F5344CB8AC3E}">
        <p14:creationId xmlns:p14="http://schemas.microsoft.com/office/powerpoint/2010/main" val="4222177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299E5-7D84-6946-885A-CB3175A19FA3}" type="slidenum">
              <a:rPr lang="en-US"/>
              <a:pPr>
                <a:defRPr/>
              </a:pPr>
              <a:t>‹#›</a:t>
            </a:fld>
            <a:endParaRPr lang="en-US"/>
          </a:p>
        </p:txBody>
      </p:sp>
    </p:spTree>
    <p:extLst>
      <p:ext uri="{BB962C8B-B14F-4D97-AF65-F5344CB8AC3E}">
        <p14:creationId xmlns:p14="http://schemas.microsoft.com/office/powerpoint/2010/main" val="2702376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1835-86D7-FB4D-9D9B-6FACF38BE8F0}" type="slidenum">
              <a:rPr lang="en-US"/>
              <a:pPr>
                <a:defRPr/>
              </a:pPr>
              <a:t>‹#›</a:t>
            </a:fld>
            <a:endParaRPr lang="en-US"/>
          </a:p>
        </p:txBody>
      </p:sp>
    </p:spTree>
    <p:extLst>
      <p:ext uri="{BB962C8B-B14F-4D97-AF65-F5344CB8AC3E}">
        <p14:creationId xmlns:p14="http://schemas.microsoft.com/office/powerpoint/2010/main" val="2770252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0F9044-4459-0847-9C9A-F2FD1AE94CA0}" type="slidenum">
              <a:rPr lang="en-US"/>
              <a:pPr>
                <a:defRPr/>
              </a:pPr>
              <a:t>‹#›</a:t>
            </a:fld>
            <a:endParaRPr lang="en-US"/>
          </a:p>
        </p:txBody>
      </p:sp>
    </p:spTree>
    <p:extLst>
      <p:ext uri="{BB962C8B-B14F-4D97-AF65-F5344CB8AC3E}">
        <p14:creationId xmlns:p14="http://schemas.microsoft.com/office/powerpoint/2010/main" val="11438506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57CE18-E3BF-634B-9605-2165D6D9D372}" type="slidenum">
              <a:rPr lang="en-US"/>
              <a:pPr>
                <a:defRPr/>
              </a:pPr>
              <a:t>‹#›</a:t>
            </a:fld>
            <a:endParaRPr lang="en-US"/>
          </a:p>
        </p:txBody>
      </p:sp>
    </p:spTree>
    <p:extLst>
      <p:ext uri="{BB962C8B-B14F-4D97-AF65-F5344CB8AC3E}">
        <p14:creationId xmlns:p14="http://schemas.microsoft.com/office/powerpoint/2010/main" val="248491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A6A3034-524C-F147-8D9E-85272E27B154}" type="slidenum">
              <a:rPr lang="en-US" altLang="zh-TW"/>
              <a:pPr>
                <a:defRPr/>
              </a:pPr>
              <a:t>‹#›</a:t>
            </a:fld>
            <a:endParaRPr lang="en-US" altLang="zh-TW"/>
          </a:p>
        </p:txBody>
      </p:sp>
    </p:spTree>
    <p:extLst>
      <p:ext uri="{BB962C8B-B14F-4D97-AF65-F5344CB8AC3E}">
        <p14:creationId xmlns:p14="http://schemas.microsoft.com/office/powerpoint/2010/main" val="3329367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77256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sz="2400">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sz="24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sz="2400">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sz="2400">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sz="2400">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sz="24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sz="24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sz="24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sz="24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sz="24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sz="24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sz="2400">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sz="2400">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sz="2400">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sz="2400">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sz="2400">
                    <a:solidFill>
                      <a:srgbClr val="FFFFFF"/>
                    </a:solidFill>
                  </a:endParaRPr>
                </a:p>
              </p:txBody>
            </p:sp>
          </p:grpSp>
        </p:grpSp>
      </p:grpSp>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2D7E0DDD-B632-4843-94CF-4873E47C3CF5}" type="slidenum">
              <a:rPr lang="en-US"/>
              <a:pPr>
                <a:defRPr/>
              </a:pPr>
              <a:t>‹#›</a:t>
            </a:fld>
            <a:endParaRPr lang="en-US"/>
          </a:p>
        </p:txBody>
      </p:sp>
    </p:spTree>
    <p:extLst>
      <p:ext uri="{BB962C8B-B14F-4D97-AF65-F5344CB8AC3E}">
        <p14:creationId xmlns:p14="http://schemas.microsoft.com/office/powerpoint/2010/main" val="3545012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257DB77F-B346-DD45-9EB4-6D1C03D88BE6}" type="slidenum">
              <a:rPr lang="en-US"/>
              <a:pPr>
                <a:defRPr/>
              </a:pPr>
              <a:t>‹#›</a:t>
            </a:fld>
            <a:endParaRPr lang="en-US"/>
          </a:p>
        </p:txBody>
      </p:sp>
    </p:spTree>
    <p:extLst>
      <p:ext uri="{BB962C8B-B14F-4D97-AF65-F5344CB8AC3E}">
        <p14:creationId xmlns:p14="http://schemas.microsoft.com/office/powerpoint/2010/main" val="1142634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59E801A-58E3-204C-9F6C-F0B89EE653A9}" type="slidenum">
              <a:rPr lang="en-US"/>
              <a:pPr>
                <a:defRPr/>
              </a:pPr>
              <a:t>‹#›</a:t>
            </a:fld>
            <a:endParaRPr lang="en-US"/>
          </a:p>
        </p:txBody>
      </p:sp>
    </p:spTree>
    <p:extLst>
      <p:ext uri="{BB962C8B-B14F-4D97-AF65-F5344CB8AC3E}">
        <p14:creationId xmlns:p14="http://schemas.microsoft.com/office/powerpoint/2010/main" val="2975978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6FDE8138-EA4D-634B-98E4-19A8075E9B53}" type="slidenum">
              <a:rPr lang="en-US"/>
              <a:pPr>
                <a:defRPr/>
              </a:pPr>
              <a:t>‹#›</a:t>
            </a:fld>
            <a:endParaRPr lang="en-US"/>
          </a:p>
        </p:txBody>
      </p:sp>
    </p:spTree>
    <p:extLst>
      <p:ext uri="{BB962C8B-B14F-4D97-AF65-F5344CB8AC3E}">
        <p14:creationId xmlns:p14="http://schemas.microsoft.com/office/powerpoint/2010/main" val="3318712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1352E8C3-57F9-F740-900B-FDBCBF8B72E3}" type="slidenum">
              <a:rPr lang="en-US"/>
              <a:pPr>
                <a:defRPr/>
              </a:pPr>
              <a:t>‹#›</a:t>
            </a:fld>
            <a:endParaRPr lang="en-US"/>
          </a:p>
        </p:txBody>
      </p:sp>
    </p:spTree>
    <p:extLst>
      <p:ext uri="{BB962C8B-B14F-4D97-AF65-F5344CB8AC3E}">
        <p14:creationId xmlns:p14="http://schemas.microsoft.com/office/powerpoint/2010/main" val="2176826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C561DBB2-CEEA-EE4B-8414-C7952A3326F9}" type="slidenum">
              <a:rPr lang="en-US"/>
              <a:pPr>
                <a:defRPr/>
              </a:pPr>
              <a:t>‹#›</a:t>
            </a:fld>
            <a:endParaRPr lang="en-US"/>
          </a:p>
        </p:txBody>
      </p:sp>
    </p:spTree>
    <p:extLst>
      <p:ext uri="{BB962C8B-B14F-4D97-AF65-F5344CB8AC3E}">
        <p14:creationId xmlns:p14="http://schemas.microsoft.com/office/powerpoint/2010/main" val="4063203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6879A59A-E0BE-E44F-BFB3-8E3B61B8D80E}" type="slidenum">
              <a:rPr lang="en-US"/>
              <a:pPr>
                <a:defRPr/>
              </a:pPr>
              <a:t>‹#›</a:t>
            </a:fld>
            <a:endParaRPr lang="en-US"/>
          </a:p>
        </p:txBody>
      </p:sp>
    </p:spTree>
    <p:extLst>
      <p:ext uri="{BB962C8B-B14F-4D97-AF65-F5344CB8AC3E}">
        <p14:creationId xmlns:p14="http://schemas.microsoft.com/office/powerpoint/2010/main" val="642535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06E9D7B0-6933-3740-89DA-5A5550C18156}" type="slidenum">
              <a:rPr lang="en-US"/>
              <a:pPr>
                <a:defRPr/>
              </a:pPr>
              <a:t>‹#›</a:t>
            </a:fld>
            <a:endParaRPr lang="en-US"/>
          </a:p>
        </p:txBody>
      </p:sp>
    </p:spTree>
    <p:extLst>
      <p:ext uri="{BB962C8B-B14F-4D97-AF65-F5344CB8AC3E}">
        <p14:creationId xmlns:p14="http://schemas.microsoft.com/office/powerpoint/2010/main" val="797100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A201AC81-D269-5342-8CD8-2A3E0505C579}" type="slidenum">
              <a:rPr lang="en-US"/>
              <a:pPr>
                <a:defRPr/>
              </a:pPr>
              <a:t>‹#›</a:t>
            </a:fld>
            <a:endParaRPr lang="en-US"/>
          </a:p>
        </p:txBody>
      </p:sp>
    </p:spTree>
    <p:extLst>
      <p:ext uri="{BB962C8B-B14F-4D97-AF65-F5344CB8AC3E}">
        <p14:creationId xmlns:p14="http://schemas.microsoft.com/office/powerpoint/2010/main" val="3277821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D77F5AF-EF8F-5B4B-8B0C-4022AFC64A03}" type="slidenum">
              <a:rPr lang="en-US"/>
              <a:pPr>
                <a:defRPr/>
              </a:pPr>
              <a:t>‹#›</a:t>
            </a:fld>
            <a:endParaRPr lang="en-US"/>
          </a:p>
        </p:txBody>
      </p:sp>
    </p:spTree>
    <p:extLst>
      <p:ext uri="{BB962C8B-B14F-4D97-AF65-F5344CB8AC3E}">
        <p14:creationId xmlns:p14="http://schemas.microsoft.com/office/powerpoint/2010/main" val="17851720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80FAD2B-A214-3346-A173-7B80F2E15E13}" type="slidenum">
              <a:rPr lang="en-US"/>
              <a:pPr>
                <a:defRPr/>
              </a:pPr>
              <a:t>‹#›</a:t>
            </a:fld>
            <a:endParaRPr lang="en-US"/>
          </a:p>
        </p:txBody>
      </p:sp>
    </p:spTree>
    <p:extLst>
      <p:ext uri="{BB962C8B-B14F-4D97-AF65-F5344CB8AC3E}">
        <p14:creationId xmlns:p14="http://schemas.microsoft.com/office/powerpoint/2010/main" val="3316896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39A75DBE-37CF-8B4D-A38F-E2913E4170B9}" type="slidenum">
              <a:rPr lang="en-US"/>
              <a:pPr>
                <a:defRPr/>
              </a:pPr>
              <a:t>‹#›</a:t>
            </a:fld>
            <a:endParaRPr lang="en-US"/>
          </a:p>
        </p:txBody>
      </p:sp>
    </p:spTree>
    <p:extLst>
      <p:ext uri="{BB962C8B-B14F-4D97-AF65-F5344CB8AC3E}">
        <p14:creationId xmlns:p14="http://schemas.microsoft.com/office/powerpoint/2010/main" val="29252037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A8E208C4-C202-5742-B75A-0D162925B4F4}" type="slidenum">
              <a:rPr lang="en-US"/>
              <a:pPr>
                <a:defRPr/>
              </a:pPr>
              <a:t>‹#›</a:t>
            </a:fld>
            <a:endParaRPr lang="en-US"/>
          </a:p>
        </p:txBody>
      </p:sp>
    </p:spTree>
    <p:extLst>
      <p:ext uri="{BB962C8B-B14F-4D97-AF65-F5344CB8AC3E}">
        <p14:creationId xmlns:p14="http://schemas.microsoft.com/office/powerpoint/2010/main" val="695331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99F2414E-D6EE-3540-BFFB-E2E9E42A8994}" type="slidenum">
              <a:rPr lang="en-US"/>
              <a:pPr>
                <a:defRPr/>
              </a:pPr>
              <a:t>‹#›</a:t>
            </a:fld>
            <a:endParaRPr lang="en-US"/>
          </a:p>
        </p:txBody>
      </p:sp>
    </p:spTree>
    <p:extLst>
      <p:ext uri="{BB962C8B-B14F-4D97-AF65-F5344CB8AC3E}">
        <p14:creationId xmlns:p14="http://schemas.microsoft.com/office/powerpoint/2010/main" val="9203834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64D250A-8AB6-BF47-8795-4BCAFDD46420}" type="slidenum">
              <a:rPr lang="en-US"/>
              <a:pPr>
                <a:defRPr/>
              </a:pPr>
              <a:t>‹#›</a:t>
            </a:fld>
            <a:endParaRPr lang="en-US"/>
          </a:p>
        </p:txBody>
      </p:sp>
    </p:spTree>
    <p:extLst>
      <p:ext uri="{BB962C8B-B14F-4D97-AF65-F5344CB8AC3E}">
        <p14:creationId xmlns:p14="http://schemas.microsoft.com/office/powerpoint/2010/main" val="18832019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33843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10.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4.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7.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20.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theme" Target="../theme/theme27.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28.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0.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19.xml"/><Relationship Id="rId1" Type="http://schemas.openxmlformats.org/officeDocument/2006/relationships/slideLayout" Target="../slideLayouts/slideLayout31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4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37.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theme" Target="../theme/theme39.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0.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35" tIns="45718" rIns="91435" bIns="45718"/>
          <a:lstStyle/>
          <a:p>
            <a:pPr>
              <a:defRPr/>
            </a:pPr>
            <a:endParaRPr lang="en-US" sz="2400">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sz="2400">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sz="2400">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sz="2400">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sz="2400">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sz="2400">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sz="2400">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sz="2400">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sz="2400">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sz="2400">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sz="2400">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sz="2400">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sz="2400">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sz="2400">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sz="2400">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sz="2400">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sz="2400">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sz="2400">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sz="2400">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71CF8D38-FE7F-E940-979E-5684C7C6CA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100" r:id="rId1"/>
    <p:sldLayoutId id="2147501967" r:id="rId2"/>
    <p:sldLayoutId id="2147501968" r:id="rId3"/>
    <p:sldLayoutId id="2147501969" r:id="rId4"/>
    <p:sldLayoutId id="2147501970" r:id="rId5"/>
    <p:sldLayoutId id="2147501971" r:id="rId6"/>
    <p:sldLayoutId id="2147501972" r:id="rId7"/>
    <p:sldLayoutId id="2147501973" r:id="rId8"/>
    <p:sldLayoutId id="2147501974" r:id="rId9"/>
    <p:sldLayoutId id="2147501975" r:id="rId10"/>
    <p:sldLayoutId id="2147501976" r:id="rId11"/>
    <p:sldLayoutId id="2147501977" r:id="rId12"/>
    <p:sldLayoutId id="2147501978" r:id="rId13"/>
    <p:sldLayoutId id="2147501979" r:id="rId14"/>
    <p:sldLayoutId id="2147501980"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5813" indent="-22701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294" r:id="rId1"/>
    <p:sldLayoutId id="2147502295" r:id="rId2"/>
    <p:sldLayoutId id="2147502296" r:id="rId3"/>
    <p:sldLayoutId id="2147502297" r:id="rId4"/>
    <p:sldLayoutId id="2147502298" r:id="rId5"/>
    <p:sldLayoutId id="2147502299" r:id="rId6"/>
    <p:sldLayoutId id="2147502300" r:id="rId7"/>
    <p:sldLayoutId id="2147502301" r:id="rId8"/>
    <p:sldLayoutId id="2147502302" r:id="rId9"/>
    <p:sldLayoutId id="2147502303" r:id="rId10"/>
    <p:sldLayoutId id="2147502304" r:id="rId11"/>
    <p:sldLayoutId id="2147502305" r:id="rId12"/>
    <p:sldLayoutId id="21475023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12/5/23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2761528324"/>
      </p:ext>
    </p:extLst>
  </p:cSld>
  <p:clrMap bg1="lt1" tx1="dk1" bg2="lt2" tx2="dk2" accent1="accent1" accent2="accent2" accent3="accent3" accent4="accent4" accent5="accent5" accent6="accent6" hlink="hlink" folHlink="folHlink"/>
  <p:sldLayoutIdLst>
    <p:sldLayoutId id="2147502356" r:id="rId1"/>
    <p:sldLayoutId id="2147502357" r:id="rId2"/>
    <p:sldLayoutId id="2147502358" r:id="rId3"/>
    <p:sldLayoutId id="2147502359" r:id="rId4"/>
    <p:sldLayoutId id="2147502360" r:id="rId5"/>
    <p:sldLayoutId id="2147502361" r:id="rId6"/>
    <p:sldLayoutId id="2147502362" r:id="rId7"/>
    <p:sldLayoutId id="2147502363" r:id="rId8"/>
    <p:sldLayoutId id="2147502364" r:id="rId9"/>
    <p:sldLayoutId id="2147502365" r:id="rId10"/>
    <p:sldLayoutId id="2147502366"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155768857"/>
      </p:ext>
    </p:extLst>
  </p:cSld>
  <p:clrMap bg1="dk2" tx1="lt1" bg2="dk1" tx2="lt2" accent1="accent1" accent2="accent2" accent3="accent3" accent4="accent4" accent5="accent5" accent6="accent6" hlink="hlink" folHlink="folHlink"/>
  <p:sldLayoutIdLst>
    <p:sldLayoutId id="2147502368" r:id="rId1"/>
    <p:sldLayoutId id="2147502369" r:id="rId2"/>
    <p:sldLayoutId id="2147502370" r:id="rId3"/>
    <p:sldLayoutId id="2147502371" r:id="rId4"/>
    <p:sldLayoutId id="2147502372" r:id="rId5"/>
    <p:sldLayoutId id="2147502373" r:id="rId6"/>
    <p:sldLayoutId id="2147502374" r:id="rId7"/>
    <p:sldLayoutId id="2147502375" r:id="rId8"/>
    <p:sldLayoutId id="2147502376" r:id="rId9"/>
    <p:sldLayoutId id="2147502377" r:id="rId10"/>
    <p:sldLayoutId id="2147502378" r:id="rId11"/>
    <p:sldLayoutId id="2147502379"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848267"/>
      </p:ext>
    </p:extLst>
  </p:cSld>
  <p:clrMap bg1="lt1" tx1="dk1" bg2="lt2" tx2="dk2" accent1="accent1" accent2="accent2" accent3="accent3" accent4="accent4" accent5="accent5" accent6="accent6" hlink="hlink" folHlink="folHlink"/>
  <p:sldLayoutIdLst>
    <p:sldLayoutId id="2147502382" r:id="rId1"/>
    <p:sldLayoutId id="2147502383" r:id="rId2"/>
    <p:sldLayoutId id="2147502384" r:id="rId3"/>
    <p:sldLayoutId id="2147502385" r:id="rId4"/>
    <p:sldLayoutId id="2147502386" r:id="rId5"/>
    <p:sldLayoutId id="2147502387" r:id="rId6"/>
    <p:sldLayoutId id="2147502388" r:id="rId7"/>
    <p:sldLayoutId id="2147502389" r:id="rId8"/>
    <p:sldLayoutId id="2147502390" r:id="rId9"/>
    <p:sldLayoutId id="2147502391" r:id="rId10"/>
    <p:sldLayoutId id="2147502392" r:id="rId11"/>
    <p:sldLayoutId id="214750239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1556789148"/>
      </p:ext>
    </p:extLst>
  </p:cSld>
  <p:clrMap bg1="lt1" tx1="dk1" bg2="lt2" tx2="dk2" accent1="accent1" accent2="accent2" accent3="accent3" accent4="accent4" accent5="accent5" accent6="accent6" hlink="hlink" folHlink="folHlink"/>
  <p:sldLayoutIdLst>
    <p:sldLayoutId id="2147502395" r:id="rId1"/>
    <p:sldLayoutId id="2147502396" r:id="rId2"/>
    <p:sldLayoutId id="2147502397" r:id="rId3"/>
    <p:sldLayoutId id="2147502398" r:id="rId4"/>
    <p:sldLayoutId id="2147502399" r:id="rId5"/>
    <p:sldLayoutId id="2147502400" r:id="rId6"/>
    <p:sldLayoutId id="2147502401" r:id="rId7"/>
    <p:sldLayoutId id="2147502402" r:id="rId8"/>
    <p:sldLayoutId id="2147502403" r:id="rId9"/>
    <p:sldLayoutId id="2147502404" r:id="rId10"/>
    <p:sldLayoutId id="2147502405" r:id="rId11"/>
    <p:sldLayoutId id="2147502406" r:id="rId12"/>
    <p:sldLayoutId id="21475024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258557278"/>
      </p:ext>
    </p:extLst>
  </p:cSld>
  <p:clrMap bg1="lt1" tx1="dk1" bg2="lt2" tx2="dk2" accent1="accent1" accent2="accent2" accent3="accent3" accent4="accent4" accent5="accent5" accent6="accent6" hlink="hlink" folHlink="folHlink"/>
  <p:sldLayoutIdLst>
    <p:sldLayoutId id="2147502424" r:id="rId1"/>
    <p:sldLayoutId id="2147502425" r:id="rId2"/>
    <p:sldLayoutId id="2147502426" r:id="rId3"/>
    <p:sldLayoutId id="2147502427" r:id="rId4"/>
    <p:sldLayoutId id="2147502428" r:id="rId5"/>
    <p:sldLayoutId id="2147502429" r:id="rId6"/>
    <p:sldLayoutId id="2147502430" r:id="rId7"/>
    <p:sldLayoutId id="2147502431" r:id="rId8"/>
    <p:sldLayoutId id="2147502432" r:id="rId9"/>
    <p:sldLayoutId id="2147502433" r:id="rId10"/>
    <p:sldLayoutId id="2147502434" r:id="rId11"/>
    <p:sldLayoutId id="214750243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66724"/>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 id="2147502460" r:id="rId12"/>
    <p:sldLayoutId id="2147502461"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1900" r:id="rId1"/>
    <p:sldLayoutId id="2147501901" r:id="rId2"/>
    <p:sldLayoutId id="2147501902" r:id="rId3"/>
    <p:sldLayoutId id="2147501903" r:id="rId4"/>
    <p:sldLayoutId id="2147501904" r:id="rId5"/>
    <p:sldLayoutId id="2147501905" r:id="rId6"/>
    <p:sldLayoutId id="2147501906" r:id="rId7"/>
    <p:sldLayoutId id="2147501907" r:id="rId8"/>
    <p:sldLayoutId id="2147501908" r:id="rId9"/>
    <p:sldLayoutId id="2147501909"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067896"/>
      </p:ext>
    </p:extLst>
  </p:cSld>
  <p:clrMap bg1="lt1" tx1="dk1" bg2="lt2" tx2="dk2" accent1="accent1" accent2="accent2" accent3="accent3" accent4="accent4" accent5="accent5" accent6="accent6" hlink="hlink" folHlink="folHlink"/>
  <p:sldLayoutIdLst>
    <p:sldLayoutId id="2147502475" r:id="rId1"/>
    <p:sldLayoutId id="2147502476" r:id="rId2"/>
    <p:sldLayoutId id="2147502477" r:id="rId3"/>
    <p:sldLayoutId id="2147502478" r:id="rId4"/>
    <p:sldLayoutId id="2147502479" r:id="rId5"/>
    <p:sldLayoutId id="2147502480" r:id="rId6"/>
    <p:sldLayoutId id="2147502481" r:id="rId7"/>
    <p:sldLayoutId id="2147502482" r:id="rId8"/>
    <p:sldLayoutId id="2147502483" r:id="rId9"/>
    <p:sldLayoutId id="2147502484" r:id="rId10"/>
    <p:sldLayoutId id="2147502485" r:id="rId11"/>
    <p:sldLayoutId id="2147502486"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A0A56493-1F1B-804F-B5EE-9D2C0D2187E3}" type="datetime1">
              <a:rPr lang="en-US">
                <a:solidFill>
                  <a:srgbClr val="FFFFFF"/>
                </a:solidFill>
              </a:rPr>
              <a:pPr>
                <a:defRPr/>
              </a:pPr>
              <a:t>12/5/23</a:t>
            </a:fld>
            <a:endParaRPr lang="en-US">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6F8342-48F6-9C40-BAF7-942A8789040A}"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31990"/>
      </p:ext>
    </p:extLst>
  </p:cSld>
  <p:clrMap bg1="dk2" tx1="lt1" bg2="dk1" tx2="lt2" accent1="accent1" accent2="accent2" accent3="accent3" accent4="accent4" accent5="accent5" accent6="accent6" hlink="hlink" folHlink="folHlink"/>
  <p:sldLayoutIdLst>
    <p:sldLayoutId id="2147502488" r:id="rId1"/>
    <p:sldLayoutId id="2147502489" r:id="rId2"/>
    <p:sldLayoutId id="2147502490" r:id="rId3"/>
    <p:sldLayoutId id="2147502491" r:id="rId4"/>
    <p:sldLayoutId id="2147502492" r:id="rId5"/>
    <p:sldLayoutId id="2147502493" r:id="rId6"/>
    <p:sldLayoutId id="2147502494" r:id="rId7"/>
    <p:sldLayoutId id="2147502495" r:id="rId8"/>
    <p:sldLayoutId id="2147502496" r:id="rId9"/>
    <p:sldLayoutId id="2147502497" r:id="rId10"/>
    <p:sldLayoutId id="214750249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1754916833"/>
      </p:ext>
    </p:extLst>
  </p:cSld>
  <p:clrMap bg1="dk2" tx1="lt1" bg2="dk1" tx2="lt2" accent1="accent1" accent2="accent2" accent3="accent3" accent4="accent4" accent5="accent5" accent6="accent6" hlink="hlink" folHlink="folHlink"/>
  <p:sldLayoutIdLst>
    <p:sldLayoutId id="2147502500" r:id="rId1"/>
    <p:sldLayoutId id="2147502501" r:id="rId2"/>
    <p:sldLayoutId id="2147502502" r:id="rId3"/>
    <p:sldLayoutId id="2147502503" r:id="rId4"/>
    <p:sldLayoutId id="2147502504" r:id="rId5"/>
    <p:sldLayoutId id="2147502505" r:id="rId6"/>
    <p:sldLayoutId id="2147502506" r:id="rId7"/>
    <p:sldLayoutId id="2147502507" r:id="rId8"/>
    <p:sldLayoutId id="2147502508" r:id="rId9"/>
    <p:sldLayoutId id="2147502509" r:id="rId10"/>
    <p:sldLayoutId id="214750251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212804"/>
      </p:ext>
    </p:extLst>
  </p:cSld>
  <p:clrMap bg1="dk2" tx1="lt1" bg2="dk1" tx2="lt2" accent1="accent1" accent2="accent2" accent3="accent3" accent4="accent4" accent5="accent5" accent6="accent6" hlink="hlink" folHlink="folHlink"/>
  <p:sldLayoutIdLst>
    <p:sldLayoutId id="2147502512" r:id="rId1"/>
    <p:sldLayoutId id="2147502513" r:id="rId2"/>
    <p:sldLayoutId id="2147502514" r:id="rId3"/>
    <p:sldLayoutId id="2147502515" r:id="rId4"/>
    <p:sldLayoutId id="2147502516" r:id="rId5"/>
    <p:sldLayoutId id="2147502517" r:id="rId6"/>
    <p:sldLayoutId id="2147502518" r:id="rId7"/>
    <p:sldLayoutId id="2147502519" r:id="rId8"/>
    <p:sldLayoutId id="2147502520" r:id="rId9"/>
    <p:sldLayoutId id="2147502521" r:id="rId10"/>
    <p:sldLayoutId id="2147502522" r:id="rId11"/>
    <p:sldLayoutId id="21475025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1000">
                <a:solidFill>
                  <a:srgbClr val="FFFFFF"/>
                </a:solidFill>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051691"/>
      </p:ext>
    </p:extLst>
  </p:cSld>
  <p:clrMap bg1="dk2" tx1="lt1" bg2="dk1" tx2="lt2" accent1="accent1" accent2="accent2" accent3="accent3" accent4="accent4" accent5="accent5" accent6="accent6" hlink="hlink" folHlink="folHlink"/>
  <p:sldLayoutIdLst>
    <p:sldLayoutId id="214750252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65370497"/>
      </p:ext>
    </p:extLst>
  </p:cSld>
  <p:clrMap bg1="lt1" tx1="dk1" bg2="lt2" tx2="dk2" accent1="accent1" accent2="accent2" accent3="accent3" accent4="accent4" accent5="accent5" accent6="accent6" hlink="hlink" folHlink="folHlink"/>
  <p:sldLayoutIdLst>
    <p:sldLayoutId id="2147502630" r:id="rId1"/>
    <p:sldLayoutId id="2147502631" r:id="rId2"/>
    <p:sldLayoutId id="2147502632" r:id="rId3"/>
    <p:sldLayoutId id="2147502633" r:id="rId4"/>
    <p:sldLayoutId id="2147502634" r:id="rId5"/>
    <p:sldLayoutId id="2147502635" r:id="rId6"/>
    <p:sldLayoutId id="2147502636" r:id="rId7"/>
    <p:sldLayoutId id="2147502637" r:id="rId8"/>
    <p:sldLayoutId id="2147502638" r:id="rId9"/>
    <p:sldLayoutId id="2147502639" r:id="rId10"/>
    <p:sldLayoutId id="2147502640" r:id="rId11"/>
    <p:sldLayoutId id="21475026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559865"/>
      </p:ext>
    </p:extLst>
  </p:cSld>
  <p:clrMap bg1="lt1" tx1="dk1" bg2="lt2" tx2="dk2" accent1="accent1" accent2="accent2" accent3="accent3" accent4="accent4" accent5="accent5" accent6="accent6" hlink="hlink" folHlink="folHlink"/>
  <p:sldLayoutIdLst>
    <p:sldLayoutId id="2147502643" r:id="rId1"/>
    <p:sldLayoutId id="2147502644" r:id="rId2"/>
    <p:sldLayoutId id="2147502645" r:id="rId3"/>
    <p:sldLayoutId id="2147502646" r:id="rId4"/>
    <p:sldLayoutId id="2147502647" r:id="rId5"/>
    <p:sldLayoutId id="2147502648" r:id="rId6"/>
    <p:sldLayoutId id="2147502649" r:id="rId7"/>
    <p:sldLayoutId id="2147502650" r:id="rId8"/>
    <p:sldLayoutId id="2147502651" r:id="rId9"/>
    <p:sldLayoutId id="2147502652" r:id="rId10"/>
    <p:sldLayoutId id="2147502653" r:id="rId11"/>
    <p:sldLayoutId id="2147502654" r:id="rId12"/>
    <p:sldLayoutId id="2147502655"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718752045"/>
      </p:ext>
    </p:extLst>
  </p:cSld>
  <p:clrMap bg1="lt1" tx1="dk1" bg2="lt2" tx2="dk2" accent1="accent1" accent2="accent2" accent3="accent3" accent4="accent4" accent5="accent5" accent6="accent6" hlink="hlink" folHlink="folHlink"/>
  <p:sldLayoutIdLst>
    <p:sldLayoutId id="2147502768" r:id="rId1"/>
    <p:sldLayoutId id="214750276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19379862"/>
      </p:ext>
    </p:extLst>
  </p:cSld>
  <p:clrMap bg1="lt1" tx1="dk1" bg2="lt2" tx2="dk2" accent1="accent1" accent2="accent2" accent3="accent3" accent4="accent4" accent5="accent5" accent6="accent6" hlink="hlink" folHlink="folHlink"/>
  <p:sldLayoutIdLst>
    <p:sldLayoutId id="2147502771" r:id="rId1"/>
    <p:sldLayoutId id="2147502772" r:id="rId2"/>
    <p:sldLayoutId id="2147502773" r:id="rId3"/>
    <p:sldLayoutId id="2147502774" r:id="rId4"/>
    <p:sldLayoutId id="2147502775" r:id="rId5"/>
    <p:sldLayoutId id="2147502776" r:id="rId6"/>
    <p:sldLayoutId id="2147502777" r:id="rId7"/>
    <p:sldLayoutId id="2147502778" r:id="rId8"/>
    <p:sldLayoutId id="2147502779" r:id="rId9"/>
    <p:sldLayoutId id="2147502780" r:id="rId10"/>
    <p:sldLayoutId id="2147502781" r:id="rId11"/>
    <p:sldLayoutId id="2147502782" r:id="rId12"/>
    <p:sldLayoutId id="21475027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57164953"/>
      </p:ext>
    </p:extLst>
  </p:cSld>
  <p:clrMap bg1="dk2" tx1="lt1" bg2="dk1" tx2="lt2" accent1="accent1" accent2="accent2" accent3="accent3" accent4="accent4" accent5="accent5" accent6="accent6" hlink="hlink" folHlink="folHlink"/>
  <p:sldLayoutIdLst>
    <p:sldLayoutId id="2147502799"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3493820598"/>
      </p:ext>
    </p:extLst>
  </p:cSld>
  <p:clrMap bg1="dk2" tx1="lt1" bg2="dk1" tx2="lt2" accent1="accent1" accent2="accent2" accent3="accent3" accent4="accent4" accent5="accent5" accent6="accent6" hlink="hlink" folHlink="folHlink"/>
  <p:sldLayoutIdLst>
    <p:sldLayoutId id="21475028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4049008"/>
      </p:ext>
    </p:extLst>
  </p:cSld>
  <p:clrMap bg1="lt1" tx1="dk1" bg2="lt2" tx2="dk2" accent1="accent1" accent2="accent2" accent3="accent3" accent4="accent4" accent5="accent5" accent6="accent6" hlink="hlink" folHlink="folHlink"/>
  <p:sldLayoutIdLst>
    <p:sldLayoutId id="2147502803" r:id="rId1"/>
    <p:sldLayoutId id="2147502804" r:id="rId2"/>
    <p:sldLayoutId id="2147502805" r:id="rId3"/>
    <p:sldLayoutId id="2147502806" r:id="rId4"/>
    <p:sldLayoutId id="2147502807" r:id="rId5"/>
    <p:sldLayoutId id="2147502808" r:id="rId6"/>
    <p:sldLayoutId id="2147502809" r:id="rId7"/>
    <p:sldLayoutId id="2147502810" r:id="rId8"/>
    <p:sldLayoutId id="2147502811" r:id="rId9"/>
    <p:sldLayoutId id="2147502812" r:id="rId10"/>
    <p:sldLayoutId id="2147502813" r:id="rId11"/>
    <p:sldLayoutId id="2147502814" r:id="rId12"/>
    <p:sldLayoutId id="21475028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241349159"/>
      </p:ext>
    </p:extLst>
  </p:cSld>
  <p:clrMap bg1="lt1" tx1="dk1" bg2="lt2" tx2="dk2" accent1="accent1" accent2="accent2" accent3="accent3" accent4="accent4" accent5="accent5" accent6="accent6" hlink="hlink" folHlink="folHlink"/>
  <p:sldLayoutIdLst>
    <p:sldLayoutId id="214750281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412792"/>
      </p:ext>
    </p:extLst>
  </p:cSld>
  <p:clrMap bg1="dk2" tx1="lt1" bg2="dk1" tx2="lt2" accent1="accent1" accent2="accent2" accent3="accent3" accent4="accent4" accent5="accent5" accent6="accent6" hlink="hlink" folHlink="folHlink"/>
  <p:sldLayoutIdLst>
    <p:sldLayoutId id="2147502819" r:id="rId1"/>
    <p:sldLayoutId id="2147502820" r:id="rId2"/>
    <p:sldLayoutId id="2147502821" r:id="rId3"/>
    <p:sldLayoutId id="2147502822" r:id="rId4"/>
    <p:sldLayoutId id="2147502823" r:id="rId5"/>
    <p:sldLayoutId id="2147502824" r:id="rId6"/>
    <p:sldLayoutId id="2147502825" r:id="rId7"/>
    <p:sldLayoutId id="2147502826" r:id="rId8"/>
    <p:sldLayoutId id="2147502827" r:id="rId9"/>
    <p:sldLayoutId id="2147502828" r:id="rId10"/>
    <p:sldLayoutId id="2147502829" r:id="rId11"/>
    <p:sldLayoutId id="2147502830"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834831441"/>
      </p:ext>
    </p:extLst>
  </p:cSld>
  <p:clrMap bg1="lt1" tx1="dk1" bg2="lt2" tx2="dk2" accent1="accent1" accent2="accent2" accent3="accent3" accent4="accent4" accent5="accent5" accent6="accent6" hlink="hlink" folHlink="folHlink"/>
  <p:sldLayoutIdLst>
    <p:sldLayoutId id="2147502832" r:id="rId1"/>
    <p:sldLayoutId id="2147502833" r:id="rId2"/>
    <p:sldLayoutId id="2147502834" r:id="rId3"/>
    <p:sldLayoutId id="2147502835" r:id="rId4"/>
    <p:sldLayoutId id="2147502836" r:id="rId5"/>
    <p:sldLayoutId id="2147502837" r:id="rId6"/>
    <p:sldLayoutId id="2147502838" r:id="rId7"/>
    <p:sldLayoutId id="2147502839" r:id="rId8"/>
    <p:sldLayoutId id="2147502840" r:id="rId9"/>
    <p:sldLayoutId id="2147502841" r:id="rId10"/>
    <p:sldLayoutId id="2147502842" r:id="rId11"/>
    <p:sldLayoutId id="2147502843" r:id="rId12"/>
    <p:sldLayoutId id="21475028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045911631"/>
      </p:ext>
    </p:extLst>
  </p:cSld>
  <p:clrMap bg1="lt1" tx1="dk1" bg2="lt2" tx2="dk2" accent1="accent1" accent2="accent2" accent3="accent3" accent4="accent4" accent5="accent5" accent6="accent6" hlink="hlink" folHlink="folHlink"/>
  <p:sldLayoutIdLst>
    <p:sldLayoutId id="2147502846" r:id="rId1"/>
    <p:sldLayoutId id="2147502847" r:id="rId2"/>
    <p:sldLayoutId id="2147502848" r:id="rId3"/>
    <p:sldLayoutId id="2147502849" r:id="rId4"/>
    <p:sldLayoutId id="2147502850" r:id="rId5"/>
    <p:sldLayoutId id="2147502851" r:id="rId6"/>
    <p:sldLayoutId id="2147502852" r:id="rId7"/>
    <p:sldLayoutId id="2147502853" r:id="rId8"/>
    <p:sldLayoutId id="2147502854" r:id="rId9"/>
    <p:sldLayoutId id="2147502855" r:id="rId10"/>
    <p:sldLayoutId id="2147502856" r:id="rId11"/>
    <p:sldLayoutId id="214750285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sz="2400">
              <a:latin typeface="Times New Roman" charset="0"/>
            </a:endParaRPr>
          </a:p>
        </p:txBody>
      </p:sp>
      <p:sp>
        <p:nvSpPr>
          <p:cNvPr id="7475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74764" name="Group 12"/>
          <p:cNvGrpSpPr>
            <a:grpSpLocks/>
          </p:cNvGrpSpPr>
          <p:nvPr/>
        </p:nvGrpSpPr>
        <p:grpSpPr bwMode="auto">
          <a:xfrm>
            <a:off x="63500" y="153988"/>
            <a:ext cx="3435350" cy="520700"/>
            <a:chOff x="40" y="97"/>
            <a:chExt cx="2164" cy="328"/>
          </a:xfrm>
        </p:grpSpPr>
        <p:sp>
          <p:nvSpPr>
            <p:cNvPr id="7477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4765" name="Group 18"/>
          <p:cNvGrpSpPr>
            <a:grpSpLocks/>
          </p:cNvGrpSpPr>
          <p:nvPr/>
        </p:nvGrpSpPr>
        <p:grpSpPr bwMode="auto">
          <a:xfrm>
            <a:off x="5646738" y="153988"/>
            <a:ext cx="3435350" cy="552450"/>
            <a:chOff x="3557" y="97"/>
            <a:chExt cx="2164" cy="348"/>
          </a:xfrm>
        </p:grpSpPr>
        <p:sp>
          <p:nvSpPr>
            <p:cNvPr id="7476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A0642B0-3F00-1D43-BF34-FB96464300D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42" r:id="rId1"/>
    <p:sldLayoutId id="2147501943" r:id="rId2"/>
    <p:sldLayoutId id="2147501944" r:id="rId3"/>
    <p:sldLayoutId id="2147501945" r:id="rId4"/>
    <p:sldLayoutId id="2147501946" r:id="rId5"/>
    <p:sldLayoutId id="2147501947" r:id="rId6"/>
    <p:sldLayoutId id="2147501948" r:id="rId7"/>
    <p:sldLayoutId id="2147501949" r:id="rId8"/>
    <p:sldLayoutId id="2147501950" r:id="rId9"/>
    <p:sldLayoutId id="2147501951"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1561756566"/>
      </p:ext>
    </p:extLst>
  </p:cSld>
  <p:clrMap bg1="dk2" tx1="lt1" bg2="dk1" tx2="lt2" accent1="accent1" accent2="accent2" accent3="accent3" accent4="accent4" accent5="accent5" accent6="accent6" hlink="hlink" folHlink="folHlink"/>
  <p:sldLayoutIdLst>
    <p:sldLayoutId id="2147502859" r:id="rId1"/>
    <p:sldLayoutId id="2147502860" r:id="rId2"/>
    <p:sldLayoutId id="2147502861" r:id="rId3"/>
    <p:sldLayoutId id="2147502862" r:id="rId4"/>
    <p:sldLayoutId id="2147502863" r:id="rId5"/>
    <p:sldLayoutId id="2147502864" r:id="rId6"/>
    <p:sldLayoutId id="2147502865" r:id="rId7"/>
    <p:sldLayoutId id="2147502866" r:id="rId8"/>
    <p:sldLayoutId id="2147502867" r:id="rId9"/>
    <p:sldLayoutId id="2147502868" r:id="rId10"/>
    <p:sldLayoutId id="2147502869"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FE07E9-995C-404A-932B-8B7DD3BB2AD6}" type="datetimeFigureOut">
              <a:rPr lang="en-US"/>
              <a:pPr>
                <a:defRPr/>
              </a:pPr>
              <a:t>12/5/23</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983488C6-DEF4-CD4E-88D4-57A361D566CB}"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502087" r:id="rId1"/>
    <p:sldLayoutId id="2147502088" r:id="rId2"/>
    <p:sldLayoutId id="2147502089" r:id="rId3"/>
    <p:sldLayoutId id="2147502090" r:id="rId4"/>
    <p:sldLayoutId id="2147502091" r:id="rId5"/>
    <p:sldLayoutId id="2147502092" r:id="rId6"/>
    <p:sldLayoutId id="2147502093" r:id="rId7"/>
    <p:sldLayoutId id="2147502094" r:id="rId8"/>
    <p:sldLayoutId id="2147502095" r:id="rId9"/>
    <p:sldLayoutId id="2147502096" r:id="rId10"/>
    <p:sldLayoutId id="21475020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389C82-AEEE-454C-ABE9-59A27F6446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1954" r:id="rId1"/>
    <p:sldLayoutId id="2147501955" r:id="rId2"/>
    <p:sldLayoutId id="2147501956" r:id="rId3"/>
    <p:sldLayoutId id="2147501957" r:id="rId4"/>
    <p:sldLayoutId id="2147501958" r:id="rId5"/>
    <p:sldLayoutId id="2147501959" r:id="rId6"/>
    <p:sldLayoutId id="2147501960" r:id="rId7"/>
    <p:sldLayoutId id="2147501961" r:id="rId8"/>
    <p:sldLayoutId id="2147501962" r:id="rId9"/>
    <p:sldLayoutId id="2147501963" r:id="rId10"/>
    <p:sldLayoutId id="2147501964" r:id="rId11"/>
    <p:sldLayoutId id="2147501965" r:id="rId12"/>
    <p:sldLayoutId id="21475019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98"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09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5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148.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4.xml"/><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6.xml"/><Relationship Id="rId1" Type="http://schemas.openxmlformats.org/officeDocument/2006/relationships/slideLayout" Target="../slideLayouts/slideLayout89.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83.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37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2.xml"/><Relationship Id="rId1" Type="http://schemas.openxmlformats.org/officeDocument/2006/relationships/slideLayout" Target="../slideLayouts/slideLayout39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48.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39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16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7.xml"/><Relationship Id="rId1" Type="http://schemas.openxmlformats.org/officeDocument/2006/relationships/slideLayout" Target="../slideLayouts/slideLayout36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8.xml"/><Relationship Id="rId1" Type="http://schemas.openxmlformats.org/officeDocument/2006/relationships/slideLayout" Target="../slideLayouts/slideLayout25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9.xml"/><Relationship Id="rId1" Type="http://schemas.openxmlformats.org/officeDocument/2006/relationships/slideLayout" Target="../slideLayouts/slideLayout25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0.xml"/><Relationship Id="rId1" Type="http://schemas.openxmlformats.org/officeDocument/2006/relationships/slideLayout" Target="../slideLayouts/slideLayout25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25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2.xml"/><Relationship Id="rId1" Type="http://schemas.openxmlformats.org/officeDocument/2006/relationships/slideLayout" Target="../slideLayouts/slideLayout25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9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3.xml"/><Relationship Id="rId1" Type="http://schemas.openxmlformats.org/officeDocument/2006/relationships/slideLayout" Target="../slideLayouts/slideLayout255.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255.xml"/></Relationships>
</file>

<file path=ppt/slides/_rels/slide1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5.xml"/><Relationship Id="rId1" Type="http://schemas.openxmlformats.org/officeDocument/2006/relationships/slideLayout" Target="../slideLayouts/slideLayout255.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3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8.xml"/><Relationship Id="rId1" Type="http://schemas.openxmlformats.org/officeDocument/2006/relationships/slideLayout" Target="../slideLayouts/slideLayout255.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9.xml"/><Relationship Id="rId1" Type="http://schemas.openxmlformats.org/officeDocument/2006/relationships/slideLayout" Target="../slideLayouts/slideLayout25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5.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55.xml"/><Relationship Id="rId1" Type="http://schemas.openxmlformats.org/officeDocument/2006/relationships/themeOverride" Target="../theme/themeOverride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55.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55.xml"/><Relationship Id="rId1" Type="http://schemas.openxmlformats.org/officeDocument/2006/relationships/themeOverride" Target="../theme/themeOverride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26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55.xml"/><Relationship Id="rId4" Type="http://schemas.openxmlformats.org/officeDocument/2006/relationships/image" Target="../media/image124.png"/></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6.xml"/><Relationship Id="rId1" Type="http://schemas.openxmlformats.org/officeDocument/2006/relationships/slideLayout" Target="../slideLayouts/slideLayout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7.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8.xml"/><Relationship Id="rId1" Type="http://schemas.openxmlformats.org/officeDocument/2006/relationships/slideLayout" Target="../slideLayouts/slideLayout22.xml"/><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9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0.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0.xml"/><Relationship Id="rId4" Type="http://schemas.openxmlformats.org/officeDocument/2006/relationships/hyperlink" Target="http://www.pauljab.net/temple/TemplePicture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image" Target="../media/image5.jpeg"/><Relationship Id="rId4" Type="http://schemas.openxmlformats.org/officeDocument/2006/relationships/hyperlink" Target="http://www.pauljab.net/temple/TemplePictures.html"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36.jpe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3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33.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5.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5.xml"/><Relationship Id="rId1" Type="http://schemas.openxmlformats.org/officeDocument/2006/relationships/themeOverride" Target="../theme/themeOverride3.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5.xml"/><Relationship Id="rId1" Type="http://schemas.openxmlformats.org/officeDocument/2006/relationships/themeOverride" Target="../theme/themeOverride4.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55.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82.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57.jpeg"/><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jpeg"/><Relationship Id="rId9" Type="http://schemas.openxmlformats.org/officeDocument/2006/relationships/image" Target="../media/image60.gif"/></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18.xml"/><Relationship Id="rId1" Type="http://schemas.openxmlformats.org/officeDocument/2006/relationships/themeOverride" Target="../theme/themeOverrid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9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98.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9.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67.xml"/><Relationship Id="rId1" Type="http://schemas.openxmlformats.org/officeDocument/2006/relationships/themeOverride" Target="../theme/themeOverride6.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2.xml"/><Relationship Id="rId1" Type="http://schemas.openxmlformats.org/officeDocument/2006/relationships/slideLayout" Target="../slideLayouts/slideLayout136.xml"/><Relationship Id="rId4" Type="http://schemas.openxmlformats.org/officeDocument/2006/relationships/image" Target="../media/image78.emf"/></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26.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26.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4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6.xml"/><Relationship Id="rId1" Type="http://schemas.openxmlformats.org/officeDocument/2006/relationships/slideLayout" Target="../slideLayouts/slideLayout243.xml"/><Relationship Id="rId4" Type="http://schemas.openxmlformats.org/officeDocument/2006/relationships/image" Target="../media/image82.emf"/></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186.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186.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320.xml"/></Relationships>
</file>

<file path=ppt/slides/_rels/slide8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5.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7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74.xml"/><Relationship Id="rId1" Type="http://schemas.openxmlformats.org/officeDocument/2006/relationships/themeOverride" Target="../theme/themeOverride7.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74.xml"/><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74.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174.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174.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174.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174.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174.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7DD196C-E719-EEE2-ADA4-1E42137B613B}"/>
              </a:ext>
            </a:extLst>
          </p:cNvPr>
          <p:cNvPicPr>
            <a:picLocks noChangeAspect="1"/>
          </p:cNvPicPr>
          <p:nvPr/>
        </p:nvPicPr>
        <p:blipFill rotWithShape="1">
          <a:blip r:embed="rId3">
            <a:extLst>
              <a:ext uri="{28A0092B-C50C-407E-A947-70E740481C1C}">
                <a14:useLocalDpi xmlns:a14="http://schemas.microsoft.com/office/drawing/2010/main"/>
              </a:ext>
            </a:extLst>
          </a:blip>
          <a:srcRect b="7645"/>
          <a:stretch/>
        </p:blipFill>
        <p:spPr bwMode="auto">
          <a:xfrm>
            <a:off x="19050" y="-459433"/>
            <a:ext cx="9124950" cy="7317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i="1" dirty="0">
                <a:solidFill>
                  <a:schemeClr val="tx1"/>
                </a:solidFill>
                <a:effectLst>
                  <a:glow rad="279400">
                    <a:srgbClr val="000000">
                      <a:alpha val="87000"/>
                    </a:srgbClr>
                  </a:glow>
                </a:effectLst>
                <a:ea typeface="ＭＳ Ｐゴシック" pitchFamily="-112" charset="-128"/>
                <a:cs typeface="ＭＳ Ｐゴシック" pitchFamily="-112" charset="-128"/>
              </a:rPr>
              <a:t>Ezekiel 44–48</a:t>
            </a:r>
          </a:p>
        </p:txBody>
      </p:sp>
      <p:sp>
        <p:nvSpPr>
          <p:cNvPr id="7" name="Rectangle 2">
            <a:extLst>
              <a:ext uri="{FF2B5EF4-FFF2-40B4-BE49-F238E27FC236}">
                <a16:creationId xmlns:a16="http://schemas.microsoft.com/office/drawing/2014/main" id="{4B789B69-E284-AB89-3D17-55877EF109A8}"/>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Earth</a:t>
            </a:r>
          </a:p>
        </p:txBody>
      </p:sp>
      <p:sp>
        <p:nvSpPr>
          <p:cNvPr id="8" name="Rectangle 7">
            <a:extLst>
              <a:ext uri="{FF2B5EF4-FFF2-40B4-BE49-F238E27FC236}">
                <a16:creationId xmlns:a16="http://schemas.microsoft.com/office/drawing/2014/main" id="{470F0916-30D1-317B-1C68-2DC2F3BF611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charset="0"/>
                <a:ea typeface="ＭＳ Ｐゴシック" charset="0"/>
                <a:cs typeface="Arial" charset="0"/>
              </a:rPr>
              <a:t>Central Location</a:t>
            </a:r>
          </a:p>
        </p:txBody>
      </p:sp>
      <p:sp>
        <p:nvSpPr>
          <p:cNvPr id="789507" name="Text Box 7"/>
          <p:cNvSpPr txBox="1">
            <a:spLocks noChangeArrowheads="1"/>
          </p:cNvSpPr>
          <p:nvPr/>
        </p:nvSpPr>
        <p:spPr bwMode="auto">
          <a:xfrm>
            <a:off x="381000" y="3105150"/>
            <a:ext cx="3429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cs typeface="Arial" charset="0"/>
              </a:rPr>
              <a:t>OT Jerusalem was in Benjamin </a:t>
            </a:r>
            <a:r>
              <a:rPr lang="en-US" sz="3200">
                <a:solidFill>
                  <a:srgbClr val="FFFF00"/>
                </a:solidFill>
                <a:cs typeface="Arial" charset="0"/>
              </a:rPr>
              <a:t>north </a:t>
            </a:r>
            <a:r>
              <a:rPr lang="en-US" sz="3200">
                <a:cs typeface="Arial" charset="0"/>
              </a:rPr>
              <a:t>of Judah but close to the northern tribes</a:t>
            </a:r>
          </a:p>
        </p:txBody>
      </p:sp>
      <p:sp>
        <p:nvSpPr>
          <p:cNvPr id="78950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Jerusalem</a:t>
            </a:r>
          </a:p>
        </p:txBody>
      </p:sp>
      <p:sp>
        <p:nvSpPr>
          <p:cNvPr id="78950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370" name="Rectangle 10"/>
          <p:cNvSpPr>
            <a:spLocks noRot="1" noChangeArrowheads="1"/>
          </p:cNvSpPr>
          <p:nvPr/>
        </p:nvSpPr>
        <p:spPr bwMode="auto">
          <a:xfrm>
            <a:off x="8077200" y="0"/>
            <a:ext cx="1066800" cy="533400"/>
          </a:xfrm>
          <a:prstGeom prst="rect">
            <a:avLst/>
          </a:prstGeom>
          <a:solidFill>
            <a:srgbClr val="000000"/>
          </a:solidFill>
          <a:ln w="9525">
            <a:noFill/>
            <a:miter lim="800000"/>
            <a:headEnd/>
            <a:tailEnd/>
          </a:ln>
          <a:effectLst/>
        </p:spPr>
        <p:txBody>
          <a:bodyPr anchor="ctr"/>
          <a:lstStyle/>
          <a:p>
            <a:pPr algn="ctr" eaLnBrk="1" hangingPunct="1">
              <a:defRPr/>
            </a:pPr>
            <a:r>
              <a:rPr lang="en-US" sz="2800" b="1">
                <a:effectLst>
                  <a:outerShdw blurRad="38100" dist="38100" dir="2700000" algn="tl">
                    <a:srgbClr val="000514"/>
                  </a:outerShdw>
                </a:effectLst>
                <a:cs typeface="Arial" charset="0"/>
              </a:rPr>
              <a:t>531d</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114696" name="Text Box 8"/>
          <p:cNvSpPr txBox="1">
            <a:spLocks noChangeArrowheads="1"/>
          </p:cNvSpPr>
          <p:nvPr/>
        </p:nvSpPr>
        <p:spPr bwMode="auto">
          <a:xfrm>
            <a:off x="8153400" y="55563"/>
            <a:ext cx="885825" cy="461962"/>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outerShdw blurRad="38100" dist="38100" dir="2700000" algn="tl">
                    <a:srgbClr val="000000"/>
                  </a:outerShdw>
                </a:effectLst>
                <a:cs typeface="Arial" charset="0"/>
              </a:rPr>
              <a:t>531d</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eaLnBrk="1" hangingPunct="1">
              <a:defRPr/>
            </a:pPr>
            <a:r>
              <a:rPr lang="en-US" sz="4400" b="1">
                <a:solidFill>
                  <a:schemeClr val="tx2"/>
                </a:solidFill>
                <a:effectLst>
                  <a:outerShdw blurRad="38100" dist="38100" dir="2700000" algn="tl">
                    <a:srgbClr val="000000"/>
                  </a:outerShdw>
                </a:effectLst>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eaLnBrk="1" hangingPunct="1">
              <a:defRPr/>
            </a:pPr>
            <a:r>
              <a:rPr lang="en-US" sz="4400" b="1">
                <a:solidFill>
                  <a:schemeClr val="tx2"/>
                </a:solidFill>
                <a:effectLst>
                  <a:outerShdw blurRad="38100" dist="38100" dir="2700000" algn="tl">
                    <a:srgbClr val="000000"/>
                  </a:outerShdw>
                </a:effectLst>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anchor="ctr">
            <a:spAutoFit/>
          </a:bodyPr>
          <a:lstStyle/>
          <a:p>
            <a:pPr>
              <a:defRPr/>
            </a:pPr>
            <a:endParaRPr lang="en-US">
              <a:latin typeface="Arial"/>
              <a:ea typeface="+mn-ea"/>
              <a:cs typeface="Arial"/>
            </a:endParaRPr>
          </a:p>
        </p:txBody>
      </p:sp>
      <p:sp>
        <p:nvSpPr>
          <p:cNvPr id="791559"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cs typeface="Arial" charset="0"/>
              </a:rPr>
              <a:t>The OT border between Benjamin and Judah ran just south of the 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6712"/>
            <a:ext cx="9144000" cy="514779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Priestly Portion (48:8-21)</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733256"/>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Division of the land on and beside the mountain of the Lord</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19384866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567055"/>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Plain &amp; Holy Portion in </a:t>
            </a:r>
            <a:r>
              <a:rPr lang="en-US" sz="3200" b="1">
                <a:solidFill>
                  <a:srgbClr val="FFFF00"/>
                </a:solidFill>
                <a:effectLst>
                  <a:glow rad="228600">
                    <a:schemeClr val="tx1"/>
                  </a:glow>
                </a:effectLst>
                <a:latin typeface="Arial" charset="0"/>
                <a:ea typeface="新細明體" charset="0"/>
              </a:rPr>
              <a:t>Cubits</a:t>
            </a:r>
            <a:br>
              <a:rPr lang="en-US" sz="3200" b="1">
                <a:solidFill>
                  <a:srgbClr val="FFFFFF"/>
                </a:solidFill>
                <a:effectLst>
                  <a:glow rad="228600">
                    <a:schemeClr val="tx1"/>
                  </a:glow>
                </a:effectLst>
                <a:latin typeface="Arial" charset="0"/>
                <a:ea typeface="新細明體" charset="0"/>
              </a:rPr>
            </a:br>
            <a:r>
              <a:rPr lang="en-US" sz="3200" b="1">
                <a:solidFill>
                  <a:srgbClr val="FFFFFF"/>
                </a:solidFill>
                <a:effectLst>
                  <a:glow rad="228600">
                    <a:schemeClr val="tx1"/>
                  </a:glow>
                </a:effectLst>
                <a:latin typeface="Arial" charset="0"/>
                <a:ea typeface="新細明體" charset="0"/>
              </a:rPr>
              <a:t>(Zech. 14:10)</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1603214331"/>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Plain &amp; Holy Portion in </a:t>
            </a:r>
            <a:r>
              <a:rPr lang="en-US" sz="3200" b="1">
                <a:solidFill>
                  <a:srgbClr val="FFFF00"/>
                </a:solidFill>
                <a:effectLst>
                  <a:glow rad="228600">
                    <a:schemeClr val="tx1"/>
                  </a:glow>
                </a:effectLst>
                <a:latin typeface="Arial" charset="0"/>
                <a:ea typeface="新細明體" charset="0"/>
              </a:rPr>
              <a:t>Reeds</a:t>
            </a:r>
            <a:br>
              <a:rPr lang="en-US" sz="3200" b="1">
                <a:solidFill>
                  <a:srgbClr val="FFFFFF"/>
                </a:solidFill>
                <a:effectLst>
                  <a:glow rad="228600">
                    <a:schemeClr val="tx1"/>
                  </a:glow>
                </a:effectLst>
                <a:latin typeface="Arial" charset="0"/>
                <a:ea typeface="新細明體" charset="0"/>
              </a:rPr>
            </a:br>
            <a:r>
              <a:rPr lang="en-US" sz="3200" b="1">
                <a:solidFill>
                  <a:srgbClr val="FFFFFF"/>
                </a:solidFill>
                <a:effectLst>
                  <a:glow rad="228600">
                    <a:schemeClr val="tx1"/>
                  </a:glow>
                </a:effectLst>
                <a:latin typeface="Arial" charset="0"/>
                <a:ea typeface="新細明體" charset="0"/>
              </a:rPr>
              <a:t>(Zech. 14:10)</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7" name="Text Box 6"/>
          <p:cNvSpPr txBox="1">
            <a:spLocks noChangeArrowheads="1"/>
          </p:cNvSpPr>
          <p:nvPr/>
        </p:nvSpPr>
        <p:spPr bwMode="auto">
          <a:xfrm>
            <a:off x="8172400" y="663079"/>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782752064"/>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5379"/>
            <a:ext cx="9144000" cy="5401933"/>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Priests &amp; Temple</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Zechariah 1:10-11, 14-17; Ezekiel 48:22-35</a:t>
            </a:r>
          </a:p>
        </p:txBody>
      </p:sp>
    </p:spTree>
    <p:extLst>
      <p:ext uri="{BB962C8B-B14F-4D97-AF65-F5344CB8AC3E}">
        <p14:creationId xmlns:p14="http://schemas.microsoft.com/office/powerpoint/2010/main" val="3432944513"/>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zh-CN" altLang="en-US" sz="2400">
              <a:solidFill>
                <a:srgbClr val="000000"/>
              </a:solidFill>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9653353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eaLnBrk="1" fontAlgn="auto" hangingPunct="1">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eaLnBrk="1" fontAlgn="auto" hangingPunct="1">
              <a:spcBef>
                <a:spcPts val="0"/>
              </a:spcBef>
              <a:spcAft>
                <a:spcPts val="0"/>
              </a:spcAft>
              <a:defRPr/>
            </a:pPr>
            <a:endParaRPr lang="en-US">
              <a:solidFill>
                <a:srgbClr val="000000"/>
              </a:solidFill>
              <a:effectLst>
                <a:glow rad="101600">
                  <a:srgbClr val="000000">
                    <a:alpha val="75000"/>
                  </a:srgbClr>
                </a:glow>
              </a:effectLst>
              <a:latin typeface="Arial"/>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eaLnBrk="1" fontAlgn="auto" hangingPunct="1">
              <a:spcBef>
                <a:spcPts val="0"/>
              </a:spcBef>
              <a:spcAft>
                <a:spcPts val="0"/>
              </a:spcAft>
              <a:defRPr/>
            </a:pPr>
            <a:endParaRPr lang="en-US">
              <a:solidFill>
                <a:srgbClr val="000000"/>
              </a:solidFill>
              <a:effectLst>
                <a:glow rad="101600">
                  <a:srgbClr val="000000">
                    <a:alpha val="75000"/>
                  </a:srgbClr>
                </a:glow>
              </a:effectLst>
              <a:latin typeface="Arial"/>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eaLnBrk="1" fontAlgn="auto" hangingPunct="1">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eaLnBrk="1" fontAlgn="auto" hangingPunct="1">
              <a:spcBef>
                <a:spcPct val="50000"/>
              </a:spcBef>
              <a:spcAft>
                <a:spcPts val="0"/>
              </a:spcAft>
              <a:defRPr/>
            </a:pPr>
            <a:r>
              <a:rPr lang="en-US" sz="3200" b="1">
                <a:solidFill>
                  <a:srgbClr val="FFFFFF"/>
                </a:solidFill>
                <a:effectLst>
                  <a:glow rad="101600">
                    <a:srgbClr val="000000">
                      <a:alpha val="75000"/>
                    </a:srgbClr>
                  </a:glow>
                </a:effectLst>
                <a:latin typeface="Arial"/>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2400" b="1" dirty="0">
                <a:solidFill>
                  <a:srgbClr val="66FF33"/>
                </a:solidFill>
                <a:effectLst>
                  <a:glow rad="101600">
                    <a:srgbClr val="000000">
                      <a:alpha val="75000"/>
                    </a:srgbClr>
                  </a:glow>
                </a:effectLst>
                <a:latin typeface="Arial"/>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2400" b="1" dirty="0">
                <a:solidFill>
                  <a:srgbClr val="FFFF00"/>
                </a:solidFill>
                <a:effectLst>
                  <a:glow rad="101600">
                    <a:srgbClr val="000000">
                      <a:alpha val="75000"/>
                    </a:srgbClr>
                  </a:glow>
                </a:effectLst>
                <a:latin typeface="Arial"/>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2400" b="1" dirty="0">
                <a:solidFill>
                  <a:srgbClr val="FFFFFF"/>
                </a:solidFill>
                <a:effectLst>
                  <a:glow rad="101600">
                    <a:srgbClr val="000000">
                      <a:alpha val="75000"/>
                    </a:srgbClr>
                  </a:glow>
                </a:effectLst>
                <a:latin typeface="Arial"/>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eaLnBrk="1" fontAlgn="auto" hangingPunct="1">
              <a:spcBef>
                <a:spcPct val="50000"/>
              </a:spcBef>
              <a:spcAft>
                <a:spcPts val="0"/>
              </a:spcAft>
              <a:defRPr/>
            </a:pPr>
            <a:r>
              <a:rPr lang="en-US" sz="2400" b="1" dirty="0">
                <a:solidFill>
                  <a:srgbClr val="CCFFCC"/>
                </a:solidFill>
                <a:effectLst>
                  <a:glow rad="101600">
                    <a:srgbClr val="000000">
                      <a:alpha val="75000"/>
                    </a:srgbClr>
                  </a:glow>
                </a:effectLst>
                <a:latin typeface="Arial"/>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eaLnBrk="1" fontAlgn="auto" hangingPunct="1">
              <a:spcBef>
                <a:spcPts val="0"/>
              </a:spcBef>
              <a:spcAft>
                <a:spcPts val="0"/>
              </a:spcAft>
              <a:defRPr/>
            </a:pPr>
            <a:endParaRPr lang="en-US">
              <a:solidFill>
                <a:srgbClr val="000000"/>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Benjamin</a:t>
            </a:r>
          </a:p>
        </p:txBody>
      </p:sp>
    </p:spTree>
    <p:extLst>
      <p:ext uri="{BB962C8B-B14F-4D97-AF65-F5344CB8AC3E}">
        <p14:creationId xmlns:p14="http://schemas.microsoft.com/office/powerpoint/2010/main" val="3578373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800">
                  <a:solidFill>
                    <a:schemeClr val="bg2"/>
                  </a:solidFill>
                  <a:latin typeface="Arial Black" charset="0"/>
                </a:rPr>
                <a:t>Millennial Israel</a:t>
              </a:r>
              <a:br>
                <a:rPr lang="en-US" sz="2800">
                  <a:solidFill>
                    <a:schemeClr val="bg2"/>
                  </a:solidFill>
                  <a:latin typeface="Arial Black" charset="0"/>
                </a:rPr>
              </a:br>
              <a:r>
                <a:rPr lang="en-US" sz="2800">
                  <a:solidFill>
                    <a:schemeClr val="bg2"/>
                  </a:solidFill>
                  <a:latin typeface="Arial Black" charset="0"/>
                </a:rPr>
                <a:t>(Ezek. </a:t>
              </a:r>
              <a:br>
                <a:rPr lang="en-US" sz="2800">
                  <a:solidFill>
                    <a:schemeClr val="bg2"/>
                  </a:solidFill>
                  <a:latin typeface="Arial Black" charset="0"/>
                </a:rPr>
              </a:br>
              <a:r>
                <a:rPr lang="en-US" sz="2800">
                  <a:solidFill>
                    <a:schemeClr val="bg2"/>
                  </a:solidFill>
                  <a:latin typeface="Arial Black" charset="0"/>
                </a:rPr>
                <a:t>47–48)</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Dan</a:t>
              </a: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Asher</a:t>
              </a: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Naphtali</a:t>
              </a: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Manasseh</a:t>
              </a: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Ephraim</a:t>
              </a: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Reuben</a:t>
              </a: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Judah</a:t>
              </a: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chemeClr val="bg2"/>
                  </a:solidFill>
                </a:rPr>
                <a:t>Leaders &amp; Temple</a:t>
              </a: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Benjamin</a:t>
              </a: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Simeon</a:t>
              </a: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Issachar</a:t>
              </a: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Zebulun</a:t>
              </a: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Gad</a:t>
              </a: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 xmlns:a14="http://schemas.microsoft.com/office/drawing/2010/main">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a:effectLst/>
                <a:latin typeface="Arial" charset="0"/>
                <a:ea typeface="ＭＳ Ｐゴシック" charset="0"/>
                <a:cs typeface="Arial" charset="0"/>
              </a:rPr>
              <a:t>Tribal Redistribution</a:t>
            </a: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800">
                <a:solidFill>
                  <a:schemeClr val="bg2"/>
                </a:solidFill>
                <a:latin typeface="Arial Black" charset="0"/>
              </a:rPr>
              <a:t>After Conquest</a:t>
            </a:r>
            <a:br>
              <a:rPr lang="en-US" sz="2800">
                <a:solidFill>
                  <a:schemeClr val="bg2"/>
                </a:solidFill>
                <a:latin typeface="Arial Black" charset="0"/>
              </a:rPr>
            </a:br>
            <a:r>
              <a:rPr lang="en-US" sz="2800">
                <a:solidFill>
                  <a:schemeClr val="bg2"/>
                </a:solidFill>
                <a:latin typeface="Arial Black" charset="0"/>
              </a:rPr>
              <a:t>(Josh. 13)</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2"/>
                </a:solidFill>
              </a:rPr>
              <a:t>531e</a:t>
            </a:r>
          </a:p>
          <a:p>
            <a:pPr algn="ctr"/>
            <a:r>
              <a:rPr lang="en-US" b="1">
                <a:solidFill>
                  <a:schemeClr val="bg2"/>
                </a:solidFill>
              </a:rPr>
              <a:t>146</a:t>
            </a:r>
          </a:p>
          <a:p>
            <a:pPr algn="ctr"/>
            <a:r>
              <a:rPr lang="en-US" b="1">
                <a:solidFill>
                  <a:schemeClr val="bg2"/>
                </a:solidFill>
              </a:rPr>
              <a:t>147</a:t>
            </a:r>
          </a:p>
        </p:txBody>
      </p:sp>
      <p:sp>
        <p:nvSpPr>
          <p:cNvPr id="809991"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cs typeface="Arial" charset="0"/>
              </a:rPr>
              <a:t>Millennial Jerusalem in Ezekiel 47 retains its central location but is south (not north) of Judah</a:t>
            </a: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2" descr="C:\Users\bs\Documents\Bible Text &amp; Chart\NT\Revelation\Tim Lahaye Charts\Scan00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Title 1"/>
          <p:cNvSpPr>
            <a:spLocks noGrp="1"/>
          </p:cNvSpPr>
          <p:nvPr>
            <p:ph type="title"/>
          </p:nvPr>
        </p:nvSpPr>
        <p:spPr>
          <a:xfrm>
            <a:off x="0" y="0"/>
            <a:ext cx="9263063" cy="1071563"/>
          </a:xfrm>
          <a:solidFill>
            <a:schemeClr val="tx1"/>
          </a:solidFill>
        </p:spPr>
        <p:txBody>
          <a:bodyPr/>
          <a:lstStyle/>
          <a:p>
            <a:pPr eaLnBrk="1" hangingPunct="1"/>
            <a:r>
              <a:rPr lang="en-US">
                <a:solidFill>
                  <a:schemeClr val="bg1"/>
                </a:solidFill>
                <a:latin typeface="Calibri" charset="0"/>
              </a:rPr>
              <a:t>Another View of the Eastern Border</a:t>
            </a:r>
          </a:p>
        </p:txBody>
      </p:sp>
      <p:sp>
        <p:nvSpPr>
          <p:cNvPr id="6" name="TextBox 21"/>
          <p:cNvSpPr txBox="1">
            <a:spLocks noChangeArrowheads="1"/>
          </p:cNvSpPr>
          <p:nvPr/>
        </p:nvSpPr>
        <p:spPr bwMode="auto">
          <a:xfrm>
            <a:off x="6732588" y="1228725"/>
            <a:ext cx="2162175"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kern="0" dirty="0">
                <a:solidFill>
                  <a:srgbClr val="FFFFFF"/>
                </a:solidFill>
                <a:cs typeface="Arial" charset="0"/>
              </a:rPr>
              <a:t>Tim LaHaye</a:t>
            </a:r>
          </a:p>
        </p:txBody>
      </p:sp>
      <p:sp>
        <p:nvSpPr>
          <p:cNvPr id="5" name="TextBox 21"/>
          <p:cNvSpPr txBox="1">
            <a:spLocks noChangeArrowheads="1"/>
          </p:cNvSpPr>
          <p:nvPr/>
        </p:nvSpPr>
        <p:spPr bwMode="auto">
          <a:xfrm>
            <a:off x="3059113" y="5889625"/>
            <a:ext cx="4932362" cy="708025"/>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kern="0" dirty="0">
                <a:solidFill>
                  <a:srgbClr val="FFFFFF"/>
                </a:solidFill>
                <a:cs typeface="Arial" charset="0"/>
              </a:rPr>
              <a:t>This would bring the border all the way back to Abraham</a:t>
            </a:r>
            <a:r>
              <a:rPr lang="uk-UA" sz="2000" kern="0" dirty="0">
                <a:solidFill>
                  <a:srgbClr val="FFFFFF"/>
                </a:solidFill>
                <a:cs typeface="Arial" charset="0"/>
              </a:rPr>
              <a:t>'</a:t>
            </a:r>
            <a:r>
              <a:rPr lang="en-US" sz="2000" kern="0" dirty="0">
                <a:solidFill>
                  <a:srgbClr val="FFFFFF"/>
                </a:solidFill>
                <a:cs typeface="Arial" charset="0"/>
              </a:rPr>
              <a:t>s original home at Ur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44</a:t>
            </a:r>
          </a:p>
        </p:txBody>
      </p:sp>
    </p:spTree>
    <p:extLst>
      <p:ext uri="{BB962C8B-B14F-4D97-AF65-F5344CB8AC3E}">
        <p14:creationId xmlns:p14="http://schemas.microsoft.com/office/powerpoint/2010/main" val="12918689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en-US" sz="3200" b="1" dirty="0">
                <a:solidFill>
                  <a:srgbClr val="FFFFFF"/>
                </a:solidFill>
                <a:latin typeface="Arial" charset="0"/>
                <a:ea typeface="ＭＳ Ｐゴシック" charset="0"/>
              </a:rPr>
              <a:t>Will Israel</a:t>
            </a:r>
            <a:r>
              <a:rPr lang="uk-UA" sz="3200" b="1" dirty="0">
                <a:solidFill>
                  <a:srgbClr val="FFFFFF"/>
                </a:solidFill>
                <a:latin typeface="Arial" charset="0"/>
                <a:ea typeface="ＭＳ Ｐゴシック" charset="0"/>
              </a:rPr>
              <a:t>'</a:t>
            </a:r>
            <a:r>
              <a:rPr lang="en-US" sz="3200" b="1" dirty="0">
                <a:solidFill>
                  <a:srgbClr val="FFFFFF"/>
                </a:solidFill>
                <a:latin typeface="Arial" charset="0"/>
                <a:ea typeface="ＭＳ Ｐゴシック" charset="0"/>
              </a:rPr>
              <a:t>s millennial border go all the way east to the Euphrates River?</a:t>
            </a: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a:defRPr/>
            </a:pPr>
            <a:endParaRPr lang="en-US">
              <a:latin typeface="Arial"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Land Portions (48:1-7)</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b="1" dirty="0">
                <a:solidFill>
                  <a:srgbClr val="FFFFFF"/>
                </a:solidFill>
                <a:cs typeface="Arial" charset="0"/>
              </a:rPr>
              <a:t>'</a:t>
            </a:r>
            <a:r>
              <a:rPr lang="en-US" b="1" dirty="0">
                <a:solidFill>
                  <a:srgbClr val="FFFFFF"/>
                </a:solidFill>
                <a:cs typeface="Arial" charset="0"/>
              </a:rPr>
              <a:t>t show it that way."</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1445525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26988"/>
            <a:ext cx="4332287" cy="2735263"/>
          </a:xfrm>
          <a:solidFill>
            <a:srgbClr val="000514"/>
          </a:solidFill>
        </p:spPr>
        <p:txBody>
          <a:bodyPr/>
          <a:lstStyle/>
          <a:p>
            <a:pPr>
              <a:defRPr/>
            </a:pPr>
            <a:r>
              <a:rPr lang="en-US" sz="3600" b="1" dirty="0">
                <a:solidFill>
                  <a:srgbClr val="FFFFFF"/>
                </a:solidFill>
              </a:rPr>
              <a:t>A Mediating View is Probably Most Accurate</a:t>
            </a:r>
          </a:p>
        </p:txBody>
      </p:sp>
      <p:pic>
        <p:nvPicPr>
          <p:cNvPr id="81510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4878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21"/>
          <p:cNvSpPr txBox="1">
            <a:spLocks noChangeArrowheads="1"/>
          </p:cNvSpPr>
          <p:nvPr/>
        </p:nvSpPr>
        <p:spPr bwMode="auto">
          <a:xfrm>
            <a:off x="4932363" y="3068638"/>
            <a:ext cx="4211637" cy="3489325"/>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cs typeface="Arial" charset="0"/>
              </a:rPr>
              <a:t>Ezekiel 47:18 says, </a:t>
            </a:r>
            <a:r>
              <a:rPr lang="ru-RU" b="1" kern="0" dirty="0">
                <a:solidFill>
                  <a:srgbClr val="FFFFFF"/>
                </a:solidFill>
                <a:cs typeface="Arial" charset="0"/>
              </a:rPr>
              <a:t>"</a:t>
            </a:r>
            <a:r>
              <a:rPr lang="en-US" b="1" kern="0" dirty="0">
                <a:solidFill>
                  <a:srgbClr val="FFFFFF"/>
                </a:solidFill>
                <a:cs typeface="Arial" charset="0"/>
              </a:rPr>
              <a:t>The eastern border starts at a point between </a:t>
            </a:r>
            <a:r>
              <a:rPr lang="en-US" b="1" kern="0" dirty="0">
                <a:solidFill>
                  <a:srgbClr val="FFFF00"/>
                </a:solidFill>
                <a:cs typeface="Arial" charset="0"/>
              </a:rPr>
              <a:t>Hauran </a:t>
            </a:r>
            <a:r>
              <a:rPr lang="en-US" b="1" kern="0" dirty="0">
                <a:solidFill>
                  <a:srgbClr val="FFFFFF"/>
                </a:solidFill>
                <a:cs typeface="Arial" charset="0"/>
              </a:rPr>
              <a:t>and </a:t>
            </a:r>
            <a:r>
              <a:rPr lang="en-US" b="1" kern="0" dirty="0">
                <a:solidFill>
                  <a:srgbClr val="FFFF00"/>
                </a:solidFill>
                <a:cs typeface="Arial" charset="0"/>
              </a:rPr>
              <a:t>Damascus</a:t>
            </a:r>
            <a:r>
              <a:rPr lang="en-US" b="1" kern="0" dirty="0">
                <a:solidFill>
                  <a:srgbClr val="FFFFFF"/>
                </a:solidFill>
                <a:cs typeface="Arial" charset="0"/>
              </a:rPr>
              <a:t> and runs south along the Jordan River between Israel and </a:t>
            </a:r>
            <a:r>
              <a:rPr lang="en-US" b="1" kern="0" dirty="0">
                <a:solidFill>
                  <a:srgbClr val="FFFF00"/>
                </a:solidFill>
                <a:cs typeface="Arial" charset="0"/>
              </a:rPr>
              <a:t>Gilead</a:t>
            </a:r>
            <a:r>
              <a:rPr lang="en-US" b="1" kern="0" dirty="0">
                <a:solidFill>
                  <a:srgbClr val="FFFFFF"/>
                </a:solidFill>
                <a:cs typeface="Arial" charset="0"/>
              </a:rPr>
              <a:t>, past the Dead Sea and as far south as </a:t>
            </a:r>
            <a:r>
              <a:rPr lang="en-US" b="1" kern="0" dirty="0">
                <a:solidFill>
                  <a:srgbClr val="FFFF00"/>
                </a:solidFill>
                <a:cs typeface="Arial" charset="0"/>
              </a:rPr>
              <a:t>Tamar</a:t>
            </a:r>
            <a:r>
              <a:rPr lang="en-US" b="1" kern="0" dirty="0">
                <a:solidFill>
                  <a:srgbClr val="FFFFFF"/>
                </a:solidFill>
                <a:cs typeface="Arial" charset="0"/>
              </a:rPr>
              <a:t>. This will be the eastern border.</a:t>
            </a:r>
            <a:r>
              <a:rPr lang="ru-RU" b="1" kern="0" dirty="0">
                <a:solidFill>
                  <a:srgbClr val="FFFFFF"/>
                </a:solidFill>
                <a:cs typeface="Arial" charset="0"/>
              </a:rPr>
              <a:t>"</a:t>
            </a:r>
            <a:endParaRPr lang="en-US" b="1" kern="0" dirty="0">
              <a:solidFill>
                <a:srgbClr val="FFFFFF"/>
              </a:solidFill>
              <a:cs typeface="Arial" charset="0"/>
            </a:endParaRPr>
          </a:p>
        </p:txBody>
      </p:sp>
      <p:sp>
        <p:nvSpPr>
          <p:cNvPr id="8" name="TextBox 21"/>
          <p:cNvSpPr txBox="1">
            <a:spLocks noChangeArrowheads="1"/>
          </p:cNvSpPr>
          <p:nvPr/>
        </p:nvSpPr>
        <p:spPr bwMode="auto">
          <a:xfrm>
            <a:off x="3563938" y="2997200"/>
            <a:ext cx="1439862"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Hauran</a:t>
            </a:r>
          </a:p>
        </p:txBody>
      </p:sp>
      <p:sp>
        <p:nvSpPr>
          <p:cNvPr id="815109" name="Oval 2"/>
          <p:cNvSpPr>
            <a:spLocks noChangeArrowheads="1"/>
          </p:cNvSpPr>
          <p:nvPr/>
        </p:nvSpPr>
        <p:spPr bwMode="auto">
          <a:xfrm>
            <a:off x="3348038" y="2997200"/>
            <a:ext cx="215900" cy="215900"/>
          </a:xfrm>
          <a:prstGeom prst="ellipse">
            <a:avLst/>
          </a:prstGeom>
          <a:solidFill>
            <a:srgbClr val="000000"/>
          </a:solidFill>
          <a:ln w="9525">
            <a:solidFill>
              <a:schemeClr val="tx1"/>
            </a:solidFill>
            <a:round/>
            <a:headEnd/>
            <a:tailEnd/>
          </a:ln>
        </p:spPr>
        <p:txBody>
          <a:bodyPr/>
          <a:lstStyle/>
          <a:p>
            <a:endParaRPr lang="en-US" sz="2400"/>
          </a:p>
        </p:txBody>
      </p:sp>
      <p:sp>
        <p:nvSpPr>
          <p:cNvPr id="9" name="TextBox 21"/>
          <p:cNvSpPr txBox="1">
            <a:spLocks noChangeArrowheads="1"/>
          </p:cNvSpPr>
          <p:nvPr/>
        </p:nvSpPr>
        <p:spPr bwMode="auto">
          <a:xfrm>
            <a:off x="3563938" y="1916113"/>
            <a:ext cx="1584325"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Damascus</a:t>
            </a:r>
          </a:p>
        </p:txBody>
      </p:sp>
      <p:sp>
        <p:nvSpPr>
          <p:cNvPr id="815111" name="Oval 9"/>
          <p:cNvSpPr>
            <a:spLocks noChangeArrowheads="1"/>
          </p:cNvSpPr>
          <p:nvPr/>
        </p:nvSpPr>
        <p:spPr bwMode="auto">
          <a:xfrm>
            <a:off x="3348038" y="1916113"/>
            <a:ext cx="215900" cy="217487"/>
          </a:xfrm>
          <a:prstGeom prst="ellipse">
            <a:avLst/>
          </a:prstGeom>
          <a:solidFill>
            <a:srgbClr val="000000"/>
          </a:solidFill>
          <a:ln w="9525">
            <a:solidFill>
              <a:schemeClr val="tx1"/>
            </a:solidFill>
            <a:round/>
            <a:headEnd/>
            <a:tailEnd/>
          </a:ln>
        </p:spPr>
        <p:txBody>
          <a:bodyPr/>
          <a:lstStyle/>
          <a:p>
            <a:endParaRPr lang="en-US" sz="2400"/>
          </a:p>
        </p:txBody>
      </p:sp>
      <p:sp>
        <p:nvSpPr>
          <p:cNvPr id="11" name="TextBox 21"/>
          <p:cNvSpPr txBox="1">
            <a:spLocks noChangeArrowheads="1"/>
          </p:cNvSpPr>
          <p:nvPr/>
        </p:nvSpPr>
        <p:spPr bwMode="auto">
          <a:xfrm>
            <a:off x="2627313" y="3573463"/>
            <a:ext cx="1439862"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Gilead</a:t>
            </a:r>
          </a:p>
        </p:txBody>
      </p:sp>
      <p:sp>
        <p:nvSpPr>
          <p:cNvPr id="12" name="TextBox 21"/>
          <p:cNvSpPr txBox="1">
            <a:spLocks noChangeArrowheads="1"/>
          </p:cNvSpPr>
          <p:nvPr/>
        </p:nvSpPr>
        <p:spPr bwMode="auto">
          <a:xfrm>
            <a:off x="1835696" y="5979691"/>
            <a:ext cx="1438275" cy="401637"/>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kern="0" dirty="0">
                <a:solidFill>
                  <a:srgbClr val="FFFF00"/>
                </a:solidFill>
                <a:cs typeface="Arial" charset="0"/>
              </a:rPr>
              <a:t>Tamar</a:t>
            </a:r>
          </a:p>
        </p:txBody>
      </p:sp>
      <p:sp>
        <p:nvSpPr>
          <p:cNvPr id="815114" name="Oval 12"/>
          <p:cNvSpPr>
            <a:spLocks noChangeArrowheads="1"/>
          </p:cNvSpPr>
          <p:nvPr/>
        </p:nvSpPr>
        <p:spPr bwMode="auto">
          <a:xfrm>
            <a:off x="2051050" y="5732463"/>
            <a:ext cx="215900" cy="217487"/>
          </a:xfrm>
          <a:prstGeom prst="ellipse">
            <a:avLst/>
          </a:prstGeom>
          <a:solidFill>
            <a:srgbClr val="000000"/>
          </a:solidFill>
          <a:ln w="9525">
            <a:solidFill>
              <a:schemeClr val="tx1"/>
            </a:solidFill>
            <a:round/>
            <a:headEnd/>
            <a:tailEnd/>
          </a:ln>
        </p:spPr>
        <p:txBody>
          <a:bodyPr/>
          <a:lstStyle/>
          <a:p>
            <a:endParaRPr lang="en-US" sz="24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26988"/>
            <a:ext cx="4332287" cy="2735263"/>
          </a:xfrm>
          <a:solidFill>
            <a:srgbClr val="000514"/>
          </a:solidFill>
        </p:spPr>
        <p:txBody>
          <a:bodyPr/>
          <a:lstStyle/>
          <a:p>
            <a:pPr>
              <a:defRPr/>
            </a:pPr>
            <a:r>
              <a:rPr lang="en-US" sz="3600" b="1" dirty="0">
                <a:solidFill>
                  <a:srgbClr val="FFFFFF"/>
                </a:solidFill>
              </a:rPr>
              <a:t>Support for the Future Millennial Rest in Hebrews 4</a:t>
            </a:r>
          </a:p>
        </p:txBody>
      </p:sp>
      <p:sp>
        <p:nvSpPr>
          <p:cNvPr id="816130" name="Text Box 5"/>
          <p:cNvSpPr txBox="1">
            <a:spLocks noChangeArrowheads="1"/>
          </p:cNvSpPr>
          <p:nvPr/>
        </p:nvSpPr>
        <p:spPr bwMode="auto">
          <a:xfrm>
            <a:off x="6875463" y="14288"/>
            <a:ext cx="21415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cs typeface="Arial" charset="0"/>
              </a:rPr>
              <a:t>NTS 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lIns="91435" tIns="45718" rIns="91435" bIns="45718"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The context</a:t>
            </a:r>
          </a:p>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The land promise</a:t>
            </a:r>
          </a:p>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Other Scripture</a:t>
            </a:r>
          </a:p>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Extra-biblical references</a:t>
            </a:r>
          </a:p>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Hebrews 4:8 time period</a:t>
            </a:r>
          </a:p>
          <a:p>
            <a:pPr marL="412750" indent="-412750" algn="l">
              <a:buFont typeface="+mj-lt"/>
              <a:buAutoNum type="arabicPeriod"/>
              <a:defRPr/>
            </a:pPr>
            <a:r>
              <a:rPr lang="en-US" sz="2400" b="1" dirty="0">
                <a:solidFill>
                  <a:srgbClr val="FFFFFF"/>
                </a:solidFill>
                <a:effectLst>
                  <a:glow rad="177800">
                    <a:srgbClr val="DADADA">
                      <a:lumMod val="10000"/>
                    </a:srgbClr>
                  </a:glow>
                </a:effectLst>
                <a:latin typeface="Arial"/>
              </a:rPr>
              <a:t>An objection rebuffed</a:t>
            </a:r>
          </a:p>
        </p:txBody>
      </p:sp>
      <p:pic>
        <p:nvPicPr>
          <p:cNvPr id="81613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27384"/>
            <a:ext cx="4878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ru-RU" altLang="ja-JP" sz="3200" dirty="0">
                <a:solidFill>
                  <a:srgbClr val="FFFFFF"/>
                </a:solidFill>
              </a:rPr>
              <a:t>"</a:t>
            </a:r>
            <a:r>
              <a:rPr lang="en-US" altLang="ja-JP" sz="3200" dirty="0">
                <a:solidFill>
                  <a:srgbClr val="FFFFFF"/>
                </a:solidFill>
              </a:rPr>
              <a:t>The law will go out from Zion, </a:t>
            </a:r>
          </a:p>
          <a:p>
            <a:pPr algn="r"/>
            <a:r>
              <a:rPr lang="en-US" sz="3200" dirty="0">
                <a:solidFill>
                  <a:srgbClr val="FFFFFF"/>
                </a:solidFill>
              </a:rPr>
              <a:t>the word of the L</a:t>
            </a:r>
            <a:r>
              <a:rPr lang="en-US" sz="2800" dirty="0">
                <a:solidFill>
                  <a:srgbClr val="FFFFFF"/>
                </a:solidFill>
              </a:rPr>
              <a:t>ORD</a:t>
            </a:r>
            <a:r>
              <a:rPr lang="en-US" sz="3200" dirty="0">
                <a:solidFill>
                  <a:srgbClr val="FFFFFF"/>
                </a:solidFill>
              </a:rPr>
              <a:t> from Jerusalem</a:t>
            </a:r>
            <a:r>
              <a:rPr lang="ru-RU" altLang="ja-JP" sz="3200" dirty="0">
                <a:solidFill>
                  <a:srgbClr val="FFFFFF"/>
                </a:solidFill>
              </a:rPr>
              <a:t>"</a:t>
            </a:r>
            <a:endParaRPr lang="en-US" altLang="ja-JP" sz="3200" dirty="0">
              <a:solidFill>
                <a:srgbClr val="FFFFFF"/>
              </a:solidFill>
            </a:endParaRPr>
          </a:p>
          <a:p>
            <a:pPr algn="r"/>
            <a:r>
              <a:rPr lang="en-US" sz="3200" dirty="0">
                <a:solidFill>
                  <a:srgbClr val="FFFFFF"/>
                </a:solidFill>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830997"/>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15993438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Then God said, ‘Take your son, your only son, Isaac, whom you love, and go to the region of Moriah.  Sacrifice him there as a burnt offering, on one of the mountains I will tell you about.’</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rPr>
              <a:t>Genesis 22:2</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6861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NIV study note: In the Hebrew text, </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Isaac</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 follows the clause </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whom you love,</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 in order to heighten the effect: </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your son, your only son, whom you love -- Isaac.</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  Isaac was the only </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r>
              <a:rPr kumimoji="0" lang="en-US" sz="2000" b="1" i="1" u="none" strike="noStrike" kern="1200" cap="none" spc="0" normalizeH="0" baseline="0" noProof="0" dirty="0">
                <a:ln>
                  <a:noFill/>
                </a:ln>
                <a:solidFill>
                  <a:srgbClr val="66FFFF"/>
                </a:solidFill>
                <a:effectLst/>
                <a:uLnTx/>
                <a:uFillTx/>
                <a:latin typeface="Arial" charset="0"/>
                <a:ea typeface="ＭＳ Ｐゴシック" charset="0"/>
              </a:rPr>
              <a:t>son of the Promise.</a:t>
            </a:r>
            <a:r>
              <a:rPr kumimoji="0" lang="en-US" altLang="ja-JP" sz="2000" b="1" i="1" u="none" strike="noStrike" kern="1200" cap="none" spc="0" normalizeH="0" baseline="0" noProof="0" dirty="0">
                <a:ln>
                  <a:noFill/>
                </a:ln>
                <a:solidFill>
                  <a:srgbClr val="66FFFF"/>
                </a:solidFill>
                <a:effectLst/>
                <a:uLnTx/>
                <a:uFillTx/>
                <a:latin typeface="Arial" charset="0"/>
                <a:ea typeface="ＭＳ Ｐゴシック" charset="0"/>
              </a:rPr>
              <a:t>"</a:t>
            </a:r>
            <a:endParaRPr kumimoji="0" lang="en-US" sz="2000" b="1" i="1" u="none" strike="noStrike" kern="1200" cap="none" spc="0" normalizeH="0" baseline="0" noProof="0" dirty="0">
              <a:ln>
                <a:noFill/>
              </a:ln>
              <a:solidFill>
                <a:srgbClr val="66FFFF"/>
              </a:solidFill>
              <a:effectLst/>
              <a:uLnTx/>
              <a:uFillTx/>
              <a:latin typeface="Arial" charset="0"/>
              <a:ea typeface="ＭＳ Ｐゴシック"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Black" charset="0"/>
                <a:ea typeface="ＭＳ Ｐゴシック" charset="0"/>
              </a:rPr>
              <a:t>WHICH SON?</a:t>
            </a: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2426" name="Oval 26"/>
          <p:cNvSpPr>
            <a:spLocks noChangeArrowheads="1"/>
          </p:cNvSpPr>
          <p:nvPr/>
        </p:nvSpPr>
        <p:spPr bwMode="auto">
          <a:xfrm>
            <a:off x="2811463"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4824896"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456981" y="4583113"/>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66FFFF"/>
                </a:solidFill>
                <a:effectLst/>
                <a:uLnTx/>
                <a:uFillTx/>
                <a:latin typeface="Arial" pitchFamily="-107" charset="0"/>
                <a:ea typeface="ＭＳ Ｐゴシック" charset="0"/>
                <a:cs typeface="ＭＳ Ｐゴシック" charset="0"/>
              </a:rPr>
              <a:t>	</a:t>
            </a:r>
            <a:r>
              <a:rPr kumimoji="0" lang="en-US" sz="2000" b="1" i="1"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2 </a:t>
            </a:r>
            <a:r>
              <a:rPr kumimoji="0" lang="en-US" sz="2000" b="1" i="1" u="none" strike="noStrike" kern="1200" cap="none" spc="0" normalizeH="0" baseline="0" noProof="0" dirty="0" err="1">
                <a:ln>
                  <a:noFill/>
                </a:ln>
                <a:solidFill>
                  <a:srgbClr val="FFFFFF"/>
                </a:solidFill>
                <a:effectLst/>
                <a:uLnTx/>
                <a:uFillTx/>
                <a:latin typeface="Arial" pitchFamily="-107" charset="0"/>
                <a:ea typeface="ＭＳ Ｐゴシック" charset="0"/>
                <a:cs typeface="ＭＳ Ｐゴシック" charset="0"/>
              </a:rPr>
              <a:t>Chr</a:t>
            </a:r>
            <a:r>
              <a:rPr kumimoji="0" lang="en-US" sz="2000" b="1" i="1"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3:1     The author identifies this site with the 		Temple mount [locating today</a:t>
            </a:r>
            <a:r>
              <a:rPr kumimoji="0" lang="fr-FR" sz="2000" b="1" i="1"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a:t>
            </a:r>
            <a:r>
              <a:rPr kumimoji="0" lang="en-US" sz="2000" b="1" i="1"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 Dome of the Rock].</a:t>
            </a:r>
          </a:p>
        </p:txBody>
      </p:sp>
      <p:sp>
        <p:nvSpPr>
          <p:cNvPr id="742429" name="Oval 29"/>
          <p:cNvSpPr>
            <a:spLocks noChangeArrowheads="1"/>
          </p:cNvSpPr>
          <p:nvPr/>
        </p:nvSpPr>
        <p:spPr bwMode="auto">
          <a:xfrm>
            <a:off x="1239594" y="59578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Gen. 22:2; 2 Chr. 3:1</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D34A"/>
              </a:solidFill>
              <a:effectLst/>
              <a:uLnTx/>
              <a:uFillTx/>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066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743447" name="Rectangle 23"/>
          <p:cNvSpPr>
            <a:spLocks noChangeArrowheads="1"/>
          </p:cNvSpPr>
          <p:nvPr/>
        </p:nvSpPr>
        <p:spPr bwMode="auto">
          <a:xfrm>
            <a:off x="1112838" y="2014538"/>
            <a:ext cx="6956425" cy="39655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And as for Ishmael, I have heard you.  Behold I have blessed him, and will make him fruitful, and will multiply him exceedingly.  He shall beget twelve princes, and I will make him a great nation.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But My covenant I will establish with Isaac</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 whom Sarah shall bear to you at this set time next year.</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				Gen. 17:20-21 (NKJV)</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3450" name="Oval 26"/>
          <p:cNvSpPr>
            <a:spLocks noChangeArrowheads="1"/>
          </p:cNvSpPr>
          <p:nvPr/>
        </p:nvSpPr>
        <p:spPr bwMode="auto">
          <a:xfrm>
            <a:off x="3003550" y="20431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1107578" y="4137027"/>
            <a:ext cx="6943726" cy="950913"/>
            <a:chOff x="693" y="2630"/>
            <a:chExt cx="4374" cy="599"/>
          </a:xfrm>
        </p:grpSpPr>
        <p:sp>
          <p:nvSpPr>
            <p:cNvPr id="70685" name="Text Box 27"/>
            <p:cNvSpPr txBox="1">
              <a:spLocks noChangeArrowheads="1"/>
            </p:cNvSpPr>
            <p:nvPr/>
          </p:nvSpPr>
          <p:spPr bwMode="auto">
            <a:xfrm>
              <a:off x="1560" y="2630"/>
              <a:ext cx="3507"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1" u="sng" strike="noStrike" kern="1200" cap="none" spc="0" normalizeH="0" baseline="0" noProof="0" dirty="0">
                  <a:ln>
                    <a:noFill/>
                  </a:ln>
                  <a:solidFill>
                    <a:srgbClr val="FFFFFF"/>
                  </a:solidFill>
                  <a:effectLst/>
                  <a:uLnTx/>
                  <a:uFillTx/>
                  <a:latin typeface="Arial" charset="0"/>
                  <a:ea typeface="ＭＳ Ｐゴシック" charset="0"/>
                </a:rPr>
                <a:t>But My covenant I will establish                 	</a:t>
              </a:r>
            </a:p>
          </p:txBody>
        </p:sp>
        <p:sp>
          <p:nvSpPr>
            <p:cNvPr id="70686" name="Text Box 28"/>
            <p:cNvSpPr txBox="1">
              <a:spLocks noChangeArrowheads="1"/>
            </p:cNvSpPr>
            <p:nvPr/>
          </p:nvSpPr>
          <p:spPr bwMode="auto">
            <a:xfrm>
              <a:off x="693" y="2902"/>
              <a:ext cx="3443"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1" u="sng" strike="noStrike" kern="1200" cap="none" spc="0" normalizeH="0" baseline="0" noProof="0" dirty="0">
                  <a:ln>
                    <a:noFill/>
                  </a:ln>
                  <a:solidFill>
                    <a:srgbClr val="FFFFFF"/>
                  </a:solidFill>
                  <a:effectLst/>
                  <a:uLnTx/>
                  <a:uFillTx/>
                  <a:latin typeface="Arial" charset="0"/>
                  <a:ea typeface="ＭＳ Ｐゴシック" charset="0"/>
                </a:rPr>
                <a:t>with Isaac</a:t>
              </a: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Black" charset="0"/>
                <a:ea typeface="ＭＳ Ｐゴシック" charset="0"/>
              </a:rPr>
              <a:t>WHICH SON?</a:t>
            </a: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Gen.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COMPARE THE GIFTS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TODAY</a:t>
            </a: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ISHMAEL</a:t>
            </a: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2728" name="Rectangle 11"/>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2729" name="Rectangle 12"/>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ISAAC</a:t>
            </a:r>
          </a:p>
        </p:txBody>
      </p:sp>
      <p:sp>
        <p:nvSpPr>
          <p:cNvPr id="744495" name="Text Box 47"/>
          <p:cNvSpPr txBox="1">
            <a:spLocks noChangeArrowheads="1"/>
          </p:cNvSpPr>
          <p:nvPr/>
        </p:nvSpPr>
        <p:spPr bwMode="auto">
          <a:xfrm>
            <a:off x="5235575" y="4365625"/>
            <a:ext cx="3101975" cy="1568450"/>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WHY THE   ENORMOUS DIFFERENCE?</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3200" b="1" i="0" u="none" strike="noStrike" kern="0" cap="none" spc="0" normalizeH="0" baseline="0" noProof="0" dirty="0">
                <a:ln>
                  <a:noFill/>
                </a:ln>
                <a:solidFill>
                  <a:srgbClr val="FFFFFF"/>
                </a:solidFill>
                <a:effectLst/>
                <a:uLnTx/>
                <a:uFillTx/>
                <a:latin typeface="Arial"/>
                <a:ea typeface="宋体" charset="0"/>
                <a:cs typeface="Arial"/>
              </a:rPr>
              <a:t>The Arab World</a:t>
            </a:r>
            <a:endParaRPr kumimoji="0" lang="zh-CN" altLang="en-US" sz="3200" b="1" i="0" u="none" strike="noStrike" kern="0" cap="none" spc="0" normalizeH="0" baseline="0" noProof="0" dirty="0">
              <a:ln>
                <a:noFill/>
              </a:ln>
              <a:solidFill>
                <a:srgbClr val="FFFFFF"/>
              </a:solidFill>
              <a:effectLst/>
              <a:uLnTx/>
              <a:uFillTx/>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0" eaLnBrk="1" fontAlgn="auto" latinLnBrk="0" hangingPunct="1">
              <a:lnSpc>
                <a:spcPct val="80000"/>
              </a:lnSpc>
              <a:spcBef>
                <a:spcPct val="50000"/>
              </a:spcBef>
              <a:spcAft>
                <a:spcPts val="0"/>
              </a:spcAft>
              <a:buClrTx/>
              <a:buSzTx/>
              <a:buFontTx/>
              <a:buNone/>
              <a:tabLst/>
              <a:defRPr/>
            </a:pPr>
            <a:r>
              <a:rPr kumimoji="0" lang="en-US" altLang="zh-CN" sz="2800" b="1" i="0" u="none" strike="noStrike" kern="1200" cap="none" spc="0" normalizeH="0" baseline="0" noProof="0" dirty="0">
                <a:ln>
                  <a:noFill/>
                </a:ln>
                <a:solidFill>
                  <a:srgbClr val="00FF00"/>
                </a:solidFill>
                <a:effectLst/>
                <a:uLnTx/>
                <a:uFillTx/>
                <a:latin typeface="Arial"/>
                <a:ea typeface="宋体" charset="0"/>
                <a:cs typeface="Arial"/>
              </a:rPr>
              <a:t>Israel and…</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en-US" sz="32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Contrasted </a:t>
            </a:r>
            <a:endParaRPr lang="en-US" sz="32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Millennial Order</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(Ezek 40–45)</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85793" cy="523220"/>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530</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Mosaic Order </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(Lev 23)</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 (Lamb Offered)</a:t>
            </a: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Firstfruits</a:t>
            </a: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Pentecost</a:t>
            </a: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Trumpets</a:t>
            </a: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aphicFrame>
        <p:nvGraphicFramePr>
          <p:cNvPr id="30" name="Diagram 29">
            <a:extLst>
              <a:ext uri="{FF2B5EF4-FFF2-40B4-BE49-F238E27FC236}">
                <a16:creationId xmlns:a16="http://schemas.microsoft.com/office/drawing/2014/main" id="{465AE904-7079-FE4D-B8EB-065A2BAAAAC5}"/>
              </a:ext>
            </a:extLst>
          </p:cNvPr>
          <p:cNvGraphicFramePr/>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a:t>
            </a: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Atonement</a:t>
            </a: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72338" y="3852875"/>
            <a:ext cx="4281905"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121400" y="1988840"/>
            <a:ext cx="3048000"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23498025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FFFFFF"/>
              </a:solidFill>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a:solidFill>
                  <a:srgbClr val="FFFFFF"/>
                </a:solidFill>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800" b="1" dirty="0">
                <a:solidFill>
                  <a:srgbClr val="FFFFFF"/>
                </a:solidFill>
                <a:effectLst>
                  <a:glow rad="228600">
                    <a:schemeClr val="tx1"/>
                  </a:glow>
                </a:effectLst>
                <a:cs typeface="Arial" charset="0"/>
              </a:rPr>
              <a:t>"</a:t>
            </a:r>
            <a:r>
              <a:rPr lang="en-SG" sz="2800" b="1">
                <a:solidFill>
                  <a:srgbClr val="FFFFFF"/>
                </a:solidFill>
                <a:effectLst>
                  <a:glow rad="228600">
                    <a:schemeClr val="tx1"/>
                  </a:glow>
                </a:effectLst>
                <a:cs typeface="Arial" charset="0"/>
              </a:rPr>
              <a:t>In that day, Israel, your cities will be rebuilt, and your borders will be extended. </a:t>
            </a:r>
            <a:r>
              <a:rPr lang="en-SG" sz="2800" b="1" baseline="30000">
                <a:solidFill>
                  <a:srgbClr val="FFFFFF"/>
                </a:solidFill>
                <a:effectLst>
                  <a:glow rad="228600">
                    <a:schemeClr val="tx1"/>
                  </a:glow>
                </a:effectLst>
                <a:cs typeface="Arial" charset="0"/>
              </a:rPr>
              <a:t>12</a:t>
            </a:r>
            <a:r>
              <a:rPr lang="en-SG" sz="2800" b="1">
                <a:solidFill>
                  <a:srgbClr val="FFFFFF"/>
                </a:solidFill>
                <a:effectLst>
                  <a:glow rad="228600">
                    <a:schemeClr val="tx1"/>
                  </a:glow>
                </a:effectLst>
                <a:cs typeface="Arial" charset="0"/>
              </a:rPr>
              <a:t>People from many lands will come and honor you— from Assyria all the way to the towns of Egypt, from Egypt all the way to the Euphrates River, and from distant seas and mountains</a:t>
            </a:r>
            <a:r>
              <a:rPr lang="en-US" sz="2800" b="1" dirty="0">
                <a:solidFill>
                  <a:srgbClr val="FFFFFF"/>
                </a:solidFill>
                <a:effectLst>
                  <a:glow rad="228600">
                    <a:schemeClr val="tx1"/>
                  </a:glow>
                </a:effectLst>
                <a:cs typeface="Arial" charset="0"/>
              </a:rPr>
              <a:t>” </a:t>
            </a:r>
            <a:br>
              <a:rPr lang="en-US" sz="2800" b="1" dirty="0">
                <a:solidFill>
                  <a:srgbClr val="FFFFFF"/>
                </a:solidFill>
                <a:effectLst>
                  <a:glow rad="228600">
                    <a:schemeClr val="tx1"/>
                  </a:glow>
                </a:effectLst>
                <a:cs typeface="Arial" charset="0"/>
              </a:rPr>
            </a:br>
            <a:r>
              <a:rPr lang="en-US" sz="2800" b="1" dirty="0">
                <a:solidFill>
                  <a:srgbClr val="FFFFFF"/>
                </a:solidFill>
                <a:effectLst>
                  <a:glow rad="228600">
                    <a:schemeClr val="tx1"/>
                  </a:glow>
                </a:effectLst>
                <a:cs typeface="Arial" charset="0"/>
              </a:rPr>
              <a:t>(Micah 7:11-12 </a:t>
            </a:r>
            <a:r>
              <a:rPr lang="en-US" b="1" dirty="0">
                <a:solidFill>
                  <a:srgbClr val="FFFFFF"/>
                </a:solidFill>
                <a:effectLst>
                  <a:glow rad="228600">
                    <a:schemeClr val="tx1"/>
                  </a:glow>
                </a:effectLst>
                <a:cs typeface="Arial" charset="0"/>
              </a:rPr>
              <a:t>NLT</a:t>
            </a:r>
            <a:r>
              <a:rPr lang="en-US" sz="2800" b="1" dirty="0">
                <a:solidFill>
                  <a:srgbClr val="FFFFFF"/>
                </a:solidFill>
                <a:effectLst>
                  <a:glow rad="228600">
                    <a:schemeClr val="tx1"/>
                  </a:glow>
                </a:effectLst>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2400" kern="0">
              <a:solidFill>
                <a:srgbClr val="FFFFFF"/>
              </a:solidFill>
              <a:latin typeface="BONES" pitchFamily="-105"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Mountains</a:t>
            </a:r>
          </a:p>
        </p:txBody>
      </p:sp>
    </p:spTree>
    <p:extLst>
      <p:ext uri="{BB962C8B-B14F-4D97-AF65-F5344CB8AC3E}">
        <p14:creationId xmlns:p14="http://schemas.microsoft.com/office/powerpoint/2010/main" val="1540587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
        <p:nvSpPr>
          <p:cNvPr id="4" name="Title 1">
            <a:extLst>
              <a:ext uri="{FF2B5EF4-FFF2-40B4-BE49-F238E27FC236}">
                <a16:creationId xmlns:a16="http://schemas.microsoft.com/office/drawing/2014/main" id="{DE4D96B2-AAC1-A29E-F81F-13883C33BFFE}"/>
              </a:ext>
            </a:extLst>
          </p:cNvPr>
          <p:cNvSpPr txBox="1">
            <a:spLocks/>
          </p:cNvSpPr>
          <p:nvPr/>
        </p:nvSpPr>
        <p:spPr bwMode="auto">
          <a:xfrm>
            <a:off x="36512" y="3191134"/>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Forgiveness?</a:t>
            </a:r>
          </a:p>
        </p:txBody>
      </p:sp>
      <p:sp>
        <p:nvSpPr>
          <p:cNvPr id="5" name="Title 1">
            <a:extLst>
              <a:ext uri="{FF2B5EF4-FFF2-40B4-BE49-F238E27FC236}">
                <a16:creationId xmlns:a16="http://schemas.microsoft.com/office/drawing/2014/main" id="{BE34B94F-8E14-151C-7BBD-BE480A485841}"/>
              </a:ext>
            </a:extLst>
          </p:cNvPr>
          <p:cNvSpPr txBox="1">
            <a:spLocks/>
          </p:cNvSpPr>
          <p:nvPr/>
        </p:nvSpPr>
        <p:spPr bwMode="auto">
          <a:xfrm>
            <a:off x="36512" y="4459217"/>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Fairness?</a:t>
            </a:r>
          </a:p>
        </p:txBody>
      </p:sp>
    </p:spTree>
    <p:extLst>
      <p:ext uri="{BB962C8B-B14F-4D97-AF65-F5344CB8AC3E}">
        <p14:creationId xmlns:p14="http://schemas.microsoft.com/office/powerpoint/2010/main" val="19434728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26367786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Babylonian Rule over Palestine</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31218061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9070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375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zek 1">
            <a:extLst>
              <a:ext uri="{FF2B5EF4-FFF2-40B4-BE49-F238E27FC236}">
                <a16:creationId xmlns:a16="http://schemas.microsoft.com/office/drawing/2014/main" id="{870F49C2-48EF-1941-9220-B3E18CEBE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
            <a:ext cx="9144000" cy="6864064"/>
          </a:xfrm>
          <a:prstGeom prst="rect">
            <a:avLst/>
          </a:prstGeom>
          <a:noFill/>
          <a:extLst>
            <a:ext uri="{909E8E84-426E-40DD-AFC4-6F175D3DCCD1}">
              <a14:hiddenFill xmlns:a14="http://schemas.microsoft.com/office/drawing/2010/main">
                <a:solidFill>
                  <a:srgbClr val="FFFFFF"/>
                </a:solidFill>
              </a14:hiddenFill>
            </a:ext>
          </a:extLst>
        </p:spPr>
      </p:pic>
      <p:sp>
        <p:nvSpPr>
          <p:cNvPr id="590851" name="Title 3"/>
          <p:cNvSpPr>
            <a:spLocks noGrp="1"/>
          </p:cNvSpPr>
          <p:nvPr>
            <p:ph type="title" idx="4294967295"/>
          </p:nvPr>
        </p:nvSpPr>
        <p:spPr>
          <a:xfrm>
            <a:off x="4427483" y="6194479"/>
            <a:ext cx="4419600" cy="523220"/>
          </a:xfrm>
          <a:noFill/>
          <a:ln>
            <a:noFill/>
          </a:ln>
        </p:spPr>
        <p:txBody>
          <a:bodyPr wrap="square">
            <a:spAutoFit/>
          </a:bodyPr>
          <a:lstStyle/>
          <a:p>
            <a:pPr algn="r"/>
            <a:r>
              <a:rPr lang="en-US" sz="2800" b="1" dirty="0">
                <a:solidFill>
                  <a:srgbClr val="FFFFFF"/>
                </a:solidFill>
                <a:effectLst>
                  <a:glow rad="139700">
                    <a:schemeClr val="accent4">
                      <a:satMod val="175000"/>
                      <a:alpha val="87000"/>
                    </a:schemeClr>
                  </a:glow>
                </a:effectLst>
              </a:rPr>
              <a:t>Ezekiel 10:4 NLT</a:t>
            </a:r>
            <a:endParaRPr lang="en-US" sz="2800" b="1" kern="1200" dirty="0">
              <a:solidFill>
                <a:srgbClr val="FFFFFF"/>
              </a:solidFill>
              <a:effectLst>
                <a:glow rad="139700">
                  <a:schemeClr val="accent4">
                    <a:satMod val="175000"/>
                    <a:alpha val="87000"/>
                  </a:schemeClr>
                </a:glow>
              </a:effectLst>
              <a:latin typeface="Arial" charset="0"/>
              <a:ea typeface="ＭＳ Ｐゴシック" charset="0"/>
            </a:endParaRPr>
          </a:p>
        </p:txBody>
      </p:sp>
      <p:sp>
        <p:nvSpPr>
          <p:cNvPr id="590852" name="TextBox 4"/>
          <p:cNvSpPr txBox="1">
            <a:spLocks noChangeArrowheads="1"/>
          </p:cNvSpPr>
          <p:nvPr/>
        </p:nvSpPr>
        <p:spPr bwMode="auto">
          <a:xfrm>
            <a:off x="-79511" y="142763"/>
            <a:ext cx="930302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glow rad="139700">
                    <a:schemeClr val="accent4">
                      <a:satMod val="175000"/>
                      <a:alpha val="87000"/>
                    </a:schemeClr>
                  </a:glow>
                </a:effectLst>
              </a:rPr>
              <a:t>"Then the glory of the L</a:t>
            </a:r>
            <a:r>
              <a:rPr lang="en-US" b="1" dirty="0">
                <a:solidFill>
                  <a:srgbClr val="FFFFFF"/>
                </a:solidFill>
                <a:effectLst>
                  <a:glow rad="139700">
                    <a:schemeClr val="accent4">
                      <a:satMod val="175000"/>
                      <a:alpha val="87000"/>
                    </a:schemeClr>
                  </a:glow>
                </a:effectLst>
              </a:rPr>
              <a:t>ORD</a:t>
            </a:r>
            <a:r>
              <a:rPr lang="en-US" sz="2800" b="1" dirty="0">
                <a:solidFill>
                  <a:srgbClr val="FFFFFF"/>
                </a:solidFill>
                <a:effectLst>
                  <a:glow rad="139700">
                    <a:schemeClr val="accent4">
                      <a:satMod val="175000"/>
                      <a:alpha val="87000"/>
                    </a:schemeClr>
                  </a:glow>
                </a:effectLst>
              </a:rPr>
              <a:t> rose up from above the cherubim and went over to the door of the Temple. The Temple was filled with this cloud of glory, and the courtyard glowed brightly with the glory of the L</a:t>
            </a:r>
            <a:r>
              <a:rPr lang="en-US" b="1" dirty="0">
                <a:solidFill>
                  <a:srgbClr val="FFFFFF"/>
                </a:solidFill>
                <a:effectLst>
                  <a:glow rad="139700">
                    <a:schemeClr val="accent4">
                      <a:satMod val="175000"/>
                      <a:alpha val="87000"/>
                    </a:schemeClr>
                  </a:glow>
                </a:effectLst>
              </a:rPr>
              <a:t>ORD."</a:t>
            </a:r>
            <a:endParaRPr lang="en-US" sz="2800" b="1" dirty="0">
              <a:solidFill>
                <a:srgbClr val="FFFFFF"/>
              </a:solidFill>
              <a:effectLst>
                <a:glow rad="139700">
                  <a:schemeClr val="accent4">
                    <a:satMod val="175000"/>
                    <a:alpha val="87000"/>
                  </a:schemeClr>
                </a:glow>
              </a:effectLst>
            </a:endParaRPr>
          </a:p>
        </p:txBody>
      </p:sp>
    </p:spTree>
    <p:extLst>
      <p:ext uri="{BB962C8B-B14F-4D97-AF65-F5344CB8AC3E}">
        <p14:creationId xmlns:p14="http://schemas.microsoft.com/office/powerpoint/2010/main" val="21426310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0262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Jewish theology, the red heifer is essential to the rebuilding of the third Holy Temple in Jerusalem and will be needed to be sacrificed to complete the ritual of purification for the Temple.”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03734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will see God's glory in a new order in the millennium.</a:t>
            </a: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7DD196C-E719-EEE2-ADA4-1E42137B613B}"/>
              </a:ext>
            </a:extLst>
          </p:cNvPr>
          <p:cNvPicPr>
            <a:picLocks noChangeAspect="1"/>
          </p:cNvPicPr>
          <p:nvPr/>
        </p:nvPicPr>
        <p:blipFill rotWithShape="1">
          <a:blip r:embed="rId3">
            <a:extLst>
              <a:ext uri="{28A0092B-C50C-407E-A947-70E740481C1C}">
                <a14:useLocalDpi xmlns:a14="http://schemas.microsoft.com/office/drawing/2010/main"/>
              </a:ext>
            </a:extLst>
          </a:blip>
          <a:srcRect b="7645"/>
          <a:stretch/>
        </p:blipFill>
        <p:spPr bwMode="auto">
          <a:xfrm>
            <a:off x="19050" y="-459433"/>
            <a:ext cx="9124950" cy="7317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i="1" dirty="0">
                <a:solidFill>
                  <a:schemeClr val="tx1"/>
                </a:solidFill>
                <a:effectLst>
                  <a:glow rad="279400">
                    <a:srgbClr val="000000">
                      <a:alpha val="87000"/>
                    </a:srgbClr>
                  </a:glow>
                </a:effectLst>
                <a:ea typeface="ＭＳ Ｐゴシック" pitchFamily="-112" charset="-128"/>
                <a:cs typeface="ＭＳ Ｐゴシック" pitchFamily="-112" charset="-128"/>
              </a:rPr>
              <a:t>Ezekiel 44–48</a:t>
            </a:r>
          </a:p>
        </p:txBody>
      </p:sp>
      <p:sp>
        <p:nvSpPr>
          <p:cNvPr id="7" name="Rectangle 2">
            <a:extLst>
              <a:ext uri="{FF2B5EF4-FFF2-40B4-BE49-F238E27FC236}">
                <a16:creationId xmlns:a16="http://schemas.microsoft.com/office/drawing/2014/main" id="{4B789B69-E284-AB89-3D17-55877EF109A8}"/>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Earth</a:t>
            </a:r>
          </a:p>
        </p:txBody>
      </p:sp>
      <p:sp>
        <p:nvSpPr>
          <p:cNvPr id="8" name="Rectangle 7">
            <a:extLst>
              <a:ext uri="{FF2B5EF4-FFF2-40B4-BE49-F238E27FC236}">
                <a16:creationId xmlns:a16="http://schemas.microsoft.com/office/drawing/2014/main" id="{470F0916-30D1-317B-1C68-2DC2F3BF611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1148297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live</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with us again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(40–43)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help people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confess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sin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(44–46)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allot his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land</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justly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God's glory will be seen in your life to the extent to which you are willing.</a:t>
            </a:r>
          </a:p>
        </p:txBody>
      </p:sp>
    </p:spTree>
    <p:extLst>
      <p:ext uri="{BB962C8B-B14F-4D97-AF65-F5344CB8AC3E}">
        <p14:creationId xmlns:p14="http://schemas.microsoft.com/office/powerpoint/2010/main" val="24508632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2992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9369309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94748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4228770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 44:1-2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4716016" y="116632"/>
            <a:ext cx="4427984" cy="6597352"/>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ru-RU" altLang="ja-JP" sz="2800" b="1" dirty="0">
                <a:solidFill>
                  <a:srgbClr val="FFFFFF"/>
                </a:solidFill>
                <a:effectLst>
                  <a:glow rad="228600">
                    <a:srgbClr val="000000"/>
                  </a:glow>
                </a:effectLst>
                <a:cs typeface="Arial" charset="0"/>
              </a:rPr>
              <a:t>"</a:t>
            </a:r>
            <a:r>
              <a:rPr lang="en-SG" sz="2800" b="1" dirty="0">
                <a:solidFill>
                  <a:srgbClr val="FFFFFF"/>
                </a:solidFill>
                <a:effectLst>
                  <a:glow rad="228600">
                    <a:srgbClr val="000000"/>
                  </a:glow>
                </a:effectLst>
              </a:rPr>
              <a:t>Then the man brought me back to the east gateway in the outer wall of the Temple area, but it was closed. </a:t>
            </a:r>
            <a:r>
              <a:rPr lang="en-SG" sz="2800" b="1" baseline="30000" dirty="0">
                <a:solidFill>
                  <a:srgbClr val="FFFFFF"/>
                </a:solidFill>
                <a:effectLst>
                  <a:glow rad="228600">
                    <a:srgbClr val="000000"/>
                  </a:glow>
                </a:effectLst>
              </a:rPr>
              <a:t>2 </a:t>
            </a:r>
            <a:r>
              <a:rPr lang="en-SG" sz="2800" b="1" dirty="0">
                <a:solidFill>
                  <a:srgbClr val="FFFFFF"/>
                </a:solidFill>
                <a:effectLst>
                  <a:glow rad="228600">
                    <a:srgbClr val="000000"/>
                  </a:glow>
                </a:effectLst>
              </a:rPr>
              <a:t>And the L</a:t>
            </a:r>
            <a:r>
              <a:rPr lang="en-SG" b="1" dirty="0">
                <a:solidFill>
                  <a:srgbClr val="FFFFFF"/>
                </a:solidFill>
                <a:effectLst>
                  <a:glow rad="228600">
                    <a:srgbClr val="000000"/>
                  </a:glow>
                </a:effectLst>
              </a:rPr>
              <a:t>ORD</a:t>
            </a:r>
            <a:r>
              <a:rPr lang="en-SG" sz="2800" b="1" dirty="0">
                <a:solidFill>
                  <a:srgbClr val="FFFFFF"/>
                </a:solidFill>
                <a:effectLst>
                  <a:glow rad="228600">
                    <a:srgbClr val="000000"/>
                  </a:glow>
                </a:effectLst>
              </a:rPr>
              <a:t> said to me, 'This gate must remain closed; it will never again be opened. No one will ever open it and pass through, for the L</a:t>
            </a:r>
            <a:r>
              <a:rPr lang="en-SG" b="1" dirty="0">
                <a:solidFill>
                  <a:srgbClr val="FFFFFF"/>
                </a:solidFill>
                <a:effectLst>
                  <a:glow rad="228600">
                    <a:srgbClr val="000000"/>
                  </a:glow>
                </a:effectLst>
              </a:rPr>
              <a:t>ORD</a:t>
            </a:r>
            <a:r>
              <a:rPr lang="en-SG" sz="2800" b="1" dirty="0">
                <a:solidFill>
                  <a:srgbClr val="FFFFFF"/>
                </a:solidFill>
                <a:effectLst>
                  <a:glow rad="228600">
                    <a:srgbClr val="000000"/>
                  </a:glow>
                </a:effectLst>
              </a:rPr>
              <a:t>, the God of Israel, has entered here. Therefore, it must always remain shut</a:t>
            </a:r>
            <a:r>
              <a:rPr lang="en-US" altLang="ja-JP" sz="2800" b="1" dirty="0">
                <a:solidFill>
                  <a:srgbClr val="FFFFFF"/>
                </a:solidFill>
                <a:effectLst>
                  <a:glow rad="228600">
                    <a:srgbClr val="000000"/>
                  </a:glow>
                </a:effectLst>
                <a:cs typeface="Arial" charset="0"/>
              </a:rPr>
              <a:t>.'</a:t>
            </a:r>
            <a:r>
              <a:rPr lang="ru-RU" altLang="ja-JP" sz="2800" b="1" dirty="0">
                <a:solidFill>
                  <a:srgbClr val="FFFFFF"/>
                </a:solidFill>
                <a:effectLst>
                  <a:glow rad="228600">
                    <a:srgbClr val="000000"/>
                  </a:glow>
                </a:effectLst>
                <a:cs typeface="Arial" charset="0"/>
              </a:rPr>
              <a:t>"</a:t>
            </a:r>
            <a:endParaRPr lang="en-US"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1629286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65105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328062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264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000000"/>
          </a:solidFill>
        </p:spPr>
        <p:txBody>
          <a:bodyPr/>
          <a:lstStyle/>
          <a:p>
            <a:pPr algn="ctr" eaLnBrk="1" hangingPunct="1"/>
            <a:r>
              <a:rPr lang="en-US" b="1" i="0">
                <a:solidFill>
                  <a:srgbClr val="FFFFFF"/>
                </a:solidFill>
                <a:latin typeface="Arial" charset="0"/>
                <a:ea typeface="新細明體" charset="0"/>
              </a:rPr>
              <a:t>Theological Themes</a:t>
            </a: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chemeClr val="tx2"/>
              </a:buClr>
              <a:buFontTx/>
              <a:buChar char="•"/>
              <a:defRPr/>
            </a:pPr>
            <a:r>
              <a:rPr lang="en-US" sz="3200" b="1" dirty="0">
                <a:effectLst>
                  <a:glow rad="342900">
                    <a:schemeClr val="bg1">
                      <a:alpha val="75000"/>
                    </a:schemeClr>
                  </a:glow>
                </a:effectLst>
                <a:ea typeface="新細明體" charset="0"/>
                <a:cs typeface="新細明體" charset="0"/>
              </a:rPr>
              <a:t>God</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God of Israel</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Holiness of God</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Faithful to covenant</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Spirit of Yahweh</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Glory of Yahweh</a:t>
            </a:r>
          </a:p>
          <a:p>
            <a:pPr marL="342900" indent="-342900" eaLnBrk="1" hangingPunct="1">
              <a:lnSpc>
                <a:spcPct val="90000"/>
              </a:lnSpc>
              <a:spcBef>
                <a:spcPct val="20000"/>
              </a:spcBef>
              <a:buClr>
                <a:schemeClr val="tx2"/>
              </a:buClr>
              <a:buFontTx/>
              <a:buChar char="•"/>
              <a:defRPr/>
            </a:pPr>
            <a:r>
              <a:rPr lang="en-US" sz="3200" b="1" dirty="0">
                <a:effectLst>
                  <a:glow rad="342900">
                    <a:schemeClr val="bg1">
                      <a:alpha val="75000"/>
                    </a:schemeClr>
                  </a:glow>
                </a:effectLst>
                <a:ea typeface="新細明體" charset="0"/>
                <a:cs typeface="新細明體" charset="0"/>
              </a:rPr>
              <a:t>Individual Responsibility</a:t>
            </a:r>
          </a:p>
          <a:p>
            <a:pPr marL="342900" indent="-342900" eaLnBrk="1" hangingPunct="1">
              <a:lnSpc>
                <a:spcPct val="90000"/>
              </a:lnSpc>
              <a:spcBef>
                <a:spcPct val="20000"/>
              </a:spcBef>
              <a:buClr>
                <a:schemeClr val="tx2"/>
              </a:buClr>
              <a:buFontTx/>
              <a:buChar char="•"/>
              <a:defRPr/>
            </a:pPr>
            <a:r>
              <a:rPr lang="en-US" sz="3200" b="1" dirty="0">
                <a:effectLst>
                  <a:glow rad="342900">
                    <a:schemeClr val="bg1">
                      <a:alpha val="75000"/>
                    </a:schemeClr>
                  </a:glow>
                </a:effectLst>
                <a:ea typeface="新細明體" charset="0"/>
                <a:cs typeface="新細明體" charset="0"/>
              </a:rPr>
              <a:t>Restoration</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New covenant</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New physical order</a:t>
            </a:r>
          </a:p>
          <a:p>
            <a:pPr marL="742950" lvl="1" indent="-285750" eaLnBrk="1" hangingPunct="1">
              <a:lnSpc>
                <a:spcPct val="90000"/>
              </a:lnSpc>
              <a:spcBef>
                <a:spcPct val="20000"/>
              </a:spcBef>
              <a:buClr>
                <a:schemeClr val="tx2"/>
              </a:buClr>
              <a:buFontTx/>
              <a:buChar char="–"/>
              <a:defRPr/>
            </a:pPr>
            <a:r>
              <a:rPr lang="en-US" sz="2800" b="1" dirty="0">
                <a:effectLst>
                  <a:glow rad="342900">
                    <a:schemeClr val="bg1">
                      <a:alpha val="75000"/>
                    </a:schemeClr>
                  </a:glow>
                </a:effectLst>
                <a:ea typeface="新細明體" charset="0"/>
                <a:cs typeface="新細明體" charset="0"/>
              </a:rPr>
              <a:t>Edenic ideals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eaLnBrk="1" hangingPunct="1"/>
            <a:r>
              <a:rPr lang="en-US" b="1">
                <a:solidFill>
                  <a:schemeClr val="bg1"/>
                </a:solidFill>
                <a:latin typeface="Arial" charset="0"/>
                <a:ea typeface="新細明體" charset="0"/>
              </a:rPr>
              <a:t>Summary</a:t>
            </a:r>
          </a:p>
        </p:txBody>
      </p:sp>
      <p:sp>
        <p:nvSpPr>
          <p:cNvPr id="27653" name="Rectangle 5"/>
          <p:cNvSpPr>
            <a:spLocks noChangeArrowheads="1"/>
          </p:cNvSpPr>
          <p:nvPr/>
        </p:nvSpPr>
        <p:spPr bwMode="auto">
          <a:xfrm>
            <a:off x="0" y="592138"/>
            <a:ext cx="8001000" cy="629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R</a:t>
            </a:r>
            <a:r>
              <a:rPr lang="en-US" sz="2800" b="1">
                <a:ea typeface="新細明體" charset="0"/>
                <a:cs typeface="新細明體" charset="0"/>
              </a:rPr>
              <a:t>eunion of Judah and Israel</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E</a:t>
            </a:r>
            <a:r>
              <a:rPr lang="en-US" sz="2800" b="1">
                <a:ea typeface="新細明體" charset="0"/>
                <a:cs typeface="新細明體" charset="0"/>
              </a:rPr>
              <a:t>nemies Defeated</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S</a:t>
            </a:r>
            <a:r>
              <a:rPr lang="en-US" sz="2800" b="1">
                <a:ea typeface="新細明體" charset="0"/>
                <a:cs typeface="新細明體" charset="0"/>
              </a:rPr>
              <a:t>hekinah Glory Returned</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T</a:t>
            </a:r>
            <a:r>
              <a:rPr lang="en-US" sz="2800" b="1">
                <a:ea typeface="新細明體" charset="0"/>
                <a:cs typeface="新細明體" charset="0"/>
              </a:rPr>
              <a:t>emple Rebuilt</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O</a:t>
            </a:r>
            <a:r>
              <a:rPr lang="en-US" sz="2800" b="1">
                <a:ea typeface="新細明體" charset="0"/>
                <a:cs typeface="新細明體" charset="0"/>
              </a:rPr>
              <a:t>rder of Worship Restored</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R</a:t>
            </a:r>
            <a:r>
              <a:rPr lang="en-US" sz="2800" b="1">
                <a:ea typeface="新細明體" charset="0"/>
                <a:cs typeface="新細明體" charset="0"/>
              </a:rPr>
              <a:t>edemption (Forgiveness of Sins)</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A</a:t>
            </a:r>
            <a:r>
              <a:rPr lang="en-US" sz="2800" b="1">
                <a:ea typeface="新細明體" charset="0"/>
                <a:cs typeface="新細明體" charset="0"/>
              </a:rPr>
              <a:t>ll will know that I am Yahweh</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T</a:t>
            </a:r>
            <a:r>
              <a:rPr lang="en-US" sz="2800" b="1">
                <a:ea typeface="新細明體" charset="0"/>
                <a:cs typeface="新細明體" charset="0"/>
              </a:rPr>
              <a:t>erritories Restored</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I</a:t>
            </a:r>
            <a:r>
              <a:rPr lang="en-US" sz="2800" b="1">
                <a:ea typeface="新細明體" charset="0"/>
                <a:cs typeface="新細明體" charset="0"/>
              </a:rPr>
              <a:t>ndwelling Spirit</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O</a:t>
            </a:r>
            <a:r>
              <a:rPr lang="en-US" sz="2800" b="1">
                <a:ea typeface="新細明體" charset="0"/>
                <a:cs typeface="新細明體" charset="0"/>
              </a:rPr>
              <a:t>bedience Guaranteed</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N</a:t>
            </a:r>
            <a:r>
              <a:rPr lang="en-US" sz="2800" b="1">
                <a:ea typeface="新細明體" charset="0"/>
                <a:cs typeface="新細明體" charset="0"/>
              </a:rPr>
              <a:t>ew Heart</a:t>
            </a:r>
          </a:p>
          <a:p>
            <a:pPr marL="917575" indent="-4763" eaLnBrk="1" hangingPunct="1">
              <a:lnSpc>
                <a:spcPct val="90000"/>
              </a:lnSpc>
              <a:spcBef>
                <a:spcPct val="20000"/>
              </a:spcBef>
              <a:buClr>
                <a:schemeClr val="tx2"/>
              </a:buClr>
            </a:pPr>
            <a:r>
              <a:rPr lang="en-US" sz="3000" b="1">
                <a:solidFill>
                  <a:srgbClr val="FFFF00"/>
                </a:solidFill>
                <a:ea typeface="新細明體" charset="0"/>
                <a:cs typeface="新細明體" charset="0"/>
              </a:rPr>
              <a:t>S</a:t>
            </a:r>
            <a:r>
              <a:rPr lang="en-US" sz="2800" b="1">
                <a:ea typeface="新細明體" charset="0"/>
                <a:cs typeface="新細明體" charset="0"/>
              </a:rPr>
              <a:t>hepherd of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030814542"/>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Entering the East Gate (44:1-3)</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Prince David entering the outer east gateway from the porch on the outer court side</a:t>
            </a:r>
          </a:p>
        </p:txBody>
      </p:sp>
    </p:spTree>
    <p:extLst>
      <p:ext uri="{BB962C8B-B14F-4D97-AF65-F5344CB8AC3E}">
        <p14:creationId xmlns:p14="http://schemas.microsoft.com/office/powerpoint/2010/main" val="3728110295"/>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en-US" sz="4000" b="1">
                <a:latin typeface="Arial" charset="0"/>
                <a:ea typeface="ＭＳ Ｐゴシック" charset="0"/>
              </a:rPr>
              <a:t>Key Word for Ezekiel</a:t>
            </a:r>
          </a:p>
        </p:txBody>
      </p:sp>
      <p:sp>
        <p:nvSpPr>
          <p:cNvPr id="575491" name="Title 1"/>
          <p:cNvSpPr txBox="1">
            <a:spLocks/>
          </p:cNvSpPr>
          <p:nvPr/>
        </p:nvSpPr>
        <p:spPr bwMode="auto">
          <a:xfrm>
            <a:off x="44450" y="2790056"/>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pple Chancery" charset="0"/>
                <a:ea typeface="ＭＳ Ｐゴシック" charset="0"/>
                <a:cs typeface="Apple Chancery" charset="0"/>
              </a:rPr>
              <a:t>Glory</a:t>
            </a:r>
          </a:p>
        </p:txBody>
      </p:sp>
      <p:sp>
        <p:nvSpPr>
          <p:cNvPr id="575492" name="Text Box 44"/>
          <p:cNvSpPr txBox="1">
            <a:spLocks noChangeArrowheads="1"/>
          </p:cNvSpPr>
          <p:nvPr/>
        </p:nvSpPr>
        <p:spPr bwMode="auto">
          <a:xfrm>
            <a:off x="8459788" y="920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a:ln>
                  <a:noFill/>
                </a:ln>
                <a:solidFill>
                  <a:srgbClr val="FFFFFF"/>
                </a:solidFill>
                <a:effectLst/>
                <a:uLnTx/>
                <a:uFillTx/>
                <a:latin typeface="Arial" charset="0"/>
                <a:ea typeface="新細明體" charset="0"/>
                <a:cs typeface="新細明體" charset="0"/>
              </a:rPr>
              <a:t>500</a:t>
            </a:r>
          </a:p>
        </p:txBody>
      </p:sp>
    </p:spTree>
    <p:extLst>
      <p:ext uri="{BB962C8B-B14F-4D97-AF65-F5344CB8AC3E}">
        <p14:creationId xmlns:p14="http://schemas.microsoft.com/office/powerpoint/2010/main" val="2961444287"/>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45</a:t>
            </a:r>
          </a:p>
        </p:txBody>
      </p:sp>
    </p:spTree>
    <p:extLst>
      <p:ext uri="{BB962C8B-B14F-4D97-AF65-F5344CB8AC3E}">
        <p14:creationId xmlns:p14="http://schemas.microsoft.com/office/powerpoint/2010/main" val="2665337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5B0D5-2754-8B43-B8B0-24924B7B9908}"/>
              </a:ext>
            </a:extLst>
          </p:cNvPr>
          <p:cNvSpPr/>
          <p:nvPr/>
        </p:nvSpPr>
        <p:spPr bwMode="auto">
          <a:xfrm>
            <a:off x="1688154" y="2924944"/>
            <a:ext cx="5836174" cy="1192151"/>
          </a:xfrm>
          <a:prstGeom prst="rect">
            <a:avLst/>
          </a:prstGeom>
          <a:blipFill>
            <a:blip r:embed="rId3"/>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22" name="Rectangle 21">
            <a:extLst>
              <a:ext uri="{FF2B5EF4-FFF2-40B4-BE49-F238E27FC236}">
                <a16:creationId xmlns:a16="http://schemas.microsoft.com/office/drawing/2014/main" id="{1856F444-323E-1747-AE12-4B80C046D3E6}"/>
              </a:ext>
            </a:extLst>
          </p:cNvPr>
          <p:cNvSpPr/>
          <p:nvPr/>
        </p:nvSpPr>
        <p:spPr bwMode="auto">
          <a:xfrm>
            <a:off x="1688154" y="643968"/>
            <a:ext cx="5836174" cy="2277106"/>
          </a:xfrm>
          <a:prstGeom prst="rect">
            <a:avLst/>
          </a:prstGeom>
          <a:blipFill>
            <a:blip r:embed="rId4"/>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23" name="Rectangle 22">
            <a:extLst>
              <a:ext uri="{FF2B5EF4-FFF2-40B4-BE49-F238E27FC236}">
                <a16:creationId xmlns:a16="http://schemas.microsoft.com/office/drawing/2014/main" id="{E8FEFD94-3C2F-1743-AA1A-3C0BA707DED2}"/>
              </a:ext>
            </a:extLst>
          </p:cNvPr>
          <p:cNvSpPr/>
          <p:nvPr/>
        </p:nvSpPr>
        <p:spPr bwMode="auto">
          <a:xfrm>
            <a:off x="1688154" y="4110649"/>
            <a:ext cx="5836174" cy="2224532"/>
          </a:xfrm>
          <a:prstGeom prst="rect">
            <a:avLst/>
          </a:prstGeom>
          <a:blipFill>
            <a:blip r:embed="rId4"/>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24" name="Rectangle 23">
            <a:extLst>
              <a:ext uri="{FF2B5EF4-FFF2-40B4-BE49-F238E27FC236}">
                <a16:creationId xmlns:a16="http://schemas.microsoft.com/office/drawing/2014/main" id="{76CFAA77-32BC-E34D-A6C1-718AD3E2EC86}"/>
              </a:ext>
            </a:extLst>
          </p:cNvPr>
          <p:cNvSpPr/>
          <p:nvPr/>
        </p:nvSpPr>
        <p:spPr bwMode="auto">
          <a:xfrm>
            <a:off x="0" y="643968"/>
            <a:ext cx="1688154" cy="5691213"/>
          </a:xfrm>
          <a:prstGeom prst="rect">
            <a:avLst/>
          </a:prstGeom>
          <a:blipFill>
            <a:blip r:embed="rId5"/>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27" name="Rectangle 26">
            <a:extLst>
              <a:ext uri="{FF2B5EF4-FFF2-40B4-BE49-F238E27FC236}">
                <a16:creationId xmlns:a16="http://schemas.microsoft.com/office/drawing/2014/main" id="{9765B9F5-E464-1546-AF04-13BCA0548FD2}"/>
              </a:ext>
            </a:extLst>
          </p:cNvPr>
          <p:cNvSpPr/>
          <p:nvPr/>
        </p:nvSpPr>
        <p:spPr bwMode="auto">
          <a:xfrm>
            <a:off x="7512909" y="643968"/>
            <a:ext cx="1688154" cy="5691213"/>
          </a:xfrm>
          <a:prstGeom prst="rect">
            <a:avLst/>
          </a:prstGeom>
          <a:blipFill>
            <a:blip r:embed="rId5"/>
            <a:tile tx="0" ty="0" sx="100000" sy="100000" flip="none" algn="tl"/>
          </a:blip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26" name="Rectangle 25">
            <a:extLst>
              <a:ext uri="{FF2B5EF4-FFF2-40B4-BE49-F238E27FC236}">
                <a16:creationId xmlns:a16="http://schemas.microsoft.com/office/drawing/2014/main" id="{2CEF54A3-BF7C-EE43-A6DC-3FC7E28E715D}"/>
              </a:ext>
            </a:extLst>
          </p:cNvPr>
          <p:cNvSpPr/>
          <p:nvPr/>
        </p:nvSpPr>
        <p:spPr bwMode="auto">
          <a:xfrm>
            <a:off x="179512" y="4797152"/>
            <a:ext cx="1405987" cy="1222785"/>
          </a:xfrm>
          <a:prstGeom prst="rect">
            <a:avLst/>
          </a:prstGeom>
          <a:solidFill>
            <a:schemeClr val="bg1"/>
          </a:solid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pic>
        <p:nvPicPr>
          <p:cNvPr id="25" name="Picture 24">
            <a:extLst>
              <a:ext uri="{FF2B5EF4-FFF2-40B4-BE49-F238E27FC236}">
                <a16:creationId xmlns:a16="http://schemas.microsoft.com/office/drawing/2014/main" id="{39C271D5-C551-144A-8FE3-E5077BD3B0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851" t="76158" r="86993" b="13809"/>
          <a:stretch/>
        </p:blipFill>
        <p:spPr>
          <a:xfrm>
            <a:off x="539552" y="5070923"/>
            <a:ext cx="654319" cy="590325"/>
          </a:xfrm>
          <a:prstGeom prst="rect">
            <a:avLst/>
          </a:prstGeom>
        </p:spPr>
      </p:pic>
      <p:sp>
        <p:nvSpPr>
          <p:cNvPr id="748545" name="Rectangle 2"/>
          <p:cNvSpPr>
            <a:spLocks noGrp="1" noChangeArrowheads="1"/>
          </p:cNvSpPr>
          <p:nvPr>
            <p:ph type="title"/>
          </p:nvPr>
        </p:nvSpPr>
        <p:spPr>
          <a:xfrm>
            <a:off x="0" y="-27384"/>
            <a:ext cx="9144000" cy="620687"/>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Surrounding Land (45:1-8)</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2627784" y="692696"/>
            <a:ext cx="4104456"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&lt;  25,000 cubits  &gt;</a:t>
            </a:r>
          </a:p>
        </p:txBody>
      </p:sp>
      <p:sp>
        <p:nvSpPr>
          <p:cNvPr id="7" name="Title 1">
            <a:extLst>
              <a:ext uri="{FF2B5EF4-FFF2-40B4-BE49-F238E27FC236}">
                <a16:creationId xmlns:a16="http://schemas.microsoft.com/office/drawing/2014/main" id="{9FF2AD9B-1E34-3E47-976C-92AF3855DD63}"/>
              </a:ext>
            </a:extLst>
          </p:cNvPr>
          <p:cNvSpPr txBox="1">
            <a:spLocks/>
          </p:cNvSpPr>
          <p:nvPr/>
        </p:nvSpPr>
        <p:spPr bwMode="auto">
          <a:xfrm>
            <a:off x="2275998" y="1556792"/>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Priests 45:1, 3-4 </a:t>
            </a:r>
          </a:p>
        </p:txBody>
      </p:sp>
      <p:sp>
        <p:nvSpPr>
          <p:cNvPr id="8" name="Title 1">
            <a:extLst>
              <a:ext uri="{FF2B5EF4-FFF2-40B4-BE49-F238E27FC236}">
                <a16:creationId xmlns:a16="http://schemas.microsoft.com/office/drawing/2014/main" id="{C155EA65-0ED6-0441-9719-A2CF83DC35CE}"/>
              </a:ext>
            </a:extLst>
          </p:cNvPr>
          <p:cNvSpPr txBox="1">
            <a:spLocks/>
          </p:cNvSpPr>
          <p:nvPr/>
        </p:nvSpPr>
        <p:spPr bwMode="auto">
          <a:xfrm>
            <a:off x="2296095" y="3356992"/>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City 45:6 </a:t>
            </a:r>
          </a:p>
        </p:txBody>
      </p:sp>
      <p:sp>
        <p:nvSpPr>
          <p:cNvPr id="9" name="Title 1">
            <a:extLst>
              <a:ext uri="{FF2B5EF4-FFF2-40B4-BE49-F238E27FC236}">
                <a16:creationId xmlns:a16="http://schemas.microsoft.com/office/drawing/2014/main" id="{099338EF-48DD-3949-9230-2435F15DD69B}"/>
              </a:ext>
            </a:extLst>
          </p:cNvPr>
          <p:cNvSpPr txBox="1">
            <a:spLocks/>
          </p:cNvSpPr>
          <p:nvPr/>
        </p:nvSpPr>
        <p:spPr bwMode="auto">
          <a:xfrm>
            <a:off x="2265950" y="5003378"/>
            <a:ext cx="2079978"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Levites 45:5 </a:t>
            </a:r>
          </a:p>
        </p:txBody>
      </p:sp>
      <p:sp>
        <p:nvSpPr>
          <p:cNvPr id="10" name="Title 1">
            <a:extLst>
              <a:ext uri="{FF2B5EF4-FFF2-40B4-BE49-F238E27FC236}">
                <a16:creationId xmlns:a16="http://schemas.microsoft.com/office/drawing/2014/main" id="{9C166F97-B5EC-6A4E-92B2-7E5673CF048C}"/>
              </a:ext>
            </a:extLst>
          </p:cNvPr>
          <p:cNvSpPr txBox="1">
            <a:spLocks/>
          </p:cNvSpPr>
          <p:nvPr/>
        </p:nvSpPr>
        <p:spPr bwMode="auto">
          <a:xfrm>
            <a:off x="4067944" y="1556792"/>
            <a:ext cx="2079978" cy="1247598"/>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The Temple</a:t>
            </a:r>
          </a:p>
          <a:p>
            <a:pPr algn="ctr"/>
            <a:r>
              <a:rPr lang="en-US" sz="1600" b="1" dirty="0">
                <a:cs typeface="Arial" charset="0"/>
              </a:rPr>
              <a:t>+ Border</a:t>
            </a:r>
          </a:p>
          <a:p>
            <a:pPr algn="ctr"/>
            <a:r>
              <a:rPr lang="en-US" sz="1600" b="1" dirty="0">
                <a:cs typeface="Arial" charset="0"/>
              </a:rPr>
              <a:t>600 x 600 cu</a:t>
            </a:r>
          </a:p>
          <a:p>
            <a:pPr algn="ctr"/>
            <a:r>
              <a:rPr lang="en-US" sz="1600" b="1" dirty="0">
                <a:cs typeface="Arial" charset="0"/>
              </a:rPr>
              <a:t>45:2</a:t>
            </a:r>
          </a:p>
        </p:txBody>
      </p:sp>
      <p:sp>
        <p:nvSpPr>
          <p:cNvPr id="11" name="Title 1">
            <a:extLst>
              <a:ext uri="{FF2B5EF4-FFF2-40B4-BE49-F238E27FC236}">
                <a16:creationId xmlns:a16="http://schemas.microsoft.com/office/drawing/2014/main" id="{0272351C-85A7-534A-BCF9-366A4C889C92}"/>
              </a:ext>
            </a:extLst>
          </p:cNvPr>
          <p:cNvSpPr txBox="1">
            <a:spLocks/>
          </p:cNvSpPr>
          <p:nvPr/>
        </p:nvSpPr>
        <p:spPr bwMode="auto">
          <a:xfrm>
            <a:off x="7524328" y="3140968"/>
            <a:ext cx="1619672" cy="620687"/>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chemeClr val="bg1"/>
                </a:solidFill>
                <a:cs typeface="Arial" charset="0"/>
              </a:rPr>
              <a:t>Prince David</a:t>
            </a:r>
          </a:p>
          <a:p>
            <a:pPr algn="ctr"/>
            <a:r>
              <a:rPr lang="en-US" sz="1600" b="1" dirty="0">
                <a:solidFill>
                  <a:schemeClr val="bg1"/>
                </a:solidFill>
                <a:cs typeface="Arial" charset="0"/>
              </a:rPr>
              <a:t>45:7-8</a:t>
            </a:r>
          </a:p>
        </p:txBody>
      </p:sp>
      <p:sp>
        <p:nvSpPr>
          <p:cNvPr id="12" name="Title 1">
            <a:extLst>
              <a:ext uri="{FF2B5EF4-FFF2-40B4-BE49-F238E27FC236}">
                <a16:creationId xmlns:a16="http://schemas.microsoft.com/office/drawing/2014/main" id="{47680155-CA5C-BB4A-9923-41099B93FCBC}"/>
              </a:ext>
            </a:extLst>
          </p:cNvPr>
          <p:cNvSpPr txBox="1">
            <a:spLocks/>
          </p:cNvSpPr>
          <p:nvPr/>
        </p:nvSpPr>
        <p:spPr bwMode="auto">
          <a:xfrm>
            <a:off x="28258" y="3140968"/>
            <a:ext cx="1619672" cy="620687"/>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chemeClr val="bg1"/>
                </a:solidFill>
                <a:cs typeface="Arial" charset="0"/>
              </a:rPr>
              <a:t>Prince David</a:t>
            </a:r>
          </a:p>
          <a:p>
            <a:pPr algn="ctr"/>
            <a:r>
              <a:rPr lang="en-US" sz="1600" b="1" dirty="0">
                <a:solidFill>
                  <a:schemeClr val="bg1"/>
                </a:solidFill>
                <a:cs typeface="Arial" charset="0"/>
              </a:rPr>
              <a:t>45:7-8</a:t>
            </a:r>
          </a:p>
        </p:txBody>
      </p:sp>
      <p:sp>
        <p:nvSpPr>
          <p:cNvPr id="13" name="Title 1">
            <a:extLst>
              <a:ext uri="{FF2B5EF4-FFF2-40B4-BE49-F238E27FC236}">
                <a16:creationId xmlns:a16="http://schemas.microsoft.com/office/drawing/2014/main" id="{B9F4C638-8B28-1348-BD14-FC6BB9534F11}"/>
              </a:ext>
            </a:extLst>
          </p:cNvPr>
          <p:cNvSpPr txBox="1">
            <a:spLocks/>
          </p:cNvSpPr>
          <p:nvPr/>
        </p:nvSpPr>
        <p:spPr bwMode="auto">
          <a:xfrm rot="16200000">
            <a:off x="710203" y="1572785"/>
            <a:ext cx="2315943"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 &lt; 10,000 cubits &gt;</a:t>
            </a:r>
          </a:p>
        </p:txBody>
      </p:sp>
      <p:sp>
        <p:nvSpPr>
          <p:cNvPr id="14" name="Title 1">
            <a:extLst>
              <a:ext uri="{FF2B5EF4-FFF2-40B4-BE49-F238E27FC236}">
                <a16:creationId xmlns:a16="http://schemas.microsoft.com/office/drawing/2014/main" id="{4C18022C-809E-884A-A801-FE6A81E51F08}"/>
              </a:ext>
            </a:extLst>
          </p:cNvPr>
          <p:cNvSpPr txBox="1">
            <a:spLocks/>
          </p:cNvSpPr>
          <p:nvPr/>
        </p:nvSpPr>
        <p:spPr bwMode="auto">
          <a:xfrm rot="16200000">
            <a:off x="710203" y="5039466"/>
            <a:ext cx="2315943"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 &lt; 10,000 cubits &gt;</a:t>
            </a:r>
          </a:p>
        </p:txBody>
      </p:sp>
      <p:sp>
        <p:nvSpPr>
          <p:cNvPr id="15" name="Title 1">
            <a:extLst>
              <a:ext uri="{FF2B5EF4-FFF2-40B4-BE49-F238E27FC236}">
                <a16:creationId xmlns:a16="http://schemas.microsoft.com/office/drawing/2014/main" id="{758053DB-5C0A-5647-88DA-554C31A5A778}"/>
              </a:ext>
            </a:extLst>
          </p:cNvPr>
          <p:cNvSpPr txBox="1">
            <a:spLocks/>
          </p:cNvSpPr>
          <p:nvPr/>
        </p:nvSpPr>
        <p:spPr bwMode="auto">
          <a:xfrm rot="16200000">
            <a:off x="1297954" y="3311274"/>
            <a:ext cx="1140442"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 &lt; 5,000 &gt;</a:t>
            </a:r>
          </a:p>
        </p:txBody>
      </p:sp>
      <p:sp>
        <p:nvSpPr>
          <p:cNvPr id="16" name="Title 1">
            <a:extLst>
              <a:ext uri="{FF2B5EF4-FFF2-40B4-BE49-F238E27FC236}">
                <a16:creationId xmlns:a16="http://schemas.microsoft.com/office/drawing/2014/main" id="{D4BB76D8-E52A-A541-8CE3-7C265F783A1C}"/>
              </a:ext>
            </a:extLst>
          </p:cNvPr>
          <p:cNvSpPr txBox="1">
            <a:spLocks/>
          </p:cNvSpPr>
          <p:nvPr/>
        </p:nvSpPr>
        <p:spPr bwMode="auto">
          <a:xfrm>
            <a:off x="605313" y="4773076"/>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N</a:t>
            </a:r>
          </a:p>
        </p:txBody>
      </p:sp>
      <p:sp>
        <p:nvSpPr>
          <p:cNvPr id="17" name="Title 1">
            <a:extLst>
              <a:ext uri="{FF2B5EF4-FFF2-40B4-BE49-F238E27FC236}">
                <a16:creationId xmlns:a16="http://schemas.microsoft.com/office/drawing/2014/main" id="{EA2DBEF1-0C3D-6146-A560-AC2588DD81A8}"/>
              </a:ext>
            </a:extLst>
          </p:cNvPr>
          <p:cNvSpPr txBox="1">
            <a:spLocks/>
          </p:cNvSpPr>
          <p:nvPr/>
        </p:nvSpPr>
        <p:spPr bwMode="auto">
          <a:xfrm>
            <a:off x="1039989" y="5229200"/>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E</a:t>
            </a:r>
          </a:p>
        </p:txBody>
      </p:sp>
      <p:sp>
        <p:nvSpPr>
          <p:cNvPr id="18" name="Title 1">
            <a:extLst>
              <a:ext uri="{FF2B5EF4-FFF2-40B4-BE49-F238E27FC236}">
                <a16:creationId xmlns:a16="http://schemas.microsoft.com/office/drawing/2014/main" id="{F8977B22-AD87-EE44-B4F1-5EE620AC6687}"/>
              </a:ext>
            </a:extLst>
          </p:cNvPr>
          <p:cNvSpPr txBox="1">
            <a:spLocks/>
          </p:cNvSpPr>
          <p:nvPr/>
        </p:nvSpPr>
        <p:spPr bwMode="auto">
          <a:xfrm>
            <a:off x="605313" y="5597041"/>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S</a:t>
            </a:r>
          </a:p>
        </p:txBody>
      </p:sp>
      <p:sp>
        <p:nvSpPr>
          <p:cNvPr id="19" name="Title 1">
            <a:extLst>
              <a:ext uri="{FF2B5EF4-FFF2-40B4-BE49-F238E27FC236}">
                <a16:creationId xmlns:a16="http://schemas.microsoft.com/office/drawing/2014/main" id="{DD56EC8B-36BF-9D4C-A50B-1E18B4A99FC2}"/>
              </a:ext>
            </a:extLst>
          </p:cNvPr>
          <p:cNvSpPr txBox="1">
            <a:spLocks/>
          </p:cNvSpPr>
          <p:nvPr/>
        </p:nvSpPr>
        <p:spPr bwMode="auto">
          <a:xfrm>
            <a:off x="179512" y="5229200"/>
            <a:ext cx="507675" cy="360040"/>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W</a:t>
            </a:r>
          </a:p>
        </p:txBody>
      </p:sp>
      <p:sp>
        <p:nvSpPr>
          <p:cNvPr id="3" name="Rectangle 2">
            <a:extLst>
              <a:ext uri="{FF2B5EF4-FFF2-40B4-BE49-F238E27FC236}">
                <a16:creationId xmlns:a16="http://schemas.microsoft.com/office/drawing/2014/main" id="{F10E4B8C-FFC7-5A42-B330-1CAB48EBA0C7}"/>
              </a:ext>
            </a:extLst>
          </p:cNvPr>
          <p:cNvSpPr/>
          <p:nvPr/>
        </p:nvSpPr>
        <p:spPr bwMode="auto">
          <a:xfrm>
            <a:off x="5004048" y="2708920"/>
            <a:ext cx="216024" cy="20185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Tree>
    <p:extLst>
      <p:ext uri="{BB962C8B-B14F-4D97-AF65-F5344CB8AC3E}">
        <p14:creationId xmlns:p14="http://schemas.microsoft.com/office/powerpoint/2010/main" val="989649255"/>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786434"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en-US" sz="2800">
                <a:latin typeface="Arial" charset="0"/>
                <a:ea typeface="ＭＳ Ｐゴシック" charset="0"/>
                <a:cs typeface="Arial" charset="0"/>
              </a:rPr>
              <a:t>End Time Geography</a:t>
            </a:r>
          </a:p>
        </p:txBody>
      </p:sp>
      <p:sp>
        <p:nvSpPr>
          <p:cNvPr id="6" name="Title 1"/>
          <p:cNvSpPr txBox="1">
            <a:spLocks/>
          </p:cNvSpPr>
          <p:nvPr/>
        </p:nvSpPr>
        <p:spPr bwMode="auto">
          <a:xfrm>
            <a:off x="81534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531e</a:t>
            </a:r>
            <a:endParaRPr kumimoji="0" 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Title 1"/>
          <p:cNvSpPr txBox="1">
            <a:spLocks/>
          </p:cNvSpPr>
          <p:nvPr/>
        </p:nvSpPr>
        <p:spPr bwMode="auto">
          <a:xfrm>
            <a:off x="37338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531d</a:t>
            </a:r>
            <a:endParaRPr kumimoji="0" 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86440"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Highlighted in blue from</a:t>
            </a:r>
            <a:br>
              <a:rPr kumimoji="0" lang="en-US"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Ezek. 45:1-8; 48:9-22</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0" name="Title 1">
            <a:extLst>
              <a:ext uri="{FF2B5EF4-FFF2-40B4-BE49-F238E27FC236}">
                <a16:creationId xmlns:a16="http://schemas.microsoft.com/office/drawing/2014/main" id="{C65A20E4-BCEF-3E42-9AA9-BAE5F5904246}"/>
              </a:ext>
            </a:extLst>
          </p:cNvPr>
          <p:cNvSpPr txBox="1">
            <a:spLocks/>
          </p:cNvSpPr>
          <p:nvPr/>
        </p:nvSpPr>
        <p:spPr bwMode="auto">
          <a:xfrm>
            <a:off x="6400800" y="6408712"/>
            <a:ext cx="27432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dirty="0">
                <a:solidFill>
                  <a:schemeClr val="bg2"/>
                </a:solidFill>
                <a:cs typeface="Arial" charset="0"/>
              </a:rPr>
              <a:t>Charles Dyer, ”Ezekiel,” in </a:t>
            </a:r>
            <a:r>
              <a:rPr lang="en-US" sz="1200" b="1" i="1" dirty="0">
                <a:solidFill>
                  <a:schemeClr val="bg2"/>
                </a:solidFill>
                <a:cs typeface="Arial" charset="0"/>
              </a:rPr>
              <a:t>Bible Knowledge Commentary</a:t>
            </a:r>
            <a:r>
              <a:rPr lang="en-US" sz="1200" b="1" dirty="0">
                <a:solidFill>
                  <a:schemeClr val="bg2"/>
                </a:solidFill>
                <a:cs typeface="Arial" charset="0"/>
              </a:rPr>
              <a:t>, 1:1314</a:t>
            </a:r>
          </a:p>
        </p:txBody>
      </p:sp>
      <p:sp>
        <p:nvSpPr>
          <p:cNvPr id="11" name="Title 1">
            <a:extLst>
              <a:ext uri="{FF2B5EF4-FFF2-40B4-BE49-F238E27FC236}">
                <a16:creationId xmlns:a16="http://schemas.microsoft.com/office/drawing/2014/main" id="{5D56B01E-E535-E448-8E67-5DB95DABF715}"/>
              </a:ext>
            </a:extLst>
          </p:cNvPr>
          <p:cNvSpPr txBox="1">
            <a:spLocks/>
          </p:cNvSpPr>
          <p:nvPr/>
        </p:nvSpPr>
        <p:spPr bwMode="auto">
          <a:xfrm>
            <a:off x="950587" y="6408712"/>
            <a:ext cx="2195736"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dirty="0">
                <a:solidFill>
                  <a:schemeClr val="bg2"/>
                </a:solidFill>
                <a:cs typeface="Arial" charset="0"/>
              </a:rPr>
              <a:t>R. Ludwigson, </a:t>
            </a:r>
            <a:r>
              <a:rPr lang="en-US" sz="1200" b="1" i="1" dirty="0">
                <a:solidFill>
                  <a:schemeClr val="bg2"/>
                </a:solidFill>
                <a:cs typeface="Arial" charset="0"/>
              </a:rPr>
              <a:t>A Survey of Bible Prophecy</a:t>
            </a:r>
            <a:r>
              <a:rPr lang="en-US" sz="1200" b="1" dirty="0">
                <a:solidFill>
                  <a:schemeClr val="bg2"/>
                </a:solidFill>
                <a:cs typeface="Arial" charset="0"/>
              </a:rPr>
              <a:t>, 56</a:t>
            </a:r>
          </a:p>
        </p:txBody>
      </p:sp>
    </p:spTree>
    <p:extLst>
      <p:ext uri="{BB962C8B-B14F-4D97-AF65-F5344CB8AC3E}">
        <p14:creationId xmlns:p14="http://schemas.microsoft.com/office/powerpoint/2010/main" val="2027950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But after the Tribulation, the temple will be destroyed and replaced by Ezekiel’s temple in the millennium </a:t>
            </a:r>
            <a:b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b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(the fourth era of the temple)</a:t>
            </a:r>
            <a:endParaRPr lang="en-US"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Tree>
    <p:extLst>
      <p:ext uri="{BB962C8B-B14F-4D97-AF65-F5344CB8AC3E}">
        <p14:creationId xmlns:p14="http://schemas.microsoft.com/office/powerpoint/2010/main" val="130493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algn="l" eaLnBrk="1" hangingPunct="1">
              <a:defRPr/>
            </a:pPr>
            <a:r>
              <a:rPr lang="en-US" sz="2800" dirty="0">
                <a:latin typeface="Arial" charset="0"/>
                <a:ea typeface="ＭＳ Ｐゴシック" charset="0"/>
                <a:cs typeface="Arial" charset="0"/>
              </a:rPr>
              <a:t>Priests, Levites &amp; Prince Comparisons</a:t>
            </a:r>
          </a:p>
        </p:txBody>
      </p:sp>
      <p:pic>
        <p:nvPicPr>
          <p:cNvPr id="788483"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531d-e</a:t>
            </a:r>
            <a:endParaRPr kumimoji="0" lang="en-US" sz="36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88485" name="Title 1"/>
          <p:cNvSpPr txBox="1">
            <a:spLocks/>
          </p:cNvSpPr>
          <p:nvPr/>
        </p:nvSpPr>
        <p:spPr bwMode="auto">
          <a:xfrm>
            <a:off x="5040500" y="4043945"/>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Highlighted in blue from</a:t>
            </a:r>
            <a:b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Ezek. 45:1-8; 48:9-22</a:t>
            </a:r>
            <a:endParaRPr kumimoji="0" lang="en-US" sz="32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Title 1">
            <a:extLst>
              <a:ext uri="{FF2B5EF4-FFF2-40B4-BE49-F238E27FC236}">
                <a16:creationId xmlns:a16="http://schemas.microsoft.com/office/drawing/2014/main" id="{06E0C4D1-E5F9-5C42-B74E-8EFC9E2402CB}"/>
              </a:ext>
            </a:extLst>
          </p:cNvPr>
          <p:cNvSpPr txBox="1">
            <a:spLocks/>
          </p:cNvSpPr>
          <p:nvPr/>
        </p:nvSpPr>
        <p:spPr bwMode="auto">
          <a:xfrm>
            <a:off x="4530317" y="6381328"/>
            <a:ext cx="2195736"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R. Ludwigson, </a:t>
            </a:r>
            <a:r>
              <a:rPr kumimoji="0" lang="en-US" sz="1100" b="1" i="1" u="none" strike="noStrike" kern="1200" cap="none" spc="0" normalizeH="0" baseline="0" noProof="0" dirty="0">
                <a:ln>
                  <a:noFill/>
                </a:ln>
                <a:solidFill>
                  <a:srgbClr val="000514"/>
                </a:solidFill>
                <a:effectLst/>
                <a:uLnTx/>
                <a:uFillTx/>
                <a:latin typeface="Arial" charset="0"/>
                <a:ea typeface="ＭＳ Ｐゴシック" charset="0"/>
                <a:cs typeface="Arial" charset="0"/>
              </a:rPr>
              <a:t>A Survey of Bible Prophecy</a:t>
            </a:r>
            <a:r>
              <a:rPr kumimoji="0" lang="en-US" sz="11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 56</a:t>
            </a:r>
          </a:p>
        </p:txBody>
      </p:sp>
      <p:sp>
        <p:nvSpPr>
          <p:cNvPr id="12" name="Title 1">
            <a:extLst>
              <a:ext uri="{FF2B5EF4-FFF2-40B4-BE49-F238E27FC236}">
                <a16:creationId xmlns:a16="http://schemas.microsoft.com/office/drawing/2014/main" id="{9EB231F9-CDD5-C441-989C-E056DB5679A2}"/>
              </a:ext>
            </a:extLst>
          </p:cNvPr>
          <p:cNvSpPr txBox="1">
            <a:spLocks/>
          </p:cNvSpPr>
          <p:nvPr/>
        </p:nvSpPr>
        <p:spPr bwMode="auto">
          <a:xfrm>
            <a:off x="6726052" y="3456384"/>
            <a:ext cx="2417947"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Charles Dyer, ”Ezekiel,” in </a:t>
            </a:r>
            <a:r>
              <a:rPr kumimoji="0" lang="en-US" sz="1100" b="1" i="1" u="none" strike="noStrike" kern="1200" cap="none" spc="0" normalizeH="0" baseline="0" noProof="0" dirty="0">
                <a:ln>
                  <a:noFill/>
                </a:ln>
                <a:solidFill>
                  <a:srgbClr val="000514"/>
                </a:solidFill>
                <a:effectLst/>
                <a:uLnTx/>
                <a:uFillTx/>
                <a:latin typeface="Arial" charset="0"/>
                <a:ea typeface="ＭＳ Ｐゴシック" charset="0"/>
                <a:cs typeface="Arial" charset="0"/>
              </a:rPr>
              <a:t>Bible Knowledge Commentary</a:t>
            </a:r>
            <a:r>
              <a:rPr kumimoji="0" lang="en-US" sz="11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 1:1314</a:t>
            </a:r>
          </a:p>
        </p:txBody>
      </p:sp>
    </p:spTree>
    <p:extLst>
      <p:ext uri="{BB962C8B-B14F-4D97-AF65-F5344CB8AC3E}">
        <p14:creationId xmlns:p14="http://schemas.microsoft.com/office/powerpoint/2010/main" val="4248727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46</a:t>
            </a:r>
          </a:p>
        </p:txBody>
      </p:sp>
    </p:spTree>
    <p:extLst>
      <p:ext uri="{BB962C8B-B14F-4D97-AF65-F5344CB8AC3E}">
        <p14:creationId xmlns:p14="http://schemas.microsoft.com/office/powerpoint/2010/main" val="137309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Seeing Shekinah Glory (46:1-3)</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Prince David stands on the inner east gate porch. Light is from the shekinah glory in the temple as we look west into the inner court and the temple.</a:t>
            </a:r>
          </a:p>
        </p:txBody>
      </p:sp>
    </p:spTree>
    <p:extLst>
      <p:ext uri="{BB962C8B-B14F-4D97-AF65-F5344CB8AC3E}">
        <p14:creationId xmlns:p14="http://schemas.microsoft.com/office/powerpoint/2010/main" val="3649087568"/>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5" y="3154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Exit Opposite Outer Gate (46:8-12) </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People who enter the outer court of the temple compound by the outer south gate walk past the inner east gate, to exit by the outer north gate.</a:t>
            </a:r>
          </a:p>
        </p:txBody>
      </p:sp>
    </p:spTree>
    <p:extLst>
      <p:ext uri="{BB962C8B-B14F-4D97-AF65-F5344CB8AC3E}">
        <p14:creationId xmlns:p14="http://schemas.microsoft.com/office/powerpoint/2010/main" val="177840313"/>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Priest Boiling Places (</a:t>
            </a:r>
            <a:r>
              <a:rPr lang="is-IS" sz="4000" b="1">
                <a:solidFill>
                  <a:srgbClr val="FFFFFF"/>
                </a:solidFill>
                <a:effectLst>
                  <a:glow rad="228600">
                    <a:schemeClr val="tx1"/>
                  </a:glow>
                </a:effectLst>
                <a:latin typeface="Arial" charset="0"/>
                <a:ea typeface="新細明體" charset="0"/>
              </a:rPr>
              <a:t>46:19-20)</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509120"/>
            <a:ext cx="9144000" cy="180020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Looking down on the priests</a:t>
            </a:r>
            <a:r>
              <a:rPr lang="uk-UA" sz="3200" b="1" dirty="0">
                <a:solidFill>
                  <a:srgbClr val="FFFFFF"/>
                </a:solidFill>
                <a:cs typeface="Arial" charset="0"/>
              </a:rPr>
              <a:t>'</a:t>
            </a:r>
            <a:r>
              <a:rPr lang="en-US" sz="3200" b="1" dirty="0">
                <a:solidFill>
                  <a:srgbClr val="FFFFFF"/>
                </a:solidFill>
                <a:cs typeface="Arial" charset="0"/>
              </a:rPr>
              <a:t> boiling places at the extreme west end of the northern upper pavement by the west building and the 3-tiered priest</a:t>
            </a:r>
            <a:r>
              <a:rPr lang="uk-UA" sz="3200" b="1" dirty="0">
                <a:solidFill>
                  <a:srgbClr val="FFFFFF"/>
                </a:solidFill>
                <a:cs typeface="Arial" charset="0"/>
              </a:rPr>
              <a:t>'</a:t>
            </a:r>
            <a:r>
              <a:rPr lang="en-US" sz="3200" b="1" dirty="0">
                <a:solidFill>
                  <a:srgbClr val="FFFFFF"/>
                </a:solidFill>
                <a:cs typeface="Arial" charset="0"/>
              </a:rPr>
              <a:t>s chambers.</a:t>
            </a:r>
          </a:p>
        </p:txBody>
      </p:sp>
    </p:spTree>
    <p:extLst>
      <p:ext uri="{BB962C8B-B14F-4D97-AF65-F5344CB8AC3E}">
        <p14:creationId xmlns:p14="http://schemas.microsoft.com/office/powerpoint/2010/main" val="96430772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97CCB-4614-9D35-4E81-9A739ABCEB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algn="l" eaLnBrk="1" hangingPunct="1"/>
            <a:r>
              <a:rPr lang="en-US" sz="3200" b="1" dirty="0">
                <a:solidFill>
                  <a:srgbClr val="FFFFFF"/>
                </a:solidFill>
                <a:effectLst>
                  <a:glow rad="228600">
                    <a:schemeClr val="tx1"/>
                  </a:glow>
                </a:effectLst>
                <a:latin typeface="Arial" charset="0"/>
                <a:ea typeface="新細明體" charset="0"/>
              </a:rPr>
              <a:t>Northwest Boiling Place (Ezekiel 46:21-24)</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northwest boiling place for the peoples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sacrifices with 4 mini-courts like this one in each corner of the outer court</a:t>
            </a:r>
          </a:p>
        </p:txBody>
      </p:sp>
    </p:spTree>
    <p:extLst>
      <p:ext uri="{BB962C8B-B14F-4D97-AF65-F5344CB8AC3E}">
        <p14:creationId xmlns:p14="http://schemas.microsoft.com/office/powerpoint/2010/main" val="1241379819"/>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0" y="13488"/>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Northeast Room</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08012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third room from the northeast corner of the temple compound on the lower pavement</a:t>
            </a:r>
          </a:p>
        </p:txBody>
      </p:sp>
    </p:spTree>
    <p:extLst>
      <p:ext uri="{BB962C8B-B14F-4D97-AF65-F5344CB8AC3E}">
        <p14:creationId xmlns:p14="http://schemas.microsoft.com/office/powerpoint/2010/main" val="2837273706"/>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6300788" y="1952625"/>
            <a:ext cx="2590800" cy="1981200"/>
          </a:xfrm>
        </p:spPr>
        <p:txBody>
          <a:bodyPr/>
          <a:lstStyle/>
          <a:p>
            <a:pPr eaLnBrk="1" hangingPunct="1"/>
            <a:r>
              <a:rPr lang="en-US" dirty="0">
                <a:latin typeface="Arial" charset="0"/>
                <a:ea typeface="新細明體" charset="0"/>
              </a:rPr>
              <a:t>Ezekiel</a:t>
            </a:r>
            <a:r>
              <a:rPr lang="uk-UA" altLang="ja-JP" dirty="0">
                <a:latin typeface="Arial" charset="0"/>
                <a:ea typeface="新細明體" charset="0"/>
              </a:rPr>
              <a:t>'</a:t>
            </a:r>
            <a:r>
              <a:rPr lang="en-US" dirty="0">
                <a:latin typeface="Arial" charset="0"/>
                <a:ea typeface="新細明體" charset="0"/>
              </a:rPr>
              <a:t>s Temple</a:t>
            </a:r>
          </a:p>
        </p:txBody>
      </p:sp>
      <p:pic>
        <p:nvPicPr>
          <p:cNvPr id="750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4000"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0596"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ea typeface="新細明體" charset="0"/>
                <a:cs typeface="新細明體" charset="0"/>
              </a:rPr>
              <a:t>517</a:t>
            </a:r>
            <a:endParaRPr lang="en-US" b="1">
              <a:solidFill>
                <a:schemeClr val="tx2"/>
              </a:solidFill>
              <a:ea typeface="新細明體" charset="0"/>
              <a:cs typeface="新細明體"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ea typeface="新細明體" charset="0"/>
                <a:cs typeface="新細明體" charset="0"/>
              </a:rPr>
              <a:t>518</a:t>
            </a:r>
            <a:endParaRPr lang="en-US" sz="1400" dirty="0">
              <a:solidFill>
                <a:srgbClr val="000000"/>
              </a:solidFill>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Tree>
    <p:extLst>
      <p:ext uri="{BB962C8B-B14F-4D97-AF65-F5344CB8AC3E}">
        <p14:creationId xmlns:p14="http://schemas.microsoft.com/office/powerpoint/2010/main" val="73133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eaLnBrk="1" hangingPunct="1">
              <a:defRPr/>
            </a:pPr>
            <a:r>
              <a:rPr lang="en-US" b="1">
                <a:solidFill>
                  <a:srgbClr val="FFFFCC"/>
                </a:solidFill>
                <a:latin typeface="Arial" pitchFamily="-112" charset="0"/>
                <a:ea typeface="新細明體" pitchFamily="-112" charset="-120"/>
                <a:cs typeface="新細明體" pitchFamily="-112" charset="-120"/>
              </a:rPr>
              <a:t>6. Outer Court Northern Gateway - 40:20-23</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7. Outer Court Eastern Gateway - 40:6-16</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8. Outer Court Southern Gateway - 40:24-27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9. Inner Court Northern Gateway - 40:35-37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10. Inner Court Eastern Gateway - 40:32-34</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CC"/>
                </a:solidFill>
              </a:rPr>
              <a:t>517</a:t>
            </a:r>
            <a:endParaRPr lang="en-US" b="1" dirty="0">
              <a:solidFill>
                <a:srgbClr val="FFCC66"/>
              </a:solidFill>
            </a:endParaRPr>
          </a:p>
        </p:txBody>
      </p:sp>
    </p:spTree>
    <p:extLst>
      <p:ext uri="{BB962C8B-B14F-4D97-AF65-F5344CB8AC3E}">
        <p14:creationId xmlns:p14="http://schemas.microsoft.com/office/powerpoint/2010/main" val="426943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The Restored Community</a:t>
            </a:r>
          </a:p>
        </p:txBody>
      </p:sp>
      <p:sp>
        <p:nvSpPr>
          <p:cNvPr id="21508" name="Rectangle 4"/>
          <p:cNvSpPr>
            <a:spLocks noChangeArrowheads="1"/>
          </p:cNvSpPr>
          <p:nvPr/>
        </p:nvSpPr>
        <p:spPr bwMode="auto">
          <a:xfrm>
            <a:off x="914400" y="2057400"/>
            <a:ext cx="7772400" cy="2523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4000" b="1" dirty="0">
                <a:effectLst>
                  <a:glow rad="101600">
                    <a:schemeClr val="bg1">
                      <a:alpha val="75000"/>
                    </a:schemeClr>
                  </a:glow>
                </a:effectLst>
                <a:ea typeface="新細明體" charset="0"/>
                <a:cs typeface="新細明體" charset="0"/>
              </a:rPr>
              <a:t>New Temple (40–43)</a:t>
            </a:r>
          </a:p>
          <a:p>
            <a:pPr marL="342900" indent="-342900" eaLnBrk="1" hangingPunct="1">
              <a:spcBef>
                <a:spcPct val="20000"/>
              </a:spcBef>
              <a:buClr>
                <a:schemeClr val="tx2"/>
              </a:buClr>
              <a:buFontTx/>
              <a:buChar char="•"/>
              <a:defRPr/>
            </a:pPr>
            <a:r>
              <a:rPr lang="en-US" sz="4000" b="1" dirty="0">
                <a:effectLst>
                  <a:glow rad="101600">
                    <a:schemeClr val="bg1">
                      <a:alpha val="75000"/>
                    </a:schemeClr>
                  </a:glow>
                </a:effectLst>
                <a:ea typeface="新細明體" charset="0"/>
                <a:cs typeface="新細明體" charset="0"/>
              </a:rPr>
              <a:t>New Worship (44–46)</a:t>
            </a:r>
          </a:p>
          <a:p>
            <a:pPr marL="342900" indent="-342900" eaLnBrk="1" hangingPunct="1">
              <a:spcBef>
                <a:spcPct val="20000"/>
              </a:spcBef>
              <a:buClr>
                <a:schemeClr val="tx2"/>
              </a:buClr>
              <a:buFontTx/>
              <a:buChar char="•"/>
              <a:defRPr/>
            </a:pPr>
            <a:r>
              <a:rPr lang="en-US" sz="4000" b="1" dirty="0">
                <a:effectLst>
                  <a:glow rad="101600">
                    <a:schemeClr val="bg1">
                      <a:alpha val="75000"/>
                    </a:schemeClr>
                  </a:glow>
                </a:effectLst>
                <a:ea typeface="新細明體" charset="0"/>
                <a:cs typeface="新細明體" charset="0"/>
              </a:rPr>
              <a:t>New Territories (47–48)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8128000" cy="6096000"/>
          </a:xfrm>
          <a:prstGeom prst="rect">
            <a:avLst/>
          </a:prstGeom>
        </p:spPr>
      </p:pic>
      <p:sp>
        <p:nvSpPr>
          <p:cNvPr id="748545" name="Rectangle 2"/>
          <p:cNvSpPr>
            <a:spLocks noGrp="1" noChangeArrowheads="1"/>
          </p:cNvSpPr>
          <p:nvPr>
            <p:ph type="title"/>
          </p:nvPr>
        </p:nvSpPr>
        <p:spPr>
          <a:xfrm>
            <a:off x="1763688" y="3573016"/>
            <a:ext cx="4464496" cy="1800200"/>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The Temple Area Over Present Jerusalem</a:t>
            </a:r>
            <a:endParaRPr lang="en-US" sz="4000" b="1" i="0">
              <a:effectLst>
                <a:glow rad="228600">
                  <a:schemeClr val="tx1"/>
                </a:glow>
              </a:effectLst>
              <a:latin typeface="Arial" charset="0"/>
              <a:ea typeface="新細明體" charset="0"/>
            </a:endParaRPr>
          </a:p>
        </p:txBody>
      </p:sp>
      <p:sp>
        <p:nvSpPr>
          <p:cNvPr id="6" name="Text Box 6"/>
          <p:cNvSpPr txBox="1">
            <a:spLocks noChangeArrowheads="1"/>
          </p:cNvSpPr>
          <p:nvPr/>
        </p:nvSpPr>
        <p:spPr bwMode="auto">
          <a:xfrm>
            <a:off x="8394452" y="72008"/>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521</a:t>
            </a:r>
          </a:p>
        </p:txBody>
      </p:sp>
      <p:sp>
        <p:nvSpPr>
          <p:cNvPr id="7" name="Text Box 5"/>
          <p:cNvSpPr txBox="1">
            <a:spLocks noChangeArrowheads="1"/>
          </p:cNvSpPr>
          <p:nvPr/>
        </p:nvSpPr>
        <p:spPr bwMode="auto">
          <a:xfrm>
            <a:off x="8388424" y="591071"/>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Tour of the Temple of Ezekiel</a:t>
            </a:r>
            <a:r>
              <a:rPr kumimoji="0" lang="uk-U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Vision</a:t>
            </a:r>
            <a:r>
              <a:rPr kumimoji="0" lang="ru-RU"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http://ezekiel-temple.narod.ru/ezekiel_45.htm • This group plans to build the temple in the desert of Israel!</a:t>
            </a:r>
          </a:p>
        </p:txBody>
      </p:sp>
    </p:spTree>
    <p:extLst>
      <p:ext uri="{BB962C8B-B14F-4D97-AF65-F5344CB8AC3E}">
        <p14:creationId xmlns:p14="http://schemas.microsoft.com/office/powerpoint/2010/main" val="11255098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www.antipas.org</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ezekiels_temple.html</a:t>
            </a:r>
            <a:r>
              <a:rPr kumimoji="0" lang="en-US" sz="1800" b="0"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521</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1026"/>
          <p:cNvSpPr>
            <a:spLocks noGrp="1" noChangeArrowheads="1"/>
          </p:cNvSpPr>
          <p:nvPr>
            <p:ph type="title"/>
          </p:nvPr>
        </p:nvSpPr>
        <p:spPr>
          <a:xfrm>
            <a:off x="4876800" y="381000"/>
            <a:ext cx="3733800" cy="4800600"/>
          </a:xfrm>
        </p:spPr>
        <p:txBody>
          <a:bodyPr/>
          <a:lstStyle/>
          <a:p>
            <a:pPr eaLnBrk="1" hangingPunct="1"/>
            <a:r>
              <a:rPr lang="en-US">
                <a:latin typeface="Arial" charset="0"/>
                <a:ea typeface="新細明體" charset="0"/>
              </a:rPr>
              <a:t>Exterior View of the Inner Temple</a:t>
            </a:r>
          </a:p>
        </p:txBody>
      </p:sp>
      <p:pic>
        <p:nvPicPr>
          <p:cNvPr id="762882" name="Picture 1028" descr="exterior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3" name="Oval 1029"/>
          <p:cNvSpPr>
            <a:spLocks noChangeArrowheads="1"/>
          </p:cNvSpPr>
          <p:nvPr/>
        </p:nvSpPr>
        <p:spPr bwMode="auto">
          <a:xfrm>
            <a:off x="381000" y="5486400"/>
            <a:ext cx="533400" cy="457200"/>
          </a:xfrm>
          <a:prstGeom prst="ellipse">
            <a:avLst/>
          </a:prstGeom>
          <a:noFill/>
          <a:ln w="57150">
            <a:solidFill>
              <a:srgbClr val="FF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&amp; Gates (Ezek. 40–43)</a:t>
            </a:r>
          </a:p>
        </p:txBody>
      </p:sp>
      <p:pic>
        <p:nvPicPr>
          <p:cNvPr id="76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0713"/>
            <a:ext cx="9199563"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Rest</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Christ’s Second Coming in </a:t>
            </a:r>
            <a:b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Phases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3:19</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Linked to Canaan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David’s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Ps 95:7b-11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20:12, 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1:10</a:t>
            </a: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Completed</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Established a</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BC-AD 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7th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419039434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8"/>
          <p:cNvSpPr>
            <a:spLocks noChangeArrowheads="1"/>
          </p:cNvSpPr>
          <p:nvPr/>
        </p:nvSpPr>
        <p:spPr bwMode="auto">
          <a:xfrm>
            <a:off x="0" y="0"/>
            <a:ext cx="9144000" cy="6858000"/>
          </a:xfrm>
          <a:prstGeom prst="rect">
            <a:avLst/>
          </a:prstGeom>
          <a:solidFill>
            <a:srgbClr val="C9C4FF"/>
          </a:solidFill>
          <a:ln w="9525">
            <a:solidFill>
              <a:schemeClr val="tx1"/>
            </a:solidFill>
            <a:round/>
            <a:headEnd/>
            <a:tailEnd/>
          </a:ln>
        </p:spPr>
        <p:txBody>
          <a:bodyPr/>
          <a:lstStyle/>
          <a:p>
            <a:endParaRPr lang="en-US">
              <a:ea typeface="新細明體" charset="0"/>
              <a:cs typeface="新細明體" charset="0"/>
            </a:endParaRPr>
          </a:p>
        </p:txBody>
      </p:sp>
      <p:sp>
        <p:nvSpPr>
          <p:cNvPr id="773122" name="Rectangle 2"/>
          <p:cNvSpPr>
            <a:spLocks noGrp="1" noChangeArrowheads="1"/>
          </p:cNvSpPr>
          <p:nvPr>
            <p:ph type="title"/>
          </p:nvPr>
        </p:nvSpPr>
        <p:spPr>
          <a:xfrm>
            <a:off x="0" y="0"/>
            <a:ext cx="9144000" cy="685800"/>
          </a:xfrm>
          <a:solidFill>
            <a:srgbClr val="000090"/>
          </a:solidFill>
        </p:spPr>
        <p:txBody>
          <a:bodyPr anchor="ctr"/>
          <a:lstStyle/>
          <a:p>
            <a:pPr algn="ctr" eaLnBrk="1" hangingPunct="1"/>
            <a:r>
              <a:rPr lang="en-US" sz="3200" b="1" dirty="0">
                <a:solidFill>
                  <a:schemeClr val="tx1"/>
                </a:solidFill>
                <a:latin typeface="Arial" charset="0"/>
                <a:ea typeface="新細明體" charset="0"/>
              </a:rPr>
              <a:t>Comparing the Furniture</a:t>
            </a:r>
          </a:p>
        </p:txBody>
      </p:sp>
      <p:pic>
        <p:nvPicPr>
          <p:cNvPr id="7731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524000"/>
            <a:ext cx="3665538" cy="370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3" name="Text Box 5"/>
          <p:cNvSpPr txBox="1">
            <a:spLocks noChangeArrowheads="1"/>
          </p:cNvSpPr>
          <p:nvPr/>
        </p:nvSpPr>
        <p:spPr bwMode="auto">
          <a:xfrm>
            <a:off x="8153400" y="147638"/>
            <a:ext cx="987425" cy="461962"/>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b="1" dirty="0">
                <a:solidFill>
                  <a:srgbClr val="FFFFCC"/>
                </a:solidFill>
                <a:ea typeface="新細明體" charset="0"/>
              </a:rPr>
              <a:t>530a</a:t>
            </a:r>
            <a:endParaRPr lang="en-US" sz="2800" dirty="0">
              <a:solidFill>
                <a:srgbClr val="FFFFCC"/>
              </a:solidFill>
              <a:ea typeface="新細明體" charset="0"/>
            </a:endParaRPr>
          </a:p>
        </p:txBody>
      </p:sp>
      <p:pic>
        <p:nvPicPr>
          <p:cNvPr id="773125"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0288" y="1524000"/>
            <a:ext cx="2957512"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9436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en-US" sz="2000" b="1" kern="0" dirty="0">
                <a:solidFill>
                  <a:srgbClr val="000000"/>
                </a:solidFill>
                <a:latin typeface="Arial"/>
                <a:ea typeface="+mj-ea"/>
                <a:cs typeface="Arial"/>
              </a:rPr>
              <a:t>Ezekiel</a:t>
            </a:r>
            <a:r>
              <a:rPr lang="uk-UA" sz="2000" b="1" kern="0" dirty="0">
                <a:solidFill>
                  <a:srgbClr val="000000"/>
                </a:solidFill>
                <a:latin typeface="Arial"/>
                <a:ea typeface="+mj-ea"/>
                <a:cs typeface="Arial"/>
              </a:rPr>
              <a:t>'</a:t>
            </a:r>
            <a:r>
              <a:rPr lang="en-US" sz="2000" b="1" kern="0" dirty="0">
                <a:solidFill>
                  <a:srgbClr val="000000"/>
                </a:solidFill>
                <a:latin typeface="Arial"/>
                <a:ea typeface="+mj-ea"/>
                <a:cs typeface="Arial"/>
              </a:rPr>
              <a:t>s </a:t>
            </a:r>
            <a:br>
              <a:rPr lang="en-US" sz="2000" b="1" kern="0" dirty="0">
                <a:solidFill>
                  <a:srgbClr val="000000"/>
                </a:solidFill>
                <a:latin typeface="Arial"/>
                <a:ea typeface="+mj-ea"/>
                <a:cs typeface="Arial"/>
              </a:rPr>
            </a:br>
            <a:r>
              <a:rPr lang="en-US" sz="2000" b="1" kern="0" dirty="0">
                <a:solidFill>
                  <a:srgbClr val="000000"/>
                </a:solidFill>
                <a:latin typeface="Arial"/>
                <a:ea typeface="+mj-ea"/>
                <a:cs typeface="Arial"/>
              </a:rPr>
              <a:t>Temple</a:t>
            </a:r>
          </a:p>
        </p:txBody>
      </p:sp>
      <p:sp>
        <p:nvSpPr>
          <p:cNvPr id="10" name="Rectangle 2"/>
          <p:cNvSpPr txBox="1">
            <a:spLocks noChangeArrowheads="1"/>
          </p:cNvSpPr>
          <p:nvPr/>
        </p:nvSpPr>
        <p:spPr bwMode="auto">
          <a:xfrm>
            <a:off x="28194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en-US" sz="2000" b="1" kern="0" dirty="0">
                <a:solidFill>
                  <a:srgbClr val="000000"/>
                </a:solidFill>
                <a:latin typeface="Arial"/>
                <a:ea typeface="+mj-ea"/>
                <a:cs typeface="Arial"/>
              </a:rPr>
              <a:t>Solomon</a:t>
            </a:r>
            <a:r>
              <a:rPr lang="uk-UA" sz="2000" b="1" kern="0" dirty="0">
                <a:solidFill>
                  <a:srgbClr val="000000"/>
                </a:solidFill>
                <a:latin typeface="Arial"/>
                <a:ea typeface="+mj-ea"/>
                <a:cs typeface="Arial"/>
              </a:rPr>
              <a:t>'</a:t>
            </a:r>
            <a:r>
              <a:rPr lang="en-US" sz="2000" b="1" kern="0" dirty="0">
                <a:solidFill>
                  <a:srgbClr val="000000"/>
                </a:solidFill>
                <a:latin typeface="Arial"/>
                <a:ea typeface="+mj-ea"/>
                <a:cs typeface="Arial"/>
              </a:rPr>
              <a:t>s </a:t>
            </a:r>
            <a:br>
              <a:rPr lang="en-US" sz="2000" b="1" kern="0" dirty="0">
                <a:solidFill>
                  <a:srgbClr val="000000"/>
                </a:solidFill>
                <a:latin typeface="Arial"/>
                <a:ea typeface="+mj-ea"/>
                <a:cs typeface="Arial"/>
              </a:rPr>
            </a:br>
            <a:r>
              <a:rPr lang="en-US" sz="2000" b="1" kern="0" dirty="0">
                <a:solidFill>
                  <a:srgbClr val="000000"/>
                </a:solidFill>
                <a:latin typeface="Arial"/>
                <a:ea typeface="+mj-ea"/>
                <a:cs typeface="Arial"/>
              </a:rPr>
              <a:t>Temple</a:t>
            </a:r>
          </a:p>
        </p:txBody>
      </p:sp>
      <p:sp>
        <p:nvSpPr>
          <p:cNvPr id="773128" name="Rectangle 2"/>
          <p:cNvSpPr txBox="1">
            <a:spLocks noChangeArrowheads="1"/>
          </p:cNvSpPr>
          <p:nvPr/>
        </p:nvSpPr>
        <p:spPr bwMode="auto">
          <a:xfrm>
            <a:off x="0" y="762000"/>
            <a:ext cx="2667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000000"/>
                </a:solidFill>
                <a:ea typeface="新細明體" charset="0"/>
                <a:cs typeface="新細明體" charset="0"/>
              </a:rPr>
              <a:t>Moses</a:t>
            </a:r>
            <a:r>
              <a:rPr lang="uk-UA" altLang="ja-JP" sz="2000" b="1" dirty="0">
                <a:solidFill>
                  <a:srgbClr val="000000"/>
                </a:solidFill>
                <a:ea typeface="新細明體" charset="0"/>
                <a:cs typeface="新細明體" charset="0"/>
              </a:rPr>
              <a:t>'</a:t>
            </a:r>
            <a:r>
              <a:rPr lang="en-US" sz="2000" b="1" dirty="0">
                <a:solidFill>
                  <a:srgbClr val="000000"/>
                </a:solidFill>
                <a:ea typeface="新細明體" charset="0"/>
                <a:cs typeface="新細明體" charset="0"/>
              </a:rPr>
              <a:t>s </a:t>
            </a:r>
            <a:br>
              <a:rPr lang="en-US" sz="2000" b="1" dirty="0">
                <a:solidFill>
                  <a:srgbClr val="000000"/>
                </a:solidFill>
                <a:ea typeface="新細明體" charset="0"/>
                <a:cs typeface="新細明體" charset="0"/>
              </a:rPr>
            </a:br>
            <a:r>
              <a:rPr lang="en-US" sz="2000" b="1" dirty="0">
                <a:solidFill>
                  <a:srgbClr val="000000"/>
                </a:solidFill>
                <a:ea typeface="新細明體" charset="0"/>
                <a:cs typeface="新細明體" charset="0"/>
              </a:rPr>
              <a:t>Tabernacle</a:t>
            </a:r>
          </a:p>
        </p:txBody>
      </p:sp>
      <p:pic>
        <p:nvPicPr>
          <p:cNvPr id="773129" name="Picture 11" descr="tabernacle3 furnishings 800_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 y="1524000"/>
            <a:ext cx="209232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152400" y="4572000"/>
            <a:ext cx="518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ea typeface="新細明體" charset="0"/>
                <a:cs typeface="新細明體" charset="0"/>
              </a:rPr>
              <a:t>Contrasting Centers of Worship:</a:t>
            </a:r>
          </a:p>
        </p:txBody>
      </p:sp>
      <p:grpSp>
        <p:nvGrpSpPr>
          <p:cNvPr id="2" name="Group 1047"/>
          <p:cNvGrpSpPr>
            <a:grpSpLocks/>
          </p:cNvGrpSpPr>
          <p:nvPr/>
        </p:nvGrpSpPr>
        <p:grpSpPr bwMode="auto">
          <a:xfrm>
            <a:off x="152400" y="2514600"/>
            <a:ext cx="1600200" cy="1981200"/>
            <a:chOff x="96" y="1584"/>
            <a:chExt cx="1008" cy="1248"/>
          </a:xfrm>
        </p:grpSpPr>
        <p:sp>
          <p:nvSpPr>
            <p:cNvPr id="773142" name="Rectangle 2"/>
            <p:cNvSpPr txBox="1">
              <a:spLocks noChangeArrowheads="1"/>
            </p:cNvSpPr>
            <p:nvPr/>
          </p:nvSpPr>
          <p:spPr bwMode="auto">
            <a:xfrm>
              <a:off x="96" y="2400"/>
              <a:ext cx="100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Ark of the Covenant</a:t>
              </a:r>
            </a:p>
            <a:p>
              <a:pPr algn="ctr" eaLnBrk="1" hangingPunct="1"/>
              <a:r>
                <a:rPr lang="en-US" sz="1600" b="1">
                  <a:solidFill>
                    <a:srgbClr val="000000"/>
                  </a:solidFill>
                  <a:ea typeface="新細明體" charset="0"/>
                  <a:cs typeface="新細明體" charset="0"/>
                </a:rPr>
                <a:t>(Exod. 25:22)</a:t>
              </a:r>
            </a:p>
          </p:txBody>
        </p:sp>
        <p:sp>
          <p:nvSpPr>
            <p:cNvPr id="773143" name="Line 1040"/>
            <p:cNvSpPr>
              <a:spLocks noChangeShapeType="1"/>
            </p:cNvSpPr>
            <p:nvPr/>
          </p:nvSpPr>
          <p:spPr bwMode="auto">
            <a:xfrm flipH="1" flipV="1">
              <a:off x="240" y="1584"/>
              <a:ext cx="336" cy="72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3" name="Group 1048"/>
          <p:cNvGrpSpPr>
            <a:grpSpLocks/>
          </p:cNvGrpSpPr>
          <p:nvPr/>
        </p:nvGrpSpPr>
        <p:grpSpPr bwMode="auto">
          <a:xfrm>
            <a:off x="1447800" y="2514600"/>
            <a:ext cx="1905000" cy="1981200"/>
            <a:chOff x="912" y="1584"/>
            <a:chExt cx="1200" cy="1248"/>
          </a:xfrm>
        </p:grpSpPr>
        <p:sp>
          <p:nvSpPr>
            <p:cNvPr id="773140" name="Rectangle 2"/>
            <p:cNvSpPr txBox="1">
              <a:spLocks noChangeArrowheads="1"/>
            </p:cNvSpPr>
            <p:nvPr/>
          </p:nvSpPr>
          <p:spPr bwMode="auto">
            <a:xfrm>
              <a:off x="912" y="2400"/>
              <a:ext cx="1200"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Ark of the Covenant</a:t>
              </a:r>
            </a:p>
            <a:p>
              <a:pPr algn="ctr" eaLnBrk="1" hangingPunct="1"/>
              <a:r>
                <a:rPr lang="en-US" sz="1600" b="1">
                  <a:solidFill>
                    <a:srgbClr val="000000"/>
                  </a:solidFill>
                  <a:ea typeface="新細明體" charset="0"/>
                  <a:cs typeface="新細明體" charset="0"/>
                </a:rPr>
                <a:t>(1 Kings 8:21)</a:t>
              </a:r>
            </a:p>
          </p:txBody>
        </p:sp>
        <p:sp>
          <p:nvSpPr>
            <p:cNvPr id="773141" name="Line 1042"/>
            <p:cNvSpPr>
              <a:spLocks noChangeShapeType="1"/>
            </p:cNvSpPr>
            <p:nvPr/>
          </p:nvSpPr>
          <p:spPr bwMode="auto">
            <a:xfrm flipV="1">
              <a:off x="1584" y="1584"/>
              <a:ext cx="336" cy="72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7" name="Rectangle 2"/>
          <p:cNvSpPr txBox="1">
            <a:spLocks noChangeArrowheads="1"/>
          </p:cNvSpPr>
          <p:nvPr/>
        </p:nvSpPr>
        <p:spPr bwMode="auto">
          <a:xfrm>
            <a:off x="3200400" y="3657600"/>
            <a:ext cx="2133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ea typeface="新細明體" charset="0"/>
                <a:cs typeface="新細明體" charset="0"/>
              </a:rPr>
              <a:t>Altar of Burnt Offering </a:t>
            </a:r>
            <a:br>
              <a:rPr lang="en-US" sz="1600" b="1">
                <a:solidFill>
                  <a:srgbClr val="000000"/>
                </a:solidFill>
                <a:ea typeface="新細明體" charset="0"/>
                <a:cs typeface="新細明體" charset="0"/>
              </a:rPr>
            </a:br>
            <a:r>
              <a:rPr lang="en-US" sz="1600" b="1">
                <a:solidFill>
                  <a:srgbClr val="000000"/>
                </a:solidFill>
                <a:ea typeface="新細明體" charset="0"/>
                <a:cs typeface="新細明體" charset="0"/>
              </a:rPr>
              <a:t>(Ezek. 43:13-27)</a:t>
            </a:r>
          </a:p>
        </p:txBody>
      </p:sp>
      <p:sp>
        <p:nvSpPr>
          <p:cNvPr id="133140" name="Line 1044"/>
          <p:cNvSpPr>
            <a:spLocks noChangeShapeType="1"/>
          </p:cNvSpPr>
          <p:nvPr/>
        </p:nvSpPr>
        <p:spPr bwMode="auto">
          <a:xfrm flipV="1">
            <a:off x="5257800" y="3429000"/>
            <a:ext cx="1752600" cy="609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 name="Rectangle 2"/>
          <p:cNvSpPr txBox="1">
            <a:spLocks noChangeArrowheads="1"/>
          </p:cNvSpPr>
          <p:nvPr/>
        </p:nvSpPr>
        <p:spPr bwMode="auto">
          <a:xfrm>
            <a:off x="152400" y="5105400"/>
            <a:ext cx="518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76140C"/>
                </a:solidFill>
                <a:ea typeface="新細明體" charset="0"/>
                <a:cs typeface="新細明體" charset="0"/>
              </a:rPr>
              <a:t>Focal Point of the Temples:</a:t>
            </a:r>
          </a:p>
        </p:txBody>
      </p:sp>
      <p:sp>
        <p:nvSpPr>
          <p:cNvPr id="15" name="Rectangle 2"/>
          <p:cNvSpPr txBox="1">
            <a:spLocks noChangeArrowheads="1"/>
          </p:cNvSpPr>
          <p:nvPr/>
        </p:nvSpPr>
        <p:spPr bwMode="auto">
          <a:xfrm>
            <a:off x="381000" y="5410200"/>
            <a:ext cx="8763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76140C"/>
                </a:solidFill>
                <a:ea typeface="新細明體" charset="0"/>
                <a:cs typeface="新細明體" charset="0"/>
              </a:rPr>
              <a:t>The Tabernacle Ark brought into Solomon's temple gives way to Ezekiel's Altar</a:t>
            </a:r>
          </a:p>
        </p:txBody>
      </p:sp>
      <p:sp>
        <p:nvSpPr>
          <p:cNvPr id="5" name="Rectangle 2"/>
          <p:cNvSpPr txBox="1">
            <a:spLocks noChangeArrowheads="1"/>
          </p:cNvSpPr>
          <p:nvPr/>
        </p:nvSpPr>
        <p:spPr bwMode="auto">
          <a:xfrm>
            <a:off x="152400" y="6019800"/>
            <a:ext cx="518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FF"/>
                </a:solidFill>
                <a:ea typeface="新細明體" charset="0"/>
                <a:cs typeface="新細明體" charset="0"/>
              </a:rPr>
              <a:t>Missing Millennial Furniture:</a:t>
            </a:r>
          </a:p>
        </p:txBody>
      </p:sp>
      <p:sp>
        <p:nvSpPr>
          <p:cNvPr id="6" name="Rectangle 2"/>
          <p:cNvSpPr txBox="1">
            <a:spLocks noChangeArrowheads="1"/>
          </p:cNvSpPr>
          <p:nvPr/>
        </p:nvSpPr>
        <p:spPr bwMode="auto">
          <a:xfrm>
            <a:off x="381000" y="6324600"/>
            <a:ext cx="8458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FF"/>
                </a:solidFill>
                <a:ea typeface="新細明體" charset="0"/>
                <a:cs typeface="新細明體" charset="0"/>
              </a:rPr>
              <a:t>Ark of covenant (Jer. 3:16-17), veil, lampstand, table of showbread, &amp; laver</a:t>
            </a:r>
          </a:p>
        </p:txBody>
      </p:sp>
      <p:sp>
        <p:nvSpPr>
          <p:cNvPr id="133153" name="Freeform 1057"/>
          <p:cNvSpPr>
            <a:spLocks/>
          </p:cNvSpPr>
          <p:nvPr/>
        </p:nvSpPr>
        <p:spPr bwMode="auto">
          <a:xfrm>
            <a:off x="3200400" y="1257300"/>
            <a:ext cx="3886200" cy="1943100"/>
          </a:xfrm>
          <a:custGeom>
            <a:avLst/>
            <a:gdLst>
              <a:gd name="T0" fmla="*/ 0 w 3264"/>
              <a:gd name="T1" fmla="*/ 2147483647 h 1224"/>
              <a:gd name="T2" fmla="*/ 2147483647 w 3264"/>
              <a:gd name="T3" fmla="*/ 2147483647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C00000"/>
            </a:solidFill>
            <a:round/>
            <a:headEnd/>
            <a:tailEnd type="triangle" w="lg" len="lg"/>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 name="Freeform 1057">
            <a:extLst>
              <a:ext uri="{FF2B5EF4-FFF2-40B4-BE49-F238E27FC236}">
                <a16:creationId xmlns:a16="http://schemas.microsoft.com/office/drawing/2014/main" id="{A470D89D-605F-199D-D477-C7B14709E427}"/>
              </a:ext>
            </a:extLst>
          </p:cNvPr>
          <p:cNvSpPr>
            <a:spLocks/>
          </p:cNvSpPr>
          <p:nvPr/>
        </p:nvSpPr>
        <p:spPr bwMode="auto">
          <a:xfrm rot="20777636">
            <a:off x="417334" y="1445013"/>
            <a:ext cx="2362200" cy="1143000"/>
          </a:xfrm>
          <a:custGeom>
            <a:avLst/>
            <a:gdLst>
              <a:gd name="T0" fmla="*/ 0 w 3264"/>
              <a:gd name="T1" fmla="*/ 2147483647 h 1224"/>
              <a:gd name="T2" fmla="*/ 2147483647 w 3264"/>
              <a:gd name="T3" fmla="*/ 2147483647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C00000"/>
            </a:solidFill>
            <a:round/>
            <a:headEnd/>
            <a:tailEnd type="triangle" w="lg" len="lg"/>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nodeType="with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grpId="0" nodeType="afterEffect">
                                  <p:stCondLst>
                                    <p:cond delay="0"/>
                                  </p:stCondLst>
                                  <p:childTnLst>
                                    <p:set>
                                      <p:cBhvr>
                                        <p:cTn id="35" dur="1" fill="hold">
                                          <p:stCondLst>
                                            <p:cond delay="0"/>
                                          </p:stCondLst>
                                        </p:cTn>
                                        <p:tgtEl>
                                          <p:spTgt spid="133153"/>
                                        </p:tgtEl>
                                        <p:attrNameLst>
                                          <p:attrName>style.visibility</p:attrName>
                                        </p:attrNameLst>
                                      </p:cBhvr>
                                      <p:to>
                                        <p:strVal val="visible"/>
                                      </p:to>
                                    </p:set>
                                    <p:animEffect transition="in" filter="wipe(left)">
                                      <p:cBhvr>
                                        <p:cTn id="36" dur="500"/>
                                        <p:tgtEl>
                                          <p:spTgt spid="13315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3140" grpId="0" animBg="1"/>
      <p:bldP spid="4" grpId="0"/>
      <p:bldP spid="15" grpId="0"/>
      <p:bldP spid="5" grpId="0"/>
      <p:bldP spid="6" grpId="0"/>
      <p:bldP spid="13315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520</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Three</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Literal</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Views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7" name="Picture 1" descr="Bible Ope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525"/>
            <a:ext cx="9180513"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7218" name="Rectangle 2"/>
          <p:cNvSpPr>
            <a:spLocks noGrp="1" noChangeArrowheads="1"/>
          </p:cNvSpPr>
          <p:nvPr>
            <p:ph type="title"/>
          </p:nvPr>
        </p:nvSpPr>
        <p:spPr>
          <a:xfrm>
            <a:off x="685800" y="685800"/>
            <a:ext cx="7772400" cy="838200"/>
          </a:xfrm>
          <a:solidFill>
            <a:srgbClr val="000000"/>
          </a:solidFill>
        </p:spPr>
        <p:txBody>
          <a:bodyPr anchor="ctr"/>
          <a:lstStyle/>
          <a:p>
            <a:pPr algn="ctr" eaLnBrk="1" hangingPunct="1"/>
            <a:r>
              <a:rPr lang="en-US" b="1">
                <a:solidFill>
                  <a:srgbClr val="FFFFFF"/>
                </a:solidFill>
                <a:latin typeface="Arial" charset="0"/>
                <a:ea typeface="新細明體" charset="0"/>
              </a:rPr>
              <a:t>Interpretations of 40–48</a:t>
            </a:r>
          </a:p>
        </p:txBody>
      </p:sp>
      <p:sp>
        <p:nvSpPr>
          <p:cNvPr id="24580" name="Rectangle 4"/>
          <p:cNvSpPr>
            <a:spLocks noChangeArrowheads="1"/>
          </p:cNvSpPr>
          <p:nvPr/>
        </p:nvSpPr>
        <p:spPr bwMode="auto">
          <a:xfrm>
            <a:off x="899592" y="1772816"/>
            <a:ext cx="7990656"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Literal/Historical: The First Temple</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Literal/Historical: Zerubbabel</a:t>
            </a:r>
            <a:r>
              <a:rPr lang="uk-UA" altLang="ja-JP" sz="2800" b="1" dirty="0">
                <a:solidFill>
                  <a:schemeClr val="bg1"/>
                </a:solidFill>
                <a:effectLst>
                  <a:glow rad="330200">
                    <a:srgbClr val="FFFFFF">
                      <a:alpha val="75000"/>
                    </a:srgbClr>
                  </a:glow>
                </a:effectLst>
                <a:ea typeface="新細明體" charset="0"/>
                <a:cs typeface="新細明體" charset="0"/>
              </a:rPr>
              <a:t>'</a:t>
            </a:r>
            <a:r>
              <a:rPr lang="en-US" sz="2800" b="1" dirty="0">
                <a:solidFill>
                  <a:schemeClr val="bg1"/>
                </a:solidFill>
                <a:effectLst>
                  <a:glow rad="330200">
                    <a:srgbClr val="FFFFFF">
                      <a:alpha val="75000"/>
                    </a:srgbClr>
                  </a:glow>
                </a:effectLst>
                <a:ea typeface="新細明體" charset="0"/>
                <a:cs typeface="新細明體" charset="0"/>
              </a:rPr>
              <a:t>s Temple</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Literal/Historical: Herod</a:t>
            </a:r>
            <a:r>
              <a:rPr lang="uk-UA" altLang="ja-JP" sz="2800" b="1" dirty="0">
                <a:solidFill>
                  <a:schemeClr val="bg1"/>
                </a:solidFill>
                <a:effectLst>
                  <a:glow rad="330200">
                    <a:srgbClr val="FFFFFF">
                      <a:alpha val="75000"/>
                    </a:srgbClr>
                  </a:glow>
                </a:effectLst>
                <a:ea typeface="新細明體" charset="0"/>
                <a:cs typeface="新細明體" charset="0"/>
              </a:rPr>
              <a:t>'</a:t>
            </a:r>
            <a:r>
              <a:rPr lang="en-US" sz="2800" b="1" dirty="0">
                <a:solidFill>
                  <a:schemeClr val="bg1"/>
                </a:solidFill>
                <a:effectLst>
                  <a:glow rad="330200">
                    <a:srgbClr val="FFFFFF">
                      <a:alpha val="75000"/>
                    </a:srgbClr>
                  </a:glow>
                </a:effectLst>
                <a:ea typeface="新細明體" charset="0"/>
                <a:cs typeface="新細明體" charset="0"/>
              </a:rPr>
              <a:t>s Temple</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Symbolic/Present: The Church</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Apocalyptic/Present: The Idealized Temple</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Literal/Future: The Millennium Temple</a:t>
            </a:r>
          </a:p>
          <a:p>
            <a:pPr marL="342900" indent="-342900" eaLnBrk="1" hangingPunct="1">
              <a:spcBef>
                <a:spcPct val="20000"/>
              </a:spcBef>
              <a:buClr>
                <a:schemeClr val="tx2"/>
              </a:buClr>
              <a:buFontTx/>
              <a:buChar char="•"/>
              <a:defRPr/>
            </a:pPr>
            <a:r>
              <a:rPr lang="en-US" sz="2800" b="1" dirty="0">
                <a:solidFill>
                  <a:schemeClr val="bg1"/>
                </a:solidFill>
                <a:effectLst>
                  <a:glow rad="330200">
                    <a:srgbClr val="FFFFFF">
                      <a:alpha val="75000"/>
                    </a:srgbClr>
                  </a:glow>
                </a:effectLst>
                <a:ea typeface="新細明體" charset="0"/>
                <a:cs typeface="新細明體" charset="0"/>
              </a:rPr>
              <a:t>Literal/Eternal: The Kingdom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solidFill>
                  <a:srgbClr val="FFFFFF"/>
                </a:solidFill>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4355976" y="164296"/>
            <a:ext cx="3042821" cy="76944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43 </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697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124" y="3066932"/>
            <a:ext cx="5432142" cy="363168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eaLnBrk="0" hangingPunct="0"/>
            <a:r>
              <a:rPr lang="ru-RU" sz="3600" b="1" dirty="0">
                <a:solidFill>
                  <a:schemeClr val="bg1"/>
                </a:solidFill>
                <a:effectLst>
                  <a:glow rad="127000">
                    <a:schemeClr val="tx1"/>
                  </a:glow>
                </a:effectLst>
                <a:latin typeface="Arial" charset="0"/>
                <a:cs typeface="ＭＳ Ｐゴシック" charset="0"/>
              </a:rPr>
              <a:t>"</a:t>
            </a:r>
            <a:r>
              <a:rPr lang="en-US" sz="3600" b="1" dirty="0">
                <a:solidFill>
                  <a:schemeClr val="bg1"/>
                </a:solidFill>
                <a:effectLst>
                  <a:glow rad="127000">
                    <a:schemeClr val="tx1"/>
                  </a:glow>
                </a:effectLst>
                <a:latin typeface="Arial" charset="0"/>
                <a:cs typeface="ＭＳ Ｐゴシック" charset="0"/>
              </a:rPr>
              <a:t>And when sins have been forgiven, there is no need to offer any more sacrifices</a:t>
            </a:r>
            <a:r>
              <a:rPr lang="ru-RU" sz="3600" b="1" dirty="0">
                <a:solidFill>
                  <a:schemeClr val="bg1"/>
                </a:solidFill>
                <a:effectLst>
                  <a:glow rad="127000">
                    <a:schemeClr val="tx1"/>
                  </a:glow>
                </a:effectLst>
                <a:latin typeface="Arial" charset="0"/>
                <a:cs typeface="ＭＳ Ｐゴシック" charset="0"/>
              </a:rPr>
              <a:t>"</a:t>
            </a:r>
            <a:r>
              <a:rPr lang="en-US" sz="3600" b="1" dirty="0">
                <a:solidFill>
                  <a:schemeClr val="bg1"/>
                </a:solidFill>
                <a:effectLst>
                  <a:glow rad="127000">
                    <a:schemeClr val="tx1"/>
                  </a:glow>
                </a:effectLst>
                <a:latin typeface="Arial" charset="0"/>
                <a:cs typeface="ＭＳ Ｐゴシック" charset="0"/>
              </a:rPr>
              <a:t> </a:t>
            </a:r>
            <a:br>
              <a:rPr lang="en-US" sz="3600" b="1" dirty="0">
                <a:solidFill>
                  <a:schemeClr val="bg1"/>
                </a:solidFill>
                <a:effectLst>
                  <a:glow rad="127000">
                    <a:schemeClr val="tx1"/>
                  </a:glow>
                </a:effectLst>
                <a:latin typeface="Arial" charset="0"/>
                <a:cs typeface="ＭＳ Ｐゴシック" charset="0"/>
              </a:rPr>
            </a:br>
            <a:r>
              <a:rPr lang="en-US" sz="3600" b="1" dirty="0">
                <a:solidFill>
                  <a:schemeClr val="bg1"/>
                </a:solidFill>
                <a:effectLst>
                  <a:glow rad="127000">
                    <a:schemeClr val="tx1"/>
                  </a:glow>
                </a:effectLst>
                <a:latin typeface="Arial" charset="0"/>
                <a:cs typeface="ＭＳ Ｐゴシック" charset="0"/>
              </a:rPr>
              <a:t>(Heb. 10:18 </a:t>
            </a:r>
            <a:r>
              <a:rPr lang="en-US" sz="3200" b="1" dirty="0">
                <a:solidFill>
                  <a:schemeClr val="bg1"/>
                </a:solidFill>
                <a:effectLst>
                  <a:glow rad="127000">
                    <a:schemeClr val="tx1"/>
                  </a:glow>
                </a:effectLst>
                <a:latin typeface="Arial" charset="0"/>
                <a:cs typeface="ＭＳ Ｐゴシック" charset="0"/>
              </a:rPr>
              <a:t>NLT</a:t>
            </a:r>
            <a:r>
              <a:rPr lang="en-US" sz="3600" b="1" dirty="0">
                <a:solidFill>
                  <a:schemeClr val="bg1"/>
                </a:solidFill>
                <a:effectLst>
                  <a:glow rad="127000">
                    <a:schemeClr val="tx1"/>
                  </a:glow>
                </a:effectLst>
                <a:latin typeface="Arial" charset="0"/>
                <a:cs typeface="ＭＳ Ｐゴシック" charset="0"/>
              </a:rPr>
              <a:t>). </a:t>
            </a:r>
          </a:p>
        </p:txBody>
      </p:sp>
    </p:spTree>
    <p:extLst>
      <p:ext uri="{BB962C8B-B14F-4D97-AF65-F5344CB8AC3E}">
        <p14:creationId xmlns:p14="http://schemas.microsoft.com/office/powerpoint/2010/main" val="2334722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606142" y="44062"/>
            <a:ext cx="3537858" cy="6813938"/>
          </a:xfrm>
          <a:no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without the shedding of blood, there is no forgiveness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 9:22b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 y="-1"/>
            <a:ext cx="5606143" cy="6814363"/>
          </a:xfrm>
          <a:prstGeom prst="rect">
            <a:avLst/>
          </a:prstGeom>
        </p:spPr>
      </p:pic>
    </p:spTree>
    <p:extLst>
      <p:ext uri="{BB962C8B-B14F-4D97-AF65-F5344CB8AC3E}">
        <p14:creationId xmlns:p14="http://schemas.microsoft.com/office/powerpoint/2010/main" val="235019896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1552"/>
            <a:ext cx="9135657" cy="69649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343" y="3991429"/>
            <a:ext cx="9144000" cy="2874348"/>
          </a:xfrm>
          <a:no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instead, those sacrifices actually reminded them of their sins year after year.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For it is not possible for the blood of bulls and goats to take away sins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 10:3-4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517924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0" y="152400"/>
            <a:ext cx="8636000" cy="609600"/>
          </a:xfrm>
          <a:solidFill>
            <a:schemeClr val="bg1"/>
          </a:solidFill>
        </p:spPr>
        <p:txBody>
          <a:bodyPr/>
          <a:lstStyle/>
          <a:p>
            <a:pPr algn="ctr"/>
            <a:r>
              <a:rPr lang="en-US" b="1" dirty="0">
                <a:latin typeface="Arial" charset="0"/>
                <a:ea typeface="新細明體" charset="0"/>
              </a:rPr>
              <a:t>Problems Either Way!</a:t>
            </a:r>
            <a:endParaRPr lang="en-US" dirty="0">
              <a:latin typeface="Arial" charset="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7941"/>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charset="0"/>
                <a:ea typeface="新細明體"/>
                <a:cs typeface="新細明體"/>
              </a:rPr>
              <a:t>Premillennial</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Sacrifices for Sin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(Ezek. 40:39) in Light of Christ</a:t>
            </a:r>
            <a:r>
              <a:rPr kumimoji="0" lang="uk-UA" sz="3600" b="1" i="0" u="none" strike="noStrike" kern="1200" cap="none" spc="0" normalizeH="0" baseline="0" noProof="0" dirty="0">
                <a:ln>
                  <a:noFill/>
                </a:ln>
                <a:solidFill>
                  <a:srgbClr val="FFFFFF"/>
                </a:solidFill>
                <a:effectLst/>
                <a:uLnTx/>
                <a:uFillTx/>
                <a:latin typeface="Arial"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 Death</a:t>
            </a:r>
          </a:p>
        </p:txBody>
      </p:sp>
      <p:sp>
        <p:nvSpPr>
          <p:cNvPr id="240648" name="Text Box 1032"/>
          <p:cNvSpPr txBox="1">
            <a:spLocks noChangeArrowheads="1"/>
          </p:cNvSpPr>
          <p:nvPr/>
        </p:nvSpPr>
        <p:spPr bwMode="auto">
          <a:xfrm>
            <a:off x="4660900" y="3047941"/>
            <a:ext cx="3886200" cy="2862322"/>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Amillennial</a:t>
            </a: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Abandon Normal Meaning of Gates, Doors, Walls, Sacrifices</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79273"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525</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2842374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was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0169992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6682347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1">
                <a:lumMod val="50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513567" y="116632"/>
            <a:ext cx="7666945"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Millennial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059832" y="1124744"/>
            <a:ext cx="6067717"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man said to me, ‘These are the kitchens to be used by the Temple assistants to boil the sacrifices offered by the people’</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(Ezekiel 46:24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NLT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534564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8" name="Rectangle 2"/>
          <p:cNvSpPr txBox="1">
            <a:spLocks noChangeArrowheads="1"/>
          </p:cNvSpPr>
          <p:nvPr/>
        </p:nvSpPr>
        <p:spPr bwMode="auto">
          <a:xfrm>
            <a:off x="3851920" y="29469"/>
            <a:ext cx="5292080" cy="6828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will purify the speech of all people, so that everyone can worship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together.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scattered people who live beyond the rivers of Ethiopia will come to present their offerings.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 that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day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 will no longer need to be ashamed, for you will no longer be rebels against me. I will remove all proud and arrogant people from among you. There will be no more haughtiness on my holy mountain.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9"/>
          <p:cNvSpPr txBox="1">
            <a:spLocks noChangeArrowheads="1"/>
          </p:cNvSpPr>
          <p:nvPr/>
        </p:nvSpPr>
        <p:spPr bwMode="auto">
          <a:xfrm>
            <a:off x="2051720" y="2852936"/>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219137" name="Rectangle 2"/>
          <p:cNvSpPr>
            <a:spLocks noGrp="1" noChangeArrowheads="1"/>
          </p:cNvSpPr>
          <p:nvPr>
            <p:ph type="ctrTitle"/>
          </p:nvPr>
        </p:nvSpPr>
        <p:spPr>
          <a:xfrm>
            <a:off x="0" y="44624"/>
            <a:ext cx="3419872" cy="864096"/>
          </a:xfrm>
          <a:solidFill>
            <a:srgbClr val="000000"/>
          </a:solidFill>
        </p:spPr>
        <p:txBody>
          <a:bodyPr/>
          <a:lstStyle/>
          <a:p>
            <a:pPr eaLnBrk="1" hangingPunct="1"/>
            <a:r>
              <a:rPr kumimoji="1" lang="en-US" altLang="zh-CN" sz="2800" b="1" dirty="0">
                <a:solidFill>
                  <a:schemeClr val="bg1"/>
                </a:solidFill>
                <a:latin typeface="Arial" charset="0"/>
              </a:rPr>
              <a:t>Ethiopia Worship </a:t>
            </a:r>
            <a:br>
              <a:rPr kumimoji="1" lang="en-US" altLang="zh-CN" sz="2800" b="1" dirty="0">
                <a:solidFill>
                  <a:schemeClr val="bg1"/>
                </a:solidFill>
                <a:latin typeface="Arial" charset="0"/>
              </a:rPr>
            </a:br>
            <a:r>
              <a:rPr kumimoji="1" lang="en-US" altLang="zh-CN" sz="2800" b="1" dirty="0">
                <a:solidFill>
                  <a:schemeClr val="bg1"/>
                </a:solidFill>
                <a:latin typeface="Arial" charset="0"/>
              </a:rPr>
              <a:t>(Zephaniah 3:9-11)</a:t>
            </a:r>
            <a:endParaRPr kumimoji="1" lang="en-US" altLang="zh-CN" sz="1800" b="1" dirty="0">
              <a:solidFill>
                <a:schemeClr val="bg1"/>
              </a:solidFill>
              <a:latin typeface="Arial" charset="0"/>
            </a:endParaRPr>
          </a:p>
        </p:txBody>
      </p:sp>
      <p:sp>
        <p:nvSpPr>
          <p:cNvPr id="3" name="Up Arrow 2"/>
          <p:cNvSpPr/>
          <p:nvPr/>
        </p:nvSpPr>
        <p:spPr bwMode="auto">
          <a:xfrm rot="1744371">
            <a:off x="1898123" y="3931011"/>
            <a:ext cx="792088" cy="1944216"/>
          </a:xfrm>
          <a:prstGeom prst="up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9763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a:solidFill>
                  <a:srgbClr val="FFFFFF"/>
                </a:solidFill>
                <a:latin typeface="Arial" charset="0"/>
                <a:ea typeface="ＭＳ Ｐゴシック" charset="0"/>
                <a:cs typeface="Arial" charset="0"/>
              </a:rPr>
              <a:t>Millennial Worship</a:t>
            </a: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In the end, the enemies of Jerusalem who survive the plague will go up to Jerusalem each year to worship the King... and to celebrate the Festival of Shelters.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17</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Any nation in the world that refuses to come to Jerusalem to worship the King... will have no rain.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18</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If the people of Egypt refuse to attend the festival, the L</a:t>
            </a:r>
            <a:r>
              <a:rPr kumimoji="0" lang="en-US" sz="24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will punish them with the same plague that he sends on the other nations who refuse to go.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19</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Egypt and the other nations will all be punished if they don</a:t>
            </a:r>
            <a:r>
              <a:rPr kumimoji="0" lang="mr-IN"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t go to celebrate the Festival of Shelters</a:t>
            </a:r>
            <a:r>
              <a:rPr kumimoji="0" lang="ru-RU"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(Zechariah 14:16-19 </a:t>
            </a:r>
            <a:r>
              <a:rPr kumimoji="0" lang="en-US" sz="24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9144000" cy="1340767"/>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Northwest Boiling Place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(Ezekiel 46:21-24)</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4797152"/>
            <a:ext cx="9144000" cy="158417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northwest boiling place for the peoples</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sacrifices with 4 mini-courts like this one in each corner of the outer court</a:t>
            </a:r>
          </a:p>
        </p:txBody>
      </p:sp>
    </p:spTree>
    <p:extLst>
      <p:ext uri="{BB962C8B-B14F-4D97-AF65-F5344CB8AC3E}">
        <p14:creationId xmlns:p14="http://schemas.microsoft.com/office/powerpoint/2010/main" val="3676603695"/>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43:1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After this, the man brought me back around to the east gateway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80843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19811" name="Picture 4" descr="Cross-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Pre-Cross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Looked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toward</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Post-Cross</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Look </a:t>
            </a:r>
            <a:r>
              <a:rPr kumimoji="0" lang="en-US"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back</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on Christ</a:t>
            </a:r>
            <a:r>
              <a:rPr kumimoji="0" lang="uk-UA"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Theocratic</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confession of sin (1 John 1:9)</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Memorial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like Lord</a:t>
            </a:r>
            <a:r>
              <a:rPr kumimoji="0" lang="uk-UA"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s Supper that looks back</a:t>
            </a: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FFFFFF"/>
                </a:solidFill>
                <a:effectLst/>
                <a:uLnTx/>
                <a:uFillTx/>
                <a:latin typeface="Arial" charset="0"/>
                <a:ea typeface="新細明體" charset="0"/>
                <a:cs typeface="新細明體" charset="0"/>
              </a:rPr>
              <a:t>Paul</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offered a temple sacrifice in AD 57 (Acts 21:26) without seeing a </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digression problem</a:t>
            </a:r>
            <a:r>
              <a:rPr kumimoji="0" lang="ru-RU" altLang="ja-JP" sz="2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endParaRPr kumimoji="0" lang="en-US" sz="28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80299"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zh-CN" altLang="en-US" sz="2400">
              <a:solidFill>
                <a:srgbClr val="000000"/>
              </a:solidFill>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err="1">
                <a:solidFill>
                  <a:srgbClr val="000000"/>
                </a:solidFill>
                <a:cs typeface="Arial" charset="0"/>
              </a:rPr>
              <a:t>Terah</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000000"/>
                </a:solidFill>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000000"/>
              </a:solidFill>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91</a:t>
            </a:r>
          </a:p>
        </p:txBody>
      </p:sp>
      <p:sp>
        <p:nvSpPr>
          <p:cNvPr id="412725" name="Text Box 62"/>
          <p:cNvSpPr txBox="1">
            <a:spLocks noChangeArrowheads="1"/>
          </p:cNvSpPr>
          <p:nvPr/>
        </p:nvSpPr>
        <p:spPr bwMode="auto">
          <a:xfrm>
            <a:off x="2123728" y="5976180"/>
            <a:ext cx="70202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2000" b="1" dirty="0">
                <a:solidFill>
                  <a:srgbClr val="FF0000"/>
                </a:solidFill>
                <a:cs typeface="Arial" charset="0"/>
              </a:rPr>
              <a:t>Red: Judah was not the firstborn, yet Jacob prophesied the kings of Israel would come from Judah (Gen 49:10).</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738070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92087"/>
          </a:xfrm>
          <a:solidFill>
            <a:srgbClr val="660066"/>
          </a:solidFill>
          <a:effectLst>
            <a:outerShdw blurRad="63500" dist="35921" dir="2700000" algn="ctr" rotWithShape="0">
              <a:schemeClr val="tx2">
                <a:alpha val="74998"/>
              </a:schemeClr>
            </a:outerShdw>
          </a:effectLst>
        </p:spPr>
        <p:txBody>
          <a:bodyPr anchor="ctr"/>
          <a:lstStyle/>
          <a:p>
            <a:pPr marL="180975" algn="l">
              <a:defRPr/>
            </a:pPr>
            <a:r>
              <a:rPr lang="en-US" sz="3200" b="1" dirty="0">
                <a:effectLst>
                  <a:glow rad="127000">
                    <a:schemeClr val="tx1"/>
                  </a:glow>
                </a:effectLst>
                <a:latin typeface="Arial" charset="0"/>
                <a:ea typeface="ＭＳ Ｐゴシック" charset="0"/>
                <a:cs typeface="ＭＳ Ｐゴシック" charset="0"/>
              </a:rPr>
              <a:t>Who is the Prince in Ezekiel 40–48?</a:t>
            </a:r>
          </a:p>
        </p:txBody>
      </p:sp>
      <p:sp>
        <p:nvSpPr>
          <p:cNvPr id="5" name="Text Box 5"/>
          <p:cNvSpPr txBox="1">
            <a:spLocks noChangeArrowheads="1"/>
          </p:cNvSpPr>
          <p:nvPr/>
        </p:nvSpPr>
        <p:spPr bwMode="auto">
          <a:xfrm>
            <a:off x="8100392" y="-27384"/>
            <a:ext cx="1013365" cy="58477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2400" dirty="0"/>
              <a:t>531</a:t>
            </a:r>
          </a:p>
        </p:txBody>
      </p:sp>
      <p:sp>
        <p:nvSpPr>
          <p:cNvPr id="6" name="Text Box 5"/>
          <p:cNvSpPr txBox="1">
            <a:spLocks noChangeArrowheads="1"/>
          </p:cNvSpPr>
          <p:nvPr/>
        </p:nvSpPr>
        <p:spPr bwMode="auto">
          <a:xfrm>
            <a:off x="1979712" y="836712"/>
            <a:ext cx="7200800" cy="7200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r>
              <a:rPr lang="en-US" dirty="0">
                <a:solidFill>
                  <a:srgbClr val="FFFF00"/>
                </a:solidFill>
              </a:rPr>
              <a:t>I. </a:t>
            </a:r>
            <a:r>
              <a:rPr lang="en-US" i="1" dirty="0">
                <a:solidFill>
                  <a:srgbClr val="FFFF00"/>
                </a:solidFill>
              </a:rPr>
              <a:t>Not</a:t>
            </a:r>
            <a:r>
              <a:rPr lang="en-US" dirty="0">
                <a:solidFill>
                  <a:srgbClr val="FFFF00"/>
                </a:solidFill>
              </a:rPr>
              <a:t> Christ</a:t>
            </a:r>
          </a:p>
        </p:txBody>
      </p:sp>
      <p:sp>
        <p:nvSpPr>
          <p:cNvPr id="7" name="Text Box 5"/>
          <p:cNvSpPr txBox="1">
            <a:spLocks noChangeArrowheads="1"/>
          </p:cNvSpPr>
          <p:nvPr/>
        </p:nvSpPr>
        <p:spPr bwMode="auto">
          <a:xfrm>
            <a:off x="2483768" y="1484784"/>
            <a:ext cx="6696744" cy="20882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695325" indent="-695325">
              <a:buFont typeface="+mj-lt"/>
              <a:buAutoNum type="alphaUcPeriod"/>
            </a:pPr>
            <a:r>
              <a:rPr lang="en-US" dirty="0"/>
              <a:t>Needs sin offerings (45:22)</a:t>
            </a:r>
          </a:p>
          <a:p>
            <a:pPr marL="695325" indent="-695325">
              <a:buFont typeface="+mj-lt"/>
              <a:buAutoNum type="alphaUcPeriod"/>
            </a:pPr>
            <a:r>
              <a:rPr lang="en-US" dirty="0"/>
              <a:t>Offerings by others (46:2)</a:t>
            </a:r>
          </a:p>
          <a:p>
            <a:pPr marL="695325" indent="-695325">
              <a:buFont typeface="+mj-lt"/>
              <a:buAutoNum type="alphaUcPeriod"/>
            </a:pPr>
            <a:r>
              <a:rPr lang="en-US" dirty="0"/>
              <a:t>Has sons (46:16-18)</a:t>
            </a:r>
          </a:p>
          <a:p>
            <a:pPr marL="695325" indent="-695325">
              <a:buFont typeface="+mj-lt"/>
              <a:buAutoNum type="alphaUcPeriod"/>
            </a:pPr>
            <a:r>
              <a:rPr lang="en-US" dirty="0"/>
              <a:t>Jesus is King, not prince</a:t>
            </a:r>
          </a:p>
        </p:txBody>
      </p:sp>
      <p:pic>
        <p:nvPicPr>
          <p:cNvPr id="4" name="Picture 3"/>
          <p:cNvPicPr>
            <a:picLocks noChangeAspect="1"/>
          </p:cNvPicPr>
          <p:nvPr/>
        </p:nvPicPr>
        <p:blipFill>
          <a:blip r:embed="rId3"/>
          <a:stretch>
            <a:fillRect/>
          </a:stretch>
        </p:blipFill>
        <p:spPr>
          <a:xfrm>
            <a:off x="2483768" y="3797300"/>
            <a:ext cx="4064000" cy="3060700"/>
          </a:xfrm>
          <a:prstGeom prst="rect">
            <a:avLst/>
          </a:prstGeom>
        </p:spPr>
      </p:pic>
    </p:spTree>
    <p:extLst>
      <p:ext uri="{BB962C8B-B14F-4D97-AF65-F5344CB8AC3E}">
        <p14:creationId xmlns:p14="http://schemas.microsoft.com/office/powerpoint/2010/main" val="2237727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1000"/>
                                        <p:tgtEl>
                                          <p:spTgt spid="7">
                                            <p:txEl>
                                              <p:pRg st="3" end="3"/>
                                            </p:txEl>
                                          </p:spTgt>
                                        </p:tgtEl>
                                      </p:cBhvr>
                                    </p:animEffect>
                                    <p:anim calcmode="lin" valueType="num">
                                      <p:cBhvr>
                                        <p:cTn id="4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92087"/>
          </a:xfrm>
          <a:solidFill>
            <a:srgbClr val="660066"/>
          </a:solidFill>
          <a:effectLst>
            <a:outerShdw blurRad="63500" dist="35921" dir="2700000" algn="ctr" rotWithShape="0">
              <a:schemeClr val="tx2">
                <a:alpha val="74998"/>
              </a:schemeClr>
            </a:outerShdw>
          </a:effectLst>
        </p:spPr>
        <p:txBody>
          <a:bodyPr anchor="ctr"/>
          <a:lstStyle/>
          <a:p>
            <a:pPr marL="180975" algn="l">
              <a:defRPr/>
            </a:pPr>
            <a:r>
              <a:rPr lang="en-US" sz="3200" b="1" dirty="0">
                <a:effectLst>
                  <a:glow rad="127000">
                    <a:schemeClr val="tx1"/>
                  </a:glow>
                </a:effectLst>
                <a:latin typeface="Arial" charset="0"/>
                <a:ea typeface="ＭＳ Ｐゴシック" charset="0"/>
                <a:cs typeface="ＭＳ Ｐゴシック" charset="0"/>
              </a:rPr>
              <a:t>Who is the Prince in Ezekiel 40–48?</a:t>
            </a:r>
          </a:p>
        </p:txBody>
      </p:sp>
      <p:sp>
        <p:nvSpPr>
          <p:cNvPr id="5" name="Text Box 5"/>
          <p:cNvSpPr txBox="1">
            <a:spLocks noChangeArrowheads="1"/>
          </p:cNvSpPr>
          <p:nvPr/>
        </p:nvSpPr>
        <p:spPr bwMode="auto">
          <a:xfrm>
            <a:off x="8028384" y="-27384"/>
            <a:ext cx="1085373" cy="58477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2400" dirty="0"/>
              <a:t>531</a:t>
            </a:r>
          </a:p>
        </p:txBody>
      </p:sp>
      <p:sp>
        <p:nvSpPr>
          <p:cNvPr id="8" name="Text Box 5"/>
          <p:cNvSpPr txBox="1">
            <a:spLocks noChangeArrowheads="1"/>
          </p:cNvSpPr>
          <p:nvPr/>
        </p:nvSpPr>
        <p:spPr bwMode="auto">
          <a:xfrm>
            <a:off x="1917883" y="3789040"/>
            <a:ext cx="7200800" cy="7200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a:r>
              <a:rPr lang="en-US" dirty="0">
                <a:solidFill>
                  <a:srgbClr val="FFFF00"/>
                </a:solidFill>
              </a:rPr>
              <a:t>II. </a:t>
            </a:r>
            <a:r>
              <a:rPr lang="en-US" i="1" dirty="0">
                <a:solidFill>
                  <a:srgbClr val="FFFF00"/>
                </a:solidFill>
              </a:rPr>
              <a:t>Human</a:t>
            </a:r>
            <a:r>
              <a:rPr lang="en-US" dirty="0">
                <a:solidFill>
                  <a:srgbClr val="FFFF00"/>
                </a:solidFill>
              </a:rPr>
              <a:t> Serving Under Christ</a:t>
            </a:r>
          </a:p>
        </p:txBody>
      </p:sp>
      <p:sp>
        <p:nvSpPr>
          <p:cNvPr id="9" name="Text Box 5"/>
          <p:cNvSpPr txBox="1">
            <a:spLocks noChangeArrowheads="1"/>
          </p:cNvSpPr>
          <p:nvPr/>
        </p:nvSpPr>
        <p:spPr bwMode="auto">
          <a:xfrm>
            <a:off x="2421939" y="4437112"/>
            <a:ext cx="6696744" cy="20882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marL="180975">
              <a:defRPr sz="32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695325" indent="-695325">
              <a:buFont typeface="+mj-lt"/>
              <a:buAutoNum type="alphaUcPeriod"/>
            </a:pPr>
            <a:r>
              <a:rPr lang="en-US" dirty="0"/>
              <a:t>Jesus still most prominent</a:t>
            </a:r>
          </a:p>
          <a:p>
            <a:pPr marL="695325" indent="-695325">
              <a:buFont typeface="+mj-lt"/>
              <a:buAutoNum type="alphaUcPeriod"/>
            </a:pPr>
            <a:r>
              <a:rPr lang="en-US" dirty="0"/>
              <a:t>Not ruling on David</a:t>
            </a:r>
            <a:r>
              <a:rPr lang="uk-UA" dirty="0"/>
              <a:t>'</a:t>
            </a:r>
            <a:r>
              <a:rPr lang="en-US" dirty="0"/>
              <a:t>s throne</a:t>
            </a:r>
          </a:p>
          <a:p>
            <a:pPr marL="695325" indent="-695325">
              <a:buFont typeface="+mj-lt"/>
              <a:buAutoNum type="alphaUcPeriod"/>
            </a:pPr>
            <a:r>
              <a:rPr lang="en-US" dirty="0"/>
              <a:t>Has religious (not ruling) role</a:t>
            </a:r>
          </a:p>
          <a:p>
            <a:pPr marL="695325" indent="-695325">
              <a:buFont typeface="+mj-lt"/>
              <a:buAutoNum type="alphaUcPeriod"/>
            </a:pPr>
            <a:r>
              <a:rPr lang="en-US" dirty="0"/>
              <a:t>All human leaders sin</a:t>
            </a:r>
          </a:p>
        </p:txBody>
      </p:sp>
      <p:pic>
        <p:nvPicPr>
          <p:cNvPr id="2" name="Picture 1"/>
          <p:cNvPicPr>
            <a:picLocks noChangeAspect="1"/>
          </p:cNvPicPr>
          <p:nvPr/>
        </p:nvPicPr>
        <p:blipFill>
          <a:blip r:embed="rId3"/>
          <a:stretch>
            <a:fillRect/>
          </a:stretch>
        </p:blipFill>
        <p:spPr>
          <a:xfrm>
            <a:off x="323528" y="908720"/>
            <a:ext cx="3834746" cy="2880320"/>
          </a:xfrm>
          <a:prstGeom prst="rect">
            <a:avLst/>
          </a:prstGeom>
        </p:spPr>
      </p:pic>
    </p:spTree>
    <p:extLst>
      <p:ext uri="{BB962C8B-B14F-4D97-AF65-F5344CB8AC3E}">
        <p14:creationId xmlns:p14="http://schemas.microsoft.com/office/powerpoint/2010/main" val="3170277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1000"/>
                                        <p:tgtEl>
                                          <p:spTgt spid="9">
                                            <p:txEl>
                                              <p:pRg st="3" end="3"/>
                                            </p:txEl>
                                          </p:spTgt>
                                        </p:tgtEl>
                                      </p:cBhvr>
                                    </p:animEffect>
                                    <p:anim calcmode="lin" valueType="num">
                                      <p:cBhvr>
                                        <p:cTn id="4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131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endParaRPr lang="en-US"/>
          </a:p>
        </p:txBody>
      </p:sp>
      <p:sp>
        <p:nvSpPr>
          <p:cNvPr id="78131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1"/>
                </a:solidFill>
                <a:cs typeface="Arial" charset="0"/>
              </a:rPr>
              <a:t>656</a:t>
            </a:r>
            <a:endParaRPr lang="en-US" dirty="0">
              <a:solidFill>
                <a:schemeClr val="bg1"/>
              </a:solidFill>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781342"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1343"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endParaRPr lang="en-US"/>
          </a:p>
        </p:txBody>
      </p:sp>
      <p:grpSp>
        <p:nvGrpSpPr>
          <p:cNvPr id="3" name="Group 18"/>
          <p:cNvGrpSpPr>
            <a:grpSpLocks/>
          </p:cNvGrpSpPr>
          <p:nvPr/>
        </p:nvGrpSpPr>
        <p:grpSpPr bwMode="auto">
          <a:xfrm>
            <a:off x="76200" y="4038600"/>
            <a:ext cx="4846638" cy="838200"/>
            <a:chOff x="48" y="2544"/>
            <a:chExt cx="3053" cy="528"/>
          </a:xfrm>
        </p:grpSpPr>
        <p:sp>
          <p:nvSpPr>
            <p:cNvPr id="781340"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781341"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781338"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81339"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781336"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781337"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endParaRPr lang="en-US"/>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78133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The Spirit Leaves &amp; Returns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1"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783363"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altLang="ja-JP" sz="3600" b="1" dirty="0">
                <a:solidFill>
                  <a:srgbClr val="FFFFFF"/>
                </a:solidFill>
                <a:cs typeface="Arial" charset="0"/>
              </a:rPr>
              <a:t>"</a:t>
            </a:r>
            <a:r>
              <a:rPr lang="en-US" altLang="ja-JP" sz="3600" b="1" dirty="0">
                <a:solidFill>
                  <a:srgbClr val="FFFFFF"/>
                </a:solidFill>
                <a:cs typeface="Arial" charset="0"/>
              </a:rPr>
              <a:t>On that day, his feet will stand on the Mount of Olives east of Jerusalem</a:t>
            </a:r>
            <a:r>
              <a:rPr lang="ru-RU" altLang="ja-JP" sz="3600" b="1" dirty="0">
                <a:solidFill>
                  <a:srgbClr val="FFFFFF"/>
                </a:solidFill>
                <a:cs typeface="Arial" charset="0"/>
              </a:rPr>
              <a:t>"</a:t>
            </a:r>
            <a:r>
              <a:rPr lang="en-US" altLang="ja-JP" sz="3600" b="1" dirty="0">
                <a:solidFill>
                  <a:srgbClr val="FFFFFF"/>
                </a:solidFill>
                <a:cs typeface="Arial" charset="0"/>
              </a:rPr>
              <a:t> </a:t>
            </a:r>
            <a:br>
              <a:rPr lang="en-US" altLang="ja-JP" sz="3600" b="1" dirty="0">
                <a:solidFill>
                  <a:srgbClr val="FFFFFF"/>
                </a:solidFill>
                <a:cs typeface="Arial" charset="0"/>
              </a:rPr>
            </a:br>
            <a:r>
              <a:rPr lang="en-US" altLang="ja-JP" sz="3600" b="1" dirty="0">
                <a:solidFill>
                  <a:srgbClr val="FFFFFF"/>
                </a:solidFill>
                <a:cs typeface="Arial" charset="0"/>
              </a:rPr>
              <a:t>(Zech. 14:4).</a:t>
            </a:r>
            <a:endParaRPr lang="en-US" sz="3600" b="1" dirty="0">
              <a:solidFill>
                <a:srgbClr val="FFFFFF"/>
              </a:solidFill>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8102767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47</a:t>
            </a:r>
          </a:p>
        </p:txBody>
      </p:sp>
    </p:spTree>
    <p:extLst>
      <p:ext uri="{BB962C8B-B14F-4D97-AF65-F5344CB8AC3E}">
        <p14:creationId xmlns:p14="http://schemas.microsoft.com/office/powerpoint/2010/main" val="3626499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9715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&amp; the Land (Ezekiel 47:1) </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The river that starts on the south side of the temple entrance</a:t>
            </a:r>
          </a:p>
        </p:txBody>
      </p:sp>
    </p:spTree>
    <p:extLst>
      <p:ext uri="{BB962C8B-B14F-4D97-AF65-F5344CB8AC3E}">
        <p14:creationId xmlns:p14="http://schemas.microsoft.com/office/powerpoint/2010/main" val="383002113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7063482"/>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 (43:1-2)!</a:t>
            </a:r>
          </a:p>
        </p:txBody>
      </p:sp>
      <p:sp>
        <p:nvSpPr>
          <p:cNvPr id="4" name="Title 2">
            <a:extLst>
              <a:ext uri="{FF2B5EF4-FFF2-40B4-BE49-F238E27FC236}">
                <a16:creationId xmlns:a16="http://schemas.microsoft.com/office/drawing/2014/main" id="{4A490425-C43E-FAD2-50FB-457F3C165DEF}"/>
              </a:ext>
            </a:extLst>
          </p:cNvPr>
          <p:cNvSpPr txBox="1">
            <a:spLocks/>
          </p:cNvSpPr>
          <p:nvPr/>
        </p:nvSpPr>
        <p:spPr bwMode="auto">
          <a:xfrm>
            <a:off x="4553743" y="-1222723"/>
            <a:ext cx="4482753"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The Eastern Gate (Ezekiel 43:2-3 </a:t>
            </a:r>
            <a:r>
              <a:rPr kumimoji="0" lang="en-US" sz="32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NLT</a:t>
            </a: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5" name="Title 2">
            <a:extLst>
              <a:ext uri="{FF2B5EF4-FFF2-40B4-BE49-F238E27FC236}">
                <a16:creationId xmlns:a16="http://schemas.microsoft.com/office/drawing/2014/main" id="{79E2CEC5-4C43-C08D-C471-2C6D50FB46AF}"/>
              </a:ext>
            </a:extLst>
          </p:cNvPr>
          <p:cNvSpPr txBox="1">
            <a:spLocks/>
          </p:cNvSpPr>
          <p:nvPr/>
        </p:nvSpPr>
        <p:spPr bwMode="auto">
          <a:xfrm>
            <a:off x="0" y="-26988"/>
            <a:ext cx="5334000" cy="69500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Suddenly, the glory of the God of Israel appeared from the east. The sound of his coming was like the roar of rushing waters, and the whole landscape shone with his glory.  </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This vision was just like the others I had seen, first by the Kebar River and then when he came to destroy Jerusalem. I fell face down on the ground.</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22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Beginning of the River (Ezekiel 47:2)</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531440"/>
            <a:ext cx="768350" cy="461665"/>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4221088"/>
            <a:ext cx="4139952" cy="20882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The river flowing out the south side of the outer east gate</a:t>
            </a:r>
          </a:p>
        </p:txBody>
      </p:sp>
    </p:spTree>
    <p:extLst>
      <p:ext uri="{BB962C8B-B14F-4D97-AF65-F5344CB8AC3E}">
        <p14:creationId xmlns:p14="http://schemas.microsoft.com/office/powerpoint/2010/main" val="2582464170"/>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4" name="Rectangle 2"/>
          <p:cNvSpPr txBox="1">
            <a:spLocks noChangeArrowheads="1"/>
          </p:cNvSpPr>
          <p:nvPr/>
        </p:nvSpPr>
        <p:spPr bwMode="auto">
          <a:xfrm>
            <a:off x="18264" y="14908"/>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Tree>
    <p:extLst>
      <p:ext uri="{BB962C8B-B14F-4D97-AF65-F5344CB8AC3E}">
        <p14:creationId xmlns:p14="http://schemas.microsoft.com/office/powerpoint/2010/main" val="20244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38287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51373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Gets Deeper (Ezekiel 47:3-5)</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451850" y="-529208"/>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river flowing east from the temple compound gets deeper and wider</a:t>
            </a:r>
          </a:p>
        </p:txBody>
      </p:sp>
    </p:spTree>
    <p:extLst>
      <p:ext uri="{BB962C8B-B14F-4D97-AF65-F5344CB8AC3E}">
        <p14:creationId xmlns:p14="http://schemas.microsoft.com/office/powerpoint/2010/main" val="413358930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Measuring as he went, he took me along the stream for 1,750 feet and then led me across. The water was up to my ankles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47:3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91663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He measured off another 1,750 feet and led me across again. This time the water was up to my knees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47:4a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072817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After another 1,750 feet, it was up to my waist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47:4b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894871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Then he measured another 1,750 feet, and the river was too deep to walk across. It was deep enough to swim in, but too deep to walk through</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(Ezek. 47:5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408829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Arial" charset="0"/>
              </a:rPr>
              <a:t>Crops from a Fresh Water Oasis</a:t>
            </a:r>
            <a:endParaRPr lang="en-US">
              <a:latin typeface="Arial" charset="0"/>
              <a:ea typeface="ＭＳ Ｐゴシック" charset="0"/>
              <a:cs typeface="Arial"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E5E5FF"/>
                </a:solidFill>
                <a:cs typeface="Arial" charset="0"/>
              </a:rPr>
              <a:t>550</a:t>
            </a:r>
            <a:endParaRPr lang="en-US" sz="2800">
              <a:solidFill>
                <a:srgbClr val="E5E5FF"/>
              </a:solidFill>
              <a:cs typeface="Arial"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dirty="0">
                <a:solidFill>
                  <a:srgbClr val="E5E5FF"/>
                </a:solidFill>
                <a:cs typeface="Arial" charset="0"/>
              </a:rPr>
              <a:t>Ezekiel 47:10</a:t>
            </a:r>
            <a:endParaRPr lang="en-US" sz="4000" dirty="0">
              <a:solidFill>
                <a:srgbClr val="E5E5FF"/>
              </a:solidFill>
              <a:cs typeface="Arial" charset="0"/>
            </a:endParaRPr>
          </a:p>
        </p:txBody>
      </p:sp>
    </p:spTree>
    <p:extLst>
      <p:ext uri="{BB962C8B-B14F-4D97-AF65-F5344CB8AC3E}">
        <p14:creationId xmlns:p14="http://schemas.microsoft.com/office/powerpoint/2010/main" val="178645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 glory of the L</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came into the Temple through the east gateway</a:t>
            </a:r>
            <a:r>
              <a:rPr kumimoji="0" lang="en-US"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2" name="Curved Left Arrow 1">
            <a:extLst>
              <a:ext uri="{FF2B5EF4-FFF2-40B4-BE49-F238E27FC236}">
                <a16:creationId xmlns:a16="http://schemas.microsoft.com/office/drawing/2014/main" id="{AD8EACC5-107B-C4C9-6A96-433038E7B95C}"/>
              </a:ext>
            </a:extLst>
          </p:cNvPr>
          <p:cNvSpPr/>
          <p:nvPr/>
        </p:nvSpPr>
        <p:spPr bwMode="auto">
          <a:xfrm rot="3234323">
            <a:off x="6666408" y="87863"/>
            <a:ext cx="3078539" cy="6544872"/>
          </a:xfrm>
          <a:prstGeom prst="curvedLeftArrow">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2700000" scaled="1"/>
            <a:tileRect/>
          </a:gra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50296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Ezekiel 47:1-12</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750605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latin typeface="Arial" panose="020B0604020202020204" pitchFamily="34" charset="0"/>
                <a:cs typeface="Arial" panose="020B0604020202020204" pitchFamily="34" charset="0"/>
              </a:rPr>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On that day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life-giving waters will flow out from Jerusalem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half toward the Dead Sea and half toward the Mediterranean, flowing continuously in both summer and winter.</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Zechariah 14:8</a:t>
            </a: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953546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a:rPr>
              <a:t>In that day the mountains will drip with sweet wine,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a:rPr>
              <a:t>and the hills will flow with milk.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Water will fill the streambeds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and a fountain will burst forth from the L</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ORD</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’s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watering the arid valley of acacias.</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Joel 3:17</a:t>
            </a: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387777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that day the mountains will drip with sweet wine,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the hills will flow with milk.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Water will fill the streambeds of Judah,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 fountain will burst forth from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uk-UA"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Temple,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watering the arid valley of acacias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3:18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1979712" y="4288613"/>
            <a:ext cx="3483148"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en-US"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Israel’s Prosperity</a:t>
            </a:r>
          </a:p>
        </p:txBody>
      </p:sp>
    </p:spTree>
    <p:extLst>
      <p:ext uri="{BB962C8B-B14F-4D97-AF65-F5344CB8AC3E}">
        <p14:creationId xmlns:p14="http://schemas.microsoft.com/office/powerpoint/2010/main" val="2665465934"/>
      </p:ext>
    </p:extLst>
  </p:cSld>
  <p:clrMapOvr>
    <a:overrideClrMapping bg1="lt1" tx1="dk1" bg2="lt2" tx2="dk2" accent1="accent1" accent2="accent2" accent3="accent3" accent4="accent4" accent5="accent5" accent6="accent6" hlink="hlink" folHlink="folHlink"/>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en-US" altLang="zh-CN">
                <a:solidFill>
                  <a:schemeClr val="bg1"/>
                </a:solidFill>
                <a:latin typeface="Arial" charset="0"/>
                <a:ea typeface="ＭＳ Ｐゴシック" charset="0"/>
              </a:rPr>
              <a:t>Topography of Israel</a:t>
            </a:r>
            <a:endParaRPr lang="en-US" altLang="zh-CN">
              <a:latin typeface="Arial" charset="0"/>
              <a:ea typeface="ＭＳ Ｐゴシック" charset="0"/>
            </a:endParaRPr>
          </a:p>
        </p:txBody>
      </p:sp>
      <p:sp>
        <p:nvSpPr>
          <p:cNvPr id="1709060" name="Text Box 4"/>
          <p:cNvSpPr txBox="1">
            <a:spLocks noChangeArrowheads="1"/>
          </p:cNvSpPr>
          <p:nvPr/>
        </p:nvSpPr>
        <p:spPr bwMode="auto">
          <a:xfrm>
            <a:off x="129381"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t">
              <a:spcBef>
                <a:spcPct val="50000"/>
              </a:spcBef>
              <a:defRPr/>
            </a:pPr>
            <a:r>
              <a:rPr lang="en-GB" sz="2000" b="1" dirty="0">
                <a:solidFill>
                  <a:srgbClr val="000000"/>
                </a:solidFill>
                <a:latin typeface="Times New Roman" charset="0"/>
              </a:rPr>
              <a:t>http://</a:t>
            </a:r>
            <a:r>
              <a:rPr lang="en-GB" sz="2000" b="1" dirty="0" err="1">
                <a:solidFill>
                  <a:srgbClr val="000000"/>
                </a:solidFill>
                <a:latin typeface="Times New Roman" charset="0"/>
              </a:rPr>
              <a:t>www.studylight.org</a:t>
            </a:r>
            <a:r>
              <a:rPr lang="en-GB" sz="2000" b="1" dirty="0">
                <a:solidFill>
                  <a:srgbClr val="000000"/>
                </a:solidFill>
                <a:latin typeface="Times New Roman" charset="0"/>
              </a:rPr>
              <a:t>/se/maps/</a:t>
            </a:r>
            <a:r>
              <a:rPr lang="en-GB" sz="2000" b="1" dirty="0" err="1">
                <a:solidFill>
                  <a:srgbClr val="000000"/>
                </a:solidFill>
                <a:latin typeface="Times New Roman" charset="0"/>
              </a:rPr>
              <a:t>browse.cgi?st</a:t>
            </a:r>
            <a:r>
              <a:rPr lang="en-GB" sz="2000" b="1" dirty="0">
                <a:solidFill>
                  <a:srgbClr val="000000"/>
                </a:solidFill>
                <a:latin typeface="Times New Roman" charset="0"/>
              </a:rPr>
              <a:t>=51&amp;pn=11</a:t>
            </a:r>
            <a:endParaRPr lang="en-US" sz="2000" b="1" dirty="0">
              <a:solidFill>
                <a:srgbClr val="000000"/>
              </a:solidFill>
              <a:latin typeface="Times New Roman" charset="0"/>
            </a:endParaRPr>
          </a:p>
        </p:txBody>
      </p:sp>
    </p:spTree>
    <p:extLst>
      <p:ext uri="{BB962C8B-B14F-4D97-AF65-F5344CB8AC3E}">
        <p14:creationId xmlns:p14="http://schemas.microsoft.com/office/powerpoint/2010/main" val="3631275787"/>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400" b="1" i="1" dirty="0">
                  <a:solidFill>
                    <a:srgbClr val="66FF66"/>
                  </a:solidFill>
                  <a:latin typeface="Times" charset="0"/>
                </a:rPr>
                <a:t>12:1</a:t>
              </a:r>
            </a:p>
            <a:p>
              <a:pPr>
                <a:defRPr/>
              </a:pPr>
              <a:endParaRPr lang="en-US" sz="4400" b="1" i="1" dirty="0">
                <a:solidFill>
                  <a:srgbClr val="66FF66"/>
                </a:solidFill>
                <a:latin typeface="Times"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400" b="1" i="1" dirty="0">
                  <a:solidFill>
                    <a:srgbClr val="66FF66"/>
                  </a:solidFill>
                  <a:latin typeface="Times" charset="0"/>
                </a:rPr>
                <a:t>12:2</a:t>
              </a:r>
            </a:p>
            <a:p>
              <a:pPr algn="ctr">
                <a:defRPr/>
              </a:pPr>
              <a:endParaRPr lang="en-US" sz="4400" b="1" i="1" dirty="0">
                <a:solidFill>
                  <a:srgbClr val="66FF66"/>
                </a:solidFill>
                <a:latin typeface="Times"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400" b="1" i="1" dirty="0">
                  <a:solidFill>
                    <a:srgbClr val="66FF66"/>
                  </a:solidFill>
                  <a:latin typeface="Times" charset="0"/>
                </a:rPr>
                <a:t>12:3</a:t>
              </a:r>
            </a:p>
            <a:p>
              <a:pPr algn="ctr">
                <a:defRPr/>
              </a:pPr>
              <a:endParaRPr lang="en-US" sz="4400" b="1" i="1" dirty="0">
                <a:solidFill>
                  <a:srgbClr val="66FF66"/>
                </a:solidFill>
                <a:latin typeface="Times" charset="0"/>
              </a:endParaRPr>
            </a:p>
          </p:txBody>
        </p:sp>
        <p:sp>
          <p:nvSpPr>
            <p:cNvPr id="1182731"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ja-JP" sz="8000" i="1" dirty="0">
                  <a:solidFill>
                    <a:srgbClr val="66FF66"/>
                  </a:solidFill>
                  <a:latin typeface="Times" charset="0"/>
                </a:rPr>
                <a:t>"L-S-B"</a:t>
              </a:r>
              <a:endParaRPr lang="en-US" sz="8000" i="1" dirty="0">
                <a:solidFill>
                  <a:srgbClr val="66FF66"/>
                </a:solidFill>
                <a:latin typeface="Times"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zh-CN" altLang="en-US" sz="5400" b="1">
                <a:solidFill>
                  <a:srgbClr val="FAFD00"/>
                </a:solidFill>
                <a:latin typeface="Times" charset="0"/>
              </a:rPr>
              <a:t>        </a:t>
            </a:r>
            <a:r>
              <a:rPr lang="en-US" altLang="zh-CN" sz="5400" b="1">
                <a:solidFill>
                  <a:srgbClr val="FAFD00"/>
                </a:solidFill>
                <a:latin typeface="Times" charset="0"/>
              </a:rPr>
              <a:t>Abrahamic Covenant</a:t>
            </a:r>
          </a:p>
          <a:p>
            <a:pPr algn="ctr">
              <a:defRPr/>
            </a:pPr>
            <a:r>
              <a:rPr lang="en-US" altLang="zh-CN" sz="4400" b="1" i="1">
                <a:solidFill>
                  <a:srgbClr val="00FF00"/>
                </a:solidFill>
                <a:latin typeface="Times" charset="0"/>
              </a:rPr>
              <a:t>Gen. 12:1-3</a:t>
            </a:r>
          </a:p>
          <a:p>
            <a:pPr algn="ctr">
              <a:defRPr/>
            </a:pPr>
            <a:endParaRPr lang="en-US" altLang="zh-CN" sz="3200" i="1">
              <a:solidFill>
                <a:srgbClr val="00FF00"/>
              </a:solidFill>
              <a:latin typeface="Times" charset="0"/>
            </a:endParaRPr>
          </a:p>
          <a:p>
            <a:pPr algn="ctr">
              <a:defRPr/>
            </a:pPr>
            <a:endParaRPr lang="en-US" altLang="zh-CN" sz="3200" i="1">
              <a:solidFill>
                <a:srgbClr val="00FF00"/>
              </a:solidFill>
              <a:latin typeface="Times" charset="0"/>
            </a:endParaRPr>
          </a:p>
          <a:p>
            <a:pPr algn="ctr">
              <a:defRPr/>
            </a:pPr>
            <a:endParaRPr lang="en-US" altLang="zh-CN" sz="3600">
              <a:solidFill>
                <a:srgbClr val="00DFCA"/>
              </a:solidFill>
              <a:latin typeface="Times" charset="0"/>
            </a:endParaRPr>
          </a:p>
          <a:p>
            <a:pPr>
              <a:defRPr/>
            </a:pPr>
            <a:r>
              <a:rPr lang="en-US" altLang="zh-CN" sz="3600">
                <a:solidFill>
                  <a:srgbClr val="FAFD00"/>
                </a:solidFill>
                <a:latin typeface="Times" charset="0"/>
              </a:rPr>
              <a:t>        </a:t>
            </a:r>
            <a:r>
              <a:rPr lang="en-US" altLang="zh-CN" sz="3600" b="1">
                <a:solidFill>
                  <a:srgbClr val="FAFD00"/>
                </a:solidFill>
                <a:latin typeface="Times"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400">
              <a:solidFill>
                <a:srgbClr val="FFFFFF"/>
              </a:solidFill>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sz="2400">
              <a:solidFill>
                <a:srgbClr val="FFFFFF"/>
              </a:solidFill>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endParaRPr lang="zh-CN" altLang="en-US" sz="2400">
              <a:solidFill>
                <a:srgbClr val="FFFFFF"/>
              </a:solidFill>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zh-CN" altLang="en-US" sz="2400">
              <a:solidFill>
                <a:srgbClr val="FFFFFF"/>
              </a:solidFill>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1000" b="1">
                <a:solidFill>
                  <a:srgbClr val="000000"/>
                </a:solidFill>
                <a:latin typeface="Helvetica"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B VAG Rounded Bold"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79847212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4770" name="Rectangle 2"/>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zh-CN" altLang="en-US" sz="5400" b="1">
                <a:solidFill>
                  <a:srgbClr val="FAFD00"/>
                </a:solidFill>
                <a:latin typeface="Times" charset="0"/>
              </a:rPr>
              <a:t>        </a:t>
            </a:r>
            <a:r>
              <a:rPr lang="en-US" altLang="zh-CN" sz="5400" b="1">
                <a:solidFill>
                  <a:srgbClr val="FAFD00"/>
                </a:solidFill>
                <a:latin typeface="Times" charset="0"/>
              </a:rPr>
              <a:t>Abrahamic Covenant</a:t>
            </a:r>
          </a:p>
          <a:p>
            <a:pPr algn="ctr">
              <a:defRPr/>
            </a:pPr>
            <a:r>
              <a:rPr lang="en-US" altLang="zh-CN" sz="4400" b="1" i="1">
                <a:solidFill>
                  <a:srgbClr val="00FF00"/>
                </a:solidFill>
                <a:latin typeface="Times" charset="0"/>
              </a:rPr>
              <a:t>Gen. 12:1-3</a:t>
            </a:r>
          </a:p>
          <a:p>
            <a:pPr algn="ctr">
              <a:defRPr/>
            </a:pPr>
            <a:endParaRPr lang="en-US" altLang="zh-CN" sz="3200" i="1">
              <a:solidFill>
                <a:srgbClr val="00FF00"/>
              </a:solidFill>
              <a:latin typeface="Times" charset="0"/>
            </a:endParaRPr>
          </a:p>
          <a:p>
            <a:pPr algn="ctr">
              <a:defRPr/>
            </a:pPr>
            <a:endParaRPr lang="en-US" altLang="zh-CN" sz="3200" i="1">
              <a:solidFill>
                <a:srgbClr val="00FF00"/>
              </a:solidFill>
              <a:latin typeface="Times" charset="0"/>
            </a:endParaRPr>
          </a:p>
          <a:p>
            <a:pPr algn="ctr">
              <a:defRPr/>
            </a:pPr>
            <a:endParaRPr lang="en-US" altLang="zh-CN" sz="3600">
              <a:solidFill>
                <a:srgbClr val="00DFCA"/>
              </a:solidFill>
              <a:latin typeface="Times" charset="0"/>
            </a:endParaRPr>
          </a:p>
          <a:p>
            <a:pPr>
              <a:defRPr/>
            </a:pPr>
            <a:r>
              <a:rPr lang="en-US" altLang="zh-CN" sz="3600">
                <a:solidFill>
                  <a:srgbClr val="FAFD00"/>
                </a:solidFill>
                <a:latin typeface="Times" charset="0"/>
              </a:rPr>
              <a:t>        </a:t>
            </a:r>
            <a:r>
              <a:rPr lang="en-US" altLang="zh-CN" sz="3600" b="1">
                <a:solidFill>
                  <a:srgbClr val="FAFD00"/>
                </a:solidFill>
                <a:latin typeface="Times" charset="0"/>
              </a:rPr>
              <a:t>LAND              SEED     BLESSING</a:t>
            </a:r>
          </a:p>
        </p:txBody>
      </p:sp>
      <p:sp>
        <p:nvSpPr>
          <p:cNvPr id="1184771"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4772"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4773"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4774"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84775"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324616" name="Group 8"/>
          <p:cNvGrpSpPr>
            <a:grpSpLocks/>
          </p:cNvGrpSpPr>
          <p:nvPr/>
        </p:nvGrpSpPr>
        <p:grpSpPr bwMode="auto">
          <a:xfrm>
            <a:off x="620713" y="160338"/>
            <a:ext cx="739775" cy="1430337"/>
            <a:chOff x="391" y="101"/>
            <a:chExt cx="466" cy="901"/>
          </a:xfrm>
        </p:grpSpPr>
        <p:sp>
          <p:nvSpPr>
            <p:cNvPr id="1184777"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1184778"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84779" name="Text Box 11"/>
          <p:cNvSpPr txBox="1">
            <a:spLocks noChangeArrowheads="1"/>
          </p:cNvSpPr>
          <p:nvPr/>
        </p:nvSpPr>
        <p:spPr bwMode="auto">
          <a:xfrm>
            <a:off x="4114800" y="5759450"/>
            <a:ext cx="4572000" cy="641350"/>
          </a:xfrm>
          <a:prstGeom prst="rect">
            <a:avLst/>
          </a:prstGeom>
          <a:noFill/>
          <a:ln w="12700">
            <a:noFill/>
            <a:miter lim="800000"/>
            <a:headEnd/>
            <a:tailEnd/>
          </a:ln>
          <a:effectLst/>
        </p:spPr>
        <p:txBody>
          <a:bodyPr>
            <a:spAutoFit/>
          </a:bodyPr>
          <a:lstStyle/>
          <a:p>
            <a:pPr>
              <a:spcBef>
                <a:spcPct val="50000"/>
              </a:spcBef>
              <a:defRPr/>
            </a:pPr>
            <a:r>
              <a:rPr lang="en-US" sz="3600" b="1">
                <a:solidFill>
                  <a:srgbClr val="00FF00"/>
                </a:solidFill>
                <a:effectLst>
                  <a:outerShdw blurRad="50800" dist="88900" dir="2700000" algn="tl" rotWithShape="0">
                    <a:srgbClr val="000000"/>
                  </a:outerShdw>
                </a:effectLst>
                <a:latin typeface="Times" pitchFamily="-112" charset="0"/>
                <a:ea typeface="ＭＳ Ｐゴシック" pitchFamily="-112" charset="-128"/>
                <a:cs typeface="ＭＳ Ｐゴシック" pitchFamily="-112" charset="-128"/>
              </a:rPr>
              <a:t>• UNCONDITIONAL</a:t>
            </a:r>
          </a:p>
        </p:txBody>
      </p:sp>
      <p:sp>
        <p:nvSpPr>
          <p:cNvPr id="1184780"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p>
            <a:pPr>
              <a:spcBef>
                <a:spcPct val="50000"/>
              </a:spcBef>
              <a:defRPr/>
            </a:pPr>
            <a:r>
              <a:rPr lang="en-US" sz="3600" b="1">
                <a:solidFill>
                  <a:srgbClr val="00FF00"/>
                </a:solidFill>
                <a:effectLst>
                  <a:outerShdw blurRad="50800" dist="88900" dir="2700000" algn="tl" rotWithShape="0">
                    <a:srgbClr val="000000"/>
                  </a:outerShdw>
                </a:effectLst>
                <a:latin typeface="Times" pitchFamily="-112" charset="0"/>
                <a:ea typeface="ＭＳ Ｐゴシック" pitchFamily="-112" charset="-128"/>
                <a:cs typeface="ＭＳ Ｐゴシック" pitchFamily="-112" charset="-128"/>
              </a:rPr>
              <a:t>• ETERNAL</a:t>
            </a:r>
          </a:p>
        </p:txBody>
      </p:sp>
      <p:sp>
        <p:nvSpPr>
          <p:cNvPr id="1184781" name="Rectangle 13"/>
          <p:cNvSpPr>
            <a:spLocks noChangeArrowheads="1"/>
          </p:cNvSpPr>
          <p:nvPr/>
        </p:nvSpPr>
        <p:spPr bwMode="auto">
          <a:xfrm>
            <a:off x="836613" y="4267200"/>
            <a:ext cx="2516187" cy="641350"/>
          </a:xfrm>
          <a:prstGeom prst="rect">
            <a:avLst/>
          </a:prstGeom>
          <a:noFill/>
          <a:ln w="12700">
            <a:noFill/>
            <a:miter lim="800000"/>
            <a:headEnd/>
            <a:tailEnd/>
          </a:ln>
          <a:effectLst/>
        </p:spPr>
        <p:txBody>
          <a:bodyPr wrap="none">
            <a:spAutoFit/>
          </a:bodyPr>
          <a:lstStyle/>
          <a:p>
            <a:pPr>
              <a:defRPr/>
            </a:pPr>
            <a:r>
              <a:rPr lang="en-US" sz="3600" b="1" dirty="0">
                <a:solidFill>
                  <a:srgbClr val="00FF00"/>
                </a:solidFill>
                <a:effectLst>
                  <a:outerShdw blurRad="50800" dist="88900" dir="2700000" algn="tl" rotWithShape="0">
                    <a:srgbClr val="000000"/>
                  </a:outerShdw>
                </a:effectLst>
                <a:latin typeface="Times" pitchFamily="-112" charset="0"/>
                <a:ea typeface="ＭＳ Ｐゴシック" pitchFamily="-112" charset="-128"/>
                <a:cs typeface="ＭＳ Ｐゴシック" pitchFamily="-112" charset="-128"/>
              </a:rPr>
              <a:t>• LITERAL</a:t>
            </a:r>
          </a:p>
        </p:txBody>
      </p:sp>
      <p:sp>
        <p:nvSpPr>
          <p:cNvPr id="324620"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zh-CN" altLang="en-US" sz="1600">
              <a:solidFill>
                <a:srgbClr val="FFFFFF"/>
              </a:solidFill>
              <a:latin typeface="Comic Sans MS" charset="0"/>
            </a:endParaRPr>
          </a:p>
        </p:txBody>
      </p:sp>
      <p:sp>
        <p:nvSpPr>
          <p:cNvPr id="1184783" name="Text Box 15"/>
          <p:cNvSpPr txBox="1">
            <a:spLocks noChangeArrowheads="1"/>
          </p:cNvSpPr>
          <p:nvPr/>
        </p:nvSpPr>
        <p:spPr bwMode="auto">
          <a:xfrm>
            <a:off x="57912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b="1">
                <a:solidFill>
                  <a:srgbClr val="FFFFFF"/>
                </a:solidFill>
                <a:latin typeface="Comic Sans MS" pitchFamily="-112" charset="0"/>
                <a:ea typeface="ＭＳ Ｐゴシック" pitchFamily="-112" charset="-128"/>
                <a:cs typeface="ＭＳ Ｐゴシック" pitchFamily="-112" charset="-128"/>
              </a:rPr>
              <a:t>Gen. 13:15; Gen. 15</a:t>
            </a:r>
          </a:p>
        </p:txBody>
      </p:sp>
      <p:pic>
        <p:nvPicPr>
          <p:cNvPr id="324622" name="Picture 1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324623"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400">
              <a:solidFill>
                <a:srgbClr val="FFFFFF"/>
              </a:solidFill>
            </a:endParaRPr>
          </a:p>
        </p:txBody>
      </p:sp>
      <p:sp>
        <p:nvSpPr>
          <p:cNvPr id="324624"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sz="2400">
              <a:solidFill>
                <a:srgbClr val="FFFFFF"/>
              </a:solidFill>
            </a:endParaRPr>
          </a:p>
        </p:txBody>
      </p:sp>
      <p:sp>
        <p:nvSpPr>
          <p:cNvPr id="324625"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endParaRPr lang="zh-CN" altLang="en-US" sz="2400">
              <a:solidFill>
                <a:srgbClr val="FFFFFF"/>
              </a:solidFill>
            </a:endParaRPr>
          </a:p>
        </p:txBody>
      </p:sp>
      <p:sp>
        <p:nvSpPr>
          <p:cNvPr id="324626"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zh-CN" altLang="en-US" sz="2400">
              <a:solidFill>
                <a:srgbClr val="FFFFFF"/>
              </a:solidFill>
            </a:endParaRPr>
          </a:p>
        </p:txBody>
      </p:sp>
      <p:sp>
        <p:nvSpPr>
          <p:cNvPr id="324627"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4628"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4629"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324630" name="Rectangle 24"/>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1000" b="1">
                <a:solidFill>
                  <a:srgbClr val="000000"/>
                </a:solidFill>
                <a:latin typeface="Helvetica" charset="0"/>
              </a:rPr>
              <a:t>L - S - B</a:t>
            </a:r>
          </a:p>
        </p:txBody>
      </p:sp>
      <p:sp>
        <p:nvSpPr>
          <p:cNvPr id="324631"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rPr>
              <a:t>The CALL</a:t>
            </a:r>
          </a:p>
        </p:txBody>
      </p:sp>
      <p:sp>
        <p:nvSpPr>
          <p:cNvPr id="324632"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rPr>
              <a:t>ABRAHAM</a:t>
            </a:r>
          </a:p>
        </p:txBody>
      </p:sp>
      <p:sp>
        <p:nvSpPr>
          <p:cNvPr id="324633"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4634"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4635"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400">
              <a:solidFill>
                <a:srgbClr val="FFFFFF"/>
              </a:solidFill>
            </a:endParaRPr>
          </a:p>
        </p:txBody>
      </p:sp>
      <p:sp>
        <p:nvSpPr>
          <p:cNvPr id="324636"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B VAG Rounded Bold" charset="0"/>
            </a:endParaRPr>
          </a:p>
        </p:txBody>
      </p:sp>
      <p:sp>
        <p:nvSpPr>
          <p:cNvPr id="324637"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a:solidFill>
                  <a:srgbClr val="FFFFFF"/>
                </a:solidFill>
              </a:rPr>
              <a:t>3</a:t>
            </a:r>
          </a:p>
        </p:txBody>
      </p:sp>
      <p:sp>
        <p:nvSpPr>
          <p:cNvPr id="1184800"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16</a:t>
            </a:r>
          </a:p>
        </p:txBody>
      </p:sp>
      <p:sp>
        <p:nvSpPr>
          <p:cNvPr id="32463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19-24</a:t>
            </a:r>
          </a:p>
        </p:txBody>
      </p:sp>
      <p:sp>
        <p:nvSpPr>
          <p:cNvPr id="1184802"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Tahoma" pitchFamily="-112" charset="-52"/>
                <a:ea typeface="ＭＳ Ｐゴシック" pitchFamily="-112" charset="-128"/>
                <a:cs typeface="ＭＳ Ｐゴシック" pitchFamily="-112" charset="-128"/>
              </a:rPr>
              <a:t>60</a:t>
            </a:r>
          </a:p>
        </p:txBody>
      </p:sp>
      <p:sp>
        <p:nvSpPr>
          <p:cNvPr id="1184803" name="Rectangle 35"/>
          <p:cNvSpPr>
            <a:spLocks noGrp="1" noChangeArrowheads="1"/>
          </p:cNvSpPr>
          <p:nvPr>
            <p:ph type="title" idx="4294967295"/>
          </p:nvPr>
        </p:nvSpPr>
        <p:spPr bwMode="auto">
          <a:xfrm>
            <a:off x="0" y="-76200"/>
            <a:ext cx="48768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Literal - Eternal - Unconditional</a:t>
            </a:r>
          </a:p>
        </p:txBody>
      </p:sp>
    </p:spTree>
    <p:extLst>
      <p:ext uri="{BB962C8B-B14F-4D97-AF65-F5344CB8AC3E}">
        <p14:creationId xmlns:p14="http://schemas.microsoft.com/office/powerpoint/2010/main" val="5469332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84781">
                                            <p:txEl>
                                              <p:pRg st="0" end="0"/>
                                            </p:txEl>
                                          </p:spTgt>
                                        </p:tgtEl>
                                        <p:attrNameLst>
                                          <p:attrName>style.visibility</p:attrName>
                                        </p:attrNameLst>
                                      </p:cBhvr>
                                      <p:to>
                                        <p:strVal val="visible"/>
                                      </p:to>
                                    </p:set>
                                    <p:animEffect transition="in" filter="box(out)">
                                      <p:cBhvr>
                                        <p:cTn id="7" dur="500"/>
                                        <p:tgtEl>
                                          <p:spTgt spid="1184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84780">
                                            <p:txEl>
                                              <p:pRg st="0" end="0"/>
                                            </p:txEl>
                                          </p:spTgt>
                                        </p:tgtEl>
                                        <p:attrNameLst>
                                          <p:attrName>style.visibility</p:attrName>
                                        </p:attrNameLst>
                                      </p:cBhvr>
                                      <p:to>
                                        <p:strVal val="visible"/>
                                      </p:to>
                                    </p:set>
                                    <p:animEffect transition="in" filter="box(out)">
                                      <p:cBhvr>
                                        <p:cTn id="12" dur="500"/>
                                        <p:tgtEl>
                                          <p:spTgt spid="11847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84779">
                                            <p:txEl>
                                              <p:pRg st="0" end="0"/>
                                            </p:txEl>
                                          </p:spTgt>
                                        </p:tgtEl>
                                        <p:attrNameLst>
                                          <p:attrName>style.visibility</p:attrName>
                                        </p:attrNameLst>
                                      </p:cBhvr>
                                      <p:to>
                                        <p:strVal val="visible"/>
                                      </p:to>
                                    </p:set>
                                    <p:animEffect transition="in" filter="box(out)">
                                      <p:cBhvr>
                                        <p:cTn id="17" dur="500"/>
                                        <p:tgtEl>
                                          <p:spTgt spid="11847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9" grpId="0" build="p" autoUpdateAnimBg="0"/>
      <p:bldP spid="1184780" grpId="0" build="p" autoUpdateAnimBg="0"/>
      <p:bldP spid="118478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Types of Unconditional Covenants</a:t>
            </a: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solidFill>
                  <a:srgbClr val="FFFFFF"/>
                </a:solidFill>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eaLnBrk="1" hangingPunct="1"/>
              <a:r>
                <a:rPr lang="en-US" altLang="zh-CN" sz="3200" b="1">
                  <a:solidFill>
                    <a:srgbClr val="FFFFFF"/>
                  </a:solidFill>
                </a:rPr>
                <a:t>Abrahamic</a:t>
              </a: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Land</a:t>
              </a: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Davidic</a:t>
              </a: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New</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76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FFFFFF"/>
                </a:solidFill>
                <a:latin typeface="Tahoma" charset="0"/>
              </a:rPr>
              <a:t>60</a:t>
            </a:r>
          </a:p>
        </p:txBody>
      </p:sp>
    </p:spTree>
    <p:extLst>
      <p:ext uri="{BB962C8B-B14F-4D97-AF65-F5344CB8AC3E}">
        <p14:creationId xmlns:p14="http://schemas.microsoft.com/office/powerpoint/2010/main" val="1651313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569660"/>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CH-Add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8472081" y="0"/>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462377" y="2292824"/>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421532993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26988"/>
            <a:ext cx="4332287" cy="2735263"/>
          </a:xfrm>
          <a:solidFill>
            <a:srgbClr val="000514"/>
          </a:solidFill>
        </p:spPr>
        <p:txBody>
          <a:bodyPr/>
          <a:lstStyle/>
          <a:p>
            <a:pPr>
              <a:defRPr/>
            </a:pPr>
            <a:r>
              <a:rPr lang="en-US" sz="3600" b="1" dirty="0">
                <a:solidFill>
                  <a:srgbClr val="FFFFFF"/>
                </a:solidFill>
              </a:rPr>
              <a:t>Millennial Kingdom Boundaries </a:t>
            </a:r>
            <a:br>
              <a:rPr lang="en-US" sz="3600" b="1" dirty="0">
                <a:solidFill>
                  <a:srgbClr val="FFFFFF"/>
                </a:solidFill>
              </a:rPr>
            </a:br>
            <a:r>
              <a:rPr lang="en-US" sz="3600" b="1" dirty="0">
                <a:solidFill>
                  <a:srgbClr val="FFFFFF"/>
                </a:solidFill>
              </a:rPr>
              <a:t>(47:13-20)</a:t>
            </a:r>
          </a:p>
        </p:txBody>
      </p:sp>
      <p:pic>
        <p:nvPicPr>
          <p:cNvPr id="8151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4878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21"/>
          <p:cNvSpPr txBox="1">
            <a:spLocks noChangeArrowheads="1"/>
          </p:cNvSpPr>
          <p:nvPr/>
        </p:nvSpPr>
        <p:spPr bwMode="auto">
          <a:xfrm>
            <a:off x="3563938" y="2997200"/>
            <a:ext cx="1439862"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charset="0"/>
                <a:ea typeface="ＭＳ Ｐゴシック" charset="0"/>
                <a:cs typeface="Arial" charset="0"/>
              </a:rPr>
              <a:t>Hauran</a:t>
            </a:r>
          </a:p>
        </p:txBody>
      </p:sp>
      <p:sp>
        <p:nvSpPr>
          <p:cNvPr id="815109" name="Oval 2"/>
          <p:cNvSpPr>
            <a:spLocks noChangeArrowheads="1"/>
          </p:cNvSpPr>
          <p:nvPr/>
        </p:nvSpPr>
        <p:spPr bwMode="auto">
          <a:xfrm>
            <a:off x="3348038" y="2997200"/>
            <a:ext cx="215900" cy="215900"/>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TextBox 21"/>
          <p:cNvSpPr txBox="1">
            <a:spLocks noChangeArrowheads="1"/>
          </p:cNvSpPr>
          <p:nvPr/>
        </p:nvSpPr>
        <p:spPr bwMode="auto">
          <a:xfrm>
            <a:off x="3563938" y="1916113"/>
            <a:ext cx="1584325"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charset="0"/>
                <a:ea typeface="ＭＳ Ｐゴシック" charset="0"/>
                <a:cs typeface="Arial" charset="0"/>
              </a:rPr>
              <a:t>Damascus</a:t>
            </a:r>
          </a:p>
        </p:txBody>
      </p:sp>
      <p:sp>
        <p:nvSpPr>
          <p:cNvPr id="815111" name="Oval 9"/>
          <p:cNvSpPr>
            <a:spLocks noChangeArrowheads="1"/>
          </p:cNvSpPr>
          <p:nvPr/>
        </p:nvSpPr>
        <p:spPr bwMode="auto">
          <a:xfrm>
            <a:off x="3348038" y="1916113"/>
            <a:ext cx="215900" cy="217487"/>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TextBox 21"/>
          <p:cNvSpPr txBox="1">
            <a:spLocks noChangeArrowheads="1"/>
          </p:cNvSpPr>
          <p:nvPr/>
        </p:nvSpPr>
        <p:spPr bwMode="auto">
          <a:xfrm>
            <a:off x="2627313" y="3573463"/>
            <a:ext cx="1439862"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charset="0"/>
                <a:ea typeface="ＭＳ Ｐゴシック" charset="0"/>
                <a:cs typeface="Arial" charset="0"/>
              </a:rPr>
              <a:t>Gilead</a:t>
            </a:r>
          </a:p>
        </p:txBody>
      </p:sp>
      <p:sp>
        <p:nvSpPr>
          <p:cNvPr id="12" name="TextBox 21"/>
          <p:cNvSpPr txBox="1">
            <a:spLocks noChangeArrowheads="1"/>
          </p:cNvSpPr>
          <p:nvPr/>
        </p:nvSpPr>
        <p:spPr bwMode="auto">
          <a:xfrm>
            <a:off x="1835696" y="5979691"/>
            <a:ext cx="1438275" cy="401637"/>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charset="0"/>
                <a:ea typeface="ＭＳ Ｐゴシック" charset="0"/>
                <a:cs typeface="Arial" charset="0"/>
              </a:rPr>
              <a:t>Tamar</a:t>
            </a:r>
          </a:p>
        </p:txBody>
      </p:sp>
      <p:sp>
        <p:nvSpPr>
          <p:cNvPr id="815114" name="Oval 12"/>
          <p:cNvSpPr>
            <a:spLocks noChangeArrowheads="1"/>
          </p:cNvSpPr>
          <p:nvPr/>
        </p:nvSpPr>
        <p:spPr bwMode="auto">
          <a:xfrm>
            <a:off x="2051050" y="5732463"/>
            <a:ext cx="215900" cy="217487"/>
          </a:xfrm>
          <a:prstGeom prst="ellipse">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 name="TextBox 21">
            <a:extLst>
              <a:ext uri="{FF2B5EF4-FFF2-40B4-BE49-F238E27FC236}">
                <a16:creationId xmlns:a16="http://schemas.microsoft.com/office/drawing/2014/main" id="{C5F117D9-67BE-2E4A-891F-429B9016AE12}"/>
              </a:ext>
            </a:extLst>
          </p:cNvPr>
          <p:cNvSpPr txBox="1">
            <a:spLocks noChangeArrowheads="1"/>
          </p:cNvSpPr>
          <p:nvPr/>
        </p:nvSpPr>
        <p:spPr bwMode="auto">
          <a:xfrm>
            <a:off x="0" y="-18910"/>
            <a:ext cx="4887913" cy="707886"/>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charset="0"/>
                <a:ea typeface="ＭＳ Ｐゴシック" charset="0"/>
                <a:cs typeface="Arial" charset="0"/>
              </a:rPr>
              <a:t>Land Allotment in the Millennium According to Ezekiel</a:t>
            </a:r>
          </a:p>
        </p:txBody>
      </p:sp>
      <p:sp>
        <p:nvSpPr>
          <p:cNvPr id="14" name="TextBox 21">
            <a:extLst>
              <a:ext uri="{FF2B5EF4-FFF2-40B4-BE49-F238E27FC236}">
                <a16:creationId xmlns:a16="http://schemas.microsoft.com/office/drawing/2014/main" id="{4A76B432-2BEB-6742-BEB7-0C79E9397E40}"/>
              </a:ext>
            </a:extLst>
          </p:cNvPr>
          <p:cNvSpPr txBox="1">
            <a:spLocks noChangeArrowheads="1"/>
          </p:cNvSpPr>
          <p:nvPr/>
        </p:nvSpPr>
        <p:spPr bwMode="auto">
          <a:xfrm>
            <a:off x="188193" y="1247035"/>
            <a:ext cx="2007543" cy="707886"/>
          </a:xfrm>
          <a:prstGeom prst="rect">
            <a:avLst/>
          </a:prstGeom>
          <a:solidFill>
            <a:srgbClr val="0432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charset="0"/>
                <a:ea typeface="ＭＳ Ｐゴシック" charset="0"/>
                <a:cs typeface="Arial" charset="0"/>
              </a:rPr>
              <a:t>Mediterranean </a:t>
            </a:r>
            <a:br>
              <a:rPr kumimoji="0" lang="en-US" sz="2000" b="1" i="0" u="none" strike="noStrike" kern="0" cap="none" spc="0" normalizeH="0" baseline="0" noProof="0" dirty="0">
                <a:ln>
                  <a:noFill/>
                </a:ln>
                <a:effectLst/>
                <a:uLnTx/>
                <a:uFillTx/>
                <a:latin typeface="Arial" charset="0"/>
                <a:ea typeface="ＭＳ Ｐゴシック" charset="0"/>
                <a:cs typeface="Arial" charset="0"/>
              </a:rPr>
            </a:br>
            <a:r>
              <a:rPr kumimoji="0" lang="en-US" sz="2000" b="1" i="0" u="none" strike="noStrike" kern="0" cap="none" spc="0" normalizeH="0" baseline="0" noProof="0" dirty="0">
                <a:ln>
                  <a:noFill/>
                </a:ln>
                <a:effectLst/>
                <a:uLnTx/>
                <a:uFillTx/>
                <a:latin typeface="Arial" charset="0"/>
                <a:ea typeface="ＭＳ Ｐゴシック" charset="0"/>
                <a:cs typeface="Arial" charset="0"/>
              </a:rPr>
              <a:t>Sea</a:t>
            </a:r>
          </a:p>
        </p:txBody>
      </p:sp>
    </p:spTree>
    <p:extLst>
      <p:ext uri="{BB962C8B-B14F-4D97-AF65-F5344CB8AC3E}">
        <p14:creationId xmlns:p14="http://schemas.microsoft.com/office/powerpoint/2010/main" val="333299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33591582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48</a:t>
            </a:r>
          </a:p>
        </p:txBody>
      </p:sp>
    </p:spTree>
    <p:extLst>
      <p:ext uri="{BB962C8B-B14F-4D97-AF65-F5344CB8AC3E}">
        <p14:creationId xmlns:p14="http://schemas.microsoft.com/office/powerpoint/2010/main" val="2088679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531e</a:t>
            </a:r>
          </a:p>
        </p:txBody>
      </p:sp>
    </p:spTree>
    <p:extLst>
      <p:ext uri="{BB962C8B-B14F-4D97-AF65-F5344CB8AC3E}">
        <p14:creationId xmlns:p14="http://schemas.microsoft.com/office/powerpoint/2010/main" val="234283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33463989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784392"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93"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Millennial Israel</a:t>
              </a:r>
              <a:b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(Ezekiel</a:t>
              </a:r>
              <a:b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47-48)</a:t>
              </a:r>
            </a:p>
          </p:txBody>
        </p:sp>
        <p:sp>
          <p:nvSpPr>
            <p:cNvPr id="784394"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Dan</a:t>
              </a:r>
            </a:p>
          </p:txBody>
        </p:sp>
        <p:sp>
          <p:nvSpPr>
            <p:cNvPr id="784395" name="Text Box 6"/>
            <p:cNvSpPr txBox="1">
              <a:spLocks noChangeArrowheads="1"/>
            </p:cNvSpPr>
            <p:nvPr/>
          </p:nvSpPr>
          <p:spPr bwMode="auto">
            <a:xfrm>
              <a:off x="4607" y="39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Asher</a:t>
              </a:r>
            </a:p>
          </p:txBody>
        </p:sp>
        <p:sp>
          <p:nvSpPr>
            <p:cNvPr id="784396" name="Text Box 7"/>
            <p:cNvSpPr txBox="1">
              <a:spLocks noChangeArrowheads="1"/>
            </p:cNvSpPr>
            <p:nvPr/>
          </p:nvSpPr>
          <p:spPr bwMode="auto">
            <a:xfrm>
              <a:off x="4464" y="79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Naphtali</a:t>
              </a:r>
            </a:p>
          </p:txBody>
        </p:sp>
        <p:sp>
          <p:nvSpPr>
            <p:cNvPr id="784397" name="Text Box 8"/>
            <p:cNvSpPr txBox="1">
              <a:spLocks noChangeArrowheads="1"/>
            </p:cNvSpPr>
            <p:nvPr/>
          </p:nvSpPr>
          <p:spPr bwMode="auto">
            <a:xfrm>
              <a:off x="4416" y="1191"/>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Manasseh</a:t>
              </a:r>
            </a:p>
          </p:txBody>
        </p:sp>
        <p:sp>
          <p:nvSpPr>
            <p:cNvPr id="784398" name="Text Box 9"/>
            <p:cNvSpPr txBox="1">
              <a:spLocks noChangeArrowheads="1"/>
            </p:cNvSpPr>
            <p:nvPr/>
          </p:nvSpPr>
          <p:spPr bwMode="auto">
            <a:xfrm>
              <a:off x="4224" y="1589"/>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Ephraim</a:t>
              </a:r>
            </a:p>
          </p:txBody>
        </p:sp>
        <p:sp>
          <p:nvSpPr>
            <p:cNvPr id="784399" name="Text Box 10"/>
            <p:cNvSpPr txBox="1">
              <a:spLocks noChangeArrowheads="1"/>
            </p:cNvSpPr>
            <p:nvPr/>
          </p:nvSpPr>
          <p:spPr bwMode="auto">
            <a:xfrm>
              <a:off x="4224" y="198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Reuben</a:t>
              </a:r>
            </a:p>
          </p:txBody>
        </p:sp>
        <p:sp>
          <p:nvSpPr>
            <p:cNvPr id="784400" name="Text Box 11"/>
            <p:cNvSpPr txBox="1">
              <a:spLocks noChangeArrowheads="1"/>
            </p:cNvSpPr>
            <p:nvPr/>
          </p:nvSpPr>
          <p:spPr bwMode="auto">
            <a:xfrm>
              <a:off x="4128" y="2383"/>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Judah</a:t>
              </a:r>
            </a:p>
          </p:txBody>
        </p:sp>
        <p:sp>
          <p:nvSpPr>
            <p:cNvPr id="784401"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514"/>
                  </a:solidFill>
                  <a:effectLst/>
                  <a:uLnTx/>
                  <a:uFillTx/>
                  <a:latin typeface="Arial" charset="0"/>
                  <a:ea typeface="ＭＳ Ｐゴシック" charset="0"/>
                </a:rPr>
                <a:t>Leaders &amp; Temple</a:t>
              </a:r>
            </a:p>
          </p:txBody>
        </p:sp>
        <p:sp>
          <p:nvSpPr>
            <p:cNvPr id="784402" name="Text Box 13"/>
            <p:cNvSpPr txBox="1">
              <a:spLocks noChangeArrowheads="1"/>
            </p:cNvSpPr>
            <p:nvPr/>
          </p:nvSpPr>
          <p:spPr bwMode="auto">
            <a:xfrm>
              <a:off x="3696" y="297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Benjamin</a:t>
              </a:r>
            </a:p>
          </p:txBody>
        </p:sp>
        <p:sp>
          <p:nvSpPr>
            <p:cNvPr id="784403" name="Text Box 14"/>
            <p:cNvSpPr txBox="1">
              <a:spLocks noChangeArrowheads="1"/>
            </p:cNvSpPr>
            <p:nvPr/>
          </p:nvSpPr>
          <p:spPr bwMode="auto">
            <a:xfrm>
              <a:off x="3600" y="328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Simeon</a:t>
              </a:r>
            </a:p>
          </p:txBody>
        </p:sp>
        <p:sp>
          <p:nvSpPr>
            <p:cNvPr id="784404" name="Text Box 15"/>
            <p:cNvSpPr txBox="1">
              <a:spLocks noChangeArrowheads="1"/>
            </p:cNvSpPr>
            <p:nvPr/>
          </p:nvSpPr>
          <p:spPr bwMode="auto">
            <a:xfrm>
              <a:off x="3504" y="3551"/>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Issachar</a:t>
              </a:r>
            </a:p>
          </p:txBody>
        </p:sp>
        <p:sp>
          <p:nvSpPr>
            <p:cNvPr id="784405" name="Text Box 16"/>
            <p:cNvSpPr txBox="1">
              <a:spLocks noChangeArrowheads="1"/>
            </p:cNvSpPr>
            <p:nvPr/>
          </p:nvSpPr>
          <p:spPr bwMode="auto">
            <a:xfrm>
              <a:off x="3360" y="381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Zebulun</a:t>
              </a:r>
            </a:p>
          </p:txBody>
        </p:sp>
        <p:sp>
          <p:nvSpPr>
            <p:cNvPr id="784406"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Gad</a:t>
              </a:r>
            </a:p>
          </p:txBody>
        </p:sp>
      </p:grpSp>
      <p:pic>
        <p:nvPicPr>
          <p:cNvPr id="7843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a:latin typeface="Arial" charset="0"/>
                <a:ea typeface="ＭＳ Ｐゴシック" charset="0"/>
                <a:cs typeface="Arial" charset="0"/>
              </a:rPr>
              <a:t>Tribal Redistribution</a:t>
            </a:r>
          </a:p>
        </p:txBody>
      </p:sp>
      <p:sp>
        <p:nvSpPr>
          <p:cNvPr id="784389"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514"/>
                </a:solidFill>
                <a:effectLst/>
                <a:uLnTx/>
                <a:uFillTx/>
                <a:latin typeface="Arial" charset="0"/>
                <a:ea typeface="ＭＳ Ｐゴシック" charset="0"/>
              </a:rPr>
              <a:t>531d</a:t>
            </a:r>
            <a:br>
              <a:rPr kumimoji="0" lang="en-US" sz="1800" b="1" i="0" u="none" strike="noStrike" kern="1200" cap="none" spc="0" normalizeH="0" baseline="0" noProof="0">
                <a:ln>
                  <a:noFill/>
                </a:ln>
                <a:solidFill>
                  <a:srgbClr val="000514"/>
                </a:solidFill>
                <a:effectLst/>
                <a:uLnTx/>
                <a:uFillTx/>
                <a:latin typeface="Arial" charset="0"/>
                <a:ea typeface="ＭＳ Ｐゴシック" charset="0"/>
              </a:rPr>
            </a:br>
            <a:r>
              <a:rPr kumimoji="0" lang="en-US" sz="1800" b="1" i="0" u="none" strike="noStrike" kern="1200" cap="none" spc="0" normalizeH="0" baseline="0" noProof="0">
                <a:ln>
                  <a:noFill/>
                </a:ln>
                <a:solidFill>
                  <a:srgbClr val="000514"/>
                </a:solidFill>
                <a:effectLst/>
                <a:uLnTx/>
                <a:uFillTx/>
                <a:latin typeface="Arial" charset="0"/>
                <a:ea typeface="ＭＳ Ｐゴシック" charset="0"/>
              </a:rPr>
              <a:t>531e</a:t>
            </a:r>
          </a:p>
        </p:txBody>
      </p:sp>
      <p:sp>
        <p:nvSpPr>
          <p:cNvPr id="784390"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439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t>After Conquest</a:t>
            </a:r>
            <a:b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t>(Josh. 13)</a:t>
            </a:r>
          </a:p>
        </p:txBody>
      </p:sp>
      <p:sp>
        <p:nvSpPr>
          <p:cNvPr id="3" name="TextBox 2">
            <a:extLst>
              <a:ext uri="{FF2B5EF4-FFF2-40B4-BE49-F238E27FC236}">
                <a16:creationId xmlns:a16="http://schemas.microsoft.com/office/drawing/2014/main" id="{5E31AAAA-BC05-4184-6351-49B3890CCC32}"/>
              </a:ext>
            </a:extLst>
          </p:cNvPr>
          <p:cNvSpPr txBox="1"/>
          <p:nvPr/>
        </p:nvSpPr>
        <p:spPr>
          <a:xfrm>
            <a:off x="-1676400" y="3788229"/>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Land Portions (48:1-7)</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b="1" dirty="0">
                <a:solidFill>
                  <a:srgbClr val="FFFFFF"/>
                </a:solidFill>
                <a:cs typeface="Arial" charset="0"/>
              </a:rPr>
              <a:t>'</a:t>
            </a:r>
            <a:r>
              <a:rPr lang="en-US" b="1" dirty="0">
                <a:solidFill>
                  <a:srgbClr val="FFFFFF"/>
                </a:solidFill>
                <a:cs typeface="Arial" charset="0"/>
              </a:rPr>
              <a:t>t show it that way.</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531e</a:t>
            </a:r>
          </a:p>
        </p:txBody>
      </p:sp>
    </p:spTree>
    <p:extLst>
      <p:ext uri="{BB962C8B-B14F-4D97-AF65-F5344CB8AC3E}">
        <p14:creationId xmlns:p14="http://schemas.microsoft.com/office/powerpoint/2010/main" val="206530078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Judah</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Simeon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Reuben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Gad</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Ephraim</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Manasseh</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Naphtali</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Asher</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Issachar</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Numbers 26</a:t>
            </a:r>
            <a:b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13:1–19:48</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Benjamin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Levi</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Spread Throughout Israel</a:t>
            </a:r>
          </a:p>
        </p:txBody>
      </p:sp>
    </p:spTree>
    <p:extLst>
      <p:ext uri="{BB962C8B-B14F-4D97-AF65-F5344CB8AC3E}">
        <p14:creationId xmlns:p14="http://schemas.microsoft.com/office/powerpoint/2010/main" val="139166520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819423"/>
            <a:ext cx="6858000" cy="4732338"/>
          </a:xfrm>
        </p:spPr>
      </p:pic>
      <p:pic>
        <p:nvPicPr>
          <p:cNvPr id="786434"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19050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en-US" sz="2800" dirty="0">
                <a:solidFill>
                  <a:schemeClr val="tx1"/>
                </a:solidFill>
                <a:latin typeface="Arial" charset="0"/>
                <a:ea typeface="ＭＳ Ｐゴシック" charset="0"/>
                <a:cs typeface="Arial" charset="0"/>
              </a:rPr>
              <a:t>End Time Geography</a:t>
            </a:r>
          </a:p>
        </p:txBody>
      </p:sp>
      <p:sp>
        <p:nvSpPr>
          <p:cNvPr id="6" name="Title 1"/>
          <p:cNvSpPr txBox="1">
            <a:spLocks/>
          </p:cNvSpPr>
          <p:nvPr/>
        </p:nvSpPr>
        <p:spPr bwMode="auto">
          <a:xfrm>
            <a:off x="81534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effectLst>
                  <a:outerShdw blurRad="38100" dist="38100" dir="2700000" algn="tl">
                    <a:srgbClr val="000000"/>
                  </a:outerShdw>
                </a:effectLst>
                <a:cs typeface="Arial" charset="0"/>
              </a:rPr>
              <a:t>531e</a:t>
            </a:r>
            <a:endParaRPr lang="en-US" sz="4000" b="1" dirty="0">
              <a:effectLst>
                <a:outerShdw blurRad="38100" dist="38100" dir="2700000" algn="tl">
                  <a:srgbClr val="000000"/>
                </a:outerShdw>
              </a:effectLst>
              <a:cs typeface="Arial" charset="0"/>
            </a:endParaRPr>
          </a:p>
        </p:txBody>
      </p:sp>
      <p:sp>
        <p:nvSpPr>
          <p:cNvPr id="7" name="Rectangle 6"/>
          <p:cNvSpPr>
            <a:spLocks noChangeArrowheads="1"/>
          </p:cNvSpPr>
          <p:nvPr/>
        </p:nvSpPr>
        <p:spPr bwMode="auto">
          <a:xfrm rot="1110396">
            <a:off x="1495438" y="2968557"/>
            <a:ext cx="871538" cy="877887"/>
          </a:xfrm>
          <a:prstGeom prst="rect">
            <a:avLst/>
          </a:prstGeom>
          <a:solidFill>
            <a:schemeClr val="accent1">
              <a:alpha val="27058"/>
            </a:schemeClr>
          </a:solidFill>
          <a:ln w="9525">
            <a:solidFill>
              <a:schemeClr val="tx1"/>
            </a:solidFill>
            <a:round/>
            <a:headEnd/>
            <a:tailEnd/>
          </a:ln>
        </p:spPr>
        <p:txBody>
          <a:bodyPr wrap="none"/>
          <a:lstStyle/>
          <a:p>
            <a:endParaRPr lang="en-US"/>
          </a:p>
        </p:txBody>
      </p:sp>
      <p:sp>
        <p:nvSpPr>
          <p:cNvPr id="8" name="Rectangle 7"/>
          <p:cNvSpPr>
            <a:spLocks noChangeArrowheads="1"/>
          </p:cNvSpPr>
          <p:nvPr/>
        </p:nvSpPr>
        <p:spPr bwMode="auto">
          <a:xfrm>
            <a:off x="6647656" y="3933056"/>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p>
        </p:txBody>
      </p:sp>
      <p:sp>
        <p:nvSpPr>
          <p:cNvPr id="3" name="Title 1"/>
          <p:cNvSpPr txBox="1">
            <a:spLocks/>
          </p:cNvSpPr>
          <p:nvPr/>
        </p:nvSpPr>
        <p:spPr bwMode="auto">
          <a:xfrm>
            <a:off x="3733800" y="0"/>
            <a:ext cx="990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effectLst>
                  <a:outerShdw blurRad="38100" dist="38100" dir="2700000" algn="tl">
                    <a:srgbClr val="000000"/>
                  </a:outerShdw>
                </a:effectLst>
                <a:cs typeface="Arial" charset="0"/>
              </a:rPr>
              <a:t>531d</a:t>
            </a:r>
            <a:endParaRPr lang="en-US" sz="4000" b="1">
              <a:effectLst>
                <a:outerShdw blurRad="38100" dist="38100" dir="2700000" algn="tl">
                  <a:srgbClr val="000000"/>
                </a:outerShdw>
              </a:effectLst>
              <a:cs typeface="Arial" charset="0"/>
            </a:endParaRPr>
          </a:p>
        </p:txBody>
      </p:sp>
      <p:sp>
        <p:nvSpPr>
          <p:cNvPr id="786440" name="Title 1"/>
          <p:cNvSpPr txBox="1">
            <a:spLocks/>
          </p:cNvSpPr>
          <p:nvPr/>
        </p:nvSpPr>
        <p:spPr bwMode="auto">
          <a:xfrm>
            <a:off x="2971800" y="2575992"/>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2"/>
                </a:solidFill>
                <a:cs typeface="Arial" charset="0"/>
              </a:rPr>
              <a:t>Highlighted in blue from</a:t>
            </a:r>
            <a:br>
              <a:rPr lang="en-US" sz="2000" b="1">
                <a:solidFill>
                  <a:schemeClr val="bg2"/>
                </a:solidFill>
                <a:cs typeface="Arial" charset="0"/>
              </a:rPr>
            </a:br>
            <a:r>
              <a:rPr lang="en-US" sz="2000" b="1">
                <a:solidFill>
                  <a:schemeClr val="bg2"/>
                </a:solidFill>
                <a:cs typeface="Arial" charset="0"/>
              </a:rPr>
              <a:t>Ezek. 45:1-8; 48:9-22</a:t>
            </a:r>
            <a:endParaRPr lang="en-US" sz="3600" b="1">
              <a:solidFill>
                <a:schemeClr val="bg2"/>
              </a:solidFill>
              <a:cs typeface="Arial" charset="0"/>
            </a:endParaRPr>
          </a:p>
        </p:txBody>
      </p:sp>
      <p:sp>
        <p:nvSpPr>
          <p:cNvPr id="4" name="Title 1">
            <a:extLst>
              <a:ext uri="{FF2B5EF4-FFF2-40B4-BE49-F238E27FC236}">
                <a16:creationId xmlns:a16="http://schemas.microsoft.com/office/drawing/2014/main" id="{74B50531-6310-076C-AE01-1F5469563A08}"/>
              </a:ext>
            </a:extLst>
          </p:cNvPr>
          <p:cNvSpPr txBox="1">
            <a:spLocks/>
          </p:cNvSpPr>
          <p:nvPr/>
        </p:nvSpPr>
        <p:spPr bwMode="auto">
          <a:xfrm>
            <a:off x="4732338" y="6477000"/>
            <a:ext cx="4411662" cy="3810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000" b="1" dirty="0">
                <a:effectLst>
                  <a:outerShdw blurRad="38100" dist="38100" dir="2700000" algn="tl">
                    <a:srgbClr val="000000"/>
                  </a:outerShdw>
                </a:effectLst>
                <a:cs typeface="Arial" charset="0"/>
              </a:rPr>
              <a:t>Charles Dyer, "Ezekiel," in </a:t>
            </a:r>
            <a:r>
              <a:rPr lang="en-US" sz="1000" b="1" i="1" dirty="0">
                <a:effectLst>
                  <a:outerShdw blurRad="38100" dist="38100" dir="2700000" algn="tl">
                    <a:srgbClr val="000000"/>
                  </a:outerShdw>
                </a:effectLst>
                <a:cs typeface="Arial" charset="0"/>
              </a:rPr>
              <a:t>The Bible Knowledge Commentary</a:t>
            </a:r>
            <a:r>
              <a:rPr lang="en-US" sz="1000" b="1" dirty="0">
                <a:effectLst>
                  <a:outerShdw blurRad="38100" dist="38100" dir="2700000" algn="tl">
                    <a:srgbClr val="000000"/>
                  </a:outerShdw>
                </a:effectLst>
                <a:cs typeface="Arial" charset="0"/>
              </a:rPr>
              <a:t>, 1:1314</a:t>
            </a:r>
            <a:endParaRPr lang="en-US" sz="1400" b="1" dirty="0">
              <a:effectLst>
                <a:outerShdw blurRad="38100" dist="38100" dir="2700000" algn="tl">
                  <a:srgbClr val="000000"/>
                </a:outerShdw>
              </a:effectLst>
              <a:cs typeface="Arial" charset="0"/>
            </a:endParaRPr>
          </a:p>
        </p:txBody>
      </p:sp>
      <p:sp>
        <p:nvSpPr>
          <p:cNvPr id="9" name="Rectangle 8">
            <a:extLst>
              <a:ext uri="{FF2B5EF4-FFF2-40B4-BE49-F238E27FC236}">
                <a16:creationId xmlns:a16="http://schemas.microsoft.com/office/drawing/2014/main" id="{E46313F6-DABB-F65C-C55B-7ACE8947F4B3}"/>
              </a:ext>
            </a:extLst>
          </p:cNvPr>
          <p:cNvSpPr/>
          <p:nvPr/>
        </p:nvSpPr>
        <p:spPr bwMode="auto">
          <a:xfrm>
            <a:off x="2464705" y="5400600"/>
            <a:ext cx="2259695" cy="1124744"/>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 name="Title 1">
            <a:extLst>
              <a:ext uri="{FF2B5EF4-FFF2-40B4-BE49-F238E27FC236}">
                <a16:creationId xmlns:a16="http://schemas.microsoft.com/office/drawing/2014/main" id="{FA693ACF-C568-3F34-CF55-CDA9ED05C645}"/>
              </a:ext>
            </a:extLst>
          </p:cNvPr>
          <p:cNvSpPr txBox="1">
            <a:spLocks/>
          </p:cNvSpPr>
          <p:nvPr/>
        </p:nvSpPr>
        <p:spPr bwMode="auto">
          <a:xfrm>
            <a:off x="2371043" y="5077272"/>
            <a:ext cx="2308243" cy="1232048"/>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b="1" dirty="0">
                <a:solidFill>
                  <a:schemeClr val="bg2"/>
                </a:solidFill>
                <a:cs typeface="Arial" charset="0"/>
              </a:rPr>
              <a:t>THE </a:t>
            </a:r>
            <a:br>
              <a:rPr lang="en-US" sz="1400" b="1" dirty="0">
                <a:solidFill>
                  <a:schemeClr val="bg2"/>
                </a:solidFill>
                <a:cs typeface="Arial" charset="0"/>
              </a:rPr>
            </a:br>
            <a:r>
              <a:rPr lang="en-US" sz="2000" b="1" dirty="0">
                <a:solidFill>
                  <a:schemeClr val="bg2"/>
                </a:solidFill>
                <a:cs typeface="Arial" charset="0"/>
              </a:rPr>
              <a:t>RESTORATION</a:t>
            </a:r>
            <a:r>
              <a:rPr lang="en-US" sz="1400" b="1" dirty="0">
                <a:solidFill>
                  <a:schemeClr val="bg2"/>
                </a:solidFill>
                <a:cs typeface="Arial" charset="0"/>
              </a:rPr>
              <a:t> </a:t>
            </a:r>
            <a:br>
              <a:rPr lang="en-US" sz="1400" b="1" dirty="0">
                <a:solidFill>
                  <a:schemeClr val="bg2"/>
                </a:solidFill>
                <a:cs typeface="Arial" charset="0"/>
              </a:rPr>
            </a:br>
            <a:r>
              <a:rPr lang="en-US" sz="1400" b="1" dirty="0">
                <a:solidFill>
                  <a:schemeClr val="bg2"/>
                </a:solidFill>
                <a:cs typeface="Arial" charset="0"/>
              </a:rPr>
              <a:t>OF PALESTINE</a:t>
            </a:r>
          </a:p>
          <a:p>
            <a:pPr algn="ctr" eaLnBrk="1" hangingPunct="1">
              <a:defRPr/>
            </a:pPr>
            <a:r>
              <a:rPr lang="en-US" sz="1400" b="1" dirty="0">
                <a:solidFill>
                  <a:schemeClr val="bg2"/>
                </a:solidFill>
                <a:cs typeface="Arial" charset="0"/>
              </a:rPr>
              <a:t>Ezekiel 47–48</a:t>
            </a:r>
            <a:endParaRPr lang="en-US" b="1" dirty="0">
              <a:solidFill>
                <a:schemeClr val="bg2"/>
              </a:solidFill>
              <a:cs typeface="Arial" charset="0"/>
            </a:endParaRPr>
          </a:p>
        </p:txBody>
      </p:sp>
      <p:sp>
        <p:nvSpPr>
          <p:cNvPr id="10" name="Title 1">
            <a:extLst>
              <a:ext uri="{FF2B5EF4-FFF2-40B4-BE49-F238E27FC236}">
                <a16:creationId xmlns:a16="http://schemas.microsoft.com/office/drawing/2014/main" id="{5BD70AD3-95EA-7C7C-F107-F14225C975AC}"/>
              </a:ext>
            </a:extLst>
          </p:cNvPr>
          <p:cNvSpPr txBox="1">
            <a:spLocks/>
          </p:cNvSpPr>
          <p:nvPr/>
        </p:nvSpPr>
        <p:spPr bwMode="auto">
          <a:xfrm>
            <a:off x="-15508" y="6477000"/>
            <a:ext cx="4747846" cy="3810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000" b="1" dirty="0">
                <a:effectLst>
                  <a:outerShdw blurRad="38100" dist="38100" dir="2700000" algn="tl">
                    <a:srgbClr val="000000"/>
                  </a:outerShdw>
                </a:effectLst>
                <a:cs typeface="Arial" charset="0"/>
              </a:rPr>
              <a:t>Raymond Ludwigson, </a:t>
            </a:r>
            <a:r>
              <a:rPr lang="en-US" sz="1000" b="1" i="1" dirty="0">
                <a:effectLst>
                  <a:outerShdw blurRad="38100" dist="38100" dir="2700000" algn="tl">
                    <a:srgbClr val="000000"/>
                  </a:outerShdw>
                </a:effectLst>
                <a:cs typeface="Arial" charset="0"/>
              </a:rPr>
              <a:t>A Survey of Bible Prophecy</a:t>
            </a:r>
            <a:r>
              <a:rPr lang="en-US" sz="1000" b="1" dirty="0">
                <a:effectLst>
                  <a:outerShdw blurRad="38100" dist="38100" dir="2700000" algn="tl">
                    <a:srgbClr val="000000"/>
                  </a:outerShdw>
                </a:effectLst>
                <a:cs typeface="Arial" charset="0"/>
              </a:rPr>
              <a:t>, 56</a:t>
            </a:r>
            <a:endParaRPr lang="en-US" sz="1400" b="1" dirty="0">
              <a:effectLst>
                <a:outerShdw blurRad="38100" dist="38100" dir="2700000" algn="tl">
                  <a:srgbClr val="000000"/>
                </a:outerShdw>
              </a:effectLst>
              <a:cs typeface="Arial" charset="0"/>
            </a:endParaRPr>
          </a:p>
        </p:txBody>
      </p:sp>
      <p:sp>
        <p:nvSpPr>
          <p:cNvPr id="11" name="Title 1">
            <a:extLst>
              <a:ext uri="{FF2B5EF4-FFF2-40B4-BE49-F238E27FC236}">
                <a16:creationId xmlns:a16="http://schemas.microsoft.com/office/drawing/2014/main" id="{3E02D4C4-324A-147B-BFE3-49B433328202}"/>
              </a:ext>
            </a:extLst>
          </p:cNvPr>
          <p:cNvSpPr txBox="1">
            <a:spLocks/>
          </p:cNvSpPr>
          <p:nvPr/>
        </p:nvSpPr>
        <p:spPr bwMode="auto">
          <a:xfrm>
            <a:off x="7380312" y="5229200"/>
            <a:ext cx="1763688" cy="1243118"/>
          </a:xfrm>
          <a:prstGeom prst="rect">
            <a:avLst/>
          </a:prstGeom>
          <a:solidFill>
            <a:schemeClr val="tx1"/>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b="1" dirty="0">
                <a:solidFill>
                  <a:schemeClr val="bg2"/>
                </a:solidFill>
                <a:cs typeface="Arial" charset="0"/>
              </a:rPr>
              <a:t>THE DIVISION OF THE LAND DURING THE MILLENNIUM</a:t>
            </a:r>
            <a:endParaRPr lang="en-US" b="1" dirty="0">
              <a:solidFill>
                <a:schemeClr val="bg2"/>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Content Placeholder 3" descr="Ezek47Temple Allotment bkc.jpg"/>
          <p:cNvPicPr>
            <a:picLocks noGrp="1" noChangeAspect="1"/>
          </p:cNvPicPr>
          <p:nvPr>
            <p:ph idx="1"/>
          </p:nvPr>
        </p:nvPicPr>
        <p:blipFill>
          <a:blip r:embed="rId2"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algn="l" eaLnBrk="1" hangingPunct="1">
              <a:defRPr/>
            </a:pPr>
            <a:r>
              <a:rPr lang="en-US" sz="3200" dirty="0">
                <a:solidFill>
                  <a:schemeClr val="tx1"/>
                </a:solidFill>
                <a:latin typeface="Arial" charset="0"/>
                <a:ea typeface="ＭＳ Ｐゴシック" charset="0"/>
                <a:cs typeface="Arial" charset="0"/>
              </a:rPr>
              <a:t>Priests, Levites &amp; Prince Comparisons</a:t>
            </a:r>
          </a:p>
        </p:txBody>
      </p:sp>
      <p:pic>
        <p:nvPicPr>
          <p:cNvPr id="788483" name="Picture 4" descr="ezek47Temple allotment Ludwig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effectLst>
                  <a:outerShdw blurRad="38100" dist="38100" dir="2700000" algn="tl">
                    <a:srgbClr val="000000"/>
                  </a:outerShdw>
                </a:effectLst>
                <a:cs typeface="Arial" charset="0"/>
              </a:rPr>
              <a:t>531d-e</a:t>
            </a:r>
            <a:endParaRPr lang="en-US" sz="4000" b="1">
              <a:effectLst>
                <a:outerShdw blurRad="38100" dist="38100" dir="2700000" algn="tl">
                  <a:srgbClr val="000000"/>
                </a:outerShdw>
              </a:effectLst>
              <a:cs typeface="Arial" charset="0"/>
            </a:endParaRPr>
          </a:p>
        </p:txBody>
      </p:sp>
      <p:sp>
        <p:nvSpPr>
          <p:cNvPr id="788485"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2"/>
                </a:solidFill>
                <a:cs typeface="Arial" charset="0"/>
              </a:rPr>
              <a:t>Highlighted in blue from</a:t>
            </a:r>
            <a:br>
              <a:rPr lang="en-US" sz="2000" b="1">
                <a:solidFill>
                  <a:schemeClr val="bg2"/>
                </a:solidFill>
                <a:cs typeface="Arial" charset="0"/>
              </a:rPr>
            </a:br>
            <a:r>
              <a:rPr lang="en-US" sz="2000" b="1">
                <a:solidFill>
                  <a:schemeClr val="bg2"/>
                </a:solidFill>
                <a:cs typeface="Arial" charset="0"/>
              </a:rPr>
              <a:t>Ezek. 45:1-8; 48:9-22</a:t>
            </a:r>
            <a:endParaRPr lang="en-US" sz="3600" b="1">
              <a:solidFill>
                <a:schemeClr val="bg2"/>
              </a:solidFill>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endParaRPr lang="en-US"/>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686550"/>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You can</a:t>
            </a:r>
            <a:r>
              <a:rPr lang="uk-UA" sz="4000" b="1" i="0">
                <a:solidFill>
                  <a:srgbClr val="FFFFFF"/>
                </a:solidFill>
                <a:effectLst>
                  <a:glow rad="228600">
                    <a:schemeClr val="tx1"/>
                  </a:glow>
                </a:effectLst>
                <a:latin typeface="Arial" charset="0"/>
                <a:ea typeface="新細明體" charset="0"/>
              </a:rPr>
              <a:t>'</a:t>
            </a:r>
            <a:r>
              <a:rPr lang="en-US" sz="4000" b="1" i="0">
                <a:solidFill>
                  <a:srgbClr val="FFFFFF"/>
                </a:solidFill>
                <a:effectLst>
                  <a:glow rad="228600">
                    <a:schemeClr val="tx1"/>
                  </a:glow>
                </a:effectLst>
                <a:latin typeface="Arial" charset="0"/>
                <a:ea typeface="新細明體" charset="0"/>
              </a:rPr>
              <a:t>t have this area in the sea</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441304478"/>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help people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confess</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sin </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(44–46)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00" y="10148"/>
            <a:ext cx="9150300" cy="5147044"/>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379877673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8-31 at 11.56.13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481187"/>
          </a:xfrm>
          <a:prstGeom prst="rect">
            <a:avLst/>
          </a:prstGeom>
        </p:spPr>
      </p:pic>
      <p:sp>
        <p:nvSpPr>
          <p:cNvPr id="748545" name="Rectangle 2"/>
          <p:cNvSpPr>
            <a:spLocks noGrp="1" noChangeArrowheads="1"/>
          </p:cNvSpPr>
          <p:nvPr>
            <p:ph type="title"/>
          </p:nvPr>
        </p:nvSpPr>
        <p:spPr>
          <a:xfrm>
            <a:off x="6695728" y="980728"/>
            <a:ext cx="2448272" cy="4968552"/>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The Temple Area Moved South Over  Present Israel</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24126614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31 at 11.56.1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0"/>
            <a:ext cx="6012160" cy="4261366"/>
          </a:xfrm>
          <a:prstGeom prst="rect">
            <a:avLst/>
          </a:prstGeom>
        </p:spPr>
      </p:pic>
      <p:sp>
        <p:nvSpPr>
          <p:cNvPr id="748545" name="Rectangle 2"/>
          <p:cNvSpPr>
            <a:spLocks noGrp="1" noChangeArrowheads="1"/>
          </p:cNvSpPr>
          <p:nvPr>
            <p:ph type="title"/>
          </p:nvPr>
        </p:nvSpPr>
        <p:spPr>
          <a:xfrm>
            <a:off x="3203848" y="4293096"/>
            <a:ext cx="5940152" cy="165618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plan for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3131840" y="5805264"/>
            <a:ext cx="6012160" cy="1052736"/>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pic>
        <p:nvPicPr>
          <p:cNvPr id="4" name="Picture 3"/>
          <p:cNvPicPr>
            <a:picLocks noChangeAspect="1"/>
          </p:cNvPicPr>
          <p:nvPr/>
        </p:nvPicPr>
        <p:blipFill>
          <a:blip r:embed="rId4"/>
          <a:stretch>
            <a:fillRect/>
          </a:stretch>
        </p:blipFill>
        <p:spPr>
          <a:xfrm>
            <a:off x="0" y="0"/>
            <a:ext cx="3129959" cy="6858000"/>
          </a:xfrm>
          <a:prstGeom prst="rect">
            <a:avLst/>
          </a:prstGeom>
        </p:spPr>
      </p:pic>
    </p:spTree>
    <p:extLst>
      <p:ext uri="{BB962C8B-B14F-4D97-AF65-F5344CB8AC3E}">
        <p14:creationId xmlns:p14="http://schemas.microsoft.com/office/powerpoint/2010/main" val="203890916"/>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00" y="10148"/>
            <a:ext cx="9150300" cy="5147044"/>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855646453"/>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128000" cy="6096000"/>
          </a:xfrm>
          <a:prstGeom prst="rect">
            <a:avLst/>
          </a:prstGeom>
        </p:spPr>
      </p:pic>
      <p:sp>
        <p:nvSpPr>
          <p:cNvPr id="748545" name="Rectangle 2"/>
          <p:cNvSpPr>
            <a:spLocks noGrp="1" noChangeArrowheads="1"/>
          </p:cNvSpPr>
          <p:nvPr>
            <p:ph type="title"/>
          </p:nvPr>
        </p:nvSpPr>
        <p:spPr>
          <a:xfrm>
            <a:off x="1763688" y="3573016"/>
            <a:ext cx="4464496" cy="1800200"/>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The Temple Area Over Present Jerusalem</a:t>
            </a:r>
            <a:endParaRPr lang="en-US" sz="4000" b="1" i="0">
              <a:effectLst>
                <a:glow rad="228600">
                  <a:schemeClr val="tx1"/>
                </a:glow>
              </a:effectLst>
              <a:latin typeface="Arial" charset="0"/>
              <a:ea typeface="新細明體" charset="0"/>
            </a:endParaRP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
        <p:nvSpPr>
          <p:cNvPr id="8"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Tree>
    <p:extLst>
      <p:ext uri="{BB962C8B-B14F-4D97-AF65-F5344CB8AC3E}">
        <p14:creationId xmlns:p14="http://schemas.microsoft.com/office/powerpoint/2010/main" val="2188739166"/>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12" y="-1814"/>
            <a:ext cx="9152811" cy="6864608"/>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067952336"/>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94" y="-243408"/>
            <a:ext cx="5569949" cy="6858000"/>
          </a:xfrm>
          <a:prstGeom prst="rect">
            <a:avLst/>
          </a:prstGeom>
        </p:spPr>
      </p:pic>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pic>
        <p:nvPicPr>
          <p:cNvPr id="2" name="Picture 1"/>
          <p:cNvPicPr>
            <a:picLocks noChangeAspect="1"/>
          </p:cNvPicPr>
          <p:nvPr/>
        </p:nvPicPr>
        <p:blipFill>
          <a:blip r:embed="rId4"/>
          <a:stretch>
            <a:fillRect/>
          </a:stretch>
        </p:blipFill>
        <p:spPr>
          <a:xfrm>
            <a:off x="-17123" y="3645024"/>
            <a:ext cx="9161123" cy="1706062"/>
          </a:xfrm>
          <a:prstGeom prst="rect">
            <a:avLst/>
          </a:prstGeom>
        </p:spPr>
      </p:pic>
    </p:spTree>
    <p:extLst>
      <p:ext uri="{BB962C8B-B14F-4D97-AF65-F5344CB8AC3E}">
        <p14:creationId xmlns:p14="http://schemas.microsoft.com/office/powerpoint/2010/main" val="14063364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99" y="-27384"/>
            <a:ext cx="9067905" cy="5733256"/>
          </a:xfrm>
          <a:prstGeom prst="rect">
            <a:avLst/>
          </a:prstGeom>
        </p:spPr>
      </p:pic>
      <p:sp>
        <p:nvSpPr>
          <p:cNvPr id="748545" name="Rectangle 2"/>
          <p:cNvSpPr>
            <a:spLocks noGrp="1" noChangeArrowheads="1"/>
          </p:cNvSpPr>
          <p:nvPr>
            <p:ph type="title"/>
          </p:nvPr>
        </p:nvSpPr>
        <p:spPr>
          <a:xfrm>
            <a:off x="0" y="5373216"/>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3713664286"/>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pic>
        <p:nvPicPr>
          <p:cNvPr id="2" name="Picture 1"/>
          <p:cNvPicPr>
            <a:picLocks noChangeAspect="1"/>
          </p:cNvPicPr>
          <p:nvPr/>
        </p:nvPicPr>
        <p:blipFill>
          <a:blip r:embed="rId3"/>
          <a:stretch>
            <a:fillRect/>
          </a:stretch>
        </p:blipFill>
        <p:spPr>
          <a:xfrm>
            <a:off x="107504" y="404664"/>
            <a:ext cx="8128000" cy="4572000"/>
          </a:xfrm>
          <a:prstGeom prst="rect">
            <a:avLst/>
          </a:prstGeom>
        </p:spPr>
      </p:pic>
    </p:spTree>
    <p:extLst>
      <p:ext uri="{BB962C8B-B14F-4D97-AF65-F5344CB8AC3E}">
        <p14:creationId xmlns:p14="http://schemas.microsoft.com/office/powerpoint/2010/main" val="140633641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0" y="5157192"/>
            <a:ext cx="9144000" cy="936104"/>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Some want the Temple in the Desert!</a:t>
            </a:r>
            <a:endParaRPr lang="en-US" sz="40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237312"/>
            <a:ext cx="9144000" cy="620688"/>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
        <p:nvSpPr>
          <p:cNvPr id="6"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pic>
        <p:nvPicPr>
          <p:cNvPr id="3" name="Picture 2"/>
          <p:cNvPicPr>
            <a:picLocks noChangeAspect="1"/>
          </p:cNvPicPr>
          <p:nvPr/>
        </p:nvPicPr>
        <p:blipFill>
          <a:blip r:embed="rId3"/>
          <a:stretch>
            <a:fillRect/>
          </a:stretch>
        </p:blipFill>
        <p:spPr>
          <a:xfrm>
            <a:off x="107504" y="404664"/>
            <a:ext cx="8128000" cy="4572000"/>
          </a:xfrm>
          <a:prstGeom prst="rect">
            <a:avLst/>
          </a:prstGeom>
        </p:spPr>
      </p:pic>
    </p:spTree>
    <p:extLst>
      <p:ext uri="{BB962C8B-B14F-4D97-AF65-F5344CB8AC3E}">
        <p14:creationId xmlns:p14="http://schemas.microsoft.com/office/powerpoint/2010/main" val="3890701805"/>
      </p:ext>
    </p:extLst>
  </p:cSld>
  <p:clrMapOvr>
    <a:masterClrMapping/>
  </p:clrMapOvr>
  <p:transition spd="med">
    <p:randomBar dir="vert"/>
  </p:transition>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40407</TotalTime>
  <Words>23966</Words>
  <Application>Microsoft Macintosh PowerPoint</Application>
  <PresentationFormat>On-screen Show (4:3)</PresentationFormat>
  <Paragraphs>1652</Paragraphs>
  <Slides>147</Slides>
  <Notes>128</Notes>
  <HiddenSlides>0</HiddenSlides>
  <MMClips>0</MMClips>
  <ScaleCrop>false</ScaleCrop>
  <HeadingPairs>
    <vt:vector size="8" baseType="variant">
      <vt:variant>
        <vt:lpstr>Fonts Used</vt:lpstr>
      </vt:variant>
      <vt:variant>
        <vt:i4>22</vt:i4>
      </vt:variant>
      <vt:variant>
        <vt:lpstr>Theme</vt:lpstr>
      </vt:variant>
      <vt:variant>
        <vt:i4>40</vt:i4>
      </vt:variant>
      <vt:variant>
        <vt:lpstr>Embedded OLE Servers</vt:lpstr>
      </vt:variant>
      <vt:variant>
        <vt:i4>2</vt:i4>
      </vt:variant>
      <vt:variant>
        <vt:lpstr>Slide Titles</vt:lpstr>
      </vt:variant>
      <vt:variant>
        <vt:i4>147</vt:i4>
      </vt:variant>
    </vt:vector>
  </HeadingPairs>
  <TitlesOfParts>
    <vt:vector size="211" baseType="lpstr">
      <vt:lpstr>26</vt:lpstr>
      <vt:lpstr>B VAG Rounded Bold</vt:lpstr>
      <vt:lpstr>BONES</vt:lpstr>
      <vt:lpstr>Chicago</vt:lpstr>
      <vt:lpstr>Kosher-Normal</vt:lpstr>
      <vt:lpstr>Nadianne</vt:lpstr>
      <vt:lpstr>Times</vt:lpstr>
      <vt:lpstr>Apple Chancery</vt:lpstr>
      <vt:lpstr>Arial</vt:lpstr>
      <vt:lpstr>Arial Black</vt:lpstr>
      <vt:lpstr>Arial Narrow</vt:lpstr>
      <vt:lpstr>Braggadocio</vt:lpstr>
      <vt:lpstr>Calibri</vt:lpstr>
      <vt:lpstr>Comic Sans MS</vt:lpstr>
      <vt:lpstr>Garamond</vt:lpstr>
      <vt:lpstr>Helvetica</vt:lpstr>
      <vt:lpstr>Helvetica Neue Black Condensed</vt:lpstr>
      <vt:lpstr>Impact</vt:lpstr>
      <vt:lpstr>Monotype Sorts</vt:lpstr>
      <vt:lpstr>Tahoma</vt:lpstr>
      <vt:lpstr>Times New Roman</vt:lpstr>
      <vt:lpstr>Wingdings</vt:lpstr>
      <vt:lpstr>Clouds</vt:lpstr>
      <vt:lpstr>Stream</vt:lpstr>
      <vt:lpstr>Default Design</vt:lpstr>
      <vt:lpstr>Mountain</vt:lpstr>
      <vt:lpstr>Fireball</vt:lpstr>
      <vt:lpstr>Office Theme</vt:lpstr>
      <vt:lpstr>Blank Presentation</vt:lpstr>
      <vt:lpstr>1_Fireball</vt:lpstr>
      <vt:lpstr>1_Stream</vt:lpstr>
      <vt:lpstr>Ripple</vt:lpstr>
      <vt:lpstr>11_Office Theme</vt:lpstr>
      <vt:lpstr>49_Blank Presentation</vt:lpstr>
      <vt:lpstr>3_Office Theme</vt:lpstr>
      <vt:lpstr>2_Fireball</vt:lpstr>
      <vt:lpstr>16_Default Design</vt:lpstr>
      <vt:lpstr>50_Blank Presentation</vt:lpstr>
      <vt:lpstr>17_Default Design</vt:lpstr>
      <vt:lpstr>18_Default Design</vt:lpstr>
      <vt:lpstr>3_Blank Presentation</vt:lpstr>
      <vt:lpstr>1_Default Design</vt:lpstr>
      <vt:lpstr>14 Literary 2 - Dead Sea Scrolls</vt:lpstr>
      <vt:lpstr>1_untitled 3</vt:lpstr>
      <vt:lpstr>Orbit</vt:lpstr>
      <vt:lpstr>2_blstripc.ppt - Blue Stripes</vt:lpstr>
      <vt:lpstr>4_Default Design</vt:lpstr>
      <vt:lpstr>51_Blank Presentation</vt:lpstr>
      <vt:lpstr>4_Fireball</vt:lpstr>
      <vt:lpstr>7_Default Design</vt:lpstr>
      <vt:lpstr>19_Default Design</vt:lpstr>
      <vt:lpstr>4_Office Theme</vt:lpstr>
      <vt:lpstr>10_Office Theme</vt:lpstr>
      <vt:lpstr>52_Blank Presentation</vt:lpstr>
      <vt:lpstr>6_Fireball</vt:lpstr>
      <vt:lpstr>1_Mountain</vt:lpstr>
      <vt:lpstr>53_Blank Presentation</vt:lpstr>
      <vt:lpstr>3_Default Design</vt:lpstr>
      <vt:lpstr>2_Azure</vt:lpstr>
      <vt:lpstr>54_Blank Presentation</vt:lpstr>
      <vt:lpstr>20_Default Design</vt:lpstr>
      <vt:lpstr>untitled 3</vt:lpstr>
      <vt:lpstr>Document</vt:lpstr>
      <vt:lpstr>Microsoft ClipArt Gallery</vt:lpstr>
      <vt:lpstr>Ezekiel 44–48</vt:lpstr>
      <vt:lpstr>But after the Tribulation, the temple will be destroyed and replaced by Ezekiel’s temple in the millennium  (the fourth era of the temple)</vt:lpstr>
      <vt:lpstr>The Restored Community</vt:lpstr>
      <vt:lpstr>The Glory Returns</vt:lpstr>
      <vt:lpstr>The Eastern Gate (Ezekiel 43:1 NLT)</vt:lpstr>
      <vt:lpstr>God's Glory Will Return (43:1-2)!</vt:lpstr>
      <vt:lpstr>The Eastern Gate (Ezekiel 43:4 NLT)</vt:lpstr>
      <vt:lpstr>How will God show us his faithfulness in the future?</vt:lpstr>
      <vt:lpstr>Ezekiel 40–48</vt:lpstr>
      <vt:lpstr>The Seven Feasts</vt:lpstr>
      <vt:lpstr>Slides on  Ezekiel 44</vt:lpstr>
      <vt:lpstr>Feasts Contrasted </vt:lpstr>
      <vt:lpstr>Ezekiel 10:4 NLT</vt:lpstr>
      <vt:lpstr>The Eastern Gate (Ezek. 44:1-2 NLT)</vt:lpstr>
      <vt:lpstr>Entering the East Gate (44:1-3)</vt:lpstr>
      <vt:lpstr>Key Word for Ezekiel</vt:lpstr>
      <vt:lpstr>Slides on  Ezekiel 45</vt:lpstr>
      <vt:lpstr>The Surrounding Land (45:1-8)</vt:lpstr>
      <vt:lpstr>End Time Geography</vt:lpstr>
      <vt:lpstr>Priests, Levites &amp; Prince Comparisons</vt:lpstr>
      <vt:lpstr>Slides on  Ezekiel 46</vt:lpstr>
      <vt:lpstr>Seeing Shekinah Glory (46:1-3)</vt:lpstr>
      <vt:lpstr>Exit Opposite Outer Gate (46:8-12) </vt:lpstr>
      <vt:lpstr>Priest Boiling Places (46:19-20)</vt:lpstr>
      <vt:lpstr>Northwest Boiling Place (Ezekiel 46:21-24)</vt:lpstr>
      <vt:lpstr>Northeast Room</vt:lpstr>
      <vt:lpstr>Ezekiel's Temple</vt:lpstr>
      <vt:lpstr>Solomon's &amp; Ezekiel's Temples Contrasted</vt:lpstr>
      <vt:lpstr>View from Above</vt:lpstr>
      <vt:lpstr>Ezekiel's temple won't fit on the present Temple Mount!</vt:lpstr>
      <vt:lpstr>The Temple Area Over Present Jerusalem</vt:lpstr>
      <vt:lpstr>View of the Sanctuary (Ezekiel 40-48)</vt:lpstr>
      <vt:lpstr>View Down the Outer Court</vt:lpstr>
      <vt:lpstr>Exterior View of the Inner Temple</vt:lpstr>
      <vt:lpstr>Ezekiel's Temple &amp; Gates (Ezek. 40–43)</vt:lpstr>
      <vt:lpstr>The Eschatological Significance of the Sabbath</vt:lpstr>
      <vt:lpstr>Comparing the Furniture</vt:lpstr>
      <vt:lpstr>Which temple for Ezekiel?</vt:lpstr>
      <vt:lpstr>Interpretations of 40–48</vt:lpstr>
      <vt:lpstr>"And when sins have been forgiven, there is no need to offer any more sacrifices"  (Heb. 10:18 NLT). </vt:lpstr>
      <vt:lpstr>"For without the shedding of blood, there is no forgiveness"  (Heb. 9:22b NLT).</vt:lpstr>
      <vt:lpstr>"But instead, those sacrifices actually reminded them of their sins year after year.  4For it is not possible for the blood of bulls and goats to take away sins"  (Heb. 10:3-4 NLT).</vt:lpstr>
      <vt:lpstr>Problems Either Way!</vt:lpstr>
      <vt:lpstr>OT Forgiveness of Sin</vt:lpstr>
      <vt:lpstr>NT Forgiveness of Sin</vt:lpstr>
      <vt:lpstr>Millennial Forgiveness of Sin</vt:lpstr>
      <vt:lpstr>Ethiopia Worship  (Zephaniah 3:9-11)</vt:lpstr>
      <vt:lpstr>Millennial Worship</vt:lpstr>
      <vt:lpstr>Northwest Boiling Place  (Ezekiel 46:21-24)</vt:lpstr>
      <vt:lpstr>Why Millennial Sacrifices?</vt:lpstr>
      <vt:lpstr>Patriarchal Family Tree</vt:lpstr>
      <vt:lpstr>Who is the Prince in Ezekiel 40–48?</vt:lpstr>
      <vt:lpstr>Who is the Prince in Ezekiel 40–48?</vt:lpstr>
      <vt:lpstr>The Spirit Leaves &amp; Returns</vt:lpstr>
      <vt:lpstr>The Second Coming</vt:lpstr>
      <vt:lpstr>The Second Coming</vt:lpstr>
      <vt:lpstr>Slides on  Ezekiel 47</vt:lpstr>
      <vt:lpstr>The River from Ezekiel's Temple  (47:1-12)</vt:lpstr>
      <vt:lpstr>The River &amp; the Land (Ezekiel 47:1) </vt:lpstr>
      <vt:lpstr>The Beginning of the River (Ezekiel 47:2)</vt:lpstr>
      <vt:lpstr>The River from Ezekiel's Temple (47:1-12)</vt:lpstr>
      <vt:lpstr>The River from Ezekiel's Temple (47:1-12)</vt:lpstr>
      <vt:lpstr>The River from Ezekiel's Temple (47:1-12)</vt:lpstr>
      <vt:lpstr>The River Gets Deeper (Ezekiel 47:3-5)</vt:lpstr>
      <vt:lpstr>The River from Ezekiel's Temple (47:1-12)</vt:lpstr>
      <vt:lpstr>The River from Ezekiel's Temple (47:1-12)</vt:lpstr>
      <vt:lpstr>The River from Ezekiel's Temple (47:1-12)</vt:lpstr>
      <vt:lpstr>The River from Ezekiel's Temple (47:1-12)</vt:lpstr>
      <vt:lpstr>Crops from a Fresh Water Oasis</vt:lpstr>
      <vt:lpstr>The Millennial River</vt:lpstr>
      <vt:lpstr>The Millennial River</vt:lpstr>
      <vt:lpstr>The Millennial River</vt:lpstr>
      <vt:lpstr>Israel’s Prosperity</vt:lpstr>
      <vt:lpstr>Topography of Israel</vt:lpstr>
      <vt:lpstr>The Elements Expanded</vt:lpstr>
      <vt:lpstr>Literal - Eternal - Unconditional</vt:lpstr>
      <vt:lpstr>Types of Unconditional Covenants</vt:lpstr>
      <vt:lpstr>Kingdom &amp; Covenants Timeline</vt:lpstr>
      <vt:lpstr>Millennial Kingdom Boundaries  (47:13-20)</vt:lpstr>
      <vt:lpstr>Shared Land with Jews &amp; Gentiles</vt:lpstr>
      <vt:lpstr>Slides on  Ezekiel 48</vt:lpstr>
      <vt:lpstr>Borders of the Land Promised to Abraham</vt:lpstr>
      <vt:lpstr>Eternal Land for Abraham’s Descendants</vt:lpstr>
      <vt:lpstr>Tribal Redistribution</vt:lpstr>
      <vt:lpstr>Land Portions (48:1-7)</vt:lpstr>
      <vt:lpstr>Populations by Tribe</vt:lpstr>
      <vt:lpstr>End Time Geography</vt:lpstr>
      <vt:lpstr>Priests, Levites &amp; Prince Comparisons</vt:lpstr>
      <vt:lpstr>You can't have this area in the sea</vt:lpstr>
      <vt:lpstr>Some want the Temple in the Desert!</vt:lpstr>
      <vt:lpstr>The Temple Area Moved South Over  Present Israel</vt:lpstr>
      <vt:lpstr>Some plan for the Temple in the Desert!</vt:lpstr>
      <vt:lpstr>Some want the Temple in the Desert!</vt:lpstr>
      <vt:lpstr>The Temple Area Over Present Jerusalem</vt:lpstr>
      <vt:lpstr>Some want the Temple in the Desert!</vt:lpstr>
      <vt:lpstr>Some want the Temple in the Desert!</vt:lpstr>
      <vt:lpstr>Some want the Temple in the Desert!</vt:lpstr>
      <vt:lpstr>Some want the Temple in the Desert!</vt:lpstr>
      <vt:lpstr>Some want the Temple in the Desert!</vt:lpstr>
      <vt:lpstr>Central Location</vt:lpstr>
      <vt:lpstr>Jerusalem was a Border City</vt:lpstr>
      <vt:lpstr>The Priestly Portion (48:8-21)</vt:lpstr>
      <vt:lpstr>The Plain &amp; Holy Portion in Cubits (Zech. 14:10)</vt:lpstr>
      <vt:lpstr>The Plain &amp; Holy Portion in Reeds (Zech. 14:10)</vt:lpstr>
      <vt:lpstr>The Priests &amp; Temple</vt:lpstr>
      <vt:lpstr>Patriarchal Family Tree</vt:lpstr>
      <vt:lpstr>Tribal Boundaries of Israel</vt:lpstr>
      <vt:lpstr>Tribal Redistribution</vt:lpstr>
      <vt:lpstr>Another View of the Eastern Border</vt:lpstr>
      <vt:lpstr>Will Israel's millennial border go all the way east to the Euphrates River?</vt:lpstr>
      <vt:lpstr>Land Portions (48:1-7)</vt:lpstr>
      <vt:lpstr>A Mediating View is Probably Most Accurate</vt:lpstr>
      <vt:lpstr>Support for the Future Millennial Rest in Hebrews 4</vt:lpstr>
      <vt:lpstr>Millennial Jerusalem (Isaiah)</vt:lpstr>
      <vt:lpstr>Borders of the Land Promised to Abraham</vt:lpstr>
      <vt:lpstr>PowerPoint Presentation</vt:lpstr>
      <vt:lpstr>PowerPoint Presentation</vt:lpstr>
      <vt:lpstr>PowerPoint Presentation</vt:lpstr>
      <vt:lpstr>PowerPoint Presentation</vt:lpstr>
      <vt:lpstr>PowerPoint Presentation</vt:lpstr>
      <vt:lpstr>Millennial Israel Will Bless Nations</vt:lpstr>
      <vt:lpstr>Where would we be without God's…</vt:lpstr>
      <vt:lpstr>Shared Land with Jews &amp; Gentiles</vt:lpstr>
      <vt:lpstr>Babylonian Rule over Palestine</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will God show us his faithfulness in the future?</vt:lpstr>
      <vt:lpstr>Ezekiel 44–48</vt:lpstr>
      <vt:lpstr>Ezekiel 40–48</vt:lpstr>
      <vt:lpstr>God's glory will be seen in your life to the extent to which you are willing.</vt:lpstr>
      <vt:lpstr>How can you be expectant of God’s glory once again in your life?</vt:lpstr>
      <vt:lpstr>STEPS TO GOD'S GLORY</vt:lpstr>
      <vt:lpstr>STEPS TO GOD'S GLORY</vt:lpstr>
      <vt:lpstr>STEPS TO GOD'S GLORY</vt:lpstr>
      <vt:lpstr>Expect God to discipline and restore you for his glory.</vt:lpstr>
      <vt:lpstr>Applications</vt:lpstr>
      <vt:lpstr>Black</vt:lpstr>
      <vt:lpstr>OT Preaching link at BibleStudyDownloads.org</vt:lpstr>
      <vt:lpstr>Theological Themes</vt:lpstr>
      <vt:lpstr>Summary</vt:lpstr>
      <vt:lpstr>PowerPoint Presentation</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604</cp:revision>
  <dcterms:created xsi:type="dcterms:W3CDTF">2008-12-21T11:50:05Z</dcterms:created>
  <dcterms:modified xsi:type="dcterms:W3CDTF">2023-12-05T02:32:27Z</dcterms:modified>
</cp:coreProperties>
</file>