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4.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6.xml" ContentType="application/vnd.openxmlformats-officedocument.theme+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8.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9.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1.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3.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4.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2" r:id="rId2"/>
    <p:sldMasterId id="2147483655" r:id="rId3"/>
    <p:sldMasterId id="2147489218" r:id="rId4"/>
    <p:sldMasterId id="2147502462" r:id="rId5"/>
    <p:sldMasterId id="2147502528" r:id="rId6"/>
    <p:sldMasterId id="2147502530" r:id="rId7"/>
    <p:sldMasterId id="2147502560" r:id="rId8"/>
    <p:sldMasterId id="2147502562" r:id="rId9"/>
    <p:sldMasterId id="2147502576" r:id="rId10"/>
    <p:sldMasterId id="2147502588" r:id="rId11"/>
    <p:sldMasterId id="2147502600" r:id="rId12"/>
    <p:sldMasterId id="2147502614" r:id="rId13"/>
    <p:sldMasterId id="2147502656" r:id="rId14"/>
    <p:sldMasterId id="2147502669" r:id="rId15"/>
    <p:sldMasterId id="2147502682" r:id="rId16"/>
    <p:sldMasterId id="2147502694" r:id="rId17"/>
    <p:sldMasterId id="2147502706" r:id="rId18"/>
    <p:sldMasterId id="2147502718" r:id="rId19"/>
    <p:sldMasterId id="2147502730" r:id="rId20"/>
    <p:sldMasterId id="2147502743" r:id="rId21"/>
    <p:sldMasterId id="2147502755" r:id="rId22"/>
    <p:sldMasterId id="2147502784" r:id="rId23"/>
    <p:sldMasterId id="2147502810" r:id="rId24"/>
    <p:sldMasterId id="2147502823" r:id="rId25"/>
    <p:sldMasterId id="2147502825" r:id="rId26"/>
    <p:sldMasterId id="2147502839" r:id="rId27"/>
    <p:sldMasterId id="2147502851" r:id="rId28"/>
    <p:sldMasterId id="2147502863" r:id="rId29"/>
    <p:sldMasterId id="2147502875" r:id="rId30"/>
    <p:sldMasterId id="2147502888" r:id="rId31"/>
    <p:sldMasterId id="2147502890" r:id="rId32"/>
    <p:sldMasterId id="2147502902" r:id="rId33"/>
    <p:sldMasterId id="2147502914" r:id="rId34"/>
    <p:sldMasterId id="2147502928" r:id="rId35"/>
    <p:sldMasterId id="2147502940" r:id="rId36"/>
    <p:sldMasterId id="2147502954" r:id="rId37"/>
    <p:sldMasterId id="2147502967" r:id="rId38"/>
    <p:sldMasterId id="2147502970" r:id="rId39"/>
    <p:sldMasterId id="2147502984" r:id="rId40"/>
    <p:sldMasterId id="2147502995" r:id="rId41"/>
    <p:sldMasterId id="2147503007" r:id="rId42"/>
  </p:sldMasterIdLst>
  <p:notesMasterIdLst>
    <p:notesMasterId r:id="rId179"/>
  </p:notesMasterIdLst>
  <p:handoutMasterIdLst>
    <p:handoutMasterId r:id="rId180"/>
  </p:handoutMasterIdLst>
  <p:sldIdLst>
    <p:sldId id="256" r:id="rId43"/>
    <p:sldId id="335" r:id="rId44"/>
    <p:sldId id="5456" r:id="rId45"/>
    <p:sldId id="433" r:id="rId46"/>
    <p:sldId id="2289" r:id="rId47"/>
    <p:sldId id="5457" r:id="rId48"/>
    <p:sldId id="674" r:id="rId49"/>
    <p:sldId id="5476" r:id="rId50"/>
    <p:sldId id="5209" r:id="rId51"/>
    <p:sldId id="5459" r:id="rId52"/>
    <p:sldId id="5458" r:id="rId53"/>
    <p:sldId id="432" r:id="rId54"/>
    <p:sldId id="258" r:id="rId55"/>
    <p:sldId id="388" r:id="rId56"/>
    <p:sldId id="5475" r:id="rId57"/>
    <p:sldId id="5268" r:id="rId58"/>
    <p:sldId id="5270" r:id="rId59"/>
    <p:sldId id="5477" r:id="rId60"/>
    <p:sldId id="612" r:id="rId61"/>
    <p:sldId id="4657" r:id="rId62"/>
    <p:sldId id="525" r:id="rId63"/>
    <p:sldId id="4690" r:id="rId64"/>
    <p:sldId id="4681" r:id="rId65"/>
    <p:sldId id="5464" r:id="rId66"/>
    <p:sldId id="2428" r:id="rId67"/>
    <p:sldId id="305" r:id="rId68"/>
    <p:sldId id="306" r:id="rId69"/>
    <p:sldId id="274" r:id="rId70"/>
    <p:sldId id="277" r:id="rId71"/>
    <p:sldId id="275" r:id="rId72"/>
    <p:sldId id="276" r:id="rId73"/>
    <p:sldId id="2429" r:id="rId74"/>
    <p:sldId id="259" r:id="rId75"/>
    <p:sldId id="262" r:id="rId76"/>
    <p:sldId id="2430" r:id="rId77"/>
    <p:sldId id="263" r:id="rId78"/>
    <p:sldId id="866" r:id="rId79"/>
    <p:sldId id="3990" r:id="rId80"/>
    <p:sldId id="3991" r:id="rId81"/>
    <p:sldId id="315" r:id="rId82"/>
    <p:sldId id="3992" r:id="rId83"/>
    <p:sldId id="3993" r:id="rId84"/>
    <p:sldId id="3994" r:id="rId85"/>
    <p:sldId id="356" r:id="rId86"/>
    <p:sldId id="268" r:id="rId87"/>
    <p:sldId id="269" r:id="rId88"/>
    <p:sldId id="1987" r:id="rId89"/>
    <p:sldId id="5469" r:id="rId90"/>
    <p:sldId id="310" r:id="rId91"/>
    <p:sldId id="589" r:id="rId92"/>
    <p:sldId id="491" r:id="rId93"/>
    <p:sldId id="5478" r:id="rId94"/>
    <p:sldId id="349" r:id="rId95"/>
    <p:sldId id="5494" r:id="rId96"/>
    <p:sldId id="5495" r:id="rId97"/>
    <p:sldId id="325" r:id="rId98"/>
    <p:sldId id="336" r:id="rId99"/>
    <p:sldId id="5479" r:id="rId100"/>
    <p:sldId id="620" r:id="rId101"/>
    <p:sldId id="5480" r:id="rId102"/>
    <p:sldId id="5481" r:id="rId103"/>
    <p:sldId id="5482" r:id="rId104"/>
    <p:sldId id="5483" r:id="rId105"/>
    <p:sldId id="553" r:id="rId106"/>
    <p:sldId id="554" r:id="rId107"/>
    <p:sldId id="550" r:id="rId108"/>
    <p:sldId id="558" r:id="rId109"/>
    <p:sldId id="559" r:id="rId110"/>
    <p:sldId id="560" r:id="rId111"/>
    <p:sldId id="561" r:id="rId112"/>
    <p:sldId id="562" r:id="rId113"/>
    <p:sldId id="563" r:id="rId114"/>
    <p:sldId id="564" r:id="rId115"/>
    <p:sldId id="590" r:id="rId116"/>
    <p:sldId id="549" r:id="rId117"/>
    <p:sldId id="5484" r:id="rId118"/>
    <p:sldId id="566" r:id="rId119"/>
    <p:sldId id="5485" r:id="rId120"/>
    <p:sldId id="492" r:id="rId121"/>
    <p:sldId id="568" r:id="rId122"/>
    <p:sldId id="569" r:id="rId123"/>
    <p:sldId id="591" r:id="rId124"/>
    <p:sldId id="570" r:id="rId125"/>
    <p:sldId id="873" r:id="rId126"/>
    <p:sldId id="592" r:id="rId127"/>
    <p:sldId id="5486" r:id="rId128"/>
    <p:sldId id="5487" r:id="rId129"/>
    <p:sldId id="5488" r:id="rId130"/>
    <p:sldId id="5489" r:id="rId131"/>
    <p:sldId id="572" r:id="rId132"/>
    <p:sldId id="5496" r:id="rId133"/>
    <p:sldId id="5210" r:id="rId134"/>
    <p:sldId id="5215" r:id="rId135"/>
    <p:sldId id="5212" r:id="rId136"/>
    <p:sldId id="5213" r:id="rId137"/>
    <p:sldId id="5214" r:id="rId138"/>
    <p:sldId id="331" r:id="rId139"/>
    <p:sldId id="624" r:id="rId140"/>
    <p:sldId id="625" r:id="rId141"/>
    <p:sldId id="573" r:id="rId142"/>
    <p:sldId id="5490" r:id="rId143"/>
    <p:sldId id="5452" r:id="rId144"/>
    <p:sldId id="5467" r:id="rId145"/>
    <p:sldId id="4502" r:id="rId146"/>
    <p:sldId id="1193" r:id="rId147"/>
    <p:sldId id="5470" r:id="rId148"/>
    <p:sldId id="5460" r:id="rId149"/>
    <p:sldId id="869" r:id="rId150"/>
    <p:sldId id="641" r:id="rId151"/>
    <p:sldId id="642" r:id="rId152"/>
    <p:sldId id="643" r:id="rId153"/>
    <p:sldId id="644" r:id="rId154"/>
    <p:sldId id="5491" r:id="rId155"/>
    <p:sldId id="5492" r:id="rId156"/>
    <p:sldId id="360" r:id="rId157"/>
    <p:sldId id="347" r:id="rId158"/>
    <p:sldId id="617" r:id="rId159"/>
    <p:sldId id="534" r:id="rId160"/>
    <p:sldId id="4027" r:id="rId161"/>
    <p:sldId id="4028" r:id="rId162"/>
    <p:sldId id="540" r:id="rId163"/>
    <p:sldId id="536" r:id="rId164"/>
    <p:sldId id="537" r:id="rId165"/>
    <p:sldId id="539" r:id="rId166"/>
    <p:sldId id="2427" r:id="rId167"/>
    <p:sldId id="472" r:id="rId168"/>
    <p:sldId id="473" r:id="rId169"/>
    <p:sldId id="474" r:id="rId170"/>
    <p:sldId id="695" r:id="rId171"/>
    <p:sldId id="5472" r:id="rId172"/>
    <p:sldId id="5473" r:id="rId173"/>
    <p:sldId id="5493" r:id="rId174"/>
    <p:sldId id="434" r:id="rId175"/>
    <p:sldId id="696" r:id="rId176"/>
    <p:sldId id="415" r:id="rId177"/>
    <p:sldId id="512" r:id="rId17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256"/>
            <p14:sldId id="335"/>
            <p14:sldId id="5456"/>
            <p14:sldId id="433"/>
            <p14:sldId id="2289"/>
            <p14:sldId id="5457"/>
            <p14:sldId id="674"/>
            <p14:sldId id="5476"/>
            <p14:sldId id="5209"/>
            <p14:sldId id="5459"/>
            <p14:sldId id="5458"/>
            <p14:sldId id="432"/>
            <p14:sldId id="258"/>
            <p14:sldId id="388"/>
            <p14:sldId id="5475"/>
            <p14:sldId id="5268"/>
            <p14:sldId id="5270"/>
            <p14:sldId id="5477"/>
            <p14:sldId id="612"/>
            <p14:sldId id="4657"/>
            <p14:sldId id="525"/>
            <p14:sldId id="4690"/>
            <p14:sldId id="4681"/>
            <p14:sldId id="5464"/>
            <p14:sldId id="2428"/>
            <p14:sldId id="305"/>
            <p14:sldId id="306"/>
            <p14:sldId id="274"/>
            <p14:sldId id="277"/>
            <p14:sldId id="275"/>
            <p14:sldId id="276"/>
            <p14:sldId id="2429"/>
            <p14:sldId id="259"/>
            <p14:sldId id="262"/>
            <p14:sldId id="2430"/>
            <p14:sldId id="263"/>
            <p14:sldId id="866"/>
            <p14:sldId id="3990"/>
            <p14:sldId id="3991"/>
            <p14:sldId id="315"/>
            <p14:sldId id="3992"/>
            <p14:sldId id="3993"/>
            <p14:sldId id="3994"/>
            <p14:sldId id="356"/>
            <p14:sldId id="268"/>
            <p14:sldId id="269"/>
            <p14:sldId id="1987"/>
            <p14:sldId id="5469"/>
            <p14:sldId id="310"/>
            <p14:sldId id="589"/>
            <p14:sldId id="491"/>
            <p14:sldId id="5478"/>
            <p14:sldId id="349"/>
            <p14:sldId id="5494"/>
            <p14:sldId id="5495"/>
            <p14:sldId id="325"/>
            <p14:sldId id="336"/>
            <p14:sldId id="5479"/>
            <p14:sldId id="620"/>
            <p14:sldId id="5480"/>
            <p14:sldId id="5481"/>
            <p14:sldId id="5482"/>
            <p14:sldId id="5483"/>
            <p14:sldId id="553"/>
            <p14:sldId id="554"/>
            <p14:sldId id="550"/>
            <p14:sldId id="558"/>
            <p14:sldId id="559"/>
            <p14:sldId id="560"/>
            <p14:sldId id="561"/>
            <p14:sldId id="562"/>
            <p14:sldId id="563"/>
            <p14:sldId id="564"/>
            <p14:sldId id="590"/>
            <p14:sldId id="549"/>
            <p14:sldId id="5484"/>
            <p14:sldId id="566"/>
            <p14:sldId id="5485"/>
            <p14:sldId id="492"/>
            <p14:sldId id="568"/>
            <p14:sldId id="569"/>
            <p14:sldId id="591"/>
            <p14:sldId id="570"/>
            <p14:sldId id="873"/>
            <p14:sldId id="592"/>
            <p14:sldId id="5486"/>
            <p14:sldId id="5487"/>
            <p14:sldId id="5488"/>
            <p14:sldId id="5489"/>
            <p14:sldId id="572"/>
            <p14:sldId id="5496"/>
            <p14:sldId id="5210"/>
            <p14:sldId id="5215"/>
            <p14:sldId id="5212"/>
            <p14:sldId id="5213"/>
            <p14:sldId id="5214"/>
            <p14:sldId id="331"/>
            <p14:sldId id="624"/>
            <p14:sldId id="625"/>
            <p14:sldId id="573"/>
            <p14:sldId id="5490"/>
            <p14:sldId id="5452"/>
            <p14:sldId id="5467"/>
            <p14:sldId id="4502"/>
            <p14:sldId id="1193"/>
            <p14:sldId id="5470"/>
            <p14:sldId id="5460"/>
            <p14:sldId id="869"/>
            <p14:sldId id="641"/>
            <p14:sldId id="642"/>
            <p14:sldId id="643"/>
            <p14:sldId id="644"/>
            <p14:sldId id="5491"/>
            <p14:sldId id="5492"/>
            <p14:sldId id="360"/>
            <p14:sldId id="347"/>
            <p14:sldId id="617"/>
            <p14:sldId id="534"/>
            <p14:sldId id="4027"/>
            <p14:sldId id="4028"/>
            <p14:sldId id="540"/>
            <p14:sldId id="536"/>
            <p14:sldId id="537"/>
            <p14:sldId id="539"/>
          </p14:sldIdLst>
        </p14:section>
        <p14:section name="Conclusion" id="{8DB54D57-DD72-DB4B-85D9-5D1A2F2B9B90}">
          <p14:sldIdLst>
            <p14:sldId id="2427"/>
            <p14:sldId id="472"/>
            <p14:sldId id="473"/>
            <p14:sldId id="474"/>
            <p14:sldId id="695"/>
            <p14:sldId id="5472"/>
            <p14:sldId id="5473"/>
            <p14:sldId id="5493"/>
            <p14:sldId id="434"/>
            <p14:sldId id="696"/>
            <p14:sldId id="415"/>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AFC"/>
    <a:srgbClr val="FFFFFF"/>
    <a:srgbClr val="76140C"/>
    <a:srgbClr val="0432FF"/>
    <a:srgbClr val="5C3F21"/>
    <a:srgbClr val="000000"/>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8" autoAdjust="0"/>
    <p:restoredTop sz="68107" autoAdjust="0"/>
  </p:normalViewPr>
  <p:slideViewPr>
    <p:cSldViewPr>
      <p:cViewPr>
        <p:scale>
          <a:sx n="92" d="100"/>
          <a:sy n="92" d="100"/>
        </p:scale>
        <p:origin x="336" y="51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50" d="100"/>
        <a:sy n="50" d="100"/>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slide" Target="slides/slide114.xml"/><Relationship Id="rId177" Type="http://schemas.openxmlformats.org/officeDocument/2006/relationships/slide" Target="slides/slide135.xml"/><Relationship Id="rId172" Type="http://schemas.openxmlformats.org/officeDocument/2006/relationships/slide" Target="slides/slide1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handoutMaster" Target="handoutMasters/handoutMaster1.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DB6E06-2012-9F44-B378-21699A1B0026}" type="presOf" srcId="{54471214-3ABC-B64E-8935-4F53AC7091F5}" destId="{2257407E-2335-6E46-9533-50F1A4869162}" srcOrd="0" destOrd="0" presId="urn:microsoft.com/office/officeart/2005/8/layout/cycle1"/>
    <dgm:cxn modelId="{DD0FEC0E-B84B-2840-A496-D887C5128AA5}" type="presOf" srcId="{B6065800-F57E-6842-B73C-614AFBC2DE05}" destId="{2990F259-A510-7044-A15A-189FB55AE5CB}"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9D86C81C-7F6C-7A4E-AFA7-A4F203AA65B4}"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607E27-791B-CB4B-992D-6DB99B79B601}" type="presOf" srcId="{580AAA11-E1E4-FC4E-A546-63E521F462A7}" destId="{DAE7F6D9-575B-6C47-9F2C-6177EB4BA541}" srcOrd="0" destOrd="0" presId="urn:microsoft.com/office/officeart/2005/8/layout/cycle1"/>
    <dgm:cxn modelId="{B5BA1833-216D-9D48-AD59-D531FCE089DE}"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FE11C36-33FF-9546-8B35-6BFD83DA736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8D2BCD48-B7F5-0443-9EBF-9B4008172B6A}" type="presOf" srcId="{55E743FA-081E-B447-B4F2-DEEACC6857BC}" destId="{36444405-91CC-BC45-909E-8AE477F1EC7C}" srcOrd="0" destOrd="0" presId="urn:microsoft.com/office/officeart/2005/8/layout/cycle1"/>
    <dgm:cxn modelId="{27ED655A-DAD0-ED41-BB4E-CD674290BB31}" type="presOf" srcId="{931AD6AD-68AD-1F4D-802F-C6CD780A0CDB}" destId="{19DCBC3D-EF34-4444-B52C-E59D1C44CC9D}" srcOrd="0" destOrd="0" presId="urn:microsoft.com/office/officeart/2005/8/layout/cycle1"/>
    <dgm:cxn modelId="{5F62BB5C-EF31-E145-BD0E-F18848FEDB0A}" type="presOf" srcId="{19401D75-4FA1-2642-9C39-67D34D8AB9EC}" destId="{37E24780-EDFC-1D4D-B756-C90BE821441B}" srcOrd="0" destOrd="0" presId="urn:microsoft.com/office/officeart/2005/8/layout/cycle1"/>
    <dgm:cxn modelId="{D2A22760-2A86-C34C-9A79-7EAF05674C7A}" type="presOf" srcId="{0858D728-97B0-1A41-82DA-1572CE14754F}" destId="{9BE0E30D-6CC1-3143-BC4A-4FF2C5039316}" srcOrd="0" destOrd="0" presId="urn:microsoft.com/office/officeart/2005/8/layout/cycle1"/>
    <dgm:cxn modelId="{4FEC9962-0863-CE45-9279-DCDD4052FDEA}" type="presOf" srcId="{CCCC52AB-CFB4-904A-B94C-E1998826B4F9}" destId="{7C0589C6-43EC-854D-966B-B0C5FE9A8192}" srcOrd="0" destOrd="0" presId="urn:microsoft.com/office/officeart/2005/8/layout/cycle1"/>
    <dgm:cxn modelId="{52EEAA67-CDBD-C641-B34E-FC7400DA50AA}" type="presOf" srcId="{12600BCB-5734-3F4B-9543-0CB09A3EC940}" destId="{92DA8A36-05F4-4B4C-B207-6FB4CBC9688F}" srcOrd="0" destOrd="0" presId="urn:microsoft.com/office/officeart/2005/8/layout/cycle1"/>
    <dgm:cxn modelId="{95EFF575-7542-1948-8CC4-36FFAEC51C3C}" type="presOf" srcId="{591E9484-33B2-714C-AA5D-D47E80DA12F9}" destId="{CDA9BE8C-41E5-BF45-BAB4-5B91BDDEFF8D}" srcOrd="0" destOrd="0" presId="urn:microsoft.com/office/officeart/2005/8/layout/cycle1"/>
    <dgm:cxn modelId="{89D8147B-9BEF-5643-BEC3-EA29C9541F8C}" type="presOf" srcId="{D7E87DE1-03EB-D748-89C5-D76845DF9F58}" destId="{12C576B8-5B2D-B04B-98C4-29D5E499FD83}" srcOrd="0" destOrd="0" presId="urn:microsoft.com/office/officeart/2005/8/layout/cycle1"/>
    <dgm:cxn modelId="{5AB62485-5638-0046-95E8-645D5BEC24C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4DA692-388C-6643-85F7-AD195C1F1D09}" type="presOf" srcId="{325DB5A0-FE7A-8245-9663-7B515E4DF4C8}" destId="{EAEA7D1D-8D8A-4A4B-812D-D24179AFED27}" srcOrd="0" destOrd="0" presId="urn:microsoft.com/office/officeart/2005/8/layout/cycle1"/>
    <dgm:cxn modelId="{32222C9C-5BCD-0046-BAF9-FBB0D90C2416}"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3846FB4-66C6-F643-9411-8472AE48CFB9}"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42AA1C4-2AAA-A24C-AABB-2AF9132F26D3}"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6870BCE-67A7-684C-AEE2-4760F969F913}"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7AF271E6-3D80-014A-9FBA-9B22F08DAB82}" type="presOf" srcId="{63159F5F-19C4-974F-B4D9-6A8388E3A179}" destId="{DC85BF06-3190-2C49-B38C-CC01414F9567}" srcOrd="0" destOrd="0" presId="urn:microsoft.com/office/officeart/2005/8/layout/cycle1"/>
    <dgm:cxn modelId="{D7060AE7-B923-924B-ADEC-EAACFCF4835D}" type="presOf" srcId="{A9914442-2057-0542-A0EA-F935FCA28993}" destId="{B4CE740F-E5F8-1040-9068-3C0CA6A81D60}" srcOrd="0" destOrd="0" presId="urn:microsoft.com/office/officeart/2005/8/layout/cycle1"/>
    <dgm:cxn modelId="{445C4EF3-3781-1942-97B7-36F297F3EF05}" type="presOf" srcId="{6533DBF9-2933-D44A-B9F0-8FC24EC06F20}" destId="{C4FE94AE-AFAE-8743-9525-171FDA850E0F}" srcOrd="0" destOrd="0" presId="urn:microsoft.com/office/officeart/2005/8/layout/cycle1"/>
    <dgm:cxn modelId="{84F3BAF3-E767-DD4C-8D7B-E4A94786C2FB}" type="presOf" srcId="{D548EBB6-B1A8-4E4A-94F3-38AFF917AA13}" destId="{A85B6194-0CD3-0046-9C07-12EA626BEFA3}" srcOrd="0" destOrd="0" presId="urn:microsoft.com/office/officeart/2005/8/layout/cycle1"/>
    <dgm:cxn modelId="{33280F48-D6EA-3B4A-BDBE-FF58AEAA4551}" type="presParOf" srcId="{974F300E-4386-5845-9047-D2E50BE5B9DF}" destId="{BF1A72C0-4F23-214E-B2C0-EC3432C35438}" srcOrd="0" destOrd="0" presId="urn:microsoft.com/office/officeart/2005/8/layout/cycle1"/>
    <dgm:cxn modelId="{4D3AA75E-2B53-004C-A362-FF4315CDCFEB}" type="presParOf" srcId="{974F300E-4386-5845-9047-D2E50BE5B9DF}" destId="{92DA8A36-05F4-4B4C-B207-6FB4CBC9688F}" srcOrd="1" destOrd="0" presId="urn:microsoft.com/office/officeart/2005/8/layout/cycle1"/>
    <dgm:cxn modelId="{E97115E8-D927-C647-AEA1-DA39F3533A46}" type="presParOf" srcId="{974F300E-4386-5845-9047-D2E50BE5B9DF}" destId="{2990F259-A510-7044-A15A-189FB55AE5CB}" srcOrd="2" destOrd="0" presId="urn:microsoft.com/office/officeart/2005/8/layout/cycle1"/>
    <dgm:cxn modelId="{92B06590-0F90-E34F-87BB-6C73D9B4BD27}" type="presParOf" srcId="{974F300E-4386-5845-9047-D2E50BE5B9DF}" destId="{A7A1548F-03D0-7F43-8C4C-631804CE4126}" srcOrd="3" destOrd="0" presId="urn:microsoft.com/office/officeart/2005/8/layout/cycle1"/>
    <dgm:cxn modelId="{3B149C97-DA3A-9348-BF8B-424528576092}" type="presParOf" srcId="{974F300E-4386-5845-9047-D2E50BE5B9DF}" destId="{EAEA7D1D-8D8A-4A4B-812D-D24179AFED27}" srcOrd="4" destOrd="0" presId="urn:microsoft.com/office/officeart/2005/8/layout/cycle1"/>
    <dgm:cxn modelId="{C9F39152-7AED-7046-868F-F25E236AAEE5}" type="presParOf" srcId="{974F300E-4386-5845-9047-D2E50BE5B9DF}" destId="{2257407E-2335-6E46-9533-50F1A4869162}" srcOrd="5" destOrd="0" presId="urn:microsoft.com/office/officeart/2005/8/layout/cycle1"/>
    <dgm:cxn modelId="{C3EC311B-0596-B249-9891-32D8DD0420D0}" type="presParOf" srcId="{974F300E-4386-5845-9047-D2E50BE5B9DF}" destId="{3467B5D4-61EB-4C46-BB87-881C0920F2D1}" srcOrd="6" destOrd="0" presId="urn:microsoft.com/office/officeart/2005/8/layout/cycle1"/>
    <dgm:cxn modelId="{3876B70D-2AC0-E547-804D-F7836B732610}" type="presParOf" srcId="{974F300E-4386-5845-9047-D2E50BE5B9DF}" destId="{2467F156-8EB3-F044-8664-8B186FD19D40}" srcOrd="7" destOrd="0" presId="urn:microsoft.com/office/officeart/2005/8/layout/cycle1"/>
    <dgm:cxn modelId="{4DEFECDE-B2C7-9C4A-8C44-76848D94949F}" type="presParOf" srcId="{974F300E-4386-5845-9047-D2E50BE5B9DF}" destId="{DC85BF06-3190-2C49-B38C-CC01414F9567}" srcOrd="8" destOrd="0" presId="urn:microsoft.com/office/officeart/2005/8/layout/cycle1"/>
    <dgm:cxn modelId="{E7D131C3-D1A8-7D48-B08B-8E5270F70898}" type="presParOf" srcId="{974F300E-4386-5845-9047-D2E50BE5B9DF}" destId="{818521AB-CB19-3245-AC47-32330EC1D05A}" srcOrd="9" destOrd="0" presId="urn:microsoft.com/office/officeart/2005/8/layout/cycle1"/>
    <dgm:cxn modelId="{A751ED07-7449-8D45-BA75-3EBC785C676B}" type="presParOf" srcId="{974F300E-4386-5845-9047-D2E50BE5B9DF}" destId="{A85B6194-0CD3-0046-9C07-12EA626BEFA3}" srcOrd="10" destOrd="0" presId="urn:microsoft.com/office/officeart/2005/8/layout/cycle1"/>
    <dgm:cxn modelId="{72363F44-D8C6-1844-B19E-8F49B47A174D}" type="presParOf" srcId="{974F300E-4386-5845-9047-D2E50BE5B9DF}" destId="{76EDA6DC-5A32-7640-86D9-A3D1F65AC2D3}" srcOrd="11" destOrd="0" presId="urn:microsoft.com/office/officeart/2005/8/layout/cycle1"/>
    <dgm:cxn modelId="{FEB8A467-DC5D-1F45-9AD2-0D2F1B9F011E}" type="presParOf" srcId="{974F300E-4386-5845-9047-D2E50BE5B9DF}" destId="{5FEB966B-5E78-494C-B5A1-6F18B3A362B7}" srcOrd="12" destOrd="0" presId="urn:microsoft.com/office/officeart/2005/8/layout/cycle1"/>
    <dgm:cxn modelId="{237A4237-1A71-604B-8213-FE65A7E065FB}" type="presParOf" srcId="{974F300E-4386-5845-9047-D2E50BE5B9DF}" destId="{9BE0E30D-6CC1-3143-BC4A-4FF2C5039316}" srcOrd="13" destOrd="0" presId="urn:microsoft.com/office/officeart/2005/8/layout/cycle1"/>
    <dgm:cxn modelId="{FB317AB0-0F26-C946-B60F-FAC29D12494F}" type="presParOf" srcId="{974F300E-4386-5845-9047-D2E50BE5B9DF}" destId="{37E24780-EDFC-1D4D-B756-C90BE821441B}" srcOrd="14" destOrd="0" presId="urn:microsoft.com/office/officeart/2005/8/layout/cycle1"/>
    <dgm:cxn modelId="{1E3F0CF9-FCC7-0440-BF41-6FC5439F77A4}" type="presParOf" srcId="{974F300E-4386-5845-9047-D2E50BE5B9DF}" destId="{788B510C-5C6F-7E4F-BD2A-4B0F37349509}" srcOrd="15" destOrd="0" presId="urn:microsoft.com/office/officeart/2005/8/layout/cycle1"/>
    <dgm:cxn modelId="{AEB51356-7DC7-C24B-A375-B3EEC092E02E}" type="presParOf" srcId="{974F300E-4386-5845-9047-D2E50BE5B9DF}" destId="{BF6C208F-01F8-574D-980A-D40F886CF760}" srcOrd="16" destOrd="0" presId="urn:microsoft.com/office/officeart/2005/8/layout/cycle1"/>
    <dgm:cxn modelId="{79CC3012-2BBA-BE45-A355-3D093964DE7D}" type="presParOf" srcId="{974F300E-4386-5845-9047-D2E50BE5B9DF}" destId="{DAE7F6D9-575B-6C47-9F2C-6177EB4BA541}" srcOrd="17" destOrd="0" presId="urn:microsoft.com/office/officeart/2005/8/layout/cycle1"/>
    <dgm:cxn modelId="{DBCFE755-4EFB-1841-86D7-2D718D53BD6B}" type="presParOf" srcId="{974F300E-4386-5845-9047-D2E50BE5B9DF}" destId="{3AD74439-13B4-6B4C-A74C-96BE28333D49}" srcOrd="18" destOrd="0" presId="urn:microsoft.com/office/officeart/2005/8/layout/cycle1"/>
    <dgm:cxn modelId="{E557D53A-EF5F-D646-B914-0DA894044ACF}" type="presParOf" srcId="{974F300E-4386-5845-9047-D2E50BE5B9DF}" destId="{B4CE740F-E5F8-1040-9068-3C0CA6A81D60}" srcOrd="19" destOrd="0" presId="urn:microsoft.com/office/officeart/2005/8/layout/cycle1"/>
    <dgm:cxn modelId="{9D437845-E95B-8E4E-8611-B8814C2BFAA1}" type="presParOf" srcId="{974F300E-4386-5845-9047-D2E50BE5B9DF}" destId="{7D368AA8-A897-6A44-B2ED-5420DBBF55CD}" srcOrd="20" destOrd="0" presId="urn:microsoft.com/office/officeart/2005/8/layout/cycle1"/>
    <dgm:cxn modelId="{86C92E08-101C-1741-828E-65B7A75CCD47}" type="presParOf" srcId="{974F300E-4386-5845-9047-D2E50BE5B9DF}" destId="{256A8A82-B1CB-EF43-AB66-A3D1C8A54B59}" srcOrd="21" destOrd="0" presId="urn:microsoft.com/office/officeart/2005/8/layout/cycle1"/>
    <dgm:cxn modelId="{2CF75B91-30F3-9846-B256-29D40162BB2B}" type="presParOf" srcId="{974F300E-4386-5845-9047-D2E50BE5B9DF}" destId="{36444405-91CC-BC45-909E-8AE477F1EC7C}" srcOrd="22" destOrd="0" presId="urn:microsoft.com/office/officeart/2005/8/layout/cycle1"/>
    <dgm:cxn modelId="{932E9499-C988-3049-AAE6-F689B84D3F11}" type="presParOf" srcId="{974F300E-4386-5845-9047-D2E50BE5B9DF}" destId="{0EBEA1BD-8C57-A847-A4A1-BD492A397D4A}" srcOrd="23" destOrd="0" presId="urn:microsoft.com/office/officeart/2005/8/layout/cycle1"/>
    <dgm:cxn modelId="{EEF4A2A3-99B0-FA49-A3BF-59764D9A6989}" type="presParOf" srcId="{974F300E-4386-5845-9047-D2E50BE5B9DF}" destId="{A1257670-91AA-B74E-AFCB-48382C466D43}" srcOrd="24" destOrd="0" presId="urn:microsoft.com/office/officeart/2005/8/layout/cycle1"/>
    <dgm:cxn modelId="{E28F7D7B-FB31-2B4B-9DF6-296755749775}" type="presParOf" srcId="{974F300E-4386-5845-9047-D2E50BE5B9DF}" destId="{19DCBC3D-EF34-4444-B52C-E59D1C44CC9D}" srcOrd="25" destOrd="0" presId="urn:microsoft.com/office/officeart/2005/8/layout/cycle1"/>
    <dgm:cxn modelId="{80C4C4FA-D4A0-D944-A4BD-8FA7C30E4A49}" type="presParOf" srcId="{974F300E-4386-5845-9047-D2E50BE5B9DF}" destId="{CDA9BE8C-41E5-BF45-BAB4-5B91BDDEFF8D}" srcOrd="26" destOrd="0" presId="urn:microsoft.com/office/officeart/2005/8/layout/cycle1"/>
    <dgm:cxn modelId="{47933DF9-527B-FF40-A16C-3DF14CDE96E4}" type="presParOf" srcId="{974F300E-4386-5845-9047-D2E50BE5B9DF}" destId="{731680F6-F070-374C-97C4-FB0156E03231}" srcOrd="27" destOrd="0" presId="urn:microsoft.com/office/officeart/2005/8/layout/cycle1"/>
    <dgm:cxn modelId="{94D98AAA-585E-234D-8825-1905A909B25C}" type="presParOf" srcId="{974F300E-4386-5845-9047-D2E50BE5B9DF}" destId="{12C576B8-5B2D-B04B-98C4-29D5E499FD83}" srcOrd="28" destOrd="0" presId="urn:microsoft.com/office/officeart/2005/8/layout/cycle1"/>
    <dgm:cxn modelId="{F6F8728F-7D99-B145-BEA7-05201C416D04}" type="presParOf" srcId="{974F300E-4386-5845-9047-D2E50BE5B9DF}" destId="{C4FE94AE-AFAE-8743-9525-171FDA850E0F}" srcOrd="29" destOrd="0" presId="urn:microsoft.com/office/officeart/2005/8/layout/cycle1"/>
    <dgm:cxn modelId="{030860F4-4563-6F49-9A9C-E5A7741E91D3}" type="presParOf" srcId="{974F300E-4386-5845-9047-D2E50BE5B9DF}" destId="{FBD4D212-3E98-9843-8795-297F9EDDD657}" srcOrd="30" destOrd="0" presId="urn:microsoft.com/office/officeart/2005/8/layout/cycle1"/>
    <dgm:cxn modelId="{1A78F5E9-1E45-F949-A351-86F97E6A62E0}" type="presParOf" srcId="{974F300E-4386-5845-9047-D2E50BE5B9DF}" destId="{54CDBF4B-9D09-3242-A1D5-0506BD1712C5}" srcOrd="31" destOrd="0" presId="urn:microsoft.com/office/officeart/2005/8/layout/cycle1"/>
    <dgm:cxn modelId="{82494115-211D-F54F-8120-0DD62D2D69E4}" type="presParOf" srcId="{974F300E-4386-5845-9047-D2E50BE5B9DF}" destId="{49452468-AA65-834B-B75D-72A0A7810E13}" srcOrd="32" destOrd="0" presId="urn:microsoft.com/office/officeart/2005/8/layout/cycle1"/>
    <dgm:cxn modelId="{D6EF2528-D49F-8748-B897-6BB120CA6682}" type="presParOf" srcId="{974F300E-4386-5845-9047-D2E50BE5B9DF}" destId="{B0C742D0-6463-FF41-BE88-36D0AF1ED5D5}" srcOrd="33" destOrd="0" presId="urn:microsoft.com/office/officeart/2005/8/layout/cycle1"/>
    <dgm:cxn modelId="{E49E3FFA-C2BE-954B-B610-58252B97F85E}" type="presParOf" srcId="{974F300E-4386-5845-9047-D2E50BE5B9DF}" destId="{CE064FAD-9527-C04A-986D-ADE7F29D4AAF}" srcOrd="34" destOrd="0" presId="urn:microsoft.com/office/officeart/2005/8/layout/cycle1"/>
    <dgm:cxn modelId="{C5E8358E-B993-6C46-B4FD-B0C4ABC6D2D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pPr/>
              <a:t>1</a:t>
            </a:fld>
            <a:endParaRPr lang="en-US" sz="1200"/>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 has been faithful to be close to us.</a:t>
            </a:r>
          </a:p>
          <a:p>
            <a:r>
              <a:rPr lang="en-US" dirty="0">
                <a:latin typeface="Arial" panose="020B0604020202020204" pitchFamily="34" charset="0"/>
                <a:cs typeface="Arial" panose="020B0604020202020204" pitchFamily="34" charset="0"/>
              </a:rPr>
              <a:t>Has God been faithful to you in the past? How?</a:t>
            </a:r>
          </a:p>
          <a:p>
            <a:r>
              <a:rPr lang="en-US" dirty="0">
                <a:latin typeface="Arial" panose="020B0604020202020204" pitchFamily="34" charset="0"/>
                <a:cs typeface="Arial" panose="020B0604020202020204" pitchFamily="34" charset="0"/>
              </a:rPr>
              <a:t>He provided forgiveness in Jesus.</a:t>
            </a:r>
          </a:p>
          <a:p>
            <a:r>
              <a:rPr lang="en-US" dirty="0">
                <a:latin typeface="Arial" panose="020B0604020202020204" pitchFamily="34" charset="0"/>
                <a:cs typeface="Arial" panose="020B0604020202020204" pitchFamily="34" charset="0"/>
              </a:rPr>
              <a:t>He has met all my needs.</a:t>
            </a:r>
          </a:p>
          <a:p>
            <a:r>
              <a:rPr lang="en-US" dirty="0">
                <a:latin typeface="Arial" panose="020B0604020202020204" pitchFamily="34" charset="0"/>
                <a:cs typeface="Arial" panose="020B0604020202020204" pitchFamily="34" charset="0"/>
              </a:rPr>
              <a:t>He gave my life purpose.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1904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God </a:t>
            </a:r>
            <a:r>
              <a:rPr lang="en-US" dirty="0">
                <a:latin typeface="Arial"/>
                <a:cs typeface="Arial"/>
              </a:rPr>
              <a:t>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440122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73503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8882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66220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750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066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Will God be faithful to you in the future? How?</a:t>
            </a:r>
          </a:p>
          <a:p>
            <a:r>
              <a:rPr lang="en-US" dirty="0">
                <a:latin typeface="Arial" panose="020B0604020202020204" pitchFamily="34" charset="0"/>
                <a:cs typeface="Arial" panose="020B0604020202020204" pitchFamily="34" charset="0"/>
              </a:rPr>
              <a:t>He will continue to give me eternal life.</a:t>
            </a:r>
          </a:p>
          <a:p>
            <a:r>
              <a:rPr lang="en-US" dirty="0">
                <a:latin typeface="Arial" panose="020B0604020202020204" pitchFamily="34" charset="0"/>
                <a:cs typeface="Arial" panose="020B0604020202020204" pitchFamily="34" charset="0"/>
              </a:rPr>
              <a:t>He will give me a glorified body.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075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5875574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850663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5873710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920578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Look forward to God's own presence in a totally new system where sin can still be confessed by those in mortal bodies and where we live together in a fair land allotment.</a:t>
            </a:r>
          </a:p>
        </p:txBody>
      </p:sp>
    </p:spTree>
    <p:extLst>
      <p:ext uri="{BB962C8B-B14F-4D97-AF65-F5344CB8AC3E}">
        <p14:creationId xmlns:p14="http://schemas.microsoft.com/office/powerpoint/2010/main" val="18574054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735399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what ways will we see the goodness of the LORD in the days ahead?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937DB-4F7B-5A4E-ABF6-F6FF05B49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04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1097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p:cNvSpPr>
            <a:spLocks noGrp="1" noRot="1" noChangeAspect="1" noChangeArrowheads="1" noTextEdit="1"/>
          </p:cNvSpPr>
          <p:nvPr>
            <p:ph type="sldImg"/>
          </p:nvPr>
        </p:nvSpPr>
        <p:spPr>
          <a:xfrm>
            <a:off x="1150938" y="692150"/>
            <a:ext cx="4556125" cy="3416300"/>
          </a:xfrm>
          <a:ln/>
        </p:spPr>
      </p:sp>
      <p:sp>
        <p:nvSpPr>
          <p:cNvPr id="4894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Then, in the terrible onslaught of 586 BC, JUDAH, herself, </a:t>
            </a:r>
          </a:p>
          <a:p>
            <a:r>
              <a:rPr lang="en-US" b="0" dirty="0">
                <a:latin typeface="Times" charset="0"/>
                <a:ea typeface="ＭＳ Ｐゴシック" charset="0"/>
                <a:cs typeface="ＭＳ Ｐゴシック" charset="0"/>
              </a:rPr>
              <a:t>////	faces the invasion of the BABYLONIANS under King Nebuchadnezzar.  All of Jerusalem -- including SOLOMON</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great Temple -- is completely destroyed by the Babylonians.  This is that second and important specific date to remember…586 B.C.</a:t>
            </a:r>
          </a:p>
          <a:p>
            <a:r>
              <a:rPr lang="en-US" b="0" dirty="0">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BC601-9C9A-CB41-BC6F-E816398FF4A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602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931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F5899-97BE-9844-A2BE-0109F873186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130300" y="674688"/>
            <a:ext cx="4597400" cy="3448050"/>
          </a:xfrm>
          <a:solidFill>
            <a:srgbClr val="FFFFFF"/>
          </a:solidFill>
          <a:ln/>
        </p:spPr>
      </p:sp>
      <p:sp>
        <p:nvSpPr>
          <p:cNvPr id="323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God’s promise to Abraham remained for a place to live for offspring, a king to rule, and blessing with all people.</a:t>
            </a:r>
          </a:p>
          <a:p>
            <a:pPr eaLnBrk="1" hangingPunct="1"/>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36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r>
              <a:rPr lang="en-US" sz="1100" baseline="0" dirty="0">
                <a:latin typeface="Arial"/>
                <a:cs typeface="Arial"/>
              </a:rPr>
              <a:t>———————</a:t>
            </a:r>
          </a:p>
          <a:p>
            <a:r>
              <a:rPr lang="en-US" sz="1100" baseline="0" dirty="0">
                <a:latin typeface="Arial"/>
                <a:cs typeface="Arial"/>
              </a:rPr>
              <a:t>OS-05-Deuteronomy-243</a:t>
            </a:r>
          </a:p>
          <a:p>
            <a:r>
              <a:rPr lang="en-US" sz="1100" baseline="0" dirty="0">
                <a:latin typeface="Arial"/>
                <a:cs typeface="Arial"/>
              </a:rPr>
              <a:t>OS-12-2 Kings-98</a:t>
            </a:r>
            <a:endParaRPr lang="en-US" sz="1100" b="0" dirty="0">
              <a:solidFill>
                <a:schemeClr val="tx1"/>
              </a:solidFill>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His promise to David of his line forever was still valid through their king living among them.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though the king was in exile, he wasn't in prison by himself! Judah's King Jehoiachin fathered SEVEN sons! God was preserving the line of David, just as he said he would until that line came to Jesus.</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______</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Zedekiah.</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Descendants of Jehoiachin</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3:17    The sons of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Jehoiachin,</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Malkiram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Pedaiah,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Shenazzar</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Jekamiah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Hoshama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Nedabiah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 sons of Zerubbabel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Meshullam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Hananiah. (Their sister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Shelomith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20  His five other sons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Hashubah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Ohel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Berekiah,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Hasadiah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Jushab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-hesed.</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3:21    The sons of Hananiah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Pelatiah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Obadiah. Obadiah’s son was Shecaniah.</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Hattush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Igal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Bariah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Neariah,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Shaphat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—six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3:23    The sons of Neariah were Elioenai,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Hizkiah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Azrikam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—three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3:24    The sons of Elioenai were Hodaviah,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Eliashib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Akkub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Johanan,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Delaiah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Anani—seven in all.</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OS-12-2Kings-231</a:t>
            </a:r>
          </a:p>
          <a:p>
            <a:r>
              <a:rPr lang="en-US" dirty="0">
                <a:latin typeface="Arial" panose="020B0604020202020204" pitchFamily="34" charset="0"/>
                <a:cs typeface="Arial" panose="020B0604020202020204" pitchFamily="34"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Davidic line actually is recorded in 1 Chronicles for nine generations to the end of OT history. God promised David an eternal dynasty never to be wiped out, so we see if continue here until Matthew 1 and Luke 3 continue it further to Jesus.</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2. DESCENDANTS OF SOLOMON (3:10-24)</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3:10-24</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This list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Solomon’s</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descendants is in effect a list of Judah’s kings from Solomon through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Zedekiah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(vv. 10-16) and their exilic and postexilic continuation (vv. 17-24). Athaliah, the queen who ruled between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Ahaziah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Joash,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not mentioned (v. 11). That is because she was only a political usurper and was not in the true dynastic succession (cf. 2 Kings 11). Of the sons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Josiah, Johanan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otherwise unknown. He cannot be Jehoahaz (2 Kings 23:31) because Jehoahaz was [Vol. 1, p. 595] younger than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Jehoiakim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2 Kings 23:36). This means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Shallum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identical to Jehoahaz who, though the next-to-youngest son of Josiah, preceded his brothers on the throne (cf. Jer. 22:11-12).</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remainder of the succession followed by the chronicler is Jeconiah (Heb.; cf. NIV marg. of 1 Chron. 3:16; also known as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Jehoiachin;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v. 17 and 2 Kings 24:8, and Coniah, Jer. 22:24, marg.). Then came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Pedaiah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3:18),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Zerubbabel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Hananiah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Shecaniah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21),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22),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Elioenai</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23),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Hodaviah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24).</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Three difficulties here must be addressed. First, Zerubbabel (v. 19) is elsewhere called the son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Shealtiel,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(Matt. 1:13). Luke, viewing it through Nathan, said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Rhesa</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had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six</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sons but listed only five names” (Eugene Merrill, “1 Chronicles,” in </a:t>
            </a:r>
            <a:r>
              <a:rPr lang="en-US" sz="1200" i="1" kern="1200" dirty="0">
                <a:solidFill>
                  <a:schemeClr val="tx1"/>
                </a:solidFill>
                <a:effectLst/>
                <a:latin typeface="Arial" panose="020B0604020202020204" pitchFamily="34" charset="0"/>
                <a:ea typeface="ＭＳ Ｐゴシック" charset="-128"/>
                <a:cs typeface="Arial" panose="020B0604020202020204" pitchFamily="34" charset="0"/>
              </a:rPr>
              <a:t>The Bible Knowledge Commentary</a:t>
            </a:r>
            <a:r>
              <a:rPr lang="en-US" sz="1200" i="0" kern="1200" dirty="0">
                <a:solidFill>
                  <a:schemeClr val="tx1"/>
                </a:solidFill>
                <a:effectLst/>
                <a:latin typeface="Arial" panose="020B0604020202020204" pitchFamily="34" charset="0"/>
                <a:ea typeface="ＭＳ Ｐゴシック" charset="-128"/>
                <a:cs typeface="Arial" panose="020B0604020202020204" pitchFamily="34" charset="0"/>
              </a:rPr>
              <a:t> [Wheaton, IL: Victor, 1985], 1:594-95).</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Arial" panose="020B0604020202020204" pitchFamily="34" charset="0"/>
                <a:ea typeface="ＭＳ Ｐゴシック" charset="0"/>
                <a:cs typeface="Arial" panose="020B0604020202020204" pitchFamily="34" charset="0"/>
              </a:rPr>
              <a:t>Most of us have heard a lot about the various periods ahead but the one least studied is the Millennium.</a:t>
            </a:r>
          </a:p>
          <a:p>
            <a:r>
              <a:rPr lang="en-US" dirty="0">
                <a:latin typeface="Arial" panose="020B0604020202020204" pitchFamily="34" charset="0"/>
                <a:ea typeface="ＭＳ Ｐゴシック" charset="0"/>
                <a:cs typeface="Arial" panose="020B0604020202020204" pitchFamily="34" charset="0"/>
              </a:rPr>
              <a:t>________</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a:t>
            </a:r>
          </a:p>
        </p:txBody>
      </p:sp>
    </p:spTree>
    <p:extLst>
      <p:ext uri="{BB962C8B-B14F-4D97-AF65-F5344CB8AC3E}">
        <p14:creationId xmlns:p14="http://schemas.microsoft.com/office/powerpoint/2010/main" val="327902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655B1F-1A1C-FC4D-A994-A6EA190F6D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2451"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125633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F45E13-60A1-B647-BCF0-DC5D077FFF7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654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1295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69315E-1273-DE4E-93E8-D2F1EC2DD3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46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97658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514142-83FC-8941-9568-7CF399A450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93807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has always been as close as we have wanted. Do you agree or disagree? Tell the person next to you for 30 seconds.</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97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DC28C-C333-2B4A-A834-5D1CB7E5D9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67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3667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76EC1D-DF22-614A-98FB-7C867FF0DA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87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47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351792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F0A1A8-C1EB-AC4E-BDB8-5B0307C84C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08035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D2F198-645D-734F-8B41-B0C834DDC5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405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3CBF4-AE8A-A44D-A1CB-722FB2680D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877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D5A640-FCBD-B643-A0E9-0B29E54237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26355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DB5DDA-2262-8947-93D0-E763146A2C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4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0618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985307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24482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OS-27-Daniel-332</a:t>
            </a:r>
          </a:p>
          <a:p>
            <a:r>
              <a:rPr lang="en-US" dirty="0">
                <a:latin typeface="Arial" panose="020B0604020202020204" pitchFamily="34" charset="0"/>
                <a:cs typeface="Arial" panose="020B0604020202020204" pitchFamily="34" charset="0"/>
              </a:rPr>
              <a:t>OS-Ezekiel 40-48-Slide 18</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1140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As a new Christian, I used to see the bumper sticker that read “Far from God? Who moved?”</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321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9118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15969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8202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D6306-EF42-E14C-9A14-FCB646C800DF}" type="slidenum">
              <a:rPr lang="en-US" sz="1200"/>
              <a:pPr/>
              <a:t>45</a:t>
            </a:fld>
            <a:endParaRPr lang="en-US" sz="1200"/>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E22A1B-ABF8-BB4F-8B1D-01C92B0AEEA1}" type="slidenum">
              <a:rPr lang="en-US" sz="1200"/>
              <a:pPr/>
              <a:t>46</a:t>
            </a:fld>
            <a:endParaRPr lang="en-US" sz="1200"/>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#1. Timeline to the Kingdom and Temple Described in Ezekiel 40-48.</a:t>
            </a:r>
          </a:p>
          <a:p>
            <a:r>
              <a:rPr lang="en-US" dirty="0">
                <a:latin typeface="Arial" panose="020B0604020202020204" pitchFamily="34" charset="0"/>
                <a:cs typeface="Arial" panose="020B0604020202020204" pitchFamily="34" charset="0"/>
              </a:rPr>
              <a:t>As Picture #1 shows, we are currently in the bottom left part labeled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Current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probably going to begin very soon. Before that time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Resurrection and Catching Away of Church Believers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who will wait out the tribulation in heaven and then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Return With Christ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the end of the tribulation period.</a:t>
            </a:r>
          </a:p>
          <a:p>
            <a:r>
              <a:rPr lang="en-US" dirty="0">
                <a:latin typeface="Arial" panose="020B0604020202020204" pitchFamily="34" charset="0"/>
                <a:cs typeface="Arial" panose="020B0604020202020204" pitchFamily="34" charset="0"/>
              </a:rPr>
              <a:t>Revelation 19:11-16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a white horse; and he that sat upon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armies which were in heaven followed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clothed in fine linen, white and clean. And out of his mouth </a:t>
            </a:r>
            <a:r>
              <a:rPr lang="en-US" dirty="0" err="1">
                <a:latin typeface="Arial" panose="020B0604020202020204" pitchFamily="34" charset="0"/>
                <a:cs typeface="Arial" panose="020B0604020202020204" pitchFamily="34" charset="0"/>
              </a:rPr>
              <a:t>goeth</a:t>
            </a:r>
            <a:r>
              <a:rPr lang="en-US" dirty="0">
                <a:latin typeface="Arial" panose="020B0604020202020204" pitchFamily="34" charset="0"/>
                <a:cs typeface="Arial" panose="020B0604020202020204" pitchFamily="34" charset="0"/>
              </a:rPr>
              <a:t> a sharp sword, that with it he should smite the [Gentile] nations: and he shall rule them with a rod of iron.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will smite the Gentile nations when he returns to defend Israel (see my references to Zechariah 12-14 in my Matthew and Romans 9-11 surveys) at the end of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he will rule the nations with a rod of iron during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1000-Year Messianic Kingdom.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hath on his vesture and on his thigh a name written, KING OF KINGS,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because during the kingdom, there will be multiple nations, each with their own king, but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ruling from Jerusalem, will be king over all kings. </a:t>
            </a:r>
          </a:p>
          <a:p>
            <a:r>
              <a:rPr lang="en-US" dirty="0">
                <a:latin typeface="Arial" panose="020B0604020202020204" pitchFamily="34" charset="0"/>
                <a:cs typeface="Arial" panose="020B0604020202020204" pitchFamily="34" charset="0"/>
              </a:rPr>
              <a:t>Then, after the kingdom,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Earth,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as shown on the right side of the diagram. Revelation 21:1-3,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saw a new heaven and a new earth, ... and ... new Jerusalem, coming down from God out of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If new Jerusalem comes down from God out of heaven, it has to come to the earth, because there is only heaven and earth.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I heard ... behold, the tabernacle of God is with men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God is going to come down and make his tabernacle with men; men are not going up to spend eternity in tabernacles in heaven.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will dwell with them.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We are not going to dwell with him in heaven. He is going to dwell with us on the new earth forever. The place Jesus prepares for us in heaven (Jn14:2-3), may not come down to earth until after the kingdom in the New Jerusalem, but we will be on earth during the kingdom also (Mt19:28).</a:t>
            </a:r>
          </a:p>
          <a:p>
            <a:r>
              <a:rPr lang="en-US" dirty="0">
                <a:latin typeface="Arial" panose="020B0604020202020204" pitchFamily="34" charset="0"/>
                <a:cs typeface="Arial" panose="020B0604020202020204" pitchFamily="34" charset="0"/>
              </a:rPr>
              <a:t>So get the idea out of your mind that you are going to be in heaven for eternity. We are in heaven for only a very brief time. Even the people who died a thousand years ago in the Lord, and their spirits are in heaven, their bodies are still with us here on earth. And after the resurrection it is a very brief layover in heaven before returning to earth with Christ and entering the Messianic Kingdom. So we could use a lot less songs about walking around heaven with Jesus, and a lot more songs about what it is going to be like in the kingdom.</a:t>
            </a:r>
          </a:p>
          <a:p>
            <a:r>
              <a:rPr lang="en-US" dirty="0">
                <a:latin typeface="Arial" panose="020B0604020202020204" pitchFamily="34" charset="0"/>
                <a:cs typeface="Arial" panose="020B0604020202020204" pitchFamily="34" charset="0"/>
              </a:rPr>
              <a:t>Since we are going to be spending so much time in the kingdom, we should learn about it; and the new earth is going to have a lot of similarities to the kingdom, although there are some differences. I know God wants us to learn about the kingdom, because he has told us so much about it in Isaiah, Jeremiah, Ezekiel, the minor prophets, the psalms, and so forth. And the benefit of learning about the kingdom, is that it will help you persevere through trials, and help you labor more fervently. </a:t>
            </a:r>
          </a:p>
          <a:p>
            <a:r>
              <a:rPr lang="en-US" dirty="0">
                <a:latin typeface="Arial" panose="020B0604020202020204" pitchFamily="34" charset="0"/>
                <a:cs typeface="Arial" panose="020B0604020202020204" pitchFamily="34" charset="0"/>
              </a:rPr>
              <a:t>God could have given us just an overview of the kingdom in these last 9 chapters of Ezekiel, but instead they focus a lot on one building, the temple, so that if we know this one building that will be at the center of the kingdom in a very detailed way, the entire kingdom will all be very real and solid to us, so that our sure hope of entering the kingdom in the future will help us in our trials and labors today.</a:t>
            </a:r>
          </a:p>
          <a:p>
            <a:r>
              <a:rPr lang="en-US" dirty="0">
                <a:latin typeface="Arial" panose="020B0604020202020204" pitchFamily="34" charset="0"/>
                <a:cs typeface="Arial" panose="020B0604020202020204" pitchFamily="34" charset="0"/>
              </a:rPr>
              <a:t>Ezekiel 40:1-2. The Mountain</a:t>
            </a:r>
          </a:p>
          <a:p>
            <a:r>
              <a:rPr lang="en-US" dirty="0">
                <a:latin typeface="Arial" panose="020B0604020202020204" pitchFamily="34" charset="0"/>
                <a:cs typeface="Arial" panose="020B0604020202020204" pitchFamily="34" charset="0"/>
              </a:rPr>
              <a:t>When Ezekiel first arrived in the future at the land of Israel, he saw a very high mountain. Now, there is no high mountain in Israel today, but there will be geological changes before the Messianic Kingdom. Isaiah 2:2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It shall come to pass in the last days, that the mountain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meaning the mountain that will have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 the temple, on it,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shall be established in the top of the mountains.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means it is going to be the highest mountain in the world. Ezekiel 20:40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For in mine holy mountain, in the mountain of the height of Israel, saith the Lord GOD, there shall all the house of Israel, all of them in the land, serve me.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Zechariah 14:1-10 talks about the geological changes that will be necessary.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the day of the LORD cometh.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Day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another name for the seven year tribulation period; and it is also called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time of Jacob</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trouble</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(Jer30:7). Verse 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will gather all nations against Jerusalem to battle ... then shall the LORD go forth, and fight against those nations.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The Messiah,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returns with us and smites the armies of the Gentile nations, as we saw in Revelation 19.</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his feet shall stand in that day upon the mount of Olives, which is before Jerusalem on the east.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is also where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left the earth from (Acts1:9-12).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mount of Olives shall cleave in the midst thereof toward the east and toward the west, and there shall be a very great valley,</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running east and west,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half of the mountain shall remove toward the north, and half of it toward the south ... and the LORD my God shall come,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in the person of Messiah at the end of the tribulation period,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all the saints,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returning with Christ. </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All the land shall be turned as a plain from </a:t>
            </a:r>
            <a:r>
              <a:rPr lang="en-US" dirty="0" err="1">
                <a:latin typeface="Arial" panose="020B0604020202020204" pitchFamily="34" charset="0"/>
                <a:cs typeface="Arial" panose="020B0604020202020204" pitchFamily="34" charset="0"/>
              </a:rPr>
              <a:t>Geba</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Rimmon</a:t>
            </a:r>
            <a:r>
              <a:rPr lang="en-US" dirty="0">
                <a:latin typeface="Arial" panose="020B0604020202020204" pitchFamily="34" charset="0"/>
                <a:cs typeface="Arial" panose="020B0604020202020204" pitchFamily="34" charset="0"/>
              </a:rPr>
              <a:t> south of Jerusalem: and it [probably Jerusalem, not the plain] shall be lifted up, and inhabited in her place.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So all the mountains around Jerusalem, and to the south of it in the land of Israel, will be lowered, and leveled into a plain, but Jerusalem will raised up higher than it is now, and other mountains around the world will be lowered, not to a plain, but until their peaks are lower than Jerusalem</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mountain.</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34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Ezekiel 40–48 addresses that middle era between our present age and the eternal state. In this period, God will show his faithfulness once again.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29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is the first way we will see God’s faithfulness in the future?)</a:t>
            </a:r>
          </a:p>
          <a:p>
            <a:pPr lvl="0"/>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 God will </a:t>
            </a: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live</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with us again (Ezek 40–43).</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[His people will experience his presence on earth.]</a:t>
            </a:r>
          </a:p>
          <a:p>
            <a:pPr lvl="1"/>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millennial </a:t>
            </a:r>
            <a:r>
              <a:rPr lang="en-US" sz="1200" b="0" i="1" u="sng" kern="1200" dirty="0">
                <a:solidFill>
                  <a:schemeClr val="tx1"/>
                </a:solidFill>
                <a:effectLst/>
                <a:latin typeface="Arial" panose="020B0604020202020204" pitchFamily="34" charset="0"/>
                <a:ea typeface="ＭＳ Ｐゴシック" pitchFamily="-108" charset="-128"/>
                <a:cs typeface="Arial" panose="020B0604020202020204" pitchFamily="34" charset="0"/>
              </a:rPr>
              <a:t>temple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will be filled with God's </a:t>
            </a:r>
            <a:r>
              <a:rPr lang="en-US" sz="1200" b="0" i="1" kern="1200" dirty="0">
                <a:solidFill>
                  <a:schemeClr val="tx1"/>
                </a:solidFill>
                <a:effectLst/>
                <a:latin typeface="Arial" panose="020B0604020202020204" pitchFamily="34" charset="0"/>
                <a:ea typeface="ＭＳ Ｐゴシック" pitchFamily="-108" charset="-128"/>
                <a:cs typeface="Arial" panose="020B0604020202020204" pitchFamily="34" charset="0"/>
              </a:rPr>
              <a:t>glory</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(Ezek 40–43).</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2CF21D-A5E0-F642-826C-4FC7A3F50F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Ezekiel's temple will be like the first two temples in that it will be surrounded by both inner and outer courts, although the height of the gates is not given and thus is left to the imagination.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From Eden to Exile, the LORD was faithful to be as present as the people allowed.</a:t>
            </a:r>
          </a:p>
          <a:p>
            <a:pPr eaLnBrk="1" hangingPunct="1"/>
            <a:r>
              <a:rPr lang="en-US" dirty="0">
                <a:latin typeface="Arial" panose="020B0604020202020204" pitchFamily="34" charset="0"/>
                <a:ea typeface="ＭＳ Ｐゴシック" charset="0"/>
                <a:cs typeface="Arial" panose="020B0604020202020204" pitchFamily="34" charset="0"/>
              </a:rPr>
              <a:t>His Spirit hovered over creation even before he created man.</a:t>
            </a:r>
          </a:p>
          <a:p>
            <a:pPr eaLnBrk="1" hangingPunct="1"/>
            <a:r>
              <a:rPr lang="en-US" dirty="0">
                <a:latin typeface="Arial" panose="020B0604020202020204" pitchFamily="34" charset="0"/>
                <a:ea typeface="ＭＳ Ｐゴシック" charset="0"/>
                <a:cs typeface="Arial" panose="020B0604020202020204" pitchFamily="34" charset="0"/>
              </a:rPr>
              <a:t>_________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Spirit presided over creation (Gen 1:2).</a:t>
            </a: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3853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B13AD1-0FF2-7D45-9537-115456A653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B754D-3C21-CC46-BE91-F98B99F422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BBF1AA-28CD-A54D-8735-2D4998BBD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9C22C9-2AEF-CA4A-A5E4-9F4F38543C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40:3-12. The Outer East Gate</a:t>
            </a:r>
          </a:p>
          <a:p>
            <a:r>
              <a:rPr lang="en-US"/>
              <a:t>See Picture #2. An angel with a measuring rod and a flax cord standing by the border wall outside the outer east gate.</a:t>
            </a:r>
          </a:p>
          <a:p>
            <a:r>
              <a:rPr lang="en-US"/>
              <a:t>After seeing the mountain, the next thing Ezekiel saw as he got close to the temple compound was an angel standing by a wall. Ezekiel 40:3-5, </a:t>
            </a:r>
            <a:r>
              <a:rPr lang="ru-RU"/>
              <a:t>"</a:t>
            </a:r>
            <a:r>
              <a:rPr lang="en-US"/>
              <a:t>He brought me thither, and, behold, there was a man, whose appearance was like the appearance of brass.</a:t>
            </a:r>
            <a:r>
              <a:rPr lang="ru-RU"/>
              <a:t>"</a:t>
            </a:r>
            <a:r>
              <a:rPr lang="en-US"/>
              <a:t> That means he was an angel. He looked like a man, but he was shining brightly. Most angels don</a:t>
            </a:r>
            <a:r>
              <a:rPr lang="uk-UA"/>
              <a:t>'</a:t>
            </a:r>
            <a:r>
              <a:rPr lang="en-US"/>
              <a:t>t have wings, or they wouldn</a:t>
            </a:r>
            <a:r>
              <a:rPr lang="uk-UA"/>
              <a:t>'</a:t>
            </a:r>
            <a:r>
              <a:rPr lang="en-US"/>
              <a:t>t look like men. Only cherubim and seraphim have wings.</a:t>
            </a:r>
          </a:p>
          <a:p>
            <a:r>
              <a:rPr lang="en-US"/>
              <a:t>He had, </a:t>
            </a:r>
            <a:r>
              <a:rPr lang="ru-RU"/>
              <a:t>"</a:t>
            </a:r>
            <a:r>
              <a:rPr lang="en-US"/>
              <a:t>a line of flax in his hand,</a:t>
            </a:r>
            <a:r>
              <a:rPr lang="ru-RU"/>
              <a:t>"</a:t>
            </a:r>
            <a:r>
              <a:rPr lang="en-US"/>
              <a:t> which was for measuring long distances, </a:t>
            </a:r>
            <a:r>
              <a:rPr lang="ru-RU"/>
              <a:t>"</a:t>
            </a:r>
            <a:r>
              <a:rPr lang="en-US"/>
              <a:t>and a measuring reed,</a:t>
            </a:r>
            <a:r>
              <a:rPr lang="ru-RU"/>
              <a:t>"</a:t>
            </a:r>
            <a:r>
              <a:rPr lang="en-US"/>
              <a:t> which was for measuring short distances. </a:t>
            </a:r>
            <a:r>
              <a:rPr lang="ru-RU"/>
              <a:t>"</a:t>
            </a:r>
            <a:r>
              <a:rPr lang="en-US"/>
              <a:t>And he stood in the gate, ... and behold a wall on the outside of the house round about, and in the man</a:t>
            </a:r>
            <a:r>
              <a:rPr lang="uk-UA"/>
              <a:t>'</a:t>
            </a:r>
            <a:r>
              <a:rPr lang="en-US"/>
              <a:t>s hand a measuring reed of six cubits long by the cubit and an hand breadth.</a:t>
            </a:r>
            <a:r>
              <a:rPr lang="ru-RU"/>
              <a:t>"</a:t>
            </a:r>
            <a:r>
              <a:rPr lang="en-US"/>
              <a:t> There were three kinds of cubits in Israel during that time, a short, medium, and a long cubit. The short cubit was about 15</a:t>
            </a:r>
            <a:r>
              <a:rPr lang="ru-RU"/>
              <a:t>"</a:t>
            </a:r>
            <a:r>
              <a:rPr lang="en-US"/>
              <a:t>, the medium cubit was a short cubit plus one handbreadth, or about 18</a:t>
            </a:r>
            <a:r>
              <a:rPr lang="ru-RU"/>
              <a:t>"</a:t>
            </a:r>
            <a:r>
              <a:rPr lang="en-US"/>
              <a:t>, and the long cubit was a medium cubit plus one handbreadth, or about 21</a:t>
            </a:r>
            <a:r>
              <a:rPr lang="ru-RU"/>
              <a:t>"</a:t>
            </a:r>
            <a:r>
              <a:rPr lang="en-US"/>
              <a:t>. If the medium cubit was the most commonly-used cubit, then the measuring stick the angel had was probably of long cubits, which was the medium cubit </a:t>
            </a:r>
            <a:r>
              <a:rPr lang="ru-RU"/>
              <a:t>"</a:t>
            </a:r>
            <a:r>
              <a:rPr lang="en-US"/>
              <a:t>and an hand breadth,</a:t>
            </a:r>
            <a:r>
              <a:rPr lang="ru-RU"/>
              <a:t>"</a:t>
            </a:r>
            <a:r>
              <a:rPr lang="en-US"/>
              <a:t> Ez40:5. So to get a general idea how long things are as we go through this tour, just multiply the cubits by 2; each long cubit equals almost two feet. </a:t>
            </a:r>
          </a:p>
          <a:p>
            <a:r>
              <a:rPr lang="en-US"/>
              <a:t>Ezekiel 40:5, </a:t>
            </a:r>
            <a:r>
              <a:rPr lang="ru-RU"/>
              <a:t>"</a:t>
            </a:r>
            <a:r>
              <a:rPr lang="en-US"/>
              <a:t>So he measured the breadth of the building, one reed,</a:t>
            </a:r>
            <a:r>
              <a:rPr lang="ru-RU"/>
              <a:t>"</a:t>
            </a:r>
            <a:r>
              <a:rPr lang="en-US"/>
              <a:t> see the 6-cubit rod lying on the ground, </a:t>
            </a:r>
            <a:r>
              <a:rPr lang="ru-RU"/>
              <a:t>"</a:t>
            </a:r>
            <a:r>
              <a:rPr lang="en-US"/>
              <a:t>and the height one reed,</a:t>
            </a:r>
            <a:r>
              <a:rPr lang="ru-RU"/>
              <a:t>"</a:t>
            </a:r>
            <a:r>
              <a:rPr lang="en-US"/>
              <a:t> see the vertical 6-cubit rod against the front of the wall. </a:t>
            </a:r>
            <a:r>
              <a:rPr lang="uk-UA"/>
              <a:t>'</a:t>
            </a:r>
            <a:r>
              <a:rPr lang="en-US"/>
              <a:t>Building</a:t>
            </a:r>
            <a:r>
              <a:rPr lang="uk-UA"/>
              <a:t>'</a:t>
            </a:r>
            <a:r>
              <a:rPr lang="en-US"/>
              <a:t> in verse 5 means something built, including a wall. It doesn</a:t>
            </a:r>
            <a:r>
              <a:rPr lang="uk-UA"/>
              <a:t>'</a:t>
            </a:r>
            <a:r>
              <a:rPr lang="en-US"/>
              <a:t>t have to have a room and a roof.</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#3. The threshold of the outer east gate. We are outside the temple compound, approaching it from the east, and facing west. There are 7 stairs leading up to the gate, though they are not all visible at the bottom of the picture.</a:t>
            </a:r>
          </a:p>
          <a:p>
            <a:r>
              <a:rPr lang="en-US" dirty="0">
                <a:latin typeface="Arial" panose="020B0604020202020204" pitchFamily="34" charset="0"/>
                <a:cs typeface="Arial" panose="020B0604020202020204" pitchFamily="34" charset="0"/>
              </a:rPr>
              <a:t>The angel moves from the low border wall to the outer east gate of the temple compound.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Then came he unto the gate which </a:t>
            </a:r>
            <a:r>
              <a:rPr lang="en-US" dirty="0" err="1">
                <a:latin typeface="Arial" panose="020B0604020202020204" pitchFamily="34" charset="0"/>
                <a:cs typeface="Arial" panose="020B0604020202020204" pitchFamily="34" charset="0"/>
              </a:rPr>
              <a:t>looketh</a:t>
            </a:r>
            <a:r>
              <a:rPr lang="en-US" dirty="0">
                <a:latin typeface="Arial" panose="020B0604020202020204" pitchFamily="34" charset="0"/>
                <a:cs typeface="Arial" panose="020B0604020202020204" pitchFamily="34" charset="0"/>
              </a:rPr>
              <a:t> toward the east, and went up the stairs thereof, and measured the threshold of the gate, which was one reed broad; and the other threshold of the gate, which was one reed broad,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Ez40:6. Although 40:3 said that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he stood in the gate,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must have been standing at the low wall just outside the gate that we just looked at, because only now the angel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came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the gate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went up the stairs.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Notice there are stairs, but no porch, here on the outside of the gate.</a:t>
            </a:r>
          </a:p>
          <a:p>
            <a:r>
              <a:rPr lang="en-US" dirty="0">
                <a:latin typeface="Arial" panose="020B0604020202020204" pitchFamily="34" charset="0"/>
                <a:cs typeface="Arial" panose="020B0604020202020204" pitchFamily="34" charset="0"/>
              </a:rPr>
              <a:t>I interpreted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threshold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mean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side of the threshold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(like in Ez:40:48), as you see from the measuring rods in the picture.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#4. 6x6 cubit guardrooms with 5 cubit spaces between them inside the outer east gate.</a:t>
            </a:r>
          </a:p>
          <a:p>
            <a:r>
              <a:rPr lang="en-US"/>
              <a:t>Inside the gate, the angel measures some small rooms. Ezekiel 40:7, </a:t>
            </a:r>
            <a:r>
              <a:rPr lang="ru-RU"/>
              <a:t>"</a:t>
            </a:r>
            <a:r>
              <a:rPr lang="en-US"/>
              <a:t>Every little chamber was one reed long, and one reed broad.</a:t>
            </a:r>
            <a:r>
              <a:rPr lang="ru-RU"/>
              <a:t>"</a:t>
            </a:r>
            <a:r>
              <a:rPr lang="en-US"/>
              <a:t> So the inside dimensions of each chamber are six cubits long and six cubits broad, as shown by the crossed measuring rods in the picture. These are probably guard rooms, because when you have a lot of people in an area, you need to keep things orderly.</a:t>
            </a:r>
          </a:p>
          <a:p>
            <a:r>
              <a:rPr lang="ru-RU"/>
              <a:t>"</a:t>
            </a:r>
            <a:r>
              <a:rPr lang="en-US"/>
              <a:t>And between the little chambers were five cubits.</a:t>
            </a:r>
            <a:r>
              <a:rPr lang="ru-RU"/>
              <a:t>"</a:t>
            </a:r>
            <a:r>
              <a:rPr lang="en-US"/>
              <a:t> The five cubit spaces between the chambers are probably so you can exit the gate onto the pavement along the sides of the gate without necessarily going all the way through the gate. As you can see from the rod in the picture, if you include the half cubit walls on each side of the space between the guardrooms, the total is 6 cubits; but not counting the thickness of the walls, the side passageways are 5 cubits wide.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#5. The inner threshold, porch, and one of the two posts on the temple compound side of the outer east gate. We are inside the temple compound and facing southeast.</a:t>
            </a:r>
          </a:p>
          <a:p>
            <a:r>
              <a:rPr lang="en-US"/>
              <a:t>Proceeding on through the outer east gate, in Ezekiel 40:7-9, the angel measures the porch and threshold </a:t>
            </a:r>
            <a:r>
              <a:rPr lang="ru-RU"/>
              <a:t>"</a:t>
            </a:r>
            <a:r>
              <a:rPr lang="en-US"/>
              <a:t>within,</a:t>
            </a:r>
            <a:r>
              <a:rPr lang="ru-RU"/>
              <a:t>"</a:t>
            </a:r>
            <a:r>
              <a:rPr lang="en-US"/>
              <a:t> meaning towards the inside of the temple compound. </a:t>
            </a:r>
            <a:r>
              <a:rPr lang="ru-RU"/>
              <a:t>"</a:t>
            </a:r>
            <a:r>
              <a:rPr lang="en-US"/>
              <a:t>The threshold of the gate by the porch of the gate within was one reed. He measured also the porch of the gate within, one reed. Then measured he the porch of the gate, eight cubits; and the posts thereof, two cubits.</a:t>
            </a:r>
            <a:r>
              <a:rPr lang="ru-RU"/>
              <a:t>"</a:t>
            </a:r>
            <a:r>
              <a:rPr lang="en-US"/>
              <a:t> The picture shows a two cubit post. You add on one reed, six cubits, for the porch; so the total breadth of the porch is eight cubits.</a:t>
            </a:r>
          </a:p>
          <a:p>
            <a:r>
              <a:rPr lang="ru-RU"/>
              <a:t>"</a:t>
            </a:r>
            <a:r>
              <a:rPr lang="en-US"/>
              <a:t>And the porch of the gate was inward.</a:t>
            </a:r>
            <a:r>
              <a:rPr lang="ru-RU"/>
              <a:t>"</a:t>
            </a:r>
            <a:r>
              <a:rPr lang="en-US"/>
              <a:t> The gate has only one porch, and it is on the inside end of the gateway, the part that is towards the center of the temple compound. Remember that when we first approached the gate, there was no porch at the outside doorway.</a:t>
            </a:r>
          </a:p>
          <a:p>
            <a:r>
              <a:rPr lang="en-US"/>
              <a:t>Just a word of warning here so you don</a:t>
            </a:r>
            <a:r>
              <a:rPr lang="uk-UA"/>
              <a:t>'</a:t>
            </a:r>
            <a:r>
              <a:rPr lang="en-US"/>
              <a:t>t get confused later: although this porch is on the inside end of the gate, when you step down from this porch, you are in the </a:t>
            </a:r>
            <a:r>
              <a:rPr lang="uk-UA"/>
              <a:t>'</a:t>
            </a:r>
            <a:r>
              <a:rPr lang="en-US"/>
              <a:t>outer</a:t>
            </a:r>
            <a:r>
              <a:rPr lang="uk-UA"/>
              <a:t>'</a:t>
            </a:r>
            <a:r>
              <a:rPr lang="en-US"/>
              <a:t> court, because there is another courtyard at the very center of the temple compound called the </a:t>
            </a:r>
            <a:r>
              <a:rPr lang="uk-UA"/>
              <a:t>'</a:t>
            </a:r>
            <a:r>
              <a:rPr lang="en-US"/>
              <a:t>inner</a:t>
            </a:r>
            <a:r>
              <a:rPr lang="uk-UA"/>
              <a:t>'</a:t>
            </a:r>
            <a:r>
              <a:rPr lang="en-US"/>
              <a:t> court. So remember that the outer courtyard is still inside the temple compound. We had to come through this outer gate to get into the outer courtyard.</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Problems with Non-Literal Interpretations</a:t>
            </a:r>
          </a:p>
          <a:p>
            <a:r>
              <a:rPr lang="en-US" dirty="0"/>
              <a:t>I want to pause, now, to consider some principles of Biblical interpretation. I believe that the literal method is the correct method of interpretation, and that it is incorrect to use a symbolical method of interpretation. I want to present five problems with the non-literal, symbolical, or spiritualizing, method of interpretation; and I will use some quotes from Matthew Henry</a:t>
            </a:r>
            <a:r>
              <a:rPr lang="uk-UA" dirty="0"/>
              <a:t>'</a:t>
            </a:r>
            <a:r>
              <a:rPr lang="en-US" dirty="0"/>
              <a:t>s Concise Commentary and a quote from Dr. Peter </a:t>
            </a:r>
            <a:r>
              <a:rPr lang="en-US" dirty="0" err="1"/>
              <a:t>Pett</a:t>
            </a:r>
            <a:r>
              <a:rPr lang="en-US" dirty="0"/>
              <a:t>, whose writings I found on the internet, to illustrate these problems. </a:t>
            </a:r>
          </a:p>
          <a:p>
            <a:endParaRPr lang="en-US" dirty="0"/>
          </a:p>
          <a:p>
            <a:r>
              <a:rPr lang="en-US" dirty="0"/>
              <a:t>1. </a:t>
            </a:r>
            <a:r>
              <a:rPr lang="en-US" u="sng" dirty="0"/>
              <a:t>Difficulty</a:t>
            </a:r>
            <a:r>
              <a:rPr lang="en-US" dirty="0"/>
              <a:t>: The first problem is difficulty. Matthew Henry says, </a:t>
            </a:r>
            <a:r>
              <a:rPr lang="ru-RU" dirty="0"/>
              <a:t>"</a:t>
            </a:r>
            <a:r>
              <a:rPr lang="en-US" dirty="0"/>
              <a:t>Here is a vision beginning at chapter 40 which is justly looked upon to be one of the most difficult portions in all the book of God.</a:t>
            </a:r>
            <a:r>
              <a:rPr lang="ru-RU" dirty="0"/>
              <a:t>"</a:t>
            </a:r>
            <a:r>
              <a:rPr lang="en-US" dirty="0"/>
              <a:t> Yes, Matthew Henry and all interpreters who use the symbolic approach have great difficulty with chapters 40 through 48 of Ezekiel. It causes them a lot of pain, because it is very difficult to give symbolic meaning to all these cubits. </a:t>
            </a:r>
          </a:p>
          <a:p>
            <a:r>
              <a:rPr lang="en-US" dirty="0"/>
              <a:t>Now if you use the literal method, the interpretation is quite easy. The 6x6 room, as shown in the picture above, represents a 6x6 room. And this should be easier than, say, Romans or Ephesians, but not for people who approach this passage symbolically. Their problem is that they are using the wrong approach, and they are using the wrong approach because their doctrinal biases don</a:t>
            </a:r>
            <a:r>
              <a:rPr lang="uk-UA" dirty="0"/>
              <a:t>'</a:t>
            </a:r>
            <a:r>
              <a:rPr lang="en-US" dirty="0"/>
              <a:t>t allow them to believe that God could have a temple in store for Israel in the future. </a:t>
            </a:r>
          </a:p>
          <a:p>
            <a:endParaRPr lang="en-US" dirty="0"/>
          </a:p>
          <a:p>
            <a:r>
              <a:rPr lang="en-US" dirty="0"/>
              <a:t>2. </a:t>
            </a:r>
            <a:r>
              <a:rPr lang="en-US" u="sng" dirty="0"/>
              <a:t>Inconsistency</a:t>
            </a:r>
            <a:r>
              <a:rPr lang="en-US" dirty="0"/>
              <a:t>: The second problem is inconsistency. Matthew Henry says, </a:t>
            </a:r>
            <a:r>
              <a:rPr lang="ru-RU" dirty="0"/>
              <a:t>"</a:t>
            </a:r>
            <a:r>
              <a:rPr lang="en-US" dirty="0"/>
              <a:t>The chambers, as they were each of them foursquare, denoting their stability.</a:t>
            </a:r>
            <a:r>
              <a:rPr lang="ru-RU" dirty="0"/>
              <a:t>"</a:t>
            </a:r>
            <a:r>
              <a:rPr lang="en-US" dirty="0"/>
              <a:t> So, he says that because the chamber is 6x6, it is less likely to fall over, and therefore it denotes the stability of the Church. Well, he is being inconsistent, because right next to each 6x6 room, we have a 5x6 area, called the </a:t>
            </a:r>
            <a:r>
              <a:rPr lang="ru-RU" dirty="0"/>
              <a:t>"</a:t>
            </a:r>
            <a:r>
              <a:rPr lang="en-US" dirty="0"/>
              <a:t>space between the chambers,</a:t>
            </a:r>
            <a:r>
              <a:rPr lang="ru-RU" dirty="0"/>
              <a:t>"</a:t>
            </a:r>
            <a:r>
              <a:rPr lang="en-US" dirty="0"/>
              <a:t> as shown above, and he </a:t>
            </a:r>
            <a:r>
              <a:rPr lang="en-US" dirty="0" err="1"/>
              <a:t>doesn</a:t>
            </a:r>
            <a:r>
              <a:rPr lang="uk-UA" dirty="0"/>
              <a:t>'</a:t>
            </a:r>
            <a:r>
              <a:rPr lang="en-US" dirty="0"/>
              <a:t>t say those non-square areas denote the instability of the Church, for good reason. </a:t>
            </a:r>
          </a:p>
          <a:p>
            <a:endParaRPr lang="en-US" dirty="0"/>
          </a:p>
          <a:p>
            <a:r>
              <a:rPr lang="en-US" dirty="0"/>
              <a:t>3. </a:t>
            </a:r>
            <a:r>
              <a:rPr lang="en-US" u="sng" dirty="0"/>
              <a:t>Inefficiency</a:t>
            </a:r>
            <a:r>
              <a:rPr lang="en-US" dirty="0"/>
              <a:t>: Matthew Henry</a:t>
            </a:r>
            <a:r>
              <a:rPr lang="uk-UA" dirty="0"/>
              <a:t>'</a:t>
            </a:r>
            <a:r>
              <a:rPr lang="en-US" dirty="0"/>
              <a:t>s interpretation is also inefficient, because if the first 6x6 chamber means the church is stable, then the second one means the church is stable, the third one means the church is stable, the fourth one means the church is stable, the fifth one means the church is stable, and the sixth one means the church is stable. And there are five more gates we have yet to go through, each with six 6x6 rooms. And every other square area of the temple compound means the same thing. So it is very inefficient, because God could have said it in a much simpler way. Ezekiel could have just written, </a:t>
            </a:r>
            <a:r>
              <a:rPr lang="ru-RU" dirty="0"/>
              <a:t>"</a:t>
            </a:r>
            <a:r>
              <a:rPr lang="en-US" dirty="0"/>
              <a:t>I saw the temple, and it was foursquare,</a:t>
            </a:r>
            <a:r>
              <a:rPr lang="ru-RU" dirty="0"/>
              <a:t>"</a:t>
            </a:r>
            <a:r>
              <a:rPr lang="en-US" dirty="0"/>
              <a:t> and then we would know the Church is stable. Or God could have just said, </a:t>
            </a:r>
            <a:r>
              <a:rPr lang="ru-RU" dirty="0"/>
              <a:t>"</a:t>
            </a:r>
            <a:r>
              <a:rPr lang="en-US" dirty="0"/>
              <a:t>The Church is stable.</a:t>
            </a:r>
            <a:r>
              <a:rPr lang="ru-RU" dirty="0"/>
              <a:t>"</a:t>
            </a:r>
            <a:r>
              <a:rPr lang="en-US" dirty="0"/>
              <a:t> But the scribes through all the years have copied this, and people have been memorizing these chapters, and all these cubits would really be unnecessary here if it was just teaching that the Church is stable.</a:t>
            </a:r>
          </a:p>
          <a:p>
            <a:endParaRPr lang="en-US" dirty="0"/>
          </a:p>
          <a:p>
            <a:r>
              <a:rPr lang="en-US" dirty="0"/>
              <a:t>4. </a:t>
            </a:r>
            <a:r>
              <a:rPr lang="en-US" u="sng" dirty="0"/>
              <a:t>Uncertainty</a:t>
            </a:r>
            <a:r>
              <a:rPr lang="en-US" dirty="0"/>
              <a:t>: The fourth problem is uncertainty. Matthew Henry says, </a:t>
            </a:r>
            <a:r>
              <a:rPr lang="ru-RU" dirty="0"/>
              <a:t>"</a:t>
            </a:r>
            <a:r>
              <a:rPr lang="en-US" dirty="0"/>
              <a:t>The chambers were very many.</a:t>
            </a:r>
            <a:r>
              <a:rPr lang="ru-RU" dirty="0"/>
              <a:t>"</a:t>
            </a:r>
            <a:r>
              <a:rPr lang="en-US" dirty="0"/>
              <a:t> I</a:t>
            </a:r>
            <a:r>
              <a:rPr lang="uk-UA" dirty="0"/>
              <a:t>'</a:t>
            </a:r>
            <a:r>
              <a:rPr lang="en-US" dirty="0"/>
              <a:t>m not sure 6 is very many, or even counting the other 5 gates, I</a:t>
            </a:r>
            <a:r>
              <a:rPr lang="uk-UA" dirty="0"/>
              <a:t>'</a:t>
            </a:r>
            <a:r>
              <a:rPr lang="en-US" dirty="0"/>
              <a:t>m not sure 36 is very many. But Matthew Henry says, </a:t>
            </a:r>
            <a:r>
              <a:rPr lang="ru-RU" dirty="0"/>
              <a:t>"</a:t>
            </a:r>
            <a:r>
              <a:rPr lang="en-US" dirty="0"/>
              <a:t>For in our Father</a:t>
            </a:r>
            <a:r>
              <a:rPr lang="uk-UA" dirty="0"/>
              <a:t>'</a:t>
            </a:r>
            <a:r>
              <a:rPr lang="en-US" dirty="0"/>
              <a:t>s house there are many mansions.</a:t>
            </a:r>
            <a:r>
              <a:rPr lang="ru-RU" dirty="0"/>
              <a:t>"</a:t>
            </a:r>
            <a:r>
              <a:rPr lang="en-US" dirty="0"/>
              <a:t> I hope there</a:t>
            </a:r>
            <a:r>
              <a:rPr lang="uk-UA" dirty="0"/>
              <a:t>'</a:t>
            </a:r>
            <a:r>
              <a:rPr lang="en-US" dirty="0"/>
              <a:t>s more than 36. Then he says, </a:t>
            </a:r>
            <a:r>
              <a:rPr lang="ru-RU" dirty="0"/>
              <a:t>"</a:t>
            </a:r>
            <a:r>
              <a:rPr lang="en-US" dirty="0"/>
              <a:t>Some make these chambers to represent the particular congregations of believers which are parts of the great temple, the universal Church.</a:t>
            </a:r>
            <a:r>
              <a:rPr lang="ru-RU" dirty="0"/>
              <a:t>"</a:t>
            </a:r>
            <a:r>
              <a:rPr lang="en-US" dirty="0"/>
              <a:t> So some non-literal interpreters think that these chambers represent separate congregations on earth. I hope there</a:t>
            </a:r>
            <a:r>
              <a:rPr lang="uk-UA" dirty="0"/>
              <a:t>'</a:t>
            </a:r>
            <a:r>
              <a:rPr lang="en-US" dirty="0"/>
              <a:t>s more than 36 of these, too.</a:t>
            </a:r>
          </a:p>
          <a:p>
            <a:r>
              <a:rPr lang="en-US" dirty="0"/>
              <a:t>But Matthew Henry has a problem. His problem is that he likes his own interpretation, about the rooms in heaven, but he also really likes this other interpretation about particular congregations of believers on earth, and he can</a:t>
            </a:r>
            <a:r>
              <a:rPr lang="uk-UA" dirty="0"/>
              <a:t>'</a:t>
            </a:r>
            <a:r>
              <a:rPr lang="en-US" dirty="0"/>
              <a:t>t decide which is right. And that is the problem with symbolic interpretation; nobody knows who is right. We can come up with another hundred possible meanings for what these chambers might represent, and no one would ever know which interpretation was right.</a:t>
            </a:r>
          </a:p>
          <a:p>
            <a:r>
              <a:rPr lang="en-US" dirty="0"/>
              <a:t>You can basically make a passage mean anything you want it to mean if you use symbolic interpretation. And if something can mean anything, then it really means nothing. Now, the Bible does use symbolism sometimes, but it explains the symbolism it uses. It </a:t>
            </a:r>
            <a:r>
              <a:rPr lang="en-US" dirty="0" err="1"/>
              <a:t>doesn</a:t>
            </a:r>
            <a:r>
              <a:rPr lang="uk-UA" dirty="0"/>
              <a:t>'</a:t>
            </a:r>
            <a:r>
              <a:rPr lang="en-US" dirty="0"/>
              <a:t>t make us resort to guesswork. </a:t>
            </a:r>
          </a:p>
          <a:p>
            <a:endParaRPr lang="en-US" dirty="0"/>
          </a:p>
          <a:p>
            <a:r>
              <a:rPr lang="en-US" dirty="0"/>
              <a:t>5. </a:t>
            </a:r>
            <a:r>
              <a:rPr lang="en-US" u="sng" dirty="0"/>
              <a:t>Partiality</a:t>
            </a:r>
            <a:r>
              <a:rPr lang="en-US" dirty="0"/>
              <a:t>: The fifth problem is partiality. Dr. Peter </a:t>
            </a:r>
            <a:r>
              <a:rPr lang="en-US" dirty="0" err="1"/>
              <a:t>Pett</a:t>
            </a:r>
            <a:r>
              <a:rPr lang="en-US" dirty="0"/>
              <a:t> says, </a:t>
            </a:r>
            <a:r>
              <a:rPr lang="ru-RU" dirty="0"/>
              <a:t>"</a:t>
            </a:r>
            <a:r>
              <a:rPr lang="en-US" dirty="0"/>
              <a:t>Five cubits,</a:t>
            </a:r>
            <a:r>
              <a:rPr lang="ru-RU" dirty="0"/>
              <a:t>"</a:t>
            </a:r>
            <a:r>
              <a:rPr lang="en-US" dirty="0"/>
              <a:t> and he is referring to those five cubits in the spaces between the guard rooms. </a:t>
            </a:r>
            <a:r>
              <a:rPr lang="ru-RU" dirty="0"/>
              <a:t>"</a:t>
            </a:r>
            <a:r>
              <a:rPr lang="en-US" dirty="0"/>
              <a:t>Five is the number of covenant. It is, thus, prominent in this heavenly temple. There were five fingers to the hand with which covenants were confirmed.</a:t>
            </a:r>
            <a:r>
              <a:rPr lang="ru-RU" dirty="0"/>
              <a:t>"</a:t>
            </a:r>
            <a:r>
              <a:rPr lang="en-US" dirty="0"/>
              <a:t> So Peter is very into covenants, and so this five cubit length attracted his attention. But that is the problem with symbolic interpretation. No person who uses the symbolic method is capable of giving meaning to all the cubits in the temple compound, so they only give meaning to some that catch their fancy. But a person who uses a literal method of interpretation has no problem using all the cubits, because if you leave any out, the building has gaps.</a:t>
            </a:r>
          </a:p>
          <a:p>
            <a:r>
              <a:rPr lang="en-US" dirty="0"/>
              <a:t>And Peter is convinced that 5 is the number of covenant. I</a:t>
            </a:r>
            <a:r>
              <a:rPr lang="uk-UA" dirty="0"/>
              <a:t>'</a:t>
            </a:r>
            <a:r>
              <a:rPr lang="en-US" dirty="0"/>
              <a:t>m not convinced of that, but I am convinced that the Bible teaches that 6 is the number of man. And Peter failed to point out that there are six 6x6 chambers in each gateway. In picture #6, there are three 6 cubit long areas on one side of the gateway passage, 6, 6, 6, which we know is the number of Antichrist; and there are three 6 cubit long areas on the other side of the passage. So with the Antichrist on both sides of all the entrances to the temple, does that mean the temple is a trap? Obviously, I</a:t>
            </a:r>
            <a:r>
              <a:rPr lang="uk-UA" dirty="0"/>
              <a:t>'</a:t>
            </a:r>
            <a:r>
              <a:rPr lang="en-US" dirty="0"/>
              <a:t>m being sarcastic, but these are the kinds of inconsistencies and problems we get into if we don</a:t>
            </a:r>
            <a:r>
              <a:rPr lang="uk-UA" dirty="0"/>
              <a:t>'</a:t>
            </a:r>
            <a:r>
              <a:rPr lang="en-US" dirty="0"/>
              <a:t>t interpret the Word of God literally.</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40:13-16. The Outer East Gate Continued</a:t>
            </a:r>
          </a:p>
          <a:p>
            <a:r>
              <a:rPr lang="en-US"/>
              <a:t>See Picture #7. Diagram of the outer east gate.</a:t>
            </a:r>
          </a:p>
          <a:p>
            <a:r>
              <a:rPr lang="en-US"/>
              <a:t>Next the angel provides the overall dimensions of the outer east gate. Ezekiel 40:13-15, </a:t>
            </a:r>
            <a:r>
              <a:rPr lang="ru-RU"/>
              <a:t>"</a:t>
            </a:r>
            <a:r>
              <a:rPr lang="en-US"/>
              <a:t>He measured then the gate from the roof of one little chamber to the roof of another,</a:t>
            </a:r>
            <a:r>
              <a:rPr lang="ru-RU"/>
              <a:t>"</a:t>
            </a:r>
            <a:r>
              <a:rPr lang="en-US"/>
              <a:t> and he may have actually measured the floor to get that measurement, </a:t>
            </a:r>
            <a:r>
              <a:rPr lang="ru-RU"/>
              <a:t>"</a:t>
            </a:r>
            <a:r>
              <a:rPr lang="en-US"/>
              <a:t>the breadth was five and twenty cubits, door against door,</a:t>
            </a:r>
            <a:r>
              <a:rPr lang="ru-RU"/>
              <a:t>"</a:t>
            </a:r>
            <a:r>
              <a:rPr lang="en-US"/>
              <a:t> meaning door </a:t>
            </a:r>
            <a:r>
              <a:rPr lang="uk-UA"/>
              <a:t>'</a:t>
            </a:r>
            <a:r>
              <a:rPr lang="en-US"/>
              <a:t>facing</a:t>
            </a:r>
            <a:r>
              <a:rPr lang="uk-UA"/>
              <a:t>'</a:t>
            </a:r>
            <a:r>
              <a:rPr lang="en-US"/>
              <a:t> door. We saw that the doors of the guard chambers faced each other. And for the height, </a:t>
            </a:r>
            <a:r>
              <a:rPr lang="ru-RU"/>
              <a:t>"</a:t>
            </a:r>
            <a:r>
              <a:rPr lang="en-US"/>
              <a:t>He made also posts of threescore cubits, even unto the post of the court round about the gate,</a:t>
            </a:r>
            <a:r>
              <a:rPr lang="ru-RU"/>
              <a:t>"</a:t>
            </a:r>
            <a:r>
              <a:rPr lang="en-US"/>
              <a:t> meaning the post is 60 cubits tall and it is the same height as the posts of the pavement on the sides of the gate. Now for the length. </a:t>
            </a:r>
            <a:r>
              <a:rPr lang="ru-RU"/>
              <a:t>"</a:t>
            </a:r>
            <a:r>
              <a:rPr lang="en-US"/>
              <a:t>From the face of the gate of the entrance, unto the face of the porch of the inner gate, were fifty cubits.</a:t>
            </a:r>
            <a:r>
              <a:rPr lang="ru-RU"/>
              <a:t>"</a:t>
            </a:r>
            <a:r>
              <a:rPr lang="en-US"/>
              <a:t> So from the outside entrance, which had no porch, to the front of the porch facing into the temple compound, were 50 cubits.</a:t>
            </a:r>
          </a:p>
          <a:p>
            <a:r>
              <a:rPr lang="en-US"/>
              <a:t>For the width, as shown in letter A in the picture, the passageway is 10 cubits, and 7.5 on each side makes 25. The 7.5 is made up of 6 for the inside of the guard chamber, plus .5 cubits for the width of the outside walls, and 1 cubit for the space or barrier in front of the guard chambers.</a:t>
            </a:r>
          </a:p>
          <a:p>
            <a:r>
              <a:rPr lang="en-US"/>
              <a:t>For the length of the gate, as shown in letter B, starting at the right side of the picture, there are 6 cubits for the outer threshold, 6 for each of the three guard rooms, 6 for each of two spaces between the guard rooms if you include the thickness of the .5 cubit wall on each side (.5+5+.5), 6 cubits for the inner threshold, a 6 cubit porch, and a 2 cubit post. So there are eight 6</a:t>
            </a:r>
            <a:r>
              <a:rPr lang="uk-UA"/>
              <a:t>'</a:t>
            </a:r>
            <a:r>
              <a:rPr lang="en-US"/>
              <a:t>s, equals 48, plus 2 for the post, equals 50 cubits. So the dominant numbers for the gate are 6 and 5.</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#8. Narrow windows all around inside the outer east gate.</a:t>
            </a:r>
          </a:p>
          <a:p>
            <a:r>
              <a:rPr lang="en-US"/>
              <a:t>Ezekiel 40:16, </a:t>
            </a:r>
            <a:r>
              <a:rPr lang="ru-RU"/>
              <a:t>"</a:t>
            </a:r>
            <a:r>
              <a:rPr lang="en-US"/>
              <a:t>And there were narrow windows to the little chambers, and to their posts within the gate round about, and likewise to the arches: and windows were round about inward.</a:t>
            </a:r>
            <a:r>
              <a:rPr lang="ru-RU"/>
              <a:t>"</a:t>
            </a:r>
            <a:r>
              <a:rPr lang="en-US"/>
              <a:t> The </a:t>
            </a:r>
            <a:r>
              <a:rPr lang="ru-RU"/>
              <a:t>"</a:t>
            </a:r>
            <a:r>
              <a:rPr lang="en-US"/>
              <a:t>arches</a:t>
            </a:r>
            <a:r>
              <a:rPr lang="ru-RU"/>
              <a:t>"</a:t>
            </a:r>
            <a:r>
              <a:rPr lang="en-US"/>
              <a:t> are the five cubit wide spaces through the sides of the gate. The purpose of the windows is probably to allow the guards to see out, and see everything that is going on, and let some natural light in; and yet the windows are narrow enough so that no one can get through and interfere with the guards</a:t>
            </a:r>
            <a:r>
              <a:rPr lang="uk-UA"/>
              <a:t>'</a:t>
            </a:r>
            <a:r>
              <a:rPr lang="en-US"/>
              <a:t> work.</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#9. The porch of the outer east gate with its palm tree ornaments and some of the 30 chambers on the lower pavement.</a:t>
            </a:r>
          </a:p>
          <a:p>
            <a:r>
              <a:rPr lang="ru-RU"/>
              <a:t>"</a:t>
            </a:r>
            <a:r>
              <a:rPr lang="en-US"/>
              <a:t>And upon each post were palm trees,</a:t>
            </a:r>
            <a:r>
              <a:rPr lang="ru-RU"/>
              <a:t>"</a:t>
            </a:r>
            <a:r>
              <a:rPr lang="en-US"/>
              <a:t> Ez40:16. The palm tree ornaments are on each gate porch to give a visual indication as to where the doors are, so you can tell at a glance where the gates of the building are.</a:t>
            </a:r>
          </a:p>
          <a:p>
            <a:r>
              <a:rPr lang="en-US"/>
              <a:t>Ezekiel 40:17-27. The Outer Court</a:t>
            </a:r>
          </a:p>
          <a:p>
            <a:r>
              <a:rPr lang="ru-RU"/>
              <a:t>"</a:t>
            </a:r>
            <a:r>
              <a:rPr lang="en-US"/>
              <a:t>Then brought he me into the outward [outer] court, and, lo, there were chambers, and a pavement made for the court round about: thirty chambers were upon the pavement. And the pavement by the side of the gates over against the length of the gates was the lower pavement,</a:t>
            </a:r>
            <a:r>
              <a:rPr lang="ru-RU"/>
              <a:t>"</a:t>
            </a:r>
            <a:r>
              <a:rPr lang="en-US"/>
              <a:t> Ez40:17-18. Picture #9 shows some of the thirty chambers on the lower pavement. The lower pavement is 50 cubits wide, because it goes alongside the gate, which is 50 cubits long. It is called the lower pavement because there are only seven steps up to it, whereas we will see later that there is an upper pavement, that has eight steps up to it, and so that pavement is higher. However, my model shows even the </a:t>
            </a:r>
            <a:r>
              <a:rPr lang="uk-UA"/>
              <a:t>'</a:t>
            </a:r>
            <a:r>
              <a:rPr lang="en-US"/>
              <a:t>lower pavement</a:t>
            </a:r>
            <a:r>
              <a:rPr lang="uk-UA"/>
              <a:t>'</a:t>
            </a:r>
            <a:r>
              <a:rPr lang="en-US"/>
              <a:t> of the outer court to be higher than the </a:t>
            </a:r>
            <a:r>
              <a:rPr lang="uk-UA"/>
              <a:t>'</a:t>
            </a:r>
            <a:r>
              <a:rPr lang="en-US"/>
              <a:t>outer court</a:t>
            </a:r>
            <a:r>
              <a:rPr lang="uk-UA"/>
              <a:t>'</a:t>
            </a:r>
            <a:r>
              <a:rPr lang="en-US"/>
              <a:t> proper shown in the bottom right of the picture.</a:t>
            </a:r>
          </a:p>
          <a:p>
            <a:r>
              <a:rPr lang="en-US"/>
              <a:t>It may be that the outer court should be on the same level as the lower pavement. Ezekiel 40 seems to mention only one set of steps for each gate. I made the lower pavement higher than the outer court in the model to distinguish it from the outer court. But perhaps the roof over the pavement or something else could distinguish it from the outer court. But if the outer court was level with the lower pavement, then the outer gates</a:t>
            </a:r>
            <a:r>
              <a:rPr lang="uk-UA"/>
              <a:t>'</a:t>
            </a:r>
            <a:r>
              <a:rPr lang="en-US"/>
              <a:t> porches might not seem like porches.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#10. The 100 cubit wide outer court showing the palm tree ornaments on the porches of the outer and inner gates facing each other.</a:t>
            </a:r>
          </a:p>
          <a:p>
            <a:r>
              <a:rPr lang="ru-RU"/>
              <a:t>"</a:t>
            </a:r>
            <a:r>
              <a:rPr lang="en-US"/>
              <a:t>Then he measured the breadth from the forefront of the lower gate unto the forefront of the inner court without, an hundred cubits eastward and northward,</a:t>
            </a:r>
            <a:r>
              <a:rPr lang="ru-RU"/>
              <a:t>"</a:t>
            </a:r>
            <a:r>
              <a:rPr lang="en-US"/>
              <a:t> Ez40:19. The outer east gate is called the </a:t>
            </a:r>
            <a:r>
              <a:rPr lang="ru-RU"/>
              <a:t>"</a:t>
            </a:r>
            <a:r>
              <a:rPr lang="en-US"/>
              <a:t>lower gate</a:t>
            </a:r>
            <a:r>
              <a:rPr lang="ru-RU"/>
              <a:t>"</a:t>
            </a:r>
            <a:r>
              <a:rPr lang="en-US"/>
              <a:t> here, possibly because the outer gates are 1 step lower than the inner gates. The </a:t>
            </a:r>
            <a:r>
              <a:rPr lang="ru-RU"/>
              <a:t>"</a:t>
            </a:r>
            <a:r>
              <a:rPr lang="en-US"/>
              <a:t>inner court without</a:t>
            </a:r>
            <a:r>
              <a:rPr lang="ru-RU"/>
              <a:t>"</a:t>
            </a:r>
            <a:r>
              <a:rPr lang="en-US"/>
              <a:t> means the outside of the inner court including the inner gates. So from #1 to #5, and from #6 to #2, in picture #10, is 100 cubits. So the inner court is 100 cubits wide all the way around.</a:t>
            </a:r>
          </a:p>
          <a:p>
            <a:r>
              <a:rPr lang="en-US"/>
              <a:t>There are a total of 6 gates in the temple compound; 3 outer gates and 3 inner gates. The picture shows the order in which the angel showed them to Ezekiel. We entered through the outer east gate (#1). Then the angel showed Ezekiel the outer north gate (#2), the outer south gate (#3), the inner south gate (#4), the inner east gate (#5), and then the inner north gate (#6).</a:t>
            </a:r>
          </a:p>
          <a:p>
            <a:r>
              <a:rPr lang="en-US"/>
              <a:t>Notice how the 3 outer gates have their porches and palm tree ornaments facing towards the center of the temple compound, while the inner court gates have their porches and palm tree ornaments facing away from the center of the temple compound, so the porches all face each other across the outer court.</a:t>
            </a:r>
          </a:p>
          <a:p>
            <a:r>
              <a:rPr lang="en-US"/>
              <a:t>The outer north gate was </a:t>
            </a:r>
            <a:r>
              <a:rPr lang="ru-RU"/>
              <a:t>"</a:t>
            </a:r>
            <a:r>
              <a:rPr lang="en-US"/>
              <a:t>after the measure of the first gate,</a:t>
            </a:r>
            <a:r>
              <a:rPr lang="ru-RU"/>
              <a:t>"</a:t>
            </a:r>
            <a:r>
              <a:rPr lang="en-US"/>
              <a:t> Ez40:21; meaning it had the same measurements as the outer east one that we looked at in detail, 50 by 25 cubits, and </a:t>
            </a:r>
            <a:r>
              <a:rPr lang="ru-RU"/>
              <a:t>"</a:t>
            </a:r>
            <a:r>
              <a:rPr lang="en-US"/>
              <a:t>seven steps,</a:t>
            </a:r>
            <a:r>
              <a:rPr lang="ru-RU"/>
              <a:t>"</a:t>
            </a:r>
            <a:r>
              <a:rPr lang="en-US"/>
              <a:t> Ez40:22. And the outer south gate is also </a:t>
            </a:r>
            <a:r>
              <a:rPr lang="ru-RU"/>
              <a:t>"</a:t>
            </a:r>
            <a:r>
              <a:rPr lang="en-US"/>
              <a:t>according to these measures,</a:t>
            </a:r>
            <a:r>
              <a:rPr lang="ru-RU"/>
              <a:t>"</a:t>
            </a:r>
            <a:r>
              <a:rPr lang="en-US"/>
              <a:t> Ez40:24, 50 by 25.</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Ezekiel 40:28-49. The Inner Court</a:t>
            </a:r>
          </a:p>
          <a:p>
            <a:r>
              <a:rPr lang="en-US" dirty="0"/>
              <a:t>See Picture #11. The tables on the outer court side of the inner north gate.</a:t>
            </a:r>
          </a:p>
          <a:p>
            <a:r>
              <a:rPr lang="en-US" dirty="0"/>
              <a:t>The inner south is also </a:t>
            </a:r>
            <a:r>
              <a:rPr lang="ru-RU" dirty="0"/>
              <a:t>"</a:t>
            </a:r>
            <a:r>
              <a:rPr lang="en-US" dirty="0"/>
              <a:t>according to these measures,</a:t>
            </a:r>
            <a:r>
              <a:rPr lang="ru-RU" dirty="0"/>
              <a:t>"</a:t>
            </a:r>
            <a:r>
              <a:rPr lang="en-US" dirty="0"/>
              <a:t> Ez40:28, of the outer gates, but it has eight steps up to its porch from the outer court. Then the angel took Ezekiel through the inner south gate and into the inner court. He measured the inner east gate from the inner court side, </a:t>
            </a:r>
            <a:r>
              <a:rPr lang="ru-RU" dirty="0"/>
              <a:t>"</a:t>
            </a:r>
            <a:r>
              <a:rPr lang="en-US" dirty="0"/>
              <a:t>according to these measures,</a:t>
            </a:r>
            <a:r>
              <a:rPr lang="ru-RU" dirty="0"/>
              <a:t>"</a:t>
            </a:r>
            <a:r>
              <a:rPr lang="en-US" dirty="0"/>
              <a:t> Ez40:32.</a:t>
            </a:r>
          </a:p>
          <a:p>
            <a:r>
              <a:rPr lang="en-US" dirty="0"/>
              <a:t>The inner north gate has the same measurements also, but then the angel takes Ezekiel from the inner court, through the inner north gate to the outer court side and </a:t>
            </a:r>
            <a:r>
              <a:rPr lang="ru-RU" dirty="0"/>
              <a:t>"</a:t>
            </a:r>
            <a:r>
              <a:rPr lang="en-US" dirty="0"/>
              <a:t>four tables were on this side, and four tables on that side, by the side of the gate; eight tables, whereupon they slew their sacrifices,</a:t>
            </a:r>
            <a:r>
              <a:rPr lang="ru-RU" dirty="0"/>
              <a:t>"</a:t>
            </a:r>
            <a:r>
              <a:rPr lang="en-US" dirty="0"/>
              <a:t> Ez40:41.</a:t>
            </a:r>
          </a:p>
          <a:p>
            <a:r>
              <a:rPr lang="en-US" dirty="0"/>
              <a:t>Why sacrifices during the Messianic Kingdom? Because sacrifices never took away sin. Only Jesus, who took our place, and suffered the wrath of God for us, could do that. God, being a just God, cannot justify the unrighteous apart from that. Today, in the Lord</a:t>
            </a:r>
            <a:r>
              <a:rPr lang="uk-UA" dirty="0"/>
              <a:t>'</a:t>
            </a:r>
            <a:r>
              <a:rPr lang="en-US" dirty="0"/>
              <a:t>s Supper, the bread and wine remind us of what the Lord did for us on the cross. We have the Lord</a:t>
            </a:r>
            <a:r>
              <a:rPr lang="uk-UA" dirty="0"/>
              <a:t>'</a:t>
            </a:r>
            <a:r>
              <a:rPr lang="en-US" dirty="0"/>
              <a:t>s Supper </a:t>
            </a:r>
            <a:r>
              <a:rPr lang="ru-RU" dirty="0"/>
              <a:t>"</a:t>
            </a:r>
            <a:r>
              <a:rPr lang="en-US" dirty="0"/>
              <a:t>until he comes,</a:t>
            </a:r>
            <a:r>
              <a:rPr lang="ru-RU" dirty="0"/>
              <a:t>"</a:t>
            </a:r>
            <a:r>
              <a:rPr lang="en-US" dirty="0"/>
              <a:t> 1Cor11:26. He said, </a:t>
            </a:r>
            <a:r>
              <a:rPr lang="ru-RU" dirty="0"/>
              <a:t>"</a:t>
            </a:r>
            <a:r>
              <a:rPr lang="en-US" dirty="0"/>
              <a:t>I will not drink henceforth of this fruit of the vine until that day when I drink it new with you in my Father</a:t>
            </a:r>
            <a:r>
              <a:rPr lang="uk-UA" dirty="0"/>
              <a:t>'</a:t>
            </a:r>
            <a:r>
              <a:rPr lang="en-US" dirty="0"/>
              <a:t>s kingdom,</a:t>
            </a:r>
            <a:r>
              <a:rPr lang="ru-RU" dirty="0"/>
              <a:t>"</a:t>
            </a:r>
            <a:r>
              <a:rPr lang="en-US" dirty="0"/>
              <a:t> Mt26:29. After he returns, Israel</a:t>
            </a:r>
            <a:r>
              <a:rPr lang="uk-UA" dirty="0"/>
              <a:t>'</a:t>
            </a:r>
            <a:r>
              <a:rPr lang="en-US" dirty="0"/>
              <a:t>s offering of these animal sacrifices will be the method of remembering what the Lord did for us. And this will last until the new heaven and new earth, because during the Messianic Kingdom there will still be those that don</a:t>
            </a:r>
            <a:r>
              <a:rPr lang="uk-UA" dirty="0"/>
              <a:t>'</a:t>
            </a:r>
            <a:r>
              <a:rPr lang="en-US" dirty="0"/>
              <a:t>t know the Lord, and there will be a final rebellion and final judgment at the end of the Messianic Kingdom, so there will need to be this reminder and warning of the tragedy of sin and death.</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a:t>"</a:t>
            </a:r>
            <a:r>
              <a:rPr lang="en-US"/>
              <a:t>See Picture #12. Chambers of the singers in the inner court, one on the north with its door facing south (top left corner of picture) and one on the south with its door facing north (top right corner of picture).</a:t>
            </a:r>
          </a:p>
          <a:p>
            <a:r>
              <a:rPr lang="en-US"/>
              <a:t>Ezekiel 40:44-46, </a:t>
            </a:r>
            <a:r>
              <a:rPr lang="ru-RU"/>
              <a:t>"</a:t>
            </a:r>
            <a:r>
              <a:rPr lang="en-US"/>
              <a:t>And without the inner gate,</a:t>
            </a:r>
            <a:r>
              <a:rPr lang="ru-RU"/>
              <a:t>"</a:t>
            </a:r>
            <a:r>
              <a:rPr lang="en-US"/>
              <a:t> possibly meaning through the arches in the side of the gate, </a:t>
            </a:r>
            <a:r>
              <a:rPr lang="ru-RU"/>
              <a:t>"</a:t>
            </a:r>
            <a:r>
              <a:rPr lang="en-US"/>
              <a:t>were the chambers of the singers in the inner court, which was at the side of the north gate; and their prospect was toward the south: one at the side of the east gate having the prospect toward the north.</a:t>
            </a:r>
            <a:r>
              <a:rPr lang="ru-RU"/>
              <a:t>"</a:t>
            </a:r>
            <a:endParaRPr lang="en-US"/>
          </a:p>
          <a:p>
            <a:r>
              <a:rPr lang="en-US"/>
              <a:t>In my model, the north chambers are (37.5 cubits clockwise) to the side of the north gate, and the south chambers are (37.5 cubits clockwise) to the side of the east gate.</a:t>
            </a:r>
          </a:p>
          <a:p>
            <a:r>
              <a:rPr lang="en-US"/>
              <a:t>Notice there are no porches on the inside of the inner gates. The inner gates, with their porches facing outward, are reversed, mirror images, of the outer gates, except for the steps.</a:t>
            </a:r>
          </a:p>
          <a:p>
            <a:r>
              <a:rPr lang="en-US"/>
              <a:t>I should have made the </a:t>
            </a:r>
            <a:r>
              <a:rPr lang="uk-UA"/>
              <a:t>'</a:t>
            </a:r>
            <a:r>
              <a:rPr lang="en-US"/>
              <a:t>inner court</a:t>
            </a:r>
            <a:r>
              <a:rPr lang="uk-UA"/>
              <a:t>'</a:t>
            </a:r>
            <a:r>
              <a:rPr lang="en-US"/>
              <a:t> area in the model the same color as the </a:t>
            </a:r>
            <a:r>
              <a:rPr lang="uk-UA"/>
              <a:t>'</a:t>
            </a:r>
            <a:r>
              <a:rPr lang="en-US"/>
              <a:t>outer court</a:t>
            </a:r>
            <a:r>
              <a:rPr lang="uk-UA"/>
              <a:t>'</a:t>
            </a:r>
            <a:r>
              <a:rPr lang="en-US"/>
              <a:t> area, rather than the same color as the 50 cubit wide </a:t>
            </a:r>
            <a:r>
              <a:rPr lang="uk-UA"/>
              <a:t>'</a:t>
            </a:r>
            <a:r>
              <a:rPr lang="en-US"/>
              <a:t>upper pavement</a:t>
            </a:r>
            <a:r>
              <a:rPr lang="uk-UA"/>
              <a:t>'</a:t>
            </a:r>
            <a:r>
              <a:rPr lang="en-US"/>
              <a:t> alongside the inner gates, to avoid confusion.</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#13. The 100 x 100 cubit inner court with the altar at the center and the temple at the top of the picture.</a:t>
            </a:r>
          </a:p>
          <a:p>
            <a:r>
              <a:rPr lang="en-US"/>
              <a:t>Ezekiel 40:47, </a:t>
            </a:r>
            <a:r>
              <a:rPr lang="ru-RU"/>
              <a:t>"</a:t>
            </a:r>
            <a:r>
              <a:rPr lang="en-US"/>
              <a:t>So he measured the court, an hundred cubits long, and an hundred cubits broad, foursquare,</a:t>
            </a:r>
            <a:r>
              <a:rPr lang="ru-RU"/>
              <a:t>"</a:t>
            </a:r>
            <a:r>
              <a:rPr lang="en-US"/>
              <a:t> 100 x 100 (and we know what Matthew Henry would say foursquare symbolizes), </a:t>
            </a:r>
            <a:r>
              <a:rPr lang="ru-RU"/>
              <a:t>"</a:t>
            </a:r>
            <a:r>
              <a:rPr lang="en-US"/>
              <a:t>and the altar that was before the house,</a:t>
            </a:r>
            <a:r>
              <a:rPr lang="ru-RU"/>
              <a:t>"</a:t>
            </a:r>
            <a:r>
              <a:rPr lang="en-US"/>
              <a:t> meaning before the temple. Up to this point, we have been looking at the temple compound, not the temple; but in this picture we see the door to the temple itself, called </a:t>
            </a:r>
            <a:r>
              <a:rPr lang="ru-RU"/>
              <a:t>"</a:t>
            </a:r>
            <a:r>
              <a:rPr lang="en-US"/>
              <a:t>the house</a:t>
            </a:r>
            <a:r>
              <a:rPr lang="ru-RU"/>
              <a:t>"</a:t>
            </a:r>
            <a:r>
              <a:rPr lang="en-US"/>
              <a:t> in this verse.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#14. Diagram of the entire temple compound.</a:t>
            </a:r>
          </a:p>
          <a:p>
            <a:r>
              <a:rPr lang="en-US"/>
              <a:t>From east to west, starting at A in the picture, and leaving out the 50 cubit border, there are 50 cubits for the outer east gate and the lower pavement on both sides, 100 for the outer court, and 50 for the inner east gate and the upper pavement on both sides, which subtotals 200. Then 100 for the inner court, and 200 for the temple area (100 for the temple and 100 for the west building and separate place which we will look at later). So 200 + 100 + 200 = 500. </a:t>
            </a:r>
          </a:p>
          <a:p>
            <a:r>
              <a:rPr lang="en-US"/>
              <a:t>From north to south, starting at B in the picture, and leaving out the 50 cubit border, there are 50 cubits for the outer north gate and the lower pavement on both sides, 100 for the outer court, and 50 for the inner north gate and the upper pavement on both sides, which subtotals 200. Then there are 100 for the inner court. And then 50 for the inner south gate and the upper pavement on both sides, 100 for the outer court, and 50 for the outer south gate and lower pavement on both sides, which subtotals 200. So 200 + 100 + 200 = 500. So the dominant numbers are 50 and 100.</a:t>
            </a:r>
          </a:p>
          <a:p>
            <a:r>
              <a:rPr lang="en-US"/>
              <a:t>We started our tour at the wall at the outside of the eastern border, and then entered the outer court through the east outer gate. We looked at the outer court and the inner court. Now we are going to look at the temple, the separate place, and the west building.</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extLst>
      <p:ext uri="{BB962C8B-B14F-4D97-AF65-F5344CB8AC3E}">
        <p14:creationId xmlns:p14="http://schemas.microsoft.com/office/powerpoint/2010/main" val="360287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41. The Temple </a:t>
            </a:r>
          </a:p>
          <a:p>
            <a:r>
              <a:rPr lang="en-US"/>
              <a:t>See Picture #15. The temple porch.</a:t>
            </a:r>
          </a:p>
          <a:p>
            <a:r>
              <a:rPr lang="en-US"/>
              <a:t>Ezekiel 40:48-49, </a:t>
            </a:r>
            <a:r>
              <a:rPr lang="ru-RU"/>
              <a:t>"</a:t>
            </a:r>
            <a:r>
              <a:rPr lang="en-US"/>
              <a:t>And he brought me to the porch of the house, and measured each post of the porch, five cubits on this side, and five cubits on that side: and the breadth of the gate was three cubits on this side, and three cubits on that side. The length of the porch was twenty cubits, and the breadth eleven cubits, and he brought me by the steps whereby they went up to it: and there were pillars by the posts, one on this side, and another on that side.</a:t>
            </a:r>
            <a:r>
              <a:rPr lang="ru-RU"/>
              <a:t>"</a:t>
            </a:r>
            <a:r>
              <a:rPr lang="en-US"/>
              <a:t> Verse 48 should start a new chapter, because Ezekiel begins talking about the temple in that verse.</a:t>
            </a:r>
          </a:p>
          <a:p>
            <a:r>
              <a:rPr lang="en-US"/>
              <a:t>In the picture, you can see from the measuring rods, that the rectangular posts on each side of the porch are 5 cubits by 3 cubits. The length of the porch is 20 cubits across the front of the temple. </a:t>
            </a:r>
            <a:r>
              <a:rPr lang="uk-UA"/>
              <a:t>'</a:t>
            </a:r>
            <a:r>
              <a:rPr lang="en-US"/>
              <a:t>Length</a:t>
            </a:r>
            <a:r>
              <a:rPr lang="uk-UA"/>
              <a:t>'</a:t>
            </a:r>
            <a:r>
              <a:rPr lang="en-US"/>
              <a:t> is always the long measurement for any particular area under consideration, no matter which direction it faces. And the breadth, the shorter measurement of the porch, is 11 cubits deep. And there is one large, special pillar beside the porch on each side.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#16. Inside the holy place, looking back out towards the temple porch.</a:t>
            </a:r>
          </a:p>
          <a:p>
            <a:r>
              <a:rPr lang="en-US"/>
              <a:t>Ezekiel 41:1, </a:t>
            </a:r>
            <a:r>
              <a:rPr lang="ru-RU"/>
              <a:t>"</a:t>
            </a:r>
            <a:r>
              <a:rPr lang="en-US"/>
              <a:t>Afterward he brought me to the temple, and measured the posts, six cubits broad on the one side, and six cubits broad on the other side, which was the breadth of the tabernacle.</a:t>
            </a:r>
            <a:r>
              <a:rPr lang="ru-RU"/>
              <a:t>"</a:t>
            </a:r>
            <a:endParaRPr lang="en-US"/>
          </a:p>
          <a:p>
            <a:r>
              <a:rPr lang="en-US"/>
              <a:t>The posts of the doorway are 6 cubits square, as confirmed by Ez41:21, </a:t>
            </a:r>
            <a:r>
              <a:rPr lang="ru-RU"/>
              <a:t>"</a:t>
            </a:r>
            <a:r>
              <a:rPr lang="en-US"/>
              <a:t>the posts of the temple were squared.</a:t>
            </a:r>
            <a:r>
              <a:rPr lang="ru-RU"/>
              <a:t>"</a:t>
            </a:r>
            <a:r>
              <a:rPr lang="en-US"/>
              <a:t> We see only 5 cubits of them on each side in the picture, because they extend 1 cubit into the 6 cubit wide temple walls, </a:t>
            </a:r>
            <a:r>
              <a:rPr lang="ru-RU"/>
              <a:t>"</a:t>
            </a:r>
            <a:r>
              <a:rPr lang="en-US"/>
              <a:t>which was the breadth of the tabernacle,</a:t>
            </a:r>
            <a:r>
              <a:rPr lang="ru-RU"/>
              <a:t>"</a:t>
            </a:r>
            <a:r>
              <a:rPr lang="en-US"/>
              <a:t> Ez41:1.</a:t>
            </a:r>
          </a:p>
          <a:p>
            <a:r>
              <a:rPr lang="ru-RU"/>
              <a:t>"</a:t>
            </a:r>
            <a:r>
              <a:rPr lang="en-US"/>
              <a:t>And the breadth of the door was ten cubits; and the sides of the door were five cubits on the one side, and five cubits on the other side,</a:t>
            </a:r>
            <a:r>
              <a:rPr lang="ru-RU"/>
              <a:t>"</a:t>
            </a:r>
            <a:r>
              <a:rPr lang="en-US"/>
              <a:t> Ez41:2. The doorway is 10 cubits wide, as you can see from the measuring rods. And we see only 5 cubits of the 6 cubit wide door posts on each side of the doorway, for the reason explained above.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#17. Looking down on the 20 x 40 cubit holy place in the temple.</a:t>
            </a:r>
          </a:p>
          <a:p>
            <a:r>
              <a:rPr lang="ru-RU"/>
              <a:t>"</a:t>
            </a:r>
            <a:r>
              <a:rPr lang="en-US"/>
              <a:t>And he measured the length thereof, forty cubits: and the breadth, twenty cubits,</a:t>
            </a:r>
            <a:r>
              <a:rPr lang="ru-RU"/>
              <a:t>"</a:t>
            </a:r>
            <a:r>
              <a:rPr lang="en-US"/>
              <a:t> Ez41:2b. The whole room of the holy place is two 20 x 20 cubit square areas; in other words, 40 cubits by 20 cubits.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#18. In the holy place of the temple, looking towards the door to the most holy place.</a:t>
            </a:r>
          </a:p>
          <a:p>
            <a:r>
              <a:rPr lang="ru-RU"/>
              <a:t>"</a:t>
            </a:r>
            <a:r>
              <a:rPr lang="en-US"/>
              <a:t>Then went he inward, and measured the post of the door, two cubits; and the door, six cubits; and the breadth of the door, seven cubits,</a:t>
            </a:r>
            <a:r>
              <a:rPr lang="ru-RU"/>
              <a:t>"</a:t>
            </a:r>
            <a:r>
              <a:rPr lang="en-US"/>
              <a:t> Ez41:3. The angel measured the entrance to the most holy place. The wood door posts are 2 cubits wide; you can see a little of their wood behind the folding doors. The temple wall on each side of them is an additional 5 cubits, so 7 cubits on each side of the 6 cubit wide doorway.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#19. The most holy place.</a:t>
            </a:r>
          </a:p>
          <a:p>
            <a:r>
              <a:rPr lang="ru-RU" dirty="0"/>
              <a:t>"</a:t>
            </a:r>
            <a:r>
              <a:rPr lang="en-US" dirty="0"/>
              <a:t>So he measured the length thereof, twenty cubits; and the breadth, twenty cubits, before the temple: and he said unto me, This is the most holy place,</a:t>
            </a:r>
            <a:r>
              <a:rPr lang="ru-RU" dirty="0"/>
              <a:t>"</a:t>
            </a:r>
            <a:r>
              <a:rPr lang="en-US" dirty="0"/>
              <a:t> Ez41:4. Inside the most holy place, the length is 20 cubits and the breadth 20 cubits.</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a:t>"</a:t>
            </a:r>
            <a:r>
              <a:rPr lang="en-US"/>
              <a:t>See Picture #20. The southeast front corner of the temple: 1) 6-cubit temple wall, 2) narrower 5-cubit temple wall, 3) 4-cubit side chambers, 4) wider 5-cubit side chambers, 5) 6-cubit foundation of the temple, 6) side chambers</a:t>
            </a:r>
            <a:r>
              <a:rPr lang="uk-UA"/>
              <a:t>'</a:t>
            </a:r>
            <a:r>
              <a:rPr lang="en-US"/>
              <a:t> 6-cubit outer wall 7) side chambers</a:t>
            </a:r>
            <a:r>
              <a:rPr lang="uk-UA"/>
              <a:t>'</a:t>
            </a:r>
            <a:r>
              <a:rPr lang="en-US"/>
              <a:t> 5-cubit walkway, 8) 20-cubit separate place, 9) southern door to side chambers.</a:t>
            </a:r>
          </a:p>
          <a:p>
            <a:r>
              <a:rPr lang="en-US"/>
              <a:t>Next, we go around the outside of the temple. Ezekiel 41:5-7, </a:t>
            </a:r>
            <a:r>
              <a:rPr lang="ru-RU"/>
              <a:t>"</a:t>
            </a:r>
            <a:r>
              <a:rPr lang="en-US"/>
              <a:t>He measured the wall of the house, six cubits,</a:t>
            </a:r>
            <a:r>
              <a:rPr lang="ru-RU"/>
              <a:t>"</a:t>
            </a:r>
            <a:r>
              <a:rPr lang="en-US"/>
              <a:t> on the bottom level, but the temple wall gets narrower on the higher levels, as you can see if you compare #1 to #2 in the picture. (One cubit of the front of the temple wall is made up of part of the 6x6 cubit square wood temple post, as we discussed earlier and as you can see in the shadow of the pillar.)</a:t>
            </a:r>
          </a:p>
          <a:p>
            <a:r>
              <a:rPr lang="ru-RU"/>
              <a:t>"</a:t>
            </a:r>
            <a:r>
              <a:rPr lang="en-US"/>
              <a:t>And the breadth of every side chamber, four cubits, round about the house on every side,</a:t>
            </a:r>
            <a:r>
              <a:rPr lang="ru-RU"/>
              <a:t>"</a:t>
            </a:r>
            <a:r>
              <a:rPr lang="en-US"/>
              <a:t> on the bottom level, but the side chambers get wider on the higher levels, as you can see if you compare #3 to #4 in the picture.</a:t>
            </a:r>
          </a:p>
          <a:p>
            <a:r>
              <a:rPr lang="ru-RU"/>
              <a:t>"</a:t>
            </a:r>
            <a:r>
              <a:rPr lang="en-US"/>
              <a:t>And the side chambers were three, one over another, and thirty in order,</a:t>
            </a:r>
            <a:r>
              <a:rPr lang="ru-RU"/>
              <a:t>"</a:t>
            </a:r>
            <a:r>
              <a:rPr lang="en-US"/>
              <a:t> three stories tall, thirty rooms per story as you go around the temple. </a:t>
            </a:r>
            <a:r>
              <a:rPr lang="ru-RU"/>
              <a:t>"</a:t>
            </a:r>
            <a:r>
              <a:rPr lang="en-US"/>
              <a:t>And they entered into the wall which was of the house,</a:t>
            </a:r>
            <a:r>
              <a:rPr lang="ru-RU"/>
              <a:t>"</a:t>
            </a:r>
            <a:r>
              <a:rPr lang="en-US"/>
              <a:t> as you see in #4, </a:t>
            </a:r>
            <a:r>
              <a:rPr lang="ru-RU"/>
              <a:t>"</a:t>
            </a:r>
            <a:r>
              <a:rPr lang="en-US"/>
              <a:t>... that they might have hold, but they had not hold in the wall of the house.</a:t>
            </a:r>
            <a:r>
              <a:rPr lang="ru-RU"/>
              <a:t>"</a:t>
            </a:r>
            <a:r>
              <a:rPr lang="en-US"/>
              <a:t> Starting at the bottom, each story of the chambers was wider, and the temple wall likewise narrower, so the chambers could sit securely against the temple without being attached by nails or anything.</a:t>
            </a:r>
          </a:p>
          <a:p>
            <a:r>
              <a:rPr lang="en-US"/>
              <a:t>Ezekiel 41:8-11, </a:t>
            </a:r>
            <a:r>
              <a:rPr lang="ru-RU"/>
              <a:t>"</a:t>
            </a:r>
            <a:r>
              <a:rPr lang="en-US"/>
              <a:t>I saw also the height of the house round about: the foundations of the side chambers were a full reed of six great cubits.</a:t>
            </a:r>
            <a:r>
              <a:rPr lang="ru-RU"/>
              <a:t>"</a:t>
            </a:r>
            <a:r>
              <a:rPr lang="en-US"/>
              <a:t> You can see the six cubit foundation by the vertical rod leaning against the stairs near #5 in the picture. So temple sits higher than everything else in the temple compound. </a:t>
            </a:r>
            <a:r>
              <a:rPr lang="ru-RU"/>
              <a:t>"</a:t>
            </a:r>
            <a:r>
              <a:rPr lang="en-US"/>
              <a:t>The thickness of the wall, which was for the side chamber without, was five cubits,</a:t>
            </a:r>
            <a:r>
              <a:rPr lang="ru-RU"/>
              <a:t>"</a:t>
            </a:r>
            <a:r>
              <a:rPr lang="en-US"/>
              <a:t> meaning the outside wall going around the side chambers, labeled #6, is five cubits thick. </a:t>
            </a:r>
            <a:r>
              <a:rPr lang="ru-RU"/>
              <a:t>"</a:t>
            </a:r>
            <a:r>
              <a:rPr lang="en-US"/>
              <a:t>And that which was left was the place of the side chambers that were within.</a:t>
            </a:r>
            <a:r>
              <a:rPr lang="ru-RU"/>
              <a:t>"</a:t>
            </a:r>
            <a:r>
              <a:rPr lang="en-US"/>
              <a:t> </a:t>
            </a:r>
            <a:r>
              <a:rPr lang="uk-UA"/>
              <a:t>'</a:t>
            </a:r>
            <a:r>
              <a:rPr lang="en-US"/>
              <a:t>That which was left</a:t>
            </a:r>
            <a:r>
              <a:rPr lang="uk-UA"/>
              <a:t>'</a:t>
            </a:r>
            <a:r>
              <a:rPr lang="en-US"/>
              <a:t> is the 5 cubit wide walkway, labeled #7, that provides access to the side chambers.</a:t>
            </a:r>
          </a:p>
          <a:p>
            <a:r>
              <a:rPr lang="ru-RU"/>
              <a:t>"</a:t>
            </a:r>
            <a:r>
              <a:rPr lang="en-US"/>
              <a:t>And between the chambers was the wideness of twenty cubits round about the house on every side,</a:t>
            </a:r>
            <a:r>
              <a:rPr lang="ru-RU"/>
              <a:t>"</a:t>
            </a:r>
            <a:r>
              <a:rPr lang="en-US"/>
              <a:t> marked with #8. We</a:t>
            </a:r>
            <a:r>
              <a:rPr lang="uk-UA"/>
              <a:t>'</a:t>
            </a:r>
            <a:r>
              <a:rPr lang="en-US"/>
              <a:t>ll see this 20 cubit area, called the Separate Place, around the temple better in a minute.</a:t>
            </a:r>
          </a:p>
          <a:p>
            <a:r>
              <a:rPr lang="ru-RU"/>
              <a:t>"</a:t>
            </a:r>
            <a:r>
              <a:rPr lang="en-US"/>
              <a:t>And the doors of the side chambers were toward the place that was left, one door toward the north, and another door toward the south,</a:t>
            </a:r>
            <a:r>
              <a:rPr lang="ru-RU"/>
              <a:t>"</a:t>
            </a:r>
            <a:r>
              <a:rPr lang="en-US"/>
              <a:t> we see the doorway to the south at #9 for access to the chambers</a:t>
            </a:r>
            <a:r>
              <a:rPr lang="uk-UA"/>
              <a:t>'</a:t>
            </a:r>
            <a:r>
              <a:rPr lang="en-US"/>
              <a:t> walkway, </a:t>
            </a:r>
            <a:r>
              <a:rPr lang="ru-RU"/>
              <a:t>"</a:t>
            </a:r>
            <a:r>
              <a:rPr lang="en-US"/>
              <a:t>and the breadth of the place that was left,</a:t>
            </a:r>
            <a:r>
              <a:rPr lang="ru-RU"/>
              <a:t>"</a:t>
            </a:r>
            <a:r>
              <a:rPr lang="en-US"/>
              <a:t> #7 again, </a:t>
            </a:r>
            <a:r>
              <a:rPr lang="ru-RU"/>
              <a:t>"</a:t>
            </a:r>
            <a:r>
              <a:rPr lang="en-US"/>
              <a:t>was five cubits round about.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#21. The west building is to the left, the temple to the right, and the 20 cubit separate place in between. You can also see the low side chambers</a:t>
            </a:r>
            <a:r>
              <a:rPr lang="uk-UA"/>
              <a:t>'</a:t>
            </a:r>
            <a:r>
              <a:rPr lang="en-US"/>
              <a:t> wall and some of the 5-cubit walkway around the sides and back of the temple. The buildings that border the separate place at the top and bottom of the picture are 3-tiered priests</a:t>
            </a:r>
            <a:r>
              <a:rPr lang="uk-UA"/>
              <a:t>'</a:t>
            </a:r>
            <a:r>
              <a:rPr lang="en-US"/>
              <a:t> chambers.</a:t>
            </a:r>
          </a:p>
          <a:p>
            <a:r>
              <a:rPr lang="en-US"/>
              <a:t>Ezekiel 41:12, </a:t>
            </a:r>
            <a:r>
              <a:rPr lang="ru-RU"/>
              <a:t>"</a:t>
            </a:r>
            <a:r>
              <a:rPr lang="en-US"/>
              <a:t>Now the building that was before the separate place at the end toward the west was seventy cubits broad; and the wall of the building was five cubits thick round about, and the length thereof ninety cubits.</a:t>
            </a:r>
            <a:r>
              <a:rPr lang="ru-RU"/>
              <a:t>"</a:t>
            </a:r>
            <a:r>
              <a:rPr lang="en-US"/>
              <a:t> The west building is 70 by 90 in its internal dimensions. It</a:t>
            </a:r>
            <a:r>
              <a:rPr lang="uk-UA"/>
              <a:t>'</a:t>
            </a:r>
            <a:r>
              <a:rPr lang="en-US"/>
              <a:t>s got a five cubit thick wall all around which makes it 100 long and 80 wide in its external dimensions. When you add the 20 cubits of the </a:t>
            </a:r>
            <a:r>
              <a:rPr lang="uk-UA"/>
              <a:t>'</a:t>
            </a:r>
            <a:r>
              <a:rPr lang="en-US"/>
              <a:t>separate place</a:t>
            </a:r>
            <a:r>
              <a:rPr lang="uk-UA"/>
              <a:t>'</a:t>
            </a:r>
            <a:r>
              <a:rPr lang="en-US"/>
              <a:t> in front of it to its external width, the total area is 100 by 100 cubits square.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#22. Diagram of the temple, the separate place, and the west building.</a:t>
            </a:r>
          </a:p>
          <a:p>
            <a:r>
              <a:rPr lang="en-US"/>
              <a:t>Next the angel measured the overall dimensions of the temple area, including the separate place and the west building. First going east to west, Ezekiel 41:13, </a:t>
            </a:r>
            <a:r>
              <a:rPr lang="ru-RU"/>
              <a:t>"</a:t>
            </a:r>
            <a:r>
              <a:rPr lang="en-US"/>
              <a:t>So he measured the house [the temple], an hundred cubits long, and the separate place, and the building [the west building], with the walls thereof, an hundred cubits long.</a:t>
            </a:r>
            <a:r>
              <a:rPr lang="ru-RU"/>
              <a:t>"</a:t>
            </a:r>
            <a:r>
              <a:rPr lang="en-US"/>
              <a:t> Starting at A in picture 22, we see the temple is 100 cubits long comprised of five 20</a:t>
            </a:r>
            <a:r>
              <a:rPr lang="uk-UA"/>
              <a:t>'</a:t>
            </a:r>
            <a:r>
              <a:rPr lang="en-US"/>
              <a:t>s. The porch plus the dividing wall between the holy place and the most holy place equals 20 cubits (3+8+6+3), the holy place is 40 cubits long (or two 20</a:t>
            </a:r>
            <a:r>
              <a:rPr lang="uk-UA"/>
              <a:t>'</a:t>
            </a:r>
            <a:r>
              <a:rPr lang="en-US"/>
              <a:t>s), the most holy place is 20 cubits, and the temple wall and side chambers on the west are 20 cubits (6+4+5+5=20). And then the separate place plus the west building is 100 cubits (20+5+70+5).</a:t>
            </a:r>
          </a:p>
          <a:p>
            <a:r>
              <a:rPr lang="ru-RU"/>
              <a:t>"</a:t>
            </a:r>
            <a:r>
              <a:rPr lang="en-US"/>
              <a:t>Also the breadth of the face of the house, and of the separate place toward the east, an hundred cubits,</a:t>
            </a:r>
            <a:r>
              <a:rPr lang="ru-RU"/>
              <a:t>"</a:t>
            </a:r>
            <a:r>
              <a:rPr lang="en-US"/>
              <a:t> Ez41:14. Next he measures 100 cubits north to south across the front of the temple. Starting at B in the picture, the separate place on the north is 20; the side chambers and temple wall, 20 (5+5+4+6); the holy place, 20; the temple wall and side chambers, 20 (6+4+5+5); and the separate place on the south is 20.</a:t>
            </a:r>
          </a:p>
          <a:p>
            <a:r>
              <a:rPr lang="en-US"/>
              <a:t>And finally, the separate place is 100 cubits long against all three buildings on the west, north, and south, as shown by the three letter C</a:t>
            </a:r>
            <a:r>
              <a:rPr lang="uk-UA"/>
              <a:t>'</a:t>
            </a:r>
            <a:r>
              <a:rPr lang="en-US"/>
              <a:t>s in the picture. On the west, </a:t>
            </a:r>
            <a:r>
              <a:rPr lang="ru-RU"/>
              <a:t>"</a:t>
            </a:r>
            <a:r>
              <a:rPr lang="en-US"/>
              <a:t>he measured the length of the building [the west building] over against the separate place which was behind it.</a:t>
            </a:r>
            <a:r>
              <a:rPr lang="ru-RU"/>
              <a:t>"</a:t>
            </a:r>
            <a:r>
              <a:rPr lang="en-US"/>
              <a:t> On the north and south along the 3-tiered priests</a:t>
            </a:r>
            <a:r>
              <a:rPr lang="uk-UA"/>
              <a:t>'</a:t>
            </a:r>
            <a:r>
              <a:rPr lang="en-US"/>
              <a:t> galleries, </a:t>
            </a:r>
            <a:r>
              <a:rPr lang="ru-RU"/>
              <a:t>"</a:t>
            </a:r>
            <a:r>
              <a:rPr lang="en-US"/>
              <a:t>and the galleries thereof on the one side and on the other side.</a:t>
            </a:r>
            <a:r>
              <a:rPr lang="ru-RU"/>
              <a:t>"</a:t>
            </a:r>
            <a:r>
              <a:rPr lang="en-US"/>
              <a:t> All three measurements each measured </a:t>
            </a:r>
            <a:r>
              <a:rPr lang="ru-RU"/>
              <a:t>"</a:t>
            </a:r>
            <a:r>
              <a:rPr lang="en-US"/>
              <a:t>an hundred cubits,</a:t>
            </a:r>
            <a:r>
              <a:rPr lang="ru-RU"/>
              <a:t>"</a:t>
            </a:r>
            <a:r>
              <a:rPr lang="en-US"/>
              <a:t> as also did </a:t>
            </a:r>
            <a:r>
              <a:rPr lang="ru-RU"/>
              <a:t>"</a:t>
            </a:r>
            <a:r>
              <a:rPr lang="en-US"/>
              <a:t>the inner temple and the porches of the court,</a:t>
            </a:r>
            <a:r>
              <a:rPr lang="ru-RU"/>
              <a:t>"</a:t>
            </a:r>
            <a:r>
              <a:rPr lang="en-US"/>
              <a:t> Ez41:15, as we saw in verse 13. So the dominant numbers for the temple area are 20 and 100.</a:t>
            </a:r>
          </a:p>
          <a:p>
            <a:r>
              <a:rPr lang="en-US"/>
              <a:t>To me, this careful measuring, first east to west, then north to south, and finally this additional check around the perimeter of the separate place, is another evidence of the inspiration of the scriptures. It would have been very difficult for Ezekiel to have thought all this up by himself, and have it fit together, especially without 3D drawing software.</a:t>
            </a:r>
          </a:p>
          <a:p>
            <a:r>
              <a:rPr lang="en-US"/>
              <a:t>Now the angel takes us back into the temple for some additional details. The walls were covered with cherubs and palm tree decorations. Ezekiel 41:18-25, </a:t>
            </a:r>
            <a:r>
              <a:rPr lang="ru-RU"/>
              <a:t>"</a:t>
            </a:r>
            <a:r>
              <a:rPr lang="en-US"/>
              <a:t>It was made with cherubims and palm trees, so that a palm tree was between a cherub and a cherub; and every cherub had two faces; so that the face of a man was toward the palm tree on the one side, and the face of a young lion toward the palm tree on the other side: it was made through all the house round about. From the ground unto above the door were cherubims and palm trees made, and on the wall of the temple.</a:t>
            </a:r>
            <a:r>
              <a:rPr lang="ru-RU"/>
              <a:t>"</a:t>
            </a:r>
            <a:r>
              <a:rPr lang="en-US"/>
              <a:t> You can see these decorations in picture #18. I didn</a:t>
            </a:r>
            <a:r>
              <a:rPr lang="uk-UA"/>
              <a:t>'</a:t>
            </a:r>
            <a:r>
              <a:rPr lang="en-US"/>
              <a:t>t have any pictures of two-faced cherubs to use in the model, so the ones on the walls in the pictures have only the lion face. (Some cherubs, like those in Ezekiel 1, have 4 faces. Satan is a fallen cherub. Some speculate he may be of the two-faced variety.)</a:t>
            </a:r>
          </a:p>
          <a:p>
            <a:r>
              <a:rPr lang="ru-RU"/>
              <a:t>"</a:t>
            </a:r>
            <a:r>
              <a:rPr lang="en-US"/>
              <a:t>The altar of wood was three cubits high, and the length thereof two cubits; and the corners thereof, and the length thereof, and the walls thereof, were of wood: and he said unto me, This is the table that is before the LORD.</a:t>
            </a:r>
            <a:r>
              <a:rPr lang="ru-RU"/>
              <a:t>"</a:t>
            </a:r>
            <a:r>
              <a:rPr lang="en-US"/>
              <a:t> You can also see the altar in picture #18 (though it</a:t>
            </a:r>
            <a:r>
              <a:rPr lang="uk-UA"/>
              <a:t>'</a:t>
            </a:r>
            <a:r>
              <a:rPr lang="en-US"/>
              <a:t>s hard to see because I made it the same color as the floor and door posts).</a:t>
            </a:r>
          </a:p>
          <a:p>
            <a:r>
              <a:rPr lang="ru-RU"/>
              <a:t>"</a:t>
            </a:r>
            <a:r>
              <a:rPr lang="en-US"/>
              <a:t>And the temple and the sanctuary had two doors.</a:t>
            </a:r>
            <a:r>
              <a:rPr lang="ru-RU"/>
              <a:t>"</a:t>
            </a:r>
            <a:r>
              <a:rPr lang="en-US"/>
              <a:t> I</a:t>
            </a:r>
            <a:r>
              <a:rPr lang="uk-UA"/>
              <a:t>'</a:t>
            </a:r>
            <a:r>
              <a:rPr lang="en-US"/>
              <a:t>m assuming that means two doors each; two at the outside of the temple and two for the most holy place. </a:t>
            </a:r>
            <a:r>
              <a:rPr lang="ru-RU"/>
              <a:t>"</a:t>
            </a:r>
            <a:r>
              <a:rPr lang="en-US"/>
              <a:t>And the doors had two leaves apiece, two turning leaves; two leaves for the one door, and two leaves for the other door.</a:t>
            </a:r>
            <a:r>
              <a:rPr lang="ru-RU"/>
              <a:t>"</a:t>
            </a:r>
            <a:r>
              <a:rPr lang="en-US"/>
              <a:t> So you can see the two folding doors for the sanctuary, or most holy place, in picture #18; and you can see one of the two folding doors of the temple in picture #15. </a:t>
            </a:r>
            <a:r>
              <a:rPr lang="ru-RU"/>
              <a:t>"</a:t>
            </a:r>
            <a:r>
              <a:rPr lang="en-US"/>
              <a:t>And there were made on them, on the doors of the temple, cherubims and palm trees, like as were made upon the walls.</a:t>
            </a:r>
            <a:r>
              <a:rPr lang="ru-RU"/>
              <a:t>"</a:t>
            </a:r>
            <a:endParaRPr lang="en-US"/>
          </a:p>
          <a:p>
            <a:r>
              <a:rPr lang="en-US"/>
              <a:t>Ezekiel 41:25-26, </a:t>
            </a:r>
            <a:r>
              <a:rPr lang="ru-RU"/>
              <a:t>"</a:t>
            </a:r>
            <a:r>
              <a:rPr lang="en-US"/>
              <a:t>And there were thick planks upon the face of the porch without, and there were narrow windows and palm trees on the one side and on the other side, on the sides of the porch, and upon the side chambers of the house, and thick planks.</a:t>
            </a:r>
            <a:r>
              <a:rPr lang="ru-RU"/>
              <a:t>"</a:t>
            </a:r>
            <a:r>
              <a:rPr lang="en-US"/>
              <a:t> You can also see the thick planks and narrow windows of the temple porch in picture #15. It seems they should have palm trees on them, but not cherubs.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a:t>"</a:t>
            </a:r>
            <a:r>
              <a:rPr lang="en-US"/>
              <a:t>Ezekiel 42. 3-Tiered Priests</a:t>
            </a:r>
            <a:r>
              <a:rPr lang="uk-UA"/>
              <a:t>'</a:t>
            </a:r>
            <a:r>
              <a:rPr lang="en-US"/>
              <a:t> Chambers &amp; Overall Dimensions</a:t>
            </a:r>
          </a:p>
          <a:p>
            <a:r>
              <a:rPr lang="en-US"/>
              <a:t>See Picture #23. A 50-cubit 3-tiered building and a 100-cubit 3-tiered building of priests</a:t>
            </a:r>
            <a:r>
              <a:rPr lang="uk-UA"/>
              <a:t>'</a:t>
            </a:r>
            <a:r>
              <a:rPr lang="en-US"/>
              <a:t> chambers facing each other with a walkway between them. These in the picture are the northern ones on the west side of the inner north gate between the outer court and the separate place of the temple.</a:t>
            </a:r>
          </a:p>
          <a:p>
            <a:r>
              <a:rPr lang="en-US"/>
              <a:t>Ezekiel 42:7-8, </a:t>
            </a:r>
            <a:r>
              <a:rPr lang="ru-RU"/>
              <a:t>"</a:t>
            </a:r>
            <a:r>
              <a:rPr lang="en-US"/>
              <a:t>The wall that was without over against the chambers, toward the utter [outer] court on the forepart of the chambers, the length thereof was fifty cubits. For the length of the chambers that were in the utter [outer] court was fifty cubits: and, lo, before the temple were an hundred cubits.</a:t>
            </a:r>
            <a:r>
              <a:rPr lang="ru-RU"/>
              <a:t>"</a:t>
            </a:r>
            <a:r>
              <a:rPr lang="en-US"/>
              <a:t> In picture 23, we are looking at two buildings on the upper pavement on the west side of the inner north gate. The two buildings are not the same length. The one </a:t>
            </a:r>
            <a:r>
              <a:rPr lang="ru-RU"/>
              <a:t>"</a:t>
            </a:r>
            <a:r>
              <a:rPr lang="en-US"/>
              <a:t>toward the utter [outer] court</a:t>
            </a:r>
            <a:r>
              <a:rPr lang="ru-RU"/>
              <a:t>"</a:t>
            </a:r>
            <a:r>
              <a:rPr lang="en-US"/>
              <a:t> is only 50 cubits long, while the one along the separate place </a:t>
            </a:r>
            <a:r>
              <a:rPr lang="ru-RU"/>
              <a:t>"</a:t>
            </a:r>
            <a:r>
              <a:rPr lang="en-US"/>
              <a:t>before the temple</a:t>
            </a:r>
            <a:r>
              <a:rPr lang="ru-RU"/>
              <a:t>"</a:t>
            </a:r>
            <a:r>
              <a:rPr lang="en-US"/>
              <a:t> is 100 cubits long.</a:t>
            </a:r>
          </a:p>
          <a:p>
            <a:r>
              <a:rPr lang="en-US"/>
              <a:t>Ezekiel 42:13-14, </a:t>
            </a:r>
            <a:r>
              <a:rPr lang="ru-RU"/>
              <a:t>"</a:t>
            </a:r>
            <a:r>
              <a:rPr lang="en-US"/>
              <a:t>Then said he unto me, The north chambers and the south chambers,</a:t>
            </a:r>
            <a:r>
              <a:rPr lang="ru-RU"/>
              <a:t>"</a:t>
            </a:r>
            <a:r>
              <a:rPr lang="en-US"/>
              <a:t> there is a mirror image of them on the west side of the inner south gate also, </a:t>
            </a:r>
            <a:r>
              <a:rPr lang="ru-RU"/>
              <a:t>"</a:t>
            </a:r>
            <a:r>
              <a:rPr lang="en-US"/>
              <a:t>which are before the separate place, they be holy chambers, where the priests that approach unto the LORD shall eat the most holy things ... When the priests enter therein, then shall they not go out of the holy place into the utter [outer] court, but there they shall lay their garments wherein they minister; for they are holy; and shall put on other garments, and shall approach to those things which are for the people.</a:t>
            </a:r>
            <a:r>
              <a:rPr lang="ru-RU"/>
              <a:t>"</a:t>
            </a:r>
            <a:r>
              <a:rPr lang="en-US"/>
              <a:t> So we have some locker rooms for the priests here. They have to leave their holy clothes in the inner court area, and put on other clothes, before going out to the people in the outer court.</a:t>
            </a:r>
          </a:p>
          <a:p>
            <a:r>
              <a:rPr lang="en-US"/>
              <a:t>Perhaps the 50-cubit long building by the outer court, in picture #23, should be slid to the left (east), in my model, since the purpose of these buildings is to separate the priests from the people, rather than to provide space for interaction between the priests and the people.</a:t>
            </a:r>
          </a:p>
          <a:p>
            <a:r>
              <a:rPr lang="en-US"/>
              <a:t>After the angel measures the 3-tiered priest</a:t>
            </a:r>
            <a:r>
              <a:rPr lang="uk-UA"/>
              <a:t>'</a:t>
            </a:r>
            <a:r>
              <a:rPr lang="en-US"/>
              <a:t>s chambers on the upper pavement, he takes Ezekiel outside the outer eastern gate, the one by which he had first entered the temple compound. This is Ezekiel</a:t>
            </a:r>
            <a:r>
              <a:rPr lang="uk-UA"/>
              <a:t>'</a:t>
            </a:r>
            <a:r>
              <a:rPr lang="en-US"/>
              <a:t>s first time out of the temple compound since he started the tour. And the reason the angel now takes him outside, is that he had finished measuring the inside. There are still a few details that will be measured, in relation to sacrifices, but he is done measuring all the temple compound buildings. </a:t>
            </a:r>
            <a:r>
              <a:rPr lang="ru-RU"/>
              <a:t>"</a:t>
            </a:r>
            <a:r>
              <a:rPr lang="en-US"/>
              <a:t>Now when he had made an end of measuring the inner house, he brought me forth toward the gate whose prospect is toward the east, and measured it round about,</a:t>
            </a:r>
            <a:r>
              <a:rPr lang="ru-RU"/>
              <a:t>"</a:t>
            </a:r>
            <a:r>
              <a:rPr lang="en-US"/>
              <a:t> Ez42:15.</a:t>
            </a:r>
          </a:p>
          <a:p>
            <a:r>
              <a:rPr lang="en-US"/>
              <a:t>What does Ezekiel mean by saying the angel measured </a:t>
            </a:r>
            <a:r>
              <a:rPr lang="ru-RU"/>
              <a:t>"</a:t>
            </a:r>
            <a:r>
              <a:rPr lang="en-US"/>
              <a:t>it round about?</a:t>
            </a:r>
            <a:r>
              <a:rPr lang="ru-RU"/>
              <a:t>"</a:t>
            </a:r>
            <a:r>
              <a:rPr lang="en-US"/>
              <a:t> If he means the gate and the wall the gate goes through, the wall of the temple compound, then we know from adding the internal measurements, as we did in pictures #14 and #22, that the wall of the temple compound is 500 cubits square. But while some versions, like the NIV, which follow the Greek Septuagint translation, use the word </a:t>
            </a:r>
            <a:r>
              <a:rPr lang="ru-RU"/>
              <a:t>"</a:t>
            </a:r>
            <a:r>
              <a:rPr lang="en-US"/>
              <a:t>cubits</a:t>
            </a:r>
            <a:r>
              <a:rPr lang="ru-RU"/>
              <a:t>"</a:t>
            </a:r>
            <a:r>
              <a:rPr lang="en-US"/>
              <a:t> in the following verses; the KJV and ASV, follow the Masoretic Hebrew text, and use the word </a:t>
            </a:r>
            <a:r>
              <a:rPr lang="ru-RU"/>
              <a:t>"</a:t>
            </a:r>
            <a:r>
              <a:rPr lang="en-US"/>
              <a:t>rods</a:t>
            </a:r>
            <a:r>
              <a:rPr lang="ru-RU"/>
              <a:t>"</a:t>
            </a:r>
            <a:r>
              <a:rPr lang="en-US"/>
              <a:t> in the following verses.</a:t>
            </a:r>
          </a:p>
          <a:p>
            <a:r>
              <a:rPr lang="ru-RU"/>
              <a:t>"</a:t>
            </a:r>
            <a:r>
              <a:rPr lang="en-US"/>
              <a:t>He measured the east side with the measuring reed, five hundred reeds [unit of measure omitted, Septuagint], with the measuring reed round about. He measured the north side, five hundred reeds [cubits, Septuagint] ... the south side, five hundred reeds [unit of measure omitted, Septuagint] ... the west side ... five hundred reeds [cubits, Septuagint] ... it had a wall round about, five hundred reeds [unit of measure added by translators] long, and five hundred broad, to make a separation between the sanctuary and the profane place,</a:t>
            </a:r>
            <a:r>
              <a:rPr lang="ru-RU"/>
              <a:t>"</a:t>
            </a:r>
            <a:r>
              <a:rPr lang="en-US"/>
              <a:t> Ez42:16-20. Five hundred reeds would be 3,000 cubits, since the angel</a:t>
            </a:r>
            <a:r>
              <a:rPr lang="uk-UA"/>
              <a:t>'</a:t>
            </a:r>
            <a:r>
              <a:rPr lang="en-US"/>
              <a:t>s measuring reed is six cubits long (Ez40:5). So if the angel is measuring a 3,000 cubit wall, he must be measuring another wall out around the temple compound, rather than measuring the outside of the temple compound itself.</a:t>
            </a:r>
          </a:p>
          <a:p>
            <a:r>
              <a:rPr lang="en-US"/>
              <a:t>However, if the angel is not providing the overall dimensions of the temple compound here, then it is not provided anywhere; and the normal pattern in the book is to give the detailed dimensions, and then provide the overall dimensions.</a:t>
            </a:r>
          </a:p>
          <a:p>
            <a:r>
              <a:rPr lang="en-US"/>
              <a:t>For example, in Ezekiel 40:6-12, we learned the detailed measurements of the parts of the outer east gate: outer threshold, 6; guardrooms and spaces between, 6+5+6+5+6; inner threshold, 6; porch, 6; and porch pillars, 2; equals 48 cubits long. Then in verse 13, we learned the overall length of 50 cubits, and could thereby determine that the 4 walls of the guardrooms along the spaces are each 1/2 cubit thick to total 50 cubits.</a:t>
            </a:r>
          </a:p>
          <a:p>
            <a:r>
              <a:rPr lang="en-US"/>
              <a:t>And in Ezekiel 40:48 - 41:12, we learned the detailed measurements of the temple: porch, 11; door posts, and front temple wall, 6; holy place, 40; most holy place, 20; back temple wall, 6; side chambers, 4; walkway, 5; wall around side chambers, 5; equals 97 cubits. Then in verse 13, we learned the overall length of the temple is 100 cubits, and could thereby determine that the wall between the holy place and the most holy place is 3 cubits thick.</a:t>
            </a:r>
          </a:p>
          <a:p>
            <a:r>
              <a:rPr lang="en-US"/>
              <a:t>Also, although we haven</a:t>
            </a:r>
            <a:r>
              <a:rPr lang="uk-UA"/>
              <a:t>'</a:t>
            </a:r>
            <a:r>
              <a:rPr lang="en-US"/>
              <a:t>t covered it yet, Ezekiel gives the detailed dimensions of the parts of the holy district in 48:9-19, and then gives the overall dimensions in 48:20. So, it would make sense, after having given us all the details of the interior of the temple compound, that he would then also confirm the overall measurement to be 500 cubits all around.</a:t>
            </a:r>
          </a:p>
          <a:p>
            <a:r>
              <a:rPr lang="en-US"/>
              <a:t>It is commonly agreed, that there is at least one scribal error in the Hebrew in this passage. In the Hebrew, verse 16 says, </a:t>
            </a:r>
            <a:r>
              <a:rPr lang="ru-RU"/>
              <a:t>"</a:t>
            </a:r>
            <a:r>
              <a:rPr lang="en-US"/>
              <a:t>He measured the east side with the measuring reed, five cubit reeds.</a:t>
            </a:r>
            <a:r>
              <a:rPr lang="ru-RU"/>
              <a:t>"</a:t>
            </a:r>
            <a:r>
              <a:rPr lang="en-US"/>
              <a:t> It looks like a scribe accidentally wrote the word </a:t>
            </a:r>
            <a:r>
              <a:rPr lang="ru-RU"/>
              <a:t>"</a:t>
            </a:r>
            <a:r>
              <a:rPr lang="en-US"/>
              <a:t>emot,</a:t>
            </a:r>
            <a:r>
              <a:rPr lang="ru-RU"/>
              <a:t>"</a:t>
            </a:r>
            <a:r>
              <a:rPr lang="en-US"/>
              <a:t> meaning </a:t>
            </a:r>
            <a:r>
              <a:rPr lang="ru-RU"/>
              <a:t>"</a:t>
            </a:r>
            <a:r>
              <a:rPr lang="en-US"/>
              <a:t>cubit,</a:t>
            </a:r>
            <a:r>
              <a:rPr lang="ru-RU"/>
              <a:t>"</a:t>
            </a:r>
            <a:r>
              <a:rPr lang="en-US"/>
              <a:t> in place of </a:t>
            </a:r>
            <a:r>
              <a:rPr lang="ru-RU"/>
              <a:t>"</a:t>
            </a:r>
            <a:r>
              <a:rPr lang="en-US"/>
              <a:t>meot,</a:t>
            </a:r>
            <a:r>
              <a:rPr lang="ru-RU"/>
              <a:t>"</a:t>
            </a:r>
            <a:r>
              <a:rPr lang="en-US"/>
              <a:t> meaning </a:t>
            </a:r>
            <a:r>
              <a:rPr lang="ru-RU"/>
              <a:t>"</a:t>
            </a:r>
            <a:r>
              <a:rPr lang="en-US"/>
              <a:t>hundred.</a:t>
            </a:r>
            <a:r>
              <a:rPr lang="ru-RU"/>
              <a:t>"</a:t>
            </a:r>
            <a:r>
              <a:rPr lang="en-US"/>
              <a:t> It</a:t>
            </a:r>
            <a:r>
              <a:rPr lang="uk-UA"/>
              <a:t>'</a:t>
            </a:r>
            <a:r>
              <a:rPr lang="en-US"/>
              <a:t>s probably a scribal error, and not an indication that the angel now started to use a 5-cubit rod instead of a 6-cubit rod, because then we would have no length provided for the east side, even though the north, south, and west sides were said to be 500 reeds.</a:t>
            </a:r>
          </a:p>
          <a:p>
            <a:r>
              <a:rPr lang="en-US"/>
              <a:t>Perhaps a scribe copied the word </a:t>
            </a:r>
            <a:r>
              <a:rPr lang="ru-RU"/>
              <a:t>"</a:t>
            </a:r>
            <a:r>
              <a:rPr lang="en-US"/>
              <a:t>reeds</a:t>
            </a:r>
            <a:r>
              <a:rPr lang="ru-RU"/>
              <a:t>"</a:t>
            </a:r>
            <a:r>
              <a:rPr lang="en-US"/>
              <a:t> from the marginal notes of a manuscript, into the Hebrew text, in verses 16 through 19. If the word </a:t>
            </a:r>
            <a:r>
              <a:rPr lang="ru-RU"/>
              <a:t>"</a:t>
            </a:r>
            <a:r>
              <a:rPr lang="en-US"/>
              <a:t>reeds</a:t>
            </a:r>
            <a:r>
              <a:rPr lang="ru-RU"/>
              <a:t>"</a:t>
            </a:r>
            <a:r>
              <a:rPr lang="en-US"/>
              <a:t> was not in the original, verse 16 would read, </a:t>
            </a:r>
            <a:r>
              <a:rPr lang="ru-RU"/>
              <a:t>"</a:t>
            </a:r>
            <a:r>
              <a:rPr lang="en-US"/>
              <a:t>He measured the east side with the measuring reed; five hundred with the measuring reed round about.</a:t>
            </a:r>
            <a:r>
              <a:rPr lang="ru-RU"/>
              <a:t>"</a:t>
            </a:r>
            <a:r>
              <a:rPr lang="en-US"/>
              <a:t> Then the interpretation would be that the angel measured 500 cubits, but with the emphasis that he used the long-cubit reed, and not, as might be supposed since the measurement is long, the flax line, which could possibly be in regular-length cubits.</a:t>
            </a:r>
          </a:p>
          <a:p>
            <a:r>
              <a:rPr lang="en-US"/>
              <a:t>It would seem most straightforward and simple, to assume that when the angel finished measuring the interior of the temple compound, and exited it via the outer east gate, and measured </a:t>
            </a:r>
            <a:r>
              <a:rPr lang="ru-RU"/>
              <a:t>"</a:t>
            </a:r>
            <a:r>
              <a:rPr lang="en-US"/>
              <a:t>it all around,</a:t>
            </a:r>
            <a:r>
              <a:rPr lang="ru-RU"/>
              <a:t>"</a:t>
            </a:r>
            <a:r>
              <a:rPr lang="en-US"/>
              <a:t> vs. 15, that he measured the outside of the temple compound, especially since the measurement came out to 500 x 500, which is the overall size of the temple compound, and especially since that overall measurement is provided nowhere else in the book.</a:t>
            </a:r>
          </a:p>
          <a:p>
            <a:r>
              <a:rPr lang="en-US"/>
              <a:t>However, while it might be understandable that a scribe could write </a:t>
            </a:r>
            <a:r>
              <a:rPr lang="ru-RU"/>
              <a:t>"</a:t>
            </a:r>
            <a:r>
              <a:rPr lang="en-US"/>
              <a:t>emot</a:t>
            </a:r>
            <a:r>
              <a:rPr lang="ru-RU"/>
              <a:t>"</a:t>
            </a:r>
            <a:r>
              <a:rPr lang="en-US"/>
              <a:t> for </a:t>
            </a:r>
            <a:r>
              <a:rPr lang="ru-RU"/>
              <a:t>"</a:t>
            </a:r>
            <a:r>
              <a:rPr lang="en-US"/>
              <a:t>meot,</a:t>
            </a:r>
            <a:r>
              <a:rPr lang="ru-RU"/>
              <a:t>"</a:t>
            </a:r>
            <a:r>
              <a:rPr lang="en-US"/>
              <a:t> it is not as likely a scribe would have added the word </a:t>
            </a:r>
            <a:r>
              <a:rPr lang="ru-RU"/>
              <a:t>"</a:t>
            </a:r>
            <a:r>
              <a:rPr lang="en-US"/>
              <a:t>reeds</a:t>
            </a:r>
            <a:r>
              <a:rPr lang="ru-RU"/>
              <a:t>"</a:t>
            </a:r>
            <a:r>
              <a:rPr lang="en-US"/>
              <a:t> four times in verses 16 to 19. Nevertheless, there are additional difficulties with the idea of a 500 reed wall, as we will see later.</a:t>
            </a:r>
          </a:p>
          <a:p>
            <a:r>
              <a:rPr lang="en-US"/>
              <a:t>The Hebrew text is to be preferred over the Septuagint translation whenever possible, because God not only inspired the words of the scriptures, but also preserved them to every generation. </a:t>
            </a:r>
            <a:r>
              <a:rPr lang="ru-RU"/>
              <a:t>"</a:t>
            </a:r>
            <a:r>
              <a:rPr lang="en-US"/>
              <a:t>The words of the LORD are pure words, ... O LORD, thou shalt preserve them from this generation for ever,</a:t>
            </a:r>
            <a:r>
              <a:rPr lang="ru-RU"/>
              <a:t>"</a:t>
            </a:r>
            <a:r>
              <a:rPr lang="en-US"/>
              <a:t> Ps12:6-7. The Holy Spirit didn</a:t>
            </a:r>
            <a:r>
              <a:rPr lang="uk-UA"/>
              <a:t>'</a:t>
            </a:r>
            <a:r>
              <a:rPr lang="en-US"/>
              <a:t>t just inspire and preserve, the </a:t>
            </a:r>
            <a:r>
              <a:rPr lang="uk-UA"/>
              <a:t>'</a:t>
            </a:r>
            <a:r>
              <a:rPr lang="en-US"/>
              <a:t>ideas</a:t>
            </a:r>
            <a:r>
              <a:rPr lang="uk-UA"/>
              <a:t>'</a:t>
            </a:r>
            <a:r>
              <a:rPr lang="en-US"/>
              <a:t> of scripture, but the very words. </a:t>
            </a:r>
            <a:r>
              <a:rPr lang="ru-RU"/>
              <a:t>"</a:t>
            </a:r>
            <a:r>
              <a:rPr lang="en-US"/>
              <a:t>Not in the words which man</a:t>
            </a:r>
            <a:r>
              <a:rPr lang="uk-UA"/>
              <a:t>'</a:t>
            </a:r>
            <a:r>
              <a:rPr lang="en-US"/>
              <a:t>s wisdom teacheth, but [in the words] which the Holy Ghost teacheth,</a:t>
            </a:r>
            <a:r>
              <a:rPr lang="ru-RU"/>
              <a:t>"</a:t>
            </a:r>
            <a:r>
              <a:rPr lang="en-US"/>
              <a:t> 1Cor2:13.</a:t>
            </a:r>
          </a:p>
          <a:p>
            <a:r>
              <a:rPr lang="en-US"/>
              <a:t>That</a:t>
            </a:r>
            <a:r>
              <a:rPr lang="uk-UA"/>
              <a:t>'</a:t>
            </a:r>
            <a:r>
              <a:rPr lang="en-US"/>
              <a:t>s also why it</a:t>
            </a:r>
            <a:r>
              <a:rPr lang="uk-UA"/>
              <a:t>'</a:t>
            </a:r>
            <a:r>
              <a:rPr lang="en-US"/>
              <a:t>s not possible that the New Testament was originally written in Hebrew, as some of our beloved Messianic Jewish brethren suggest. It just seems that way, because the writers were Jewish, and thought in Aramaic, but they wrote in Greek. The New Testament couldn</a:t>
            </a:r>
            <a:r>
              <a:rPr lang="uk-UA"/>
              <a:t>'</a:t>
            </a:r>
            <a:r>
              <a:rPr lang="en-US"/>
              <a:t>t have been written in Hebrew, because there are no Hebrew New Testament manuscripts, except for some late medieval works of the Gospel of Matthew, that may have been translated from Greek to Hebrew for the benefit of Jewish people, as our Messianic Jewish brethren do today.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then set up a home in the temple to be with his people.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7787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6365F-5AD0-7A9A-2E62-3F652885B460}"/>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F7CBFA4F-FC7C-6F5F-B37F-38795749368E}"/>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98E06C0A-B85A-46D7-014E-2A6267507A40}"/>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B5241392-78BA-289D-A6D7-AC98AE43A29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b="1" dirty="0">
                <a:latin typeface="Calibri" panose="020F0502020204030204" pitchFamily="34" charset="0"/>
                <a:ea typeface="ＭＳ Ｐゴシック" charset="0"/>
                <a:cs typeface="Calibri" panose="020F0502020204030204" pitchFamily="34" charset="0"/>
              </a:rPr>
              <a:t>OS-26-Ezek4-24-slide 47 to 52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Times New Roman" charset="0"/>
                <a:ea typeface="ＭＳ Ｐゴシック" charset="0"/>
                <a:cs typeface="ＭＳ Ｐゴシック" charset="0"/>
              </a:rPr>
              <a:t>OS-26-Ezek40-43-slide 91 to 95</a:t>
            </a:r>
            <a:endParaRPr lang="en-US" b="1"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5267884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F812-EA1E-65D1-14CB-ACAE8E892F3E}"/>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D798BBB9-663C-E42A-F91C-EE52E32B2AF3}"/>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BF1F80DC-9B7B-C2B2-8764-0E049C087291}"/>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8F60E40D-4259-F5F5-877F-B444545A1F5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4259942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39156347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21891246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648D6-A522-4C8C-7B2C-8AA4488B25BA}"/>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E1121CED-90BA-77FB-230C-9F81094D6F65}"/>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a:extLst>
              <a:ext uri="{FF2B5EF4-FFF2-40B4-BE49-F238E27FC236}">
                <a16:creationId xmlns:a16="http://schemas.microsoft.com/office/drawing/2014/main" id="{9A3F6106-B0AB-DEAB-64BB-1786B84C47BE}"/>
              </a:ext>
            </a:extLst>
          </p:cNvPr>
          <p:cNvSpPr>
            <a:spLocks noGrp="1" noRot="1" noChangeAspect="1" noChangeArrowheads="1"/>
          </p:cNvSpPr>
          <p:nvPr>
            <p:ph type="sldImg"/>
          </p:nvPr>
        </p:nvSpPr>
        <p:spPr>
          <a:solidFill>
            <a:srgbClr val="FFFFFF"/>
          </a:solidFill>
          <a:ln/>
        </p:spPr>
      </p:sp>
      <p:sp>
        <p:nvSpPr>
          <p:cNvPr id="163843" name="Rectangle 1027">
            <a:extLst>
              <a:ext uri="{FF2B5EF4-FFF2-40B4-BE49-F238E27FC236}">
                <a16:creationId xmlns:a16="http://schemas.microsoft.com/office/drawing/2014/main" id="{940E41B2-FC51-E9FD-D559-9ABF2B44263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1138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OB-40-Temples-35-Expanded in Separate Slides</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extLst>
      <p:ext uri="{BB962C8B-B14F-4D97-AF65-F5344CB8AC3E}">
        <p14:creationId xmlns:p14="http://schemas.microsoft.com/office/powerpoint/2010/main" val="6887793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98</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99</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100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#25. The large brass altar before the temple at the center of the inner court.</a:t>
            </a:r>
          </a:p>
          <a:p>
            <a:r>
              <a:rPr lang="en-US"/>
              <a:t>Ezekiel 43:13-17, </a:t>
            </a:r>
            <a:r>
              <a:rPr lang="ru-RU"/>
              <a:t>"</a:t>
            </a:r>
            <a:r>
              <a:rPr lang="en-US"/>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a:t>"</a:t>
            </a:r>
            <a:endParaRPr lang="en-US"/>
          </a:p>
          <a:p>
            <a:r>
              <a:rPr lang="en-US"/>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Ezekiel saw God’s glory.</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30760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God’s presence with us. We haven’t really grasped how fantastic the Spirit indwelling us is God truly among us.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43193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893292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#80 in original file</a:t>
            </a:r>
          </a:p>
        </p:txBody>
      </p:sp>
    </p:spTree>
    <p:extLst>
      <p:ext uri="{BB962C8B-B14F-4D97-AF65-F5344CB8AC3E}">
        <p14:creationId xmlns:p14="http://schemas.microsoft.com/office/powerpoint/2010/main" val="38181385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baseline="0" dirty="0">
                <a:latin typeface="Arial" panose="020B0604020202020204" pitchFamily="34" charset="0"/>
                <a:cs typeface="Arial" panose="020B0604020202020204" pitchFamily="34" charset="0"/>
              </a:rPr>
              <a:t>OS-26-Ezek40-48-Slide67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3294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41407303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0101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417817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00180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69034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21555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652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0149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9192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184239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12425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91731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7461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39635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2841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24082314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1208350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158021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55737449"/>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8093060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35229267"/>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764881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9175692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0463410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3544472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85153194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92950732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632232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059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8664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554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3818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30227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671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7328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0996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73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74161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31159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4714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4714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0C6C090E-C0B2-EC40-A8E9-381CFA31DA48}" type="slidenum">
              <a:rPr lang="en-US"/>
              <a:pPr>
                <a:defRPr/>
              </a:pPr>
              <a:t>‹#›</a:t>
            </a:fld>
            <a:endParaRPr lang="en-US"/>
          </a:p>
        </p:txBody>
      </p:sp>
    </p:spTree>
    <p:extLst>
      <p:ext uri="{BB962C8B-B14F-4D97-AF65-F5344CB8AC3E}">
        <p14:creationId xmlns:p14="http://schemas.microsoft.com/office/powerpoint/2010/main" val="9363765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0E0B077-6B56-BF4B-A033-058C0F768655}" type="slidenum">
              <a:rPr lang="en-US"/>
              <a:pPr>
                <a:defRPr/>
              </a:pPr>
              <a:t>‹#›</a:t>
            </a:fld>
            <a:endParaRPr lang="en-US"/>
          </a:p>
        </p:txBody>
      </p:sp>
    </p:spTree>
    <p:extLst>
      <p:ext uri="{BB962C8B-B14F-4D97-AF65-F5344CB8AC3E}">
        <p14:creationId xmlns:p14="http://schemas.microsoft.com/office/powerpoint/2010/main" val="3595582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6027F15-A762-4D43-83E5-7E01D314D24D}" type="slidenum">
              <a:rPr lang="en-US"/>
              <a:pPr>
                <a:defRPr/>
              </a:pPr>
              <a:t>‹#›</a:t>
            </a:fld>
            <a:endParaRPr lang="en-US"/>
          </a:p>
        </p:txBody>
      </p:sp>
    </p:spTree>
    <p:extLst>
      <p:ext uri="{BB962C8B-B14F-4D97-AF65-F5344CB8AC3E}">
        <p14:creationId xmlns:p14="http://schemas.microsoft.com/office/powerpoint/2010/main" val="4262510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AA9CA4B-93D6-7548-B35B-A0DB55899A97}" type="slidenum">
              <a:rPr lang="en-US"/>
              <a:pPr>
                <a:defRPr/>
              </a:pPr>
              <a:t>‹#›</a:t>
            </a:fld>
            <a:endParaRPr lang="en-US"/>
          </a:p>
        </p:txBody>
      </p:sp>
    </p:spTree>
    <p:extLst>
      <p:ext uri="{BB962C8B-B14F-4D97-AF65-F5344CB8AC3E}">
        <p14:creationId xmlns:p14="http://schemas.microsoft.com/office/powerpoint/2010/main" val="6573965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D5611214-9DE8-C640-BE34-0061AD77D824}" type="slidenum">
              <a:rPr lang="en-US"/>
              <a:pPr>
                <a:defRPr/>
              </a:pPr>
              <a:t>‹#›</a:t>
            </a:fld>
            <a:endParaRPr lang="en-US"/>
          </a:p>
        </p:txBody>
      </p:sp>
    </p:spTree>
    <p:extLst>
      <p:ext uri="{BB962C8B-B14F-4D97-AF65-F5344CB8AC3E}">
        <p14:creationId xmlns:p14="http://schemas.microsoft.com/office/powerpoint/2010/main" val="27548495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11033A13-B7A5-0445-A09F-BB5558DC4227}" type="slidenum">
              <a:rPr lang="en-US"/>
              <a:pPr>
                <a:defRPr/>
              </a:pPr>
              <a:t>‹#›</a:t>
            </a:fld>
            <a:endParaRPr lang="en-US"/>
          </a:p>
        </p:txBody>
      </p:sp>
    </p:spTree>
    <p:extLst>
      <p:ext uri="{BB962C8B-B14F-4D97-AF65-F5344CB8AC3E}">
        <p14:creationId xmlns:p14="http://schemas.microsoft.com/office/powerpoint/2010/main" val="1148291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D91D1E2-5E5B-C443-8E9B-615E821D53B2}" type="slidenum">
              <a:rPr lang="en-US"/>
              <a:pPr>
                <a:defRPr/>
              </a:pPr>
              <a:t>‹#›</a:t>
            </a:fld>
            <a:endParaRPr lang="en-US"/>
          </a:p>
        </p:txBody>
      </p:sp>
    </p:spTree>
    <p:extLst>
      <p:ext uri="{BB962C8B-B14F-4D97-AF65-F5344CB8AC3E}">
        <p14:creationId xmlns:p14="http://schemas.microsoft.com/office/powerpoint/2010/main" val="31860207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941D8CD-2443-D745-8492-1D30DBCB4F42}" type="slidenum">
              <a:rPr lang="en-US"/>
              <a:pPr>
                <a:defRPr/>
              </a:pPr>
              <a:t>‹#›</a:t>
            </a:fld>
            <a:endParaRPr lang="en-US"/>
          </a:p>
        </p:txBody>
      </p:sp>
    </p:spTree>
    <p:extLst>
      <p:ext uri="{BB962C8B-B14F-4D97-AF65-F5344CB8AC3E}">
        <p14:creationId xmlns:p14="http://schemas.microsoft.com/office/powerpoint/2010/main" val="207960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6A0B4FE-6F38-DB4B-BEB3-8650D3D251F3}" type="slidenum">
              <a:rPr lang="en-US"/>
              <a:pPr>
                <a:defRPr/>
              </a:pPr>
              <a:t>‹#›</a:t>
            </a:fld>
            <a:endParaRPr lang="en-US"/>
          </a:p>
        </p:txBody>
      </p:sp>
    </p:spTree>
    <p:extLst>
      <p:ext uri="{BB962C8B-B14F-4D97-AF65-F5344CB8AC3E}">
        <p14:creationId xmlns:p14="http://schemas.microsoft.com/office/powerpoint/2010/main" val="14005338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75C7A8D-DD03-4F41-8BC2-8B58626350F6}" type="slidenum">
              <a:rPr lang="en-US"/>
              <a:pPr>
                <a:defRPr/>
              </a:pPr>
              <a:t>‹#›</a:t>
            </a:fld>
            <a:endParaRPr lang="en-US"/>
          </a:p>
        </p:txBody>
      </p:sp>
    </p:spTree>
    <p:extLst>
      <p:ext uri="{BB962C8B-B14F-4D97-AF65-F5344CB8AC3E}">
        <p14:creationId xmlns:p14="http://schemas.microsoft.com/office/powerpoint/2010/main" val="35392524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D5E68CA-8369-AF4B-8E2B-E05E2DFCDEC1}" type="slidenum">
              <a:rPr lang="en-US"/>
              <a:pPr>
                <a:defRPr/>
              </a:pPr>
              <a:t>‹#›</a:t>
            </a:fld>
            <a:endParaRPr lang="en-US"/>
          </a:p>
        </p:txBody>
      </p:sp>
    </p:spTree>
    <p:extLst>
      <p:ext uri="{BB962C8B-B14F-4D97-AF65-F5344CB8AC3E}">
        <p14:creationId xmlns:p14="http://schemas.microsoft.com/office/powerpoint/2010/main" val="850737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40983550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14377140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32565442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5535660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18356435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4010173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281811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1602560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10705449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34802945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2028195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1BC9201-6643-2E40-92C7-332ED52D4644}" type="slidenum">
              <a:rPr lang="en-US"/>
              <a:pPr>
                <a:defRPr/>
              </a:pPr>
              <a:t>‹#›</a:t>
            </a:fld>
            <a:endParaRPr lang="en-US"/>
          </a:p>
        </p:txBody>
      </p:sp>
    </p:spTree>
    <p:extLst>
      <p:ext uri="{BB962C8B-B14F-4D97-AF65-F5344CB8AC3E}">
        <p14:creationId xmlns:p14="http://schemas.microsoft.com/office/powerpoint/2010/main" val="34183007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5EC841-D51C-1649-8596-6F851B796960}" type="slidenum">
              <a:rPr lang="en-US"/>
              <a:pPr>
                <a:defRPr/>
              </a:pPr>
              <a:t>‹#›</a:t>
            </a:fld>
            <a:endParaRPr lang="en-US"/>
          </a:p>
        </p:txBody>
      </p:sp>
    </p:spTree>
    <p:extLst>
      <p:ext uri="{BB962C8B-B14F-4D97-AF65-F5344CB8AC3E}">
        <p14:creationId xmlns:p14="http://schemas.microsoft.com/office/powerpoint/2010/main" val="702322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3425CF5-8798-7049-AD29-0CF7D654A2A1}" type="slidenum">
              <a:rPr lang="en-US"/>
              <a:pPr>
                <a:defRPr/>
              </a:pPr>
              <a:t>‹#›</a:t>
            </a:fld>
            <a:endParaRPr lang="en-US"/>
          </a:p>
        </p:txBody>
      </p:sp>
    </p:spTree>
    <p:extLst>
      <p:ext uri="{BB962C8B-B14F-4D97-AF65-F5344CB8AC3E}">
        <p14:creationId xmlns:p14="http://schemas.microsoft.com/office/powerpoint/2010/main" val="24916709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8455DD5-9326-924D-A68B-92FC01EBC5AD}" type="slidenum">
              <a:rPr lang="en-US"/>
              <a:pPr>
                <a:defRPr/>
              </a:pPr>
              <a:t>‹#›</a:t>
            </a:fld>
            <a:endParaRPr lang="en-US"/>
          </a:p>
        </p:txBody>
      </p:sp>
    </p:spTree>
    <p:extLst>
      <p:ext uri="{BB962C8B-B14F-4D97-AF65-F5344CB8AC3E}">
        <p14:creationId xmlns:p14="http://schemas.microsoft.com/office/powerpoint/2010/main" val="36197810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D947C71-F4CA-FA41-AA1C-84AF5097FFCD}" type="slidenum">
              <a:rPr lang="en-US"/>
              <a:pPr>
                <a:defRPr/>
              </a:pPr>
              <a:t>‹#›</a:t>
            </a:fld>
            <a:endParaRPr lang="en-US"/>
          </a:p>
        </p:txBody>
      </p:sp>
    </p:spTree>
    <p:extLst>
      <p:ext uri="{BB962C8B-B14F-4D97-AF65-F5344CB8AC3E}">
        <p14:creationId xmlns:p14="http://schemas.microsoft.com/office/powerpoint/2010/main" val="39763913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2C118E8-6CA6-4444-B119-1ED443D9E178}" type="slidenum">
              <a:rPr lang="en-US"/>
              <a:pPr>
                <a:defRPr/>
              </a:pPr>
              <a:t>‹#›</a:t>
            </a:fld>
            <a:endParaRPr lang="en-US"/>
          </a:p>
        </p:txBody>
      </p:sp>
    </p:spTree>
    <p:extLst>
      <p:ext uri="{BB962C8B-B14F-4D97-AF65-F5344CB8AC3E}">
        <p14:creationId xmlns:p14="http://schemas.microsoft.com/office/powerpoint/2010/main" val="4043998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0912B13-1448-6348-9687-B622FDD8CFAD}" type="slidenum">
              <a:rPr lang="en-US"/>
              <a:pPr>
                <a:defRPr/>
              </a:pPr>
              <a:t>‹#›</a:t>
            </a:fld>
            <a:endParaRPr lang="en-US"/>
          </a:p>
        </p:txBody>
      </p:sp>
    </p:spTree>
    <p:extLst>
      <p:ext uri="{BB962C8B-B14F-4D97-AF65-F5344CB8AC3E}">
        <p14:creationId xmlns:p14="http://schemas.microsoft.com/office/powerpoint/2010/main" val="39894629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DECEA9F-911F-1E45-A99D-D4F29A3DA166}" type="slidenum">
              <a:rPr lang="en-US"/>
              <a:pPr>
                <a:defRPr/>
              </a:pPr>
              <a:t>‹#›</a:t>
            </a:fld>
            <a:endParaRPr lang="en-US"/>
          </a:p>
        </p:txBody>
      </p:sp>
    </p:spTree>
    <p:extLst>
      <p:ext uri="{BB962C8B-B14F-4D97-AF65-F5344CB8AC3E}">
        <p14:creationId xmlns:p14="http://schemas.microsoft.com/office/powerpoint/2010/main" val="37011050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47C44D9-9CD8-344E-9368-BE96E72E5126}" type="slidenum">
              <a:rPr lang="en-US"/>
              <a:pPr>
                <a:defRPr/>
              </a:pPr>
              <a:t>‹#›</a:t>
            </a:fld>
            <a:endParaRPr lang="en-US"/>
          </a:p>
        </p:txBody>
      </p:sp>
    </p:spTree>
    <p:extLst>
      <p:ext uri="{BB962C8B-B14F-4D97-AF65-F5344CB8AC3E}">
        <p14:creationId xmlns:p14="http://schemas.microsoft.com/office/powerpoint/2010/main" val="38384743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E638F3-6171-BC41-BBE1-462F3E8A9C8F}" type="slidenum">
              <a:rPr lang="en-US"/>
              <a:pPr>
                <a:defRPr/>
              </a:pPr>
              <a:t>‹#›</a:t>
            </a:fld>
            <a:endParaRPr lang="en-US"/>
          </a:p>
        </p:txBody>
      </p:sp>
    </p:spTree>
    <p:extLst>
      <p:ext uri="{BB962C8B-B14F-4D97-AF65-F5344CB8AC3E}">
        <p14:creationId xmlns:p14="http://schemas.microsoft.com/office/powerpoint/2010/main" val="41570189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A0B3FD-0812-264F-A288-B5D3ADC29E2C}" type="slidenum">
              <a:rPr lang="en-US"/>
              <a:pPr>
                <a:defRPr/>
              </a:pPr>
              <a:t>‹#›</a:t>
            </a:fld>
            <a:endParaRPr lang="en-US"/>
          </a:p>
        </p:txBody>
      </p:sp>
    </p:spTree>
    <p:extLst>
      <p:ext uri="{BB962C8B-B14F-4D97-AF65-F5344CB8AC3E}">
        <p14:creationId xmlns:p14="http://schemas.microsoft.com/office/powerpoint/2010/main" val="1072076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2447582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12348537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3447338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2081800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234566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33254343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944544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21809842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32806865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10109469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73506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3385524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17778797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34795987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6147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28389447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22165682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35980652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4679671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4306663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4822672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31936170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28203640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268139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4511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26106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43503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845720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84203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23614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356375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1502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10365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6/16/26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32990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6/16/26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577216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6/16/26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1785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6/16/26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1742990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6/16/26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5884915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6/16/26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11916100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6/16/26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090401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6/16/26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038884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6/16/26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39280958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6/16/26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4881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6/16/26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6936390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6/16/26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27359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9303375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1887009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4041347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208550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5756413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662741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5488638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6764899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23818677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3670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05053934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7542341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40170583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787815604"/>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35912143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491336738"/>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453196245"/>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002043354"/>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25275177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475002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73629450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774214517"/>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4134025792"/>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183485391"/>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55385402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0329188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70376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068418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467592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1326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017658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051492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97520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430865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574811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76821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048979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06358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020679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448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0654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146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66220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57545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2917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21491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30560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36160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65681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844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8318543"/>
      </p:ext>
    </p:extLst>
  </p:cSld>
  <p:clrMapOvr>
    <a:masterClrMapping/>
  </p:clrMapOvr>
  <p:transition>
    <p:wheel spokes="0"/>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483429"/>
      </p:ext>
    </p:extLst>
  </p:cSld>
  <p:clrMapOvr>
    <a:masterClrMapping/>
  </p:clrMapOvr>
  <p:transition>
    <p:wheel spokes="0"/>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92712934"/>
      </p:ext>
    </p:extLst>
  </p:cSld>
  <p:clrMapOvr>
    <a:masterClrMapping/>
  </p:clrMapOvr>
  <p:transition>
    <p:wheel spokes="0"/>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074743"/>
      </p:ext>
    </p:extLst>
  </p:cSld>
  <p:clrMapOvr>
    <a:masterClrMapping/>
  </p:clrMapOvr>
  <p:transition>
    <p:wheel spokes="0"/>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976818"/>
      </p:ext>
    </p:extLst>
  </p:cSld>
  <p:clrMapOvr>
    <a:masterClrMapping/>
  </p:clrMapOvr>
  <p:transition>
    <p:wheel spokes="0"/>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77507279"/>
      </p:ext>
    </p:extLst>
  </p:cSld>
  <p:clrMapOvr>
    <a:masterClrMapping/>
  </p:clrMapOvr>
  <p:transition>
    <p:wheel spokes="0"/>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409201"/>
      </p:ext>
    </p:extLst>
  </p:cSld>
  <p:clrMapOvr>
    <a:masterClrMapping/>
  </p:clrMapOvr>
  <p:transition>
    <p:wheel spokes="0"/>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395622"/>
      </p:ext>
    </p:extLst>
  </p:cSld>
  <p:clrMapOvr>
    <a:masterClrMapping/>
  </p:clrMapOvr>
  <p:transition>
    <p:wheel spokes="0"/>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6886730"/>
      </p:ext>
    </p:extLst>
  </p:cSld>
  <p:clrMapOvr>
    <a:masterClrMapping/>
  </p:clrMapOvr>
  <p:transition>
    <p:wheel spokes="0"/>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780515"/>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187087"/>
      </p:ext>
    </p:extLst>
  </p:cSld>
  <p:clrMapOvr>
    <a:masterClrMapping/>
  </p:clrMapOvr>
  <p:transition>
    <p:wheel spokes="0"/>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693352143"/>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23774287"/>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816223044"/>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3188747"/>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18217132"/>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672850355"/>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852478"/>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583423955"/>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1955428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36234576"/>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26596936"/>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695548"/>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8689222"/>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3877551"/>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1161245"/>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095552"/>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8869799"/>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80614180"/>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795398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882627"/>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14822598"/>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6894838"/>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8586859"/>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6389638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5679282"/>
      </p:ext>
    </p:extLst>
  </p:cSld>
  <p:clrMapOvr>
    <a:masterClrMapping/>
  </p:clrMapOvr>
  <p:transition>
    <p:wheel spokes="0"/>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302134"/>
      </p:ext>
    </p:extLst>
  </p:cSld>
  <p:clrMapOvr>
    <a:masterClrMapping/>
  </p:clrMapOvr>
  <p:transition>
    <p:wheel spokes="0"/>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0600860"/>
      </p:ext>
    </p:extLst>
  </p:cSld>
  <p:clrMapOvr>
    <a:masterClrMapping/>
  </p:clrMapOvr>
  <p:transition>
    <p:wheel spokes="0"/>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594572"/>
      </p:ext>
    </p:extLst>
  </p:cSld>
  <p:clrMapOvr>
    <a:masterClrMapping/>
  </p:clrMapOvr>
  <p:transition>
    <p:wheel spokes="0"/>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647556"/>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3677308"/>
      </p:ext>
    </p:extLst>
  </p:cSld>
  <p:clrMapOvr>
    <a:masterClrMapping/>
  </p:clrMapOvr>
  <p:transition>
    <p:wheel spokes="0"/>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47137"/>
      </p:ext>
    </p:extLst>
  </p:cSld>
  <p:clrMapOvr>
    <a:masterClrMapping/>
  </p:clrMapOvr>
  <p:transition>
    <p:wheel spokes="0"/>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2746715"/>
      </p:ext>
    </p:extLst>
  </p:cSld>
  <p:clrMapOvr>
    <a:masterClrMapping/>
  </p:clrMapOvr>
  <p:transition>
    <p:wheel spokes="0"/>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1424012"/>
      </p:ext>
    </p:extLst>
  </p:cSld>
  <p:clrMapOvr>
    <a:masterClrMapping/>
  </p:clrMapOvr>
  <p:transition>
    <p:wheel spokes="0"/>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337854"/>
      </p:ext>
    </p:extLst>
  </p:cSld>
  <p:clrMapOvr>
    <a:masterClrMapping/>
  </p:clrMapOvr>
  <p:transition>
    <p:wheel spokes="0"/>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166755"/>
      </p:ext>
    </p:extLst>
  </p:cSld>
  <p:clrMapOvr>
    <a:masterClrMapping/>
  </p:clrMapOvr>
  <p:transition>
    <p:wheel spokes="0"/>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23294800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13974261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11857238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299826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29552776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9550489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38937821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14643806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41847890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31074369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27238642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4268602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9012563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715660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752418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6289442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369342278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23510336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5510494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4431142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24616975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3831327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40090638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165095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7345009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2307657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4128171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0467078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9896634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712678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79825482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41079391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10409473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12585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37077476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5614238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24051288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5714562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7836300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4901425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8284752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351870494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9070128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735261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782143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26503979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34633584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8835302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7972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08327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4052768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018961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8467338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86589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3384339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253915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163415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783696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143000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849301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6306005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9935506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6328529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113425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59088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564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84032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48744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7378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840224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3886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964366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96362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78385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690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582025101"/>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81625"/>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495551572"/>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614440"/>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01540"/>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2318596"/>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274479"/>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137060976"/>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3034589911"/>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8020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117392"/>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92710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2973786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761312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519812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34313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88773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02925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3814811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7159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66819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646888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93866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535134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66183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12016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04961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2491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65189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66038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93284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01873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3889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29958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73712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6910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685845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4432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9553385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402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866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289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85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739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9344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886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006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419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1979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0948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084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27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76937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72701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360090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378608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715665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89313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419363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991381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371794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941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13.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3.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5.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4.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6.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30.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3.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5.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76.xml"/><Relationship Id="rId1" Type="http://schemas.openxmlformats.org/officeDocument/2006/relationships/slideLayout" Target="../slideLayouts/slideLayout37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slideLayout" Target="../slideLayouts/slideLayout389.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theme" Target="../theme/theme4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42.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2.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6726484"/>
      </p:ext>
    </p:extLst>
  </p:cSld>
  <p:clrMap bg1="dk2" tx1="lt1" bg2="dk1" tx2="lt2" accent1="accent1" accent2="accent2" accent3="accent3" accent4="accent4" accent5="accent5" accent6="accent6" hlink="hlink" folHlink="folHlink"/>
  <p:sldLayoutIdLst>
    <p:sldLayoutId id="2147502589" r:id="rId1"/>
    <p:sldLayoutId id="2147502590" r:id="rId2"/>
    <p:sldLayoutId id="2147502591" r:id="rId3"/>
    <p:sldLayoutId id="2147502592" r:id="rId4"/>
    <p:sldLayoutId id="2147502593" r:id="rId5"/>
    <p:sldLayoutId id="2147502594" r:id="rId6"/>
    <p:sldLayoutId id="2147502595" r:id="rId7"/>
    <p:sldLayoutId id="2147502596" r:id="rId8"/>
    <p:sldLayoutId id="2147502597" r:id="rId9"/>
    <p:sldLayoutId id="2147502598" r:id="rId10"/>
    <p:sldLayoutId id="21475025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402435"/>
      </p:ext>
    </p:extLst>
  </p:cSld>
  <p:clrMap bg1="lt1" tx1="dk1" bg2="lt2" tx2="dk2" accent1="accent1" accent2="accent2" accent3="accent3" accent4="accent4" accent5="accent5" accent6="accent6" hlink="hlink" folHlink="folHlink"/>
  <p:sldLayoutIdLst>
    <p:sldLayoutId id="2147502657" r:id="rId1"/>
    <p:sldLayoutId id="2147502658" r:id="rId2"/>
    <p:sldLayoutId id="2147502659" r:id="rId3"/>
    <p:sldLayoutId id="2147502660" r:id="rId4"/>
    <p:sldLayoutId id="2147502661" r:id="rId5"/>
    <p:sldLayoutId id="2147502662" r:id="rId6"/>
    <p:sldLayoutId id="2147502663" r:id="rId7"/>
    <p:sldLayoutId id="2147502664" r:id="rId8"/>
    <p:sldLayoutId id="2147502665" r:id="rId9"/>
    <p:sldLayoutId id="2147502666" r:id="rId10"/>
    <p:sldLayoutId id="2147502667" r:id="rId11"/>
    <p:sldLayoutId id="214750266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249449"/>
      </p:ext>
    </p:extLst>
  </p:cSld>
  <p:clrMap bg1="dk2" tx1="lt1" bg2="dk1" tx2="lt2" accent1="accent1" accent2="accent2" accent3="accent3" accent4="accent4" accent5="accent5" accent6="accent6" hlink="hlink" folHlink="folHlink"/>
  <p:sldLayoutIdLst>
    <p:sldLayoutId id="2147502670" r:id="rId1"/>
    <p:sldLayoutId id="2147502671" r:id="rId2"/>
    <p:sldLayoutId id="2147502672" r:id="rId3"/>
    <p:sldLayoutId id="2147502673" r:id="rId4"/>
    <p:sldLayoutId id="2147502674" r:id="rId5"/>
    <p:sldLayoutId id="2147502675" r:id="rId6"/>
    <p:sldLayoutId id="2147502676" r:id="rId7"/>
    <p:sldLayoutId id="2147502677" r:id="rId8"/>
    <p:sldLayoutId id="2147502678" r:id="rId9"/>
    <p:sldLayoutId id="2147502679" r:id="rId10"/>
    <p:sldLayoutId id="2147502680" r:id="rId11"/>
    <p:sldLayoutId id="214750268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1026"/>
          <p:cNvGrpSpPr>
            <a:grpSpLocks/>
          </p:cNvGrpSpPr>
          <p:nvPr/>
        </p:nvGrpSpPr>
        <p:grpSpPr bwMode="auto">
          <a:xfrm>
            <a:off x="0" y="0"/>
            <a:ext cx="7242175" cy="1981200"/>
            <a:chOff x="0" y="0"/>
            <a:chExt cx="4562" cy="1248"/>
          </a:xfrm>
        </p:grpSpPr>
        <p:sp>
          <p:nvSpPr>
            <p:cNvPr id="346115"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346117" name="Rectangle 102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8" name="Rectangle 1030"/>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6119" name="Rectangle 1031"/>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346120" name="Rectangle 103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346121" name="Rectangle 103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A7C6020D-53F5-2E49-ABA9-9ED2420A426E}" type="slidenum">
              <a:rPr lang="en-US"/>
              <a:pPr>
                <a:defRPr/>
              </a:pPr>
              <a:t>‹#›</a:t>
            </a:fld>
            <a:endParaRPr lang="en-US"/>
          </a:p>
        </p:txBody>
      </p:sp>
    </p:spTree>
    <p:extLst>
      <p:ext uri="{BB962C8B-B14F-4D97-AF65-F5344CB8AC3E}">
        <p14:creationId xmlns:p14="http://schemas.microsoft.com/office/powerpoint/2010/main" val="3983163428"/>
      </p:ext>
    </p:extLst>
  </p:cSld>
  <p:clrMap bg1="dk2" tx1="lt1" bg2="dk1" tx2="lt2" accent1="accent1" accent2="accent2" accent3="accent3" accent4="accent4" accent5="accent5" accent6="accent6" hlink="hlink" folHlink="folHlink"/>
  <p:sldLayoutIdLst>
    <p:sldLayoutId id="2147502683" r:id="rId1"/>
    <p:sldLayoutId id="2147502684" r:id="rId2"/>
    <p:sldLayoutId id="2147502685" r:id="rId3"/>
    <p:sldLayoutId id="2147502686" r:id="rId4"/>
    <p:sldLayoutId id="2147502687" r:id="rId5"/>
    <p:sldLayoutId id="2147502688" r:id="rId6"/>
    <p:sldLayoutId id="2147502689" r:id="rId7"/>
    <p:sldLayoutId id="2147502690" r:id="rId8"/>
    <p:sldLayoutId id="2147502691" r:id="rId9"/>
    <p:sldLayoutId id="2147502692" r:id="rId10"/>
    <p:sldLayoutId id="2147502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extLst>
      <p:ext uri="{BB962C8B-B14F-4D97-AF65-F5344CB8AC3E}">
        <p14:creationId xmlns:p14="http://schemas.microsoft.com/office/powerpoint/2010/main" val="1845562325"/>
      </p:ext>
    </p:extLst>
  </p:cSld>
  <p:clrMap bg1="lt1" tx1="dk1" bg2="lt2" tx2="dk2" accent1="accent1" accent2="accent2" accent3="accent3" accent4="accent4" accent5="accent5" accent6="accent6" hlink="hlink" folHlink="folHlink"/>
  <p:sldLayoutIdLst>
    <p:sldLayoutId id="2147502695" r:id="rId1"/>
    <p:sldLayoutId id="2147502696" r:id="rId2"/>
    <p:sldLayoutId id="2147502697" r:id="rId3"/>
    <p:sldLayoutId id="2147502698" r:id="rId4"/>
    <p:sldLayoutId id="2147502699" r:id="rId5"/>
    <p:sldLayoutId id="2147502700" r:id="rId6"/>
    <p:sldLayoutId id="2147502701" r:id="rId7"/>
    <p:sldLayoutId id="2147502702" r:id="rId8"/>
    <p:sldLayoutId id="2147502703" r:id="rId9"/>
    <p:sldLayoutId id="2147502704" r:id="rId10"/>
    <p:sldLayoutId id="21475027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8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12698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9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9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9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nvGrpSpPr>
            <p:cNvPr id="127020"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D1295FA-C4FF-494D-A25E-59DEF6508D86}" type="slidenum">
              <a:rPr lang="en-US"/>
              <a:pPr>
                <a:defRPr/>
              </a:pPr>
              <a:t>‹#›</a:t>
            </a:fld>
            <a:endParaRPr lang="en-US"/>
          </a:p>
        </p:txBody>
      </p:sp>
    </p:spTree>
    <p:extLst>
      <p:ext uri="{BB962C8B-B14F-4D97-AF65-F5344CB8AC3E}">
        <p14:creationId xmlns:p14="http://schemas.microsoft.com/office/powerpoint/2010/main" val="402372303"/>
      </p:ext>
    </p:extLst>
  </p:cSld>
  <p:clrMap bg1="dk2" tx1="lt1" bg2="dk1" tx2="lt2" accent1="accent1" accent2="accent2" accent3="accent3" accent4="accent4" accent5="accent5" accent6="accent6" hlink="hlink" folHlink="folHlink"/>
  <p:sldLayoutIdLst>
    <p:sldLayoutId id="2147502707" r:id="rId1"/>
    <p:sldLayoutId id="2147502708" r:id="rId2"/>
    <p:sldLayoutId id="2147502709" r:id="rId3"/>
    <p:sldLayoutId id="2147502710" r:id="rId4"/>
    <p:sldLayoutId id="2147502711" r:id="rId5"/>
    <p:sldLayoutId id="2147502712" r:id="rId6"/>
    <p:sldLayoutId id="2147502713" r:id="rId7"/>
    <p:sldLayoutId id="2147502714" r:id="rId8"/>
    <p:sldLayoutId id="2147502715" r:id="rId9"/>
    <p:sldLayoutId id="2147502716" r:id="rId10"/>
    <p:sldLayoutId id="21475027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extLst>
      <p:ext uri="{BB962C8B-B14F-4D97-AF65-F5344CB8AC3E}">
        <p14:creationId xmlns:p14="http://schemas.microsoft.com/office/powerpoint/2010/main" val="2508902043"/>
      </p:ext>
    </p:extLst>
  </p:cSld>
  <p:clrMap bg1="lt1" tx1="dk1" bg2="lt2" tx2="dk2" accent1="accent1" accent2="accent2" accent3="accent3" accent4="accent4" accent5="accent5" accent6="accent6" hlink="hlink" folHlink="folHlink"/>
  <p:sldLayoutIdLst>
    <p:sldLayoutId id="2147502719" r:id="rId1"/>
    <p:sldLayoutId id="2147502720" r:id="rId2"/>
    <p:sldLayoutId id="2147502721" r:id="rId3"/>
    <p:sldLayoutId id="2147502722" r:id="rId4"/>
    <p:sldLayoutId id="2147502723" r:id="rId5"/>
    <p:sldLayoutId id="2147502724" r:id="rId6"/>
    <p:sldLayoutId id="2147502725" r:id="rId7"/>
    <p:sldLayoutId id="2147502726" r:id="rId8"/>
    <p:sldLayoutId id="2147502727" r:id="rId9"/>
    <p:sldLayoutId id="2147502728" r:id="rId10"/>
    <p:sldLayoutId id="2147502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extLst>
      <p:ext uri="{BB962C8B-B14F-4D97-AF65-F5344CB8AC3E}">
        <p14:creationId xmlns:p14="http://schemas.microsoft.com/office/powerpoint/2010/main" val="1371658202"/>
      </p:ext>
    </p:extLst>
  </p:cSld>
  <p:clrMap bg1="dk2" tx1="lt1" bg2="dk1" tx2="lt2" accent1="accent1" accent2="accent2" accent3="accent3" accent4="accent4" accent5="accent5" accent6="accent6" hlink="hlink" folHlink="folHlink"/>
  <p:sldLayoutIdLst>
    <p:sldLayoutId id="2147502731" r:id="rId1"/>
    <p:sldLayoutId id="2147502732" r:id="rId2"/>
    <p:sldLayoutId id="2147502733" r:id="rId3"/>
    <p:sldLayoutId id="2147502734" r:id="rId4"/>
    <p:sldLayoutId id="2147502735" r:id="rId5"/>
    <p:sldLayoutId id="2147502736" r:id="rId6"/>
    <p:sldLayoutId id="2147502737" r:id="rId7"/>
    <p:sldLayoutId id="2147502738" r:id="rId8"/>
    <p:sldLayoutId id="2147502739" r:id="rId9"/>
    <p:sldLayoutId id="2147502740" r:id="rId10"/>
    <p:sldLayoutId id="2147502741" r:id="rId11"/>
    <p:sldLayoutId id="2147502742"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50856957"/>
      </p:ext>
    </p:extLst>
  </p:cSld>
  <p:clrMap bg1="lt1" tx1="dk1" bg2="lt2" tx2="dk2" accent1="accent1" accent2="accent2" accent3="accent3" accent4="accent4" accent5="accent5" accent6="accent6" hlink="hlink" folHlink="folHlink"/>
  <p:sldLayoutIdLst>
    <p:sldLayoutId id="2147502744" r:id="rId1"/>
    <p:sldLayoutId id="2147502745" r:id="rId2"/>
    <p:sldLayoutId id="2147502746" r:id="rId3"/>
    <p:sldLayoutId id="2147502747" r:id="rId4"/>
    <p:sldLayoutId id="2147502748" r:id="rId5"/>
    <p:sldLayoutId id="2147502749" r:id="rId6"/>
    <p:sldLayoutId id="2147502750" r:id="rId7"/>
    <p:sldLayoutId id="2147502751" r:id="rId8"/>
    <p:sldLayoutId id="2147502752" r:id="rId9"/>
    <p:sldLayoutId id="2147502753" r:id="rId10"/>
    <p:sldLayoutId id="21475027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68021809"/>
      </p:ext>
    </p:extLst>
  </p:cSld>
  <p:clrMap bg1="lt1" tx1="dk1" bg2="lt2" tx2="dk2" accent1="accent1" accent2="accent2" accent3="accent3" accent4="accent4" accent5="accent5" accent6="accent6" hlink="hlink" folHlink="folHlink"/>
  <p:sldLayoutIdLst>
    <p:sldLayoutId id="2147502756" r:id="rId1"/>
    <p:sldLayoutId id="2147502757" r:id="rId2"/>
    <p:sldLayoutId id="2147502758" r:id="rId3"/>
    <p:sldLayoutId id="2147502759" r:id="rId4"/>
    <p:sldLayoutId id="2147502760" r:id="rId5"/>
    <p:sldLayoutId id="2147502761" r:id="rId6"/>
    <p:sldLayoutId id="2147502762" r:id="rId7"/>
    <p:sldLayoutId id="2147502763" r:id="rId8"/>
    <p:sldLayoutId id="2147502764" r:id="rId9"/>
    <p:sldLayoutId id="2147502765" r:id="rId10"/>
    <p:sldLayoutId id="21475027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7192440"/>
      </p:ext>
    </p:extLst>
  </p:cSld>
  <p:clrMap bg1="lt1" tx1="dk1" bg2="lt2" tx2="dk2" accent1="accent1" accent2="accent2" accent3="accent3" accent4="accent4" accent5="accent5" accent6="accent6" hlink="hlink" folHlink="folHlink"/>
  <p:sldLayoutIdLst>
    <p:sldLayoutId id="2147502785" r:id="rId1"/>
    <p:sldLayoutId id="2147502786" r:id="rId2"/>
    <p:sldLayoutId id="2147502787" r:id="rId3"/>
    <p:sldLayoutId id="2147502788" r:id="rId4"/>
    <p:sldLayoutId id="2147502789" r:id="rId5"/>
    <p:sldLayoutId id="2147502790" r:id="rId6"/>
    <p:sldLayoutId id="2147502791" r:id="rId7"/>
    <p:sldLayoutId id="2147502792" r:id="rId8"/>
    <p:sldLayoutId id="2147502793" r:id="rId9"/>
    <p:sldLayoutId id="2147502794" r:id="rId10"/>
    <p:sldLayoutId id="2147502795" r:id="rId11"/>
    <p:sldLayoutId id="2147502796" r:id="rId12"/>
    <p:sldLayoutId id="214750279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627495734"/>
      </p:ext>
    </p:extLst>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 id="214750282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642866"/>
      </p:ext>
    </p:extLst>
  </p:cSld>
  <p:clrMap bg1="dk2" tx1="lt1" bg2="dk1" tx2="lt2" accent1="accent1" accent2="accent2" accent3="accent3" accent4="accent4" accent5="accent5" accent6="accent6" hlink="hlink" folHlink="folHlink"/>
  <p:sldLayoutIdLst>
    <p:sldLayoutId id="214750282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5963349"/>
      </p:ext>
    </p:extLst>
  </p:cSld>
  <p:clrMap bg1="lt1" tx1="dk1" bg2="lt2" tx2="dk2" accent1="accent1" accent2="accent2" accent3="accent3" accent4="accent4" accent5="accent5" accent6="accent6" hlink="hlink" folHlink="folHlink"/>
  <p:sldLayoutIdLst>
    <p:sldLayoutId id="2147502826" r:id="rId1"/>
    <p:sldLayoutId id="2147502827" r:id="rId2"/>
    <p:sldLayoutId id="2147502828" r:id="rId3"/>
    <p:sldLayoutId id="2147502829" r:id="rId4"/>
    <p:sldLayoutId id="2147502830" r:id="rId5"/>
    <p:sldLayoutId id="2147502831" r:id="rId6"/>
    <p:sldLayoutId id="2147502832" r:id="rId7"/>
    <p:sldLayoutId id="2147502833" r:id="rId8"/>
    <p:sldLayoutId id="2147502834" r:id="rId9"/>
    <p:sldLayoutId id="2147502835" r:id="rId10"/>
    <p:sldLayoutId id="2147502836" r:id="rId11"/>
    <p:sldLayoutId id="2147502837" r:id="rId12"/>
    <p:sldLayoutId id="21475028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2039227"/>
      </p:ext>
    </p:extLst>
  </p:cSld>
  <p:clrMap bg1="dk2" tx1="lt1" bg2="dk1" tx2="lt2" accent1="accent1" accent2="accent2" accent3="accent3" accent4="accent4" accent5="accent5" accent6="accent6" hlink="hlink" folHlink="folHlink"/>
  <p:sldLayoutIdLst>
    <p:sldLayoutId id="2147502840" r:id="rId1"/>
    <p:sldLayoutId id="2147502841" r:id="rId2"/>
    <p:sldLayoutId id="2147502842" r:id="rId3"/>
    <p:sldLayoutId id="2147502843" r:id="rId4"/>
    <p:sldLayoutId id="2147502844" r:id="rId5"/>
    <p:sldLayoutId id="2147502845" r:id="rId6"/>
    <p:sldLayoutId id="2147502846" r:id="rId7"/>
    <p:sldLayoutId id="2147502847" r:id="rId8"/>
    <p:sldLayoutId id="2147502848" r:id="rId9"/>
    <p:sldLayoutId id="2147502849" r:id="rId10"/>
    <p:sldLayoutId id="21475028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793476387"/>
      </p:ext>
    </p:extLst>
  </p:cSld>
  <p:clrMap bg1="dk2" tx1="lt1" bg2="dk1" tx2="lt2" accent1="accent1" accent2="accent2" accent3="accent3" accent4="accent4" accent5="accent5" accent6="accent6" hlink="hlink" folHlink="folHlink"/>
  <p:sldLayoutIdLst>
    <p:sldLayoutId id="2147502852" r:id="rId1"/>
    <p:sldLayoutId id="2147502853" r:id="rId2"/>
    <p:sldLayoutId id="2147502854" r:id="rId3"/>
    <p:sldLayoutId id="2147502855" r:id="rId4"/>
    <p:sldLayoutId id="2147502856" r:id="rId5"/>
    <p:sldLayoutId id="2147502857" r:id="rId6"/>
    <p:sldLayoutId id="2147502858" r:id="rId7"/>
    <p:sldLayoutId id="2147502859" r:id="rId8"/>
    <p:sldLayoutId id="2147502860" r:id="rId9"/>
    <p:sldLayoutId id="2147502861" r:id="rId10"/>
    <p:sldLayoutId id="214750286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31"/>
          <p:cNvGrpSpPr>
            <a:grpSpLocks/>
          </p:cNvGrpSpPr>
          <p:nvPr/>
        </p:nvGrpSpPr>
        <p:grpSpPr bwMode="auto">
          <a:xfrm>
            <a:off x="0" y="0"/>
            <a:ext cx="9132888" cy="6845300"/>
            <a:chOff x="0" y="0"/>
            <a:chExt cx="5753" cy="4312"/>
          </a:xfrm>
        </p:grpSpPr>
        <p:sp>
          <p:nvSpPr>
            <p:cNvPr id="2232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nvGrpSpPr>
            <p:cNvPr id="2232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sz="2800">
                  <a:solidFill>
                    <a:srgbClr val="00DFCA"/>
                  </a:solidFill>
                  <a:latin typeface="Matura MT Script Capitals" pitchFamily="-112" charset="0"/>
                </a:endParaRPr>
              </a:p>
            </p:txBody>
          </p:sp>
          <p:sp>
            <p:nvSpPr>
              <p:cNvPr id="2232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23239" name="Group 30"/>
            <p:cNvGrpSpPr>
              <a:grpSpLocks/>
            </p:cNvGrpSpPr>
            <p:nvPr/>
          </p:nvGrpSpPr>
          <p:grpSpPr bwMode="auto">
            <a:xfrm>
              <a:off x="0" y="0"/>
              <a:ext cx="1246" cy="1232"/>
              <a:chOff x="0" y="0"/>
              <a:chExt cx="1246" cy="1232"/>
            </a:xfrm>
          </p:grpSpPr>
          <p:sp>
            <p:nvSpPr>
              <p:cNvPr id="2232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grpSp>
      <p:sp>
        <p:nvSpPr>
          <p:cNvPr id="1027" name="Text Box 35"/>
          <p:cNvSpPr txBox="1">
            <a:spLocks noChangeArrowheads="1"/>
          </p:cNvSpPr>
          <p:nvPr/>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53819986"/>
      </p:ext>
    </p:extLst>
  </p:cSld>
  <p:clrMap bg1="dk2" tx1="lt1" bg2="dk1" tx2="lt2" accent1="accent1" accent2="accent2" accent3="accent3" accent4="accent4" accent5="accent5" accent6="accent6" hlink="hlink" folHlink="folHlink"/>
  <p:sldLayoutIdLst>
    <p:sldLayoutId id="2147502864" r:id="rId1"/>
    <p:sldLayoutId id="2147502865" r:id="rId2"/>
    <p:sldLayoutId id="2147502866" r:id="rId3"/>
    <p:sldLayoutId id="2147502867" r:id="rId4"/>
    <p:sldLayoutId id="2147502868" r:id="rId5"/>
    <p:sldLayoutId id="2147502869" r:id="rId6"/>
    <p:sldLayoutId id="2147502870" r:id="rId7"/>
    <p:sldLayoutId id="2147502871" r:id="rId8"/>
    <p:sldLayoutId id="2147502872" r:id="rId9"/>
    <p:sldLayoutId id="2147502873" r:id="rId10"/>
    <p:sldLayoutId id="214750287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1223"/>
      </p:ext>
    </p:extLst>
  </p:cSld>
  <p:clrMap bg1="lt1" tx1="dk1" bg2="lt2" tx2="dk2" accent1="accent1" accent2="accent2" accent3="accent3" accent4="accent4" accent5="accent5" accent6="accent6" hlink="hlink" folHlink="folHlink"/>
  <p:sldLayoutIdLst>
    <p:sldLayoutId id="2147502876" r:id="rId1"/>
    <p:sldLayoutId id="2147502877" r:id="rId2"/>
    <p:sldLayoutId id="2147502878" r:id="rId3"/>
    <p:sldLayoutId id="2147502879" r:id="rId4"/>
    <p:sldLayoutId id="2147502880" r:id="rId5"/>
    <p:sldLayoutId id="2147502881" r:id="rId6"/>
    <p:sldLayoutId id="2147502882" r:id="rId7"/>
    <p:sldLayoutId id="2147502883" r:id="rId8"/>
    <p:sldLayoutId id="2147502884" r:id="rId9"/>
    <p:sldLayoutId id="2147502885" r:id="rId10"/>
    <p:sldLayoutId id="2147502886" r:id="rId11"/>
    <p:sldLayoutId id="214750288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7836320"/>
      </p:ext>
    </p:extLst>
  </p:cSld>
  <p:clrMap bg1="dk2" tx1="lt1" bg2="dk1" tx2="lt2" accent1="accent1" accent2="accent2" accent3="accent3" accent4="accent4" accent5="accent5" accent6="accent6" hlink="hlink" folHlink="folHlink"/>
  <p:sldLayoutIdLst>
    <p:sldLayoutId id="214750288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078160110"/>
      </p:ext>
    </p:extLst>
  </p:cSld>
  <p:clrMap bg1="dk2" tx1="lt1" bg2="dk1" tx2="lt2" accent1="accent1" accent2="accent2" accent3="accent3" accent4="accent4" accent5="accent5" accent6="accent6" hlink="hlink" folHlink="folHlink"/>
  <p:sldLayoutIdLst>
    <p:sldLayoutId id="2147502891" r:id="rId1"/>
    <p:sldLayoutId id="2147502892" r:id="rId2"/>
    <p:sldLayoutId id="2147502893" r:id="rId3"/>
    <p:sldLayoutId id="2147502894" r:id="rId4"/>
    <p:sldLayoutId id="2147502895" r:id="rId5"/>
    <p:sldLayoutId id="2147502896" r:id="rId6"/>
    <p:sldLayoutId id="2147502897" r:id="rId7"/>
    <p:sldLayoutId id="2147502898" r:id="rId8"/>
    <p:sldLayoutId id="2147502899" r:id="rId9"/>
    <p:sldLayoutId id="2147502900" r:id="rId10"/>
    <p:sldLayoutId id="214750290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2247636521"/>
      </p:ext>
    </p:extLst>
  </p:cSld>
  <p:clrMap bg1="lt1" tx1="dk1" bg2="lt2" tx2="dk2" accent1="accent1" accent2="accent2" accent3="accent3" accent4="accent4" accent5="accent5" accent6="accent6" hlink="hlink" folHlink="folHlink"/>
  <p:sldLayoutIdLst>
    <p:sldLayoutId id="2147502903" r:id="rId1"/>
    <p:sldLayoutId id="2147502904" r:id="rId2"/>
    <p:sldLayoutId id="2147502905" r:id="rId3"/>
    <p:sldLayoutId id="2147502906" r:id="rId4"/>
    <p:sldLayoutId id="2147502907" r:id="rId5"/>
    <p:sldLayoutId id="2147502908" r:id="rId6"/>
    <p:sldLayoutId id="2147502909" r:id="rId7"/>
    <p:sldLayoutId id="2147502910" r:id="rId8"/>
    <p:sldLayoutId id="2147502911" r:id="rId9"/>
    <p:sldLayoutId id="2147502912" r:id="rId10"/>
    <p:sldLayoutId id="214750291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760196177"/>
      </p:ext>
    </p:extLst>
  </p:cSld>
  <p:clrMap bg1="lt1" tx1="dk1" bg2="lt2" tx2="dk2" accent1="accent1" accent2="accent2" accent3="accent3" accent4="accent4" accent5="accent5" accent6="accent6" hlink="hlink" folHlink="folHlink"/>
  <p:sldLayoutIdLst>
    <p:sldLayoutId id="2147502915" r:id="rId1"/>
    <p:sldLayoutId id="2147502916" r:id="rId2"/>
    <p:sldLayoutId id="2147502917" r:id="rId3"/>
    <p:sldLayoutId id="2147502918" r:id="rId4"/>
    <p:sldLayoutId id="2147502919" r:id="rId5"/>
    <p:sldLayoutId id="2147502920" r:id="rId6"/>
    <p:sldLayoutId id="2147502921" r:id="rId7"/>
    <p:sldLayoutId id="2147502922" r:id="rId8"/>
    <p:sldLayoutId id="2147502923" r:id="rId9"/>
    <p:sldLayoutId id="2147502924" r:id="rId10"/>
    <p:sldLayoutId id="2147502925" r:id="rId11"/>
    <p:sldLayoutId id="2147502926" r:id="rId12"/>
    <p:sldLayoutId id="214750292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39893493"/>
      </p:ext>
    </p:extLst>
  </p:cSld>
  <p:clrMap bg1="dk2" tx1="lt1" bg2="dk1" tx2="lt2" accent1="accent1" accent2="accent2" accent3="accent3" accent4="accent4" accent5="accent5" accent6="accent6" hlink="hlink" folHlink="folHlink"/>
  <p:sldLayoutIdLst>
    <p:sldLayoutId id="2147502929" r:id="rId1"/>
    <p:sldLayoutId id="2147502930" r:id="rId2"/>
    <p:sldLayoutId id="2147502931" r:id="rId3"/>
    <p:sldLayoutId id="2147502932" r:id="rId4"/>
    <p:sldLayoutId id="2147502933" r:id="rId5"/>
    <p:sldLayoutId id="2147502934" r:id="rId6"/>
    <p:sldLayoutId id="2147502935" r:id="rId7"/>
    <p:sldLayoutId id="2147502936" r:id="rId8"/>
    <p:sldLayoutId id="2147502937" r:id="rId9"/>
    <p:sldLayoutId id="2147502938" r:id="rId10"/>
    <p:sldLayoutId id="214750293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543068628"/>
      </p:ext>
    </p:extLst>
  </p:cSld>
  <p:clrMap bg1="dk2" tx1="lt1" bg2="dk1" tx2="lt2" accent1="accent1" accent2="accent2" accent3="accent3" accent4="accent4" accent5="accent5" accent6="accent6" hlink="hlink" folHlink="folHlink"/>
  <p:sldLayoutIdLst>
    <p:sldLayoutId id="2147502941" r:id="rId1"/>
    <p:sldLayoutId id="2147502942" r:id="rId2"/>
    <p:sldLayoutId id="2147502943" r:id="rId3"/>
    <p:sldLayoutId id="2147502944" r:id="rId4"/>
    <p:sldLayoutId id="2147502945" r:id="rId5"/>
    <p:sldLayoutId id="2147502946" r:id="rId6"/>
    <p:sldLayoutId id="2147502947" r:id="rId7"/>
    <p:sldLayoutId id="2147502948" r:id="rId8"/>
    <p:sldLayoutId id="2147502949" r:id="rId9"/>
    <p:sldLayoutId id="2147502950" r:id="rId10"/>
    <p:sldLayoutId id="2147502951" r:id="rId11"/>
    <p:sldLayoutId id="2147502952" r:id="rId12"/>
    <p:sldLayoutId id="2147502953"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859977692"/>
      </p:ext>
    </p:extLst>
  </p:cSld>
  <p:clrMap bg1="lt1" tx1="dk1" bg2="lt2" tx2="dk2" accent1="accent1" accent2="accent2" accent3="accent3" accent4="accent4" accent5="accent5" accent6="accent6" hlink="hlink" folHlink="folHlink"/>
  <p:sldLayoutIdLst>
    <p:sldLayoutId id="214750295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472008060"/>
      </p:ext>
    </p:extLst>
  </p:cSld>
  <p:clrMap bg1="lt1" tx1="dk1" bg2="lt2" tx2="dk2" accent1="accent1" accent2="accent2" accent3="accent3" accent4="accent4" accent5="accent5" accent6="accent6" hlink="hlink" folHlink="folHlink"/>
  <p:sldLayoutIdLst>
    <p:sldLayoutId id="2147502968" r:id="rId1"/>
    <p:sldLayoutId id="214750296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565372745"/>
      </p:ext>
    </p:extLst>
  </p:cSld>
  <p:clrMap bg1="lt1" tx1="dk1" bg2="lt2" tx2="dk2" accent1="accent1" accent2="accent2" accent3="accent3" accent4="accent4" accent5="accent5" accent6="accent6" hlink="hlink" folHlink="folHlink"/>
  <p:sldLayoutIdLst>
    <p:sldLayoutId id="2147502971" r:id="rId1"/>
    <p:sldLayoutId id="2147502972" r:id="rId2"/>
    <p:sldLayoutId id="2147502973" r:id="rId3"/>
    <p:sldLayoutId id="2147502974" r:id="rId4"/>
    <p:sldLayoutId id="2147502975" r:id="rId5"/>
    <p:sldLayoutId id="2147502976" r:id="rId6"/>
    <p:sldLayoutId id="2147502977" r:id="rId7"/>
    <p:sldLayoutId id="2147502978" r:id="rId8"/>
    <p:sldLayoutId id="2147502979" r:id="rId9"/>
    <p:sldLayoutId id="2147502980" r:id="rId10"/>
    <p:sldLayoutId id="2147502981" r:id="rId11"/>
    <p:sldLayoutId id="2147502982" r:id="rId12"/>
    <p:sldLayoutId id="21475029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212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726619"/>
      </p:ext>
    </p:extLst>
  </p:cSld>
  <p:clrMap bg1="dk2" tx1="lt1" bg2="dk1" tx2="lt2" accent1="accent1" accent2="accent2" accent3="accent3" accent4="accent4" accent5="accent5" accent6="accent6" hlink="hlink" folHlink="folHlink"/>
  <p:sldLayoutIdLst>
    <p:sldLayoutId id="2147502985" r:id="rId1"/>
    <p:sldLayoutId id="2147502986" r:id="rId2"/>
    <p:sldLayoutId id="2147502987" r:id="rId3"/>
    <p:sldLayoutId id="2147502988" r:id="rId4"/>
    <p:sldLayoutId id="2147502989" r:id="rId5"/>
    <p:sldLayoutId id="2147502990" r:id="rId6"/>
    <p:sldLayoutId id="2147502991" r:id="rId7"/>
    <p:sldLayoutId id="2147502992" r:id="rId8"/>
    <p:sldLayoutId id="2147502993" r:id="rId9"/>
    <p:sldLayoutId id="2147502994"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610605"/>
      </p:ext>
    </p:extLst>
  </p:cSld>
  <p:clrMap bg1="dk2" tx1="lt1" bg2="dk1" tx2="lt2" accent1="accent1" accent2="accent2" accent3="accent3" accent4="accent4" accent5="accent5" accent6="accent6" hlink="hlink" folHlink="folHlink"/>
  <p:sldLayoutIdLst>
    <p:sldLayoutId id="2147502996" r:id="rId1"/>
    <p:sldLayoutId id="2147502997" r:id="rId2"/>
    <p:sldLayoutId id="2147502998" r:id="rId3"/>
    <p:sldLayoutId id="2147502999" r:id="rId4"/>
    <p:sldLayoutId id="2147503000" r:id="rId5"/>
    <p:sldLayoutId id="2147503001" r:id="rId6"/>
    <p:sldLayoutId id="2147503002" r:id="rId7"/>
    <p:sldLayoutId id="2147503003" r:id="rId8"/>
    <p:sldLayoutId id="2147503004" r:id="rId9"/>
    <p:sldLayoutId id="2147503005" r:id="rId10"/>
    <p:sldLayoutId id="2147503006"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15198283"/>
      </p:ext>
    </p:extLst>
  </p:cSld>
  <p:clrMap bg1="dk2" tx1="lt1" bg2="dk1" tx2="lt2" accent1="accent1" accent2="accent2" accent3="accent3" accent4="accent4" accent5="accent5" accent6="accent6" hlink="hlink" folHlink="folHlink"/>
  <p:sldLayoutIdLst>
    <p:sldLayoutId id="2147503008" r:id="rId1"/>
    <p:sldLayoutId id="2147503009" r:id="rId2"/>
    <p:sldLayoutId id="2147503010" r:id="rId3"/>
    <p:sldLayoutId id="2147503011" r:id="rId4"/>
    <p:sldLayoutId id="2147503012" r:id="rId5"/>
    <p:sldLayoutId id="2147503013" r:id="rId6"/>
    <p:sldLayoutId id="2147503014" r:id="rId7"/>
    <p:sldLayoutId id="2147503015" r:id="rId8"/>
    <p:sldLayoutId id="2147503016" r:id="rId9"/>
    <p:sldLayoutId id="2147503017" r:id="rId10"/>
    <p:sldLayoutId id="2147503018" r:id="rId11"/>
    <p:sldLayoutId id="214750301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sz="2400">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2159093518"/>
      </p:ext>
    </p:extLst>
  </p:cSld>
  <p:clrMap bg1="dk2" tx1="lt1" bg2="dk1" tx2="lt2" accent1="accent1" accent2="accent2" accent3="accent3" accent4="accent4" accent5="accent5" accent6="accent6" hlink="hlink" folHlink="folHlink"/>
  <p:sldLayoutIdLst>
    <p:sldLayoutId id="214750252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98106563"/>
      </p:ext>
    </p:extLst>
  </p:cSld>
  <p:clrMap bg1="dk2" tx1="lt1" bg2="dk1" tx2="lt2" accent1="accent1" accent2="accent2" accent3="accent3" accent4="accent4" accent5="accent5" accent6="accent6" hlink="hlink" folHlink="folHlink"/>
  <p:sldLayoutIdLst>
    <p:sldLayoutId id="2147502531" r:id="rId1"/>
    <p:sldLayoutId id="2147502532" r:id="rId2"/>
    <p:sldLayoutId id="2147502533" r:id="rId3"/>
    <p:sldLayoutId id="2147502534" r:id="rId4"/>
    <p:sldLayoutId id="2147502535" r:id="rId5"/>
    <p:sldLayoutId id="2147502536" r:id="rId6"/>
    <p:sldLayoutId id="2147502537" r:id="rId7"/>
    <p:sldLayoutId id="2147502538" r:id="rId8"/>
    <p:sldLayoutId id="2147502539" r:id="rId9"/>
    <p:sldLayoutId id="2147502540" r:id="rId10"/>
    <p:sldLayoutId id="2147502541" r:id="rId11"/>
    <p:sldLayoutId id="2147502542" r:id="rId12"/>
    <p:sldLayoutId id="2147502543" r:id="rId13"/>
    <p:sldLayoutId id="214750254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05646520"/>
      </p:ext>
    </p:extLst>
  </p:cSld>
  <p:clrMap bg1="lt1" tx1="dk1" bg2="lt2" tx2="dk2" accent1="accent1" accent2="accent2" accent3="accent3" accent4="accent4" accent5="accent5" accent6="accent6" hlink="hlink" folHlink="folHlink"/>
  <p:sldLayoutIdLst>
    <p:sldLayoutId id="214750256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17999215"/>
      </p:ext>
    </p:extLst>
  </p:cSld>
  <p:clrMap bg1="dk2" tx1="lt1" bg2="dk1" tx2="lt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75.xml"/><Relationship Id="rId1" Type="http://schemas.openxmlformats.org/officeDocument/2006/relationships/themeOverride" Target="../theme/themeOverride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7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9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2.xml"/><Relationship Id="rId1" Type="http://schemas.openxmlformats.org/officeDocument/2006/relationships/slideLayout" Target="../slideLayouts/slideLayout40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4.xml"/><Relationship Id="rId1" Type="http://schemas.openxmlformats.org/officeDocument/2006/relationships/slideLayout" Target="../slideLayouts/slideLayout25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56.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4.jpeg"/><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66.xml"/><Relationship Id="rId6" Type="http://schemas.openxmlformats.org/officeDocument/2006/relationships/image" Target="../media/image106.jpeg"/><Relationship Id="rId5" Type="http://schemas.openxmlformats.org/officeDocument/2006/relationships/hyperlink" Target="http://www.jtsa.edu/images/art/s_priest.jpg" TargetMode="External"/><Relationship Id="rId4" Type="http://schemas.openxmlformats.org/officeDocument/2006/relationships/image" Target="../media/image10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56.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4.jpeg"/><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4.jpeg"/><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4.jpeg"/><Relationship Id="rId1" Type="http://schemas.openxmlformats.org/officeDocument/2006/relationships/slideLayout" Target="../slideLayouts/slideLayout8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4.jpeg"/><Relationship Id="rId7" Type="http://schemas.openxmlformats.org/officeDocument/2006/relationships/diagramColors" Target="../diagrams/colors5.xml"/><Relationship Id="rId2" Type="http://schemas.openxmlformats.org/officeDocument/2006/relationships/notesSlide" Target="../notesSlides/notesSlide97.xml"/><Relationship Id="rId1" Type="http://schemas.openxmlformats.org/officeDocument/2006/relationships/slideLayout" Target="../slideLayouts/slideLayout8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04.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98.xml"/><Relationship Id="rId1" Type="http://schemas.openxmlformats.org/officeDocument/2006/relationships/slideLayout" Target="../slideLayouts/slideLayout65.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25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4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10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10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10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6.xml"/><Relationship Id="rId1" Type="http://schemas.openxmlformats.org/officeDocument/2006/relationships/slideLayout" Target="../slideLayouts/slideLayout10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10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9.xml"/><Relationship Id="rId1" Type="http://schemas.openxmlformats.org/officeDocument/2006/relationships/slideLayout" Target="../slideLayouts/slideLayout10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01.xml"/><Relationship Id="rId1" Type="http://schemas.openxmlformats.org/officeDocument/2006/relationships/themeOverride" Target="../theme/themeOverride5.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01.xml"/><Relationship Id="rId1" Type="http://schemas.openxmlformats.org/officeDocument/2006/relationships/themeOverride" Target="../theme/themeOverride6.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01.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4.xml"/><Relationship Id="rId1" Type="http://schemas.openxmlformats.org/officeDocument/2006/relationships/slideLayout" Target="../slideLayouts/slideLayout101.xml"/></Relationships>
</file>

<file path=ppt/slides/_rels/slide1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5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10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8.xml"/><Relationship Id="rId1" Type="http://schemas.openxmlformats.org/officeDocument/2006/relationships/slideLayout" Target="../slideLayouts/slideLayout11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0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2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53.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28.xml"/><Relationship Id="rId1" Type="http://schemas.openxmlformats.org/officeDocument/2006/relationships/slideLayout" Target="../slideLayouts/slideLayout15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4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7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51.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9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45.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35.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08.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0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0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0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0.xml"/><Relationship Id="rId1" Type="http://schemas.openxmlformats.org/officeDocument/2006/relationships/slideLayout" Target="../slideLayouts/slideLayout202.xml"/><Relationship Id="rId5" Type="http://schemas.openxmlformats.org/officeDocument/2006/relationships/hyperlink" Target="http://www.pauljab.net/temple/TemplePictures.html" TargetMode="Externa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20.xml"/><Relationship Id="rId1" Type="http://schemas.openxmlformats.org/officeDocument/2006/relationships/themeOverride" Target="../theme/themeOverride1.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4.xml"/><Relationship Id="rId1" Type="http://schemas.openxmlformats.org/officeDocument/2006/relationships/slideLayout" Target="../slideLayouts/slideLayout202.xml"/><Relationship Id="rId5" Type="http://schemas.openxmlformats.org/officeDocument/2006/relationships/image" Target="../media/image2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6.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9.xml"/><Relationship Id="rId1" Type="http://schemas.openxmlformats.org/officeDocument/2006/relationships/slideLayout" Target="../slideLayouts/slideLayout50.xml"/><Relationship Id="rId4" Type="http://schemas.openxmlformats.org/officeDocument/2006/relationships/image" Target="../media/image85.jpeg"/></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417.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417.xml"/><Relationship Id="rId5" Type="http://schemas.openxmlformats.org/officeDocument/2006/relationships/image" Target="../media/image91.gif"/><Relationship Id="rId4" Type="http://schemas.openxmlformats.org/officeDocument/2006/relationships/image" Target="../media/image90.jpeg"/></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417.xml"/><Relationship Id="rId6" Type="http://schemas.openxmlformats.org/officeDocument/2006/relationships/image" Target="../media/image91.gif"/><Relationship Id="rId5" Type="http://schemas.openxmlformats.org/officeDocument/2006/relationships/image" Target="../media/image90.jpeg"/><Relationship Id="rId4" Type="http://schemas.openxmlformats.org/officeDocument/2006/relationships/image" Target="../media/image92.jpeg"/></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417.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417.xml"/><Relationship Id="rId5" Type="http://schemas.openxmlformats.org/officeDocument/2006/relationships/image" Target="../media/image97.jpeg"/><Relationship Id="rId4" Type="http://schemas.openxmlformats.org/officeDocument/2006/relationships/image" Target="../media/image96.jpeg"/></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417.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75.xml"/><Relationship Id="rId1" Type="http://schemas.openxmlformats.org/officeDocument/2006/relationships/themeOverride" Target="../theme/themeOverride3.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52.xml"/><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40–43</a:t>
            </a:r>
          </a:p>
        </p:txBody>
      </p:sp>
      <p:sp>
        <p:nvSpPr>
          <p:cNvPr id="5" name="Rectangle 4">
            <a:extLst>
              <a:ext uri="{FF2B5EF4-FFF2-40B4-BE49-F238E27FC236}">
                <a16:creationId xmlns:a16="http://schemas.microsoft.com/office/drawing/2014/main" id="{1822CD71-44F8-6D16-0713-43A3731DD729}"/>
              </a:ext>
            </a:extLst>
          </p:cNvPr>
          <p:cNvSpPr>
            <a:spLocks noChangeArrowheads="1"/>
          </p:cNvSpPr>
          <p:nvPr/>
        </p:nvSpPr>
        <p:spPr bwMode="auto">
          <a:xfrm>
            <a:off x="-56422" y="6389661"/>
            <a:ext cx="9200422"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Things Holy Spirit Guarantees About God's Faithfulness — Charisma Magazine">
            <a:extLst>
              <a:ext uri="{FF2B5EF4-FFF2-40B4-BE49-F238E27FC236}">
                <a16:creationId xmlns:a16="http://schemas.microsoft.com/office/drawing/2014/main" id="{7C42C1DE-1E03-4955-21CE-DC51D0AC5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 y="0"/>
            <a:ext cx="9150557" cy="50131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487" y="4458320"/>
            <a:ext cx="9144000" cy="237626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Has God been faithful to you in the past? How? </a:t>
            </a:r>
          </a:p>
        </p:txBody>
      </p:sp>
    </p:spTree>
    <p:extLst>
      <p:ext uri="{BB962C8B-B14F-4D97-AF65-F5344CB8AC3E}">
        <p14:creationId xmlns:p14="http://schemas.microsoft.com/office/powerpoint/2010/main" val="469804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Altar (43:13-17)</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The large brass altar before the temple at the center of the inner court</a:t>
            </a:r>
          </a:p>
        </p:txBody>
      </p:sp>
    </p:spTree>
    <p:extLst>
      <p:ext uri="{BB962C8B-B14F-4D97-AF65-F5344CB8AC3E}">
        <p14:creationId xmlns:p14="http://schemas.microsoft.com/office/powerpoint/2010/main" val="3069346754"/>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36918018"/>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(God to Israel)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I will take you out of the nations; I will gather you from all the countries and bring you back into your own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land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 will sprinkle clean water on you, and you will be clean;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cleanse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you from all your impurities and from all your idols.  I will give you a new heart and put a new spirit within you; I will remove your heart of stone and give you a heart of flesh.  And I will put my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Spirit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in you and move you to follow my decrees and be careful to keep my laws</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(36:24-27)</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p:txBody>
      </p:sp>
    </p:spTree>
    <p:extLst>
      <p:ext uri="{BB962C8B-B14F-4D97-AF65-F5344CB8AC3E}">
        <p14:creationId xmlns:p14="http://schemas.microsoft.com/office/powerpoint/2010/main" val="2248028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Presence?</a:t>
            </a:r>
          </a:p>
        </p:txBody>
      </p:sp>
    </p:spTree>
    <p:extLst>
      <p:ext uri="{BB962C8B-B14F-4D97-AF65-F5344CB8AC3E}">
        <p14:creationId xmlns:p14="http://schemas.microsoft.com/office/powerpoint/2010/main" val="11680052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Tongues of Fire (Acts 2:3)</a:t>
            </a: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panose="020B0604020202020204" pitchFamily="34" charset="0"/>
                <a:ea typeface="ＭＳ Ｐゴシック" charset="0"/>
                <a:cs typeface="Arial" panose="020B0604020202020204" pitchFamily="34"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God will </a:t>
            </a:r>
            <a:r>
              <a:rPr kumimoji="0" lang="en-US" sz="4800" b="1" i="0"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live</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with us again</a:t>
            </a:r>
            <a:b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(40–43)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God will help people </a:t>
            </a:r>
            <a:r>
              <a:rPr kumimoji="0" lang="en-US" sz="4800" b="1" i="0"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confess</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sin </a:t>
            </a:r>
            <a:b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(44–46)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God's Future Faithfulness</a:t>
            </a:r>
            <a:endParaRPr kumimoji="0" lang="en-US" sz="4400" b="1" i="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The Exodus Night: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While the Israelites were still in the land of Egypt, the L</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ORD</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gave the following instructions to Moses and Aaron:  </a:t>
            </a:r>
            <a:r>
              <a:rPr kumimoji="0" lang="en-US" sz="24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From now on, this month will be the first month of the year</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for you</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45281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en-US" b="1" dirty="0">
                <a:solidFill>
                  <a:schemeClr val="hlink"/>
                </a:solidFill>
                <a:latin typeface="Arial" charset="0"/>
                <a:ea typeface="ＭＳ Ｐゴシック" charset="0"/>
                <a:cs typeface="ＭＳ Ｐゴシック" charset="0"/>
              </a:rPr>
              <a:t>Bible Feasts</a:t>
            </a: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en-US" sz="3600" b="1" dirty="0">
                <a:latin typeface="Tahoma" charset="0"/>
                <a:ea typeface="ＭＳ Ｐゴシック" charset="0"/>
                <a:cs typeface="ＭＳ Ｐゴシック" charset="0"/>
              </a:rPr>
              <a:t>Holy Day Celebrations in the Old Testament</a:t>
            </a: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
        <p:nvSpPr>
          <p:cNvPr id="8" name="Rectangle 3"/>
          <p:cNvSpPr txBox="1">
            <a:spLocks noChangeArrowheads="1"/>
          </p:cNvSpPr>
          <p:nvPr/>
        </p:nvSpPr>
        <p:spPr bwMode="auto">
          <a:xfrm>
            <a:off x="23813" y="3572940"/>
            <a:ext cx="5076056" cy="7927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107"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0" marR="0" lvl="0" indent="0" algn="ctr" defTabSz="4572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Lev 23; Deut 16</a:t>
            </a:r>
          </a:p>
        </p:txBody>
      </p:sp>
    </p:spTree>
    <p:extLst>
      <p:ext uri="{BB962C8B-B14F-4D97-AF65-F5344CB8AC3E}">
        <p14:creationId xmlns:p14="http://schemas.microsoft.com/office/powerpoint/2010/main" val="385906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Prophecy and You: A Glimpse Into Your Eternal Future | United Church  of God">
            <a:extLst>
              <a:ext uri="{FF2B5EF4-FFF2-40B4-BE49-F238E27FC236}">
                <a16:creationId xmlns:a16="http://schemas.microsoft.com/office/drawing/2014/main" id="{D694D4AF-16FE-93C6-33B1-EDF11F40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34" y="4149080"/>
            <a:ext cx="9144000" cy="26540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Will God be faithful to you in the future? How? </a:t>
            </a:r>
          </a:p>
        </p:txBody>
      </p:sp>
    </p:spTree>
    <p:extLst>
      <p:ext uri="{BB962C8B-B14F-4D97-AF65-F5344CB8AC3E}">
        <p14:creationId xmlns:p14="http://schemas.microsoft.com/office/powerpoint/2010/main" val="237895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Historically Looked Backward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Past</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3 Pilgrimage Feasts</a:t>
            </a:r>
          </a:p>
        </p:txBody>
      </p:sp>
      <p:sp>
        <p:nvSpPr>
          <p:cNvPr id="42"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09766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Also Prophetically Look Forward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Future</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Kingdom</a:t>
            </a:r>
          </a:p>
        </p:txBody>
      </p:sp>
      <p:sp>
        <p:nvSpPr>
          <p:cNvPr id="215054"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21506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21506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809828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42" name="Title 3"/>
          <p:cNvSpPr>
            <a:spLocks noGrp="1"/>
          </p:cNvSpPr>
          <p:nvPr>
            <p:ph type="title"/>
          </p:nvPr>
        </p:nvSpPr>
        <p:spPr>
          <a:xfrm>
            <a:off x="3200400" y="2438400"/>
            <a:ext cx="3048000" cy="1752600"/>
          </a:xfrm>
        </p:spPr>
        <p:txBody>
          <a:bodyPr/>
          <a:lstStyle/>
          <a:p>
            <a:r>
              <a:rPr kumimoji="1" lang="en-US" sz="3600" b="1">
                <a:solidFill>
                  <a:srgbClr val="DBBD71"/>
                </a:solidFill>
                <a:latin typeface="Arial" charset="0"/>
                <a:ea typeface="ＭＳ Ｐゴシック" charset="0"/>
                <a:cs typeface="ＭＳ Ｐゴシック" charset="0"/>
              </a:rPr>
              <a:t>Leviticus 23 Feasts</a:t>
            </a:r>
            <a:endParaRPr lang="en-US" sz="3600" b="1">
              <a:latin typeface="Times New Roman" charset="0"/>
              <a:ea typeface="ＭＳ Ｐゴシック"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Pilgrimage Feasts</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2150" cy="457200"/>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WINTER</a:t>
            </a:r>
          </a:p>
        </p:txBody>
      </p:sp>
      <p:sp>
        <p:nvSpPr>
          <p:cNvPr id="58" name="Text Box 23"/>
          <p:cNvSpPr txBox="1">
            <a:spLocks noChangeArrowheads="1"/>
          </p:cNvSpPr>
          <p:nvPr/>
        </p:nvSpPr>
        <p:spPr bwMode="auto">
          <a:xfrm>
            <a:off x="8686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SUMMER</a:t>
            </a:r>
          </a:p>
        </p:txBody>
      </p:sp>
      <p:sp>
        <p:nvSpPr>
          <p:cNvPr id="35" name="Text Box 9"/>
          <p:cNvSpPr txBox="1">
            <a:spLocks noChangeArrowheads="1"/>
          </p:cNvSpPr>
          <p:nvPr/>
        </p:nvSpPr>
        <p:spPr bwMode="auto">
          <a:xfrm>
            <a:off x="5348288" y="914400"/>
            <a:ext cx="2043112" cy="457200"/>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Redemption</a:t>
            </a:r>
          </a:p>
        </p:txBody>
      </p:sp>
    </p:spTree>
    <p:extLst>
      <p:ext uri="{BB962C8B-B14F-4D97-AF65-F5344CB8AC3E}">
        <p14:creationId xmlns:p14="http://schemas.microsoft.com/office/powerpoint/2010/main" val="38455296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Diagram 11"/>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43400"/>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Passover</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Unleavened Bread</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Firstfruits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Pentecost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Trumpets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Atonement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Tabernacles</a:t>
            </a: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Deuternonomy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a:solidFill>
                  <a:schemeClr val="bg1"/>
                </a:solidFill>
              </a:rPr>
              <a:t>The Seven Feasts</a:t>
            </a: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41720322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60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11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8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67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67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8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en-US" sz="32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Contrasted </a:t>
            </a:r>
            <a:endParaRPr lang="en-US" sz="32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Millennial Order</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(Ezek 40–45)</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85793" cy="523220"/>
          </a:xfrm>
          <a:prstGeom prst="rect">
            <a:avLst/>
          </a:prstGeom>
          <a:no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530</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Mosaic Order </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(Lev 23)</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 (Lamb Offered)</a:t>
            </a: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Firstfruits</a:t>
            </a: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Pentecost</a:t>
            </a: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Trumpets</a:t>
            </a: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aphicFrame>
        <p:nvGraphicFramePr>
          <p:cNvPr id="30" name="Diagram 29">
            <a:extLst>
              <a:ext uri="{FF2B5EF4-FFF2-40B4-BE49-F238E27FC236}">
                <a16:creationId xmlns:a16="http://schemas.microsoft.com/office/drawing/2014/main" id="{465AE904-7079-FE4D-B8EB-065A2BAAAAC5}"/>
              </a:ext>
            </a:extLst>
          </p:cNvPr>
          <p:cNvGraphicFramePr/>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a:t>
            </a: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Atonement</a:t>
            </a: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72338" y="3852875"/>
            <a:ext cx="4281905"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121400" y="1988840"/>
            <a:ext cx="3048000"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3448813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95248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The law will go out from Zion,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the word of the L</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106</a:t>
            </a:r>
            <a:endParaRPr kumimoji="0" lang="en-US" sz="2800" b="0"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6" name="Text Box 9"/>
          <p:cNvSpPr txBox="1">
            <a:spLocks noChangeArrowheads="1"/>
          </p:cNvSpPr>
          <p:nvPr/>
        </p:nvSpPr>
        <p:spPr bwMode="auto">
          <a:xfrm>
            <a:off x="5652120" y="76470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395536" y="51571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9" name="Text Box 9"/>
          <p:cNvSpPr txBox="1">
            <a:spLocks noChangeArrowheads="1"/>
          </p:cNvSpPr>
          <p:nvPr/>
        </p:nvSpPr>
        <p:spPr bwMode="auto">
          <a:xfrm>
            <a:off x="2843808" y="481979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In that day, Israel, your cities will be rebuilt, and your borders will be extended. </a:t>
            </a:r>
            <a:r>
              <a:rPr kumimoji="0" lang="en-SG" sz="2800" b="1" i="0" u="none" strike="noStrike" kern="1200" cap="none" spc="0" normalizeH="0" baseline="30000" noProof="0">
                <a:ln>
                  <a:noFill/>
                </a:ln>
                <a:solidFill>
                  <a:srgbClr val="FFFFFF"/>
                </a:solidFill>
                <a:effectLst>
                  <a:glow rad="228600">
                    <a:srgbClr val="000000"/>
                  </a:glow>
                </a:effectLst>
                <a:uLnTx/>
                <a:uFillTx/>
                <a:latin typeface="Arial" charset="0"/>
                <a:ea typeface="ＭＳ Ｐゴシック" charset="0"/>
                <a:cs typeface="Arial" charset="0"/>
              </a:rPr>
              <a:t>12</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People from many lands will come and honor you— from Assyria all the way to the towns of Egypt, from Egypt all the way to the Euphrates River, and from distant seas and mountains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(Micah 7:11-12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Seas</a:t>
            </a:r>
          </a:p>
        </p:txBody>
      </p:sp>
      <p:sp>
        <p:nvSpPr>
          <p:cNvPr id="25" name="Text Box 9"/>
          <p:cNvSpPr txBox="1">
            <a:spLocks noChangeArrowheads="1"/>
          </p:cNvSpPr>
          <p:nvPr/>
        </p:nvSpPr>
        <p:spPr bwMode="auto">
          <a:xfrm>
            <a:off x="323528" y="692696"/>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Mountains</a:t>
            </a:r>
          </a:p>
        </p:txBody>
      </p:sp>
    </p:spTree>
    <p:extLst>
      <p:ext uri="{BB962C8B-B14F-4D97-AF65-F5344CB8AC3E}">
        <p14:creationId xmlns:p14="http://schemas.microsoft.com/office/powerpoint/2010/main" val="15405874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Things are not falling apart—they are falling together.</a:t>
            </a:r>
          </a:p>
        </p:txBody>
      </p:sp>
    </p:spTree>
    <p:extLst>
      <p:ext uri="{BB962C8B-B14F-4D97-AF65-F5344CB8AC3E}">
        <p14:creationId xmlns:p14="http://schemas.microsoft.com/office/powerpoint/2010/main" val="3121806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24166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3"/>
            <a:ext cx="9144000" cy="1205404"/>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Trilateral Summit on 7 Sept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9070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Third Temple Plans are in Place Now</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375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Priesthood is Being Prepared</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0262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Red Heifer was born 28 August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Jewish Group Says End Times Biblical Prophecy Fulfilled, Flawless 'Red Heifer' Could Signal the Third Temple</a:t>
            </a: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“In Jewish theology, the red heifer is essential to the rebuilding of the third Holy Temple in Jerusalem and will be needed to be sacrificed to complete the ritual of purification for the Temple.”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603734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STEPS</a:t>
            </a:r>
          </a:p>
        </p:txBody>
      </p:sp>
    </p:spTree>
    <p:extLst>
      <p:ext uri="{BB962C8B-B14F-4D97-AF65-F5344CB8AC3E}">
        <p14:creationId xmlns:p14="http://schemas.microsoft.com/office/powerpoint/2010/main" val="29923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9369309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2394748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4228770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65105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147" name="Rectangle 3"/>
          <p:cNvSpPr>
            <a:spLocks noGrp="1" noRot="1" noChangeArrowheads="1"/>
          </p:cNvSpPr>
          <p:nvPr>
            <p:ph type="title"/>
          </p:nvPr>
        </p:nvSpPr>
        <p:spPr>
          <a:xfrm>
            <a:off x="-80392" y="422102"/>
            <a:ext cx="9188896" cy="1782762"/>
          </a:xfrm>
        </p:spPr>
        <p:txBody>
          <a:bodyPr/>
          <a:lstStyle/>
          <a:p>
            <a:pPr eaLnBrk="1" hangingPunct="1">
              <a:defRPr/>
            </a:pPr>
            <a:r>
              <a:rPr lang="en-US" dirty="0">
                <a:latin typeface="Arial" panose="020B0604020202020204" pitchFamily="34" charset="0"/>
                <a:cs typeface="Arial" panose="020B0604020202020204" pitchFamily="34" charset="0"/>
              </a:rPr>
              <a:t>What</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the Future for the Dome and World Geography in the Kingdom after Messiah Comes?</a:t>
            </a:r>
          </a:p>
        </p:txBody>
      </p:sp>
    </p:spTree>
    <p:extLst>
      <p:ext uri="{BB962C8B-B14F-4D97-AF65-F5344CB8AC3E}">
        <p14:creationId xmlns:p14="http://schemas.microsoft.com/office/powerpoint/2010/main" val="25908572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will see God's glory in a new order in the millennium.</a:t>
            </a: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extLst>
      <p:ext uri="{BB962C8B-B14F-4D97-AF65-F5344CB8AC3E}">
        <p14:creationId xmlns:p14="http://schemas.microsoft.com/office/powerpoint/2010/main" val="28087963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live</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with us again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(40–43)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help people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confess</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sin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(44–46)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allot his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land</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justly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(47–48)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God's glory will be seen in your life to the extent to which you are willing.</a:t>
            </a:r>
          </a:p>
        </p:txBody>
      </p:sp>
    </p:spTree>
    <p:extLst>
      <p:ext uri="{BB962C8B-B14F-4D97-AF65-F5344CB8AC3E}">
        <p14:creationId xmlns:p14="http://schemas.microsoft.com/office/powerpoint/2010/main" val="2450863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reveal the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glory</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has God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disciplined</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you for your sin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but restored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see his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hand in world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3280625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030814542"/>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88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ER</a:t>
            </a:r>
          </a:p>
        </p:txBody>
      </p:sp>
      <p:sp>
        <p:nvSpPr>
          <p:cNvPr id="488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PG</a:t>
            </a:r>
          </a:p>
        </p:txBody>
      </p:sp>
      <p:sp>
        <p:nvSpPr>
          <p:cNvPr id="488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STAGE</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B</a:t>
            </a:r>
          </a:p>
        </p:txBody>
      </p:sp>
      <p:sp>
        <p:nvSpPr>
          <p:cNvPr id="488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H</a:t>
            </a:r>
          </a:p>
        </p:txBody>
      </p:sp>
      <p:sp>
        <p:nvSpPr>
          <p:cNvPr id="488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N(A)</a:t>
            </a:r>
          </a:p>
        </p:txBody>
      </p:sp>
      <p:sp>
        <p:nvSpPr>
          <p:cNvPr id="488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C</a:t>
            </a:r>
          </a:p>
        </p:txBody>
      </p:sp>
      <p:sp>
        <p:nvSpPr>
          <p:cNvPr id="488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J</a:t>
            </a:r>
          </a:p>
        </p:txBody>
      </p:sp>
      <p:sp>
        <p:nvSpPr>
          <p:cNvPr id="488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KB</a:t>
            </a:r>
          </a:p>
        </p:txBody>
      </p:sp>
      <p:sp>
        <p:nvSpPr>
          <p:cNvPr id="488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grpSp>
        <p:nvGrpSpPr>
          <p:cNvPr id="488494"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D83104"/>
                  </a:solidFill>
                  <a:effectLst/>
                  <a:uLnTx/>
                  <a:uFillTx/>
                  <a:latin typeface="Arial"/>
                  <a:ea typeface="ＭＳ Ｐゴシック" charset="0"/>
                  <a:cs typeface="Arial"/>
                </a:rPr>
                <a:t>THE SOUTHERN  KINGDOM:</a:t>
              </a:r>
              <a:endParaRPr kumimoji="0" lang="en-US" sz="3600" b="1" i="0" u="none" strike="noStrike" kern="1200" cap="none" spc="0" normalizeH="0" baseline="0" noProof="0" dirty="0">
                <a:ln>
                  <a:noFill/>
                </a:ln>
                <a:solidFill>
                  <a:srgbClr val="FF5008"/>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A0004"/>
                  </a:solidFill>
                  <a:effectLst/>
                  <a:uLnTx/>
                  <a:uFillTx/>
                  <a:latin typeface="Arial"/>
                  <a:ea typeface="ＭＳ Ｐゴシック" charset="0"/>
                  <a:cs typeface="Arial"/>
                </a:rPr>
                <a:t>JUDAH (586 B.C.)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790015"/>
                  </a:solidFill>
                  <a:effectLst/>
                  <a:uLnTx/>
                  <a:uFillTx/>
                  <a:latin typeface="Arial"/>
                  <a:ea typeface="ＭＳ Ｐゴシック" charset="0"/>
                  <a:cs typeface="Arial"/>
                </a:rPr>
                <a:t>THE BABYLONIAN EXILE</a:t>
              </a:r>
              <a:endParaRPr kumimoji="0" lang="en-US" sz="3600" b="1" i="1" u="sng" strike="noStrike" kern="1200" cap="none" spc="0" normalizeH="0" baseline="0" noProof="0" dirty="0">
                <a:ln>
                  <a:noFill/>
                </a:ln>
                <a:solidFill>
                  <a:srgbClr val="790015"/>
                </a:solidFill>
                <a:effectLst/>
                <a:uLnTx/>
                <a:uFillTx/>
                <a:latin typeface="Arial"/>
                <a:ea typeface="ＭＳ Ｐゴシック" charset="0"/>
                <a:cs typeface="Aria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98"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488499" name="Group 172"/>
          <p:cNvGrpSpPr>
            <a:grpSpLocks/>
          </p:cNvGrpSpPr>
          <p:nvPr/>
        </p:nvGrpSpPr>
        <p:grpSpPr bwMode="auto">
          <a:xfrm>
            <a:off x="8018463" y="3436938"/>
            <a:ext cx="981075" cy="1843087"/>
            <a:chOff x="5051" y="2165"/>
            <a:chExt cx="618" cy="1161"/>
          </a:xfrm>
        </p:grpSpPr>
        <p:grpSp>
          <p:nvGrpSpPr>
            <p:cNvPr id="488520" name="Group 173"/>
            <p:cNvGrpSpPr>
              <a:grpSpLocks/>
            </p:cNvGrpSpPr>
            <p:nvPr/>
          </p:nvGrpSpPr>
          <p:grpSpPr bwMode="auto">
            <a:xfrm>
              <a:off x="5051" y="2165"/>
              <a:ext cx="618" cy="1161"/>
              <a:chOff x="5051" y="2165"/>
              <a:chExt cx="618" cy="1161"/>
            </a:xfrm>
          </p:grpSpPr>
          <p:sp>
            <p:nvSpPr>
              <p:cNvPr id="488522"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3"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4"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5"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6"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7"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8"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9"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0"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1"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2"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3"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4"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5"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6"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7"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8"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ROYALTY</a:t>
                </a:r>
              </a:p>
            </p:txBody>
          </p:sp>
        </p:grpSp>
        <p:sp>
          <p:nvSpPr>
            <p:cNvPr id="488521"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 ••• SPLIT ••• </a:t>
            </a:r>
          </a:p>
        </p:txBody>
      </p:sp>
      <p:sp>
        <p:nvSpPr>
          <p:cNvPr id="488501"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THE PROPHETS</a:t>
            </a:r>
          </a:p>
        </p:txBody>
      </p:sp>
      <p:sp>
        <p:nvSpPr>
          <p:cNvPr id="488503"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200        </a:t>
            </a:r>
          </a:p>
        </p:txBody>
      </p:sp>
      <p:sp>
        <p:nvSpPr>
          <p:cNvPr id="488504"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Assyria   </a:t>
            </a:r>
          </a:p>
        </p:txBody>
      </p:sp>
      <p:sp>
        <p:nvSpPr>
          <p:cNvPr id="488505"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488506" name="Group 198"/>
          <p:cNvGrpSpPr>
            <a:grpSpLocks/>
          </p:cNvGrpSpPr>
          <p:nvPr/>
        </p:nvGrpSpPr>
        <p:grpSpPr bwMode="auto">
          <a:xfrm>
            <a:off x="8061325" y="4151313"/>
            <a:ext cx="931863" cy="377825"/>
            <a:chOff x="5078" y="2615"/>
            <a:chExt cx="587" cy="238"/>
          </a:xfrm>
        </p:grpSpPr>
        <p:sp>
          <p:nvSpPr>
            <p:cNvPr id="488517"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Israel</a:t>
              </a:r>
            </a:p>
          </p:txBody>
        </p:sp>
        <p:sp>
          <p:nvSpPr>
            <p:cNvPr id="488518"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Judah</a:t>
              </a:r>
            </a:p>
          </p:txBody>
        </p:sp>
        <p:sp>
          <p:nvSpPr>
            <p:cNvPr id="488519"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10              2</a:t>
              </a:r>
            </a:p>
          </p:txBody>
        </p:sp>
      </p:grpSp>
      <p:sp>
        <p:nvSpPr>
          <p:cNvPr id="488507"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Babylon</a:t>
            </a:r>
          </a:p>
        </p:txBody>
      </p:sp>
      <p:sp>
        <p:nvSpPr>
          <p:cNvPr id="488508"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51</a:t>
            </a:r>
          </a:p>
        </p:txBody>
      </p:sp>
      <p:sp>
        <p:nvSpPr>
          <p:cNvPr id="488510"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Comic Sans MS" pitchFamily="-112" charset="0"/>
              <a:ea typeface="ＭＳ Ｐゴシック" charset="0"/>
            </a:endParaRPr>
          </a:p>
        </p:txBody>
      </p:sp>
      <p:sp>
        <p:nvSpPr>
          <p:cNvPr id="488512"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8131B"/>
              </a:solidFill>
              <a:effectLst/>
              <a:uLnTx/>
              <a:uFillTx/>
              <a:latin typeface="Comic Sans MS" pitchFamily="-112" charset="0"/>
              <a:ea typeface="ＭＳ Ｐゴシック"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25:1-21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ountain of Life Church: Glory Filled the Temple">
            <a:extLst>
              <a:ext uri="{FF2B5EF4-FFF2-40B4-BE49-F238E27FC236}">
                <a16:creationId xmlns:a16="http://schemas.microsoft.com/office/drawing/2014/main" id="{0703F763-1F7C-14DE-5604-3515D0CE6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3"/>
            <a:ext cx="9149892" cy="6853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Glory Left Solomon's Temple</a:t>
            </a:r>
          </a:p>
        </p:txBody>
      </p:sp>
    </p:spTree>
    <p:extLst>
      <p:ext uri="{BB962C8B-B14F-4D97-AF65-F5344CB8AC3E}">
        <p14:creationId xmlns:p14="http://schemas.microsoft.com/office/powerpoint/2010/main" val="49688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10:18-19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81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latin typeface="Arial" charset="0"/>
                <a:ea typeface="ＭＳ Ｐゴシック" charset="0"/>
                <a:cs typeface="Arial" charset="0"/>
              </a:rPr>
              <a:t>The Glory Left</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7995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rotWithShape="1">
          <a:blip r:embed="rId3">
            <a:extLst>
              <a:ext uri="{28A0092B-C50C-407E-A947-70E740481C1C}">
                <a14:useLocalDpi xmlns:a14="http://schemas.microsoft.com/office/drawing/2010/main"/>
              </a:ext>
            </a:extLst>
          </a:blip>
          <a:srcRect r="2400"/>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4139952" y="0"/>
            <a:ext cx="5029200" cy="1752600"/>
          </a:xfrm>
          <a:solidFill>
            <a:schemeClr val="bg1"/>
          </a:solidFill>
        </p:spPr>
        <p:txBody>
          <a:bodyPr/>
          <a:lstStyle/>
          <a:p>
            <a:pPr eaLnBrk="1" hangingPunct="1">
              <a:defRPr/>
            </a:pPr>
            <a:r>
              <a:rPr lang="en-US" sz="4000" dirty="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3064186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1182728"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29"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0"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1"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8000" b="0" i="1" u="none" strike="noStrike" kern="1200" cap="none" spc="0" normalizeH="0" baseline="0" noProof="0" dirty="0">
                  <a:ln>
                    <a:noFill/>
                  </a:ln>
                  <a:solidFill>
                    <a:srgbClr val="66FF66"/>
                  </a:solidFill>
                  <a:effectLst/>
                  <a:uLnTx/>
                  <a:uFillTx/>
                  <a:latin typeface="Times" charset="0"/>
                  <a:ea typeface="ＭＳ Ｐゴシック" charset="0"/>
                </a:rPr>
                <a:t>"L-S-B"</a:t>
              </a:r>
              <a:endParaRPr kumimoji="0" lang="en-US" sz="8000" b="0" i="1" u="none" strike="noStrike" kern="1200" cap="none" spc="0" normalizeH="0" baseline="0" noProof="0" dirty="0">
                <a:ln>
                  <a:noFill/>
                </a:ln>
                <a:solidFill>
                  <a:srgbClr val="66FF66"/>
                </a:solidFill>
                <a:effectLst/>
                <a:uLnTx/>
                <a:uFillTx/>
                <a:latin typeface="Times" charset="0"/>
                <a:ea typeface="ＭＳ Ｐゴシック" charset="0"/>
              </a:endParaRP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5400" b="1" i="0" u="none" strike="noStrike" kern="1200" cap="none" spc="0" normalizeH="0" baseline="0" noProof="0">
                <a:ln>
                  <a:noFill/>
                </a:ln>
                <a:solidFill>
                  <a:srgbClr val="FAFD00"/>
                </a:solidFill>
                <a:effectLst/>
                <a:uLnTx/>
                <a:uFillTx/>
                <a:latin typeface="Times" charset="0"/>
                <a:ea typeface="ＭＳ Ｐゴシック" charset="0"/>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a:ln>
                  <a:noFill/>
                </a:ln>
                <a:solidFill>
                  <a:srgbClr val="00FF00"/>
                </a:solidFill>
                <a:effectLst/>
                <a:uLnTx/>
                <a:uFillTx/>
                <a:latin typeface="Times" charset="0"/>
                <a:ea typeface="ＭＳ Ｐゴシック" charset="0"/>
              </a:rPr>
              <a:t>Gen. 12:1-3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600" b="0" i="0" u="none" strike="noStrike" kern="1200" cap="none" spc="0" normalizeH="0" baseline="0" noProof="0">
              <a:ln>
                <a:noFill/>
              </a:ln>
              <a:solidFill>
                <a:srgbClr val="00DFCA"/>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0"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3600" b="1" i="0" u="none" strike="noStrike" kern="1200" cap="none" spc="0" normalizeH="0" baseline="0" noProof="0">
                <a:ln>
                  <a:noFill/>
                </a:ln>
                <a:solidFill>
                  <a:srgbClr val="FAFD00"/>
                </a:solidFill>
                <a:effectLst/>
                <a:uLnTx/>
                <a:uFillTx/>
                <a:latin typeface="Times" charset="0"/>
                <a:ea typeface="ＭＳ Ｐゴシック" charset="0"/>
              </a:rPr>
              <a:t>LAND              SEED     BLESSING</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22572"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3"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4"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5"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6"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7"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8"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9"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rPr>
              <a:t>L - S - B</a:t>
            </a:r>
          </a:p>
        </p:txBody>
      </p:sp>
      <p:sp>
        <p:nvSpPr>
          <p:cNvPr id="322580"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rPr>
              <a:t>The CALL</a:t>
            </a:r>
          </a:p>
        </p:txBody>
      </p:sp>
      <p:sp>
        <p:nvSpPr>
          <p:cNvPr id="322581"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rPr>
              <a:t>ABRAHAM</a:t>
            </a:r>
          </a:p>
        </p:txBody>
      </p:sp>
      <p:sp>
        <p:nvSpPr>
          <p:cNvPr id="322582"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3"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4"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5"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15</a:t>
            </a:r>
          </a:p>
        </p:txBody>
      </p:sp>
      <p:sp>
        <p:nvSpPr>
          <p:cNvPr id="32258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1182754"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pitchFamily="-112" charset="-52"/>
                <a:ea typeface="ＭＳ Ｐゴシック" pitchFamily="-112" charset="-128"/>
                <a:cs typeface="ＭＳ Ｐゴシック" pitchFamily="-11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extLst>
      <p:ext uri="{BB962C8B-B14F-4D97-AF65-F5344CB8AC3E}">
        <p14:creationId xmlns:p14="http://schemas.microsoft.com/office/powerpoint/2010/main" val="291726468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en-US" altLang="zh-TW" sz="5400" i="0" dirty="0">
                <a:solidFill>
                  <a:srgbClr val="230C4B"/>
                </a:solidFill>
                <a:latin typeface="Arial" panose="020B0604020202020204" pitchFamily="34" charset="0"/>
                <a:ea typeface="SimHei" panose="02010609060101010101" pitchFamily="49" charset="-122"/>
                <a:cs typeface="Arial" panose="020B0604020202020204" pitchFamily="34" charset="0"/>
              </a:rPr>
              <a:t>The Kingdom &amp; Millennialism</a:t>
            </a:r>
            <a:endParaRPr lang="en-US" sz="4800" i="0" dirty="0">
              <a:latin typeface="Arial" panose="020B0604020202020204" pitchFamily="34" charset="0"/>
              <a:ea typeface="SimHei" panose="02010609060101010101" pitchFamily="49" charset="-122"/>
              <a:cs typeface="Arial" panose="020B0604020202020204" pitchFamily="34" charset="0"/>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60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Eschatology</a:t>
            </a:r>
            <a:endParaRPr kumimoji="0" lang="en-US" sz="20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lang="en-US" sz="2000" b="1" i="1" kern="0" dirty="0">
                <a:solidFill>
                  <a:srgbClr val="FFFFFF"/>
                </a:solidFill>
                <a:effectLst>
                  <a:outerShdw blurRad="38100" dist="38100" dir="2700000" algn="tl">
                    <a:srgbClr val="000000"/>
                  </a:outerShdw>
                </a:effectLst>
                <a:ea typeface="SimSun" pitchFamily="2" charset="-122"/>
                <a:cs typeface="Arial" charset="0"/>
              </a:rPr>
              <a:t>Singapore Bible College</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73535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7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Jehoiachin</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Pedaiah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Zerubbabel</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+ 1 brother (Shimei)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Hananiah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 + 1 sister</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Shecaniah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Shemaiah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+ 0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Neariah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Elioenai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+ 2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Hodaviah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God's Future Plan</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
        <p:nvSpPr>
          <p:cNvPr id="3" name="Oval 2">
            <a:extLst>
              <a:ext uri="{FF2B5EF4-FFF2-40B4-BE49-F238E27FC236}">
                <a16:creationId xmlns:a16="http://schemas.microsoft.com/office/drawing/2014/main" id="{EBAA645B-3BC4-74FE-61BD-A7FEC537BC37}"/>
              </a:ext>
            </a:extLst>
          </p:cNvPr>
          <p:cNvSpPr/>
          <p:nvPr/>
        </p:nvSpPr>
        <p:spPr bwMode="auto">
          <a:xfrm>
            <a:off x="5171566" y="3249749"/>
            <a:ext cx="2520280" cy="1368152"/>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p:stCondLst>
                              <p:cond delay="6000"/>
                            </p:stCondLst>
                            <p:childTnLst>
                              <p:par>
                                <p:cTn id="20" presetID="42" presetClass="entr" fill="hold" nodeType="afterEffect">
                                  <p:stCondLst>
                                    <p:cond delay="0"/>
                                  </p:stCondLst>
                                  <p:childTnLst>
                                    <p:set>
                                      <p:cBhvr additive="repl">
                                        <p:cTn id="21" dur="1" fill="hold">
                                          <p:stCondLst>
                                            <p:cond delay="0"/>
                                          </p:stCondLst>
                                        </p:cTn>
                                        <p:tgtEl>
                                          <p:spTgt spid="20"/>
                                        </p:tgtEl>
                                        <p:attrNameLst>
                                          <p:attrName>style.visibility</p:attrName>
                                        </p:attrNameLst>
                                      </p:cBhvr>
                                      <p:to>
                                        <p:strVal val="visible"/>
                                      </p:to>
                                    </p:set>
                                    <p:animEffect transition="in" filter="fade">
                                      <p:cBhvr additive="repl">
                                        <p:cTn id="22" dur="2000"/>
                                        <p:tgtEl>
                                          <p:spTgt spid="20"/>
                                        </p:tgtEl>
                                      </p:cBhvr>
                                    </p:animEffect>
                                    <p:anim calcmode="lin" valueType="num">
                                      <p:cBhvr additive="repl">
                                        <p:cTn id="23" dur="2000" fill="hold"/>
                                        <p:tgtEl>
                                          <p:spTgt spid="20"/>
                                        </p:tgtEl>
                                        <p:attrNameLst>
                                          <p:attrName>ppt_x</p:attrName>
                                        </p:attrNameLst>
                                      </p:cBhvr>
                                      <p:tavLst>
                                        <p:tav tm="100000">
                                          <p:val>
                                            <p:strVal val="#ppt_x"/>
                                          </p:val>
                                        </p:tav>
                                        <p:tav>
                                          <p:val>
                                            <p:strVal val="#ppt_x"/>
                                          </p:val>
                                        </p:tav>
                                      </p:tavLst>
                                    </p:anim>
                                    <p:anim calcmode="lin" valueType="num">
                                      <p:cBhvr additive="repl">
                                        <p:cTn id="24" dur="2000" fill="hold"/>
                                        <p:tgtEl>
                                          <p:spTgt spid="20"/>
                                        </p:tgtEl>
                                        <p:attrNameLst>
                                          <p:attrName>ppt_y</p:attrName>
                                        </p:attrNameLst>
                                      </p:cBhvr>
                                      <p:tavLst>
                                        <p:tav tm="100000">
                                          <p:val>
                                            <p:strVal val="#ppt_y+.1"/>
                                          </p:val>
                                        </p:tav>
                                        <p:tav>
                                          <p:val>
                                            <p:strVal val="#ppt_y"/>
                                          </p:val>
                                        </p:tav>
                                      </p:tavLst>
                                    </p:anim>
                                  </p:childTnLst>
                                </p:cTn>
                              </p:par>
                            </p:childTnLst>
                          </p:cTn>
                        </p:par>
                        <p:par>
                          <p:cTn id="25" fill="hold" nodeType="afterGroup">
                            <p:stCondLst>
                              <p:cond delay="8000"/>
                            </p:stCondLst>
                            <p:childTnLst>
                              <p:par>
                                <p:cTn id="26" presetID="9" presetClass="entr" fill="hold" nodeType="afterEffect">
                                  <p:stCondLst>
                                    <p:cond delay="0"/>
                                  </p:stCondLst>
                                  <p:childTnLst>
                                    <p:set>
                                      <p:cBhvr additive="repl">
                                        <p:cTn id="27" dur="1" fill="hold">
                                          <p:stCondLst>
                                            <p:cond delay="0"/>
                                          </p:stCondLst>
                                        </p:cTn>
                                        <p:tgtEl>
                                          <p:spTgt spid="32777"/>
                                        </p:tgtEl>
                                        <p:attrNameLst>
                                          <p:attrName>style.visibility</p:attrName>
                                        </p:attrNameLst>
                                      </p:cBhvr>
                                      <p:to>
                                        <p:strVal val="visible"/>
                                      </p:to>
                                    </p:set>
                                    <p:animEffect transition="in" filter="dissolve">
                                      <p:cBhvr additive="repl">
                                        <p:cTn id="28" dur="2000"/>
                                        <p:tgtEl>
                                          <p:spTgt spid="32777"/>
                                        </p:tgtEl>
                                      </p:cBhvr>
                                    </p:animEffect>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9" presetClass="entr" fill="hold" nodeType="afterEffect">
                                  <p:stCondLst>
                                    <p:cond delay="0"/>
                                  </p:stCondLst>
                                  <p:childTnLst>
                                    <p:set>
                                      <p:cBhvr additive="repl">
                                        <p:cTn id="35" dur="1" fill="hold">
                                          <p:stCondLst>
                                            <p:cond delay="0"/>
                                          </p:stCondLst>
                                        </p:cTn>
                                        <p:tgtEl>
                                          <p:spTgt spid="32780"/>
                                        </p:tgtEl>
                                        <p:attrNameLst>
                                          <p:attrName>style.visibility</p:attrName>
                                        </p:attrNameLst>
                                      </p:cBhvr>
                                      <p:to>
                                        <p:strVal val="visible"/>
                                      </p:to>
                                    </p:set>
                                    <p:animEffect transition="in" filter="dissolve">
                                      <p:cBhvr additive="repl">
                                        <p:cTn id="36" dur="2000"/>
                                        <p:tgtEl>
                                          <p:spTgt spid="32780"/>
                                        </p:tgtEl>
                                      </p:cBhvr>
                                    </p:animEffect>
                                  </p:childTnLst>
                                </p:cTn>
                              </p:par>
                            </p:childTnLst>
                          </p:cTn>
                        </p:par>
                        <p:par>
                          <p:cTn id="37" fill="hold">
                            <p:stCondLst>
                              <p:cond delay="14000"/>
                            </p:stCondLst>
                            <p:childTnLst>
                              <p:par>
                                <p:cTn id="38" presetID="9" presetClass="entr" fill="hold" nodeType="afterEffect">
                                  <p:stCondLst>
                                    <p:cond delay="0"/>
                                  </p:stCondLst>
                                  <p:iterate type="lt">
                                    <p:tmPct val="0"/>
                                  </p:iterate>
                                  <p:childTnLst>
                                    <p:set>
                                      <p:cBhvr additive="repl">
                                        <p:cTn id="3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0" dur="2000"/>
                                        <p:tgtEl>
                                          <p:spTgt spid="32780">
                                            <p:txEl>
                                              <p:pRg st="0" end="0"/>
                                            </p:txEl>
                                          </p:spTgt>
                                        </p:tgtEl>
                                      </p:cBhvr>
                                    </p:animEffect>
                                  </p:childTnLst>
                                </p:cTn>
                              </p:par>
                            </p:childTnLst>
                          </p:cTn>
                        </p:par>
                        <p:par>
                          <p:cTn id="41" fill="hold">
                            <p:stCondLst>
                              <p:cond delay="16000"/>
                            </p:stCondLst>
                            <p:childTnLst>
                              <p:par>
                                <p:cTn id="42" presetID="42" presetClass="entr" fill="hold" nodeType="afterEffect">
                                  <p:stCondLst>
                                    <p:cond delay="0"/>
                                  </p:stCondLst>
                                  <p:childTnLst>
                                    <p:set>
                                      <p:cBhvr additive="repl">
                                        <p:cTn id="43" dur="1" fill="hold">
                                          <p:stCondLst>
                                            <p:cond delay="0"/>
                                          </p:stCondLst>
                                        </p:cTn>
                                        <p:tgtEl>
                                          <p:spTgt spid="32783"/>
                                        </p:tgtEl>
                                        <p:attrNameLst>
                                          <p:attrName>style.visibility</p:attrName>
                                        </p:attrNameLst>
                                      </p:cBhvr>
                                      <p:to>
                                        <p:strVal val="visible"/>
                                      </p:to>
                                    </p:set>
                                    <p:animEffect transition="in" filter="fade">
                                      <p:cBhvr additive="repl">
                                        <p:cTn id="44" dur="2000"/>
                                        <p:tgtEl>
                                          <p:spTgt spid="32783"/>
                                        </p:tgtEl>
                                      </p:cBhvr>
                                    </p:animEffect>
                                    <p:anim calcmode="lin" valueType="num">
                                      <p:cBhvr additive="repl">
                                        <p:cTn id="45" dur="2000" fill="hold"/>
                                        <p:tgtEl>
                                          <p:spTgt spid="32783"/>
                                        </p:tgtEl>
                                        <p:attrNameLst>
                                          <p:attrName>ppt_x</p:attrName>
                                        </p:attrNameLst>
                                      </p:cBhvr>
                                      <p:tavLst>
                                        <p:tav tm="100000">
                                          <p:val>
                                            <p:strVal val="#ppt_x"/>
                                          </p:val>
                                        </p:tav>
                                        <p:tav>
                                          <p:val>
                                            <p:strVal val="#ppt_x"/>
                                          </p:val>
                                        </p:tav>
                                      </p:tavLst>
                                    </p:anim>
                                    <p:anim calcmode="lin" valueType="num">
                                      <p:cBhvr additive="repl">
                                        <p:cTn id="46" dur="2000" fill="hold"/>
                                        <p:tgtEl>
                                          <p:spTgt spid="32783"/>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98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2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1000" fill="hold"/>
                                        <p:tgtEl>
                                          <p:spTgt spid="3"/>
                                        </p:tgtEl>
                                        <p:attrNameLst>
                                          <p:attrName>ppt_w</p:attrName>
                                        </p:attrNameLst>
                                      </p:cBhvr>
                                      <p:tavLst>
                                        <p:tav tm="0">
                                          <p:val>
                                            <p:strVal val="#ppt_w*0.70"/>
                                          </p:val>
                                        </p:tav>
                                        <p:tav tm="100000">
                                          <p:val>
                                            <p:strVal val="#ppt_w"/>
                                          </p:val>
                                        </p:tav>
                                      </p:tavLst>
                                    </p:anim>
                                    <p:anim calcmode="lin" valueType="num">
                                      <p:cBhvr>
                                        <p:cTn id="118" dur="1000" fill="hold"/>
                                        <p:tgtEl>
                                          <p:spTgt spid="3"/>
                                        </p:tgtEl>
                                        <p:attrNameLst>
                                          <p:attrName>ppt_h</p:attrName>
                                        </p:attrNameLst>
                                      </p:cBhvr>
                                      <p:tavLst>
                                        <p:tav tm="0">
                                          <p:val>
                                            <p:strVal val="#ppt_h"/>
                                          </p:val>
                                        </p:tav>
                                        <p:tav tm="100000">
                                          <p:val>
                                            <p:strVal val="#ppt_h"/>
                                          </p:val>
                                        </p:tav>
                                      </p:tavLst>
                                    </p:anim>
                                    <p:animEffect transition="in" filter="fade">
                                      <p:cBhvr>
                                        <p:cTn id="1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ChangeArrowheads="1"/>
          </p:cNvSpPr>
          <p:nvPr/>
        </p:nvSpPr>
        <p:spPr bwMode="auto">
          <a:xfrm>
            <a:off x="7467600" y="0"/>
            <a:ext cx="1905000" cy="7086600"/>
          </a:xfrm>
          <a:prstGeom prst="rect">
            <a:avLst/>
          </a:prstGeom>
          <a:solidFill>
            <a:srgbClr val="0604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816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en-US" sz="3200" b="1" dirty="0">
                <a:latin typeface="Arial" panose="020B0604020202020204" pitchFamily="34" charset="0"/>
                <a:cs typeface="Arial" panose="020B0604020202020204" pitchFamily="34" charset="0"/>
              </a:rPr>
              <a:t>Jewish life then revolved around Solomon</a:t>
            </a:r>
            <a:r>
              <a:rPr lang="fr-FR" altLang="ja-JP"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s temple for 400 years (959-586 BC)</a:t>
            </a:r>
          </a:p>
        </p:txBody>
      </p:sp>
    </p:spTree>
    <p:extLst>
      <p:ext uri="{BB962C8B-B14F-4D97-AF65-F5344CB8AC3E}">
        <p14:creationId xmlns:p14="http://schemas.microsoft.com/office/powerpoint/2010/main" val="2677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400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198558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1" name="Group 2"/>
          <p:cNvGrpSpPr>
            <a:grpSpLocks/>
          </p:cNvGrpSpPr>
          <p:nvPr/>
        </p:nvGrpSpPr>
        <p:grpSpPr bwMode="auto">
          <a:xfrm>
            <a:off x="1273175" y="0"/>
            <a:ext cx="7947025" cy="6858000"/>
            <a:chOff x="0" y="0"/>
            <a:chExt cx="5006" cy="4320"/>
          </a:xfrm>
        </p:grpSpPr>
        <p:pic>
          <p:nvPicPr>
            <p:cNvPr id="235526"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27"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226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600">
                <a:cs typeface="+mj-cs"/>
              </a:rPr>
              <a:t>After temple rebuilding, in NT Passovers 100,000 Jews visited the Temple!</a:t>
            </a:r>
          </a:p>
        </p:txBody>
      </p:sp>
      <p:sp>
        <p:nvSpPr>
          <p:cNvPr id="352262" name="Line 6"/>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3"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4" name="Rectangle 8"/>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AD 70: Temple Destroyed Again!</a:t>
            </a:r>
          </a:p>
        </p:txBody>
      </p:sp>
    </p:spTree>
    <p:extLst>
      <p:ext uri="{BB962C8B-B14F-4D97-AF65-F5344CB8AC3E}">
        <p14:creationId xmlns:p14="http://schemas.microsoft.com/office/powerpoint/2010/main" val="57547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22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5226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52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Muslim Control</a:t>
            </a:r>
          </a:p>
        </p:txBody>
      </p:sp>
      <p:pic>
        <p:nvPicPr>
          <p:cNvPr id="113667"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13668"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13669" name="Text Box 5"/>
          <p:cNvSpPr txBox="1">
            <a:spLocks noChangeArrowheads="1"/>
          </p:cNvSpPr>
          <p:nvPr/>
        </p:nvSpPr>
        <p:spPr bwMode="auto">
          <a:xfrm>
            <a:off x="5105400" y="5240338"/>
            <a:ext cx="381000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Al-Aksa Mosque</a:t>
            </a:r>
          </a:p>
        </p:txBody>
      </p:sp>
      <p:pic>
        <p:nvPicPr>
          <p:cNvPr id="113670"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13671" name="Text Box 7"/>
          <p:cNvSpPr txBox="1">
            <a:spLocks noChangeArrowheads="1"/>
          </p:cNvSpPr>
          <p:nvPr/>
        </p:nvSpPr>
        <p:spPr bwMode="auto">
          <a:xfrm>
            <a:off x="0" y="5240338"/>
            <a:ext cx="4860032" cy="1200329"/>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square">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Mosque of Omar</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(Dome of the Rock)</a:t>
            </a:r>
          </a:p>
        </p:txBody>
      </p:sp>
      <p:sp>
        <p:nvSpPr>
          <p:cNvPr id="113672" name="Text Box 8"/>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135</a:t>
            </a:r>
          </a:p>
        </p:txBody>
      </p:sp>
    </p:spTree>
    <p:extLst>
      <p:ext uri="{BB962C8B-B14F-4D97-AF65-F5344CB8AC3E}">
        <p14:creationId xmlns:p14="http://schemas.microsoft.com/office/powerpoint/2010/main" val="258345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dissolve">
                                      <p:cBhvr>
                                        <p:cTn id="7" dur="500"/>
                                        <p:tgtEl>
                                          <p:spTgt spid="1136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3671"/>
                                        </p:tgtEl>
                                        <p:attrNameLst>
                                          <p:attrName>style.visibility</p:attrName>
                                        </p:attrNameLst>
                                      </p:cBhvr>
                                      <p:to>
                                        <p:strVal val="visible"/>
                                      </p:to>
                                    </p:set>
                                    <p:animEffect transition="in" filter="dissolve">
                                      <p:cBhvr>
                                        <p:cTn id="10" dur="500"/>
                                        <p:tgtEl>
                                          <p:spTgt spid="1136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wipe(down)">
                                      <p:cBhvr>
                                        <p:cTn id="15" dur="500"/>
                                        <p:tgtEl>
                                          <p:spTgt spid="1136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3669"/>
                                        </p:tgtEl>
                                        <p:attrNameLst>
                                          <p:attrName>style.visibility</p:attrName>
                                        </p:attrNameLst>
                                      </p:cBhvr>
                                      <p:to>
                                        <p:strVal val="visible"/>
                                      </p:to>
                                    </p:set>
                                    <p:animEffect transition="in" filter="wipe(down)">
                                      <p:cBhvr>
                                        <p:cTn id="18"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990600" y="0"/>
            <a:ext cx="2514600" cy="3535363"/>
          </a:xfrm>
        </p:spPr>
        <p:txBody>
          <a:bodyPr/>
          <a:lstStyle/>
          <a:p>
            <a:pPr eaLnBrk="1" hangingPunct="1">
              <a:defRPr/>
            </a:pPr>
            <a:r>
              <a:rPr lang="en-US" dirty="0">
                <a:latin typeface="Arial" panose="020B0604020202020204" pitchFamily="34" charset="0"/>
                <a:cs typeface="Arial" panose="020B0604020202020204" pitchFamily="34" charset="0"/>
              </a:rPr>
              <a:t>Muslim Prayers at the Dome</a:t>
            </a:r>
          </a:p>
        </p:txBody>
      </p:sp>
      <p:pic>
        <p:nvPicPr>
          <p:cNvPr id="239618"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19"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135</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19246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5 Bible verses to encourage you to get closer to God - Faith, Business,  Knowledge">
            <a:extLst>
              <a:ext uri="{FF2B5EF4-FFF2-40B4-BE49-F238E27FC236}">
                <a16:creationId xmlns:a16="http://schemas.microsoft.com/office/drawing/2014/main" id="{281FAAB5-0E39-229A-B251-6FD3B74E90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11" y="578718"/>
            <a:ext cx="9144000" cy="519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9813" y="908720"/>
            <a:ext cx="8004373" cy="2808312"/>
          </a:xfrm>
          <a:effectLst>
            <a:outerShdw blurRad="63500" dist="35921" dir="2700000" algn="ctr" rotWithShape="0">
              <a:schemeClr val="tx2">
                <a:alpha val="74998"/>
              </a:schemeClr>
            </a:outerShdw>
          </a:effectLst>
        </p:spPr>
        <p:txBody>
          <a:bodyPr/>
          <a:lstStyle/>
          <a:p>
            <a:pPr>
              <a:defRPr/>
            </a:pPr>
            <a:r>
              <a:rPr lang="en-US" sz="4800" b="1" dirty="0">
                <a:solidFill>
                  <a:schemeClr val="tx1"/>
                </a:solidFill>
                <a:effectLst/>
                <a:latin typeface="Arial" charset="0"/>
                <a:ea typeface="ＭＳ Ｐゴシック" charset="0"/>
                <a:cs typeface="ＭＳ Ｐゴシック" charset="0"/>
              </a:rPr>
              <a:t>God has always been as close as we have wanted.</a:t>
            </a:r>
            <a:br>
              <a:rPr lang="en-US" sz="4800" b="1" dirty="0">
                <a:solidFill>
                  <a:schemeClr val="tx1"/>
                </a:solidFill>
                <a:effectLst/>
                <a:latin typeface="Arial" charset="0"/>
                <a:ea typeface="ＭＳ Ｐゴシック" charset="0"/>
                <a:cs typeface="ＭＳ Ｐゴシック" charset="0"/>
              </a:rPr>
            </a:br>
            <a:br>
              <a:rPr lang="en-US" sz="1800" b="1" dirty="0">
                <a:solidFill>
                  <a:schemeClr val="tx1"/>
                </a:solidFill>
                <a:effectLst/>
                <a:latin typeface="Arial" charset="0"/>
                <a:ea typeface="ＭＳ Ｐゴシック" charset="0"/>
                <a:cs typeface="ＭＳ Ｐゴシック" charset="0"/>
              </a:rPr>
            </a:br>
            <a:r>
              <a:rPr lang="en-US" sz="4800" b="1" dirty="0">
                <a:solidFill>
                  <a:schemeClr val="tx1"/>
                </a:solidFill>
                <a:effectLst/>
                <a:latin typeface="Arial" charset="0"/>
                <a:ea typeface="ＭＳ Ｐゴシック" charset="0"/>
                <a:cs typeface="ＭＳ Ｐゴシック" charset="0"/>
              </a:rPr>
              <a:t>Agree or Disagree?</a:t>
            </a:r>
          </a:p>
        </p:txBody>
      </p:sp>
    </p:spTree>
    <p:extLst>
      <p:ext uri="{BB962C8B-B14F-4D97-AF65-F5344CB8AC3E}">
        <p14:creationId xmlns:p14="http://schemas.microsoft.com/office/powerpoint/2010/main" val="391357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panose="020B0604020202020204" pitchFamily="34" charset="0"/>
                <a:cs typeface="Arial" panose="020B0604020202020204" pitchFamily="34" charset="0"/>
              </a:rPr>
              <a:t>A Dome to Outshine the Dome</a:t>
            </a:r>
          </a:p>
        </p:txBody>
      </p:sp>
      <p:pic>
        <p:nvPicPr>
          <p:cNvPr id="241666"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5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p:nvPr>
        </p:nvSpPr>
        <p:spPr>
          <a:xfrm>
            <a:off x="609600" y="5715000"/>
            <a:ext cx="8229600" cy="1143000"/>
          </a:xfrm>
        </p:spPr>
        <p:txBody>
          <a:bodyPr/>
          <a:lstStyle/>
          <a:p>
            <a:pPr eaLnBrk="1" hangingPunct="1">
              <a:defRPr/>
            </a:pPr>
            <a:r>
              <a:rPr lang="en-US" dirty="0">
                <a:latin typeface="Arial" panose="020B0604020202020204" pitchFamily="34" charset="0"/>
                <a:cs typeface="Arial" panose="020B0604020202020204" pitchFamily="34" charset="0"/>
              </a:rPr>
              <a:t>The Rock Inside</a:t>
            </a:r>
          </a:p>
        </p:txBody>
      </p:sp>
      <p:sp>
        <p:nvSpPr>
          <p:cNvPr id="117764" name="Text Box 4"/>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137</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520414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er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762000" y="5105400"/>
            <a:ext cx="7772400" cy="1143000"/>
          </a:xfrm>
        </p:spPr>
        <p:txBody>
          <a:bodyPr/>
          <a:lstStyle/>
          <a:p>
            <a:pPr eaLnBrk="1" hangingPunct="1">
              <a:defRPr/>
            </a:pPr>
            <a:r>
              <a:rPr lang="en-US" sz="4800" b="1">
                <a:latin typeface="acme secret agent" charset="0"/>
                <a:cs typeface="+mj-cs"/>
              </a:rPr>
              <a:t>An Imposing Structure</a:t>
            </a:r>
          </a:p>
        </p:txBody>
      </p:sp>
    </p:spTree>
    <p:extLst>
      <p:ext uri="{BB962C8B-B14F-4D97-AF65-F5344CB8AC3E}">
        <p14:creationId xmlns:p14="http://schemas.microsoft.com/office/powerpoint/2010/main" val="215921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3200400" cy="2057400"/>
          </a:xfrm>
        </p:spPr>
        <p:txBody>
          <a:bodyPr/>
          <a:lstStyle/>
          <a:p>
            <a:pPr eaLnBrk="1" hangingPunct="1">
              <a:defRPr/>
            </a:pPr>
            <a:r>
              <a:rPr lang="en-US" b="1" dirty="0">
                <a:cs typeface="+mj-cs"/>
              </a:rPr>
              <a:t>Modern Temple Mount</a:t>
            </a:r>
          </a:p>
        </p:txBody>
      </p:sp>
      <p:pic>
        <p:nvPicPr>
          <p:cNvPr id="247810"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8458200" y="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80"/>
                </a:solidFill>
                <a:effectLst/>
                <a:uLnTx/>
                <a:uFillTx/>
                <a:latin typeface="Arial" charset="0"/>
                <a:ea typeface="ＭＳ Ｐゴシック" charset="0"/>
              </a:rPr>
              <a:t>131</a:t>
            </a:r>
          </a:p>
        </p:txBody>
      </p:sp>
    </p:spTree>
    <p:extLst>
      <p:ext uri="{BB962C8B-B14F-4D97-AF65-F5344CB8AC3E}">
        <p14:creationId xmlns:p14="http://schemas.microsoft.com/office/powerpoint/2010/main" val="2691803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Jewish Western Wall</a:t>
            </a:r>
          </a:p>
        </p:txBody>
      </p:sp>
      <p:pic>
        <p:nvPicPr>
          <p:cNvPr id="36867"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68"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69"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6870"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328013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7"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8"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9" name="Rectangle 1030"/>
          <p:cNvSpPr>
            <a:spLocks noGrp="1" noChangeArrowheads="1"/>
          </p:cNvSpPr>
          <p:nvPr>
            <p:ph type="title" idx="4294967295"/>
          </p:nvPr>
        </p:nvSpPr>
        <p:spPr/>
        <p:txBody>
          <a:bodyPr/>
          <a:lstStyle/>
          <a:p>
            <a:pPr eaLnBrk="1" hangingPunct="1"/>
            <a:r>
              <a:rPr lang="en-US" sz="5400" b="1" dirty="0">
                <a:latin typeface="Arial" charset="0"/>
                <a:ea typeface="ＭＳ Ｐゴシック" charset="0"/>
                <a:cs typeface="ＭＳ Ｐゴシック" charset="0"/>
              </a:rPr>
              <a:t>The Western Wall</a:t>
            </a:r>
          </a:p>
        </p:txBody>
      </p:sp>
      <p:sp>
        <p:nvSpPr>
          <p:cNvPr id="77831" name="Text Box 1031"/>
          <p:cNvSpPr txBox="1">
            <a:spLocks noChangeArrowheads="1"/>
          </p:cNvSpPr>
          <p:nvPr/>
        </p:nvSpPr>
        <p:spPr bwMode="auto">
          <a:xfrm>
            <a:off x="8302625"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7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3953"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dirty="0">
                <a:latin typeface="Arial" panose="020B0604020202020204" pitchFamily="34" charset="0"/>
                <a:cs typeface="Arial" panose="020B0604020202020204" pitchFamily="34" charset="0"/>
              </a:rPr>
              <a:t>Prayers for the Third Temple</a:t>
            </a:r>
          </a:p>
        </p:txBody>
      </p:sp>
      <p:pic>
        <p:nvPicPr>
          <p:cNvPr id="38916"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723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2883" name="Rectangle 7"/>
          <p:cNvSpPr>
            <a:spLocks noGrp="1" noChangeArrowheads="1"/>
          </p:cNvSpPr>
          <p:nvPr>
            <p:ph type="title"/>
          </p:nvPr>
        </p:nvSpPr>
        <p:spPr>
          <a:xfrm>
            <a:off x="0" y="-27384"/>
            <a:ext cx="9140824" cy="531885"/>
          </a:xfrm>
          <a:blipFill>
            <a:blip r:embed="rId3"/>
            <a:tile tx="0" ty="0" sx="100000" sy="100000" flip="none" algn="tl"/>
          </a:blip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grpSp>
        <p:nvGrpSpPr>
          <p:cNvPr id="2" name="Group 1">
            <a:extLst>
              <a:ext uri="{FF2B5EF4-FFF2-40B4-BE49-F238E27FC236}">
                <a16:creationId xmlns:a16="http://schemas.microsoft.com/office/drawing/2014/main" id="{006B9385-0CB2-BB43-9522-8379E558B98D}"/>
              </a:ext>
            </a:extLst>
          </p:cNvPr>
          <p:cNvGrpSpPr/>
          <p:nvPr/>
        </p:nvGrpSpPr>
        <p:grpSpPr>
          <a:xfrm>
            <a:off x="323528" y="506239"/>
            <a:ext cx="8352928" cy="5155009"/>
            <a:chOff x="323528" y="363102"/>
            <a:chExt cx="8352928" cy="5155009"/>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363102"/>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363102"/>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363102"/>
              <a:ext cx="2304256" cy="64981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3027"/>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1612213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447730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8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Removing Old Bumper Stickers - Dodge Chrysler Jeep RAM of Winter  Haven">
            <a:extLst>
              <a:ext uri="{FF2B5EF4-FFF2-40B4-BE49-F238E27FC236}">
                <a16:creationId xmlns:a16="http://schemas.microsoft.com/office/drawing/2014/main" id="{79B518C5-1503-EDC0-7AB6-0577D2C0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656" y="3212976"/>
            <a:ext cx="6192688" cy="1872208"/>
          </a:xfrm>
          <a:solidFill>
            <a:srgbClr val="C00000"/>
          </a:solidFill>
          <a:ln w="38100">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Far from God?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Who moved?</a:t>
            </a: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a:srcRect b="30425"/>
          <a:stretch/>
        </p:blipFill>
        <p:spPr>
          <a:xfrm>
            <a:off x="-1" y="1196752"/>
            <a:ext cx="9168343" cy="5661248"/>
          </a:xfrm>
          <a:prstGeom prst="rect">
            <a:avLst/>
          </a:prstGeom>
        </p:spPr>
      </p:pic>
    </p:spTree>
    <p:extLst>
      <p:ext uri="{BB962C8B-B14F-4D97-AF65-F5344CB8AC3E}">
        <p14:creationId xmlns:p14="http://schemas.microsoft.com/office/powerpoint/2010/main" val="3227409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19"/>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630292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71552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330336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But after the Tribulation, the temple will be destroyed and replaced by Ezekiel’s temple in the millennium </a:t>
            </a:r>
            <a:b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b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(the fourth era of the temple)</a:t>
            </a:r>
            <a:endParaRPr lang="en-US"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Tree>
    <p:extLst>
      <p:ext uri="{BB962C8B-B14F-4D97-AF65-F5344CB8AC3E}">
        <p14:creationId xmlns:p14="http://schemas.microsoft.com/office/powerpoint/2010/main" val="1304933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eaLnBrk="1" hangingPunct="1"/>
            <a:r>
              <a:rPr lang="en-US" b="1" dirty="0">
                <a:solidFill>
                  <a:schemeClr val="bg1"/>
                </a:solidFill>
                <a:latin typeface="Arial" charset="0"/>
                <a:ea typeface="新細明體" charset="0"/>
              </a:rPr>
              <a:t>Israel</a:t>
            </a:r>
            <a:r>
              <a:rPr lang="uk-UA" altLang="ja-JP" b="1" dirty="0">
                <a:solidFill>
                  <a:schemeClr val="bg1"/>
                </a:solidFill>
                <a:latin typeface="Arial" charset="0"/>
                <a:ea typeface="新細明體" charset="0"/>
              </a:rPr>
              <a:t>'</a:t>
            </a:r>
            <a:r>
              <a:rPr lang="en-US" b="1" dirty="0">
                <a:solidFill>
                  <a:schemeClr val="bg1"/>
                </a:solidFill>
                <a:latin typeface="Arial" charset="0"/>
                <a:ea typeface="新細明體" charset="0"/>
              </a:rPr>
              <a:t>s Restored Community</a:t>
            </a: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Temple (40–43)</a:t>
            </a:r>
          </a:p>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Worship (44–46)</a:t>
            </a:r>
          </a:p>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Territories (47–48)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ru-RU" altLang="ja-JP" b="1" dirty="0">
                <a:solidFill>
                  <a:schemeClr val="bg1"/>
                </a:solidFill>
                <a:latin typeface="Arial" charset="0"/>
                <a:ea typeface="新細明體" charset="0"/>
              </a:rPr>
              <a:t>"</a:t>
            </a:r>
            <a:r>
              <a:rPr lang="en-US" b="1" dirty="0">
                <a:solidFill>
                  <a:schemeClr val="bg1"/>
                </a:solidFill>
                <a:latin typeface="Arial" charset="0"/>
                <a:ea typeface="新細明體" charset="0"/>
              </a:rPr>
              <a:t>Rebuild the Temple</a:t>
            </a:r>
            <a:r>
              <a:rPr lang="ru-RU" altLang="ja-JP" b="1" dirty="0">
                <a:solidFill>
                  <a:schemeClr val="bg1"/>
                </a:solidFill>
                <a:latin typeface="Arial" charset="0"/>
                <a:ea typeface="新細明體" charset="0"/>
              </a:rPr>
              <a:t>"</a:t>
            </a:r>
            <a:endParaRPr lang="en-US" b="1" dirty="0">
              <a:solidFill>
                <a:schemeClr val="bg1"/>
              </a:solidFill>
              <a:latin typeface="Arial" charset="0"/>
              <a:ea typeface="新細明體" charset="0"/>
            </a:endParaRPr>
          </a:p>
        </p:txBody>
      </p:sp>
      <p:pic>
        <p:nvPicPr>
          <p:cNvPr id="22532" name="Picture 4" descr="Dome of the 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917825"/>
            <a:ext cx="6248400"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990600" y="20574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pPr>
            <a:r>
              <a:rPr lang="en-US" sz="3200">
                <a:ea typeface="新細明體" charset="0"/>
                <a:cs typeface="新細明體" charset="0"/>
              </a:rPr>
              <a:t>June 7, 1967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ox(out)">
                                      <p:cBhvr>
                                        <p:cTn id="12"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43608" y="3619720"/>
            <a:ext cx="7632848"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en-US" altLang="zh-CN" sz="2800" b="1" kern="1200" dirty="0">
                <a:latin typeface="Arial" charset="0"/>
                <a:ea typeface="ＭＳ Ｐゴシック" charset="0"/>
                <a:cs typeface="Arial" charset="0"/>
              </a:rPr>
              <a:t>Timeline to the Kingdom and Temple Described in Ezekiel 40–48</a:t>
            </a:r>
            <a:endParaRPr lang="en-US" sz="2800" b="1" kern="1200" dirty="0">
              <a:latin typeface="Arial" charset="0"/>
              <a:ea typeface="ＭＳ Ｐゴシック" charset="0"/>
              <a:cs typeface="Arial" charset="0"/>
            </a:endParaRPr>
          </a:p>
        </p:txBody>
      </p:sp>
      <p:sp>
        <p:nvSpPr>
          <p:cNvPr id="748546"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530a</a:t>
            </a: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Heaven</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TextBox 3"/>
          <p:cNvSpPr txBox="1"/>
          <p:nvPr/>
        </p:nvSpPr>
        <p:spPr>
          <a:xfrm>
            <a:off x="35496" y="4183010"/>
            <a:ext cx="1008112"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E</a:t>
            </a:r>
            <a:r>
              <a:rPr kumimoji="0" lang="en-US" altLang="zh-CN" sz="1600" b="1" i="0" u="none" strike="noStrike" kern="1200" cap="none" spc="0" normalizeH="0" baseline="0" noProof="0" dirty="0" err="1">
                <a:ln>
                  <a:noFill/>
                </a:ln>
                <a:solidFill>
                  <a:srgbClr val="FFFFFF"/>
                </a:solidFill>
                <a:effectLst/>
                <a:uLnTx/>
                <a:uFillTx/>
                <a:latin typeface="Arial" charset="0"/>
                <a:ea typeface="ＭＳ Ｐゴシック" charset="0"/>
              </a:rPr>
              <a:t>arth</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Arial" charset="0"/>
                <a:ea typeface="ＭＳ Ｐゴシック" charset="0"/>
              </a:rPr>
              <a:t>7+ Years</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TextBox 8"/>
          <p:cNvSpPr txBox="1"/>
          <p:nvPr/>
        </p:nvSpPr>
        <p:spPr>
          <a:xfrm>
            <a:off x="1043608" y="4077072"/>
            <a:ext cx="792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Current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864499" y="4086956"/>
            <a:ext cx="108012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7-Year Tribulation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2973421" y="4077072"/>
            <a:ext cx="167058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 Days Resurrection of Tribulation &amp; OT 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1000-Year Messianic Kingdom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with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20:4; E</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zek</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40–48</a:t>
            </a:r>
          </a:p>
        </p:txBody>
      </p:sp>
      <p:sp>
        <p:nvSpPr>
          <p:cNvPr id="14" name="TextBox 13"/>
          <p:cNvSpPr txBox="1"/>
          <p:nvPr/>
        </p:nvSpPr>
        <p:spPr>
          <a:xfrm>
            <a:off x="6372200" y="4077072"/>
            <a:ext cx="129614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 Rebellion Resurrection &amp; Judgment of Unbelievers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New Heaven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New Earth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21</a:t>
            </a: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TextBox 4"/>
          <p:cNvSpPr txBox="1"/>
          <p:nvPr/>
        </p:nvSpPr>
        <p:spPr>
          <a:xfrm>
            <a:off x="1059699" y="3017857"/>
            <a:ext cx="1568085" cy="83099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Resurrection &amp; Catching Away of Church Believers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 Thess 4</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16-17</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p:cNvSpPr txBox="1"/>
          <p:nvPr/>
        </p:nvSpPr>
        <p:spPr>
          <a:xfrm>
            <a:off x="2627784" y="3017857"/>
            <a:ext cx="1080120"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Return with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Rev 9</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11-21</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36512" y="5286693"/>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will be built after Christ</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a:t>
            </a: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Adapted from 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40 - 48: Tour of </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http://bible.ag/en/en</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transcript.htm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8935385"/>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DF22C070-5890-D756-7F15-50EF62D1AC70}"/>
              </a:ext>
            </a:extLst>
          </p:cNvPr>
          <p:cNvSpPr>
            <a:spLocks noChangeArrowheads="1"/>
          </p:cNvSpPr>
          <p:nvPr/>
        </p:nvSpPr>
        <p:spPr bwMode="auto">
          <a:xfrm rot="-929834">
            <a:off x="4736240" y="3651388"/>
            <a:ext cx="4310807" cy="1205329"/>
          </a:xfrm>
          <a:prstGeom prst="rect">
            <a:avLst/>
          </a:prstGeom>
          <a:solidFill>
            <a:schemeClr val="accent6">
              <a:lumMod val="7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3 ways</a:t>
            </a:r>
          </a:p>
        </p:txBody>
      </p:sp>
    </p:spTree>
    <p:extLst>
      <p:ext uri="{BB962C8B-B14F-4D97-AF65-F5344CB8AC3E}">
        <p14:creationId xmlns:p14="http://schemas.microsoft.com/office/powerpoint/2010/main" val="15849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0" y="3962400"/>
            <a:ext cx="9144000" cy="1752600"/>
          </a:xfrm>
        </p:spPr>
        <p:txBody>
          <a:bodyPr/>
          <a:lstStyle/>
          <a:p>
            <a:pPr eaLnBrk="1" hangingPunct="1">
              <a:defRPr/>
            </a:pP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Now the earth was formless and empty, darkness was over the surface of the deep…</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p:txBody>
      </p:sp>
      <p:sp>
        <p:nvSpPr>
          <p:cNvPr id="125957" name="Rectangle 1029"/>
          <p:cNvSpPr>
            <a:spLocks noChangeArrowheads="1"/>
          </p:cNvSpPr>
          <p:nvPr/>
        </p:nvSpPr>
        <p:spPr bwMode="auto">
          <a:xfrm>
            <a:off x="0" y="304800"/>
            <a:ext cx="91440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Spirit of God was hovering over the waters.</a:t>
            </a: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Genesis 1:2 </a:t>
            </a:r>
            <a:r>
              <a:rPr kumimoji="0" 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NIV</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51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40</a:t>
            </a:r>
          </a:p>
        </p:txBody>
      </p:sp>
    </p:spTree>
    <p:extLst>
      <p:ext uri="{BB962C8B-B14F-4D97-AF65-F5344CB8AC3E}">
        <p14:creationId xmlns:p14="http://schemas.microsoft.com/office/powerpoint/2010/main" val="1235012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3200" b="1" i="0" dirty="0">
                <a:solidFill>
                  <a:schemeClr val="bg1"/>
                </a:solidFill>
                <a:latin typeface="Arial" charset="0"/>
                <a:ea typeface="ＭＳ Ｐゴシック" charset="0"/>
                <a:cs typeface="ＭＳ Ｐゴシック" charset="0"/>
              </a:rPr>
              <a:t>Ezekiel</a:t>
            </a:r>
            <a:r>
              <a:rPr lang="uk-UA" sz="3200" b="1" i="0" dirty="0">
                <a:solidFill>
                  <a:schemeClr val="bg1"/>
                </a:solidFill>
                <a:latin typeface="Arial" charset="0"/>
                <a:ea typeface="ＭＳ Ｐゴシック" charset="0"/>
                <a:cs typeface="ＭＳ Ｐゴシック" charset="0"/>
              </a:rPr>
              <a:t>'</a:t>
            </a:r>
            <a:r>
              <a:rPr lang="en-US" sz="3200" b="1" i="0" dirty="0">
                <a:solidFill>
                  <a:schemeClr val="bg1"/>
                </a:solidFill>
                <a:latin typeface="Arial" charset="0"/>
                <a:ea typeface="ＭＳ Ｐゴシック" charset="0"/>
                <a:cs typeface="ＭＳ Ｐゴシック" charset="0"/>
              </a:rPr>
              <a:t>s Millennial Temple</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000000"/>
                </a:solidFill>
                <a:cs typeface="Arial" charset="0"/>
              </a:rPr>
              <a:t>Theo. G. </a:t>
            </a:r>
            <a:r>
              <a:rPr lang="en-US" sz="1400" b="1" dirty="0" err="1">
                <a:solidFill>
                  <a:srgbClr val="000000"/>
                </a:solidFill>
                <a:cs typeface="Arial" charset="0"/>
              </a:rPr>
              <a:t>Soares</a:t>
            </a:r>
            <a:r>
              <a:rPr lang="en-US" sz="1400" b="1" dirty="0">
                <a:solidFill>
                  <a:srgbClr val="000000"/>
                </a:solidFill>
                <a:cs typeface="Arial" charset="0"/>
              </a:rPr>
              <a:t>, </a:t>
            </a:r>
            <a:r>
              <a:rPr lang="ru-RU" sz="1400" b="1" dirty="0">
                <a:solidFill>
                  <a:srgbClr val="000000"/>
                </a:solidFill>
                <a:cs typeface="Arial" charset="0"/>
              </a:rPr>
              <a:t>"</a:t>
            </a:r>
            <a:r>
              <a:rPr lang="en-US" sz="1400" b="1" dirty="0">
                <a:solidFill>
                  <a:srgbClr val="000000"/>
                </a:solidFill>
                <a:cs typeface="Arial" charset="0"/>
              </a:rPr>
              <a:t>Ezekiel</a:t>
            </a:r>
            <a:r>
              <a:rPr lang="uk-UA" sz="1400" b="1" dirty="0">
                <a:solidFill>
                  <a:srgbClr val="000000"/>
                </a:solidFill>
                <a:cs typeface="Arial" charset="0"/>
              </a:rPr>
              <a:t>'</a:t>
            </a:r>
            <a:r>
              <a:rPr lang="en-US" sz="1400" b="1" dirty="0">
                <a:solidFill>
                  <a:srgbClr val="000000"/>
                </a:solidFill>
                <a:cs typeface="Arial" charset="0"/>
              </a:rPr>
              <a:t>s Temple</a:t>
            </a:r>
            <a:r>
              <a:rPr lang="ru-RU" sz="1400" b="1" dirty="0">
                <a:solidFill>
                  <a:srgbClr val="000000"/>
                </a:solidFill>
                <a:cs typeface="Arial" charset="0"/>
              </a:rPr>
              <a:t>"</a:t>
            </a:r>
            <a:r>
              <a:rPr lang="en-US" sz="1400" b="1" dirty="0">
                <a:solidFill>
                  <a:srgbClr val="000000"/>
                </a:solidFill>
                <a:cs typeface="Arial" charset="0"/>
              </a:rPr>
              <a:t> </a:t>
            </a:r>
            <a:br>
              <a:rPr lang="en-US" sz="1400" b="1" dirty="0">
                <a:solidFill>
                  <a:srgbClr val="000000"/>
                </a:solidFill>
                <a:cs typeface="Arial" charset="0"/>
              </a:rPr>
            </a:br>
            <a:r>
              <a:rPr lang="en-US" sz="1400" b="1" i="1" dirty="0">
                <a:solidFill>
                  <a:srgbClr val="000000"/>
                </a:solidFill>
                <a:cs typeface="Arial" charset="0"/>
              </a:rPr>
              <a:t>Biblical World</a:t>
            </a:r>
            <a:r>
              <a:rPr lang="en-US" sz="1400" b="1" dirty="0">
                <a:solidFill>
                  <a:srgbClr val="000000"/>
                </a:solidFill>
                <a:cs typeface="Arial" charset="0"/>
              </a:rPr>
              <a:t> 14 (1899): 94</a:t>
            </a:r>
          </a:p>
        </p:txBody>
      </p:sp>
      <p:sp>
        <p:nvSpPr>
          <p:cNvPr id="747524" name="Text Box 1029"/>
          <p:cNvSpPr txBox="1">
            <a:spLocks noChangeArrowheads="1"/>
          </p:cNvSpPr>
          <p:nvPr/>
        </p:nvSpPr>
        <p:spPr bwMode="auto">
          <a:xfrm>
            <a:off x="81534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新細明體" charset="0"/>
                <a:cs typeface="新細明體" charset="0"/>
              </a:rPr>
              <a:t>517</a:t>
            </a:r>
            <a:endParaRPr lang="en-US" sz="1800">
              <a:solidFill>
                <a:schemeClr val="bg1"/>
              </a:solidFill>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000000"/>
                </a:solidFill>
                <a:cs typeface="Arial" charset="0"/>
              </a:rPr>
              <a:t>Charles Dyer, </a:t>
            </a:r>
            <a:r>
              <a:rPr lang="ru-RU" sz="1400" b="1" dirty="0">
                <a:solidFill>
                  <a:srgbClr val="000000"/>
                </a:solidFill>
                <a:cs typeface="Arial" charset="0"/>
              </a:rPr>
              <a:t>"</a:t>
            </a:r>
            <a:r>
              <a:rPr lang="en-US" sz="1400" b="1" dirty="0">
                <a:solidFill>
                  <a:srgbClr val="000000"/>
                </a:solidFill>
                <a:cs typeface="Arial" charset="0"/>
              </a:rPr>
              <a:t>Ezekiel,</a:t>
            </a:r>
            <a:r>
              <a:rPr lang="ru-RU" sz="1400" b="1" dirty="0">
                <a:solidFill>
                  <a:srgbClr val="000000"/>
                </a:solidFill>
                <a:cs typeface="Arial" charset="0"/>
              </a:rPr>
              <a:t>"</a:t>
            </a:r>
            <a:r>
              <a:rPr lang="en-US" sz="1400" b="1" dirty="0">
                <a:solidFill>
                  <a:srgbClr val="000000"/>
                </a:solidFill>
                <a:cs typeface="Arial" charset="0"/>
              </a:rPr>
              <a:t> </a:t>
            </a:r>
            <a:br>
              <a:rPr lang="en-US" sz="1400" b="1" dirty="0">
                <a:solidFill>
                  <a:srgbClr val="000000"/>
                </a:solidFill>
                <a:cs typeface="Arial" charset="0"/>
              </a:rPr>
            </a:br>
            <a:r>
              <a:rPr lang="en-US" sz="1400" b="1" dirty="0">
                <a:solidFill>
                  <a:srgbClr val="000000"/>
                </a:solidFill>
                <a:cs typeface="Arial" charset="0"/>
              </a:rPr>
              <a:t>in </a:t>
            </a:r>
            <a:r>
              <a:rPr lang="en-US" sz="1400" b="1" i="1" dirty="0">
                <a:solidFill>
                  <a:srgbClr val="000000"/>
                </a:solidFill>
                <a:cs typeface="Arial" charset="0"/>
              </a:rPr>
              <a:t>The Bible Knowledge Commentary</a:t>
            </a:r>
            <a:r>
              <a:rPr lang="en-US" sz="1400" b="1" dirty="0">
                <a:solidFill>
                  <a:srgbClr val="000000"/>
                </a:solidFill>
                <a:cs typeface="Arial" charset="0"/>
              </a:rPr>
              <a:t>, 1:1303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4" name="Rectangle 2"/>
          <p:cNvSpPr>
            <a:spLocks noGrp="1" noChangeArrowheads="1"/>
          </p:cNvSpPr>
          <p:nvPr>
            <p:ph type="title"/>
          </p:nvPr>
        </p:nvSpPr>
        <p:spPr>
          <a:xfrm>
            <a:off x="2771800" y="0"/>
            <a:ext cx="5991200" cy="838200"/>
          </a:xfrm>
        </p:spPr>
        <p:txBody>
          <a:bodyPr/>
          <a:lstStyle/>
          <a:p>
            <a:pPr algn="ctr" eaLnBrk="1" hangingPunct="1"/>
            <a:r>
              <a:rPr lang="en-US" sz="4400" b="1" dirty="0">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1. Outer Court - 40:17-19</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2. Inner Court - 40:44-47</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3. The Temple or Sanctuary - 41:1-26</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4. Wall around the outside of the temple - 40:5 (42:15-20; 45:2)</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charset="0"/>
                <a:ea typeface="新細明體" charset="0"/>
                <a:cs typeface="新細明體"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5"/>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6. Outer Court Northern Gateway - 40:20-23</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7. Outer Court Eastern Gateway - 40:6-16</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8. Outer Court Southern Gateway - 40:24-27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9. Inner Court Northern Gateway - 40:35-37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10. Inner Court Eastern Gateway - 40:32-34</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rPr>
              <a:t>143</a:t>
            </a:r>
            <a:endParaRPr kumimoji="0" lang="en-US" sz="2400" b="1" i="0" u="none" strike="noStrike" kern="1200" cap="none" spc="0" normalizeH="0" baseline="0" noProof="0">
              <a:ln>
                <a:noFill/>
              </a:ln>
              <a:solidFill>
                <a:srgbClr val="FFCC66"/>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of the Sanctuary (Ezekiel 40-48)</a:t>
            </a: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www.antipas.org</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ezekiels_temple.html</a:t>
            </a:r>
            <a:r>
              <a:rPr kumimoji="0" lang="en-US" sz="1800" b="0"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p>
        </p:txBody>
      </p:sp>
      <p:sp>
        <p:nvSpPr>
          <p:cNvPr id="75878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521</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Down the Outer Court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en-US" b="1" dirty="0"/>
              <a:t>Exterior View of the Inner Temple</a:t>
            </a:r>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fr-FR" altLang="ja-JP" sz="3600" kern="1200" dirty="0"/>
              <a:t>'</a:t>
            </a:r>
            <a:r>
              <a:rPr lang="en-US" sz="3600" kern="1200" dirty="0"/>
              <a:t>s &amp; Ezekiel</a:t>
            </a:r>
            <a:r>
              <a:rPr lang="fr-FR"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569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新細明體" charset="0"/>
                <a:cs typeface="新細明體" charset="0"/>
              </a:rPr>
              <a:t>518</a:t>
            </a:r>
            <a:endParaRPr kumimoji="0" lang="en-US" sz="14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19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78" name="Rectangle 1026"/>
          <p:cNvSpPr>
            <a:spLocks noGrp="1" noChangeArrowheads="1"/>
          </p:cNvSpPr>
          <p:nvPr>
            <p:ph type="title"/>
          </p:nvPr>
        </p:nvSpPr>
        <p:spPr>
          <a:xfrm>
            <a:off x="0" y="6237288"/>
            <a:ext cx="9144000" cy="620712"/>
          </a:xfrm>
        </p:spPr>
        <p:txBody>
          <a:bodyPr anchor="ctr"/>
          <a:lstStyle/>
          <a:p>
            <a:pPr algn="ctr" eaLnBrk="1" hangingPunct="1"/>
            <a:r>
              <a:rPr lang="en-US" sz="3600" b="1" dirty="0">
                <a:solidFill>
                  <a:srgbClr val="FFFFFF"/>
                </a:solidFill>
                <a:latin typeface="Arial" charset="0"/>
                <a:ea typeface="新細明體" charset="0"/>
              </a:rPr>
              <a:t>Rooms Next to the Temple</a:t>
            </a:r>
          </a:p>
        </p:txBody>
      </p:sp>
      <p:sp>
        <p:nvSpPr>
          <p:cNvPr id="6" name="Rectangle 1026"/>
          <p:cNvSpPr txBox="1">
            <a:spLocks noChangeArrowheads="1"/>
          </p:cNvSpPr>
          <p:nvPr/>
        </p:nvSpPr>
        <p:spPr bwMode="auto">
          <a:xfrm>
            <a:off x="107504" y="12700"/>
            <a:ext cx="4032448" cy="622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The room beside the south inner gate is for the priests in charge of the altar—the descendants of Zadok—for they alone of all the Levites may approach the L</a:t>
            </a:r>
            <a:r>
              <a:rPr kumimoji="0" lang="en-US" sz="28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ORD</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 to minister to him</a:t>
            </a:r>
            <a:r>
              <a:rPr kumimoji="0" lang="ru-RU"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 </a:t>
            </a:r>
            <a:b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b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(Ezek 40:46 </a:t>
            </a:r>
            <a:r>
              <a:rPr kumimoji="0" lang="en-US" sz="28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NLT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endParaRPr kumimoji="0" lang="en-US" sz="3200" b="1" i="1" u="none" strike="noStrike" kern="1200" cap="none" spc="0" normalizeH="0" baseline="0" noProof="0" dirty="0">
              <a:ln>
                <a:noFill/>
              </a:ln>
              <a:solidFill>
                <a:srgbClr val="FFFFFF"/>
              </a:solidFill>
              <a:effectLst>
                <a:glow rad="228600">
                  <a:srgbClr val="000000">
                    <a:alpha val="87000"/>
                  </a:srgbClr>
                </a:glow>
              </a:effectLst>
              <a:uLnTx/>
              <a:uFillTx/>
              <a:latin typeface="Arial" charset="0"/>
              <a:ea typeface="新細明體" charset="0"/>
              <a:cs typeface="Arial"/>
            </a:endParaRPr>
          </a:p>
        </p:txBody>
      </p:sp>
    </p:spTree>
    <p:extLst>
      <p:ext uri="{BB962C8B-B14F-4D97-AF65-F5344CB8AC3E}">
        <p14:creationId xmlns:p14="http://schemas.microsoft.com/office/powerpoint/2010/main" val="1746387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The Eastern Gate (40:7-16)</a:t>
            </a:r>
            <a:endParaRPr lang="en-US" sz="3200" b="1">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Charles Dyer, </a:t>
            </a:r>
            <a:r>
              <a:rPr lang="ru-RU" sz="1400" b="1" dirty="0">
                <a:solidFill>
                  <a:srgbClr val="FFFFFF"/>
                </a:solidFill>
                <a:cs typeface="Arial" charset="0"/>
              </a:rPr>
              <a:t>"</a:t>
            </a:r>
            <a:r>
              <a:rPr lang="en-US" sz="1400" b="1" dirty="0">
                <a:solidFill>
                  <a:srgbClr val="FFFFFF"/>
                </a:solidFill>
                <a:cs typeface="Arial" charset="0"/>
              </a:rPr>
              <a:t>Ezekiel,</a:t>
            </a:r>
            <a:r>
              <a:rPr lang="ru-RU" sz="1400" b="1" dirty="0">
                <a:solidFill>
                  <a:srgbClr val="FFFFFF"/>
                </a:solidFill>
                <a:cs typeface="Arial" charset="0"/>
              </a:rPr>
              <a:t>"</a:t>
            </a:r>
            <a:r>
              <a:rPr lang="en-US" sz="1400" b="1" dirty="0">
                <a:solidFill>
                  <a:srgbClr val="FFFFFF"/>
                </a:solidFill>
                <a:cs typeface="Arial" charset="0"/>
              </a:rPr>
              <a:t> </a:t>
            </a:r>
            <a:br>
              <a:rPr lang="en-US" sz="1400" b="1" dirty="0">
                <a:solidFill>
                  <a:srgbClr val="FFFFFF"/>
                </a:solidFill>
                <a:cs typeface="Arial" charset="0"/>
              </a:rPr>
            </a:br>
            <a:r>
              <a:rPr lang="en-US" sz="1400" b="1" dirty="0">
                <a:solidFill>
                  <a:srgbClr val="FFFFFF"/>
                </a:solidFill>
                <a:cs typeface="Arial" charset="0"/>
              </a:rPr>
              <a:t>in </a:t>
            </a:r>
            <a:r>
              <a:rPr lang="en-US" sz="1400" b="1" i="1" dirty="0">
                <a:solidFill>
                  <a:srgbClr val="FFFFFF"/>
                </a:solidFill>
                <a:cs typeface="Arial" charset="0"/>
              </a:rPr>
              <a:t>The Bible Knowledge Commentary</a:t>
            </a:r>
            <a:r>
              <a:rPr lang="en-US" sz="1400" b="1" dirty="0">
                <a:solidFill>
                  <a:srgbClr val="FFFFFF"/>
                </a:solidFill>
                <a:cs typeface="Arial" charset="0"/>
              </a:rPr>
              <a:t>, 1:1305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588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 cool evening breezes were blowing, the man and his wife heard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walking about in the garden. So they hid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among the trees.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called to the man,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(Gen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249773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(40:3-12)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229200"/>
            <a:ext cx="9144000" cy="1080120"/>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 angel with a measuring rod and a flax cord by the border wall outside the outer east gate</a:t>
            </a:r>
          </a:p>
        </p:txBody>
      </p:sp>
    </p:spTree>
    <p:extLst>
      <p:ext uri="{BB962C8B-B14F-4D97-AF65-F5344CB8AC3E}">
        <p14:creationId xmlns:p14="http://schemas.microsoft.com/office/powerpoint/2010/main" val="364820465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8604448" cy="141277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Threshold of the Outer East Gate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(Ezekiel 40:6)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6422156" y="692696"/>
            <a:ext cx="2686348" cy="5688632"/>
          </a:xfrm>
          <a:prstGeom prst="rect">
            <a:avLst/>
          </a:prstGeom>
          <a:solidFill>
            <a:schemeClr val="tx1"/>
          </a:solidFill>
          <a:ln>
            <a:noFill/>
          </a:ln>
        </p:spPr>
        <p:txBody>
          <a:bodyPr lIns="92075" tIns="46038" rIns="92075" bIns="46038" anchor="ctr"/>
          <a:lstStyle>
            <a:defPPr>
              <a:defRPr lang="en-US"/>
            </a:defPPr>
            <a:lvl1pPr algn="ctr">
              <a:defRPr sz="3200" b="1">
                <a:solidFill>
                  <a:srgbClr val="FFFFFF"/>
                </a:solidFill>
                <a:cs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Outside the temple, approaching from the east, and facing west, 7 stairs lead up to the gate, but not all are visible at the bottom of the picture.</a:t>
            </a:r>
          </a:p>
        </p:txBody>
      </p:sp>
    </p:spTree>
    <p:extLst>
      <p:ext uri="{BB962C8B-B14F-4D97-AF65-F5344CB8AC3E}">
        <p14:creationId xmlns:p14="http://schemas.microsoft.com/office/powerpoint/2010/main" val="2805139557"/>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917"/>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Guardrooms (40:7)</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23278" y="7173416"/>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Text</a:t>
            </a:r>
          </a:p>
        </p:txBody>
      </p:sp>
    </p:spTree>
    <p:extLst>
      <p:ext uri="{BB962C8B-B14F-4D97-AF65-F5344CB8AC3E}">
        <p14:creationId xmlns:p14="http://schemas.microsoft.com/office/powerpoint/2010/main" val="2066391717"/>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244408" cy="69269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Inner Threshold (40:7-9)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rPr>
              <a:t>The inner threshold, porch, and one of the two posts on the temple compound side of the outer east gate</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8310115"/>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817"/>
            <a:ext cx="9144000" cy="5883511"/>
          </a:xfrm>
          <a:prstGeom prst="rect">
            <a:avLst/>
          </a:prstGeom>
        </p:spPr>
      </p:pic>
      <p:sp>
        <p:nvSpPr>
          <p:cNvPr id="748545" name="Rectangle 2"/>
          <p:cNvSpPr>
            <a:spLocks noGrp="1" noChangeArrowheads="1"/>
          </p:cNvSpPr>
          <p:nvPr>
            <p:ph type="title"/>
          </p:nvPr>
        </p:nvSpPr>
        <p:spPr>
          <a:xfrm>
            <a:off x="0" y="-27384"/>
            <a:ext cx="8316416" cy="720080"/>
          </a:xfrm>
          <a:solidFill>
            <a:schemeClr val="tx1"/>
          </a:solidFill>
        </p:spPr>
        <p:txBody>
          <a:bodyPr anchor="ctr"/>
          <a:lstStyle/>
          <a:p>
            <a:pPr eaLnBrk="1" hangingPunct="1"/>
            <a:r>
              <a:rPr lang="en-US" sz="3600" b="1" dirty="0">
                <a:solidFill>
                  <a:srgbClr val="FFFFFF"/>
                </a:solidFill>
                <a:effectLst>
                  <a:glow rad="228600">
                    <a:schemeClr val="tx1"/>
                  </a:glow>
                </a:effectLst>
                <a:latin typeface="Arial" charset="0"/>
                <a:ea typeface="新細明體" charset="0"/>
              </a:rPr>
              <a:t>Five Problems with Non-Literal Views</a:t>
            </a:r>
            <a:endParaRPr lang="en-US" sz="36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8178"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522</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8" name="Rectangle 2"/>
          <p:cNvSpPr txBox="1">
            <a:spLocks noChangeArrowheads="1"/>
          </p:cNvSpPr>
          <p:nvPr/>
        </p:nvSpPr>
        <p:spPr bwMode="auto">
          <a:xfrm>
            <a:off x="0" y="764704"/>
            <a:ext cx="9144000" cy="55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Difficulty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Symbolism is impossible to determine without indicators in the text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Inconsistency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Seeing 6x6 as church stability means 5x6 is church instability</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Inefficiency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Why say the church is stable over and over?</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Uncertainty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Does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many chambers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mean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many mansions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(John 14:1) or churches?</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Partiality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If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5 cubits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5 covenants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then why not 6 separate 6x6 chambers equals Antichrist (cf. Rev. 13:18)?</a:t>
            </a:r>
          </a:p>
        </p:txBody>
      </p:sp>
    </p:spTree>
    <p:extLst>
      <p:ext uri="{BB962C8B-B14F-4D97-AF65-F5344CB8AC3E}">
        <p14:creationId xmlns:p14="http://schemas.microsoft.com/office/powerpoint/2010/main" val="2562345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5884545"/>
          </a:xfrm>
          <a:prstGeom prst="rect">
            <a:avLst/>
          </a:prstGeom>
        </p:spPr>
      </p:pic>
      <p:sp>
        <p:nvSpPr>
          <p:cNvPr id="748545" name="Rectangle 2"/>
          <p:cNvSpPr>
            <a:spLocks noGrp="1" noChangeArrowheads="1"/>
          </p:cNvSpPr>
          <p:nvPr>
            <p:ph type="title"/>
          </p:nvPr>
        </p:nvSpPr>
        <p:spPr>
          <a:xfrm>
            <a:off x="0" y="-144016"/>
            <a:ext cx="8748464"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Each Gate is the Same (Ezekiel 40:13-15)</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651468586"/>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3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(40:13-16)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Narrow windows all around inside the outer east gate</a:t>
            </a:r>
          </a:p>
        </p:txBody>
      </p:sp>
    </p:spTree>
    <p:extLst>
      <p:ext uri="{BB962C8B-B14F-4D97-AF65-F5344CB8AC3E}">
        <p14:creationId xmlns:p14="http://schemas.microsoft.com/office/powerpoint/2010/main" val="278802392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Porch of Outer Court (40:17-27)</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porch of the outer east gate with its palm tree ornaments and some of the 30 chambers on the lower pavement</a:t>
            </a:r>
          </a:p>
        </p:txBody>
      </p:sp>
    </p:spTree>
    <p:extLst>
      <p:ext uri="{BB962C8B-B14F-4D97-AF65-F5344CB8AC3E}">
        <p14:creationId xmlns:p14="http://schemas.microsoft.com/office/powerpoint/2010/main" val="1730518588"/>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 y="0"/>
            <a:ext cx="9144000" cy="5842000"/>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Temple</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100-cubit wide outer court with palm tree ornaments on the porches of the outer and inner gates facing each other</a:t>
            </a:r>
          </a:p>
        </p:txBody>
      </p:sp>
    </p:spTree>
    <p:extLst>
      <p:ext uri="{BB962C8B-B14F-4D97-AF65-F5344CB8AC3E}">
        <p14:creationId xmlns:p14="http://schemas.microsoft.com/office/powerpoint/2010/main" val="3757558649"/>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6" y="-2738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The Inner Court (40:28-49)</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tables on the outer court side </a:t>
            </a:r>
            <a:br>
              <a:rPr lang="en-US" sz="3200" b="1" dirty="0">
                <a:solidFill>
                  <a:srgbClr val="FFFFFF"/>
                </a:solidFill>
                <a:cs typeface="Arial" charset="0"/>
              </a:rPr>
            </a:br>
            <a:r>
              <a:rPr lang="en-US" sz="3200" b="1" dirty="0">
                <a:solidFill>
                  <a:srgbClr val="FFFFFF"/>
                </a:solidFill>
                <a:cs typeface="Arial" charset="0"/>
              </a:rPr>
              <a:t>of the inner north gate</a:t>
            </a:r>
          </a:p>
        </p:txBody>
      </p:sp>
    </p:spTree>
    <p:extLst>
      <p:ext uri="{BB962C8B-B14F-4D97-AF65-F5344CB8AC3E}">
        <p14:creationId xmlns:p14="http://schemas.microsoft.com/office/powerpoint/2010/main" val="545038741"/>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    </a:t>
            </a:r>
            <a:r>
              <a:rPr kumimoji="0" lang="en-US" sz="24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charset="0"/>
                <a:ea typeface="ＭＳ Ｐゴシック" charset="0"/>
              </a:rPr>
              <a:t>God sets up a place for Him to dwell as King</a:t>
            </a:r>
            <a:endParaRPr kumimoji="0" lang="en-US" sz="40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111376673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Singer Chambers (40:44-46)</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509120"/>
            <a:ext cx="9144000" cy="187220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Chambers of the singers in the inner court, one on the north with its door facing south (top left corner) and one on the south with its door facing north (top right corner)</a:t>
            </a:r>
          </a:p>
        </p:txBody>
      </p:sp>
      <p:sp>
        <p:nvSpPr>
          <p:cNvPr id="3" name="Oval 2"/>
          <p:cNvSpPr>
            <a:spLocks noChangeAspect="1"/>
          </p:cNvSpPr>
          <p:nvPr/>
        </p:nvSpPr>
        <p:spPr bwMode="auto">
          <a:xfrm>
            <a:off x="1691680"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8" name="Oval 7"/>
          <p:cNvSpPr>
            <a:spLocks noChangeAspect="1"/>
          </p:cNvSpPr>
          <p:nvPr/>
        </p:nvSpPr>
        <p:spPr bwMode="auto">
          <a:xfrm>
            <a:off x="6516216"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Tree>
    <p:extLst>
      <p:ext uri="{BB962C8B-B14F-4D97-AF65-F5344CB8AC3E}">
        <p14:creationId xmlns:p14="http://schemas.microsoft.com/office/powerpoint/2010/main" val="1803505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Inner Court &amp; Altar (40:47)</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157192"/>
            <a:ext cx="9144000" cy="115212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100 x 100 cubit inner court altar at the center and the temple at the top of the picture</a:t>
            </a:r>
          </a:p>
        </p:txBody>
      </p:sp>
    </p:spTree>
    <p:extLst>
      <p:ext uri="{BB962C8B-B14F-4D97-AF65-F5344CB8AC3E}">
        <p14:creationId xmlns:p14="http://schemas.microsoft.com/office/powerpoint/2010/main" val="2866271350"/>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340B15-6A08-0DB1-1C05-5CC023DD7225}"/>
              </a:ext>
            </a:extLst>
          </p:cNvPr>
          <p:cNvSpPr/>
          <p:nvPr/>
        </p:nvSpPr>
        <p:spPr bwMode="auto">
          <a:xfrm>
            <a:off x="1336308" y="-2429"/>
            <a:ext cx="6188019" cy="648091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6" name="Rectangle 35">
            <a:extLst>
              <a:ext uri="{FF2B5EF4-FFF2-40B4-BE49-F238E27FC236}">
                <a16:creationId xmlns:a16="http://schemas.microsoft.com/office/drawing/2014/main" id="{94DC67C7-41D4-0BA8-3AA4-80BD4A78C12C}"/>
              </a:ext>
            </a:extLst>
          </p:cNvPr>
          <p:cNvSpPr/>
          <p:nvPr/>
        </p:nvSpPr>
        <p:spPr bwMode="auto">
          <a:xfrm>
            <a:off x="1609443" y="816346"/>
            <a:ext cx="5688631" cy="5662141"/>
          </a:xfrm>
          <a:prstGeom prst="rect">
            <a:avLst/>
          </a:prstGeom>
          <a:solidFill>
            <a:srgbClr val="FFFF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7" name="Rectangle 36">
            <a:extLst>
              <a:ext uri="{FF2B5EF4-FFF2-40B4-BE49-F238E27FC236}">
                <a16:creationId xmlns:a16="http://schemas.microsoft.com/office/drawing/2014/main" id="{47285A28-E821-D9EA-8E4E-48DC86428BE2}"/>
              </a:ext>
            </a:extLst>
          </p:cNvPr>
          <p:cNvSpPr/>
          <p:nvPr/>
        </p:nvSpPr>
        <p:spPr bwMode="auto">
          <a:xfrm>
            <a:off x="2085866" y="1288990"/>
            <a:ext cx="4657961" cy="4712826"/>
          </a:xfrm>
          <a:prstGeom prst="rect">
            <a:avLst/>
          </a:prstGeom>
          <a:solidFill>
            <a:schemeClr val="accent1">
              <a:lumMod val="60000"/>
              <a:lumOff val="4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1" name="Rectangle 40">
            <a:extLst>
              <a:ext uri="{FF2B5EF4-FFF2-40B4-BE49-F238E27FC236}">
                <a16:creationId xmlns:a16="http://schemas.microsoft.com/office/drawing/2014/main" id="{325EB48B-B0CE-C097-ED1D-B87C12DA6DB9}"/>
              </a:ext>
            </a:extLst>
          </p:cNvPr>
          <p:cNvSpPr/>
          <p:nvPr/>
        </p:nvSpPr>
        <p:spPr bwMode="auto">
          <a:xfrm>
            <a:off x="4321995" y="1302031"/>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2" name="Rectangle 41">
            <a:extLst>
              <a:ext uri="{FF2B5EF4-FFF2-40B4-BE49-F238E27FC236}">
                <a16:creationId xmlns:a16="http://schemas.microsoft.com/office/drawing/2014/main" id="{24201BA8-BA98-D059-76CE-19792C5C2640}"/>
              </a:ext>
            </a:extLst>
          </p:cNvPr>
          <p:cNvSpPr/>
          <p:nvPr/>
        </p:nvSpPr>
        <p:spPr bwMode="auto">
          <a:xfrm>
            <a:off x="4314311" y="5558985"/>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6" name="Rectangle 45">
            <a:extLst>
              <a:ext uri="{FF2B5EF4-FFF2-40B4-BE49-F238E27FC236}">
                <a16:creationId xmlns:a16="http://schemas.microsoft.com/office/drawing/2014/main" id="{81C10D62-8724-97F1-44DC-B72B4AB093A7}"/>
              </a:ext>
            </a:extLst>
          </p:cNvPr>
          <p:cNvSpPr/>
          <p:nvPr/>
        </p:nvSpPr>
        <p:spPr bwMode="auto">
          <a:xfrm rot="16200000">
            <a:off x="6397007" y="3438556"/>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38" name="Rectangle 37">
            <a:extLst>
              <a:ext uri="{FF2B5EF4-FFF2-40B4-BE49-F238E27FC236}">
                <a16:creationId xmlns:a16="http://schemas.microsoft.com/office/drawing/2014/main" id="{1DF319E4-4879-D90B-C890-03A806E2FF41}"/>
              </a:ext>
            </a:extLst>
          </p:cNvPr>
          <p:cNvSpPr/>
          <p:nvPr/>
        </p:nvSpPr>
        <p:spPr bwMode="auto">
          <a:xfrm>
            <a:off x="2093650" y="1748471"/>
            <a:ext cx="4199824" cy="3807497"/>
          </a:xfrm>
          <a:prstGeom prst="rect">
            <a:avLst/>
          </a:prstGeom>
          <a:solidFill>
            <a:srgbClr val="FFC0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9" name="Rectangle 38">
            <a:extLst>
              <a:ext uri="{FF2B5EF4-FFF2-40B4-BE49-F238E27FC236}">
                <a16:creationId xmlns:a16="http://schemas.microsoft.com/office/drawing/2014/main" id="{04E82D64-548C-80A2-1809-C1C666E7B29C}"/>
              </a:ext>
            </a:extLst>
          </p:cNvPr>
          <p:cNvSpPr/>
          <p:nvPr/>
        </p:nvSpPr>
        <p:spPr bwMode="auto">
          <a:xfrm>
            <a:off x="2093651" y="2740871"/>
            <a:ext cx="3210016" cy="1848892"/>
          </a:xfrm>
          <a:prstGeom prst="rect">
            <a:avLst/>
          </a:prstGeom>
          <a:solidFill>
            <a:schemeClr val="accent2">
              <a:lumMod val="20000"/>
              <a:lumOff val="8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4" name="Rectangle 43">
            <a:extLst>
              <a:ext uri="{FF2B5EF4-FFF2-40B4-BE49-F238E27FC236}">
                <a16:creationId xmlns:a16="http://schemas.microsoft.com/office/drawing/2014/main" id="{A2A32D58-9C59-4A31-523B-98B4C2720896}"/>
              </a:ext>
            </a:extLst>
          </p:cNvPr>
          <p:cNvSpPr/>
          <p:nvPr/>
        </p:nvSpPr>
        <p:spPr bwMode="auto">
          <a:xfrm>
            <a:off x="4314311" y="2733912"/>
            <a:ext cx="250005" cy="47906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3" name="Rectangle 42">
            <a:extLst>
              <a:ext uri="{FF2B5EF4-FFF2-40B4-BE49-F238E27FC236}">
                <a16:creationId xmlns:a16="http://schemas.microsoft.com/office/drawing/2014/main" id="{E1A7BCFC-C615-4038-AA6D-F401DA2D9669}"/>
              </a:ext>
            </a:extLst>
          </p:cNvPr>
          <p:cNvSpPr/>
          <p:nvPr/>
        </p:nvSpPr>
        <p:spPr bwMode="auto">
          <a:xfrm>
            <a:off x="4314311" y="4149080"/>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5" name="Rectangle 44">
            <a:extLst>
              <a:ext uri="{FF2B5EF4-FFF2-40B4-BE49-F238E27FC236}">
                <a16:creationId xmlns:a16="http://schemas.microsoft.com/office/drawing/2014/main" id="{CBD809E8-B390-A513-9767-36D616B2DBFB}"/>
              </a:ext>
            </a:extLst>
          </p:cNvPr>
          <p:cNvSpPr/>
          <p:nvPr/>
        </p:nvSpPr>
        <p:spPr bwMode="auto">
          <a:xfrm rot="16200000">
            <a:off x="4956847" y="3430873"/>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0" name="Rectangle 39">
            <a:extLst>
              <a:ext uri="{FF2B5EF4-FFF2-40B4-BE49-F238E27FC236}">
                <a16:creationId xmlns:a16="http://schemas.microsoft.com/office/drawing/2014/main" id="{FBCEADF7-D1A6-FCFB-5A8B-D7069D7FD935}"/>
              </a:ext>
            </a:extLst>
          </p:cNvPr>
          <p:cNvSpPr/>
          <p:nvPr/>
        </p:nvSpPr>
        <p:spPr bwMode="auto">
          <a:xfrm>
            <a:off x="2085382" y="3199261"/>
            <a:ext cx="1796644" cy="945890"/>
          </a:xfrm>
          <a:prstGeom prst="rect">
            <a:avLst/>
          </a:prstGeom>
          <a:solidFill>
            <a:schemeClr val="accent2">
              <a:lumMod val="75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748545" name="Rectangle 2"/>
          <p:cNvSpPr>
            <a:spLocks noGrp="1" noChangeArrowheads="1"/>
          </p:cNvSpPr>
          <p:nvPr>
            <p:ph type="title"/>
          </p:nvPr>
        </p:nvSpPr>
        <p:spPr>
          <a:xfrm>
            <a:off x="0" y="1"/>
            <a:ext cx="9144000" cy="836712"/>
          </a:xfrm>
          <a:noFill/>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Ezekiel's Temple Compound</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500x500 cubits with 50-cubit border</a:t>
            </a: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3" name="Title 1">
            <a:extLst>
              <a:ext uri="{FF2B5EF4-FFF2-40B4-BE49-F238E27FC236}">
                <a16:creationId xmlns:a16="http://schemas.microsoft.com/office/drawing/2014/main" id="{75CF0BC4-9CAA-354C-CFBC-5C9A567739A9}"/>
              </a:ext>
            </a:extLst>
          </p:cNvPr>
          <p:cNvSpPr txBox="1">
            <a:spLocks/>
          </p:cNvSpPr>
          <p:nvPr/>
        </p:nvSpPr>
        <p:spPr bwMode="auto">
          <a:xfrm>
            <a:off x="4786382" y="2348879"/>
            <a:ext cx="1507093" cy="288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200+100+200=500</a:t>
            </a:r>
          </a:p>
        </p:txBody>
      </p:sp>
      <p:sp>
        <p:nvSpPr>
          <p:cNvPr id="5" name="Title 1">
            <a:extLst>
              <a:ext uri="{FF2B5EF4-FFF2-40B4-BE49-F238E27FC236}">
                <a16:creationId xmlns:a16="http://schemas.microsoft.com/office/drawing/2014/main" id="{3D3740D0-44ED-0F8D-C7B9-FDF50E1F9C0D}"/>
              </a:ext>
            </a:extLst>
          </p:cNvPr>
          <p:cNvSpPr txBox="1">
            <a:spLocks/>
          </p:cNvSpPr>
          <p:nvPr/>
        </p:nvSpPr>
        <p:spPr bwMode="auto">
          <a:xfrm>
            <a:off x="2128803" y="5513309"/>
            <a:ext cx="1507093"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lower pavement</a:t>
            </a:r>
          </a:p>
        </p:txBody>
      </p:sp>
      <p:sp>
        <p:nvSpPr>
          <p:cNvPr id="7" name="Title 1">
            <a:extLst>
              <a:ext uri="{FF2B5EF4-FFF2-40B4-BE49-F238E27FC236}">
                <a16:creationId xmlns:a16="http://schemas.microsoft.com/office/drawing/2014/main" id="{7E8A957C-C747-3824-CCB0-9552B6D9BC57}"/>
              </a:ext>
            </a:extLst>
          </p:cNvPr>
          <p:cNvSpPr txBox="1">
            <a:spLocks/>
          </p:cNvSpPr>
          <p:nvPr/>
        </p:nvSpPr>
        <p:spPr bwMode="auto">
          <a:xfrm>
            <a:off x="6228184" y="3816424"/>
            <a:ext cx="586138"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east outer gate</a:t>
            </a:r>
          </a:p>
        </p:txBody>
      </p:sp>
      <p:sp>
        <p:nvSpPr>
          <p:cNvPr id="8" name="Title 1">
            <a:extLst>
              <a:ext uri="{FF2B5EF4-FFF2-40B4-BE49-F238E27FC236}">
                <a16:creationId xmlns:a16="http://schemas.microsoft.com/office/drawing/2014/main" id="{65FB5C89-A5FD-ED63-E8CA-C943263F686F}"/>
              </a:ext>
            </a:extLst>
          </p:cNvPr>
          <p:cNvSpPr txBox="1">
            <a:spLocks/>
          </p:cNvSpPr>
          <p:nvPr/>
        </p:nvSpPr>
        <p:spPr bwMode="auto">
          <a:xfrm>
            <a:off x="4514746" y="5513309"/>
            <a:ext cx="801633"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all gates</a:t>
            </a:r>
            <a:br>
              <a:rPr lang="en-US" sz="1200" dirty="0">
                <a:cs typeface="Arial" charset="0"/>
              </a:rPr>
            </a:br>
            <a:r>
              <a:rPr lang="en-US" sz="1200" dirty="0">
                <a:cs typeface="Arial" charset="0"/>
              </a:rPr>
              <a:t>25x50</a:t>
            </a:r>
          </a:p>
        </p:txBody>
      </p:sp>
      <p:sp>
        <p:nvSpPr>
          <p:cNvPr id="9" name="Title 1">
            <a:extLst>
              <a:ext uri="{FF2B5EF4-FFF2-40B4-BE49-F238E27FC236}">
                <a16:creationId xmlns:a16="http://schemas.microsoft.com/office/drawing/2014/main" id="{F251FD5A-3D73-C8B6-FBDE-04BFB5ADAF22}"/>
              </a:ext>
            </a:extLst>
          </p:cNvPr>
          <p:cNvSpPr txBox="1">
            <a:spLocks/>
          </p:cNvSpPr>
          <p:nvPr/>
        </p:nvSpPr>
        <p:spPr bwMode="auto">
          <a:xfrm>
            <a:off x="2128803" y="2799238"/>
            <a:ext cx="1507093"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upper pavement</a:t>
            </a:r>
          </a:p>
        </p:txBody>
      </p:sp>
      <p:sp>
        <p:nvSpPr>
          <p:cNvPr id="10" name="Title 1">
            <a:extLst>
              <a:ext uri="{FF2B5EF4-FFF2-40B4-BE49-F238E27FC236}">
                <a16:creationId xmlns:a16="http://schemas.microsoft.com/office/drawing/2014/main" id="{5713E29C-A274-BDA8-1A8F-73D505E4F452}"/>
              </a:ext>
            </a:extLst>
          </p:cNvPr>
          <p:cNvSpPr txBox="1">
            <a:spLocks/>
          </p:cNvSpPr>
          <p:nvPr/>
        </p:nvSpPr>
        <p:spPr bwMode="auto">
          <a:xfrm>
            <a:off x="3333087" y="2708258"/>
            <a:ext cx="1130532"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north inner gate</a:t>
            </a:r>
          </a:p>
        </p:txBody>
      </p:sp>
      <p:sp>
        <p:nvSpPr>
          <p:cNvPr id="11" name="Title 1">
            <a:extLst>
              <a:ext uri="{FF2B5EF4-FFF2-40B4-BE49-F238E27FC236}">
                <a16:creationId xmlns:a16="http://schemas.microsoft.com/office/drawing/2014/main" id="{7FE22F06-9028-3DD9-FD2B-0A7857E998AE}"/>
              </a:ext>
            </a:extLst>
          </p:cNvPr>
          <p:cNvSpPr txBox="1">
            <a:spLocks/>
          </p:cNvSpPr>
          <p:nvPr/>
        </p:nvSpPr>
        <p:spPr bwMode="auto">
          <a:xfrm>
            <a:off x="3449496" y="4124731"/>
            <a:ext cx="937167"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south inner gate</a:t>
            </a:r>
          </a:p>
        </p:txBody>
      </p:sp>
      <p:sp>
        <p:nvSpPr>
          <p:cNvPr id="12" name="Title 1">
            <a:extLst>
              <a:ext uri="{FF2B5EF4-FFF2-40B4-BE49-F238E27FC236}">
                <a16:creationId xmlns:a16="http://schemas.microsoft.com/office/drawing/2014/main" id="{BF9A962D-5869-7851-6D57-FA4D7463D8C4}"/>
              </a:ext>
            </a:extLst>
          </p:cNvPr>
          <p:cNvSpPr txBox="1">
            <a:spLocks/>
          </p:cNvSpPr>
          <p:nvPr/>
        </p:nvSpPr>
        <p:spPr bwMode="auto">
          <a:xfrm>
            <a:off x="3347864" y="5513309"/>
            <a:ext cx="1011519"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south outer gate</a:t>
            </a:r>
          </a:p>
        </p:txBody>
      </p:sp>
      <p:sp>
        <p:nvSpPr>
          <p:cNvPr id="13" name="Title 1">
            <a:extLst>
              <a:ext uri="{FF2B5EF4-FFF2-40B4-BE49-F238E27FC236}">
                <a16:creationId xmlns:a16="http://schemas.microsoft.com/office/drawing/2014/main" id="{1315C9B4-CF6D-860E-599D-CA2D90591F00}"/>
              </a:ext>
            </a:extLst>
          </p:cNvPr>
          <p:cNvSpPr txBox="1">
            <a:spLocks/>
          </p:cNvSpPr>
          <p:nvPr/>
        </p:nvSpPr>
        <p:spPr bwMode="auto">
          <a:xfrm>
            <a:off x="4788024" y="3816424"/>
            <a:ext cx="579347"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east inner gate</a:t>
            </a:r>
          </a:p>
        </p:txBody>
      </p:sp>
      <p:sp>
        <p:nvSpPr>
          <p:cNvPr id="14" name="Title 1">
            <a:extLst>
              <a:ext uri="{FF2B5EF4-FFF2-40B4-BE49-F238E27FC236}">
                <a16:creationId xmlns:a16="http://schemas.microsoft.com/office/drawing/2014/main" id="{D60FE1C8-0B93-691A-2935-64C118D4122F}"/>
              </a:ext>
            </a:extLst>
          </p:cNvPr>
          <p:cNvSpPr txBox="1">
            <a:spLocks/>
          </p:cNvSpPr>
          <p:nvPr/>
        </p:nvSpPr>
        <p:spPr bwMode="auto">
          <a:xfrm>
            <a:off x="3428732" y="1264137"/>
            <a:ext cx="999252"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north inner gate</a:t>
            </a:r>
          </a:p>
        </p:txBody>
      </p:sp>
      <p:sp>
        <p:nvSpPr>
          <p:cNvPr id="15" name="Title 1">
            <a:extLst>
              <a:ext uri="{FF2B5EF4-FFF2-40B4-BE49-F238E27FC236}">
                <a16:creationId xmlns:a16="http://schemas.microsoft.com/office/drawing/2014/main" id="{774A4359-1EF2-EBCF-3FC0-182990DCF5B9}"/>
              </a:ext>
            </a:extLst>
          </p:cNvPr>
          <p:cNvSpPr txBox="1">
            <a:spLocks/>
          </p:cNvSpPr>
          <p:nvPr/>
        </p:nvSpPr>
        <p:spPr bwMode="auto">
          <a:xfrm>
            <a:off x="2128803" y="839142"/>
            <a:ext cx="1507093" cy="402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border 50</a:t>
            </a:r>
          </a:p>
        </p:txBody>
      </p:sp>
      <p:sp>
        <p:nvSpPr>
          <p:cNvPr id="16" name="Title 1">
            <a:extLst>
              <a:ext uri="{FF2B5EF4-FFF2-40B4-BE49-F238E27FC236}">
                <a16:creationId xmlns:a16="http://schemas.microsoft.com/office/drawing/2014/main" id="{5B3CD206-20CA-8A62-8B72-83C03D27F97E}"/>
              </a:ext>
            </a:extLst>
          </p:cNvPr>
          <p:cNvSpPr txBox="1">
            <a:spLocks/>
          </p:cNvSpPr>
          <p:nvPr/>
        </p:nvSpPr>
        <p:spPr bwMode="auto">
          <a:xfrm>
            <a:off x="2128803" y="1243744"/>
            <a:ext cx="1507093"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lower pavement</a:t>
            </a:r>
          </a:p>
        </p:txBody>
      </p:sp>
      <p:sp>
        <p:nvSpPr>
          <p:cNvPr id="17" name="Title 1">
            <a:extLst>
              <a:ext uri="{FF2B5EF4-FFF2-40B4-BE49-F238E27FC236}">
                <a16:creationId xmlns:a16="http://schemas.microsoft.com/office/drawing/2014/main" id="{F509B411-8E53-96E0-1966-E256678875EC}"/>
              </a:ext>
            </a:extLst>
          </p:cNvPr>
          <p:cNvSpPr txBox="1">
            <a:spLocks/>
          </p:cNvSpPr>
          <p:nvPr/>
        </p:nvSpPr>
        <p:spPr bwMode="auto">
          <a:xfrm>
            <a:off x="2128803" y="4142460"/>
            <a:ext cx="1507093"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upper pavement</a:t>
            </a:r>
          </a:p>
        </p:txBody>
      </p:sp>
      <p:sp>
        <p:nvSpPr>
          <p:cNvPr id="18" name="Title 1">
            <a:extLst>
              <a:ext uri="{FF2B5EF4-FFF2-40B4-BE49-F238E27FC236}">
                <a16:creationId xmlns:a16="http://schemas.microsoft.com/office/drawing/2014/main" id="{6A5A5058-7401-FA15-3F95-C1F2ECD3AE03}"/>
              </a:ext>
            </a:extLst>
          </p:cNvPr>
          <p:cNvSpPr txBox="1">
            <a:spLocks/>
          </p:cNvSpPr>
          <p:nvPr/>
        </p:nvSpPr>
        <p:spPr bwMode="auto">
          <a:xfrm>
            <a:off x="2128803" y="2097316"/>
            <a:ext cx="1253986"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outer court</a:t>
            </a:r>
          </a:p>
        </p:txBody>
      </p:sp>
      <p:sp>
        <p:nvSpPr>
          <p:cNvPr id="19" name="Title 1">
            <a:extLst>
              <a:ext uri="{FF2B5EF4-FFF2-40B4-BE49-F238E27FC236}">
                <a16:creationId xmlns:a16="http://schemas.microsoft.com/office/drawing/2014/main" id="{A289363D-7221-C5C3-010D-45E9859EA331}"/>
              </a:ext>
            </a:extLst>
          </p:cNvPr>
          <p:cNvSpPr txBox="1">
            <a:spLocks/>
          </p:cNvSpPr>
          <p:nvPr/>
        </p:nvSpPr>
        <p:spPr bwMode="auto">
          <a:xfrm>
            <a:off x="2128803" y="4878353"/>
            <a:ext cx="1253986"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outer court</a:t>
            </a:r>
          </a:p>
        </p:txBody>
      </p:sp>
      <p:sp>
        <p:nvSpPr>
          <p:cNvPr id="21" name="Title 1">
            <a:extLst>
              <a:ext uri="{FF2B5EF4-FFF2-40B4-BE49-F238E27FC236}">
                <a16:creationId xmlns:a16="http://schemas.microsoft.com/office/drawing/2014/main" id="{492B66DF-2B1A-9CDB-5CC7-6776399964F2}"/>
              </a:ext>
            </a:extLst>
          </p:cNvPr>
          <p:cNvSpPr txBox="1">
            <a:spLocks/>
          </p:cNvSpPr>
          <p:nvPr/>
        </p:nvSpPr>
        <p:spPr bwMode="auto">
          <a:xfrm>
            <a:off x="2123728" y="3675024"/>
            <a:ext cx="1800200"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bg1"/>
                </a:solidFill>
                <a:cs typeface="Arial" charset="0"/>
              </a:rPr>
              <a:t>temple, separate place,</a:t>
            </a:r>
            <a:br>
              <a:rPr lang="en-US" sz="1200" dirty="0">
                <a:solidFill>
                  <a:schemeClr val="bg1"/>
                </a:solidFill>
                <a:cs typeface="Arial" charset="0"/>
              </a:rPr>
            </a:br>
            <a:r>
              <a:rPr lang="en-US" sz="1200" dirty="0">
                <a:solidFill>
                  <a:schemeClr val="bg1"/>
                </a:solidFill>
                <a:cs typeface="Arial" charset="0"/>
              </a:rPr>
              <a:t>&amp; west building</a:t>
            </a:r>
          </a:p>
        </p:txBody>
      </p:sp>
      <p:sp>
        <p:nvSpPr>
          <p:cNvPr id="22" name="Title 1">
            <a:extLst>
              <a:ext uri="{FF2B5EF4-FFF2-40B4-BE49-F238E27FC236}">
                <a16:creationId xmlns:a16="http://schemas.microsoft.com/office/drawing/2014/main" id="{188ADC59-9442-AD4D-76F8-D9CFFFD961C9}"/>
              </a:ext>
            </a:extLst>
          </p:cNvPr>
          <p:cNvSpPr txBox="1">
            <a:spLocks/>
          </p:cNvSpPr>
          <p:nvPr/>
        </p:nvSpPr>
        <p:spPr bwMode="auto">
          <a:xfrm>
            <a:off x="2128803" y="6048068"/>
            <a:ext cx="1507093" cy="402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border 50</a:t>
            </a:r>
          </a:p>
        </p:txBody>
      </p:sp>
      <p:sp>
        <p:nvSpPr>
          <p:cNvPr id="23" name="Title 1">
            <a:extLst>
              <a:ext uri="{FF2B5EF4-FFF2-40B4-BE49-F238E27FC236}">
                <a16:creationId xmlns:a16="http://schemas.microsoft.com/office/drawing/2014/main" id="{07FE193E-E2FA-411B-3121-CA1E7AE58D30}"/>
              </a:ext>
            </a:extLst>
          </p:cNvPr>
          <p:cNvSpPr txBox="1">
            <a:spLocks/>
          </p:cNvSpPr>
          <p:nvPr/>
        </p:nvSpPr>
        <p:spPr bwMode="auto">
          <a:xfrm rot="16200000">
            <a:off x="1127167" y="3343442"/>
            <a:ext cx="1507093" cy="288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200+100+200=500</a:t>
            </a:r>
          </a:p>
        </p:txBody>
      </p:sp>
      <p:sp>
        <p:nvSpPr>
          <p:cNvPr id="24" name="Title 1">
            <a:extLst>
              <a:ext uri="{FF2B5EF4-FFF2-40B4-BE49-F238E27FC236}">
                <a16:creationId xmlns:a16="http://schemas.microsoft.com/office/drawing/2014/main" id="{08B0AE57-B140-56E2-68AE-E1D072505559}"/>
              </a:ext>
            </a:extLst>
          </p:cNvPr>
          <p:cNvSpPr txBox="1">
            <a:spLocks/>
          </p:cNvSpPr>
          <p:nvPr/>
        </p:nvSpPr>
        <p:spPr bwMode="auto">
          <a:xfrm>
            <a:off x="4180467" y="2067521"/>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5" name="Title 1">
            <a:extLst>
              <a:ext uri="{FF2B5EF4-FFF2-40B4-BE49-F238E27FC236}">
                <a16:creationId xmlns:a16="http://schemas.microsoft.com/office/drawing/2014/main" id="{8F24A72C-17DD-4C8B-40B6-C4CB6B91C6D1}"/>
              </a:ext>
            </a:extLst>
          </p:cNvPr>
          <p:cNvSpPr txBox="1">
            <a:spLocks/>
          </p:cNvSpPr>
          <p:nvPr/>
        </p:nvSpPr>
        <p:spPr bwMode="auto">
          <a:xfrm>
            <a:off x="5567832" y="3494702"/>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7" name="Title 1">
            <a:extLst>
              <a:ext uri="{FF2B5EF4-FFF2-40B4-BE49-F238E27FC236}">
                <a16:creationId xmlns:a16="http://schemas.microsoft.com/office/drawing/2014/main" id="{E2C28A52-531F-242A-645E-1B217BF251CE}"/>
              </a:ext>
            </a:extLst>
          </p:cNvPr>
          <p:cNvSpPr txBox="1">
            <a:spLocks/>
          </p:cNvSpPr>
          <p:nvPr/>
        </p:nvSpPr>
        <p:spPr bwMode="auto">
          <a:xfrm>
            <a:off x="2757566" y="3369923"/>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bg1"/>
                </a:solidFill>
                <a:cs typeface="Arial" charset="0"/>
              </a:rPr>
              <a:t>200</a:t>
            </a:r>
          </a:p>
        </p:txBody>
      </p:sp>
      <p:sp>
        <p:nvSpPr>
          <p:cNvPr id="28" name="Title 1">
            <a:extLst>
              <a:ext uri="{FF2B5EF4-FFF2-40B4-BE49-F238E27FC236}">
                <a16:creationId xmlns:a16="http://schemas.microsoft.com/office/drawing/2014/main" id="{33DE7870-E617-32C1-902A-4F31FE0DE0D1}"/>
              </a:ext>
            </a:extLst>
          </p:cNvPr>
          <p:cNvSpPr txBox="1">
            <a:spLocks/>
          </p:cNvSpPr>
          <p:nvPr/>
        </p:nvSpPr>
        <p:spPr bwMode="auto">
          <a:xfrm>
            <a:off x="4167854" y="4911620"/>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9" name="Title 1">
            <a:extLst>
              <a:ext uri="{FF2B5EF4-FFF2-40B4-BE49-F238E27FC236}">
                <a16:creationId xmlns:a16="http://schemas.microsoft.com/office/drawing/2014/main" id="{3776EA19-1E7F-4CF0-EEEF-5DE788EFAF72}"/>
              </a:ext>
            </a:extLst>
          </p:cNvPr>
          <p:cNvSpPr txBox="1">
            <a:spLocks/>
          </p:cNvSpPr>
          <p:nvPr/>
        </p:nvSpPr>
        <p:spPr bwMode="auto">
          <a:xfrm>
            <a:off x="4252474" y="5589240"/>
            <a:ext cx="391534"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0" name="Title 1">
            <a:extLst>
              <a:ext uri="{FF2B5EF4-FFF2-40B4-BE49-F238E27FC236}">
                <a16:creationId xmlns:a16="http://schemas.microsoft.com/office/drawing/2014/main" id="{295BCF03-45DC-A67A-A399-A78C7ACF9E54}"/>
              </a:ext>
            </a:extLst>
          </p:cNvPr>
          <p:cNvSpPr txBox="1">
            <a:spLocks/>
          </p:cNvSpPr>
          <p:nvPr/>
        </p:nvSpPr>
        <p:spPr bwMode="auto">
          <a:xfrm>
            <a:off x="4261747" y="4221088"/>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1" name="Title 1">
            <a:extLst>
              <a:ext uri="{FF2B5EF4-FFF2-40B4-BE49-F238E27FC236}">
                <a16:creationId xmlns:a16="http://schemas.microsoft.com/office/drawing/2014/main" id="{7A808DA5-7FE8-FD8B-6CB9-85C835A4866D}"/>
              </a:ext>
            </a:extLst>
          </p:cNvPr>
          <p:cNvSpPr txBox="1">
            <a:spLocks/>
          </p:cNvSpPr>
          <p:nvPr/>
        </p:nvSpPr>
        <p:spPr bwMode="auto">
          <a:xfrm>
            <a:off x="4242828" y="2776967"/>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2" name="Title 1">
            <a:extLst>
              <a:ext uri="{FF2B5EF4-FFF2-40B4-BE49-F238E27FC236}">
                <a16:creationId xmlns:a16="http://schemas.microsoft.com/office/drawing/2014/main" id="{627186C6-DD7C-B2FC-8E3F-38316F181E18}"/>
              </a:ext>
            </a:extLst>
          </p:cNvPr>
          <p:cNvSpPr txBox="1">
            <a:spLocks/>
          </p:cNvSpPr>
          <p:nvPr/>
        </p:nvSpPr>
        <p:spPr bwMode="auto">
          <a:xfrm>
            <a:off x="4230216" y="1370683"/>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3" name="Title 1">
            <a:extLst>
              <a:ext uri="{FF2B5EF4-FFF2-40B4-BE49-F238E27FC236}">
                <a16:creationId xmlns:a16="http://schemas.microsoft.com/office/drawing/2014/main" id="{E55789EF-37DE-E9BE-3369-00386BA1BD5B}"/>
              </a:ext>
            </a:extLst>
          </p:cNvPr>
          <p:cNvSpPr txBox="1">
            <a:spLocks/>
          </p:cNvSpPr>
          <p:nvPr/>
        </p:nvSpPr>
        <p:spPr bwMode="auto">
          <a:xfrm>
            <a:off x="4909819" y="3494702"/>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4" name="Title 1">
            <a:extLst>
              <a:ext uri="{FF2B5EF4-FFF2-40B4-BE49-F238E27FC236}">
                <a16:creationId xmlns:a16="http://schemas.microsoft.com/office/drawing/2014/main" id="{C1E42340-175C-3895-B28E-E372CBB4DC4B}"/>
              </a:ext>
            </a:extLst>
          </p:cNvPr>
          <p:cNvSpPr txBox="1">
            <a:spLocks/>
          </p:cNvSpPr>
          <p:nvPr/>
        </p:nvSpPr>
        <p:spPr bwMode="auto">
          <a:xfrm>
            <a:off x="6349979" y="3494702"/>
            <a:ext cx="382261"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49" name="Rectangle 48">
            <a:extLst>
              <a:ext uri="{FF2B5EF4-FFF2-40B4-BE49-F238E27FC236}">
                <a16:creationId xmlns:a16="http://schemas.microsoft.com/office/drawing/2014/main" id="{9A149642-F2C6-EC07-CFBF-3E28467041D2}"/>
              </a:ext>
            </a:extLst>
          </p:cNvPr>
          <p:cNvSpPr/>
          <p:nvPr/>
        </p:nvSpPr>
        <p:spPr bwMode="auto">
          <a:xfrm>
            <a:off x="3882026" y="3191577"/>
            <a:ext cx="998924" cy="945890"/>
          </a:xfrm>
          <a:prstGeom prst="rect">
            <a:avLst/>
          </a:prstGeom>
          <a:solidFill>
            <a:schemeClr val="bg1"/>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20" name="Title 1">
            <a:extLst>
              <a:ext uri="{FF2B5EF4-FFF2-40B4-BE49-F238E27FC236}">
                <a16:creationId xmlns:a16="http://schemas.microsoft.com/office/drawing/2014/main" id="{25E6A376-82F1-7E65-D363-E5EAAA9B8E97}"/>
              </a:ext>
            </a:extLst>
          </p:cNvPr>
          <p:cNvSpPr txBox="1">
            <a:spLocks/>
          </p:cNvSpPr>
          <p:nvPr/>
        </p:nvSpPr>
        <p:spPr bwMode="auto">
          <a:xfrm>
            <a:off x="3746240" y="3675024"/>
            <a:ext cx="1253986"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inner court</a:t>
            </a:r>
          </a:p>
        </p:txBody>
      </p:sp>
      <p:sp>
        <p:nvSpPr>
          <p:cNvPr id="26" name="Title 1">
            <a:extLst>
              <a:ext uri="{FF2B5EF4-FFF2-40B4-BE49-F238E27FC236}">
                <a16:creationId xmlns:a16="http://schemas.microsoft.com/office/drawing/2014/main" id="{B32E1A50-28D4-A22D-4858-744BDB2F3E7D}"/>
              </a:ext>
            </a:extLst>
          </p:cNvPr>
          <p:cNvSpPr txBox="1">
            <a:spLocks/>
          </p:cNvSpPr>
          <p:nvPr/>
        </p:nvSpPr>
        <p:spPr bwMode="auto">
          <a:xfrm>
            <a:off x="4115945" y="3369923"/>
            <a:ext cx="535549" cy="29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grpSp>
        <p:nvGrpSpPr>
          <p:cNvPr id="57" name="Group 56">
            <a:extLst>
              <a:ext uri="{FF2B5EF4-FFF2-40B4-BE49-F238E27FC236}">
                <a16:creationId xmlns:a16="http://schemas.microsoft.com/office/drawing/2014/main" id="{98957153-20C1-763B-6F72-93DA6D105D8B}"/>
              </a:ext>
            </a:extLst>
          </p:cNvPr>
          <p:cNvGrpSpPr/>
          <p:nvPr/>
        </p:nvGrpSpPr>
        <p:grpSpPr>
          <a:xfrm>
            <a:off x="2823647" y="2623975"/>
            <a:ext cx="3920180" cy="1669121"/>
            <a:chOff x="2823647" y="2653443"/>
            <a:chExt cx="3920180" cy="1669121"/>
          </a:xfrm>
        </p:grpSpPr>
        <p:sp>
          <p:nvSpPr>
            <p:cNvPr id="55" name="Arc 54">
              <a:extLst>
                <a:ext uri="{FF2B5EF4-FFF2-40B4-BE49-F238E27FC236}">
                  <a16:creationId xmlns:a16="http://schemas.microsoft.com/office/drawing/2014/main" id="{500FA65E-BB96-4FF4-7F94-B8DD0CAF193B}"/>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56" name="Arc 55">
              <a:extLst>
                <a:ext uri="{FF2B5EF4-FFF2-40B4-BE49-F238E27FC236}">
                  <a16:creationId xmlns:a16="http://schemas.microsoft.com/office/drawing/2014/main" id="{7ECC7584-21C9-5541-B154-00EFF658CFE4}"/>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grpSp>
        <p:nvGrpSpPr>
          <p:cNvPr id="58" name="Group 57">
            <a:extLst>
              <a:ext uri="{FF2B5EF4-FFF2-40B4-BE49-F238E27FC236}">
                <a16:creationId xmlns:a16="http://schemas.microsoft.com/office/drawing/2014/main" id="{A4B79E5B-BF5A-7D8A-A76D-F5033540D241}"/>
              </a:ext>
            </a:extLst>
          </p:cNvPr>
          <p:cNvGrpSpPr/>
          <p:nvPr/>
        </p:nvGrpSpPr>
        <p:grpSpPr>
          <a:xfrm rot="16200000">
            <a:off x="133603" y="2781088"/>
            <a:ext cx="4748668" cy="1669121"/>
            <a:chOff x="2823647" y="2653443"/>
            <a:chExt cx="3920180" cy="1669121"/>
          </a:xfrm>
        </p:grpSpPr>
        <p:sp>
          <p:nvSpPr>
            <p:cNvPr id="59" name="Arc 58">
              <a:extLst>
                <a:ext uri="{FF2B5EF4-FFF2-40B4-BE49-F238E27FC236}">
                  <a16:creationId xmlns:a16="http://schemas.microsoft.com/office/drawing/2014/main" id="{8C033DF1-4D81-538A-DC39-4ED11B058E38}"/>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60" name="Arc 59">
              <a:extLst>
                <a:ext uri="{FF2B5EF4-FFF2-40B4-BE49-F238E27FC236}">
                  <a16:creationId xmlns:a16="http://schemas.microsoft.com/office/drawing/2014/main" id="{1D889ADE-3743-4D0A-6837-FAF5EA1DDDE9}"/>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pic>
        <p:nvPicPr>
          <p:cNvPr id="1028" name="Picture 4" descr="Compass icon isolated on transparent background 19660050 PNG">
            <a:extLst>
              <a:ext uri="{FF2B5EF4-FFF2-40B4-BE49-F238E27FC236}">
                <a16:creationId xmlns:a16="http://schemas.microsoft.com/office/drawing/2014/main" id="{EB9E329C-34DA-001B-ABCE-978E8F514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08" y="5013176"/>
            <a:ext cx="1875316" cy="13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07118"/>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6"/>
            <a:ext cx="9144000" cy="6370324"/>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Temple Porch (40:48-49)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330230734"/>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41</a:t>
            </a:r>
          </a:p>
        </p:txBody>
      </p:sp>
    </p:spTree>
    <p:extLst>
      <p:ext uri="{BB962C8B-B14F-4D97-AF65-F5344CB8AC3E}">
        <p14:creationId xmlns:p14="http://schemas.microsoft.com/office/powerpoint/2010/main" val="2576257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Looking Out (41:1-2, 21)</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Inside the holy place looking out towards the temple porch</a:t>
            </a:r>
          </a:p>
        </p:txBody>
      </p:sp>
    </p:spTree>
    <p:extLst>
      <p:ext uri="{BB962C8B-B14F-4D97-AF65-F5344CB8AC3E}">
        <p14:creationId xmlns:p14="http://schemas.microsoft.com/office/powerpoint/2010/main" val="166620254"/>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Holy Place (41:2b)</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20x40 cubit temple room from above</a:t>
            </a:r>
          </a:p>
        </p:txBody>
      </p:sp>
    </p:spTree>
    <p:extLst>
      <p:ext uri="{BB962C8B-B14F-4D97-AF65-F5344CB8AC3E}">
        <p14:creationId xmlns:p14="http://schemas.microsoft.com/office/powerpoint/2010/main" val="127141598"/>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Holy to Most Holy Place (41:3)</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In the holy place of the temple, looking towards the door to the most holy place</a:t>
            </a:r>
          </a:p>
        </p:txBody>
      </p:sp>
    </p:spTree>
    <p:extLst>
      <p:ext uri="{BB962C8B-B14F-4D97-AF65-F5344CB8AC3E}">
        <p14:creationId xmlns:p14="http://schemas.microsoft.com/office/powerpoint/2010/main" val="268381240"/>
      </p:ext>
    </p:extLst>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6"/>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Most Holy Place (41:4)</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a:extLst>
              <a:ext uri="{FF2B5EF4-FFF2-40B4-BE49-F238E27FC236}">
                <a16:creationId xmlns:a16="http://schemas.microsoft.com/office/drawing/2014/main" id="{4C26DEAA-031C-1CF1-9BEA-E45F2A286F78}"/>
              </a:ext>
            </a:extLst>
          </p:cNvPr>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20x20 cubit sacred room from above</a:t>
            </a:r>
          </a:p>
        </p:txBody>
      </p:sp>
    </p:spTree>
    <p:extLst>
      <p:ext uri="{BB962C8B-B14F-4D97-AF65-F5344CB8AC3E}">
        <p14:creationId xmlns:p14="http://schemas.microsoft.com/office/powerpoint/2010/main" val="751898036"/>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2600"/>
            <a:ext cx="9144000" cy="5883511"/>
          </a:xfrm>
          <a:prstGeom prst="rect">
            <a:avLst/>
          </a:prstGeom>
        </p:spPr>
      </p:pic>
      <p:sp>
        <p:nvSpPr>
          <p:cNvPr id="748545" name="Rectangle 2"/>
          <p:cNvSpPr>
            <a:spLocks noGrp="1" noChangeArrowheads="1"/>
          </p:cNvSpPr>
          <p:nvPr>
            <p:ph type="title"/>
          </p:nvPr>
        </p:nvSpPr>
        <p:spPr>
          <a:xfrm>
            <a:off x="0" y="1"/>
            <a:ext cx="9144000" cy="1052735"/>
          </a:xfrm>
          <a:solidFill>
            <a:schemeClr val="tx1"/>
          </a:solidFill>
        </p:spPr>
        <p:txBody>
          <a:bodyPr anchor="ctr"/>
          <a:lstStyle/>
          <a:p>
            <a:pPr algn="ctr" eaLnBrk="1" hangingPunct="1"/>
            <a:r>
              <a:rPr lang="en-US" sz="3200" b="1" i="0" dirty="0">
                <a:solidFill>
                  <a:srgbClr val="FFFFFF"/>
                </a:solidFill>
                <a:effectLst>
                  <a:glow rad="228600">
                    <a:schemeClr val="tx1"/>
                  </a:glow>
                </a:effectLst>
                <a:latin typeface="Arial" charset="0"/>
                <a:ea typeface="新細明體" charset="0"/>
              </a:rPr>
              <a:t>The Southwest Front Corner </a:t>
            </a:r>
            <a:br>
              <a:rPr lang="en-US" sz="3200" b="1" i="0" dirty="0">
                <a:solidFill>
                  <a:srgbClr val="FFFFFF"/>
                </a:solidFill>
                <a:effectLst>
                  <a:glow rad="228600">
                    <a:schemeClr val="tx1"/>
                  </a:glow>
                </a:effectLst>
                <a:latin typeface="Arial" charset="0"/>
                <a:ea typeface="新細明體" charset="0"/>
              </a:rPr>
            </a:br>
            <a:r>
              <a:rPr lang="en-US" sz="3200" b="1" i="0" dirty="0">
                <a:solidFill>
                  <a:srgbClr val="FFFFFF"/>
                </a:solidFill>
                <a:effectLst>
                  <a:glow rad="228600">
                    <a:schemeClr val="tx1"/>
                  </a:glow>
                </a:effectLst>
                <a:latin typeface="Arial" charset="0"/>
                <a:ea typeface="新細明體" charset="0"/>
              </a:rPr>
              <a:t>(41:5-11)</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Glory in Solomon's Temple</a:t>
            </a:r>
          </a:p>
        </p:txBody>
      </p:sp>
      <p:pic>
        <p:nvPicPr>
          <p:cNvPr id="4098" name="Picture 2" descr="The Glory of God Filled the Temple | Smoodock's Blog">
            <a:extLst>
              <a:ext uri="{FF2B5EF4-FFF2-40B4-BE49-F238E27FC236}">
                <a16:creationId xmlns:a16="http://schemas.microsoft.com/office/drawing/2014/main" id="{A0E659E6-E056-4081-D950-2ED8D508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 y="1412776"/>
            <a:ext cx="91747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65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5884718"/>
          </a:xfrm>
          <a:prstGeom prst="rect">
            <a:avLst/>
          </a:prstGeom>
        </p:spPr>
      </p:pic>
      <p:sp>
        <p:nvSpPr>
          <p:cNvPr id="748545" name="Rectangle 2"/>
          <p:cNvSpPr>
            <a:spLocks noGrp="1" noChangeArrowheads="1"/>
          </p:cNvSpPr>
          <p:nvPr>
            <p:ph type="title"/>
          </p:nvPr>
        </p:nvSpPr>
        <p:spPr>
          <a:xfrm>
            <a:off x="0" y="1"/>
            <a:ext cx="8460432"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Temple Area on the West (41:12)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text does not explain the purpose of the West Building</a:t>
            </a:r>
          </a:p>
        </p:txBody>
      </p:sp>
    </p:spTree>
    <p:extLst>
      <p:ext uri="{BB962C8B-B14F-4D97-AF65-F5344CB8AC3E}">
        <p14:creationId xmlns:p14="http://schemas.microsoft.com/office/powerpoint/2010/main" val="1193744386"/>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882640"/>
          </a:xfrm>
          <a:prstGeom prst="rect">
            <a:avLst/>
          </a:prstGeom>
        </p:spPr>
      </p:pic>
      <p:sp>
        <p:nvSpPr>
          <p:cNvPr id="748545" name="Rectangle 2"/>
          <p:cNvSpPr>
            <a:spLocks noGrp="1" noChangeArrowheads="1"/>
          </p:cNvSpPr>
          <p:nvPr>
            <p:ph type="title"/>
          </p:nvPr>
        </p:nvSpPr>
        <p:spPr>
          <a:xfrm>
            <a:off x="0" y="1"/>
            <a:ext cx="9144000" cy="836712"/>
          </a:xfrm>
          <a:solidFill>
            <a:schemeClr val="tx1"/>
          </a:solid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Temple Area on the West (41:12)</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544616"/>
            <a:ext cx="9144000" cy="8367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text does not explain the purpose of the West Building</a:t>
            </a:r>
          </a:p>
        </p:txBody>
      </p:sp>
    </p:spTree>
    <p:extLst>
      <p:ext uri="{BB962C8B-B14F-4D97-AF65-F5344CB8AC3E}">
        <p14:creationId xmlns:p14="http://schemas.microsoft.com/office/powerpoint/2010/main" val="1568506857"/>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42</a:t>
            </a:r>
          </a:p>
        </p:txBody>
      </p:sp>
    </p:spTree>
    <p:extLst>
      <p:ext uri="{BB962C8B-B14F-4D97-AF65-F5344CB8AC3E}">
        <p14:creationId xmlns:p14="http://schemas.microsoft.com/office/powerpoint/2010/main" val="3629434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36"/>
            <a:ext cx="9144000" cy="5884718"/>
          </a:xfrm>
          <a:prstGeom prst="rect">
            <a:avLst/>
          </a:prstGeom>
        </p:spPr>
      </p:pic>
      <p:sp>
        <p:nvSpPr>
          <p:cNvPr id="748545" name="Rectangle 2"/>
          <p:cNvSpPr>
            <a:spLocks noGrp="1" noChangeArrowheads="1"/>
          </p:cNvSpPr>
          <p:nvPr>
            <p:ph type="title"/>
          </p:nvPr>
        </p:nvSpPr>
        <p:spPr>
          <a:xfrm>
            <a:off x="0" y="0"/>
            <a:ext cx="9144000" cy="1124743"/>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3-Tiered Priest Chambers &amp; Overall Dimensions (42:7-8, 13-14)</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A 50-cubit 3-tiered building and a 100-cubit 3-tiered building of priests</a:t>
            </a:r>
            <a:r>
              <a:rPr lang="uk-UA" sz="2000" b="1" dirty="0">
                <a:solidFill>
                  <a:srgbClr val="FFFFFF"/>
                </a:solidFill>
                <a:cs typeface="Arial" charset="0"/>
              </a:rPr>
              <a:t>'</a:t>
            </a:r>
            <a:r>
              <a:rPr lang="en-US" sz="2000" b="1" dirty="0">
                <a:solidFill>
                  <a:srgbClr val="FFFFFF"/>
                </a:solidFill>
                <a:cs typeface="Arial" charset="0"/>
              </a:rPr>
              <a:t> chambers facing each other with a walkway between them. These in the picture are the northern ones on the west side of the inner north gate between the outer court and the separate place of the temple.</a:t>
            </a:r>
          </a:p>
        </p:txBody>
      </p:sp>
    </p:spTree>
    <p:extLst>
      <p:ext uri="{BB962C8B-B14F-4D97-AF65-F5344CB8AC3E}">
        <p14:creationId xmlns:p14="http://schemas.microsoft.com/office/powerpoint/2010/main" val="3036023435"/>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rotWithShape="1">
          <a:blip r:embed="rId2">
            <a:extLst>
              <a:ext uri="{28A0092B-C50C-407E-A947-70E740481C1C}">
                <a14:useLocalDpi xmlns:a14="http://schemas.microsoft.com/office/drawing/2010/main"/>
              </a:ext>
            </a:extLst>
          </a:blip>
          <a:srcRect l="2210" r="8778"/>
          <a:stretch/>
        </p:blipFill>
        <p:spPr bwMode="auto">
          <a:xfrm>
            <a:off x="0" y="17463"/>
            <a:ext cx="9144000" cy="650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2800" b="1" i="0" dirty="0">
                <a:solidFill>
                  <a:schemeClr val="bg1"/>
                </a:solidFill>
                <a:latin typeface="Arial" charset="0"/>
                <a:ea typeface="ＭＳ Ｐゴシック" charset="0"/>
                <a:cs typeface="ＭＳ Ｐゴシック" charset="0"/>
              </a:rPr>
              <a:t>Ezekiel</a:t>
            </a:r>
            <a:r>
              <a:rPr lang="uk-UA" sz="2800" b="1" i="0" dirty="0">
                <a:solidFill>
                  <a:schemeClr val="bg1"/>
                </a:solidFill>
                <a:latin typeface="Arial" charset="0"/>
                <a:ea typeface="ＭＳ Ｐゴシック" charset="0"/>
                <a:cs typeface="ＭＳ Ｐゴシック" charset="0"/>
              </a:rPr>
              <a:t>'</a:t>
            </a:r>
            <a:r>
              <a:rPr lang="en-US" sz="2800" b="1" i="0" dirty="0">
                <a:solidFill>
                  <a:schemeClr val="bg1"/>
                </a:solidFill>
                <a:latin typeface="Arial" charset="0"/>
                <a:ea typeface="ＭＳ Ｐゴシック" charset="0"/>
                <a:cs typeface="ＭＳ Ｐゴシック" charset="0"/>
              </a:rPr>
              <a:t>s Millennial Temple (42:15-20)</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Theo. G. </a:t>
            </a:r>
            <a:r>
              <a:rPr kumimoji="0" lang="en-US" sz="1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Soares</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Biblical World</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14 (1899): 94</a:t>
            </a:r>
          </a:p>
        </p:txBody>
      </p:sp>
      <p:sp>
        <p:nvSpPr>
          <p:cNvPr id="747524" name="Text Box 1029"/>
          <p:cNvSpPr txBox="1">
            <a:spLocks noChangeArrowheads="1"/>
          </p:cNvSpPr>
          <p:nvPr/>
        </p:nvSpPr>
        <p:spPr bwMode="auto">
          <a:xfrm>
            <a:off x="842382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517</a:t>
            </a:r>
            <a:endParaRPr kumimoji="0" lang="en-US" sz="18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Charles Dyer,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Bible Knowledge Commentary</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1:1303</a:t>
            </a:r>
          </a:p>
        </p:txBody>
      </p:sp>
    </p:spTree>
    <p:extLst>
      <p:ext uri="{BB962C8B-B14F-4D97-AF65-F5344CB8AC3E}">
        <p14:creationId xmlns:p14="http://schemas.microsoft.com/office/powerpoint/2010/main" val="1415775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43</a:t>
            </a:r>
          </a:p>
        </p:txBody>
      </p:sp>
    </p:spTree>
    <p:extLst>
      <p:ext uri="{BB962C8B-B14F-4D97-AF65-F5344CB8AC3E}">
        <p14:creationId xmlns:p14="http://schemas.microsoft.com/office/powerpoint/2010/main" val="1736920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solidFill>
                  <a:srgbClr val="FFFFFF"/>
                </a:solidFill>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4355976" y="164296"/>
            <a:ext cx="3042821" cy="76944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43 </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4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43:1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After this, the man brought me back around to the east gateway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6929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7063482"/>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 (43:1-2)!</a:t>
            </a:r>
          </a:p>
        </p:txBody>
      </p:sp>
      <p:sp>
        <p:nvSpPr>
          <p:cNvPr id="4" name="Title 2">
            <a:extLst>
              <a:ext uri="{FF2B5EF4-FFF2-40B4-BE49-F238E27FC236}">
                <a16:creationId xmlns:a16="http://schemas.microsoft.com/office/drawing/2014/main" id="{4A490425-C43E-FAD2-50FB-457F3C165DEF}"/>
              </a:ext>
            </a:extLst>
          </p:cNvPr>
          <p:cNvSpPr txBox="1">
            <a:spLocks/>
          </p:cNvSpPr>
          <p:nvPr/>
        </p:nvSpPr>
        <p:spPr bwMode="auto">
          <a:xfrm>
            <a:off x="4553743" y="-1222723"/>
            <a:ext cx="4482753"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The Eastern Gate (Ezekiel 43:2-3 </a:t>
            </a:r>
            <a:r>
              <a:rPr kumimoji="0" lang="en-US" sz="32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NLT</a:t>
            </a: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5" name="Title 2">
            <a:extLst>
              <a:ext uri="{FF2B5EF4-FFF2-40B4-BE49-F238E27FC236}">
                <a16:creationId xmlns:a16="http://schemas.microsoft.com/office/drawing/2014/main" id="{79E2CEC5-4C43-C08D-C471-2C6D50FB46AF}"/>
              </a:ext>
            </a:extLst>
          </p:cNvPr>
          <p:cNvSpPr txBox="1">
            <a:spLocks/>
          </p:cNvSpPr>
          <p:nvPr/>
        </p:nvSpPr>
        <p:spPr bwMode="auto">
          <a:xfrm>
            <a:off x="0" y="-26988"/>
            <a:ext cx="5334000" cy="69500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Suddenly, the glory of the God of Israel appeared from the east. The sound of his coming was like the roar of rushing waters, and the whole landscape shone with his glory.  </a:t>
            </a:r>
            <a:b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3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This vision was just like the others I had seen, first by the Kebar River and then when he came to destroy Jerusalem. I fell face down on the ground.</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30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the glory of the L</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ORD</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came into the Temple through the east gateway</a:t>
            </a:r>
            <a:r>
              <a:rPr kumimoji="0" lang="en-US"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2" name="Curved Left Arrow 1">
            <a:extLst>
              <a:ext uri="{FF2B5EF4-FFF2-40B4-BE49-F238E27FC236}">
                <a16:creationId xmlns:a16="http://schemas.microsoft.com/office/drawing/2014/main" id="{AD8EACC5-107B-C4C9-6A96-433038E7B95C}"/>
              </a:ext>
            </a:extLst>
          </p:cNvPr>
          <p:cNvSpPr/>
          <p:nvPr/>
        </p:nvSpPr>
        <p:spPr bwMode="auto">
          <a:xfrm rot="3234323">
            <a:off x="6666408" y="87863"/>
            <a:ext cx="3078539" cy="6544872"/>
          </a:xfrm>
          <a:prstGeom prst="curvedLeftArrow">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2700000" scaled="1"/>
            <a:tileRect/>
          </a:gra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50296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7384"/>
            <a:ext cx="4104456" cy="1080120"/>
          </a:xfrm>
          <a:solidFill>
            <a:schemeClr val="tx1"/>
          </a:solidFill>
        </p:spPr>
        <p:txBody>
          <a:bodyPr/>
          <a:lstStyle/>
          <a:p>
            <a:r>
              <a:rPr lang="en-US" sz="4000" dirty="0">
                <a:latin typeface="Arial" charset="0"/>
                <a:ea typeface="Osaka" charset="0"/>
                <a:cs typeface="Arial" charset="0"/>
              </a:rPr>
              <a:t>Ezekiel 1:28a</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This is what the glory of 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looked like to me. When I saw it, I fell face down on the ground, and I heard someone’s voice speaking to me</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163070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825"/>
            <a:ext cx="9144000" cy="5883511"/>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God</a:t>
            </a:r>
            <a:r>
              <a:rPr lang="uk-UA" sz="3200" b="1">
                <a:solidFill>
                  <a:srgbClr val="FFFFFF"/>
                </a:solidFill>
                <a:effectLst>
                  <a:glow rad="228600">
                    <a:schemeClr val="tx1"/>
                  </a:glow>
                </a:effectLst>
                <a:latin typeface="Arial" charset="0"/>
                <a:ea typeface="新細明體" charset="0"/>
              </a:rPr>
              <a:t>'</a:t>
            </a:r>
            <a:r>
              <a:rPr lang="en-US" sz="3200" b="1">
                <a:solidFill>
                  <a:srgbClr val="FFFFFF"/>
                </a:solidFill>
                <a:effectLst>
                  <a:glow rad="228600">
                    <a:schemeClr val="tx1"/>
                  </a:glow>
                </a:effectLst>
                <a:latin typeface="Arial" charset="0"/>
                <a:ea typeface="新細明體" charset="0"/>
              </a:rPr>
              <a:t>s Presence (43:5-6)</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1700821003"/>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AE12-4BD6-5955-4C27-0F3E3A908A1D}"/>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E3FEE4E3-453C-C210-AEEF-EC437606A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788108C4-6FA9-200E-3751-61EDA964D33F}"/>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a:extLst>
              <a:ext uri="{FF2B5EF4-FFF2-40B4-BE49-F238E27FC236}">
                <a16:creationId xmlns:a16="http://schemas.microsoft.com/office/drawing/2014/main" id="{5466F4F3-55E1-76E3-1624-6C2236FDC6E0}"/>
              </a:ext>
            </a:extLst>
          </p:cNvPr>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grpSp>
        <p:nvGrpSpPr>
          <p:cNvPr id="3" name="Group 18">
            <a:extLst>
              <a:ext uri="{FF2B5EF4-FFF2-40B4-BE49-F238E27FC236}">
                <a16:creationId xmlns:a16="http://schemas.microsoft.com/office/drawing/2014/main" id="{64BC38C1-DD03-0C20-905B-09AE24D1CC90}"/>
              </a:ext>
            </a:extLst>
          </p:cNvPr>
          <p:cNvGrpSpPr>
            <a:grpSpLocks/>
          </p:cNvGrpSpPr>
          <p:nvPr/>
        </p:nvGrpSpPr>
        <p:grpSpPr bwMode="auto">
          <a:xfrm>
            <a:off x="76200" y="4038600"/>
            <a:ext cx="4846638" cy="838200"/>
            <a:chOff x="48" y="2544"/>
            <a:chExt cx="3053" cy="528"/>
          </a:xfrm>
        </p:grpSpPr>
        <p:sp>
          <p:nvSpPr>
            <p:cNvPr id="140316" name="AutoShape 19">
              <a:extLst>
                <a:ext uri="{FF2B5EF4-FFF2-40B4-BE49-F238E27FC236}">
                  <a16:creationId xmlns:a16="http://schemas.microsoft.com/office/drawing/2014/main" id="{85C71F24-31D0-95ED-9320-CA40A909CC4E}"/>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a:extLst>
                <a:ext uri="{FF2B5EF4-FFF2-40B4-BE49-F238E27FC236}">
                  <a16:creationId xmlns:a16="http://schemas.microsoft.com/office/drawing/2014/main" id="{44005B85-1071-DF59-D56A-D1E49CB7838B}"/>
                </a:ext>
              </a:extLst>
            </p:cNvPr>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sp>
        <p:nvSpPr>
          <p:cNvPr id="158743" name="Rectangle 32">
            <a:extLst>
              <a:ext uri="{FF2B5EF4-FFF2-40B4-BE49-F238E27FC236}">
                <a16:creationId xmlns:a16="http://schemas.microsoft.com/office/drawing/2014/main" id="{ECFE8A2D-ED95-32AF-731D-C502E62899EB}"/>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ABDF8080-C733-0CE1-ADA6-CAD73DE57F2D}"/>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107033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B48E-A18B-4BE8-2DC9-8A73A9F80006}"/>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91F30940-DD32-A331-ECA2-19E7D9E352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FF17E7E4-FA15-0237-374F-9DB27A62EE50}"/>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a:extLst>
              <a:ext uri="{FF2B5EF4-FFF2-40B4-BE49-F238E27FC236}">
                <a16:creationId xmlns:a16="http://schemas.microsoft.com/office/drawing/2014/main" id="{9BC2D3E8-C6F6-0F5A-B934-396E1E199E26}"/>
              </a:ext>
            </a:extLst>
          </p:cNvPr>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8" name="AutoShape 10">
            <a:extLst>
              <a:ext uri="{FF2B5EF4-FFF2-40B4-BE49-F238E27FC236}">
                <a16:creationId xmlns:a16="http://schemas.microsoft.com/office/drawing/2014/main" id="{9A085E58-36B3-94FF-5EA8-00222DA4FA4D}"/>
              </a:ext>
            </a:extLst>
          </p:cNvPr>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grpSp>
        <p:nvGrpSpPr>
          <p:cNvPr id="2" name="Group 13">
            <a:extLst>
              <a:ext uri="{FF2B5EF4-FFF2-40B4-BE49-F238E27FC236}">
                <a16:creationId xmlns:a16="http://schemas.microsoft.com/office/drawing/2014/main" id="{C83E79BD-8EA0-2026-A350-431C0421444D}"/>
              </a:ext>
            </a:extLst>
          </p:cNvPr>
          <p:cNvGrpSpPr>
            <a:grpSpLocks/>
          </p:cNvGrpSpPr>
          <p:nvPr/>
        </p:nvGrpSpPr>
        <p:grpSpPr bwMode="auto">
          <a:xfrm>
            <a:off x="2057400" y="0"/>
            <a:ext cx="1835150" cy="4038600"/>
            <a:chOff x="2302" y="1440"/>
            <a:chExt cx="1156" cy="2544"/>
          </a:xfrm>
        </p:grpSpPr>
        <p:pic>
          <p:nvPicPr>
            <p:cNvPr id="162846" name="Picture 14" descr="j0182550">
              <a:extLst>
                <a:ext uri="{FF2B5EF4-FFF2-40B4-BE49-F238E27FC236}">
                  <a16:creationId xmlns:a16="http://schemas.microsoft.com/office/drawing/2014/main" id="{8867299D-291C-34D0-2BE6-C2ACA171E0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a:extLst>
                <a:ext uri="{FF2B5EF4-FFF2-40B4-BE49-F238E27FC236}">
                  <a16:creationId xmlns:a16="http://schemas.microsoft.com/office/drawing/2014/main" id="{862333D0-1E5F-CE27-13E0-5F8A90B4840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E87D2CEA-D6FF-D8C2-38EA-E65592898416}"/>
              </a:ext>
            </a:extLst>
          </p:cNvPr>
          <p:cNvGrpSpPr>
            <a:grpSpLocks/>
          </p:cNvGrpSpPr>
          <p:nvPr/>
        </p:nvGrpSpPr>
        <p:grpSpPr bwMode="auto">
          <a:xfrm>
            <a:off x="76200" y="4038600"/>
            <a:ext cx="4846638" cy="838200"/>
            <a:chOff x="48" y="2544"/>
            <a:chExt cx="3053" cy="528"/>
          </a:xfrm>
        </p:grpSpPr>
        <p:sp>
          <p:nvSpPr>
            <p:cNvPr id="140316" name="AutoShape 19">
              <a:extLst>
                <a:ext uri="{FF2B5EF4-FFF2-40B4-BE49-F238E27FC236}">
                  <a16:creationId xmlns:a16="http://schemas.microsoft.com/office/drawing/2014/main" id="{6084EF38-FDC5-E308-10FD-2AE0A45C31F9}"/>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a:extLst>
                <a:ext uri="{FF2B5EF4-FFF2-40B4-BE49-F238E27FC236}">
                  <a16:creationId xmlns:a16="http://schemas.microsoft.com/office/drawing/2014/main" id="{D9BBF368-F5C9-45D8-424B-7763BE782845}"/>
                </a:ext>
              </a:extLst>
            </p:cNvPr>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sp>
        <p:nvSpPr>
          <p:cNvPr id="158743" name="Rectangle 32">
            <a:extLst>
              <a:ext uri="{FF2B5EF4-FFF2-40B4-BE49-F238E27FC236}">
                <a16:creationId xmlns:a16="http://schemas.microsoft.com/office/drawing/2014/main" id="{0D74EB85-7138-CCF3-EA08-1F4D899837D1}"/>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A69C48D9-B812-DE37-DD18-02D66C294DBC}"/>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560268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839513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217099"/>
                                        </p:tgtEl>
                                        <p:attrNameLst>
                                          <p:attrName>style.visibility</p:attrName>
                                        </p:attrNameLst>
                                      </p:cBhvr>
                                      <p:to>
                                        <p:strVal val="visible"/>
                                      </p:to>
                                    </p:set>
                                    <p:animEffect transition="in" filter="dissolve">
                                      <p:cBhvr>
                                        <p:cTn id="7" dur="500"/>
                                        <p:tgtEl>
                                          <p:spTgt spid="217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9"/>
                                        </p:tgtEl>
                                      </p:cBhvr>
                                    </p:animEffect>
                                    <p:set>
                                      <p:cBhvr>
                                        <p:cTn id="12" dur="1" fill="hold">
                                          <p:stCondLst>
                                            <p:cond delay="499"/>
                                          </p:stCondLst>
                                        </p:cTn>
                                        <p:tgtEl>
                                          <p:spTgt spid="217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32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wipe(down)">
                                      <p:cBhvr>
                                        <p:cTn id="7" dur="500"/>
                                        <p:tgtEl>
                                          <p:spTgt spid="217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094"/>
                                        </p:tgtEl>
                                      </p:cBhvr>
                                    </p:animEffect>
                                    <p:set>
                                      <p:cBhvr>
                                        <p:cTn id="12" dur="1" fill="hold">
                                          <p:stCondLst>
                                            <p:cond delay="499"/>
                                          </p:stCondLst>
                                        </p:cTn>
                                        <p:tgtEl>
                                          <p:spTgt spid="217094"/>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17095"/>
                                        </p:tgtEl>
                                        <p:attrNameLst>
                                          <p:attrName>style.visibility</p:attrName>
                                        </p:attrNameLst>
                                      </p:cBhvr>
                                      <p:to>
                                        <p:strVal val="visible"/>
                                      </p:to>
                                    </p:set>
                                    <p:animEffect transition="in" filter="wipe(down)">
                                      <p:cBhvr>
                                        <p:cTn id="16" dur="500"/>
                                        <p:tgtEl>
                                          <p:spTgt spid="2170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217095"/>
                                        </p:tgtEl>
                                      </p:cBhvr>
                                    </p:animEffect>
                                    <p:set>
                                      <p:cBhvr>
                                        <p:cTn id="21" dur="1" fill="hold">
                                          <p:stCondLst>
                                            <p:cond delay="499"/>
                                          </p:stCondLst>
                                        </p:cTn>
                                        <p:tgtEl>
                                          <p:spTgt spid="21709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1709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217097"/>
                                        </p:tgtEl>
                                      </p:cBhvr>
                                    </p:animEffect>
                                    <p:set>
                                      <p:cBhvr>
                                        <p:cTn id="30" dur="1" fill="hold">
                                          <p:stCondLst>
                                            <p:cond delay="499"/>
                                          </p:stCondLst>
                                        </p:cTn>
                                        <p:tgtEl>
                                          <p:spTgt spid="217097"/>
                                        </p:tgtEl>
                                        <p:attrNameLst>
                                          <p:attrName>style.visibility</p:attrName>
                                        </p:attrNameLst>
                                      </p:cBhvr>
                                      <p:to>
                                        <p:strVal val="hidden"/>
                                      </p:to>
                                    </p:se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217096"/>
                                        </p:tgtEl>
                                        <p:attrNameLst>
                                          <p:attrName>style.visibility</p:attrName>
                                        </p:attrNameLst>
                                      </p:cBhvr>
                                      <p:to>
                                        <p:strVal val="visible"/>
                                      </p:to>
                                    </p:set>
                                    <p:animEffect transition="in" filter="wipe(right)">
                                      <p:cBhvr>
                                        <p:cTn id="34" dur="500"/>
                                        <p:tgtEl>
                                          <p:spTgt spid="21709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217096"/>
                                        </p:tgtEl>
                                      </p:cBhvr>
                                    </p:animEffect>
                                    <p:set>
                                      <p:cBhvr>
                                        <p:cTn id="39" dur="1" fill="hold">
                                          <p:stCondLst>
                                            <p:cond delay="499"/>
                                          </p:stCondLst>
                                        </p:cTn>
                                        <p:tgtEl>
                                          <p:spTgt spid="21709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17116"/>
                                        </p:tgtEl>
                                        <p:attrNameLst>
                                          <p:attrName>style.visibility</p:attrName>
                                        </p:attrNameLst>
                                      </p:cBhvr>
                                      <p:to>
                                        <p:strVal val="visible"/>
                                      </p:to>
                                    </p:set>
                                    <p:animEffect transition="in" filter="dissolve">
                                      <p:cBhvr>
                                        <p:cTn id="44" dur="500"/>
                                        <p:tgtEl>
                                          <p:spTgt spid="2171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116"/>
                                        </p:tgtEl>
                                      </p:cBhvr>
                                    </p:animEffect>
                                    <p:set>
                                      <p:cBhvr>
                                        <p:cTn id="49" dur="1" fill="hold">
                                          <p:stCondLst>
                                            <p:cond delay="499"/>
                                          </p:stCondLst>
                                        </p:cTn>
                                        <p:tgtEl>
                                          <p:spTgt spid="217116"/>
                                        </p:tgtEl>
                                        <p:attrNameLst>
                                          <p:attrName>style.visibility</p:attrName>
                                        </p:attrNameLst>
                                      </p:cBhvr>
                                      <p:to>
                                        <p:strVal val="hidden"/>
                                      </p:to>
                                    </p:se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217117"/>
                                        </p:tgtEl>
                                        <p:attrNameLst>
                                          <p:attrName>style.visibility</p:attrName>
                                        </p:attrNameLst>
                                      </p:cBhvr>
                                      <p:to>
                                        <p:strVal val="visible"/>
                                      </p:to>
                                    </p:set>
                                    <p:animEffect transition="in" filter="dissolve">
                                      <p:cBhvr>
                                        <p:cTn id="53" dur="500"/>
                                        <p:tgtEl>
                                          <p:spTgt spid="2171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117"/>
                                        </p:tgtEl>
                                      </p:cBhvr>
                                    </p:animEffect>
                                    <p:set>
                                      <p:cBhvr>
                                        <p:cTn id="58" dur="1" fill="hold">
                                          <p:stCondLst>
                                            <p:cond delay="499"/>
                                          </p:stCondLst>
                                        </p:cTn>
                                        <p:tgtEl>
                                          <p:spTgt spid="217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991B6-ED5A-000D-4DE7-277C948BEF9B}"/>
            </a:ext>
          </a:extLst>
        </p:cNvPr>
        <p:cNvGrpSpPr/>
        <p:nvPr/>
      </p:nvGrpSpPr>
      <p:grpSpPr>
        <a:xfrm>
          <a:off x="0" y="0"/>
          <a:ext cx="0" cy="0"/>
          <a:chOff x="0" y="0"/>
          <a:chExt cx="0" cy="0"/>
        </a:xfrm>
      </p:grpSpPr>
      <p:pic>
        <p:nvPicPr>
          <p:cNvPr id="162817" name="Picture 2" descr="Passion Week0001">
            <a:extLst>
              <a:ext uri="{FF2B5EF4-FFF2-40B4-BE49-F238E27FC236}">
                <a16:creationId xmlns:a16="http://schemas.microsoft.com/office/drawing/2014/main" id="{45731492-0BCD-D5BD-56B2-864F716AD7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a:extLst>
              <a:ext uri="{FF2B5EF4-FFF2-40B4-BE49-F238E27FC236}">
                <a16:creationId xmlns:a16="http://schemas.microsoft.com/office/drawing/2014/main" id="{4FB4F0EA-FBCE-7143-D2A6-0E468A0CA8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a:extLst>
              <a:ext uri="{FF2B5EF4-FFF2-40B4-BE49-F238E27FC236}">
                <a16:creationId xmlns:a16="http://schemas.microsoft.com/office/drawing/2014/main" id="{14C482D2-397C-3B1F-0985-64ED228F5C5A}"/>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a:extLst>
              <a:ext uri="{FF2B5EF4-FFF2-40B4-BE49-F238E27FC236}">
                <a16:creationId xmlns:a16="http://schemas.microsoft.com/office/drawing/2014/main" id="{F4CB0744-87E6-CD9D-D694-5D1CDF344B14}"/>
              </a:ext>
            </a:extLst>
          </p:cNvPr>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pic>
        <p:nvPicPr>
          <p:cNvPr id="217100" name="Picture 12" descr="j0202092">
            <a:extLst>
              <a:ext uri="{FF2B5EF4-FFF2-40B4-BE49-F238E27FC236}">
                <a16:creationId xmlns:a16="http://schemas.microsoft.com/office/drawing/2014/main" id="{5A19AE25-E57A-841B-103B-4266CD5B78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04" name="AutoShape 16">
            <a:extLst>
              <a:ext uri="{FF2B5EF4-FFF2-40B4-BE49-F238E27FC236}">
                <a16:creationId xmlns:a16="http://schemas.microsoft.com/office/drawing/2014/main" id="{6BF71CA4-21ED-976A-14E7-8D7FE297826B}"/>
              </a:ext>
            </a:extLst>
          </p:cNvPr>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grpSp>
        <p:nvGrpSpPr>
          <p:cNvPr id="3" name="Group 18">
            <a:extLst>
              <a:ext uri="{FF2B5EF4-FFF2-40B4-BE49-F238E27FC236}">
                <a16:creationId xmlns:a16="http://schemas.microsoft.com/office/drawing/2014/main" id="{FD96D860-7A43-103F-CB69-2E63017DDE5A}"/>
              </a:ext>
            </a:extLst>
          </p:cNvPr>
          <p:cNvGrpSpPr>
            <a:grpSpLocks/>
          </p:cNvGrpSpPr>
          <p:nvPr/>
        </p:nvGrpSpPr>
        <p:grpSpPr bwMode="auto">
          <a:xfrm>
            <a:off x="76200" y="4038600"/>
            <a:ext cx="4846638" cy="838200"/>
            <a:chOff x="48" y="2544"/>
            <a:chExt cx="3053" cy="528"/>
          </a:xfrm>
        </p:grpSpPr>
        <p:sp>
          <p:nvSpPr>
            <p:cNvPr id="140316" name="AutoShape 19">
              <a:extLst>
                <a:ext uri="{FF2B5EF4-FFF2-40B4-BE49-F238E27FC236}">
                  <a16:creationId xmlns:a16="http://schemas.microsoft.com/office/drawing/2014/main" id="{48C6E642-8196-76A8-943E-591B5A1188F9}"/>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a:extLst>
                <a:ext uri="{FF2B5EF4-FFF2-40B4-BE49-F238E27FC236}">
                  <a16:creationId xmlns:a16="http://schemas.microsoft.com/office/drawing/2014/main" id="{5AF56449-DDF1-5BDA-51A4-BD6BA31E30FF}"/>
                </a:ext>
              </a:extLst>
            </p:cNvPr>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a:extLst>
              <a:ext uri="{FF2B5EF4-FFF2-40B4-BE49-F238E27FC236}">
                <a16:creationId xmlns:a16="http://schemas.microsoft.com/office/drawing/2014/main" id="{B12F494D-C17F-01AD-6E01-091C35933622}"/>
              </a:ext>
            </a:extLst>
          </p:cNvPr>
          <p:cNvGrpSpPr>
            <a:grpSpLocks/>
          </p:cNvGrpSpPr>
          <p:nvPr/>
        </p:nvGrpSpPr>
        <p:grpSpPr bwMode="auto">
          <a:xfrm>
            <a:off x="76200" y="4953000"/>
            <a:ext cx="4084638" cy="838200"/>
            <a:chOff x="48" y="3120"/>
            <a:chExt cx="2573" cy="528"/>
          </a:xfrm>
        </p:grpSpPr>
        <p:sp>
          <p:nvSpPr>
            <p:cNvPr id="140314" name="AutoShape 22">
              <a:extLst>
                <a:ext uri="{FF2B5EF4-FFF2-40B4-BE49-F238E27FC236}">
                  <a16:creationId xmlns:a16="http://schemas.microsoft.com/office/drawing/2014/main" id="{5550F26F-B0A9-1D34-1153-16D786E0B308}"/>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a:extLst>
                <a:ext uri="{FF2B5EF4-FFF2-40B4-BE49-F238E27FC236}">
                  <a16:creationId xmlns:a16="http://schemas.microsoft.com/office/drawing/2014/main" id="{80149681-6BDA-16D7-6E48-2FDEB816B38C}"/>
                </a:ext>
              </a:extLst>
            </p:cNvPr>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sp>
        <p:nvSpPr>
          <p:cNvPr id="217118" name="AutoShape 30">
            <a:extLst>
              <a:ext uri="{FF2B5EF4-FFF2-40B4-BE49-F238E27FC236}">
                <a16:creationId xmlns:a16="http://schemas.microsoft.com/office/drawing/2014/main" id="{8ED8D6A3-C2DA-5885-49C9-6F13B3571158}"/>
              </a:ext>
            </a:extLst>
          </p:cNvPr>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a:extLst>
              <a:ext uri="{FF2B5EF4-FFF2-40B4-BE49-F238E27FC236}">
                <a16:creationId xmlns:a16="http://schemas.microsoft.com/office/drawing/2014/main" id="{B94CF48B-43C7-8826-96D0-D6227414A44C}"/>
              </a:ext>
            </a:extLst>
          </p:cNvPr>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F79BF1E9-878F-5377-0F61-D90841694947}"/>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4061526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7118"/>
                                        </p:tgtEl>
                                        <p:attrNameLst>
                                          <p:attrName>style.visibility</p:attrName>
                                        </p:attrNameLst>
                                      </p:cBhvr>
                                      <p:to>
                                        <p:strVal val="visible"/>
                                      </p:to>
                                    </p:set>
                                    <p:animEffect transition="in" filter="wipe(down)">
                                      <p:cBhvr>
                                        <p:cTn id="7" dur="500"/>
                                        <p:tgtEl>
                                          <p:spTgt spid="217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17118"/>
                                        </p:tgtEl>
                                      </p:cBhvr>
                                    </p:animEffect>
                                    <p:set>
                                      <p:cBhvr>
                                        <p:cTn id="12" dur="1" fill="hold">
                                          <p:stCondLst>
                                            <p:cond delay="499"/>
                                          </p:stCondLst>
                                        </p:cTn>
                                        <p:tgtEl>
                                          <p:spTgt spid="2171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17091"/>
                                        </p:tgtEl>
                                        <p:attrNameLst>
                                          <p:attrName>style.visibility</p:attrName>
                                        </p:attrNameLst>
                                      </p:cBhvr>
                                      <p:to>
                                        <p:strVal val="visible"/>
                                      </p:to>
                                    </p:set>
                                    <p:animEffect transition="in" filter="checkerboard(down)">
                                      <p:cBhvr>
                                        <p:cTn id="17" dur="500"/>
                                        <p:tgtEl>
                                          <p:spTgt spid="217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499"/>
                                          </p:stCondLst>
                                        </p:cTn>
                                        <p:tgtEl>
                                          <p:spTgt spid="21709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04"/>
                                        </p:tgtEl>
                                        <p:attrNameLst>
                                          <p:attrName>style.visibility</p:attrName>
                                        </p:attrNameLst>
                                      </p:cBhvr>
                                      <p:to>
                                        <p:strVal val="visible"/>
                                      </p:to>
                                    </p:set>
                                    <p:animEffect transition="in" filter="wipe(down)">
                                      <p:cBhvr>
                                        <p:cTn id="26" dur="500"/>
                                        <p:tgtEl>
                                          <p:spTgt spid="2171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217104"/>
                                        </p:tgtEl>
                                      </p:cBhvr>
                                    </p:animEffect>
                                    <p:set>
                                      <p:cBhvr>
                                        <p:cTn id="31" dur="1" fill="hold">
                                          <p:stCondLst>
                                            <p:cond delay="499"/>
                                          </p:stCondLst>
                                        </p:cTn>
                                        <p:tgtEl>
                                          <p:spTgt spid="217104"/>
                                        </p:tgtEl>
                                        <p:attrNameLst>
                                          <p:attrName>style.visibility</p:attrName>
                                        </p:attrNameLst>
                                      </p:cBhvr>
                                      <p:to>
                                        <p:strVal val="hidden"/>
                                      </p:to>
                                    </p:se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217100"/>
                                        </p:tgtEl>
                                        <p:attrNameLst>
                                          <p:attrName>style.visibility</p:attrName>
                                        </p:attrNameLst>
                                      </p:cBhvr>
                                      <p:to>
                                        <p:strVal val="visible"/>
                                      </p:to>
                                    </p:set>
                                    <p:animEffect transition="in" filter="dissolve">
                                      <p:cBhvr>
                                        <p:cTn id="35" dur="500"/>
                                        <p:tgtEl>
                                          <p:spTgt spid="21710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217100"/>
                                        </p:tgtEl>
                                      </p:cBhvr>
                                    </p:animEffect>
                                    <p:set>
                                      <p:cBhvr>
                                        <p:cTn id="40" dur="1" fill="hold">
                                          <p:stCondLst>
                                            <p:cond delay="499"/>
                                          </p:stCondLst>
                                        </p:cTn>
                                        <p:tgtEl>
                                          <p:spTgt spid="217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spTree>
    <p:extLst>
      <p:ext uri="{BB962C8B-B14F-4D97-AF65-F5344CB8AC3E}">
        <p14:creationId xmlns:p14="http://schemas.microsoft.com/office/powerpoint/2010/main" val="3738269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7119"/>
                                        </p:tgtEl>
                                        <p:attrNameLst>
                                          <p:attrName>style.visibility</p:attrName>
                                        </p:attrNameLst>
                                      </p:cBhvr>
                                      <p:to>
                                        <p:strVal val="visible"/>
                                      </p:to>
                                    </p:set>
                                    <p:animEffect transition="in" filter="wipe(up)">
                                      <p:cBhvr>
                                        <p:cTn id="7" dur="500"/>
                                        <p:tgtEl>
                                          <p:spTgt spid="217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499"/>
                                          </p:stCondLst>
                                        </p:cTn>
                                        <p:tgtEl>
                                          <p:spTgt spid="21711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217105"/>
                                        </p:tgtEl>
                                        <p:attrNameLst>
                                          <p:attrName>style.visibility</p:attrName>
                                        </p:attrNameLst>
                                      </p:cBhvr>
                                      <p:to>
                                        <p:strVal val="visible"/>
                                      </p:to>
                                    </p:set>
                                    <p:animEffect transition="in" filter="wedge">
                                      <p:cBhvr>
                                        <p:cTn id="16" dur="500"/>
                                        <p:tgtEl>
                                          <p:spTgt spid="2171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17105"/>
                                        </p:tgtEl>
                                      </p:cBhvr>
                                    </p:animEffect>
                                    <p:set>
                                      <p:cBhvr>
                                        <p:cTn id="21" dur="1" fill="hold">
                                          <p:stCondLst>
                                            <p:cond delay="499"/>
                                          </p:stCondLst>
                                        </p:cTn>
                                        <p:tgtEl>
                                          <p:spTgt spid="21710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17115"/>
                                        </p:tgtEl>
                                        <p:attrNameLst>
                                          <p:attrName>style.visibility</p:attrName>
                                        </p:attrNameLst>
                                      </p:cBhvr>
                                      <p:to>
                                        <p:strVal val="visible"/>
                                      </p:to>
                                    </p:set>
                                    <p:animEffect transition="in" filter="wipe(down)">
                                      <p:cBhvr>
                                        <p:cTn id="26" dur="500"/>
                                        <p:tgtEl>
                                          <p:spTgt spid="2171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4448179"/>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17463" y="-27384"/>
            <a:ext cx="9161463" cy="6870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ea typeface="新細明體" charset="0"/>
                <a:cs typeface="新細明體" charset="0"/>
              </a:rPr>
              <a:t>519</a:t>
            </a:r>
          </a:p>
        </p:txBody>
      </p:sp>
    </p:spTree>
    <p:extLst>
      <p:ext uri="{BB962C8B-B14F-4D97-AF65-F5344CB8AC3E}">
        <p14:creationId xmlns:p14="http://schemas.microsoft.com/office/powerpoint/2010/main" val="28014025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ea typeface="新細明體" charset="0"/>
                <a:cs typeface="新細明體" charset="0"/>
              </a:rPr>
              <a:t>519</a:t>
            </a: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17463" y="692150"/>
            <a:ext cx="4373563" cy="327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Charles Dyer, </a:t>
            </a:r>
            <a:r>
              <a:rPr lang="ru-RU" sz="1400" b="1" dirty="0">
                <a:solidFill>
                  <a:srgbClr val="FFFFFF"/>
                </a:solidFill>
                <a:cs typeface="Arial" charset="0"/>
              </a:rPr>
              <a:t>"</a:t>
            </a:r>
            <a:r>
              <a:rPr lang="en-US" sz="1400" b="1" dirty="0">
                <a:solidFill>
                  <a:srgbClr val="FFFFFF"/>
                </a:solidFill>
                <a:cs typeface="Arial" charset="0"/>
              </a:rPr>
              <a:t>Ezekiel,</a:t>
            </a:r>
            <a:r>
              <a:rPr lang="ru-RU" sz="1400" b="1" dirty="0">
                <a:solidFill>
                  <a:srgbClr val="FFFFFF"/>
                </a:solidFill>
                <a:cs typeface="Arial" charset="0"/>
              </a:rPr>
              <a:t>"</a:t>
            </a:r>
            <a:r>
              <a:rPr lang="en-US" sz="1400" b="1" dirty="0">
                <a:solidFill>
                  <a:srgbClr val="FFFFFF"/>
                </a:solidFill>
                <a:cs typeface="Arial" charset="0"/>
              </a:rPr>
              <a:t> </a:t>
            </a:r>
            <a:br>
              <a:rPr lang="en-US" sz="1400" b="1" dirty="0">
                <a:solidFill>
                  <a:srgbClr val="FFFFFF"/>
                </a:solidFill>
                <a:cs typeface="Arial" charset="0"/>
              </a:rPr>
            </a:br>
            <a:r>
              <a:rPr lang="en-US" sz="1400" b="1" dirty="0">
                <a:solidFill>
                  <a:srgbClr val="FFFFFF"/>
                </a:solidFill>
                <a:cs typeface="Arial" charset="0"/>
              </a:rPr>
              <a:t>in </a:t>
            </a:r>
            <a:r>
              <a:rPr lang="en-US" sz="1400" b="1" i="1" dirty="0">
                <a:solidFill>
                  <a:srgbClr val="FFFFFF"/>
                </a:solidFill>
                <a:cs typeface="Arial" charset="0"/>
              </a:rPr>
              <a:t>The Bible Knowledge Commentary</a:t>
            </a:r>
            <a:r>
              <a:rPr lang="en-US" sz="1400" b="1" dirty="0">
                <a:solidFill>
                  <a:srgbClr val="FFFFFF"/>
                </a:solidFill>
                <a:cs typeface="Arial" charset="0"/>
              </a:rPr>
              <a:t>, 1:1307</a:t>
            </a:r>
          </a:p>
        </p:txBody>
      </p:sp>
    </p:spTree>
    <p:extLst>
      <p:ext uri="{BB962C8B-B14F-4D97-AF65-F5344CB8AC3E}">
        <p14:creationId xmlns:p14="http://schemas.microsoft.com/office/powerpoint/2010/main" val="4292441060"/>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35688</TotalTime>
  <Words>21568</Words>
  <Application>Microsoft Macintosh PowerPoint</Application>
  <PresentationFormat>On-screen Show (4:3)</PresentationFormat>
  <Paragraphs>1413</Paragraphs>
  <Slides>136</Slides>
  <Notes>119</Notes>
  <HiddenSlides>0</HiddenSlides>
  <MMClips>0</MMClips>
  <ScaleCrop>false</ScaleCrop>
  <HeadingPairs>
    <vt:vector size="6" baseType="variant">
      <vt:variant>
        <vt:lpstr>Fonts Used</vt:lpstr>
      </vt:variant>
      <vt:variant>
        <vt:i4>24</vt:i4>
      </vt:variant>
      <vt:variant>
        <vt:lpstr>Theme</vt:lpstr>
      </vt:variant>
      <vt:variant>
        <vt:i4>42</vt:i4>
      </vt:variant>
      <vt:variant>
        <vt:lpstr>Slide Titles</vt:lpstr>
      </vt:variant>
      <vt:variant>
        <vt:i4>136</vt:i4>
      </vt:variant>
    </vt:vector>
  </HeadingPairs>
  <TitlesOfParts>
    <vt:vector size="202" baseType="lpstr">
      <vt:lpstr>acme secret agent</vt:lpstr>
      <vt:lpstr>B VAG Rounded Bold</vt:lpstr>
      <vt:lpstr>BONES</vt:lpstr>
      <vt:lpstr>Chicago</vt:lpstr>
      <vt:lpstr>ＭＳ Ｐゴシック</vt:lpstr>
      <vt:lpstr>Osaka</vt:lpstr>
      <vt:lpstr>新細明體</vt:lpstr>
      <vt:lpstr>SimSun</vt:lpstr>
      <vt:lpstr>Times</vt:lpstr>
      <vt:lpstr>Apple Chancery</vt:lpstr>
      <vt:lpstr>Arial</vt:lpstr>
      <vt:lpstr>Arial Black</vt:lpstr>
      <vt:lpstr>Arial Narrow</vt:lpstr>
      <vt:lpstr>Calibri</vt:lpstr>
      <vt:lpstr>Candara</vt:lpstr>
      <vt:lpstr>Comic Sans MS</vt:lpstr>
      <vt:lpstr>Garamond</vt:lpstr>
      <vt:lpstr>Helvetica</vt:lpstr>
      <vt:lpstr>Helvetica Neue Black Condensed</vt:lpstr>
      <vt:lpstr>Matura MT Script Capitals</vt:lpstr>
      <vt:lpstr>Monotype Sorts</vt:lpstr>
      <vt:lpstr>Tahoma</vt:lpstr>
      <vt:lpstr>Times New Roman</vt:lpstr>
      <vt:lpstr>Wingdings</vt:lpstr>
      <vt:lpstr>Clouds</vt:lpstr>
      <vt:lpstr>Default Design</vt:lpstr>
      <vt:lpstr>Fireball</vt:lpstr>
      <vt:lpstr>11_Office Theme</vt:lpstr>
      <vt:lpstr>3_Blank Presentation</vt:lpstr>
      <vt:lpstr>1_Mountain</vt:lpstr>
      <vt:lpstr>3_Fireball</vt:lpstr>
      <vt:lpstr>3_Default Design</vt:lpstr>
      <vt:lpstr>1_Balance</vt:lpstr>
      <vt:lpstr>4_Default Design</vt:lpstr>
      <vt:lpstr>Slit</vt:lpstr>
      <vt:lpstr>51_Blank Presentation</vt:lpstr>
      <vt:lpstr>4_Fireball</vt:lpstr>
      <vt:lpstr>2_Default Design</vt:lpstr>
      <vt:lpstr>2_Stream</vt:lpstr>
      <vt:lpstr>1_Slit</vt:lpstr>
      <vt:lpstr>5_Default Design</vt:lpstr>
      <vt:lpstr>Beam</vt:lpstr>
      <vt:lpstr>1_Blank Presentation</vt:lpstr>
      <vt:lpstr>5_Fireball</vt:lpstr>
      <vt:lpstr>5_Office Theme</vt:lpstr>
      <vt:lpstr>4_Office Theme</vt:lpstr>
      <vt:lpstr>13_Blank Presentation</vt:lpstr>
      <vt:lpstr>17_Default Design</vt:lpstr>
      <vt:lpstr>1_Stream</vt:lpstr>
      <vt:lpstr>53_Blank Presentation</vt:lpstr>
      <vt:lpstr>1_Calm Seas</vt:lpstr>
      <vt:lpstr>4_untitled 3</vt:lpstr>
      <vt:lpstr>untitled 3</vt:lpstr>
      <vt:lpstr>13_Default Design</vt:lpstr>
      <vt:lpstr>2_Mountain</vt:lpstr>
      <vt:lpstr>1_untitled 3</vt:lpstr>
      <vt:lpstr>22_Default Design</vt:lpstr>
      <vt:lpstr>6_Default Design</vt:lpstr>
      <vt:lpstr>Shimmer</vt:lpstr>
      <vt:lpstr>1_Fireworks</vt:lpstr>
      <vt:lpstr>23_Office Theme</vt:lpstr>
      <vt:lpstr>10_Office Theme</vt:lpstr>
      <vt:lpstr>54_Blank Presentation</vt:lpstr>
      <vt:lpstr>Stream</vt:lpstr>
      <vt:lpstr>11_Custom Design</vt:lpstr>
      <vt:lpstr>3_Mountain</vt:lpstr>
      <vt:lpstr>Ezekiel 40–43</vt:lpstr>
      <vt:lpstr>The Kingdom &amp; Millennialism</vt:lpstr>
      <vt:lpstr>God has always been as close as we have wanted.  Agree or Disagree?</vt:lpstr>
      <vt:lpstr>Far from God? Who moved?</vt:lpstr>
      <vt:lpstr>"Now the earth was formless and empty, darkness was over the surface of the deep…" </vt:lpstr>
      <vt:lpstr>"When the cool evening breezes were blowing, the man and his wife heard the LORD God walking about in the garden. So they hid from the LORD God among the trees.  9Then the LORD God called to the man, 'Where are you?'" (Gen 3:8-9 NLT).</vt:lpstr>
      <vt:lpstr>The Tabernacle</vt:lpstr>
      <vt:lpstr>Glory in Solomon's Temple</vt:lpstr>
      <vt:lpstr>Ezekiel 1:28a</vt:lpstr>
      <vt:lpstr>Has God been faithful to you in the past? How? </vt:lpstr>
      <vt:lpstr>Will God be faithful to you in the future? How? </vt:lpstr>
      <vt:lpstr>How will God show us his faithfulness in the future?</vt:lpstr>
      <vt:lpstr>What's the Future for the Dome and World Geography in the Kingdom after Messiah Comes?</vt:lpstr>
      <vt:lpstr>2 Kings 25:1-21</vt:lpstr>
      <vt:lpstr>God's Glory Left Solomon's Temple</vt:lpstr>
      <vt:lpstr>Solomon's Temple</vt:lpstr>
      <vt:lpstr>The Glory Left</vt:lpstr>
      <vt:lpstr>Jews Maintained Holiness at the Basin</vt:lpstr>
      <vt:lpstr>The Elements Expanded</vt:lpstr>
      <vt:lpstr>Deut. 28: Blessings &amp; Curses</vt:lpstr>
      <vt:lpstr>Prophetic Curses</vt:lpstr>
      <vt:lpstr>Grace in Exile</vt:lpstr>
      <vt:lpstr>The Lineage of   Jehoiachin/ Jeconiah/ Coniah  (1 Chron 3:17-24)</vt:lpstr>
      <vt:lpstr>God's Future Plan</vt:lpstr>
      <vt:lpstr>Jewish life then revolved around Solomon's temple for 400 years (959-586 BC)</vt:lpstr>
      <vt:lpstr>Jews Maintained Holiness at the Basin</vt:lpstr>
      <vt:lpstr>After temple rebuilding, in NT Passovers 100,000 Jews visited the Temple!</vt:lpstr>
      <vt:lpstr>Muslim Control</vt:lpstr>
      <vt:lpstr>Muslim Prayers at the Dome</vt:lpstr>
      <vt:lpstr>A Dome to Outshine the Dome</vt:lpstr>
      <vt:lpstr>The Rock Inside</vt:lpstr>
      <vt:lpstr>An Imposing Structure</vt:lpstr>
      <vt:lpstr>Modern Temple Mount</vt:lpstr>
      <vt:lpstr>Jewish Western Wall</vt:lpstr>
      <vt:lpstr>The Western Wall</vt:lpstr>
      <vt:lpstr>Prayers for the Third Temple</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But after the Tribulation, the temple will be destroyed and replaced by Ezekiel’s temple in the millennium  (the fourth era of the temple)</vt:lpstr>
      <vt:lpstr>Israel's Restored Community</vt:lpstr>
      <vt:lpstr>"Rebuild the Temple"</vt:lpstr>
      <vt:lpstr>Timeline to the Kingdom and Temple Described in Ezekiel 40–48</vt:lpstr>
      <vt:lpstr>How will God show us his faithfulness in the future?</vt:lpstr>
      <vt:lpstr>Ezekiel 40–48</vt:lpstr>
      <vt:lpstr>Slides on  Ezekiel 40</vt:lpstr>
      <vt:lpstr>Ezekiel's Millennial Temple</vt:lpstr>
      <vt:lpstr>The Five Sections</vt:lpstr>
      <vt:lpstr>View from Above</vt:lpstr>
      <vt:lpstr>View of the Sanctuary (Ezekiel 40-48)</vt:lpstr>
      <vt:lpstr>View Down the Outer Court</vt:lpstr>
      <vt:lpstr>Exterior View of the Inner Temple</vt:lpstr>
      <vt:lpstr>Solomon's &amp; Ezekiel's Temples Contrasted</vt:lpstr>
      <vt:lpstr>Rooms Next to the Temple</vt:lpstr>
      <vt:lpstr>The Eastern Gate (40:7-16)</vt:lpstr>
      <vt:lpstr>The Outer East Gate (40:3-12)</vt:lpstr>
      <vt:lpstr>Threshold of the Outer East Gate  (Ezekiel 40:6)</vt:lpstr>
      <vt:lpstr>The Guardrooms (40:7)</vt:lpstr>
      <vt:lpstr>The Inner Threshold (40:7-9)</vt:lpstr>
      <vt:lpstr>Five Problems with Non-Literal Views</vt:lpstr>
      <vt:lpstr>Each Gate is the Same (Ezekiel 40:13-15)</vt:lpstr>
      <vt:lpstr>The Outer East Gate (40:13-16)</vt:lpstr>
      <vt:lpstr>Porch of Outer Court (40:17-27)</vt:lpstr>
      <vt:lpstr>Temple</vt:lpstr>
      <vt:lpstr>The Inner Court (40:28-49)</vt:lpstr>
      <vt:lpstr>Singer Chambers (40:44-46)</vt:lpstr>
      <vt:lpstr>Inner Court &amp; Altar (40:47)</vt:lpstr>
      <vt:lpstr>Ezekiel's Temple Compound  500x500 cubits with 50-cubit border</vt:lpstr>
      <vt:lpstr>The Temple Porch (40:48-49)</vt:lpstr>
      <vt:lpstr>Slides on  Ezekiel 41</vt:lpstr>
      <vt:lpstr>Looking Out (41:1-2, 21)</vt:lpstr>
      <vt:lpstr>The Holy Place (41:2b)</vt:lpstr>
      <vt:lpstr>Holy to Most Holy Place (41:3)</vt:lpstr>
      <vt:lpstr>The Most Holy Place (41:4)</vt:lpstr>
      <vt:lpstr>The Southwest Front Corner  (41:5-11)</vt:lpstr>
      <vt:lpstr>Temple Area on the West (41:12)</vt:lpstr>
      <vt:lpstr>Temple Area on the West (41:12)</vt:lpstr>
      <vt:lpstr>Slides on  Ezekiel 42</vt:lpstr>
      <vt:lpstr>3-Tiered Priest Chambers &amp; Overall Dimensions (42:7-8, 13-14)</vt:lpstr>
      <vt:lpstr>Ezekiel's Millennial Temple (42:15-20)</vt:lpstr>
      <vt:lpstr>Slides on  Ezekiel 43</vt:lpstr>
      <vt:lpstr>The Glory Returns</vt:lpstr>
      <vt:lpstr>The Eastern Gate (Ezekiel 43:1 NLT)</vt:lpstr>
      <vt:lpstr>God's Glory Will Return (43:1-2)!</vt:lpstr>
      <vt:lpstr>The Eastern Gate (Ezekiel 43:4 NLT)</vt:lpstr>
      <vt:lpstr>God's Presence (43:5-6)</vt:lpstr>
      <vt:lpstr>The Spirit Leaves &amp; Returns</vt:lpstr>
      <vt:lpstr>The Spirit Leaves &amp; Returns</vt:lpstr>
      <vt:lpstr>The Spirit Leaves &amp; Returns</vt:lpstr>
      <vt:lpstr>The Spirit Leaves &amp; Returns</vt:lpstr>
      <vt:lpstr>The Spirit Leaves &amp; Returns</vt:lpstr>
      <vt:lpstr>The Spirit Leaves &amp; Returns</vt:lpstr>
      <vt:lpstr>The Second Coming</vt:lpstr>
      <vt:lpstr>Altar (43:13-17)</vt:lpstr>
      <vt:lpstr>Altar (43:13-17)</vt:lpstr>
      <vt:lpstr>The Altar (43:13-17)</vt:lpstr>
      <vt:lpstr>The Second Coming</vt:lpstr>
      <vt:lpstr>Key Verse</vt:lpstr>
      <vt:lpstr>Where would we be without God's…</vt:lpstr>
      <vt:lpstr>Tongues of Fire (Acts 2:3)</vt:lpstr>
      <vt:lpstr>"Do you not know that your body is a temple of the Holy Spirit, who is in you, whom you have received from God? You are not your own;  20 you were bought at a price. Therefore honor God with your body"  (1 Cor 6:19-20 NIV).</vt:lpstr>
      <vt:lpstr>How will God show us his faithfulness in the future?</vt:lpstr>
      <vt:lpstr>Ezekiel 40–48</vt:lpstr>
      <vt:lpstr>Hebrew Calendars</vt:lpstr>
      <vt:lpstr>Bible Feasts</vt:lpstr>
      <vt:lpstr>Feasts Historically Looked Backward to Israel's Past</vt:lpstr>
      <vt:lpstr>Feasts Also Prophetically Look Forward to Israel's Future</vt:lpstr>
      <vt:lpstr>Leviticus 23 Feasts</vt:lpstr>
      <vt:lpstr>The Seven Feasts</vt:lpstr>
      <vt:lpstr>Feasts Contrasted </vt:lpstr>
      <vt:lpstr>A Prophetic Weekend</vt:lpstr>
      <vt:lpstr>Millennial Jerusalem (Isaiah)</vt:lpstr>
      <vt:lpstr>Millennial Israel Will Bless Nations</vt:lpstr>
      <vt:lpstr>Things are not falling apart—they are falling together.</vt:lpstr>
      <vt:lpstr>Ezekiel 38 shows a Turkey-Iran-Russia Alliance Against Israel</vt:lpstr>
      <vt:lpstr>Ezekiel 38 shows a Turkey-Iran-Russia Alliance Against Israel</vt:lpstr>
      <vt:lpstr>Trilateral Summit on 7 Sept 2018</vt:lpstr>
      <vt:lpstr>Third Temple Plans are in Place Now</vt:lpstr>
      <vt:lpstr>The Priesthood is Being Prepared</vt:lpstr>
      <vt:lpstr>A Red Heifer was born 28 August 2018</vt:lpstr>
      <vt:lpstr>How can you be expectant of God’s glory once again in your life?</vt:lpstr>
      <vt:lpstr>STEPS TO GOD'S GLORY</vt:lpstr>
      <vt:lpstr>STEPS TO GOD'S GLORY</vt:lpstr>
      <vt:lpstr>STEPS TO GOD'S GLORY</vt:lpstr>
      <vt:lpstr>Expect God to discipline and restore you for his glory.</vt:lpstr>
      <vt:lpstr>How will God show us his faithfulness in the future?</vt:lpstr>
      <vt:lpstr>Ezekiel 40–48</vt:lpstr>
      <vt:lpstr>Ezekiel 40–48</vt:lpstr>
      <vt:lpstr>God's glory will be seen in your life to the extent to which you are willing.</vt:lpstr>
      <vt:lpstr>Applications</vt:lpstr>
      <vt:lpstr>Black</vt:lpstr>
      <vt:lpstr>OT Survey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604</cp:revision>
  <cp:lastPrinted>2025-08-30T07:25:40Z</cp:lastPrinted>
  <dcterms:created xsi:type="dcterms:W3CDTF">2008-12-21T11:50:05Z</dcterms:created>
  <dcterms:modified xsi:type="dcterms:W3CDTF">2026-06-16T15:41:31Z</dcterms:modified>
</cp:coreProperties>
</file>