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7.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9.xml" ContentType="application/vnd.openxmlformats-officedocument.themeOverride+xml"/>
  <Override PartName="/ppt/notesSlides/notesSlide105.xml" ContentType="application/vnd.openxmlformats-officedocument.presentationml.notesSlide+xml"/>
  <Override PartName="/ppt/theme/themeOverride10.xml" ContentType="application/vnd.openxmlformats-officedocument.themeOverride+xml"/>
  <Override PartName="/ppt/notesSlides/notesSlide106.xml" ContentType="application/vnd.openxmlformats-officedocument.presentationml.notesSlide+xml"/>
  <Override PartName="/ppt/theme/themeOverride11.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55" r:id="rId2"/>
    <p:sldMasterId id="2147502448" r:id="rId3"/>
    <p:sldMasterId id="2147502472" r:id="rId4"/>
    <p:sldMasterId id="2147502564" r:id="rId5"/>
    <p:sldMasterId id="2147502644" r:id="rId6"/>
    <p:sldMasterId id="2147502702" r:id="rId7"/>
    <p:sldMasterId id="2147502714" r:id="rId8"/>
    <p:sldMasterId id="2147502989" r:id="rId9"/>
    <p:sldMasterId id="2147503001" r:id="rId10"/>
    <p:sldMasterId id="2147503013" r:id="rId11"/>
    <p:sldMasterId id="2147503027" r:id="rId12"/>
    <p:sldMasterId id="2147503039" r:id="rId13"/>
    <p:sldMasterId id="2147503051" r:id="rId14"/>
    <p:sldMasterId id="2147503065" r:id="rId15"/>
    <p:sldMasterId id="2147503077" r:id="rId16"/>
    <p:sldMasterId id="2147503089" r:id="rId17"/>
    <p:sldMasterId id="2147503101" r:id="rId18"/>
    <p:sldMasterId id="2147503114" r:id="rId19"/>
    <p:sldMasterId id="2147503164" r:id="rId20"/>
    <p:sldMasterId id="2147503205" r:id="rId21"/>
    <p:sldMasterId id="2147503217" r:id="rId22"/>
    <p:sldMasterId id="2147503231" r:id="rId23"/>
    <p:sldMasterId id="2147503244" r:id="rId24"/>
    <p:sldMasterId id="2147503259" r:id="rId25"/>
    <p:sldMasterId id="2147503261" r:id="rId26"/>
    <p:sldMasterId id="2147503273" r:id="rId27"/>
    <p:sldMasterId id="2147503275" r:id="rId28"/>
    <p:sldMasterId id="2147503277" r:id="rId29"/>
  </p:sldMasterIdLst>
  <p:notesMasterIdLst>
    <p:notesMasterId r:id="rId151"/>
  </p:notesMasterIdLst>
  <p:handoutMasterIdLst>
    <p:handoutMasterId r:id="rId152"/>
  </p:handoutMasterIdLst>
  <p:sldIdLst>
    <p:sldId id="5222" r:id="rId30"/>
    <p:sldId id="5327" r:id="rId31"/>
    <p:sldId id="5408" r:id="rId32"/>
    <p:sldId id="3987" r:id="rId33"/>
    <p:sldId id="5330" r:id="rId34"/>
    <p:sldId id="5350" r:id="rId35"/>
    <p:sldId id="5353" r:id="rId36"/>
    <p:sldId id="5383" r:id="rId37"/>
    <p:sldId id="640" r:id="rId38"/>
    <p:sldId id="677" r:id="rId39"/>
    <p:sldId id="5420" r:id="rId40"/>
    <p:sldId id="5421" r:id="rId41"/>
    <p:sldId id="5352" r:id="rId42"/>
    <p:sldId id="5384" r:id="rId43"/>
    <p:sldId id="258" r:id="rId44"/>
    <p:sldId id="685" r:id="rId45"/>
    <p:sldId id="5186" r:id="rId46"/>
    <p:sldId id="362" r:id="rId47"/>
    <p:sldId id="259" r:id="rId48"/>
    <p:sldId id="5411" r:id="rId49"/>
    <p:sldId id="5409" r:id="rId50"/>
    <p:sldId id="686" r:id="rId51"/>
    <p:sldId id="496" r:id="rId52"/>
    <p:sldId id="5414" r:id="rId53"/>
    <p:sldId id="555" r:id="rId54"/>
    <p:sldId id="260" r:id="rId55"/>
    <p:sldId id="5413" r:id="rId56"/>
    <p:sldId id="497" r:id="rId57"/>
    <p:sldId id="495" r:id="rId58"/>
    <p:sldId id="5385" r:id="rId59"/>
    <p:sldId id="5405" r:id="rId60"/>
    <p:sldId id="261" r:id="rId61"/>
    <p:sldId id="556" r:id="rId62"/>
    <p:sldId id="460" r:id="rId63"/>
    <p:sldId id="262" r:id="rId64"/>
    <p:sldId id="560" r:id="rId65"/>
    <p:sldId id="1016" r:id="rId66"/>
    <p:sldId id="459" r:id="rId67"/>
    <p:sldId id="567" r:id="rId68"/>
    <p:sldId id="404" r:id="rId69"/>
    <p:sldId id="2285" r:id="rId70"/>
    <p:sldId id="398" r:id="rId71"/>
    <p:sldId id="400" r:id="rId72"/>
    <p:sldId id="399" r:id="rId73"/>
    <p:sldId id="4674" r:id="rId74"/>
    <p:sldId id="465" r:id="rId75"/>
    <p:sldId id="558" r:id="rId76"/>
    <p:sldId id="461" r:id="rId77"/>
    <p:sldId id="5406" r:id="rId78"/>
    <p:sldId id="687" r:id="rId79"/>
    <p:sldId id="384" r:id="rId80"/>
    <p:sldId id="688" r:id="rId81"/>
    <p:sldId id="689" r:id="rId82"/>
    <p:sldId id="690" r:id="rId83"/>
    <p:sldId id="691" r:id="rId84"/>
    <p:sldId id="5415" r:id="rId85"/>
    <p:sldId id="692" r:id="rId86"/>
    <p:sldId id="5202" r:id="rId87"/>
    <p:sldId id="660" r:id="rId88"/>
    <p:sldId id="4713" r:id="rId89"/>
    <p:sldId id="332" r:id="rId90"/>
    <p:sldId id="375" r:id="rId91"/>
    <p:sldId id="5396" r:id="rId92"/>
    <p:sldId id="5398" r:id="rId93"/>
    <p:sldId id="5403" r:id="rId94"/>
    <p:sldId id="697" r:id="rId95"/>
    <p:sldId id="487" r:id="rId96"/>
    <p:sldId id="699" r:id="rId97"/>
    <p:sldId id="5305" r:id="rId98"/>
    <p:sldId id="5334" r:id="rId99"/>
    <p:sldId id="5203" r:id="rId100"/>
    <p:sldId id="395" r:id="rId101"/>
    <p:sldId id="651" r:id="rId102"/>
    <p:sldId id="652" r:id="rId103"/>
    <p:sldId id="653" r:id="rId104"/>
    <p:sldId id="654" r:id="rId105"/>
    <p:sldId id="655" r:id="rId106"/>
    <p:sldId id="656" r:id="rId107"/>
    <p:sldId id="657" r:id="rId108"/>
    <p:sldId id="658" r:id="rId109"/>
    <p:sldId id="562" r:id="rId110"/>
    <p:sldId id="5404" r:id="rId111"/>
    <p:sldId id="5399" r:id="rId112"/>
    <p:sldId id="5397" r:id="rId113"/>
    <p:sldId id="5428" r:id="rId114"/>
    <p:sldId id="3638" r:id="rId115"/>
    <p:sldId id="5388" r:id="rId116"/>
    <p:sldId id="4038" r:id="rId117"/>
    <p:sldId id="4037" r:id="rId118"/>
    <p:sldId id="4039" r:id="rId119"/>
    <p:sldId id="5521" r:id="rId120"/>
    <p:sldId id="5386" r:id="rId121"/>
    <p:sldId id="376" r:id="rId122"/>
    <p:sldId id="264" r:id="rId123"/>
    <p:sldId id="5412" r:id="rId124"/>
    <p:sldId id="5410" r:id="rId125"/>
    <p:sldId id="405" r:id="rId126"/>
    <p:sldId id="5333" r:id="rId127"/>
    <p:sldId id="476" r:id="rId128"/>
    <p:sldId id="463" r:id="rId129"/>
    <p:sldId id="265" r:id="rId130"/>
    <p:sldId id="266" r:id="rId131"/>
    <p:sldId id="342" r:id="rId132"/>
    <p:sldId id="561" r:id="rId133"/>
    <p:sldId id="267" r:id="rId134"/>
    <p:sldId id="4691" r:id="rId135"/>
    <p:sldId id="694" r:id="rId136"/>
    <p:sldId id="5422" r:id="rId137"/>
    <p:sldId id="5423" r:id="rId138"/>
    <p:sldId id="5424" r:id="rId139"/>
    <p:sldId id="5425" r:id="rId140"/>
    <p:sldId id="5416" r:id="rId141"/>
    <p:sldId id="5418" r:id="rId142"/>
    <p:sldId id="5426" r:id="rId143"/>
    <p:sldId id="638" r:id="rId144"/>
    <p:sldId id="639" r:id="rId145"/>
    <p:sldId id="5419" r:id="rId146"/>
    <p:sldId id="5390" r:id="rId147"/>
    <p:sldId id="696" r:id="rId148"/>
    <p:sldId id="599" r:id="rId149"/>
    <p:sldId id="600" r:id="rId1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B5082E0C-C6CF-D342-8122-30120ADF2210}">
          <p14:sldIdLst>
            <p14:sldId id="5222"/>
            <p14:sldId id="5327"/>
            <p14:sldId id="5408"/>
            <p14:sldId id="3987"/>
            <p14:sldId id="5330"/>
            <p14:sldId id="5350"/>
            <p14:sldId id="5353"/>
            <p14:sldId id="5383"/>
            <p14:sldId id="640"/>
            <p14:sldId id="677"/>
            <p14:sldId id="5420"/>
            <p14:sldId id="5421"/>
            <p14:sldId id="5352"/>
            <p14:sldId id="5384"/>
            <p14:sldId id="258"/>
            <p14:sldId id="685"/>
            <p14:sldId id="5186"/>
            <p14:sldId id="362"/>
            <p14:sldId id="259"/>
            <p14:sldId id="5411"/>
            <p14:sldId id="5409"/>
          </p14:sldIdLst>
        </p14:section>
        <p14:section name="Chapters" id="{AD95E934-89EA-3649-9356-70D1564D8314}">
          <p14:sldIdLst>
            <p14:sldId id="686"/>
            <p14:sldId id="496"/>
            <p14:sldId id="5414"/>
            <p14:sldId id="555"/>
            <p14:sldId id="260"/>
            <p14:sldId id="5413"/>
            <p14:sldId id="497"/>
            <p14:sldId id="495"/>
            <p14:sldId id="5385"/>
            <p14:sldId id="5405"/>
            <p14:sldId id="261"/>
            <p14:sldId id="556"/>
            <p14:sldId id="460"/>
            <p14:sldId id="262"/>
            <p14:sldId id="560"/>
            <p14:sldId id="1016"/>
            <p14:sldId id="459"/>
            <p14:sldId id="567"/>
            <p14:sldId id="404"/>
            <p14:sldId id="2285"/>
            <p14:sldId id="398"/>
            <p14:sldId id="400"/>
            <p14:sldId id="399"/>
            <p14:sldId id="4674"/>
            <p14:sldId id="465"/>
            <p14:sldId id="558"/>
            <p14:sldId id="461"/>
            <p14:sldId id="5406"/>
            <p14:sldId id="687"/>
            <p14:sldId id="384"/>
            <p14:sldId id="688"/>
            <p14:sldId id="689"/>
            <p14:sldId id="690"/>
            <p14:sldId id="691"/>
            <p14:sldId id="5415"/>
            <p14:sldId id="692"/>
            <p14:sldId id="5202"/>
            <p14:sldId id="660"/>
            <p14:sldId id="4713"/>
            <p14:sldId id="332"/>
            <p14:sldId id="375"/>
            <p14:sldId id="5396"/>
            <p14:sldId id="5398"/>
            <p14:sldId id="5403"/>
            <p14:sldId id="697"/>
            <p14:sldId id="487"/>
            <p14:sldId id="699"/>
            <p14:sldId id="5305"/>
            <p14:sldId id="5334"/>
            <p14:sldId id="5203"/>
            <p14:sldId id="395"/>
            <p14:sldId id="651"/>
            <p14:sldId id="652"/>
            <p14:sldId id="653"/>
            <p14:sldId id="654"/>
            <p14:sldId id="655"/>
            <p14:sldId id="656"/>
            <p14:sldId id="657"/>
            <p14:sldId id="658"/>
            <p14:sldId id="562"/>
            <p14:sldId id="5404"/>
            <p14:sldId id="5399"/>
            <p14:sldId id="5397"/>
            <p14:sldId id="5428"/>
            <p14:sldId id="3638"/>
            <p14:sldId id="5388"/>
            <p14:sldId id="4038"/>
            <p14:sldId id="4037"/>
            <p14:sldId id="4039"/>
            <p14:sldId id="5521"/>
            <p14:sldId id="5386"/>
            <p14:sldId id="376"/>
            <p14:sldId id="264"/>
            <p14:sldId id="5412"/>
            <p14:sldId id="5410"/>
            <p14:sldId id="405"/>
            <p14:sldId id="5333"/>
            <p14:sldId id="476"/>
            <p14:sldId id="463"/>
            <p14:sldId id="265"/>
            <p14:sldId id="266"/>
            <p14:sldId id="342"/>
            <p14:sldId id="561"/>
            <p14:sldId id="267"/>
            <p14:sldId id="4691"/>
          </p14:sldIdLst>
        </p14:section>
        <p14:section name="Conclusion" id="{5D2A4E1A-CE28-434C-8F4F-EC88BDF59E0F}">
          <p14:sldIdLst>
            <p14:sldId id="694"/>
            <p14:sldId id="5422"/>
            <p14:sldId id="5423"/>
            <p14:sldId id="5424"/>
            <p14:sldId id="5425"/>
            <p14:sldId id="5416"/>
            <p14:sldId id="5418"/>
            <p14:sldId id="5426"/>
            <p14:sldId id="638"/>
            <p14:sldId id="639"/>
            <p14:sldId id="5419"/>
            <p14:sldId id="5390"/>
            <p14:sldId id="696"/>
            <p14:sldId id="599"/>
            <p14:sldId id="6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FB"/>
    <a:srgbClr val="000003"/>
    <a:srgbClr val="FFFFFF"/>
    <a:srgbClr val="000002"/>
    <a:srgbClr val="FAFBF9"/>
    <a:srgbClr val="000000"/>
    <a:srgbClr val="850000"/>
    <a:srgbClr val="F82925"/>
    <a:srgbClr val="FF7100"/>
    <a:srgbClr val="BDD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99" autoAdjust="0"/>
    <p:restoredTop sz="77407" autoAdjust="0"/>
  </p:normalViewPr>
  <p:slideViewPr>
    <p:cSldViewPr>
      <p:cViewPr varScale="1">
        <p:scale>
          <a:sx n="87" d="100"/>
          <a:sy n="87" d="100"/>
        </p:scale>
        <p:origin x="184" y="968"/>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50" d="100"/>
        <a:sy n="50" d="100"/>
      </p:scale>
      <p:origin x="0" y="24008"/>
    </p:cViewPr>
  </p:sorterViewPr>
  <p:notesViewPr>
    <p:cSldViewPr>
      <p:cViewPr varScale="1">
        <p:scale>
          <a:sx n="114" d="100"/>
          <a:sy n="114" d="100"/>
        </p:scale>
        <p:origin x="1000"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ervantofmessiah.org/reformation-and-jubilee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ervantofmessiah.org/author/ps85v6/"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rtl="1" eaLnBrk="0" fontAlgn="base" hangingPunct="0">
              <a:spcBef>
                <a:spcPct val="30000"/>
              </a:spcBef>
              <a:spcAft>
                <a:spcPct val="0"/>
              </a:spcAft>
            </a:pPr>
            <a:r>
              <a:rPr lang="en-US" dirty="0">
                <a:latin typeface="Arial" panose="020B0604020202020204" pitchFamily="34" charset="0"/>
                <a:cs typeface="Arial" panose="020B0604020202020204" pitchFamily="34" charset="0"/>
              </a:rPr>
              <a:t>As God's people, we should never say, "Well, that can't happen!" Instead, we should expect God to show up once again to give a brand new reality to those who trust him—whether Jew or Gentile (restatement).</a:t>
            </a:r>
          </a:p>
          <a:p>
            <a:pPr algn="l" rtl="1" eaLnBrk="0" fontAlgn="base" hangingPunct="0">
              <a:spcBef>
                <a:spcPct val="30000"/>
              </a:spcBef>
              <a:spcAft>
                <a:spcPct val="0"/>
              </a:spcAft>
            </a:pPr>
            <a:endParaRPr lang="en-US" dirty="0">
              <a:latin typeface="Arial" panose="020B0604020202020204" pitchFamily="34" charset="0"/>
              <a:cs typeface="Arial" panose="020B0604020202020204" pitchFamily="34" charset="0"/>
            </a:endParaRPr>
          </a:p>
          <a:p>
            <a:pPr algn="r" rtl="1" eaLnBrk="0" fontAlgn="base" hangingPunct="0">
              <a:spcBef>
                <a:spcPct val="30000"/>
              </a:spcBef>
              <a:spcAft>
                <a:spcPct val="0"/>
              </a:spcAft>
            </a:pPr>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extLst>
      <p:ext uri="{BB962C8B-B14F-4D97-AF65-F5344CB8AC3E}">
        <p14:creationId xmlns:p14="http://schemas.microsoft.com/office/powerpoint/2010/main" val="13247879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protect Israel in the Tribulation to show his rule (38:17–39:29).</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104</a:t>
            </a:fld>
            <a:endParaRPr lang="en-US"/>
          </a:p>
        </p:txBody>
      </p:sp>
    </p:spTree>
    <p:extLst>
      <p:ext uri="{BB962C8B-B14F-4D97-AF65-F5344CB8AC3E}">
        <p14:creationId xmlns:p14="http://schemas.microsoft.com/office/powerpoint/2010/main" val="30735923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ADCCB2-59FF-8E41-B832-B648020F7D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At least 7 different views exist when the invasion occurs.</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53000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2790251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endParaRPr lang="en-US" dirty="0">
              <a:latin typeface="Arial"/>
              <a:cs typeface="Arial"/>
            </a:endParaRPr>
          </a:p>
        </p:txBody>
      </p:sp>
    </p:spTree>
    <p:extLst>
      <p:ext uri="{BB962C8B-B14F-4D97-AF65-F5344CB8AC3E}">
        <p14:creationId xmlns:p14="http://schemas.microsoft.com/office/powerpoint/2010/main" val="31679659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587371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920578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Jews must return to their homeland under Messiah.]</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089494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LORD will defeat an alliance of nations.]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93544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rtl="1" eaLnBrk="0" fontAlgn="base" hangingPunct="0">
              <a:spcBef>
                <a:spcPct val="30000"/>
              </a:spcBef>
              <a:spcAft>
                <a:spcPct val="0"/>
              </a:spcAft>
            </a:pPr>
            <a:r>
              <a:rPr lang="en-US" dirty="0">
                <a:latin typeface="Arial" panose="020B0604020202020204" pitchFamily="34" charset="0"/>
                <a:cs typeface="Arial" panose="020B0604020202020204" pitchFamily="34" charset="0"/>
              </a:rPr>
              <a:t>As God's people, we should never say, "Well, that can't happen!" Instead, we should expect God to show up once again to give a brand new reality to those who trust him—whether Jew or Gentile (restatement).</a:t>
            </a:r>
          </a:p>
          <a:p>
            <a:pPr algn="l" rtl="1" eaLnBrk="0" fontAlgn="base" hangingPunct="0">
              <a:spcBef>
                <a:spcPct val="30000"/>
              </a:spcBef>
              <a:spcAft>
                <a:spcPct val="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2862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rPr>
              <a:pPr/>
              <a:t>115</a:t>
            </a:fld>
            <a:endParaRPr lang="en-US" sz="1200">
              <a:solidFill>
                <a:prstClr val="black"/>
              </a:solidFill>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A3C9E5-B4DA-144E-A20E-AC0A52392F9F}" type="slidenum">
              <a:rPr lang="en-US" sz="1200">
                <a:solidFill>
                  <a:prstClr val="black"/>
                </a:solidFill>
              </a:rPr>
              <a:pPr/>
              <a:t>116</a:t>
            </a:fld>
            <a:endParaRPr lang="en-US" sz="1200">
              <a:solidFill>
                <a:prstClr val="black"/>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God's breath (Spirit) enters people today, so receive this new life by accepting God’s “breath” in you.</a:t>
            </a:r>
          </a:p>
          <a:p>
            <a:r>
              <a:rPr lang="en-US" dirty="0">
                <a:latin typeface="Arial" panose="020B0604020202020204" pitchFamily="34" charset="0"/>
                <a:cs typeface="Arial" panose="020B0604020202020204" pitchFamily="34" charset="0"/>
              </a:rPr>
              <a:t>This comes by simple trust in Jesus as the Substitute for your sin. </a:t>
            </a:r>
          </a:p>
          <a:p>
            <a:r>
              <a:rPr lang="en-US" dirty="0">
                <a:latin typeface="Arial" panose="020B0604020202020204" pitchFamily="34" charset="0"/>
                <a:cs typeface="Arial" panose="020B0604020202020204" pitchFamily="34" charset="0"/>
              </a:rPr>
              <a:t>When we say “yes” to him, his Spirit actually comes inside us and gives us new life.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485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For those who have already trusted Christ, anticipate reigning with Christ if you are faithful now!</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877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539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would happen after God judged the nations—which already occurred within decades of Ezekiel's writing.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5102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D323E6-1602-0E4F-A37D-665715EAEA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Phase One showed Ezekiel's messages before Jerusalem fell when his wife lived but he couldn't speak.</a:t>
            </a:r>
          </a:p>
          <a:p>
            <a:pPr eaLnBrk="1" hangingPunct="1"/>
            <a:r>
              <a:rPr lang="en-US" dirty="0">
                <a:latin typeface="Times New Roman" charset="0"/>
                <a:ea typeface="ＭＳ Ｐゴシック" charset="0"/>
                <a:cs typeface="ＭＳ Ｐゴシック" charset="0"/>
              </a:rPr>
              <a:t>Phase Two records Ezekiel as a widower able to speak once again after Jerusalem fell.</a:t>
            </a:r>
          </a:p>
        </p:txBody>
      </p:sp>
    </p:spTree>
    <p:extLst>
      <p:ext uri="{BB962C8B-B14F-4D97-AF65-F5344CB8AC3E}">
        <p14:creationId xmlns:p14="http://schemas.microsoft.com/office/powerpoint/2010/main" val="150432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29122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1" charset="-128"/>
                <a:cs typeface="Arial"/>
              </a:rPr>
              <a:t>Live as if the future really does include God’s blessing once again (Ezek 33–48).</a:t>
            </a:r>
            <a:endParaRPr lang="en-US" dirty="0">
              <a:latin typeface="Arial"/>
              <a:cs typeface="Arial"/>
            </a:endParaRPr>
          </a:p>
        </p:txBody>
      </p:sp>
    </p:spTree>
    <p:extLst>
      <p:ext uri="{BB962C8B-B14F-4D97-AF65-F5344CB8AC3E}">
        <p14:creationId xmlns:p14="http://schemas.microsoft.com/office/powerpoint/2010/main" val="666997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D54C92-6389-0243-863E-AF44E69A0FF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We restore pictures to their former glory—and even better!</a:t>
            </a:r>
          </a:p>
          <a:p>
            <a:pPr eaLnBrk="1" hangingPunct="1"/>
            <a:r>
              <a:rPr lang="en-US" dirty="0">
                <a:latin typeface="Times New Roman" charset="0"/>
                <a:ea typeface="ＭＳ Ｐゴシック" charset="0"/>
                <a:cs typeface="ＭＳ Ｐゴシック" charset="0"/>
              </a:rPr>
              <a:t>God will do this with a nation!</a:t>
            </a:r>
          </a:p>
        </p:txBody>
      </p:sp>
    </p:spTree>
    <p:extLst>
      <p:ext uri="{BB962C8B-B14F-4D97-AF65-F5344CB8AC3E}">
        <p14:creationId xmlns:p14="http://schemas.microsoft.com/office/powerpoint/2010/main" val="8659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3215FF-F10A-A543-949B-D5964EF08A53}" type="slidenum">
              <a:rPr lang="en-US" sz="1200"/>
              <a:pPr/>
              <a:t>19</a:t>
            </a:fld>
            <a:endParaRPr lang="en-US" sz="1200"/>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nation will experience a new life (33–39).</a:t>
            </a:r>
          </a:p>
          <a:p>
            <a:pPr eaLnBrk="1" hangingPunct="1"/>
            <a:r>
              <a:rPr lang="en-US" dirty="0">
                <a:latin typeface="Times New Roman" charset="0"/>
                <a:ea typeface="ＭＳ Ｐゴシック" charset="0"/>
                <a:cs typeface="ＭＳ Ｐゴシック" charset="0"/>
              </a:rPr>
              <a:t>Then the community will have a new order (40–48).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Interest: People want to know the future because their present is pretty dismal.</a:t>
            </a:r>
          </a:p>
          <a:p>
            <a:r>
              <a:rPr lang="en-US" dirty="0">
                <a:latin typeface="Arial" panose="020B0604020202020204" pitchFamily="34" charset="0"/>
                <a:cs typeface="Arial" panose="020B0604020202020204" pitchFamily="34" charset="0"/>
              </a:rPr>
              <a:t>Need: What about you? Do you want to know the future? </a:t>
            </a:r>
          </a:p>
          <a:p>
            <a:r>
              <a:rPr lang="en-US" dirty="0">
                <a:latin typeface="Arial" panose="020B0604020202020204" pitchFamily="34" charset="0"/>
                <a:cs typeface="Arial" panose="020B0604020202020204" pitchFamily="34" charset="0"/>
              </a:rPr>
              <a:t>What would you like to know?</a:t>
            </a:r>
          </a:p>
          <a:p>
            <a:r>
              <a:rPr lang="en-US" dirty="0">
                <a:latin typeface="Arial" panose="020B0604020202020204" pitchFamily="34" charset="0"/>
                <a:cs typeface="Arial" panose="020B0604020202020204" pitchFamily="34" charset="0"/>
              </a:rPr>
              <a:t>How many of you would like to know your personal pains and gains? </a:t>
            </a:r>
          </a:p>
          <a:p>
            <a:r>
              <a:rPr lang="en-US" dirty="0">
                <a:latin typeface="Arial" panose="020B0604020202020204" pitchFamily="34" charset="0"/>
                <a:cs typeface="Arial" panose="020B0604020202020204" pitchFamily="34" charset="0"/>
              </a:rPr>
              <a:t>What would result if you knew your personal future? Knowing the difficulties ahead might make you fearful or not appreciate life now. But if you knew the blessings in advance, you might live there instead of here in the present.</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 will first come back to life in the land (33–37).</a:t>
            </a:r>
          </a:p>
          <a:p>
            <a:r>
              <a:rPr lang="en-US" dirty="0"/>
              <a:t>Then they will see miraculous intervention by God against attackers (38–39).</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20</a:t>
            </a:fld>
            <a:endParaRPr lang="en-US"/>
          </a:p>
        </p:txBody>
      </p:sp>
    </p:spTree>
    <p:extLst>
      <p:ext uri="{BB962C8B-B14F-4D97-AF65-F5344CB8AC3E}">
        <p14:creationId xmlns:p14="http://schemas.microsoft.com/office/powerpoint/2010/main" val="3681839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Jews must return to their homeland under Messiah.]</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21</a:t>
            </a:fld>
            <a:endParaRPr lang="en-US"/>
          </a:p>
        </p:txBody>
      </p:sp>
    </p:spTree>
    <p:extLst>
      <p:ext uri="{BB962C8B-B14F-4D97-AF65-F5344CB8AC3E}">
        <p14:creationId xmlns:p14="http://schemas.microsoft.com/office/powerpoint/2010/main" val="2853489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Ezekiel was a watchman to help his people turn from sin (Ezek 33).</a:t>
            </a:r>
          </a:p>
          <a:p>
            <a:r>
              <a:rPr lang="en-US" dirty="0">
                <a:latin typeface="Arial" panose="020B0604020202020204" pitchFamily="34" charset="0"/>
                <a:cs typeface="Arial" panose="020B0604020202020204" pitchFamily="34" charset="0"/>
              </a:rPr>
              <a:t>Ezekiel was responsible to tell his people the results of living in sin (33:1-20).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23</a:t>
            </a:fld>
            <a:endParaRPr lang="en-US"/>
          </a:p>
        </p:txBody>
      </p:sp>
    </p:spTree>
    <p:extLst>
      <p:ext uri="{BB962C8B-B14F-4D97-AF65-F5344CB8AC3E}">
        <p14:creationId xmlns:p14="http://schemas.microsoft.com/office/powerpoint/2010/main" val="421209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 survivor traveled months to tell Ezekiel of Jerusalem’s fall in 586 BC (33:21).</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24</a:t>
            </a:fld>
            <a:endParaRPr lang="en-US"/>
          </a:p>
        </p:txBody>
      </p:sp>
    </p:spTree>
    <p:extLst>
      <p:ext uri="{BB962C8B-B14F-4D97-AF65-F5344CB8AC3E}">
        <p14:creationId xmlns:p14="http://schemas.microsoft.com/office/powerpoint/2010/main" val="433479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Jesus will replace Judah’s self-serving shepherds (Ezek 34).</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25</a:t>
            </a:fld>
            <a:endParaRPr lang="en-US"/>
          </a:p>
        </p:txBody>
      </p:sp>
    </p:spTree>
    <p:extLst>
      <p:ext uri="{BB962C8B-B14F-4D97-AF65-F5344CB8AC3E}">
        <p14:creationId xmlns:p14="http://schemas.microsoft.com/office/powerpoint/2010/main" val="1749396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522EDC-6429-9644-B0B8-8F97DBA4B5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8202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shepherds howl like a wolf and feed only themselves (34:1-10).</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27</a:t>
            </a:fld>
            <a:endParaRPr lang="en-US"/>
          </a:p>
        </p:txBody>
      </p:sp>
    </p:spTree>
    <p:extLst>
      <p:ext uri="{BB962C8B-B14F-4D97-AF65-F5344CB8AC3E}">
        <p14:creationId xmlns:p14="http://schemas.microsoft.com/office/powerpoint/2010/main" val="409874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Some spiritual leaders today also abuse the flock.</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28</a:t>
            </a:fld>
            <a:endParaRPr lang="en-US"/>
          </a:p>
        </p:txBody>
      </p:sp>
    </p:spTree>
    <p:extLst>
      <p:ext uri="{BB962C8B-B14F-4D97-AF65-F5344CB8AC3E}">
        <p14:creationId xmlns:p14="http://schemas.microsoft.com/office/powerpoint/2010/main" val="777093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Jesus will be the true shepherd who cares for Israel (34:11-24).</a:t>
            </a:r>
          </a:p>
          <a:p>
            <a:r>
              <a:rPr lang="en-US" dirty="0"/>
              <a:t>He will gather Jews scattered across the earth (34:12)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29</a:t>
            </a:fld>
            <a:endParaRPr lang="en-US"/>
          </a:p>
        </p:txBody>
      </p:sp>
    </p:spTree>
    <p:extLst>
      <p:ext uri="{BB962C8B-B14F-4D97-AF65-F5344CB8AC3E}">
        <p14:creationId xmlns:p14="http://schemas.microsoft.com/office/powerpoint/2010/main" val="1856477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Jesus will teach restored Jews truth (34:23).</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30</a:t>
            </a:fld>
            <a:endParaRPr lang="en-US"/>
          </a:p>
        </p:txBody>
      </p:sp>
    </p:spTree>
    <p:extLst>
      <p:ext uri="{BB962C8B-B14F-4D97-AF65-F5344CB8AC3E}">
        <p14:creationId xmlns:p14="http://schemas.microsoft.com/office/powerpoint/2010/main" val="203023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isn’t it better to know God’s grand plan?</a:t>
            </a:r>
          </a:p>
          <a:p>
            <a:r>
              <a:rPr lang="en-US" dirty="0">
                <a:latin typeface="Arial" panose="020B0604020202020204" pitchFamily="34" charset="0"/>
                <a:cs typeface="Arial" panose="020B0604020202020204" pitchFamily="34" charset="0"/>
              </a:rPr>
              <a:t>Don’t you need to anticipate the future in broad strokes?</a:t>
            </a:r>
          </a:p>
          <a:p>
            <a:r>
              <a:rPr lang="en-US" dirty="0">
                <a:latin typeface="Arial" panose="020B0604020202020204" pitchFamily="34" charset="0"/>
                <a:cs typeface="Arial" panose="020B0604020202020204" pitchFamily="34" charset="0"/>
              </a:rPr>
              <a:t>Background: God has told us in advance about the big picture.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472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Jesus is the servant David who will be king over believing Jews and bring a lasting peace.</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31</a:t>
            </a:fld>
            <a:endParaRPr lang="en-US"/>
          </a:p>
        </p:txBody>
      </p:sp>
    </p:spTree>
    <p:extLst>
      <p:ext uri="{BB962C8B-B14F-4D97-AF65-F5344CB8AC3E}">
        <p14:creationId xmlns:p14="http://schemas.microsoft.com/office/powerpoint/2010/main" val="1735329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1DD225-CB06-0C49-83E7-78FA87964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 will restore to Israel the type of leadership the nation has always needed (animate 8 items).</a:t>
            </a:r>
          </a:p>
          <a:p>
            <a:pPr eaLnBrk="1" hangingPunct="1"/>
            <a:r>
              <a:rPr lang="en-US" b="0" dirty="0">
                <a:latin typeface="Arial" panose="020B0604020202020204" pitchFamily="34" charset="0"/>
                <a:ea typeface="ＭＳ Ｐゴシック" charset="0"/>
                <a:cs typeface="Arial" panose="020B0604020202020204" pitchFamily="34" charset="0"/>
              </a:rPr>
              <a:t>It should be fairly obvious that this restoration under Messiah has not happened yet—the return to the land at the end of the OT was only a partial return. It never had any Davidic kings who did these things.</a:t>
            </a:r>
          </a:p>
        </p:txBody>
      </p:sp>
    </p:spTree>
    <p:extLst>
      <p:ext uri="{BB962C8B-B14F-4D97-AF65-F5344CB8AC3E}">
        <p14:creationId xmlns:p14="http://schemas.microsoft.com/office/powerpoint/2010/main" val="3662510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F5776F-C029-7D40-B7F5-A731A27212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4873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66632-76C5-E14E-B4A4-85C290F51B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7297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restore Israel to her land in belief (Ezek 36–37).</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36</a:t>
            </a:fld>
            <a:endParaRPr lang="en-US"/>
          </a:p>
        </p:txBody>
      </p:sp>
    </p:spTree>
    <p:extLst>
      <p:ext uri="{BB962C8B-B14F-4D97-AF65-F5344CB8AC3E}">
        <p14:creationId xmlns:p14="http://schemas.microsoft.com/office/powerpoint/2010/main" val="3668564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Why would God restore Israel?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Because Jews are better than the rest of us? Not at all.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restore to protect his holy name!</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883A6C-2CDD-7546-BF98-DF47B151BF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7103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Restoration </a:t>
            </a:r>
            <a:r>
              <a:rPr lang="en-US" b="1" i="1" dirty="0"/>
              <a:t>physically</a:t>
            </a:r>
            <a:r>
              <a:rPr lang="en-US" dirty="0"/>
              <a:t> to the land will be followed by restoration </a:t>
            </a:r>
            <a:r>
              <a:rPr lang="en-US" b="1" i="1" dirty="0"/>
              <a:t>spiritually</a:t>
            </a:r>
            <a:r>
              <a:rPr lang="en-US" dirty="0"/>
              <a:t> under a new—not the old Mosaic—covenant.</a:t>
            </a:r>
          </a:p>
        </p:txBody>
      </p:sp>
    </p:spTree>
    <p:extLst>
      <p:ext uri="{BB962C8B-B14F-4D97-AF65-F5344CB8AC3E}">
        <p14:creationId xmlns:p14="http://schemas.microsoft.com/office/powerpoint/2010/main" val="2402904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old covenant was so glorious at Mount Sinai that the people couldn't stand to hear God's powerful voice.</a:t>
            </a:r>
          </a:p>
          <a:p>
            <a:r>
              <a:rPr lang="en-US" dirty="0">
                <a:latin typeface="Arial" panose="020B0604020202020204" pitchFamily="34" charset="0"/>
                <a:cs typeface="Arial" panose="020B0604020202020204" pitchFamily="34" charset="0"/>
              </a:rPr>
              <a:t>But the new covenant is even more amazing—and is depicted in the cup of the Lord's supper.</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40</a:t>
            </a:fld>
            <a:endParaRPr lang="en-US"/>
          </a:p>
        </p:txBody>
      </p:sp>
    </p:spTree>
    <p:extLst>
      <p:ext uri="{BB962C8B-B14F-4D97-AF65-F5344CB8AC3E}">
        <p14:creationId xmlns:p14="http://schemas.microsoft.com/office/powerpoint/2010/main" val="982764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new covenant includes spiritual birth, a new heart, and the Holy Spirit inside us to give us an obedient human spirit.</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41</a:t>
            </a:fld>
            <a:endParaRPr lang="en-US"/>
          </a:p>
        </p:txBody>
      </p:sp>
    </p:spTree>
    <p:extLst>
      <p:ext uri="{BB962C8B-B14F-4D97-AF65-F5344CB8AC3E}">
        <p14:creationId xmlns:p14="http://schemas.microsoft.com/office/powerpoint/2010/main" val="356369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Today we will see that Israel was in exile with God’s glory having left the temple.</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a:t>
            </a:fld>
            <a:endParaRPr lang="en-US"/>
          </a:p>
        </p:txBody>
      </p:sp>
    </p:spTree>
    <p:extLst>
      <p:ext uri="{BB962C8B-B14F-4D97-AF65-F5344CB8AC3E}">
        <p14:creationId xmlns:p14="http://schemas.microsoft.com/office/powerpoint/2010/main" val="229190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Parents make promises to their children like a covenant. The obedient child trusts in these promises.</a:t>
            </a:r>
          </a:p>
          <a:p>
            <a:r>
              <a:rPr lang="en-US" dirty="0">
                <a:latin typeface="Arial" panose="020B0604020202020204" pitchFamily="34" charset="0"/>
                <a:cs typeface="Arial" panose="020B0604020202020204" pitchFamily="34" charset="0"/>
              </a:rPr>
              <a:t>Likewise, God has made a new promise to us so we can obey him internally rather than just external observance.</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42</a:t>
            </a:fld>
            <a:endParaRPr lang="en-US"/>
          </a:p>
        </p:txBody>
      </p:sp>
    </p:spTree>
    <p:extLst>
      <p:ext uri="{BB962C8B-B14F-4D97-AF65-F5344CB8AC3E}">
        <p14:creationId xmlns:p14="http://schemas.microsoft.com/office/powerpoint/2010/main" val="4079280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saw the Mosaic Covenant as amazingly glorious—but also failing in comparison to what God has done in Christ.</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43</a:t>
            </a:fld>
            <a:endParaRPr lang="en-US"/>
          </a:p>
        </p:txBody>
      </p:sp>
    </p:spTree>
    <p:extLst>
      <p:ext uri="{BB962C8B-B14F-4D97-AF65-F5344CB8AC3E}">
        <p14:creationId xmlns:p14="http://schemas.microsoft.com/office/powerpoint/2010/main" val="1381201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latin typeface="Arial" charset="0"/>
                <a:ea typeface="SimSun" charset="0"/>
                <a:cs typeface="SimSun" charset="0"/>
              </a:rPr>
              <a:t>05-Acts1-2-slide 45</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E5956-E6C8-1E49-9803-D6140DFDAE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6899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1948 return in unbelief began to fulfill the Land Covenant (37:1-14).</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47</a:t>
            </a:fld>
            <a:endParaRPr lang="en-US"/>
          </a:p>
        </p:txBody>
      </p:sp>
    </p:spTree>
    <p:extLst>
      <p:ext uri="{BB962C8B-B14F-4D97-AF65-F5344CB8AC3E}">
        <p14:creationId xmlns:p14="http://schemas.microsoft.com/office/powerpoint/2010/main" val="1820916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6944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For nearly 20 centuries, Jews were spread throughout the countries of the world and integrated into many societies while speaking numerous languages. Returning to their ancient homeland was hardly an attractive idea. Comfort has a way of desensitizing us to pursue difficulty. </a:t>
            </a:r>
          </a:p>
        </p:txBody>
      </p:sp>
    </p:spTree>
    <p:extLst>
      <p:ext uri="{BB962C8B-B14F-4D97-AF65-F5344CB8AC3E}">
        <p14:creationId xmlns:p14="http://schemas.microsoft.com/office/powerpoint/2010/main" val="546435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D32CAE-A0E4-1141-A11F-5421346373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People sometimes ask me if there are any fulfilled prophecies that need to precede the Rapture. Not really. We don’t need to see any signs as the Rapture will take us by surprise. The signs relate to the Tribulation to follow. But think about this idea…</a:t>
            </a:r>
          </a:p>
        </p:txBody>
      </p:sp>
    </p:spTree>
    <p:extLst>
      <p:ext uri="{BB962C8B-B14F-4D97-AF65-F5344CB8AC3E}">
        <p14:creationId xmlns:p14="http://schemas.microsoft.com/office/powerpoint/2010/main" val="1908908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Jeremiah also notes that Israel will be restored as a nation even after many centuries:</a:t>
            </a:r>
          </a:p>
          <a:p>
            <a:pPr eaLnBrk="1" hangingPunct="1"/>
            <a:endParaRPr lang="en-US" dirty="0">
              <a:latin typeface="Arial" charset="0"/>
              <a:ea typeface="ＭＳ Ｐゴシック" charset="0"/>
              <a:cs typeface="ＭＳ Ｐゴシック" charset="0"/>
            </a:endParaRPr>
          </a:p>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Jer. 30:20</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Their children will prosper as they did long ago.</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I will establish them as a </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nation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before me,</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and I will punish anyone who hurts them.</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835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52</a:t>
            </a:fld>
            <a:endParaRPr lang="en-US"/>
          </a:p>
        </p:txBody>
      </p:sp>
    </p:spTree>
    <p:extLst>
      <p:ext uri="{BB962C8B-B14F-4D97-AF65-F5344CB8AC3E}">
        <p14:creationId xmlns:p14="http://schemas.microsoft.com/office/powerpoint/2010/main" val="143743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Psalm 137 pictures this time when the Babylonian tormentors asked for the happy songs of Zion, or Jerusalem.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Ezekiel 37 has one of the most amazing depictions in Scripture with bones coming to life.</a:t>
            </a:r>
          </a:p>
        </p:txBody>
      </p:sp>
    </p:spTree>
    <p:extLst>
      <p:ext uri="{BB962C8B-B14F-4D97-AF65-F5344CB8AC3E}">
        <p14:creationId xmlns:p14="http://schemas.microsoft.com/office/powerpoint/2010/main" val="3612193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skeleton standing up on its own, growing flesh, and then coming alive.</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55</a:t>
            </a:fld>
            <a:endParaRPr lang="en-US"/>
          </a:p>
        </p:txBody>
      </p:sp>
    </p:spTree>
    <p:extLst>
      <p:ext uri="{BB962C8B-B14F-4D97-AF65-F5344CB8AC3E}">
        <p14:creationId xmlns:p14="http://schemas.microsoft.com/office/powerpoint/2010/main" val="2318540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011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angel asked Ezekiel this question—and his doubt is shown by convincing the angel to answer his own question.</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57</a:t>
            </a:fld>
            <a:endParaRPr lang="en-US"/>
          </a:p>
        </p:txBody>
      </p:sp>
    </p:spTree>
    <p:extLst>
      <p:ext uri="{BB962C8B-B14F-4D97-AF65-F5344CB8AC3E}">
        <p14:creationId xmlns:p14="http://schemas.microsoft.com/office/powerpoint/2010/main" val="3733513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14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breathe life into Israel!</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59</a:t>
            </a:fld>
            <a:endParaRPr lang="en-US"/>
          </a:p>
        </p:txBody>
      </p:sp>
    </p:spTree>
    <p:extLst>
      <p:ext uri="{BB962C8B-B14F-4D97-AF65-F5344CB8AC3E}">
        <p14:creationId xmlns:p14="http://schemas.microsoft.com/office/powerpoint/2010/main" val="31368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In fact, the Jewish people will believe in a single day (Zech 3:9; 9:16)</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5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61</a:t>
            </a:fld>
            <a:endParaRPr lang="en-US"/>
          </a:p>
        </p:txBody>
      </p:sp>
    </p:spTree>
    <p:extLst>
      <p:ext uri="{BB962C8B-B14F-4D97-AF65-F5344CB8AC3E}">
        <p14:creationId xmlns:p14="http://schemas.microsoft.com/office/powerpoint/2010/main" val="801622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i="0" dirty="0">
                <a:latin typeface="Arial" charset="0"/>
                <a:ea typeface="ＭＳ Ｐゴシック" charset="0"/>
                <a:cs typeface="ＭＳ Ｐゴシック" charset="0"/>
              </a:rPr>
              <a:t>Israel returned to the land TWO times since Ezekiel lived. (Isaiah served even a century earlier.)</a:t>
            </a:r>
          </a:p>
          <a:p>
            <a:pPr eaLnBrk="1" hangingPunct="1"/>
            <a:r>
              <a:rPr lang="en-US" b="0" i="0" dirty="0">
                <a:latin typeface="Arial" charset="0"/>
                <a:ea typeface="ＭＳ Ｐゴシック" charset="0"/>
                <a:cs typeface="ＭＳ Ｐゴシック" charset="0"/>
              </a:rPr>
              <a:t>• The people were exiled to Babylon in 586 BC.</a:t>
            </a:r>
          </a:p>
          <a:p>
            <a:pPr eaLnBrk="1" hangingPunct="1"/>
            <a:r>
              <a:rPr lang="en-US" b="0" i="0" dirty="0">
                <a:latin typeface="Arial" charset="0"/>
                <a:ea typeface="ＭＳ Ｐゴシック" charset="0"/>
                <a:cs typeface="ＭＳ Ｐゴシック" charset="0"/>
              </a:rPr>
              <a:t>• And the first return was 516 BC at the end of our OT.</a:t>
            </a:r>
          </a:p>
          <a:p>
            <a:pPr eaLnBrk="1" hangingPunct="1"/>
            <a:r>
              <a:rPr lang="en-US" b="0" i="0" dirty="0">
                <a:latin typeface="Arial" charset="0"/>
                <a:ea typeface="ＭＳ Ｐゴシック" charset="0"/>
                <a:cs typeface="ＭＳ Ｐゴシック" charset="0"/>
              </a:rPr>
              <a:t>• But they were exiled a second time in AD 70 and went to many nations of the world.</a:t>
            </a:r>
          </a:p>
          <a:p>
            <a:pPr eaLnBrk="1" hangingPunct="1"/>
            <a:r>
              <a:rPr lang="en-US" b="0" i="0" dirty="0">
                <a:latin typeface="Arial" charset="0"/>
                <a:ea typeface="ＭＳ Ｐゴシック" charset="0"/>
                <a:cs typeface="ＭＳ Ｐゴシック" charset="0"/>
              </a:rPr>
              <a:t>• And their second return culminated in the State of Israel in 1948.</a:t>
            </a:r>
          </a:p>
          <a:p>
            <a:pPr eaLnBrk="1" hangingPunct="1"/>
            <a:r>
              <a:rPr lang="en-US" b="0" i="0" dirty="0">
                <a:latin typeface="Arial" charset="0"/>
                <a:ea typeface="ＭＳ Ｐゴシック" charset="0"/>
                <a:cs typeface="ＭＳ Ｐゴシック" charset="0"/>
              </a:rPr>
              <a:t>Now, which return was Ezekiel predicting? I say the second 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OS-23-Isaiah1-12—slide 354</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OS-23-Ezek 33-38—slide 62</a:t>
            </a:r>
          </a:p>
          <a:p>
            <a:pPr eaLnBrk="1" hangingPunct="1"/>
            <a:endParaRPr lang="en-US" b="0" i="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3848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972781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There will also be a reunification of Israel and Judah (Ezekiel 37:15-23).</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401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nation was originally united under Saul, David, and Solomon.</a:t>
            </a:r>
          </a:p>
          <a:p>
            <a:r>
              <a:rPr lang="en-US" dirty="0"/>
              <a:t>• But it split after Rehoboam rejected Jeroboam and it remained divided for the rest of the OT. The tribes came back led by Zerubbabel, but not under a king of Israel. </a:t>
            </a:r>
          </a:p>
          <a:p>
            <a:r>
              <a:rPr lang="en-US" dirty="0"/>
              <a:t>• Yet God's people will reunite once again under the Messiah Jesus.</a:t>
            </a:r>
          </a:p>
          <a:p>
            <a:r>
              <a:rPr lang="en-US" dirty="0"/>
              <a:t>___________</a:t>
            </a:r>
          </a:p>
          <a:p>
            <a:r>
              <a:rPr lang="en-US" dirty="0"/>
              <a:t>Common-291</a:t>
            </a:r>
          </a:p>
          <a:p>
            <a:r>
              <a:rPr lang="en-US"/>
              <a:t>OS-Ezek33-39-slide 65</a:t>
            </a:r>
            <a:endParaRPr lang="en-US" dirty="0"/>
          </a:p>
        </p:txBody>
      </p:sp>
    </p:spTree>
    <p:extLst>
      <p:ext uri="{BB962C8B-B14F-4D97-AF65-F5344CB8AC3E}">
        <p14:creationId xmlns:p14="http://schemas.microsoft.com/office/powerpoint/2010/main" val="2205952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Again a message came to me from the LORD:  16 “Son of man, take a piece of wood and carve on it these words: ‘This represents Judah and its allied tribes.’ Then take another piece and carve these words on it: ‘This represents Ephraim and the northern tribes of Israel.’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(37:15-16 NLT).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970203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Now hold them together in your hand as if they were one piece of wood.  18 When your people ask you what your actions mean,  19 say to them, ‘This is what the Sovereign Lord says: I will take Ephraim and the northern tribes and join them to Judah. I will make them one piece of wood in my hand.’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(37:17-19 NLT).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736427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Messiah will rule Judah and Israel together to fulfill the Davidic Covenant (2 Sam. 7:13-14) and show God's holiness (37:15-28).</a:t>
            </a:r>
          </a:p>
          <a:p>
            <a:endParaRPr lang="en-US" dirty="0">
              <a:latin typeface="Arial" panose="020B0604020202020204" pitchFamily="34" charset="0"/>
              <a:ea typeface="ＭＳ Ｐゴシック" charset="0"/>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“Then hold out the pieces of wood you have inscribed, so the people can see them.  21 And give them this message from the Sovereign Lord: I will gather the people of Israel from among the nations. I will bring them home to their own land from the places where they have been scattered.  22 I will unify them into one nation on the mountains of Israel. One king will rule them all; no longer will they be divided into two nations or into two kingdoms.  23 They will never again pollute themselves with their idols and vile images and rebellion, for I will save them from their sinful backsliding. I will cleanse them. Then they will truly be my people, and I will be their God. </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37:24    “My servant David will be their king, and they will have only one shepherd. They will obey my regulations and be careful to keep my decrees.  25 They will live in the land I gave my servant Jacob, the land where their ancestors lived. They and their children and their grandchildren after them will live there forever, generation after generation. And my servant David will be their prince forever.  26 And I will make a covenant of peace with them, an everlasting covenant. I will give them their land and increase their numbers, and I will put my Temple among them forever.  27 I will make my home among them. I will be their God, and they will be my people.  28 And when my Temple is among them forever, the nations will know that I am the Lord, who makes Israel holy.”</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—Ezek 37:20-28 NLT</a:t>
            </a:r>
          </a:p>
        </p:txBody>
      </p:sp>
    </p:spTree>
    <p:extLst>
      <p:ext uri="{BB962C8B-B14F-4D97-AF65-F5344CB8AC3E}">
        <p14:creationId xmlns:p14="http://schemas.microsoft.com/office/powerpoint/2010/main" val="23309952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Again a message came to me from the LORD:  16 “Son of man, take a piece of wood and carve on it these words: ‘This represents Judah and its allied tribes.’ Then take another piece and carve these words on it: ‘This represents Ephraim and the northern tribes of Israel.’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(37:15-16 NLT).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894214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26-Ezekiel-Israel's 70th - Do You See The Miracle.mp4 at </a:t>
            </a:r>
          </a:p>
          <a:p>
            <a:r>
              <a:rPr lang="en-US" sz="1200" kern="1200" dirty="0">
                <a:solidFill>
                  <a:schemeClr val="tx1"/>
                </a:solidFill>
                <a:effectLst/>
                <a:latin typeface="+mn-lt"/>
                <a:ea typeface="+mn-ea"/>
                <a:cs typeface="+mn-cs"/>
              </a:rPr>
              <a:t>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/26-Ezekiel-Israel's%2070th%20-%20Do%20You%20See%20The%20Miracle.mp4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960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extLst>
      <p:ext uri="{BB962C8B-B14F-4D97-AF65-F5344CB8AC3E}">
        <p14:creationId xmlns:p14="http://schemas.microsoft.com/office/powerpoint/2010/main" val="106043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extLst>
      <p:ext uri="{BB962C8B-B14F-4D97-AF65-F5344CB8AC3E}">
        <p14:creationId xmlns:p14="http://schemas.microsoft.com/office/powerpoint/2010/main" val="1430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06006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52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1273B4-ECD5-C942-B952-9B732FFE03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4750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A0CF1E-1BA5-2B4C-8CA1-710B855AC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76516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C4A7CB-E39F-6740-BC5A-2B601A7D12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339873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9E807B-BF38-F746-A8F6-6FA8C993E2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804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Slide Image Placeholder 1"/>
          <p:cNvSpPr>
            <a:spLocks noGrp="1" noRot="1" noChangeAspect="1"/>
          </p:cNvSpPr>
          <p:nvPr>
            <p:ph type="sldImg"/>
          </p:nvPr>
        </p:nvSpPr>
        <p:spPr>
          <a:ln/>
        </p:spPr>
      </p:sp>
      <p:sp>
        <p:nvSpPr>
          <p:cNvPr id="718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David Brickner,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Salvation" (Jews for Jesus Publication, 8 July 2013) at http://www.jewsforjesus.org/images/population-israel-800w.jpg accessed 17 July 2013</a:t>
            </a:r>
          </a:p>
        </p:txBody>
      </p:sp>
      <p:sp>
        <p:nvSpPr>
          <p:cNvPr id="71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E4BD7-71F4-414B-A2B2-7E8A073EB5B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929218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See https://www.youtube.com/watch?v=_JF9cWmjgEc for PM Benjamin Netanyahu UN speech speech o</a:t>
            </a:r>
            <a:r>
              <a:rPr lang="en-US" baseline="0">
                <a:latin typeface="Arial"/>
                <a:cs typeface="Arial"/>
              </a:rPr>
              <a:t>n these dates at 18:00 minutes:</a:t>
            </a:r>
            <a:endParaRPr lang="en-US">
              <a:latin typeface="Arial"/>
              <a:cs typeface="Arial"/>
            </a:endParaRPr>
          </a:p>
          <a:p>
            <a:r>
              <a:rPr lang="en-US">
                <a:latin typeface="Arial"/>
                <a:cs typeface="Arial"/>
              </a:rPr>
              <a:t>1897 First Zionist</a:t>
            </a:r>
            <a:r>
              <a:rPr lang="en-US" baseline="0">
                <a:latin typeface="Arial"/>
                <a:cs typeface="Arial"/>
              </a:rPr>
              <a:t> Congress under Theodore Hertzel started bringing Jews back to Israel exactly 120 years ago (Gen 6:3 gave 120 years limit to man relating to the Flood)</a:t>
            </a:r>
          </a:p>
          <a:p>
            <a:r>
              <a:rPr lang="en-US" baseline="0">
                <a:latin typeface="Arial"/>
                <a:cs typeface="Arial"/>
              </a:rPr>
              <a:t>1967 Six-Day War captured Jerusalem 50-year generation 50 years ago (Matt 24:34 says "this generation will not pass away until all these things have happened")</a:t>
            </a:r>
          </a:p>
          <a:p>
            <a:r>
              <a:rPr lang="en-US" baseline="0">
                <a:latin typeface="Arial"/>
                <a:cs typeface="Arial"/>
              </a:rPr>
              <a:t>1917 Balfour Declaration of UK divided Middle East into present countries one 100-year generation ago to prepare for Jewish state 100 years ago (Gen 15:13 notes a 400-year slavery, which Gen 15:17 identifies as 4 generations of 100 years each)</a:t>
            </a:r>
          </a:p>
          <a:p>
            <a:r>
              <a:rPr lang="en-US" baseline="0">
                <a:latin typeface="Arial"/>
                <a:cs typeface="Arial"/>
              </a:rPr>
              <a:t>1947 UN Partition Plan granted minimal boundaries for modern Israel 70 years ago, similar to the 70-year exile from the land from 605-536 BC</a:t>
            </a:r>
          </a:p>
          <a:p>
            <a:endParaRPr lang="en-US" baseline="0">
              <a:latin typeface="Arial"/>
              <a:cs typeface="Arial"/>
            </a:endParaRPr>
          </a:p>
          <a:p>
            <a:r>
              <a:rPr lang="en-US" baseline="0">
                <a:latin typeface="Arial"/>
                <a:cs typeface="Arial"/>
              </a:rPr>
              <a:t>These four key modern events lead us to the year 2017 as paramount for Israel.</a:t>
            </a:r>
          </a:p>
          <a:p>
            <a:r>
              <a:rPr lang="en-US" baseline="0">
                <a:latin typeface="Arial"/>
                <a:cs typeface="Arial"/>
              </a:rPr>
              <a:t>________</a:t>
            </a:r>
          </a:p>
          <a:p>
            <a:endParaRPr lang="en-US" baseline="0">
              <a:latin typeface="Arial"/>
              <a:cs typeface="Arial"/>
            </a:endParaRPr>
          </a:p>
          <a:p>
            <a:r>
              <a:rPr lang="en-US" baseline="0">
                <a:latin typeface="Arial"/>
                <a:cs typeface="Arial"/>
              </a:rPr>
              <a:t>The above image and article below is reproduced from:</a:t>
            </a:r>
          </a:p>
          <a:p>
            <a:r>
              <a:rPr lang="en-US" b="1"/>
              <a:t>Reformation and Jubilees?</a:t>
            </a:r>
          </a:p>
          <a:p>
            <a:r>
              <a:rPr lang="en-US"/>
              <a:t>Posted on </a:t>
            </a:r>
            <a:r>
              <a:rPr lang="en-US">
                <a:hlinkClick r:id="rId3" tooltip="8:35 pm"/>
              </a:rPr>
              <a:t>July 10, 2017</a:t>
            </a:r>
            <a:r>
              <a:rPr lang="en-US"/>
              <a:t> by </a:t>
            </a:r>
            <a:r>
              <a:rPr lang="en-US">
                <a:hlinkClick r:id="rId4" tooltip="View all posts by Richard A. Volunteer"/>
              </a:rPr>
              <a:t>Richard A. Volunteer</a:t>
            </a:r>
            <a:r>
              <a:rPr lang="en-US"/>
              <a:t> </a:t>
            </a:r>
          </a:p>
          <a:p>
            <a:r>
              <a:rPr lang="en-US"/>
              <a:t>Accessed 20 Oct</a:t>
            </a:r>
            <a:r>
              <a:rPr lang="en-US" baseline="0"/>
              <a:t> 2017</a:t>
            </a:r>
          </a:p>
          <a:p>
            <a:endParaRPr lang="en-US"/>
          </a:p>
          <a:p>
            <a:r>
              <a:rPr lang="en-US" sz="1200" kern="1200">
                <a:solidFill>
                  <a:schemeClr val="tx1"/>
                </a:solidFill>
                <a:effectLst/>
                <a:latin typeface="Times New Roman" pitchFamily="-108" charset="0"/>
                <a:ea typeface="ＭＳ Ｐゴシック" pitchFamily="-111" charset="-128"/>
                <a:cs typeface="ＭＳ Ｐゴシック" pitchFamily="-111" charset="-128"/>
              </a:rPr>
              <a:t>"Blow the Shofar in Zion, and sound an alarm on My Holy Mountain!  Let all the inhabitants of the land tremble, For the day of the LORD, is coming; Surely it is near… (Joel 2:1)</a:t>
            </a:r>
            <a:endParaRPr lang="en-US"/>
          </a:p>
          <a:p>
            <a:r>
              <a:rPr lang="en-US"/>
              <a:t>The </a:t>
            </a:r>
            <a:r>
              <a:rPr lang="en-US" b="1"/>
              <a:t>Feast of Trumpets falls on Sept 21, 2017</a:t>
            </a:r>
            <a:r>
              <a:rPr lang="en-US"/>
              <a:t>, and Yom Kippur is 10 days later….</a:t>
            </a:r>
          </a:p>
          <a:p>
            <a:r>
              <a:rPr lang="en-US"/>
              <a:t>The U.N. declared International Day of Peace “just happens” to be September 21, 2017. The Theme this year “just happens” to be peace and safety.</a:t>
            </a:r>
          </a:p>
          <a:p>
            <a:r>
              <a:rPr lang="en-US"/>
              <a:t>It is </a:t>
            </a:r>
            <a:r>
              <a:rPr lang="en-US" b="1"/>
              <a:t>70 years from 1947</a:t>
            </a:r>
            <a:r>
              <a:rPr lang="en-US"/>
              <a:t> which was the rebirth of Israel. – On 29 November 1947, the UN General Assembly adopted the Plan as Resolution 181</a:t>
            </a:r>
          </a:p>
          <a:p>
            <a:r>
              <a:rPr lang="en-US"/>
              <a:t>It is the </a:t>
            </a:r>
            <a:r>
              <a:rPr lang="en-US" b="1"/>
              <a:t>50th anniversary or year</a:t>
            </a:r>
            <a:r>
              <a:rPr lang="en-US"/>
              <a:t> of Jubilee for Jerusalem. It was liberated in 1967 when Jerusalem was recaptured by Israel from the Jordanians. </a:t>
            </a:r>
            <a:r>
              <a:rPr lang="en-US" b="1"/>
              <a:t>Fifty years</a:t>
            </a:r>
            <a:r>
              <a:rPr lang="en-US"/>
              <a:t> earlier Jerusalem was liberated by Allenby in 1917 and 400 years earlier in the Turks conquered Jerusalem in 1517.</a:t>
            </a:r>
          </a:p>
          <a:p>
            <a:r>
              <a:rPr lang="en-US"/>
              <a:t>It is the </a:t>
            </a:r>
            <a:r>
              <a:rPr lang="en-US" b="1"/>
              <a:t>70th anniversary</a:t>
            </a:r>
            <a:r>
              <a:rPr lang="en-US"/>
              <a:t> of the Dead Sea Scrolls – early 1947</a:t>
            </a:r>
          </a:p>
          <a:p>
            <a:r>
              <a:rPr lang="en-US"/>
              <a:t>It is the </a:t>
            </a:r>
            <a:r>
              <a:rPr lang="en-US" b="1"/>
              <a:t>100th anniversary of the Balfour declaration</a:t>
            </a:r>
            <a:r>
              <a:rPr lang="en-US"/>
              <a:t> – On November 2, 1917, Foreign Secretary Arthur James Balfour writes a letter expressing the British government’s support for a Jewish homeland in Palestine.</a:t>
            </a:r>
          </a:p>
          <a:p>
            <a:r>
              <a:rPr lang="en-US"/>
              <a:t>It is the </a:t>
            </a:r>
            <a:r>
              <a:rPr lang="en-US" b="1"/>
              <a:t>120th anniversary of the First Zionist Congress</a:t>
            </a:r>
            <a:r>
              <a:rPr lang="en-US"/>
              <a:t> – “In Basel, I founded the Jewish state,” Zionist visionary Theodor Herzl said in 1897 of the First Zionist Congress.</a:t>
            </a:r>
          </a:p>
          <a:p>
            <a:r>
              <a:rPr lang="en-US"/>
              <a:t>It is the </a:t>
            </a:r>
            <a:r>
              <a:rPr lang="en-US" b="1"/>
              <a:t>500th anniversary</a:t>
            </a:r>
            <a:r>
              <a:rPr lang="en-US"/>
              <a:t> of the Reformation – Catholics and Lutherans will celebrate Reformation Day Oct 31st, 2017 in Jerusalem. They will begin to set aside differences that started with Luther actions on Oct 31, 1517, in Wittenberg Germany.</a:t>
            </a:r>
          </a:p>
          <a:p>
            <a:r>
              <a:rPr lang="en-US"/>
              <a:t> </a:t>
            </a:r>
          </a:p>
          <a:p>
            <a:r>
              <a:rPr lang="en-US"/>
              <a:t>It is 120 Jubilees from Adam.</a:t>
            </a:r>
          </a:p>
          <a:p>
            <a:r>
              <a:rPr lang="en-US"/>
              <a:t>It is 40 Jubilees since Christ’s death.</a:t>
            </a:r>
          </a:p>
          <a:p>
            <a:r>
              <a:rPr lang="en-US"/>
              <a:t>It is 70 Jubilees since Exodus (1483 B.C).</a:t>
            </a:r>
          </a:p>
          <a:p>
            <a:r>
              <a:rPr lang="en-US"/>
              <a:t>It marks year 5777 on the Jewish calendar.</a:t>
            </a:r>
          </a:p>
          <a:p>
            <a:r>
              <a:rPr lang="en-US"/>
              <a:t>So we pay attention and we note the time….for God moves in time and with design and order.</a:t>
            </a:r>
          </a:p>
          <a:p>
            <a:r>
              <a:rPr lang="en-US" b="1"/>
              <a:t>No</a:t>
            </a:r>
            <a:r>
              <a:rPr lang="en-US"/>
              <a:t> – I make no attempt to interpret the mind of God and His inscrutable plans. I do know that ‘coincidence” is not a Kosher word….We only pray to be part of whatever He plans to do among His people and we prepare spiritually."</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901488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54435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881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God promises that Egypt—the superpower of the day—would be the lowliest of nations even until today!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180361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786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Even Lebanon and Gilead across the Jordan will have the Jewish remnant that returns—but that will still make it crowded!</a:t>
            </a: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OS-28-Ezek33-39-slide 85</a:t>
            </a:r>
          </a:p>
          <a:p>
            <a:pPr eaLnBrk="1" hangingPunct="1"/>
            <a:r>
              <a:rPr lang="en-US" altLang="zh-CN" dirty="0">
                <a:latin typeface="Times New Roman" charset="0"/>
                <a:ea typeface="ＭＳ Ｐゴシック" charset="0"/>
                <a:cs typeface="ＭＳ Ｐゴシック" charset="0"/>
              </a:rPr>
              <a:t>OS-36-Zechariah-</a:t>
            </a:r>
          </a:p>
        </p:txBody>
      </p:sp>
    </p:spTree>
    <p:extLst>
      <p:ext uri="{BB962C8B-B14F-4D97-AF65-F5344CB8AC3E}">
        <p14:creationId xmlns:p14="http://schemas.microsoft.com/office/powerpoint/2010/main" val="834078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God predicts the second return (AD 1948) even before the first exile (586 BC)!</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OS-23-Isa1-12—slide 353</a:t>
            </a:r>
          </a:p>
          <a:p>
            <a:pPr eaLnBrk="1" hangingPunct="1"/>
            <a:r>
              <a:rPr lang="en-US" dirty="0">
                <a:latin typeface="Times New Roman" charset="0"/>
                <a:ea typeface="ＭＳ Ｐゴシック" charset="0"/>
                <a:cs typeface="ＭＳ Ｐゴシック" charset="0"/>
              </a:rPr>
              <a:t>OS-26-Ezek33-38—slide 87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86567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ES-26-Restoration of Israel-178</a:t>
            </a:r>
          </a:p>
          <a:p>
            <a:pPr eaLnBrk="1" hangingPunct="1"/>
            <a:r>
              <a:rPr lang="en-US" dirty="0">
                <a:latin typeface="Times New Roman" charset="0"/>
                <a:ea typeface="ＭＳ Ｐゴシック" charset="0"/>
                <a:cs typeface="ＭＳ Ｐゴシック" charset="0"/>
              </a:rPr>
              <a:t>OS-23-Isaiah1-12—slide 376</a:t>
            </a:r>
          </a:p>
          <a:p>
            <a:pPr eaLnBrk="1" hangingPunct="1"/>
            <a:r>
              <a:rPr lang="en-US" dirty="0">
                <a:latin typeface="Times New Roman" charset="0"/>
                <a:ea typeface="ＭＳ Ｐゴシック" charset="0"/>
                <a:cs typeface="ＭＳ Ｐゴシック" charset="0"/>
              </a:rPr>
              <a:t>OS-26-Ezekiel33-39—slide 88</a:t>
            </a:r>
          </a:p>
        </p:txBody>
      </p:sp>
    </p:spTree>
    <p:extLst>
      <p:ext uri="{BB962C8B-B14F-4D97-AF65-F5344CB8AC3E}">
        <p14:creationId xmlns:p14="http://schemas.microsoft.com/office/powerpoint/2010/main" val="9921962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Israel-179</a:t>
            </a:r>
          </a:p>
          <a:p>
            <a:pPr eaLnBrk="1" hangingPunct="1"/>
            <a:r>
              <a:rPr lang="en-US" dirty="0">
                <a:latin typeface="Times New Roman" charset="0"/>
                <a:ea typeface="ＭＳ Ｐゴシック" charset="0"/>
                <a:cs typeface="ＭＳ Ｐゴシック" charset="0"/>
              </a:rPr>
              <a:t>OS-23-Isaiah1-12—slide 377</a:t>
            </a:r>
          </a:p>
          <a:p>
            <a:pPr eaLnBrk="1" hangingPunct="1"/>
            <a:r>
              <a:rPr lang="en-US" dirty="0">
                <a:latin typeface="Times New Roman" charset="0"/>
                <a:ea typeface="ＭＳ Ｐゴシック" charset="0"/>
                <a:cs typeface="ＭＳ Ｐゴシック" charset="0"/>
              </a:rPr>
              <a:t>OS-26-Ezekiel33-39—slide 89</a:t>
            </a:r>
          </a:p>
        </p:txBody>
      </p:sp>
    </p:spTree>
    <p:extLst>
      <p:ext uri="{BB962C8B-B14F-4D97-AF65-F5344CB8AC3E}">
        <p14:creationId xmlns:p14="http://schemas.microsoft.com/office/powerpoint/2010/main" val="31057960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Israel-180</a:t>
            </a:r>
          </a:p>
          <a:p>
            <a:pPr eaLnBrk="1" hangingPunct="1"/>
            <a:r>
              <a:rPr lang="en-US" dirty="0">
                <a:latin typeface="Times New Roman" charset="0"/>
                <a:ea typeface="ＭＳ Ｐゴシック" charset="0"/>
                <a:cs typeface="ＭＳ Ｐゴシック" charset="0"/>
              </a:rPr>
              <a:t>OS-23-Isaiah1-12—slide 378</a:t>
            </a:r>
          </a:p>
          <a:p>
            <a:pPr eaLnBrk="1" hangingPunct="1"/>
            <a:r>
              <a:rPr lang="en-US" dirty="0">
                <a:latin typeface="Times New Roman" charset="0"/>
                <a:ea typeface="ＭＳ Ｐゴシック" charset="0"/>
                <a:cs typeface="ＭＳ Ｐゴシック" charset="0"/>
              </a:rPr>
              <a:t>OS-26-Ezekiel33-39—slide 90</a:t>
            </a:r>
          </a:p>
        </p:txBody>
      </p:sp>
    </p:spTree>
    <p:extLst>
      <p:ext uri="{BB962C8B-B14F-4D97-AF65-F5344CB8AC3E}">
        <p14:creationId xmlns:p14="http://schemas.microsoft.com/office/powerpoint/2010/main" val="16179232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Israel-181</a:t>
            </a:r>
          </a:p>
          <a:p>
            <a:pPr eaLnBrk="1" hangingPunct="1"/>
            <a:r>
              <a:rPr lang="en-US" dirty="0">
                <a:latin typeface="Times New Roman" charset="0"/>
                <a:ea typeface="ＭＳ Ｐゴシック" charset="0"/>
                <a:cs typeface="ＭＳ Ｐゴシック" charset="0"/>
              </a:rPr>
              <a:t>OS-23-Isaiah1-12—slide 379</a:t>
            </a:r>
          </a:p>
          <a:p>
            <a:pPr eaLnBrk="1" hangingPunct="1"/>
            <a:r>
              <a:rPr lang="en-US" dirty="0">
                <a:latin typeface="Times New Roman" charset="0"/>
                <a:ea typeface="ＭＳ Ｐゴシック" charset="0"/>
                <a:cs typeface="ＭＳ Ｐゴシック" charset="0"/>
              </a:rPr>
              <a:t>OS-26-Ezekiel33-39—slide 91</a:t>
            </a:r>
          </a:p>
        </p:txBody>
      </p:sp>
    </p:spTree>
    <p:extLst>
      <p:ext uri="{BB962C8B-B14F-4D97-AF65-F5344CB8AC3E}">
        <p14:creationId xmlns:p14="http://schemas.microsoft.com/office/powerpoint/2010/main" val="2607799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63249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3C2D-D45C-5E43-BE23-EF14FC8B5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214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told exiles details so they could “Be Expectant,” the title of our series on Ezekiel. They could—and we can—be expectant of God’s glory once again.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3AA22D-C1AF-1E46-82E9-79E067F81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67960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(So God will restore Israel to the land. But will other nations oppose Israel’s restoration?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Yes, but this will lead to the second way that God will prepare for his glory to return. He will protect them. But how?)</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95</a:t>
            </a:fld>
            <a:endParaRPr lang="en-US"/>
          </a:p>
        </p:txBody>
      </p:sp>
    </p:spTree>
    <p:extLst>
      <p:ext uri="{BB962C8B-B14F-4D97-AF65-F5344CB8AC3E}">
        <p14:creationId xmlns:p14="http://schemas.microsoft.com/office/powerpoint/2010/main" val="3187751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LORD will defeat an alliance of nations.]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96</a:t>
            </a:fld>
            <a:endParaRPr lang="en-US"/>
          </a:p>
        </p:txBody>
      </p:sp>
    </p:spTree>
    <p:extLst>
      <p:ext uri="{BB962C8B-B14F-4D97-AF65-F5344CB8AC3E}">
        <p14:creationId xmlns:p14="http://schemas.microsoft.com/office/powerpoint/2010/main" val="3377019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 northern Arab alliance will attack Israel with great might (38:1-16).</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97</a:t>
            </a:fld>
            <a:endParaRPr lang="en-US"/>
          </a:p>
        </p:txBody>
      </p:sp>
    </p:spTree>
    <p:extLst>
      <p:ext uri="{BB962C8B-B14F-4D97-AF65-F5344CB8AC3E}">
        <p14:creationId xmlns:p14="http://schemas.microsoft.com/office/powerpoint/2010/main" val="40425774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Current alliances supporting Israel will fail.</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57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Opposition is sure to rise in the days ahead.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b="0" dirty="0">
                <a:latin typeface="Arial" panose="020B0604020202020204" pitchFamily="34" charset="0"/>
                <a:cs typeface="Arial" panose="020B0604020202020204" pitchFamily="34" charset="0"/>
              </a:rPr>
              <a:t>———————</a:t>
            </a:r>
          </a:p>
          <a:p>
            <a:r>
              <a:rPr lang="en-US" sz="1200" b="0" kern="1200" dirty="0">
                <a:solidFill>
                  <a:schemeClr val="tx1"/>
                </a:solidFill>
                <a:effectLst/>
                <a:latin typeface="Arial" panose="020B0604020202020204" pitchFamily="34" charset="0"/>
                <a:ea typeface="+mn-ea"/>
                <a:cs typeface="Arial" panose="020B0604020202020204" pitchFamily="34" charset="0"/>
              </a:rPr>
              <a:t>33-Micah-Netanyahu UN Speech Slams Antisemitism Sep 22 2016.mp4 at http://biblestudydownloads.org/files/</a:t>
            </a:r>
            <a:r>
              <a:rPr lang="en-US" sz="1200" b="0" kern="1200" dirty="0" err="1">
                <a:solidFill>
                  <a:schemeClr val="tx1"/>
                </a:solidFill>
                <a:effectLst/>
                <a:latin typeface="Arial" panose="020B0604020202020204" pitchFamily="34" charset="0"/>
                <a:ea typeface="+mn-ea"/>
                <a:cs typeface="Arial" panose="020B0604020202020204" pitchFamily="34" charset="0"/>
              </a:rPr>
              <a:t>eng</a:t>
            </a:r>
            <a:r>
              <a:rPr lang="en-US" sz="1200" b="0" kern="1200" dirty="0">
                <a:solidFill>
                  <a:schemeClr val="tx1"/>
                </a:solidFill>
                <a:effectLst/>
                <a:latin typeface="Arial" panose="020B0604020202020204" pitchFamily="34" charset="0"/>
                <a:ea typeface="+mn-ea"/>
                <a:cs typeface="Arial" panose="020B0604020202020204" pitchFamily="34" charset="0"/>
              </a:rPr>
              <a:t>/</a:t>
            </a:r>
            <a:r>
              <a:rPr lang="en-US" sz="1200" b="0" kern="1200" dirty="0" err="1">
                <a:solidFill>
                  <a:schemeClr val="tx1"/>
                </a:solidFill>
                <a:effectLst/>
                <a:latin typeface="Arial" panose="020B0604020202020204" pitchFamily="34" charset="0"/>
                <a:ea typeface="+mn-ea"/>
                <a:cs typeface="Arial" panose="020B0604020202020204" pitchFamily="34" charset="0"/>
              </a:rPr>
              <a:t>os</a:t>
            </a:r>
            <a:r>
              <a:rPr lang="en-US" sz="1200" b="0" kern="1200" dirty="0">
                <a:solidFill>
                  <a:schemeClr val="tx1"/>
                </a:solidFill>
                <a:effectLst/>
                <a:latin typeface="Arial" panose="020B0604020202020204" pitchFamily="34" charset="0"/>
                <a:ea typeface="+mn-ea"/>
                <a:cs typeface="Arial" panose="020B0604020202020204" pitchFamily="34" charset="0"/>
              </a:rPr>
              <a:t>/33-Micah-Netanyahu%20UN%20Speech%20Slams%20Antisemitism%20Sep%2022%202016.mp4</a:t>
            </a:r>
            <a:endParaRPr lang="en-SG" sz="1200" b="0" kern="1200" dirty="0">
              <a:solidFill>
                <a:schemeClr val="tx1"/>
              </a:solidFill>
              <a:effectLst/>
              <a:latin typeface="Arial" panose="020B0604020202020204" pitchFamily="34" charset="0"/>
              <a:ea typeface="+mn-ea"/>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716788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21486D-BA66-BC4A-9F72-2A0CBCFC68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44376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E17E84-D2D4-C048-B6FB-B9AD91687B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2162" name="Rectangle 1026"/>
          <p:cNvSpPr>
            <a:spLocks noGrp="1" noRot="1" noChangeAspect="1" noChangeArrowheads="1" noTextEdit="1"/>
          </p:cNvSpPr>
          <p:nvPr>
            <p:ph type="sldImg"/>
          </p:nvPr>
        </p:nvSpPr>
        <p:spPr>
          <a:ln/>
        </p:spPr>
      </p:sp>
      <p:sp>
        <p:nvSpPr>
          <p:cNvPr id="7321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76748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88D4BF-CD7C-404C-ABC6-144BF8073C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Gog is probably Russia with northern Arab nations.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Revelation 20:7-10 also mentions Gog and Magog in a war, so is it the same as Ezekiel?</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40346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B14A6E-FEC0-2A4C-9EE6-8562C3E717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36258" name="Rectangle 1026"/>
          <p:cNvSpPr>
            <a:spLocks noGrp="1" noRot="1" noChangeAspect="1" noChangeArrowheads="1"/>
          </p:cNvSpPr>
          <p:nvPr>
            <p:ph type="sldImg"/>
          </p:nvPr>
        </p:nvSpPr>
        <p:spPr>
          <a:solidFill>
            <a:srgbClr val="FFFFFF"/>
          </a:solidFill>
          <a:ln/>
        </p:spPr>
      </p:sp>
      <p:sp>
        <p:nvSpPr>
          <p:cNvPr id="73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At least four differences exist between the two passages.</a:t>
            </a:r>
          </a:p>
        </p:txBody>
      </p:sp>
    </p:spTree>
    <p:extLst>
      <p:ext uri="{BB962C8B-B14F-4D97-AF65-F5344CB8AC3E}">
        <p14:creationId xmlns:p14="http://schemas.microsoft.com/office/powerpoint/2010/main" val="301046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8186" indent="0" algn="ctr">
              <a:buNone/>
              <a:defRPr>
                <a:solidFill>
                  <a:schemeClr val="tx1">
                    <a:tint val="75000"/>
                  </a:schemeClr>
                </a:solidFill>
              </a:defRPr>
            </a:lvl2pPr>
            <a:lvl3pPr marL="816371" indent="0" algn="ctr">
              <a:buNone/>
              <a:defRPr>
                <a:solidFill>
                  <a:schemeClr val="tx1">
                    <a:tint val="75000"/>
                  </a:schemeClr>
                </a:solidFill>
              </a:defRPr>
            </a:lvl3pPr>
            <a:lvl4pPr marL="1224557" indent="0" algn="ctr">
              <a:buNone/>
              <a:defRPr>
                <a:solidFill>
                  <a:schemeClr val="tx1">
                    <a:tint val="75000"/>
                  </a:schemeClr>
                </a:solidFill>
              </a:defRPr>
            </a:lvl4pPr>
            <a:lvl5pPr marL="1632742" indent="0" algn="ctr">
              <a:buNone/>
              <a:defRPr>
                <a:solidFill>
                  <a:schemeClr val="tx1">
                    <a:tint val="75000"/>
                  </a:schemeClr>
                </a:solidFill>
              </a:defRPr>
            </a:lvl5pPr>
            <a:lvl6pPr marL="2040928" indent="0" algn="ctr">
              <a:buNone/>
              <a:defRPr>
                <a:solidFill>
                  <a:schemeClr val="tx1">
                    <a:tint val="75000"/>
                  </a:schemeClr>
                </a:solidFill>
              </a:defRPr>
            </a:lvl6pPr>
            <a:lvl7pPr marL="2449114" indent="0" algn="ctr">
              <a:buNone/>
              <a:defRPr>
                <a:solidFill>
                  <a:schemeClr val="tx1">
                    <a:tint val="75000"/>
                  </a:schemeClr>
                </a:solidFill>
              </a:defRPr>
            </a:lvl7pPr>
            <a:lvl8pPr marL="2857299" indent="0" algn="ctr">
              <a:buNone/>
              <a:defRPr>
                <a:solidFill>
                  <a:schemeClr val="tx1">
                    <a:tint val="75000"/>
                  </a:schemeClr>
                </a:solidFill>
              </a:defRPr>
            </a:lvl8pPr>
            <a:lvl9pPr marL="326548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78C2A32-E772-4F6B-AD10-D74DDF0B6C58}"/>
              </a:ext>
            </a:extLst>
          </p:cNvPr>
          <p:cNvSpPr>
            <a:spLocks noGrp="1"/>
          </p:cNvSpPr>
          <p:nvPr>
            <p:ph type="dt" sz="half" idx="10"/>
          </p:nvPr>
        </p:nvSpPr>
        <p:spPr/>
        <p:txBody>
          <a:bodyPr/>
          <a:lstStyle>
            <a:lvl1pPr>
              <a:defRPr/>
            </a:lvl1pPr>
          </a:lstStyle>
          <a:p>
            <a:fld id="{626F1A91-B7B0-4D62-9447-82AA6E55F660}"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3D36F9CE-5462-4F46-A4BD-E95C91D1FF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C5D39B-DD40-4234-AEEB-FB15B2B8648A}"/>
              </a:ext>
            </a:extLst>
          </p:cNvPr>
          <p:cNvSpPr>
            <a:spLocks noGrp="1"/>
          </p:cNvSpPr>
          <p:nvPr>
            <p:ph type="sldNum" sz="quarter" idx="12"/>
          </p:nvPr>
        </p:nvSpPr>
        <p:spPr/>
        <p:txBody>
          <a:bodyPr/>
          <a:lstStyle>
            <a:lvl1pPr>
              <a:defRPr/>
            </a:lvl1pPr>
          </a:lstStyle>
          <a:p>
            <a:fld id="{F939B551-40E8-454B-8BFC-4F222135D370}" type="slidenum">
              <a:rPr lang="en-US" altLang="en-US"/>
              <a:pPr/>
              <a:t>‹#›</a:t>
            </a:fld>
            <a:endParaRPr lang="en-US" altLang="en-US"/>
          </a:p>
        </p:txBody>
      </p:sp>
    </p:spTree>
    <p:extLst>
      <p:ext uri="{BB962C8B-B14F-4D97-AF65-F5344CB8AC3E}">
        <p14:creationId xmlns:p14="http://schemas.microsoft.com/office/powerpoint/2010/main" val="2314300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19385-FA8A-4A7B-A7E2-5C2A1A9957D5}"/>
              </a:ext>
            </a:extLst>
          </p:cNvPr>
          <p:cNvSpPr>
            <a:spLocks noGrp="1"/>
          </p:cNvSpPr>
          <p:nvPr>
            <p:ph type="dt" sz="half" idx="10"/>
          </p:nvPr>
        </p:nvSpPr>
        <p:spPr/>
        <p:txBody>
          <a:bodyPr/>
          <a:lstStyle>
            <a:lvl1pPr>
              <a:defRPr/>
            </a:lvl1pPr>
          </a:lstStyle>
          <a:p>
            <a:fld id="{8A50F9AA-5771-4F59-9309-7F1EE4AB04BF}"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49B15343-7666-45C4-9685-45B32640655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A81660-DB6F-4780-9403-564BD1A70FF9}"/>
              </a:ext>
            </a:extLst>
          </p:cNvPr>
          <p:cNvSpPr>
            <a:spLocks noGrp="1"/>
          </p:cNvSpPr>
          <p:nvPr>
            <p:ph type="sldNum" sz="quarter" idx="12"/>
          </p:nvPr>
        </p:nvSpPr>
        <p:spPr/>
        <p:txBody>
          <a:bodyPr/>
          <a:lstStyle>
            <a:lvl1pPr>
              <a:defRPr/>
            </a:lvl1pPr>
          </a:lstStyle>
          <a:p>
            <a:fld id="{53E15B0A-378C-46F6-8728-F0169ACB3C44}" type="slidenum">
              <a:rPr lang="en-US" altLang="en-US"/>
              <a:pPr/>
              <a:t>‹#›</a:t>
            </a:fld>
            <a:endParaRPr lang="en-US" altLang="en-US"/>
          </a:p>
        </p:txBody>
      </p:sp>
    </p:spTree>
    <p:extLst>
      <p:ext uri="{BB962C8B-B14F-4D97-AF65-F5344CB8AC3E}">
        <p14:creationId xmlns:p14="http://schemas.microsoft.com/office/powerpoint/2010/main" val="41682369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554"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797">
                <a:solidFill>
                  <a:schemeClr val="tx1">
                    <a:tint val="75000"/>
                  </a:schemeClr>
                </a:solidFill>
              </a:defRPr>
            </a:lvl1pPr>
            <a:lvl2pPr marL="408186" indent="0">
              <a:buNone/>
              <a:defRPr sz="1601">
                <a:solidFill>
                  <a:schemeClr val="tx1">
                    <a:tint val="75000"/>
                  </a:schemeClr>
                </a:solidFill>
              </a:defRPr>
            </a:lvl2pPr>
            <a:lvl3pPr marL="816371" indent="0">
              <a:buNone/>
              <a:defRPr sz="1445">
                <a:solidFill>
                  <a:schemeClr val="tx1">
                    <a:tint val="75000"/>
                  </a:schemeClr>
                </a:solidFill>
              </a:defRPr>
            </a:lvl3pPr>
            <a:lvl4pPr marL="1224557" indent="0">
              <a:buNone/>
              <a:defRPr sz="1250">
                <a:solidFill>
                  <a:schemeClr val="tx1">
                    <a:tint val="75000"/>
                  </a:schemeClr>
                </a:solidFill>
              </a:defRPr>
            </a:lvl4pPr>
            <a:lvl5pPr marL="1632742" indent="0">
              <a:buNone/>
              <a:defRPr sz="1250">
                <a:solidFill>
                  <a:schemeClr val="tx1">
                    <a:tint val="75000"/>
                  </a:schemeClr>
                </a:solidFill>
              </a:defRPr>
            </a:lvl5pPr>
            <a:lvl6pPr marL="2040928" indent="0">
              <a:buNone/>
              <a:defRPr sz="1250">
                <a:solidFill>
                  <a:schemeClr val="tx1">
                    <a:tint val="75000"/>
                  </a:schemeClr>
                </a:solidFill>
              </a:defRPr>
            </a:lvl6pPr>
            <a:lvl7pPr marL="2449114" indent="0">
              <a:buNone/>
              <a:defRPr sz="1250">
                <a:solidFill>
                  <a:schemeClr val="tx1">
                    <a:tint val="75000"/>
                  </a:schemeClr>
                </a:solidFill>
              </a:defRPr>
            </a:lvl7pPr>
            <a:lvl8pPr marL="2857299" indent="0">
              <a:buNone/>
              <a:defRPr sz="1250">
                <a:solidFill>
                  <a:schemeClr val="tx1">
                    <a:tint val="75000"/>
                  </a:schemeClr>
                </a:solidFill>
              </a:defRPr>
            </a:lvl8pPr>
            <a:lvl9pPr marL="3265485" indent="0">
              <a:buNone/>
              <a:defRPr sz="12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5CA0DF-0E7F-417C-ADC0-0868F8E38BC1}"/>
              </a:ext>
            </a:extLst>
          </p:cNvPr>
          <p:cNvSpPr>
            <a:spLocks noGrp="1"/>
          </p:cNvSpPr>
          <p:nvPr>
            <p:ph type="dt" sz="half" idx="10"/>
          </p:nvPr>
        </p:nvSpPr>
        <p:spPr/>
        <p:txBody>
          <a:bodyPr/>
          <a:lstStyle>
            <a:lvl1pPr>
              <a:defRPr/>
            </a:lvl1pPr>
          </a:lstStyle>
          <a:p>
            <a:fld id="{6634B9D3-1E4A-42FC-839A-3A8BD2E3B45F}"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C7EFECCB-D836-4ED4-9EFF-688532A33A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A39D21-8F0C-477B-BEDE-3B0EF366F18C}"/>
              </a:ext>
            </a:extLst>
          </p:cNvPr>
          <p:cNvSpPr>
            <a:spLocks noGrp="1"/>
          </p:cNvSpPr>
          <p:nvPr>
            <p:ph type="sldNum" sz="quarter" idx="12"/>
          </p:nvPr>
        </p:nvSpPr>
        <p:spPr/>
        <p:txBody>
          <a:bodyPr/>
          <a:lstStyle>
            <a:lvl1pPr>
              <a:defRPr/>
            </a:lvl1pPr>
          </a:lstStyle>
          <a:p>
            <a:fld id="{8AD1045B-D21D-4BC6-9BEC-F1413A0DF38B}" type="slidenum">
              <a:rPr lang="en-US" altLang="en-US"/>
              <a:pPr/>
              <a:t>‹#›</a:t>
            </a:fld>
            <a:endParaRPr lang="en-US" altLang="en-US"/>
          </a:p>
        </p:txBody>
      </p:sp>
    </p:spTree>
    <p:extLst>
      <p:ext uri="{BB962C8B-B14F-4D97-AF65-F5344CB8AC3E}">
        <p14:creationId xmlns:p14="http://schemas.microsoft.com/office/powerpoint/2010/main" val="23735742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3071814"/>
            <a:ext cx="10458450" cy="8689975"/>
          </a:xfrm>
        </p:spPr>
        <p:txBody>
          <a:bodyPr/>
          <a:lstStyle>
            <a:lvl1pPr>
              <a:defRPr sz="2500"/>
            </a:lvl1pPr>
            <a:lvl2pPr>
              <a:defRPr sz="2148"/>
            </a:lvl2pPr>
            <a:lvl3pPr>
              <a:defRPr sz="1797"/>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780838" y="3071814"/>
            <a:ext cx="10458450" cy="8689975"/>
          </a:xfrm>
        </p:spPr>
        <p:txBody>
          <a:bodyPr/>
          <a:lstStyle>
            <a:lvl1pPr>
              <a:defRPr sz="2500"/>
            </a:lvl1pPr>
            <a:lvl2pPr>
              <a:defRPr sz="2148"/>
            </a:lvl2pPr>
            <a:lvl3pPr>
              <a:defRPr sz="1797"/>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9A1C37-7167-4CF8-A164-AA8C97D3EF88}"/>
              </a:ext>
            </a:extLst>
          </p:cNvPr>
          <p:cNvSpPr>
            <a:spLocks noGrp="1"/>
          </p:cNvSpPr>
          <p:nvPr>
            <p:ph type="dt" sz="half" idx="10"/>
          </p:nvPr>
        </p:nvSpPr>
        <p:spPr/>
        <p:txBody>
          <a:bodyPr/>
          <a:lstStyle>
            <a:lvl1pPr>
              <a:defRPr/>
            </a:lvl1pPr>
          </a:lstStyle>
          <a:p>
            <a:fld id="{44584187-7FFC-4781-BD97-55E652F66E22}" type="datetimeFigureOut">
              <a:rPr lang="en-US" altLang="en-US"/>
              <a:pPr/>
              <a:t>1/19/24</a:t>
            </a:fld>
            <a:endParaRPr lang="en-US" altLang="en-US"/>
          </a:p>
        </p:txBody>
      </p:sp>
      <p:sp>
        <p:nvSpPr>
          <p:cNvPr id="6" name="Footer Placeholder 4">
            <a:extLst>
              <a:ext uri="{FF2B5EF4-FFF2-40B4-BE49-F238E27FC236}">
                <a16:creationId xmlns:a16="http://schemas.microsoft.com/office/drawing/2014/main" id="{D5BA872E-C6EC-4255-BF11-E531EFDFFE56}"/>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C18ECEA6-8893-41FF-AA05-6662D72977B3}"/>
              </a:ext>
            </a:extLst>
          </p:cNvPr>
          <p:cNvSpPr>
            <a:spLocks noGrp="1"/>
          </p:cNvSpPr>
          <p:nvPr>
            <p:ph type="sldNum" sz="quarter" idx="12"/>
          </p:nvPr>
        </p:nvSpPr>
        <p:spPr/>
        <p:txBody>
          <a:bodyPr/>
          <a:lstStyle>
            <a:lvl1pPr>
              <a:defRPr/>
            </a:lvl1pPr>
          </a:lstStyle>
          <a:p>
            <a:fld id="{6D3D2629-F65E-4D8C-AC83-4BBFC505E6F7}" type="slidenum">
              <a:rPr lang="en-US" altLang="en-US"/>
              <a:pPr/>
              <a:t>‹#›</a:t>
            </a:fld>
            <a:endParaRPr lang="en-US" altLang="en-US"/>
          </a:p>
        </p:txBody>
      </p:sp>
    </p:spTree>
    <p:extLst>
      <p:ext uri="{BB962C8B-B14F-4D97-AF65-F5344CB8AC3E}">
        <p14:creationId xmlns:p14="http://schemas.microsoft.com/office/powerpoint/2010/main" val="1728067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48" b="1"/>
            </a:lvl1pPr>
            <a:lvl2pPr marL="408186" indent="0">
              <a:buNone/>
              <a:defRPr sz="1797" b="1"/>
            </a:lvl2pPr>
            <a:lvl3pPr marL="816371" indent="0">
              <a:buNone/>
              <a:defRPr sz="1601" b="1"/>
            </a:lvl3pPr>
            <a:lvl4pPr marL="1224557" indent="0">
              <a:buNone/>
              <a:defRPr sz="1445" b="1"/>
            </a:lvl4pPr>
            <a:lvl5pPr marL="1632742" indent="0">
              <a:buNone/>
              <a:defRPr sz="1445" b="1"/>
            </a:lvl5pPr>
            <a:lvl6pPr marL="2040928" indent="0">
              <a:buNone/>
              <a:defRPr sz="1445" b="1"/>
            </a:lvl6pPr>
            <a:lvl7pPr marL="2449114" indent="0">
              <a:buNone/>
              <a:defRPr sz="1445" b="1"/>
            </a:lvl7pPr>
            <a:lvl8pPr marL="2857299" indent="0">
              <a:buNone/>
              <a:defRPr sz="1445" b="1"/>
            </a:lvl8pPr>
            <a:lvl9pPr marL="3265485" indent="0">
              <a:buNone/>
              <a:defRPr sz="14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48"/>
            </a:lvl1pPr>
            <a:lvl2pPr>
              <a:defRPr sz="1797"/>
            </a:lvl2pPr>
            <a:lvl3pPr>
              <a:defRPr sz="1601"/>
            </a:lvl3pPr>
            <a:lvl4pPr>
              <a:defRPr sz="1445"/>
            </a:lvl4pPr>
            <a:lvl5pPr>
              <a:defRPr sz="1445"/>
            </a:lvl5pPr>
            <a:lvl6pPr>
              <a:defRPr sz="1445"/>
            </a:lvl6pPr>
            <a:lvl7pPr>
              <a:defRPr sz="1445"/>
            </a:lvl7pPr>
            <a:lvl8pPr>
              <a:defRPr sz="1445"/>
            </a:lvl8pPr>
            <a:lvl9pPr>
              <a:defRPr sz="14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48" b="1"/>
            </a:lvl1pPr>
            <a:lvl2pPr marL="408186" indent="0">
              <a:buNone/>
              <a:defRPr sz="1797" b="1"/>
            </a:lvl2pPr>
            <a:lvl3pPr marL="816371" indent="0">
              <a:buNone/>
              <a:defRPr sz="1601" b="1"/>
            </a:lvl3pPr>
            <a:lvl4pPr marL="1224557" indent="0">
              <a:buNone/>
              <a:defRPr sz="1445" b="1"/>
            </a:lvl4pPr>
            <a:lvl5pPr marL="1632742" indent="0">
              <a:buNone/>
              <a:defRPr sz="1445" b="1"/>
            </a:lvl5pPr>
            <a:lvl6pPr marL="2040928" indent="0">
              <a:buNone/>
              <a:defRPr sz="1445" b="1"/>
            </a:lvl6pPr>
            <a:lvl7pPr marL="2449114" indent="0">
              <a:buNone/>
              <a:defRPr sz="1445" b="1"/>
            </a:lvl7pPr>
            <a:lvl8pPr marL="2857299" indent="0">
              <a:buNone/>
              <a:defRPr sz="1445" b="1"/>
            </a:lvl8pPr>
            <a:lvl9pPr marL="3265485" indent="0">
              <a:buNone/>
              <a:defRPr sz="1445"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48"/>
            </a:lvl1pPr>
            <a:lvl2pPr>
              <a:defRPr sz="1797"/>
            </a:lvl2pPr>
            <a:lvl3pPr>
              <a:defRPr sz="1601"/>
            </a:lvl3pPr>
            <a:lvl4pPr>
              <a:defRPr sz="1445"/>
            </a:lvl4pPr>
            <a:lvl5pPr>
              <a:defRPr sz="1445"/>
            </a:lvl5pPr>
            <a:lvl6pPr>
              <a:defRPr sz="1445"/>
            </a:lvl6pPr>
            <a:lvl7pPr>
              <a:defRPr sz="1445"/>
            </a:lvl7pPr>
            <a:lvl8pPr>
              <a:defRPr sz="1445"/>
            </a:lvl8pPr>
            <a:lvl9pPr>
              <a:defRPr sz="14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DC90831-4810-4A17-ADAC-FDCD0B701305}"/>
              </a:ext>
            </a:extLst>
          </p:cNvPr>
          <p:cNvSpPr>
            <a:spLocks noGrp="1"/>
          </p:cNvSpPr>
          <p:nvPr>
            <p:ph type="dt" sz="half" idx="10"/>
          </p:nvPr>
        </p:nvSpPr>
        <p:spPr/>
        <p:txBody>
          <a:bodyPr/>
          <a:lstStyle>
            <a:lvl1pPr>
              <a:defRPr/>
            </a:lvl1pPr>
          </a:lstStyle>
          <a:p>
            <a:fld id="{64C5C1B2-BC40-43B6-99A7-9475A6E7075F}" type="datetimeFigureOut">
              <a:rPr lang="en-US" altLang="en-US"/>
              <a:pPr/>
              <a:t>1/19/24</a:t>
            </a:fld>
            <a:endParaRPr lang="en-US" altLang="en-US"/>
          </a:p>
        </p:txBody>
      </p:sp>
      <p:sp>
        <p:nvSpPr>
          <p:cNvPr id="8" name="Footer Placeholder 4">
            <a:extLst>
              <a:ext uri="{FF2B5EF4-FFF2-40B4-BE49-F238E27FC236}">
                <a16:creationId xmlns:a16="http://schemas.microsoft.com/office/drawing/2014/main" id="{8961185D-D9D9-40FE-B2EF-24C04EC5765D}"/>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C31DD7E-734A-46CC-AE1E-026C67CDC9DA}"/>
              </a:ext>
            </a:extLst>
          </p:cNvPr>
          <p:cNvSpPr>
            <a:spLocks noGrp="1"/>
          </p:cNvSpPr>
          <p:nvPr>
            <p:ph type="sldNum" sz="quarter" idx="12"/>
          </p:nvPr>
        </p:nvSpPr>
        <p:spPr/>
        <p:txBody>
          <a:bodyPr/>
          <a:lstStyle>
            <a:lvl1pPr>
              <a:defRPr/>
            </a:lvl1pPr>
          </a:lstStyle>
          <a:p>
            <a:fld id="{636F3647-4B78-4F11-8483-F654110D519D}" type="slidenum">
              <a:rPr lang="en-US" altLang="en-US"/>
              <a:pPr/>
              <a:t>‹#›</a:t>
            </a:fld>
            <a:endParaRPr lang="en-US" altLang="en-US"/>
          </a:p>
        </p:txBody>
      </p:sp>
    </p:spTree>
    <p:extLst>
      <p:ext uri="{BB962C8B-B14F-4D97-AF65-F5344CB8AC3E}">
        <p14:creationId xmlns:p14="http://schemas.microsoft.com/office/powerpoint/2010/main" val="12610318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421E131-901C-4FF3-A8DC-A7DE7D7BBEF0}"/>
              </a:ext>
            </a:extLst>
          </p:cNvPr>
          <p:cNvSpPr>
            <a:spLocks noGrp="1"/>
          </p:cNvSpPr>
          <p:nvPr>
            <p:ph type="dt" sz="half" idx="10"/>
          </p:nvPr>
        </p:nvSpPr>
        <p:spPr/>
        <p:txBody>
          <a:bodyPr/>
          <a:lstStyle>
            <a:lvl1pPr>
              <a:defRPr/>
            </a:lvl1pPr>
          </a:lstStyle>
          <a:p>
            <a:fld id="{EE191EB4-15C0-4FD4-9297-BCA5DFEBD408}" type="datetimeFigureOut">
              <a:rPr lang="en-US" altLang="en-US"/>
              <a:pPr/>
              <a:t>1/19/24</a:t>
            </a:fld>
            <a:endParaRPr lang="en-US" altLang="en-US"/>
          </a:p>
        </p:txBody>
      </p:sp>
      <p:sp>
        <p:nvSpPr>
          <p:cNvPr id="4" name="Footer Placeholder 4">
            <a:extLst>
              <a:ext uri="{FF2B5EF4-FFF2-40B4-BE49-F238E27FC236}">
                <a16:creationId xmlns:a16="http://schemas.microsoft.com/office/drawing/2014/main" id="{70EADE6E-5CF3-4B05-BB16-B73163CBC3B1}"/>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280340D9-DF7D-4F53-8E65-877C9C5839D1}"/>
              </a:ext>
            </a:extLst>
          </p:cNvPr>
          <p:cNvSpPr>
            <a:spLocks noGrp="1"/>
          </p:cNvSpPr>
          <p:nvPr>
            <p:ph type="sldNum" sz="quarter" idx="12"/>
          </p:nvPr>
        </p:nvSpPr>
        <p:spPr/>
        <p:txBody>
          <a:bodyPr/>
          <a:lstStyle>
            <a:lvl1pPr>
              <a:defRPr/>
            </a:lvl1pPr>
          </a:lstStyle>
          <a:p>
            <a:fld id="{551877ED-B8E7-4C22-89EF-5E25C15B64CD}" type="slidenum">
              <a:rPr lang="en-US" altLang="en-US"/>
              <a:pPr/>
              <a:t>‹#›</a:t>
            </a:fld>
            <a:endParaRPr lang="en-US" altLang="en-US"/>
          </a:p>
        </p:txBody>
      </p:sp>
    </p:spTree>
    <p:extLst>
      <p:ext uri="{BB962C8B-B14F-4D97-AF65-F5344CB8AC3E}">
        <p14:creationId xmlns:p14="http://schemas.microsoft.com/office/powerpoint/2010/main" val="80843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0594DE9-A0C6-4262-A992-883D4B3324A9}"/>
              </a:ext>
            </a:extLst>
          </p:cNvPr>
          <p:cNvSpPr>
            <a:spLocks noGrp="1"/>
          </p:cNvSpPr>
          <p:nvPr>
            <p:ph type="dt" sz="half" idx="10"/>
          </p:nvPr>
        </p:nvSpPr>
        <p:spPr/>
        <p:txBody>
          <a:bodyPr/>
          <a:lstStyle>
            <a:lvl1pPr>
              <a:defRPr/>
            </a:lvl1pPr>
          </a:lstStyle>
          <a:p>
            <a:fld id="{5C75B66F-BDA0-4E9C-86A1-A449F6FD3798}" type="datetimeFigureOut">
              <a:rPr lang="en-US" altLang="en-US"/>
              <a:pPr/>
              <a:t>1/19/24</a:t>
            </a:fld>
            <a:endParaRPr lang="en-US" altLang="en-US"/>
          </a:p>
        </p:txBody>
      </p:sp>
      <p:sp>
        <p:nvSpPr>
          <p:cNvPr id="3" name="Footer Placeholder 4">
            <a:extLst>
              <a:ext uri="{FF2B5EF4-FFF2-40B4-BE49-F238E27FC236}">
                <a16:creationId xmlns:a16="http://schemas.microsoft.com/office/drawing/2014/main" id="{9B85F284-1E35-47AC-968D-4A17C1876197}"/>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120BF3EF-FF45-42ED-AE24-B9BF0F0AF52D}"/>
              </a:ext>
            </a:extLst>
          </p:cNvPr>
          <p:cNvSpPr>
            <a:spLocks noGrp="1"/>
          </p:cNvSpPr>
          <p:nvPr>
            <p:ph type="sldNum" sz="quarter" idx="12"/>
          </p:nvPr>
        </p:nvSpPr>
        <p:spPr/>
        <p:txBody>
          <a:bodyPr/>
          <a:lstStyle>
            <a:lvl1pPr>
              <a:defRPr/>
            </a:lvl1pPr>
          </a:lstStyle>
          <a:p>
            <a:fld id="{7ACF5204-C432-4C69-8F36-A014E705A8B6}" type="slidenum">
              <a:rPr lang="en-US" altLang="en-US"/>
              <a:pPr/>
              <a:t>‹#›</a:t>
            </a:fld>
            <a:endParaRPr lang="en-US" altLang="en-US"/>
          </a:p>
        </p:txBody>
      </p:sp>
    </p:spTree>
    <p:extLst>
      <p:ext uri="{BB962C8B-B14F-4D97-AF65-F5344CB8AC3E}">
        <p14:creationId xmlns:p14="http://schemas.microsoft.com/office/powerpoint/2010/main" val="1625861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797"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2851"/>
            </a:lvl1pPr>
            <a:lvl2pPr>
              <a:defRPr sz="2500"/>
            </a:lvl2pPr>
            <a:lvl3pPr>
              <a:defRPr sz="2148"/>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250"/>
            </a:lvl1pPr>
            <a:lvl2pPr marL="408186" indent="0">
              <a:buNone/>
              <a:defRPr sz="1055"/>
            </a:lvl2pPr>
            <a:lvl3pPr marL="816371" indent="0">
              <a:buNone/>
              <a:defRPr sz="898"/>
            </a:lvl3pPr>
            <a:lvl4pPr marL="1224557" indent="0">
              <a:buNone/>
              <a:defRPr sz="820"/>
            </a:lvl4pPr>
            <a:lvl5pPr marL="1632742" indent="0">
              <a:buNone/>
              <a:defRPr sz="820"/>
            </a:lvl5pPr>
            <a:lvl6pPr marL="2040928" indent="0">
              <a:buNone/>
              <a:defRPr sz="820"/>
            </a:lvl6pPr>
            <a:lvl7pPr marL="2449114" indent="0">
              <a:buNone/>
              <a:defRPr sz="820"/>
            </a:lvl7pPr>
            <a:lvl8pPr marL="2857299" indent="0">
              <a:buNone/>
              <a:defRPr sz="820"/>
            </a:lvl8pPr>
            <a:lvl9pPr marL="3265485" indent="0">
              <a:buNone/>
              <a:defRPr sz="820"/>
            </a:lvl9pPr>
          </a:lstStyle>
          <a:p>
            <a:pPr lvl="0"/>
            <a:r>
              <a:rPr lang="en-US"/>
              <a:t>Click to edit Master text styles</a:t>
            </a:r>
          </a:p>
        </p:txBody>
      </p:sp>
      <p:sp>
        <p:nvSpPr>
          <p:cNvPr id="5" name="Date Placeholder 3">
            <a:extLst>
              <a:ext uri="{FF2B5EF4-FFF2-40B4-BE49-F238E27FC236}">
                <a16:creationId xmlns:a16="http://schemas.microsoft.com/office/drawing/2014/main" id="{6DBE6DA2-9B80-401A-891A-1DB64B66FBB3}"/>
              </a:ext>
            </a:extLst>
          </p:cNvPr>
          <p:cNvSpPr>
            <a:spLocks noGrp="1"/>
          </p:cNvSpPr>
          <p:nvPr>
            <p:ph type="dt" sz="half" idx="10"/>
          </p:nvPr>
        </p:nvSpPr>
        <p:spPr/>
        <p:txBody>
          <a:bodyPr/>
          <a:lstStyle>
            <a:lvl1pPr>
              <a:defRPr/>
            </a:lvl1pPr>
          </a:lstStyle>
          <a:p>
            <a:fld id="{7B3EA4E2-4961-4D27-B9EC-4B078D1A1FC7}" type="datetimeFigureOut">
              <a:rPr lang="en-US" altLang="en-US"/>
              <a:pPr/>
              <a:t>1/19/24</a:t>
            </a:fld>
            <a:endParaRPr lang="en-US" altLang="en-US"/>
          </a:p>
        </p:txBody>
      </p:sp>
      <p:sp>
        <p:nvSpPr>
          <p:cNvPr id="6" name="Footer Placeholder 4">
            <a:extLst>
              <a:ext uri="{FF2B5EF4-FFF2-40B4-BE49-F238E27FC236}">
                <a16:creationId xmlns:a16="http://schemas.microsoft.com/office/drawing/2014/main" id="{7D2E723A-4C2F-4814-BF0D-8F616E41335E}"/>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01EEF21A-2F2F-4DC6-9AFD-B745F9447058}"/>
              </a:ext>
            </a:extLst>
          </p:cNvPr>
          <p:cNvSpPr>
            <a:spLocks noGrp="1"/>
          </p:cNvSpPr>
          <p:nvPr>
            <p:ph type="sldNum" sz="quarter" idx="12"/>
          </p:nvPr>
        </p:nvSpPr>
        <p:spPr/>
        <p:txBody>
          <a:bodyPr/>
          <a:lstStyle>
            <a:lvl1pPr>
              <a:defRPr/>
            </a:lvl1pPr>
          </a:lstStyle>
          <a:p>
            <a:fld id="{49C249AC-B536-4A39-82E0-C52746BBC6D9}" type="slidenum">
              <a:rPr lang="en-US" altLang="en-US"/>
              <a:pPr/>
              <a:t>‹#›</a:t>
            </a:fld>
            <a:endParaRPr lang="en-US" altLang="en-US"/>
          </a:p>
        </p:txBody>
      </p:sp>
    </p:spTree>
    <p:extLst>
      <p:ext uri="{BB962C8B-B14F-4D97-AF65-F5344CB8AC3E}">
        <p14:creationId xmlns:p14="http://schemas.microsoft.com/office/powerpoint/2010/main" val="1765623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9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51"/>
            </a:lvl1pPr>
            <a:lvl2pPr marL="408186" indent="0">
              <a:buNone/>
              <a:defRPr sz="2500"/>
            </a:lvl2pPr>
            <a:lvl3pPr marL="816371" indent="0">
              <a:buNone/>
              <a:defRPr sz="2148"/>
            </a:lvl3pPr>
            <a:lvl4pPr marL="1224557" indent="0">
              <a:buNone/>
              <a:defRPr sz="1797"/>
            </a:lvl4pPr>
            <a:lvl5pPr marL="1632742" indent="0">
              <a:buNone/>
              <a:defRPr sz="1797"/>
            </a:lvl5pPr>
            <a:lvl6pPr marL="2040928" indent="0">
              <a:buNone/>
              <a:defRPr sz="1797"/>
            </a:lvl6pPr>
            <a:lvl7pPr marL="2449114" indent="0">
              <a:buNone/>
              <a:defRPr sz="1797"/>
            </a:lvl7pPr>
            <a:lvl8pPr marL="2857299" indent="0">
              <a:buNone/>
              <a:defRPr sz="1797"/>
            </a:lvl8pPr>
            <a:lvl9pPr marL="3265485" indent="0">
              <a:buNone/>
              <a:defRPr sz="179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50"/>
            </a:lvl1pPr>
            <a:lvl2pPr marL="408186" indent="0">
              <a:buNone/>
              <a:defRPr sz="1055"/>
            </a:lvl2pPr>
            <a:lvl3pPr marL="816371" indent="0">
              <a:buNone/>
              <a:defRPr sz="898"/>
            </a:lvl3pPr>
            <a:lvl4pPr marL="1224557" indent="0">
              <a:buNone/>
              <a:defRPr sz="820"/>
            </a:lvl4pPr>
            <a:lvl5pPr marL="1632742" indent="0">
              <a:buNone/>
              <a:defRPr sz="820"/>
            </a:lvl5pPr>
            <a:lvl6pPr marL="2040928" indent="0">
              <a:buNone/>
              <a:defRPr sz="820"/>
            </a:lvl6pPr>
            <a:lvl7pPr marL="2449114" indent="0">
              <a:buNone/>
              <a:defRPr sz="820"/>
            </a:lvl7pPr>
            <a:lvl8pPr marL="2857299" indent="0">
              <a:buNone/>
              <a:defRPr sz="820"/>
            </a:lvl8pPr>
            <a:lvl9pPr marL="3265485" indent="0">
              <a:buNone/>
              <a:defRPr sz="820"/>
            </a:lvl9pPr>
          </a:lstStyle>
          <a:p>
            <a:pPr lvl="0"/>
            <a:r>
              <a:rPr lang="en-US"/>
              <a:t>Click to edit Master text styles</a:t>
            </a:r>
          </a:p>
        </p:txBody>
      </p:sp>
      <p:sp>
        <p:nvSpPr>
          <p:cNvPr id="5" name="Date Placeholder 3">
            <a:extLst>
              <a:ext uri="{FF2B5EF4-FFF2-40B4-BE49-F238E27FC236}">
                <a16:creationId xmlns:a16="http://schemas.microsoft.com/office/drawing/2014/main" id="{A1AB1BB6-DE1E-40C8-9998-B3E0113A433F}"/>
              </a:ext>
            </a:extLst>
          </p:cNvPr>
          <p:cNvSpPr>
            <a:spLocks noGrp="1"/>
          </p:cNvSpPr>
          <p:nvPr>
            <p:ph type="dt" sz="half" idx="10"/>
          </p:nvPr>
        </p:nvSpPr>
        <p:spPr/>
        <p:txBody>
          <a:bodyPr/>
          <a:lstStyle>
            <a:lvl1pPr>
              <a:defRPr/>
            </a:lvl1pPr>
          </a:lstStyle>
          <a:p>
            <a:fld id="{2439E29F-943C-4208-9BD8-E2D38DC5C162}" type="datetimeFigureOut">
              <a:rPr lang="en-US" altLang="en-US"/>
              <a:pPr/>
              <a:t>1/19/24</a:t>
            </a:fld>
            <a:endParaRPr lang="en-US" altLang="en-US"/>
          </a:p>
        </p:txBody>
      </p:sp>
      <p:sp>
        <p:nvSpPr>
          <p:cNvPr id="6" name="Footer Placeholder 4">
            <a:extLst>
              <a:ext uri="{FF2B5EF4-FFF2-40B4-BE49-F238E27FC236}">
                <a16:creationId xmlns:a16="http://schemas.microsoft.com/office/drawing/2014/main" id="{CB53E64C-E8E5-4A19-ADF0-93089E854CF2}"/>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765B3D59-FAB8-4438-ACEB-BE18A8E70744}"/>
              </a:ext>
            </a:extLst>
          </p:cNvPr>
          <p:cNvSpPr>
            <a:spLocks noGrp="1"/>
          </p:cNvSpPr>
          <p:nvPr>
            <p:ph type="sldNum" sz="quarter" idx="12"/>
          </p:nvPr>
        </p:nvSpPr>
        <p:spPr/>
        <p:txBody>
          <a:bodyPr/>
          <a:lstStyle>
            <a:lvl1pPr>
              <a:defRPr/>
            </a:lvl1pPr>
          </a:lstStyle>
          <a:p>
            <a:fld id="{C3A34503-4EBC-4103-ADC0-28D4220F39C7}" type="slidenum">
              <a:rPr lang="en-US" altLang="en-US"/>
              <a:pPr/>
              <a:t>‹#›</a:t>
            </a:fld>
            <a:endParaRPr lang="en-US" altLang="en-US"/>
          </a:p>
        </p:txBody>
      </p:sp>
    </p:spTree>
    <p:extLst>
      <p:ext uri="{BB962C8B-B14F-4D97-AF65-F5344CB8AC3E}">
        <p14:creationId xmlns:p14="http://schemas.microsoft.com/office/powerpoint/2010/main" val="3826839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87298-4B5F-41F1-A3E1-C71B67DAC21A}"/>
              </a:ext>
            </a:extLst>
          </p:cNvPr>
          <p:cNvSpPr>
            <a:spLocks noGrp="1"/>
          </p:cNvSpPr>
          <p:nvPr>
            <p:ph type="dt" sz="half" idx="10"/>
          </p:nvPr>
        </p:nvSpPr>
        <p:spPr/>
        <p:txBody>
          <a:bodyPr/>
          <a:lstStyle>
            <a:lvl1pPr>
              <a:defRPr/>
            </a:lvl1pPr>
          </a:lstStyle>
          <a:p>
            <a:fld id="{FFA340CC-49B9-4D7D-B491-90938BD552C8}"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CCD31138-534A-4879-9D7C-AF01FFE1C5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6A6B1B1-8B8F-4E2F-A446-A022A65799BB}"/>
              </a:ext>
            </a:extLst>
          </p:cNvPr>
          <p:cNvSpPr>
            <a:spLocks noGrp="1"/>
          </p:cNvSpPr>
          <p:nvPr>
            <p:ph type="sldNum" sz="quarter" idx="12"/>
          </p:nvPr>
        </p:nvSpPr>
        <p:spPr/>
        <p:txBody>
          <a:bodyPr/>
          <a:lstStyle>
            <a:lvl1pPr>
              <a:defRPr/>
            </a:lvl1pPr>
          </a:lstStyle>
          <a:p>
            <a:fld id="{11F987B6-1D9E-4EBD-A36E-8FE4904C4F60}" type="slidenum">
              <a:rPr lang="en-US" altLang="en-US"/>
              <a:pPr/>
              <a:t>‹#›</a:t>
            </a:fld>
            <a:endParaRPr lang="en-US" altLang="en-US"/>
          </a:p>
        </p:txBody>
      </p:sp>
    </p:spTree>
    <p:extLst>
      <p:ext uri="{BB962C8B-B14F-4D97-AF65-F5344CB8AC3E}">
        <p14:creationId xmlns:p14="http://schemas.microsoft.com/office/powerpoint/2010/main" val="13263746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1963" y="527050"/>
            <a:ext cx="5267325" cy="11234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69989" y="527050"/>
            <a:ext cx="15649575" cy="11234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89ECB-1400-4C48-9F55-EAEDB08BAE16}"/>
              </a:ext>
            </a:extLst>
          </p:cNvPr>
          <p:cNvSpPr>
            <a:spLocks noGrp="1"/>
          </p:cNvSpPr>
          <p:nvPr>
            <p:ph type="dt" sz="half" idx="10"/>
          </p:nvPr>
        </p:nvSpPr>
        <p:spPr/>
        <p:txBody>
          <a:bodyPr/>
          <a:lstStyle>
            <a:lvl1pPr>
              <a:defRPr/>
            </a:lvl1pPr>
          </a:lstStyle>
          <a:p>
            <a:fld id="{227E67D4-F320-4CB9-A5A2-183F640C78A3}"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A210473D-B547-40FF-A4B2-5C7810E89F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B8E51F-B392-4E4D-8215-B8D6A8559A92}"/>
              </a:ext>
            </a:extLst>
          </p:cNvPr>
          <p:cNvSpPr>
            <a:spLocks noGrp="1"/>
          </p:cNvSpPr>
          <p:nvPr>
            <p:ph type="sldNum" sz="quarter" idx="12"/>
          </p:nvPr>
        </p:nvSpPr>
        <p:spPr/>
        <p:txBody>
          <a:bodyPr/>
          <a:lstStyle>
            <a:lvl1pPr>
              <a:defRPr/>
            </a:lvl1pPr>
          </a:lstStyle>
          <a:p>
            <a:fld id="{4BF33E8E-6D5A-4E91-BE47-A0DD8AD7F356}" type="slidenum">
              <a:rPr lang="en-US" altLang="en-US"/>
              <a:pPr/>
              <a:t>‹#›</a:t>
            </a:fld>
            <a:endParaRPr lang="en-US" altLang="en-US"/>
          </a:p>
        </p:txBody>
      </p:sp>
    </p:spTree>
    <p:extLst>
      <p:ext uri="{BB962C8B-B14F-4D97-AF65-F5344CB8AC3E}">
        <p14:creationId xmlns:p14="http://schemas.microsoft.com/office/powerpoint/2010/main" val="19491136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endParaRPr lang="en-US" sz="2400">
              <a:solidFill>
                <a:srgbClr val="CCECFF"/>
              </a:solidFill>
              <a:latin typeface="Times New Roman"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sz="2400">
              <a:solidFill>
                <a:srgbClr val="CCECFF"/>
              </a:solidFill>
              <a:latin typeface="Times New Roman"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38129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35476254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9986055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505414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254953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2837732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2545695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320025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1996900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7556067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2147678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B9E5CC-85AD-7042-9034-03899E065903}" type="slidenum">
              <a:rPr lang="en-US"/>
              <a:pPr>
                <a:defRPr/>
              </a:pPr>
              <a:t>‹#›</a:t>
            </a:fld>
            <a:endParaRPr lang="en-US"/>
          </a:p>
        </p:txBody>
      </p:sp>
    </p:spTree>
    <p:extLst>
      <p:ext uri="{BB962C8B-B14F-4D97-AF65-F5344CB8AC3E}">
        <p14:creationId xmlns:p14="http://schemas.microsoft.com/office/powerpoint/2010/main" val="36538485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8B2D0B5-243A-9044-86AE-9205D3FDF02C}" type="slidenum">
              <a:rPr lang="en-US"/>
              <a:pPr>
                <a:defRPr/>
              </a:pPr>
              <a:t>‹#›</a:t>
            </a:fld>
            <a:endParaRPr lang="en-US"/>
          </a:p>
        </p:txBody>
      </p:sp>
    </p:spTree>
    <p:extLst>
      <p:ext uri="{BB962C8B-B14F-4D97-AF65-F5344CB8AC3E}">
        <p14:creationId xmlns:p14="http://schemas.microsoft.com/office/powerpoint/2010/main" val="3188706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ED31AD6-8518-AF4C-92B4-3920B8ED9774}" type="slidenum">
              <a:rPr lang="en-US"/>
              <a:pPr>
                <a:defRPr/>
              </a:pPr>
              <a:t>‹#›</a:t>
            </a:fld>
            <a:endParaRPr lang="en-US"/>
          </a:p>
        </p:txBody>
      </p:sp>
    </p:spTree>
    <p:extLst>
      <p:ext uri="{BB962C8B-B14F-4D97-AF65-F5344CB8AC3E}">
        <p14:creationId xmlns:p14="http://schemas.microsoft.com/office/powerpoint/2010/main" val="42565024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981EB97-A638-B84B-83B2-9DA586C98800}" type="slidenum">
              <a:rPr lang="en-US"/>
              <a:pPr>
                <a:defRPr/>
              </a:pPr>
              <a:t>‹#›</a:t>
            </a:fld>
            <a:endParaRPr lang="en-US"/>
          </a:p>
        </p:txBody>
      </p:sp>
    </p:spTree>
    <p:extLst>
      <p:ext uri="{BB962C8B-B14F-4D97-AF65-F5344CB8AC3E}">
        <p14:creationId xmlns:p14="http://schemas.microsoft.com/office/powerpoint/2010/main" val="239771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2027949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B180FD6-EE72-E84D-8724-DA8E4B47EA21}" type="slidenum">
              <a:rPr lang="en-US"/>
              <a:pPr>
                <a:defRPr/>
              </a:pPr>
              <a:t>‹#›</a:t>
            </a:fld>
            <a:endParaRPr lang="en-US"/>
          </a:p>
        </p:txBody>
      </p:sp>
    </p:spTree>
    <p:extLst>
      <p:ext uri="{BB962C8B-B14F-4D97-AF65-F5344CB8AC3E}">
        <p14:creationId xmlns:p14="http://schemas.microsoft.com/office/powerpoint/2010/main" val="37964714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BB99EFB-28DA-2C45-88D2-D74DDB575589}" type="slidenum">
              <a:rPr lang="en-US"/>
              <a:pPr>
                <a:defRPr/>
              </a:pPr>
              <a:t>‹#›</a:t>
            </a:fld>
            <a:endParaRPr lang="en-US"/>
          </a:p>
        </p:txBody>
      </p:sp>
    </p:spTree>
    <p:extLst>
      <p:ext uri="{BB962C8B-B14F-4D97-AF65-F5344CB8AC3E}">
        <p14:creationId xmlns:p14="http://schemas.microsoft.com/office/powerpoint/2010/main" val="24829496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70266C87-34D1-114E-A826-62E5749A3619}" type="slidenum">
              <a:rPr lang="en-US"/>
              <a:pPr>
                <a:defRPr/>
              </a:pPr>
              <a:t>‹#›</a:t>
            </a:fld>
            <a:endParaRPr lang="en-US"/>
          </a:p>
        </p:txBody>
      </p:sp>
    </p:spTree>
    <p:extLst>
      <p:ext uri="{BB962C8B-B14F-4D97-AF65-F5344CB8AC3E}">
        <p14:creationId xmlns:p14="http://schemas.microsoft.com/office/powerpoint/2010/main" val="203095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36A7428-418F-364C-91BE-E8404033BE93}" type="slidenum">
              <a:rPr lang="en-US"/>
              <a:pPr>
                <a:defRPr/>
              </a:pPr>
              <a:t>‹#›</a:t>
            </a:fld>
            <a:endParaRPr lang="en-US"/>
          </a:p>
        </p:txBody>
      </p:sp>
    </p:spTree>
    <p:extLst>
      <p:ext uri="{BB962C8B-B14F-4D97-AF65-F5344CB8AC3E}">
        <p14:creationId xmlns:p14="http://schemas.microsoft.com/office/powerpoint/2010/main" val="24994333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1A0F087-8779-894A-AADB-4B3A7699E2EE}" type="slidenum">
              <a:rPr lang="en-US"/>
              <a:pPr>
                <a:defRPr/>
              </a:pPr>
              <a:t>‹#›</a:t>
            </a:fld>
            <a:endParaRPr lang="en-US"/>
          </a:p>
        </p:txBody>
      </p:sp>
    </p:spTree>
    <p:extLst>
      <p:ext uri="{BB962C8B-B14F-4D97-AF65-F5344CB8AC3E}">
        <p14:creationId xmlns:p14="http://schemas.microsoft.com/office/powerpoint/2010/main" val="1257158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5D2AD0-5A1E-714D-95D3-F7D8CB8B431F}" type="slidenum">
              <a:rPr lang="en-US"/>
              <a:pPr>
                <a:defRPr/>
              </a:pPr>
              <a:t>‹#›</a:t>
            </a:fld>
            <a:endParaRPr lang="en-US"/>
          </a:p>
        </p:txBody>
      </p:sp>
    </p:spTree>
    <p:extLst>
      <p:ext uri="{BB962C8B-B14F-4D97-AF65-F5344CB8AC3E}">
        <p14:creationId xmlns:p14="http://schemas.microsoft.com/office/powerpoint/2010/main" val="546281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591A671-1064-F24B-BBE9-7864AA577401}" type="slidenum">
              <a:rPr lang="en-US"/>
              <a:pPr>
                <a:defRPr/>
              </a:pPr>
              <a:t>‹#›</a:t>
            </a:fld>
            <a:endParaRPr lang="en-US"/>
          </a:p>
        </p:txBody>
      </p:sp>
    </p:spTree>
    <p:extLst>
      <p:ext uri="{BB962C8B-B14F-4D97-AF65-F5344CB8AC3E}">
        <p14:creationId xmlns:p14="http://schemas.microsoft.com/office/powerpoint/2010/main" val="28754438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CDADDC7-58D7-A540-A536-4A0BC7CBCFC3}" type="slidenum">
              <a:rPr lang="en-US"/>
              <a:pPr>
                <a:defRPr/>
              </a:pPr>
              <a:t>‹#›</a:t>
            </a:fld>
            <a:endParaRPr lang="en-US"/>
          </a:p>
        </p:txBody>
      </p:sp>
    </p:spTree>
    <p:extLst>
      <p:ext uri="{BB962C8B-B14F-4D97-AF65-F5344CB8AC3E}">
        <p14:creationId xmlns:p14="http://schemas.microsoft.com/office/powerpoint/2010/main" val="15988496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D76FB408-604E-B74C-A776-B97AA601B775}" type="slidenum">
              <a:rPr lang="en-US"/>
              <a:pPr>
                <a:defRPr/>
              </a:pPr>
              <a:t>‹#›</a:t>
            </a:fld>
            <a:endParaRPr lang="en-US"/>
          </a:p>
        </p:txBody>
      </p:sp>
    </p:spTree>
    <p:extLst>
      <p:ext uri="{BB962C8B-B14F-4D97-AF65-F5344CB8AC3E}">
        <p14:creationId xmlns:p14="http://schemas.microsoft.com/office/powerpoint/2010/main" val="595008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586EA1B-0E42-E246-8E4D-0103450192E0}" type="slidenum">
              <a:rPr lang="en-US"/>
              <a:pPr>
                <a:defRPr/>
              </a:pPr>
              <a:t>‹#›</a:t>
            </a:fld>
            <a:endParaRPr lang="en-US"/>
          </a:p>
        </p:txBody>
      </p:sp>
    </p:spTree>
    <p:extLst>
      <p:ext uri="{BB962C8B-B14F-4D97-AF65-F5344CB8AC3E}">
        <p14:creationId xmlns:p14="http://schemas.microsoft.com/office/powerpoint/2010/main" val="1459361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771CA02-0745-8D4D-B45F-7EA845B28BF7}" type="slidenum">
              <a:rPr lang="en-US"/>
              <a:pPr>
                <a:defRPr/>
              </a:pPr>
              <a:t>‹#›</a:t>
            </a:fld>
            <a:endParaRPr lang="en-US"/>
          </a:p>
        </p:txBody>
      </p:sp>
    </p:spTree>
    <p:extLst>
      <p:ext uri="{BB962C8B-B14F-4D97-AF65-F5344CB8AC3E}">
        <p14:creationId xmlns:p14="http://schemas.microsoft.com/office/powerpoint/2010/main" val="4706594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A539F856-FC0A-7349-A9DD-D688ECD499F1}" type="slidenum">
              <a:rPr lang="en-US"/>
              <a:pPr>
                <a:defRPr/>
              </a:pPr>
              <a:t>‹#›</a:t>
            </a:fld>
            <a:endParaRPr lang="en-US"/>
          </a:p>
        </p:txBody>
      </p:sp>
    </p:spTree>
    <p:extLst>
      <p:ext uri="{BB962C8B-B14F-4D97-AF65-F5344CB8AC3E}">
        <p14:creationId xmlns:p14="http://schemas.microsoft.com/office/powerpoint/2010/main" val="29621400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F0FD070-DA9A-1F43-B8E2-809027131ABA}" type="slidenum">
              <a:rPr lang="en-US"/>
              <a:pPr>
                <a:defRPr/>
              </a:pPr>
              <a:t>‹#›</a:t>
            </a:fld>
            <a:endParaRPr lang="en-US"/>
          </a:p>
        </p:txBody>
      </p:sp>
    </p:spTree>
    <p:extLst>
      <p:ext uri="{BB962C8B-B14F-4D97-AF65-F5344CB8AC3E}">
        <p14:creationId xmlns:p14="http://schemas.microsoft.com/office/powerpoint/2010/main" val="2604746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B3AFC0E7-A4EB-9240-9619-4D4B51720361}" type="slidenum">
              <a:rPr lang="en-US"/>
              <a:pPr>
                <a:defRPr/>
              </a:pPr>
              <a:t>‹#›</a:t>
            </a:fld>
            <a:endParaRPr lang="en-US"/>
          </a:p>
        </p:txBody>
      </p:sp>
    </p:spTree>
    <p:extLst>
      <p:ext uri="{BB962C8B-B14F-4D97-AF65-F5344CB8AC3E}">
        <p14:creationId xmlns:p14="http://schemas.microsoft.com/office/powerpoint/2010/main" val="23279859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740DBECB-C7A9-6C42-B862-C5A52E7C7E75}" type="slidenum">
              <a:rPr lang="en-US"/>
              <a:pPr>
                <a:defRPr/>
              </a:pPr>
              <a:t>‹#›</a:t>
            </a:fld>
            <a:endParaRPr lang="en-US"/>
          </a:p>
        </p:txBody>
      </p:sp>
    </p:spTree>
    <p:extLst>
      <p:ext uri="{BB962C8B-B14F-4D97-AF65-F5344CB8AC3E}">
        <p14:creationId xmlns:p14="http://schemas.microsoft.com/office/powerpoint/2010/main" val="25155803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36B9E8D-3DCB-8144-9062-BA199B78B679}" type="slidenum">
              <a:rPr lang="en-US"/>
              <a:pPr>
                <a:defRPr/>
              </a:pPr>
              <a:t>‹#›</a:t>
            </a:fld>
            <a:endParaRPr lang="en-US"/>
          </a:p>
        </p:txBody>
      </p:sp>
    </p:spTree>
    <p:extLst>
      <p:ext uri="{BB962C8B-B14F-4D97-AF65-F5344CB8AC3E}">
        <p14:creationId xmlns:p14="http://schemas.microsoft.com/office/powerpoint/2010/main" val="29859121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7D79C21D-8596-0A4A-8D13-EF3DC6F45E19}" type="slidenum">
              <a:rPr lang="en-US"/>
              <a:pPr>
                <a:defRPr/>
              </a:pPr>
              <a:t>‹#›</a:t>
            </a:fld>
            <a:endParaRPr lang="en-US"/>
          </a:p>
        </p:txBody>
      </p:sp>
    </p:spTree>
    <p:extLst>
      <p:ext uri="{BB962C8B-B14F-4D97-AF65-F5344CB8AC3E}">
        <p14:creationId xmlns:p14="http://schemas.microsoft.com/office/powerpoint/2010/main" val="1774150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0C28709-DFF0-464A-A1B8-75515E468FD8}" type="slidenum">
              <a:rPr lang="en-US"/>
              <a:pPr>
                <a:defRPr/>
              </a:pPr>
              <a:t>‹#›</a:t>
            </a:fld>
            <a:endParaRPr lang="en-US"/>
          </a:p>
        </p:txBody>
      </p:sp>
    </p:spTree>
    <p:extLst>
      <p:ext uri="{BB962C8B-B14F-4D97-AF65-F5344CB8AC3E}">
        <p14:creationId xmlns:p14="http://schemas.microsoft.com/office/powerpoint/2010/main" val="1410642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5957193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1338157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285881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12540124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2358432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24417330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19912942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16482410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3616519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24081283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23322296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3003246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04232607"/>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375461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1218815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95273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27785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5134783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9810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1984545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978442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984932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84545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34488948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1282717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5940503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4743900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7950459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20810631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37247377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7343881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75235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7693952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3431272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30042899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1924416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28450264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24311893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23947595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32988317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23820804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3921780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17951076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8457601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2125160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11054143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33111695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4974448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860385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15844699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2657450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223056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524437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948860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1735005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1097259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41439429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776179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484697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774272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9739673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50405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30632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1483651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903984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8784515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045367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915641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00374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623078-F2FB-A445-9078-ADB421B3E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0169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8AFE0C-272C-A04E-A110-3D02D6D3B8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4470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9E8EC5-4E74-E84D-9A5C-853116D5F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334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A0EA6-D77A-4946-82C1-1F0F958C0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8655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1A4FBA-4F93-D44B-AE2C-D6F3CF56F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6584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0B3172-E3B8-0C41-93B6-68D2C2960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8168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ACBCC4-397D-8145-80BA-BD330F06F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861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3FDD1-9627-9140-B983-7A3387E39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7627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AA879-E687-644C-B810-CAFA61EA0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1558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EF1C1-489F-8D4D-AC20-796737AA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1662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8A43E-CE0F-894F-B208-61EA925D66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4900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141254B1-34EA-3640-AC71-6047CBBC85F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425108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4330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40044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209076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572063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228028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60179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45378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820002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44025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302675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285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419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537719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71833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2145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982433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4130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3334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27309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8311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25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81897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2369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103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238455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281478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85822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6731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88682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402027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7316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498910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56768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773032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345371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250985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31736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507000584"/>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969171382"/>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492211489"/>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28994443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49127269"/>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22140267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898298252"/>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660950519"/>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633529626"/>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172991851"/>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771185929"/>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95589373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7219275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1997217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95421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358326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7286750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0843883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037724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40119032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8798136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37853468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587883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372829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81593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6748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502784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4272295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3835190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27606063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9632356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28515760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015463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34898520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60875105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311188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970116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3825597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40076610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42437909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8945180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81160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5723426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1528395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4785150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748892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4201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780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902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57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096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898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93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010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3.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1.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2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theme" Target="../theme/theme24.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 id="2147503127"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a:defRPr/>
            </a:pPr>
            <a:fld id="{9F377342-8261-D14C-9ED5-7E803E43661B}" type="slidenum">
              <a:rPr lang="en-US"/>
              <a:pPr>
                <a:defRPr/>
              </a:pPr>
              <a:t>‹#›</a:t>
            </a:fld>
            <a:endParaRPr lang="en-US"/>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sz="2400">
              <a:solidFill>
                <a:srgbClr val="CCECFF"/>
              </a:solidFill>
              <a:latin typeface="Times New Roman" charset="0"/>
            </a:endParaRPr>
          </a:p>
        </p:txBody>
      </p:sp>
    </p:spTree>
    <p:extLst>
      <p:ext uri="{BB962C8B-B14F-4D97-AF65-F5344CB8AC3E}">
        <p14:creationId xmlns:p14="http://schemas.microsoft.com/office/powerpoint/2010/main" val="3091308484"/>
      </p:ext>
    </p:extLst>
  </p:cSld>
  <p:clrMap bg1="dk2" tx1="lt1" bg2="dk1" tx2="lt2" accent1="accent1" accent2="accent2" accent3="accent3" accent4="accent4" accent5="accent5" accent6="accent6" hlink="hlink" folHlink="folHlink"/>
  <p:sldLayoutIdLst>
    <p:sldLayoutId id="2147503002" r:id="rId1"/>
    <p:sldLayoutId id="2147503003" r:id="rId2"/>
    <p:sldLayoutId id="2147503004" r:id="rId3"/>
    <p:sldLayoutId id="2147503005" r:id="rId4"/>
    <p:sldLayoutId id="2147503006" r:id="rId5"/>
    <p:sldLayoutId id="2147503007" r:id="rId6"/>
    <p:sldLayoutId id="2147503008" r:id="rId7"/>
    <p:sldLayoutId id="2147503009" r:id="rId8"/>
    <p:sldLayoutId id="2147503010" r:id="rId9"/>
    <p:sldLayoutId id="2147503011" r:id="rId10"/>
    <p:sldLayoutId id="214750301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23757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23757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23757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07" charset="-128"/>
                <a:cs typeface="ＭＳ Ｐゴシック" pitchFamily="-107" charset="-128"/>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07" charset="-128"/>
                <a:cs typeface="ＭＳ Ｐゴシック" pitchFamily="-107" charset="-128"/>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5C0FBEF6-361D-1C4F-BFD5-455F21C20035}" type="slidenum">
              <a:rPr lang="en-US"/>
              <a:pPr>
                <a:defRPr/>
              </a:pPr>
              <a:t>‹#›</a:t>
            </a:fld>
            <a:endParaRPr lang="en-US"/>
          </a:p>
        </p:txBody>
      </p:sp>
    </p:spTree>
    <p:extLst>
      <p:ext uri="{BB962C8B-B14F-4D97-AF65-F5344CB8AC3E}">
        <p14:creationId xmlns:p14="http://schemas.microsoft.com/office/powerpoint/2010/main" val="858224951"/>
      </p:ext>
    </p:extLst>
  </p:cSld>
  <p:clrMap bg1="lt1" tx1="dk1" bg2="lt2" tx2="dk2" accent1="accent1" accent2="accent2" accent3="accent3" accent4="accent4" accent5="accent5" accent6="accent6" hlink="hlink" folHlink="folHlink"/>
  <p:sldLayoutIdLst>
    <p:sldLayoutId id="2147503014" r:id="rId1"/>
    <p:sldLayoutId id="2147503015" r:id="rId2"/>
    <p:sldLayoutId id="2147503016" r:id="rId3"/>
    <p:sldLayoutId id="2147503017" r:id="rId4"/>
    <p:sldLayoutId id="2147503018" r:id="rId5"/>
    <p:sldLayoutId id="2147503019" r:id="rId6"/>
    <p:sldLayoutId id="2147503020" r:id="rId7"/>
    <p:sldLayoutId id="2147503021" r:id="rId8"/>
    <p:sldLayoutId id="2147503022" r:id="rId9"/>
    <p:sldLayoutId id="2147503023" r:id="rId10"/>
    <p:sldLayoutId id="214750302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6pPr>
      <a:lvl7pPr marL="914400"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7pPr>
      <a:lvl8pPr marL="1371600"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8pPr>
      <a:lvl9pPr marL="1828800"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defTabSz="914400" eaLnBrk="0" fontAlgn="base" hangingPunct="0">
              <a:spcBef>
                <a:spcPct val="0"/>
              </a:spcBef>
              <a:spcAft>
                <a:spcPct val="0"/>
              </a:spcAft>
              <a:defRPr/>
            </a:pPr>
            <a:fld id="{23E5C55D-7544-A443-8273-9E48D30DDB09}"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47345408"/>
      </p:ext>
    </p:extLst>
  </p:cSld>
  <p:clrMap bg1="lt1" tx1="dk1" bg2="lt2" tx2="dk2" accent1="accent1" accent2="accent2" accent3="accent3" accent4="accent4" accent5="accent5" accent6="accent6" hlink="hlink" folHlink="folHlink"/>
  <p:sldLayoutIdLst>
    <p:sldLayoutId id="2147503028" r:id="rId1"/>
    <p:sldLayoutId id="2147503029" r:id="rId2"/>
    <p:sldLayoutId id="2147503030" r:id="rId3"/>
    <p:sldLayoutId id="2147503031" r:id="rId4"/>
    <p:sldLayoutId id="2147503032" r:id="rId5"/>
    <p:sldLayoutId id="2147503033" r:id="rId6"/>
    <p:sldLayoutId id="2147503034" r:id="rId7"/>
    <p:sldLayoutId id="2147503035" r:id="rId8"/>
    <p:sldLayoutId id="2147503036" r:id="rId9"/>
    <p:sldLayoutId id="2147503037" r:id="rId10"/>
    <p:sldLayoutId id="21475030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64038238"/>
      </p:ext>
    </p:extLst>
  </p:cSld>
  <p:clrMap bg1="lt1" tx1="dk1" bg2="lt2" tx2="dk2" accent1="accent1" accent2="accent2" accent3="accent3" accent4="accent4" accent5="accent5" accent6="accent6" hlink="hlink" folHlink="folHlink"/>
  <p:sldLayoutIdLst>
    <p:sldLayoutId id="2147503040" r:id="rId1"/>
    <p:sldLayoutId id="2147503041" r:id="rId2"/>
    <p:sldLayoutId id="2147503042" r:id="rId3"/>
    <p:sldLayoutId id="2147503043" r:id="rId4"/>
    <p:sldLayoutId id="2147503044" r:id="rId5"/>
    <p:sldLayoutId id="2147503045" r:id="rId6"/>
    <p:sldLayoutId id="2147503046" r:id="rId7"/>
    <p:sldLayoutId id="2147503047" r:id="rId8"/>
    <p:sldLayoutId id="2147503048" r:id="rId9"/>
    <p:sldLayoutId id="2147503049" r:id="rId10"/>
    <p:sldLayoutId id="214750305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769593"/>
      </p:ext>
    </p:extLst>
  </p:cSld>
  <p:clrMap bg1="lt1" tx1="dk1" bg2="lt2" tx2="dk2" accent1="accent1" accent2="accent2" accent3="accent3" accent4="accent4" accent5="accent5" accent6="accent6" hlink="hlink" folHlink="folHlink"/>
  <p:sldLayoutIdLst>
    <p:sldLayoutId id="2147503052" r:id="rId1"/>
    <p:sldLayoutId id="2147503053" r:id="rId2"/>
    <p:sldLayoutId id="2147503054" r:id="rId3"/>
    <p:sldLayoutId id="2147503055" r:id="rId4"/>
    <p:sldLayoutId id="2147503056" r:id="rId5"/>
    <p:sldLayoutId id="2147503057" r:id="rId6"/>
    <p:sldLayoutId id="2147503058" r:id="rId7"/>
    <p:sldLayoutId id="2147503059" r:id="rId8"/>
    <p:sldLayoutId id="2147503060" r:id="rId9"/>
    <p:sldLayoutId id="2147503061" r:id="rId10"/>
    <p:sldLayoutId id="2147503062" r:id="rId11"/>
    <p:sldLayoutId id="2147503063" r:id="rId12"/>
    <p:sldLayoutId id="2147503064"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35541701"/>
      </p:ext>
    </p:extLst>
  </p:cSld>
  <p:clrMap bg1="lt1" tx1="dk1" bg2="lt2" tx2="dk2" accent1="accent1" accent2="accent2" accent3="accent3" accent4="accent4" accent5="accent5" accent6="accent6" hlink="hlink" folHlink="folHlink"/>
  <p:sldLayoutIdLst>
    <p:sldLayoutId id="2147503066" r:id="rId1"/>
    <p:sldLayoutId id="2147503067" r:id="rId2"/>
    <p:sldLayoutId id="2147503068" r:id="rId3"/>
    <p:sldLayoutId id="2147503069" r:id="rId4"/>
    <p:sldLayoutId id="2147503070" r:id="rId5"/>
    <p:sldLayoutId id="2147503071" r:id="rId6"/>
    <p:sldLayoutId id="2147503072" r:id="rId7"/>
    <p:sldLayoutId id="2147503073" r:id="rId8"/>
    <p:sldLayoutId id="2147503074" r:id="rId9"/>
    <p:sldLayoutId id="2147503075" r:id="rId10"/>
    <p:sldLayoutId id="21475030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B3A600B-6E19-EB4B-89BC-74ABBBF33EB3}" type="slidenum">
              <a:rPr lang="en-US"/>
              <a:pPr>
                <a:defRPr/>
              </a:pPr>
              <a:t>‹#›</a:t>
            </a:fld>
            <a:endParaRPr lang="en-US"/>
          </a:p>
        </p:txBody>
      </p:sp>
    </p:spTree>
    <p:extLst>
      <p:ext uri="{BB962C8B-B14F-4D97-AF65-F5344CB8AC3E}">
        <p14:creationId xmlns:p14="http://schemas.microsoft.com/office/powerpoint/2010/main" val="3085721019"/>
      </p:ext>
    </p:extLst>
  </p:cSld>
  <p:clrMap bg1="lt1" tx1="dk1" bg2="lt2" tx2="dk2" accent1="accent1" accent2="accent2" accent3="accent3" accent4="accent4" accent5="accent5" accent6="accent6" hlink="hlink" folHlink="folHlink"/>
  <p:sldLayoutIdLst>
    <p:sldLayoutId id="2147503078" r:id="rId1"/>
    <p:sldLayoutId id="2147503079" r:id="rId2"/>
    <p:sldLayoutId id="2147503080" r:id="rId3"/>
    <p:sldLayoutId id="2147503081" r:id="rId4"/>
    <p:sldLayoutId id="2147503082" r:id="rId5"/>
    <p:sldLayoutId id="2147503083" r:id="rId6"/>
    <p:sldLayoutId id="2147503084" r:id="rId7"/>
    <p:sldLayoutId id="2147503085" r:id="rId8"/>
    <p:sldLayoutId id="2147503086" r:id="rId9"/>
    <p:sldLayoutId id="2147503087" r:id="rId10"/>
    <p:sldLayoutId id="214750308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786318916"/>
      </p:ext>
    </p:extLst>
  </p:cSld>
  <p:clrMap bg1="lt1" tx1="dk1" bg2="lt2" tx2="dk2" accent1="accent1" accent2="accent2" accent3="accent3" accent4="accent4" accent5="accent5" accent6="accent6" hlink="hlink" folHlink="folHlink"/>
  <p:sldLayoutIdLst>
    <p:sldLayoutId id="2147503090" r:id="rId1"/>
    <p:sldLayoutId id="2147503091" r:id="rId2"/>
    <p:sldLayoutId id="2147503092" r:id="rId3"/>
    <p:sldLayoutId id="2147503093" r:id="rId4"/>
    <p:sldLayoutId id="2147503094" r:id="rId5"/>
    <p:sldLayoutId id="2147503095" r:id="rId6"/>
    <p:sldLayoutId id="2147503096" r:id="rId7"/>
    <p:sldLayoutId id="2147503097" r:id="rId8"/>
    <p:sldLayoutId id="2147503098" r:id="rId9"/>
    <p:sldLayoutId id="2147503099" r:id="rId10"/>
    <p:sldLayoutId id="21475031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248094"/>
      </p:ext>
    </p:extLst>
  </p:cSld>
  <p:clrMap bg1="dk2" tx1="lt1" bg2="dk1" tx2="lt2" accent1="accent1" accent2="accent2" accent3="accent3" accent4="accent4" accent5="accent5" accent6="accent6" hlink="hlink" folHlink="folHlink"/>
  <p:sldLayoutIdLst>
    <p:sldLayoutId id="2147503102" r:id="rId1"/>
    <p:sldLayoutId id="2147503103" r:id="rId2"/>
    <p:sldLayoutId id="2147503104" r:id="rId3"/>
    <p:sldLayoutId id="2147503105" r:id="rId4"/>
    <p:sldLayoutId id="2147503106" r:id="rId5"/>
    <p:sldLayoutId id="2147503107" r:id="rId6"/>
    <p:sldLayoutId id="2147503108" r:id="rId7"/>
    <p:sldLayoutId id="2147503109" r:id="rId8"/>
    <p:sldLayoutId id="2147503110" r:id="rId9"/>
    <p:sldLayoutId id="2147503111" r:id="rId10"/>
    <p:sldLayoutId id="2147503112" r:id="rId11"/>
    <p:sldLayoutId id="214750311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F56F58-13D9-EE43-B30C-EF480A4C6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29578"/>
      </p:ext>
    </p:extLst>
  </p:cSld>
  <p:clrMap bg1="lt1" tx1="dk1" bg2="lt2" tx2="dk2" accent1="accent1" accent2="accent2" accent3="accent3" accent4="accent4" accent5="accent5" accent6="accent6" hlink="hlink" folHlink="folHlink"/>
  <p:sldLayoutIdLst>
    <p:sldLayoutId id="2147503115" r:id="rId1"/>
    <p:sldLayoutId id="2147503116" r:id="rId2"/>
    <p:sldLayoutId id="2147503117" r:id="rId3"/>
    <p:sldLayoutId id="2147503118" r:id="rId4"/>
    <p:sldLayoutId id="2147503119" r:id="rId5"/>
    <p:sldLayoutId id="2147503120" r:id="rId6"/>
    <p:sldLayoutId id="2147503121" r:id="rId7"/>
    <p:sldLayoutId id="2147503122" r:id="rId8"/>
    <p:sldLayoutId id="2147503123" r:id="rId9"/>
    <p:sldLayoutId id="2147503124" r:id="rId10"/>
    <p:sldLayoutId id="2147503125" r:id="rId11"/>
    <p:sldLayoutId id="2147503126" r:id="rId1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01845411"/>
      </p:ext>
    </p:extLst>
  </p:cSld>
  <p:clrMap bg1="lt1" tx1="dk1" bg2="lt2" tx2="dk2" accent1="accent1" accent2="accent2" accent3="accent3" accent4="accent4" accent5="accent5" accent6="accent6" hlink="hlink" folHlink="folHlink"/>
  <p:sldLayoutIdLst>
    <p:sldLayoutId id="2147503165" r:id="rId1"/>
    <p:sldLayoutId id="2147503166" r:id="rId2"/>
    <p:sldLayoutId id="2147503167" r:id="rId3"/>
    <p:sldLayoutId id="2147503168" r:id="rId4"/>
    <p:sldLayoutId id="2147503169" r:id="rId5"/>
    <p:sldLayoutId id="2147503170" r:id="rId6"/>
    <p:sldLayoutId id="2147503171" r:id="rId7"/>
    <p:sldLayoutId id="2147503172" r:id="rId8"/>
    <p:sldLayoutId id="2147503173" r:id="rId9"/>
    <p:sldLayoutId id="2147503174" r:id="rId10"/>
    <p:sldLayoutId id="2147503175" r:id="rId11"/>
    <p:sldLayoutId id="2147503176" r:id="rId12"/>
    <p:sldLayoutId id="214750317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113047346"/>
      </p:ext>
    </p:extLst>
  </p:cSld>
  <p:clrMap bg1="dk2" tx1="lt1" bg2="dk1" tx2="lt2" accent1="accent1" accent2="accent2" accent3="accent3" accent4="accent4" accent5="accent5" accent6="accent6" hlink="hlink" folHlink="folHlink"/>
  <p:sldLayoutIdLst>
    <p:sldLayoutId id="2147503206" r:id="rId1"/>
    <p:sldLayoutId id="2147503207" r:id="rId2"/>
    <p:sldLayoutId id="2147503208" r:id="rId3"/>
    <p:sldLayoutId id="2147503209" r:id="rId4"/>
    <p:sldLayoutId id="2147503210" r:id="rId5"/>
    <p:sldLayoutId id="2147503211" r:id="rId6"/>
    <p:sldLayoutId id="2147503212" r:id="rId7"/>
    <p:sldLayoutId id="2147503213" r:id="rId8"/>
    <p:sldLayoutId id="2147503214" r:id="rId9"/>
    <p:sldLayoutId id="2147503215" r:id="rId10"/>
    <p:sldLayoutId id="21475032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055196422"/>
      </p:ext>
    </p:extLst>
  </p:cSld>
  <p:clrMap bg1="lt1" tx1="dk1" bg2="lt2" tx2="dk2" accent1="accent1" accent2="accent2" accent3="accent3" accent4="accent4" accent5="accent5" accent6="accent6" hlink="hlink" folHlink="folHlink"/>
  <p:sldLayoutIdLst>
    <p:sldLayoutId id="2147503218" r:id="rId1"/>
    <p:sldLayoutId id="2147503219" r:id="rId2"/>
    <p:sldLayoutId id="2147503220" r:id="rId3"/>
    <p:sldLayoutId id="2147503221" r:id="rId4"/>
    <p:sldLayoutId id="2147503222" r:id="rId5"/>
    <p:sldLayoutId id="2147503223" r:id="rId6"/>
    <p:sldLayoutId id="2147503224" r:id="rId7"/>
    <p:sldLayoutId id="2147503225" r:id="rId8"/>
    <p:sldLayoutId id="2147503226" r:id="rId9"/>
    <p:sldLayoutId id="2147503227" r:id="rId10"/>
    <p:sldLayoutId id="2147503228" r:id="rId11"/>
    <p:sldLayoutId id="2147503229" r:id="rId12"/>
    <p:sldLayoutId id="21475032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66391559"/>
      </p:ext>
    </p:extLst>
  </p:cSld>
  <p:clrMap bg1="lt1" tx1="dk1" bg2="lt2" tx2="dk2" accent1="accent1" accent2="accent2" accent3="accent3" accent4="accent4" accent5="accent5" accent6="accent6" hlink="hlink" folHlink="folHlink"/>
  <p:sldLayoutIdLst>
    <p:sldLayoutId id="2147503232" r:id="rId1"/>
    <p:sldLayoutId id="2147503233" r:id="rId2"/>
    <p:sldLayoutId id="2147503234" r:id="rId3"/>
    <p:sldLayoutId id="2147503235" r:id="rId4"/>
    <p:sldLayoutId id="2147503236" r:id="rId5"/>
    <p:sldLayoutId id="2147503237" r:id="rId6"/>
    <p:sldLayoutId id="2147503238" r:id="rId7"/>
    <p:sldLayoutId id="2147503239" r:id="rId8"/>
    <p:sldLayoutId id="2147503240" r:id="rId9"/>
    <p:sldLayoutId id="2147503241" r:id="rId10"/>
    <p:sldLayoutId id="2147503242" r:id="rId11"/>
    <p:sldLayoutId id="21475032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1365807760"/>
      </p:ext>
    </p:extLst>
  </p:cSld>
  <p:clrMap bg1="lt1" tx1="dk1" bg2="lt2" tx2="dk2" accent1="accent1" accent2="accent2" accent3="accent3" accent4="accent4" accent5="accent5" accent6="accent6" hlink="hlink" folHlink="folHlink"/>
  <p:sldLayoutIdLst>
    <p:sldLayoutId id="2147503245" r:id="rId1"/>
    <p:sldLayoutId id="2147503246" r:id="rId2"/>
    <p:sldLayoutId id="2147503247" r:id="rId3"/>
    <p:sldLayoutId id="2147503248" r:id="rId4"/>
    <p:sldLayoutId id="2147503249" r:id="rId5"/>
    <p:sldLayoutId id="2147503250" r:id="rId6"/>
    <p:sldLayoutId id="2147503251" r:id="rId7"/>
    <p:sldLayoutId id="2147503252" r:id="rId8"/>
    <p:sldLayoutId id="2147503253" r:id="rId9"/>
    <p:sldLayoutId id="2147503254" r:id="rId10"/>
    <p:sldLayoutId id="2147503255" r:id="rId11"/>
    <p:sldLayoutId id="2147503256" r:id="rId12"/>
    <p:sldLayoutId id="2147503257" r:id="rId13"/>
    <p:sldLayoutId id="214750325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819698515"/>
      </p:ext>
    </p:extLst>
  </p:cSld>
  <p:clrMap bg1="dk2" tx1="lt1" bg2="dk1" tx2="lt2" accent1="accent1" accent2="accent2" accent3="accent3" accent4="accent4" accent5="accent5" accent6="accent6" hlink="hlink" folHlink="folHlink"/>
  <p:sldLayoutIdLst>
    <p:sldLayoutId id="2147503260"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2940266053"/>
      </p:ext>
    </p:extLst>
  </p:cSld>
  <p:clrMap bg1="lt1" tx1="dk1" bg2="lt2" tx2="dk2" accent1="accent1" accent2="accent2" accent3="accent3" accent4="accent4" accent5="accent5" accent6="accent6" hlink="hlink" folHlink="folHlink"/>
  <p:sldLayoutIdLst>
    <p:sldLayoutId id="2147503262" r:id="rId1"/>
    <p:sldLayoutId id="2147503263" r:id="rId2"/>
    <p:sldLayoutId id="2147503264" r:id="rId3"/>
    <p:sldLayoutId id="2147503265" r:id="rId4"/>
    <p:sldLayoutId id="2147503266" r:id="rId5"/>
    <p:sldLayoutId id="2147503267" r:id="rId6"/>
    <p:sldLayoutId id="2147503268" r:id="rId7"/>
    <p:sldLayoutId id="2147503269" r:id="rId8"/>
    <p:sldLayoutId id="2147503270" r:id="rId9"/>
    <p:sldLayoutId id="2147503271" r:id="rId10"/>
    <p:sldLayoutId id="21475032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362879"/>
      </p:ext>
    </p:extLst>
  </p:cSld>
  <p:clrMap bg1="dk2" tx1="lt1" bg2="dk1" tx2="lt2" accent1="accent1" accent2="accent2" accent3="accent3" accent4="accent4" accent5="accent5" accent6="accent6" hlink="hlink" folHlink="folHlink"/>
  <p:sldLayoutIdLst>
    <p:sldLayoutId id="21475032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207529479"/>
      </p:ext>
    </p:extLst>
  </p:cSld>
  <p:clrMap bg1="lt1" tx1="dk1" bg2="lt2" tx2="dk2" accent1="accent1" accent2="accent2" accent3="accent3" accent4="accent4" accent5="accent5" accent6="accent6" hlink="hlink" folHlink="folHlink"/>
  <p:sldLayoutIdLst>
    <p:sldLayoutId id="214750327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574851504"/>
      </p:ext>
    </p:extLst>
  </p:cSld>
  <p:clrMap bg1="lt1" tx1="dk1" bg2="lt2" tx2="dk2" accent1="accent1" accent2="accent2" accent3="accent3" accent4="accent4" accent5="accent5" accent6="accent6" hlink="hlink" folHlink="folHlink"/>
  <p:sldLayoutIdLst>
    <p:sldLayoutId id="2147503278" r:id="rId1"/>
    <p:sldLayoutId id="2147503279" r:id="rId2"/>
    <p:sldLayoutId id="214750328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56718"/>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0325670-FBB9-4FC6-8E94-391EB091072D}"/>
              </a:ext>
            </a:extLst>
          </p:cNvPr>
          <p:cNvSpPr>
            <a:spLocks noGrp="1"/>
          </p:cNvSpPr>
          <p:nvPr>
            <p:ph type="title"/>
          </p:nvPr>
        </p:nvSpPr>
        <p:spPr bwMode="auto">
          <a:xfrm>
            <a:off x="457014" y="274519"/>
            <a:ext cx="8229972" cy="1142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805AC8-3F54-4F7A-BD43-1C4E2999BC0C}"/>
              </a:ext>
            </a:extLst>
          </p:cNvPr>
          <p:cNvSpPr>
            <a:spLocks noGrp="1"/>
          </p:cNvSpPr>
          <p:nvPr>
            <p:ph type="body" idx="1"/>
          </p:nvPr>
        </p:nvSpPr>
        <p:spPr bwMode="auto">
          <a:xfrm>
            <a:off x="457014" y="1599980"/>
            <a:ext cx="8229972" cy="452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51BD98-303A-4AAA-9411-9F19D574676F}"/>
              </a:ext>
            </a:extLst>
          </p:cNvPr>
          <p:cNvSpPr>
            <a:spLocks noGrp="1"/>
          </p:cNvSpPr>
          <p:nvPr>
            <p:ph type="dt" sz="half" idx="2"/>
          </p:nvPr>
        </p:nvSpPr>
        <p:spPr>
          <a:xfrm>
            <a:off x="457014" y="6356095"/>
            <a:ext cx="2133765" cy="365473"/>
          </a:xfrm>
          <a:prstGeom prst="rect">
            <a:avLst/>
          </a:prstGeom>
        </p:spPr>
        <p:txBody>
          <a:bodyPr vert="horz" wrap="square" lIns="209004" tIns="104502" rIns="209004" bIns="104502" numCol="1" anchor="ctr" anchorCtr="0" compatLnSpc="1">
            <a:prstTxWarp prst="textNoShape">
              <a:avLst/>
            </a:prstTxWarp>
          </a:bodyPr>
          <a:lstStyle>
            <a:lvl1pPr eaLnBrk="1" hangingPunct="1">
              <a:defRPr sz="1055">
                <a:solidFill>
                  <a:srgbClr val="898989"/>
                </a:solidFill>
              </a:defRPr>
            </a:lvl1pPr>
          </a:lstStyle>
          <a:p>
            <a:fld id="{D7035552-AA74-4EAD-BA01-02E831C2AF6E}" type="datetimeFigureOut">
              <a:rPr lang="en-US" altLang="en-US"/>
              <a:pPr/>
              <a:t>1/19/24</a:t>
            </a:fld>
            <a:endParaRPr lang="en-US" altLang="en-US"/>
          </a:p>
        </p:txBody>
      </p:sp>
      <p:sp>
        <p:nvSpPr>
          <p:cNvPr id="5" name="Footer Placeholder 4">
            <a:extLst>
              <a:ext uri="{FF2B5EF4-FFF2-40B4-BE49-F238E27FC236}">
                <a16:creationId xmlns:a16="http://schemas.microsoft.com/office/drawing/2014/main" id="{622C868E-C551-4920-9315-974452035924}"/>
              </a:ext>
            </a:extLst>
          </p:cNvPr>
          <p:cNvSpPr>
            <a:spLocks noGrp="1"/>
          </p:cNvSpPr>
          <p:nvPr>
            <p:ph type="ftr" sz="quarter" idx="3"/>
          </p:nvPr>
        </p:nvSpPr>
        <p:spPr>
          <a:xfrm>
            <a:off x="3124066" y="6356095"/>
            <a:ext cx="2895869" cy="365473"/>
          </a:xfrm>
          <a:prstGeom prst="rect">
            <a:avLst/>
          </a:prstGeom>
        </p:spPr>
        <p:txBody>
          <a:bodyPr vert="horz" wrap="square" lIns="209004" tIns="104502" rIns="209004" bIns="104502" numCol="1" anchor="ctr" anchorCtr="0" compatLnSpc="1">
            <a:prstTxWarp prst="textNoShape">
              <a:avLst/>
            </a:prstTxWarp>
          </a:bodyPr>
          <a:lstStyle>
            <a:lvl1pPr algn="ctr" eaLnBrk="1" hangingPunct="1">
              <a:defRPr sz="1055">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8430F3C4-3469-41D3-8C17-71CEF1DCD3D0}"/>
              </a:ext>
            </a:extLst>
          </p:cNvPr>
          <p:cNvSpPr>
            <a:spLocks noGrp="1"/>
          </p:cNvSpPr>
          <p:nvPr>
            <p:ph type="sldNum" sz="quarter" idx="4"/>
          </p:nvPr>
        </p:nvSpPr>
        <p:spPr>
          <a:xfrm>
            <a:off x="6553220" y="6356095"/>
            <a:ext cx="2133766" cy="365473"/>
          </a:xfrm>
          <a:prstGeom prst="rect">
            <a:avLst/>
          </a:prstGeom>
        </p:spPr>
        <p:txBody>
          <a:bodyPr vert="horz" wrap="square" lIns="209004" tIns="104502" rIns="209004" bIns="104502" numCol="1" anchor="ctr" anchorCtr="0" compatLnSpc="1">
            <a:prstTxWarp prst="textNoShape">
              <a:avLst/>
            </a:prstTxWarp>
          </a:bodyPr>
          <a:lstStyle>
            <a:lvl1pPr algn="r" eaLnBrk="1" hangingPunct="1">
              <a:defRPr sz="1055">
                <a:solidFill>
                  <a:srgbClr val="898989"/>
                </a:solidFill>
              </a:defRPr>
            </a:lvl1pPr>
          </a:lstStyle>
          <a:p>
            <a:fld id="{C3389CDC-F5B3-4093-BFEB-8D2FBB1C30F0}" type="slidenum">
              <a:rPr lang="en-US" altLang="en-US"/>
              <a:pPr/>
              <a:t>‹#›</a:t>
            </a:fld>
            <a:endParaRPr lang="en-US" altLang="en-US"/>
          </a:p>
        </p:txBody>
      </p:sp>
    </p:spTree>
    <p:extLst>
      <p:ext uri="{BB962C8B-B14F-4D97-AF65-F5344CB8AC3E}">
        <p14:creationId xmlns:p14="http://schemas.microsoft.com/office/powerpoint/2010/main" val="3047498200"/>
      </p:ext>
    </p:extLst>
  </p:cSld>
  <p:clrMap bg1="lt1" tx1="dk1" bg2="lt2" tx2="dk2" accent1="accent1" accent2="accent2" accent3="accent3" accent4="accent4" accent5="accent5" accent6="accent6" hlink="hlink" folHlink="folHlink"/>
  <p:sldLayoutIdLst>
    <p:sldLayoutId id="2147502990" r:id="rId1"/>
    <p:sldLayoutId id="2147502991" r:id="rId2"/>
    <p:sldLayoutId id="2147502992" r:id="rId3"/>
    <p:sldLayoutId id="2147502993" r:id="rId4"/>
    <p:sldLayoutId id="2147502994" r:id="rId5"/>
    <p:sldLayoutId id="2147502995" r:id="rId6"/>
    <p:sldLayoutId id="2147502996" r:id="rId7"/>
    <p:sldLayoutId id="2147502997" r:id="rId8"/>
    <p:sldLayoutId id="2147502998" r:id="rId9"/>
    <p:sldLayoutId id="2147502999" r:id="rId10"/>
    <p:sldLayoutId id="2147503000" r:id="rId11"/>
  </p:sldLayoutIdLst>
  <p:txStyles>
    <p:titleStyle>
      <a:lvl1pPr algn="ctr" defTabSz="408011" rtl="0" eaLnBrk="0" fontAlgn="base" hangingPunct="0">
        <a:spcBef>
          <a:spcPct val="0"/>
        </a:spcBef>
        <a:spcAft>
          <a:spcPct val="0"/>
        </a:spcAft>
        <a:defRPr sz="3945" kern="1200">
          <a:solidFill>
            <a:schemeClr val="tx1"/>
          </a:solidFill>
          <a:latin typeface="+mj-lt"/>
          <a:ea typeface="MS PGothic" panose="020B0600070205080204" pitchFamily="34" charset="-128"/>
          <a:cs typeface="ＭＳ Ｐゴシック" charset="0"/>
        </a:defRPr>
      </a:lvl1pPr>
      <a:lvl2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2pPr>
      <a:lvl3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3pPr>
      <a:lvl4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4pPr>
      <a:lvl5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5pPr>
      <a:lvl6pPr marL="178582"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6pPr>
      <a:lvl7pPr marL="357165"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7pPr>
      <a:lvl8pPr marL="535747"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8pPr>
      <a:lvl9pPr marL="714329"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9pPr>
    </p:titleStyle>
    <p:bodyStyle>
      <a:lvl1pPr marL="305698" indent="-305698" algn="l" defTabSz="408011" rtl="0" eaLnBrk="0" fontAlgn="base" hangingPunct="0">
        <a:spcBef>
          <a:spcPct val="20000"/>
        </a:spcBef>
        <a:spcAft>
          <a:spcPct val="0"/>
        </a:spcAft>
        <a:buFont typeface="Arial" panose="020B0604020202020204" pitchFamily="34" charset="0"/>
        <a:buChar char="•"/>
        <a:defRPr sz="2851" kern="1200">
          <a:solidFill>
            <a:schemeClr val="tx1"/>
          </a:solidFill>
          <a:latin typeface="+mn-lt"/>
          <a:ea typeface="MS PGothic" panose="020B0600070205080204" pitchFamily="34" charset="-128"/>
          <a:cs typeface="ＭＳ Ｐゴシック" charset="0"/>
        </a:defRPr>
      </a:lvl1pPr>
      <a:lvl2pPr marL="662863" indent="-254852" algn="l" defTabSz="408011"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S PGothic" panose="020B0600070205080204" pitchFamily="34" charset="-128"/>
          <a:cs typeface="+mn-cs"/>
        </a:defRPr>
      </a:lvl2pPr>
      <a:lvl3pPr marL="1020028" indent="-204006" algn="l" defTabSz="408011" rtl="0" eaLnBrk="0" fontAlgn="base" hangingPunct="0">
        <a:spcBef>
          <a:spcPct val="20000"/>
        </a:spcBef>
        <a:spcAft>
          <a:spcPct val="0"/>
        </a:spcAft>
        <a:buFont typeface="Arial" panose="020B0604020202020204" pitchFamily="34" charset="0"/>
        <a:buChar char="•"/>
        <a:defRPr sz="2148" kern="1200">
          <a:solidFill>
            <a:schemeClr val="tx1"/>
          </a:solidFill>
          <a:latin typeface="+mn-lt"/>
          <a:ea typeface="MS PGothic" panose="020B0600070205080204" pitchFamily="34" charset="-128"/>
          <a:cs typeface="+mn-cs"/>
        </a:defRPr>
      </a:lvl3pPr>
      <a:lvl4pPr marL="1428039" indent="-204006" algn="l" defTabSz="408011" rtl="0" eaLnBrk="0" fontAlgn="base" hangingPunct="0">
        <a:spcBef>
          <a:spcPct val="20000"/>
        </a:spcBef>
        <a:spcAft>
          <a:spcPct val="0"/>
        </a:spcAft>
        <a:buFont typeface="Arial" panose="020B0604020202020204" pitchFamily="34" charset="0"/>
        <a:buChar char="–"/>
        <a:defRPr sz="1797" kern="1200">
          <a:solidFill>
            <a:schemeClr val="tx1"/>
          </a:solidFill>
          <a:latin typeface="+mn-lt"/>
          <a:ea typeface="MS PGothic" panose="020B0600070205080204" pitchFamily="34" charset="-128"/>
          <a:cs typeface="+mn-cs"/>
        </a:defRPr>
      </a:lvl4pPr>
      <a:lvl5pPr marL="1836670" indent="-204006" algn="l" defTabSz="408011" rtl="0" eaLnBrk="0" fontAlgn="base" hangingPunct="0">
        <a:spcBef>
          <a:spcPct val="20000"/>
        </a:spcBef>
        <a:spcAft>
          <a:spcPct val="0"/>
        </a:spcAft>
        <a:buFont typeface="Arial" panose="020B0604020202020204" pitchFamily="34" charset="0"/>
        <a:buChar char="»"/>
        <a:defRPr sz="1797" kern="1200">
          <a:solidFill>
            <a:schemeClr val="tx1"/>
          </a:solidFill>
          <a:latin typeface="+mn-lt"/>
          <a:ea typeface="MS PGothic" panose="020B0600070205080204" pitchFamily="34" charset="-128"/>
          <a:cs typeface="+mn-cs"/>
        </a:defRPr>
      </a:lvl5pPr>
      <a:lvl6pPr marL="2245021" indent="-204093" algn="l" defTabSz="408186" rtl="0" eaLnBrk="1" latinLnBrk="0" hangingPunct="1">
        <a:spcBef>
          <a:spcPct val="20000"/>
        </a:spcBef>
        <a:buFont typeface="Arial"/>
        <a:buChar char="•"/>
        <a:defRPr sz="1797" kern="1200">
          <a:solidFill>
            <a:schemeClr val="tx1"/>
          </a:solidFill>
          <a:latin typeface="+mn-lt"/>
          <a:ea typeface="+mn-ea"/>
          <a:cs typeface="+mn-cs"/>
        </a:defRPr>
      </a:lvl6pPr>
      <a:lvl7pPr marL="2653206" indent="-204093" algn="l" defTabSz="408186" rtl="0" eaLnBrk="1" latinLnBrk="0" hangingPunct="1">
        <a:spcBef>
          <a:spcPct val="20000"/>
        </a:spcBef>
        <a:buFont typeface="Arial"/>
        <a:buChar char="•"/>
        <a:defRPr sz="1797" kern="1200">
          <a:solidFill>
            <a:schemeClr val="tx1"/>
          </a:solidFill>
          <a:latin typeface="+mn-lt"/>
          <a:ea typeface="+mn-ea"/>
          <a:cs typeface="+mn-cs"/>
        </a:defRPr>
      </a:lvl7pPr>
      <a:lvl8pPr marL="3061392" indent="-204093" algn="l" defTabSz="408186" rtl="0" eaLnBrk="1" latinLnBrk="0" hangingPunct="1">
        <a:spcBef>
          <a:spcPct val="20000"/>
        </a:spcBef>
        <a:buFont typeface="Arial"/>
        <a:buChar char="•"/>
        <a:defRPr sz="1797" kern="1200">
          <a:solidFill>
            <a:schemeClr val="tx1"/>
          </a:solidFill>
          <a:latin typeface="+mn-lt"/>
          <a:ea typeface="+mn-ea"/>
          <a:cs typeface="+mn-cs"/>
        </a:defRPr>
      </a:lvl8pPr>
      <a:lvl9pPr marL="3469578" indent="-204093" algn="l" defTabSz="408186" rtl="0" eaLnBrk="1" latinLnBrk="0" hangingPunct="1">
        <a:spcBef>
          <a:spcPct val="20000"/>
        </a:spcBef>
        <a:buFont typeface="Arial"/>
        <a:buChar char="•"/>
        <a:defRPr sz="1797" kern="1200">
          <a:solidFill>
            <a:schemeClr val="tx1"/>
          </a:solidFill>
          <a:latin typeface="+mn-lt"/>
          <a:ea typeface="+mn-ea"/>
          <a:cs typeface="+mn-cs"/>
        </a:defRPr>
      </a:lvl9pPr>
    </p:bodyStyle>
    <p:otherStyle>
      <a:defPPr>
        <a:defRPr lang="en-US"/>
      </a:defPPr>
      <a:lvl1pPr marL="0" algn="l" defTabSz="408186" rtl="0" eaLnBrk="1" latinLnBrk="0" hangingPunct="1">
        <a:defRPr sz="1601" kern="1200">
          <a:solidFill>
            <a:schemeClr val="tx1"/>
          </a:solidFill>
          <a:latin typeface="+mn-lt"/>
          <a:ea typeface="+mn-ea"/>
          <a:cs typeface="+mn-cs"/>
        </a:defRPr>
      </a:lvl1pPr>
      <a:lvl2pPr marL="408186" algn="l" defTabSz="408186" rtl="0" eaLnBrk="1" latinLnBrk="0" hangingPunct="1">
        <a:defRPr sz="1601" kern="1200">
          <a:solidFill>
            <a:schemeClr val="tx1"/>
          </a:solidFill>
          <a:latin typeface="+mn-lt"/>
          <a:ea typeface="+mn-ea"/>
          <a:cs typeface="+mn-cs"/>
        </a:defRPr>
      </a:lvl2pPr>
      <a:lvl3pPr marL="816371" algn="l" defTabSz="408186" rtl="0" eaLnBrk="1" latinLnBrk="0" hangingPunct="1">
        <a:defRPr sz="1601" kern="1200">
          <a:solidFill>
            <a:schemeClr val="tx1"/>
          </a:solidFill>
          <a:latin typeface="+mn-lt"/>
          <a:ea typeface="+mn-ea"/>
          <a:cs typeface="+mn-cs"/>
        </a:defRPr>
      </a:lvl3pPr>
      <a:lvl4pPr marL="1224557" algn="l" defTabSz="408186" rtl="0" eaLnBrk="1" latinLnBrk="0" hangingPunct="1">
        <a:defRPr sz="1601" kern="1200">
          <a:solidFill>
            <a:schemeClr val="tx1"/>
          </a:solidFill>
          <a:latin typeface="+mn-lt"/>
          <a:ea typeface="+mn-ea"/>
          <a:cs typeface="+mn-cs"/>
        </a:defRPr>
      </a:lvl4pPr>
      <a:lvl5pPr marL="1632742" algn="l" defTabSz="408186" rtl="0" eaLnBrk="1" latinLnBrk="0" hangingPunct="1">
        <a:defRPr sz="1601" kern="1200">
          <a:solidFill>
            <a:schemeClr val="tx1"/>
          </a:solidFill>
          <a:latin typeface="+mn-lt"/>
          <a:ea typeface="+mn-ea"/>
          <a:cs typeface="+mn-cs"/>
        </a:defRPr>
      </a:lvl5pPr>
      <a:lvl6pPr marL="2040928" algn="l" defTabSz="408186" rtl="0" eaLnBrk="1" latinLnBrk="0" hangingPunct="1">
        <a:defRPr sz="1601" kern="1200">
          <a:solidFill>
            <a:schemeClr val="tx1"/>
          </a:solidFill>
          <a:latin typeface="+mn-lt"/>
          <a:ea typeface="+mn-ea"/>
          <a:cs typeface="+mn-cs"/>
        </a:defRPr>
      </a:lvl6pPr>
      <a:lvl7pPr marL="2449114" algn="l" defTabSz="408186" rtl="0" eaLnBrk="1" latinLnBrk="0" hangingPunct="1">
        <a:defRPr sz="1601" kern="1200">
          <a:solidFill>
            <a:schemeClr val="tx1"/>
          </a:solidFill>
          <a:latin typeface="+mn-lt"/>
          <a:ea typeface="+mn-ea"/>
          <a:cs typeface="+mn-cs"/>
        </a:defRPr>
      </a:lvl7pPr>
      <a:lvl8pPr marL="2857299" algn="l" defTabSz="408186" rtl="0" eaLnBrk="1" latinLnBrk="0" hangingPunct="1">
        <a:defRPr sz="1601" kern="1200">
          <a:solidFill>
            <a:schemeClr val="tx1"/>
          </a:solidFill>
          <a:latin typeface="+mn-lt"/>
          <a:ea typeface="+mn-ea"/>
          <a:cs typeface="+mn-cs"/>
        </a:defRPr>
      </a:lvl8pPr>
      <a:lvl9pPr marL="3265485" algn="l" defTabSz="408186" rtl="0" eaLnBrk="1" latinLnBrk="0" hangingPunct="1">
        <a:defRPr sz="16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05.xml"/></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3.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6.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6.xml"/><Relationship Id="rId1" Type="http://schemas.openxmlformats.org/officeDocument/2006/relationships/themeOverride" Target="../theme/themeOverride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6.xml"/><Relationship Id="rId1" Type="http://schemas.openxmlformats.org/officeDocument/2006/relationships/themeOverride" Target="../theme/themeOverride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0.xml"/><Relationship Id="rId1" Type="http://schemas.openxmlformats.org/officeDocument/2006/relationships/slideLayout" Target="../slideLayouts/slideLayout229.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1.xml"/><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2.xml"/><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3.xml"/><Relationship Id="rId1" Type="http://schemas.openxmlformats.org/officeDocument/2006/relationships/slideLayout" Target="../slideLayouts/slideLayout217.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4.xml"/><Relationship Id="rId1" Type="http://schemas.openxmlformats.org/officeDocument/2006/relationships/slideLayout" Target="../slideLayouts/slideLayout217.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5.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6.xml"/><Relationship Id="rId1" Type="http://schemas.openxmlformats.org/officeDocument/2006/relationships/themeOverride" Target="../theme/themeOverride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6.xml"/><Relationship Id="rId1" Type="http://schemas.openxmlformats.org/officeDocument/2006/relationships/slideLayout" Target="../slideLayouts/slideLayout39.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6.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90.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hemeOverride" Target="../theme/themeOverride4.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9.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48.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9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0.xml"/><Relationship Id="rId1" Type="http://schemas.openxmlformats.org/officeDocument/2006/relationships/themeOverride" Target="../theme/themeOverride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304.xml"/><Relationship Id="rId4" Type="http://schemas.openxmlformats.org/officeDocument/2006/relationships/image" Target="../media/image33.emf"/></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2.xml"/><Relationship Id="rId5" Type="http://schemas.openxmlformats.org/officeDocument/2006/relationships/hyperlink" Target="https://commons.wikimedia.org/wiki/Language"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7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73.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101.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6.xml"/><Relationship Id="rId1" Type="http://schemas.openxmlformats.org/officeDocument/2006/relationships/themeOverride" Target="../theme/themeOverride8.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0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53.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25.xml"/><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83.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66.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78.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278.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78.xml"/><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Commonwealth_Theology" TargetMode="External"/><Relationship Id="rId2" Type="http://schemas.openxmlformats.org/officeDocument/2006/relationships/image" Target="../media/image59.jpg"/><Relationship Id="rId1" Type="http://schemas.openxmlformats.org/officeDocument/2006/relationships/slideLayout" Target="../slideLayouts/slideLayout284.xml"/><Relationship Id="rId6" Type="http://schemas.openxmlformats.org/officeDocument/2006/relationships/hyperlink" Target="https://www.theologyofwork.org/old-testament/introduction-to-the-prophets" TargetMode="External"/><Relationship Id="rId5" Type="http://schemas.openxmlformats.org/officeDocument/2006/relationships/image" Target="../media/image60.jp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6.xml"/><Relationship Id="rId1" Type="http://schemas.openxmlformats.org/officeDocument/2006/relationships/slideLayout" Target="../slideLayouts/slideLayout278.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71.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94.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95.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95.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95.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95.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95.xml"/></Relationships>
</file>

<file path=ppt/slides/_rels/slide7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17.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17.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17.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292.xml"/><Relationship Id="rId4" Type="http://schemas.openxmlformats.org/officeDocument/2006/relationships/image" Target="../media/image78.jpeg"/></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266.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3.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4.xml"/><Relationship Id="rId1" Type="http://schemas.openxmlformats.org/officeDocument/2006/relationships/slideLayout" Target="../slideLayouts/slideLayout306.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5.xml"/><Relationship Id="rId1" Type="http://schemas.openxmlformats.org/officeDocument/2006/relationships/slideLayout" Target="../slideLayouts/slideLayout30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6.xml"/><Relationship Id="rId1" Type="http://schemas.openxmlformats.org/officeDocument/2006/relationships/slideLayout" Target="../slideLayouts/slideLayout306.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7.xml"/><Relationship Id="rId1" Type="http://schemas.openxmlformats.org/officeDocument/2006/relationships/slideLayout" Target="../slideLayouts/slideLayout306.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17.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194.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4.xml"/><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1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스크랩] Re:테드 라슨의 에스겔서 그림이미지">
            <a:extLst>
              <a:ext uri="{FF2B5EF4-FFF2-40B4-BE49-F238E27FC236}">
                <a16:creationId xmlns:a16="http://schemas.microsoft.com/office/drawing/2014/main" id="{CD0C2685-5346-41C0-E725-CC85A1A0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a:t>
            </a:r>
            <a:r>
              <a:rPr lang="en-US" b="1" i="1" dirty="0">
                <a:solidFill>
                  <a:srgbClr val="FFFFFF"/>
                </a:solidFill>
                <a:effectLst>
                  <a:glow rad="127000">
                    <a:srgbClr val="000000"/>
                  </a:glow>
                </a:effectLst>
                <a:latin typeface="Arial" charset="0"/>
                <a:ea typeface="ＭＳ Ｐゴシック" charset="0"/>
                <a:cs typeface="ＭＳ Ｐゴシック" charset="0"/>
              </a:rPr>
              <a:t>33–39</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626" y="476672"/>
            <a:ext cx="9120187" cy="40907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Anticipate</a:t>
            </a:r>
            <a:br>
              <a:rPr lang="en-US" sz="6600" b="1" dirty="0">
                <a:effectLst>
                  <a:glow rad="127000">
                    <a:schemeClr val="tx1"/>
                  </a:glow>
                </a:effectLst>
                <a:latin typeface="Arial" charset="0"/>
                <a:ea typeface="ＭＳ Ｐゴシック" charset="0"/>
                <a:cs typeface="ＭＳ Ｐゴシック" charset="0"/>
              </a:rPr>
            </a:br>
            <a:r>
              <a:rPr lang="en-US" sz="8800" b="1" kern="1200" dirty="0">
                <a:effectLst>
                  <a:glow rad="228600">
                    <a:schemeClr val="accent4">
                      <a:satMod val="175000"/>
                      <a:alpha val="88000"/>
                    </a:schemeClr>
                  </a:glow>
                </a:effectLst>
                <a:latin typeface="Apple Chancery" charset="0"/>
                <a:ea typeface="ＭＳ Ｐゴシック" charset="0"/>
                <a:cs typeface="Apple Chancery" charset="0"/>
              </a:rPr>
              <a:t>Glory</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in a New Life</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AmmanChurch.org • BibleStudyDownloads.org</a:t>
            </a:r>
          </a:p>
        </p:txBody>
      </p:sp>
    </p:spTree>
    <p:extLst>
      <p:ext uri="{BB962C8B-B14F-4D97-AF65-F5344CB8AC3E}">
        <p14:creationId xmlns:p14="http://schemas.microsoft.com/office/powerpoint/2010/main" val="208817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2358617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BBEB6B16-8DE1-7247-A9F9-9C6F75D3D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729090"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en-US" b="1">
                <a:solidFill>
                  <a:schemeClr val="bg1"/>
                </a:solidFill>
                <a:latin typeface="Arial" charset="0"/>
                <a:ea typeface="新細明體" charset="0"/>
              </a:rPr>
              <a:t>The Restoration of Israel</a:t>
            </a: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Reappointment of Ezekiel (33)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Leadership (34)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Land (35:1–36:15)</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Honor (36:16-38)</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People (37)</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Peace and Security (38–39)</a:t>
            </a:r>
          </a:p>
        </p:txBody>
      </p:sp>
    </p:spTree>
    <p:extLst>
      <p:ext uri="{BB962C8B-B14F-4D97-AF65-F5344CB8AC3E}">
        <p14:creationId xmlns:p14="http://schemas.microsoft.com/office/powerpoint/2010/main" val="3425116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5" end="5"/>
                                            </p:txEl>
                                          </p:spTgt>
                                        </p:tgtEl>
                                        <p:attrNameLst>
                                          <p:attrName>style.visibility</p:attrName>
                                        </p:attrNameLst>
                                      </p:cBhvr>
                                      <p:to>
                                        <p:strVal val="visible"/>
                                      </p:to>
                                    </p:set>
                                    <p:anim calcmode="lin" valueType="num">
                                      <p:cBhvr additive="base">
                                        <p:cTn id="7" dur="500" fill="hold"/>
                                        <p:tgtEl>
                                          <p:spTgt spid="12292">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descr="world_security_and_peac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38" name="Rectangle 2"/>
          <p:cNvSpPr>
            <a:spLocks noGrp="1" noChangeArrowheads="1"/>
          </p:cNvSpPr>
          <p:nvPr>
            <p:ph type="title"/>
          </p:nvPr>
        </p:nvSpPr>
        <p:spPr>
          <a:xfrm>
            <a:off x="228600" y="609600"/>
            <a:ext cx="8686800" cy="914400"/>
          </a:xfrm>
          <a:solidFill>
            <a:srgbClr val="B8F9FE"/>
          </a:solidFill>
        </p:spPr>
        <p:txBody>
          <a:bodyPr anchor="ctr"/>
          <a:lstStyle/>
          <a:p>
            <a:pPr algn="ctr" eaLnBrk="1" hangingPunct="1"/>
            <a:r>
              <a:rPr lang="en-US" b="1">
                <a:solidFill>
                  <a:schemeClr val="bg1"/>
                </a:solidFill>
                <a:latin typeface="Arial" charset="0"/>
                <a:ea typeface="新細明體" charset="0"/>
              </a:rPr>
              <a:t>Restoration of Peace &amp; Security</a:t>
            </a:r>
          </a:p>
        </p:txBody>
      </p:sp>
      <p:sp>
        <p:nvSpPr>
          <p:cNvPr id="731139" name="Text Box 4"/>
          <p:cNvSpPr txBox="1">
            <a:spLocks noChangeArrowheads="1"/>
          </p:cNvSpPr>
          <p:nvPr/>
        </p:nvSpPr>
        <p:spPr bwMode="auto">
          <a:xfrm>
            <a:off x="7183438" y="6324600"/>
            <a:ext cx="1901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CC"/>
                </a:solidFill>
                <a:effectLst/>
                <a:uLnTx/>
                <a:uFillTx/>
                <a:latin typeface="Arial" charset="0"/>
                <a:ea typeface="新細明體" charset="0"/>
                <a:cs typeface="新細明體" charset="0"/>
              </a:rPr>
              <a:t>Ezekiel 38–39</a:t>
            </a:r>
          </a:p>
        </p:txBody>
      </p:sp>
      <p:sp>
        <p:nvSpPr>
          <p:cNvPr id="18437" name="Rectangle 5"/>
          <p:cNvSpPr>
            <a:spLocks noChangeArrowheads="1"/>
          </p:cNvSpPr>
          <p:nvPr/>
        </p:nvSpPr>
        <p:spPr bwMode="auto">
          <a:xfrm>
            <a:off x="76200" y="18288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The L</a:t>
            </a:r>
            <a:r>
              <a:rPr kumimoji="0" lang="en-US" sz="24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ORD</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will bring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Gog</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against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Gog will execute his evil scheme to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invade</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Gog and his army will come from the north</a:t>
            </a:r>
          </a:p>
          <a:p>
            <a:pPr marL="342900" lvl="0" indent="-342900" eaLnBrk="1" hangingPunct="1">
              <a:spcBef>
                <a:spcPct val="20000"/>
              </a:spcBef>
              <a:buClr>
                <a:srgbClr val="FFCC66"/>
              </a:buClr>
              <a:buFontTx/>
              <a:buChar char="•"/>
              <a:defRPr/>
            </a:pPr>
            <a:r>
              <a:rPr lang="en-US" sz="2800" b="1" dirty="0">
                <a:solidFill>
                  <a:srgbClr val="FFFFCC"/>
                </a:solidFill>
                <a:effectLst>
                  <a:glow rad="203200">
                    <a:srgbClr val="000000">
                      <a:alpha val="75000"/>
                    </a:srgbClr>
                  </a:glow>
                </a:effectLst>
                <a:ea typeface="新細明體" charset="0"/>
                <a:cs typeface="新細明體" charset="0"/>
              </a:rPr>
              <a:t>The L</a:t>
            </a:r>
            <a:r>
              <a:rPr lang="en-US" sz="2400" b="1" dirty="0">
                <a:solidFill>
                  <a:srgbClr val="FFFFCC"/>
                </a:solidFill>
                <a:effectLst>
                  <a:glow rad="203200">
                    <a:srgbClr val="000000">
                      <a:alpha val="75000"/>
                    </a:srgbClr>
                  </a:glow>
                </a:effectLst>
                <a:ea typeface="新細明體" charset="0"/>
                <a:cs typeface="新細明體" charset="0"/>
              </a:rPr>
              <a:t>ORD</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will display His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might</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against Gog</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Israel will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plunder</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and bury Gog</a:t>
            </a:r>
            <a:r>
              <a:rPr kumimoji="0" lang="fr-FR" altLang="ja-JP"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s fallen army</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The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birds and beasts</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will feast on the fallen army</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Israel will enjoy </a:t>
            </a:r>
            <a:r>
              <a:rPr kumimoji="0" lang="en-US" sz="2800" b="1" i="0" u="none" strike="noStrike" kern="1200" cap="none" spc="0" normalizeH="0" baseline="0" noProof="0" dirty="0">
                <a:ln>
                  <a:noFill/>
                </a:ln>
                <a:solidFill>
                  <a:srgbClr val="FFFF00"/>
                </a:solidFill>
                <a:effectLst>
                  <a:glow rad="203200">
                    <a:srgbClr val="000000">
                      <a:alpha val="75000"/>
                    </a:srgbClr>
                  </a:glow>
                </a:effectLst>
                <a:uLnTx/>
                <a:uFillTx/>
                <a:latin typeface="Arial" charset="0"/>
                <a:ea typeface="新細明體" charset="0"/>
                <a:cs typeface="新細明體" charset="0"/>
              </a:rPr>
              <a:t>peace and security</a:t>
            </a:r>
            <a:r>
              <a:rPr kumimoji="0" lang="en-US" sz="2800" b="1" i="0" u="none" strike="noStrike" kern="1200" cap="none" spc="0" normalizeH="0" baseline="0" noProof="0" dirty="0">
                <a:ln>
                  <a:noFill/>
                </a:ln>
                <a:solidFill>
                  <a:srgbClr val="FFFFCC"/>
                </a:solidFill>
                <a:effectLst>
                  <a:glow rad="203200">
                    <a:srgbClr val="000000">
                      <a:alpha val="75000"/>
                    </a:srgbClr>
                  </a:glow>
                </a:effectLst>
                <a:uLnTx/>
                <a:uFillTx/>
                <a:latin typeface="Arial" charset="0"/>
                <a:ea typeface="新細明體" charset="0"/>
                <a:cs typeface="新細明體" charset="0"/>
              </a:rPr>
              <a:t> in the land</a:t>
            </a:r>
          </a:p>
        </p:txBody>
      </p:sp>
    </p:spTree>
    <p:extLst>
      <p:ext uri="{BB962C8B-B14F-4D97-AF65-F5344CB8AC3E}">
        <p14:creationId xmlns:p14="http://schemas.microsoft.com/office/powerpoint/2010/main" val="312865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 calcmode="lin" valueType="num">
                                      <p:cBhvr additive="base">
                                        <p:cTn id="7" dur="500" fill="hold"/>
                                        <p:tgtEl>
                                          <p:spTgt spid="1843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7">
                                            <p:txEl>
                                              <p:pRg st="1" end="1"/>
                                            </p:txEl>
                                          </p:spTgt>
                                        </p:tgtEl>
                                        <p:attrNameLst>
                                          <p:attrName>style.visibility</p:attrName>
                                        </p:attrNameLst>
                                      </p:cBhvr>
                                      <p:to>
                                        <p:strVal val="visible"/>
                                      </p:to>
                                    </p:set>
                                    <p:anim calcmode="lin" valueType="num">
                                      <p:cBhvr additive="base">
                                        <p:cTn id="13" dur="500" fill="hold"/>
                                        <p:tgtEl>
                                          <p:spTgt spid="1843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43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anim calcmode="lin" valueType="num">
                                      <p:cBhvr additive="base">
                                        <p:cTn id="19" dur="500" fill="hold"/>
                                        <p:tgtEl>
                                          <p:spTgt spid="1843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43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37">
                                            <p:txEl>
                                              <p:pRg st="3" end="3"/>
                                            </p:txEl>
                                          </p:spTgt>
                                        </p:tgtEl>
                                        <p:attrNameLst>
                                          <p:attrName>style.visibility</p:attrName>
                                        </p:attrNameLst>
                                      </p:cBhvr>
                                      <p:to>
                                        <p:strVal val="visible"/>
                                      </p:to>
                                    </p:set>
                                    <p:anim calcmode="lin" valueType="num">
                                      <p:cBhvr additive="base">
                                        <p:cTn id="25" dur="500" fill="hold"/>
                                        <p:tgtEl>
                                          <p:spTgt spid="1843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37">
                                            <p:txEl>
                                              <p:pRg st="4" end="4"/>
                                            </p:txEl>
                                          </p:spTgt>
                                        </p:tgtEl>
                                        <p:attrNameLst>
                                          <p:attrName>style.visibility</p:attrName>
                                        </p:attrNameLst>
                                      </p:cBhvr>
                                      <p:to>
                                        <p:strVal val="visible"/>
                                      </p:to>
                                    </p:set>
                                    <p:anim calcmode="lin" valueType="num">
                                      <p:cBhvr additive="base">
                                        <p:cTn id="31" dur="500" fill="hold"/>
                                        <p:tgtEl>
                                          <p:spTgt spid="1843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437">
                                            <p:txEl>
                                              <p:pRg st="5" end="5"/>
                                            </p:txEl>
                                          </p:spTgt>
                                        </p:tgtEl>
                                        <p:attrNameLst>
                                          <p:attrName>style.visibility</p:attrName>
                                        </p:attrNameLst>
                                      </p:cBhvr>
                                      <p:to>
                                        <p:strVal val="visible"/>
                                      </p:to>
                                    </p:set>
                                    <p:anim calcmode="lin" valueType="num">
                                      <p:cBhvr additive="base">
                                        <p:cTn id="37" dur="500" fill="hold"/>
                                        <p:tgtEl>
                                          <p:spTgt spid="1843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43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437">
                                            <p:txEl>
                                              <p:pRg st="6" end="6"/>
                                            </p:txEl>
                                          </p:spTgt>
                                        </p:tgtEl>
                                        <p:attrNameLst>
                                          <p:attrName>style.visibility</p:attrName>
                                        </p:attrNameLst>
                                      </p:cBhvr>
                                      <p:to>
                                        <p:strVal val="visible"/>
                                      </p:to>
                                    </p:set>
                                    <p:anim calcmode="lin" valueType="num">
                                      <p:cBhvr additive="base">
                                        <p:cTn id="43" dur="500" fill="hold"/>
                                        <p:tgtEl>
                                          <p:spTgt spid="18437">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43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2"/>
          <p:cNvSpPr>
            <a:spLocks noGrp="1" noChangeArrowheads="1"/>
          </p:cNvSpPr>
          <p:nvPr>
            <p:ph type="title"/>
          </p:nvPr>
        </p:nvSpPr>
        <p:spPr>
          <a:xfrm>
            <a:off x="5292725" y="1"/>
            <a:ext cx="3851275" cy="1906960"/>
          </a:xfrm>
          <a:solidFill>
            <a:schemeClr val="bg1"/>
          </a:solidFill>
        </p:spPr>
        <p:txBody>
          <a:bodyPr anchor="ctr"/>
          <a:lstStyle/>
          <a:p>
            <a:pPr algn="ctr" eaLnBrk="1" hangingPunct="1"/>
            <a:r>
              <a:rPr lang="en-US" b="1" dirty="0">
                <a:solidFill>
                  <a:srgbClr val="FFFFFF"/>
                </a:solidFill>
                <a:latin typeface="Arial" charset="0"/>
                <a:ea typeface="新細明體" charset="0"/>
              </a:rPr>
              <a:t>Who is Gog?</a:t>
            </a:r>
          </a:p>
        </p:txBody>
      </p:sp>
      <p:pic>
        <p:nvPicPr>
          <p:cNvPr id="733187"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3186" name="Text Box 4"/>
          <p:cNvSpPr txBox="1">
            <a:spLocks noChangeArrowheads="1"/>
          </p:cNvSpPr>
          <p:nvPr/>
        </p:nvSpPr>
        <p:spPr bwMode="auto">
          <a:xfrm>
            <a:off x="1907704" y="483914"/>
            <a:ext cx="2826415" cy="584775"/>
          </a:xfrm>
          <a:prstGeom prst="rect">
            <a:avLst/>
          </a:prstGeom>
          <a:solidFill>
            <a:srgbClr val="00000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uLnTx/>
                <a:uFillTx/>
                <a:latin typeface="Arial" charset="0"/>
                <a:ea typeface="新細明體" charset="0"/>
                <a:cs typeface="新細明體" charset="0"/>
              </a:rPr>
              <a:t>Ezekiel 38–39</a:t>
            </a:r>
          </a:p>
        </p:txBody>
      </p:sp>
      <p:sp>
        <p:nvSpPr>
          <p:cNvPr id="19462" name="Rectangle 6"/>
          <p:cNvSpPr>
            <a:spLocks noChangeArrowheads="1"/>
          </p:cNvSpPr>
          <p:nvPr/>
        </p:nvSpPr>
        <p:spPr bwMode="auto">
          <a:xfrm>
            <a:off x="5410200" y="1906960"/>
            <a:ext cx="3733800" cy="3962400"/>
          </a:xfrm>
          <a:prstGeom prst="rect">
            <a:avLst/>
          </a:prstGeom>
          <a:solidFill>
            <a:srgbClr val="000003"/>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7FFFB"/>
                </a:solidFill>
                <a:effectLst/>
                <a:uLnTx/>
                <a:uFillTx/>
                <a:latin typeface="Arial" charset="0"/>
                <a:ea typeface="新細明體" charset="0"/>
                <a:cs typeface="新細明體" charset="0"/>
              </a:rPr>
              <a:t>Many suggestions have been made.</a:t>
            </a:r>
          </a:p>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7FFFB"/>
                </a:solidFill>
                <a:effectLst/>
                <a:uLnTx/>
                <a:uFillTx/>
                <a:latin typeface="Arial" charset="0"/>
                <a:ea typeface="新細明體" charset="0"/>
                <a:cs typeface="新細明體" charset="0"/>
              </a:rPr>
              <a:t>Land areas of Meshech and Tubal cover areas in Turkey, Russia, and Iran</a:t>
            </a:r>
          </a:p>
          <a:p>
            <a:pPr marL="342900" marR="0" lvl="0" indent="-342900" algn="l" defTabSz="914400" rtl="0" eaLnBrk="1" fontAlgn="base" latinLnBrk="0" hangingPunct="1">
              <a:lnSpc>
                <a:spcPct val="9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7FFFB"/>
                </a:solidFill>
                <a:effectLst/>
                <a:uLnTx/>
                <a:uFillTx/>
                <a:latin typeface="Arial" charset="0"/>
                <a:ea typeface="新細明體" charset="0"/>
                <a:cs typeface="新細明體" charset="0"/>
              </a:rPr>
              <a:t>Is Gog and Magog in Ezek 38–39 the same as the Gog and Magog in Rev 20:8?</a:t>
            </a:r>
          </a:p>
        </p:txBody>
      </p:sp>
    </p:spTree>
    <p:extLst>
      <p:ext uri="{BB962C8B-B14F-4D97-AF65-F5344CB8AC3E}">
        <p14:creationId xmlns:p14="http://schemas.microsoft.com/office/powerpoint/2010/main" val="2049358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35234" name="Rectangle 1026"/>
          <p:cNvSpPr>
            <a:spLocks noChangeArrowheads="1"/>
          </p:cNvSpPr>
          <p:nvPr/>
        </p:nvSpPr>
        <p:spPr bwMode="auto">
          <a:xfrm>
            <a:off x="0" y="476250"/>
            <a:ext cx="9144000" cy="338138"/>
          </a:xfrm>
          <a:prstGeom prst="rect">
            <a:avLst/>
          </a:prstGeom>
          <a:solidFill>
            <a:srgbClr val="99CC00">
              <a:alpha val="4392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7" name="Text Box 1029"/>
          <p:cNvSpPr txBox="1">
            <a:spLocks noChangeArrowheads="1"/>
          </p:cNvSpPr>
          <p:nvPr/>
        </p:nvSpPr>
        <p:spPr bwMode="auto">
          <a:xfrm>
            <a:off x="0" y="1560513"/>
            <a:ext cx="9144000" cy="489426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 Prince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Magog = Land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against 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39:17-20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Great feast of corpses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Ezekiel 38:39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Events fit before restored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millennial temple (ch. 40)</a:t>
            </a:r>
          </a:p>
        </p:txBody>
      </p:sp>
      <p:sp>
        <p:nvSpPr>
          <p:cNvPr id="274438" name="Text Box 1030"/>
          <p:cNvSpPr txBox="1">
            <a:spLocks noChangeArrowheads="1"/>
          </p:cNvSpPr>
          <p:nvPr/>
        </p:nvSpPr>
        <p:spPr bwMode="auto">
          <a:xfrm>
            <a:off x="4437063" y="1557338"/>
            <a:ext cx="4706937" cy="4894262"/>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&amp; Magog = nations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Gog &amp; Magog v. Messiah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Satan cast into lake of fire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Revelation 20:7-10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Lucida Sans Unicode" charset="0"/>
                <a:ea typeface="ＭＳ Ｐゴシック" charset="0"/>
              </a:rPr>
              <a:t>Events fit after millennium in 20:1-6</a:t>
            </a:r>
          </a:p>
        </p:txBody>
      </p:sp>
      <p:sp>
        <p:nvSpPr>
          <p:cNvPr id="735237" name="Rectangle 1031"/>
          <p:cNvSpPr>
            <a:spLocks noGrp="1" noChangeArrowheads="1"/>
          </p:cNvSpPr>
          <p:nvPr>
            <p:ph type="title"/>
          </p:nvPr>
        </p:nvSpPr>
        <p:spPr>
          <a:xfrm>
            <a:off x="0" y="396875"/>
            <a:ext cx="9144000" cy="954088"/>
          </a:xfrm>
          <a:solidFill>
            <a:srgbClr val="000090"/>
          </a:solidFill>
        </p:spPr>
        <p:txBody>
          <a:bodyPr anchor="t">
            <a:spAutoFit/>
          </a:bodyPr>
          <a:lstStyle/>
          <a:p>
            <a:pPr eaLnBrk="1" hangingPunct="1"/>
            <a:r>
              <a:rPr lang="en-US" sz="2800" b="1" i="1" dirty="0">
                <a:latin typeface="Lucida Sans Unicode" charset="0"/>
                <a:ea typeface="ＭＳ Ｐゴシック" charset="0"/>
              </a:rPr>
              <a:t>Reasons Ezekiel</a:t>
            </a:r>
            <a:r>
              <a:rPr lang="fr-FR" altLang="ja-JP"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is different from </a:t>
            </a:r>
            <a:br>
              <a:rPr lang="en-US" sz="2800" b="1" i="1" dirty="0">
                <a:latin typeface="Lucida Sans Unicode" charset="0"/>
                <a:ea typeface="ＭＳ Ｐゴシック" charset="0"/>
              </a:rPr>
            </a:br>
            <a:r>
              <a:rPr lang="en-US" sz="2800" b="1" i="1" dirty="0">
                <a:latin typeface="Lucida Sans Unicode" charset="0"/>
                <a:ea typeface="ＭＳ Ｐゴシック" charset="0"/>
              </a:rPr>
              <a:t>John</a:t>
            </a:r>
            <a:r>
              <a:rPr lang="fr-FR" sz="2800" b="1" i="1" dirty="0">
                <a:latin typeface="Lucida Sans Unicode" charset="0"/>
                <a:ea typeface="ＭＳ Ｐゴシック" charset="0"/>
              </a:rPr>
              <a:t>'</a:t>
            </a:r>
            <a:r>
              <a:rPr lang="en-US" sz="2800" b="1" i="1" dirty="0">
                <a:latin typeface="Lucida Sans Unicode" charset="0"/>
                <a:ea typeface="ＭＳ Ｐゴシック" charset="0"/>
              </a:rPr>
              <a:t>s Gog &amp; </a:t>
            </a:r>
            <a:r>
              <a:rPr lang="en-US" sz="2800" b="1" i="1" dirty="0" err="1">
                <a:latin typeface="Lucida Sans Unicode" charset="0"/>
                <a:ea typeface="ＭＳ Ｐゴシック" charset="0"/>
              </a:rPr>
              <a:t>Magog</a:t>
            </a:r>
            <a:r>
              <a:rPr lang="en-US" sz="2800" b="1" i="1" dirty="0">
                <a:latin typeface="Lucida Sans Unicode" charset="0"/>
                <a:ea typeface="ＭＳ Ｐゴシック" charset="0"/>
              </a:rPr>
              <a:t> in Revelation 20:7-10</a:t>
            </a:r>
          </a:p>
        </p:txBody>
      </p:sp>
      <p:sp>
        <p:nvSpPr>
          <p:cNvPr id="735238" name="Text Box 1032"/>
          <p:cNvSpPr txBox="1">
            <a:spLocks noChangeArrowheads="1"/>
          </p:cNvSpPr>
          <p:nvPr/>
        </p:nvSpPr>
        <p:spPr bwMode="auto">
          <a:xfrm>
            <a:off x="8281988" y="44450"/>
            <a:ext cx="755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512a</a:t>
            </a:r>
            <a:endParaRPr kumimoji="0" lang="en-US" sz="16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4614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39</a:t>
            </a:r>
          </a:p>
        </p:txBody>
      </p:sp>
    </p:spTree>
    <p:extLst>
      <p:ext uri="{BB962C8B-B14F-4D97-AF65-F5344CB8AC3E}">
        <p14:creationId xmlns:p14="http://schemas.microsoft.com/office/powerpoint/2010/main" val="18398869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9329"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9330" name="Rectangle 2"/>
          <p:cNvSpPr>
            <a:spLocks noGrp="1" noChangeArrowheads="1"/>
          </p:cNvSpPr>
          <p:nvPr>
            <p:ph type="title"/>
          </p:nvPr>
        </p:nvSpPr>
        <p:spPr>
          <a:xfrm>
            <a:off x="0" y="6115050"/>
            <a:ext cx="9178925" cy="762000"/>
          </a:xfrm>
          <a:solidFill>
            <a:srgbClr val="000000"/>
          </a:solidFill>
        </p:spPr>
        <p:txBody>
          <a:bodyPr anchor="ctr"/>
          <a:lstStyle/>
          <a:p>
            <a:pPr algn="ctr" eaLnBrk="1" hangingPunct="1"/>
            <a:r>
              <a:rPr lang="en-US" b="1" dirty="0">
                <a:solidFill>
                  <a:srgbClr val="FFFFFF"/>
                </a:solidFill>
                <a:latin typeface="Arial" charset="0"/>
                <a:ea typeface="新細明體" charset="0"/>
              </a:rPr>
              <a:t>When Will Gog</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Invasion Occur?</a:t>
            </a:r>
          </a:p>
        </p:txBody>
      </p:sp>
      <p:sp>
        <p:nvSpPr>
          <p:cNvPr id="189443" name="Text Box 4"/>
          <p:cNvSpPr txBox="1">
            <a:spLocks noChangeArrowheads="1"/>
          </p:cNvSpPr>
          <p:nvPr/>
        </p:nvSpPr>
        <p:spPr bwMode="auto">
          <a:xfrm>
            <a:off x="7380312" y="76201"/>
            <a:ext cx="1812901" cy="47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533400" indent="-533400" eaLnBrk="1" hangingPunct="1">
              <a:spcBef>
                <a:spcPct val="20000"/>
              </a:spcBef>
              <a:buClr>
                <a:schemeClr val="tx1"/>
              </a:buClr>
              <a:buFontTx/>
              <a:buAutoNum type="arabicPeriod"/>
              <a:defRPr sz="2800" b="1">
                <a:effectLst>
                  <a:glow rad="190500">
                    <a:schemeClr val="bg1">
                      <a:alpha val="75000"/>
                    </a:schemeClr>
                  </a:glow>
                </a:effectLst>
                <a:ea typeface="新細明體" charset="0"/>
                <a:cs typeface="新細明體" charset="0"/>
              </a:defRPr>
            </a:lvl1pPr>
          </a:lstStyle>
          <a:p>
            <a:pPr marL="0" marR="0" lvl="0" indent="0" algn="ctr" defTabSz="914400" rtl="0" eaLnBrk="1" fontAlgn="base" latinLnBrk="0" hangingPunct="1">
              <a:lnSpc>
                <a:spcPct val="100000"/>
              </a:lnSpc>
              <a:spcBef>
                <a:spcPct val="20000"/>
              </a:spcBef>
              <a:spcAft>
                <a:spcPct val="0"/>
              </a:spcAft>
              <a:buClr>
                <a:srgbClr val="FFFFCC"/>
              </a:buClr>
              <a:buSzTx/>
              <a:buFontTx/>
              <a:buNone/>
              <a:tabLst/>
              <a:defRPr/>
            </a:pPr>
            <a:r>
              <a:rPr kumimoji="0" lang="en-US" sz="24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rPr>
              <a:t>511b-512</a:t>
            </a: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Passage entirely symbolic</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Before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Middle of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End of Tribulation</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Between end of Tribulation &amp; Millennium</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After Millennium</a:t>
            </a:r>
          </a:p>
          <a:p>
            <a:pPr marL="533400" marR="0" lvl="0" indent="-533400" algn="l" defTabSz="914400" rtl="0" eaLnBrk="1" fontAlgn="base" latinLnBrk="0" hangingPunct="1">
              <a:lnSpc>
                <a:spcPct val="100000"/>
              </a:lnSpc>
              <a:spcBef>
                <a:spcPct val="20000"/>
              </a:spcBef>
              <a:spcAft>
                <a:spcPct val="0"/>
              </a:spcAft>
              <a:buClr>
                <a:srgbClr val="FFFFCC"/>
              </a:buClr>
              <a:buSzTx/>
              <a:buFontTx/>
              <a:buAutoNum type="arabicPeriod"/>
              <a:tabLst/>
              <a:defRPr/>
            </a:pP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Combination of 4</a:t>
            </a:r>
            <a:r>
              <a:rPr kumimoji="0" lang="en-US" sz="2800" b="1" i="0" u="none" strike="noStrike" kern="1200" cap="none" spc="0" normalizeH="0" baseline="3000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th</a:t>
            </a: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 and 6</a:t>
            </a:r>
            <a:r>
              <a:rPr kumimoji="0" lang="en-US" sz="2800" b="1" i="0" u="none" strike="noStrike" kern="1200" cap="none" spc="0" normalizeH="0" baseline="3000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th</a:t>
            </a:r>
            <a:r>
              <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charset="0"/>
                <a:ea typeface="新細明體" charset="0"/>
                <a:cs typeface="新細明體" charset="0"/>
              </a:rPr>
              <a:t> views</a:t>
            </a:r>
          </a:p>
        </p:txBody>
      </p:sp>
      <p:sp>
        <p:nvSpPr>
          <p:cNvPr id="739333"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charset="0"/>
                <a:ea typeface="新細明體" charset="0"/>
                <a:cs typeface="新細明體" charset="0"/>
              </a:rPr>
              <a:t>Differing Views:</a:t>
            </a:r>
          </a:p>
        </p:txBody>
      </p:sp>
    </p:spTree>
    <p:extLst>
      <p:ext uri="{BB962C8B-B14F-4D97-AF65-F5344CB8AC3E}">
        <p14:creationId xmlns:p14="http://schemas.microsoft.com/office/powerpoint/2010/main" val="1257021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left)">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left)">
                                      <p:cBhvr>
                                        <p:cTn id="12" dur="500"/>
                                        <p:tgtEl>
                                          <p:spTgt spid="204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left)">
                                      <p:cBhvr>
                                        <p:cTn id="17" dur="500"/>
                                        <p:tgtEl>
                                          <p:spTgt spid="204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left)">
                                      <p:cBhvr>
                                        <p:cTn id="22" dur="500"/>
                                        <p:tgtEl>
                                          <p:spTgt spid="204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left)">
                                      <p:cBhvr>
                                        <p:cTn id="27" dur="500"/>
                                        <p:tgtEl>
                                          <p:spTgt spid="204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left)">
                                      <p:cBhvr>
                                        <p:cTn id="32" dur="500"/>
                                        <p:tgtEl>
                                          <p:spTgt spid="2048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lef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2092973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4885421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3640992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584003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296339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28638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Preparing for Glory…</a:t>
            </a: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God will </a:t>
            </a:r>
            <a:r>
              <a:rPr kumimoji="1" lang="en-US" sz="4800" b="1" i="0" u="none" strike="noStrike" kern="0" cap="none" spc="0" normalizeH="0" baseline="0" noProof="0" dirty="0">
                <a:ln>
                  <a:noFill/>
                </a:ln>
                <a:solidFill>
                  <a:srgbClr val="FFFFFF"/>
                </a:solidFill>
                <a:effectLst>
                  <a:glow rad="279400">
                    <a:srgbClr val="000003">
                      <a:alpha val="88101"/>
                    </a:srgbClr>
                  </a:glow>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restore</a:t>
            </a: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Israel</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charset="0"/>
              <a:ea typeface="ＭＳ Ｐゴシック"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8" name="Title 1">
            <a:extLst>
              <a:ext uri="{FF2B5EF4-FFF2-40B4-BE49-F238E27FC236}">
                <a16:creationId xmlns:a16="http://schemas.microsoft.com/office/drawing/2014/main" id="{F4287582-C029-181B-D079-00E074225B4D}"/>
              </a:ext>
            </a:extLst>
          </p:cNvPr>
          <p:cNvSpPr txBox="1">
            <a:spLocks/>
          </p:cNvSpPr>
          <p:nvPr/>
        </p:nvSpPr>
        <p:spPr bwMode="auto">
          <a:xfrm>
            <a:off x="4427984" y="2866028"/>
            <a:ext cx="4675072"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…to the land led by Jesus </a:t>
            </a:r>
          </a:p>
        </p:txBody>
      </p:sp>
    </p:spTree>
    <p:extLst>
      <p:ext uri="{BB962C8B-B14F-4D97-AF65-F5344CB8AC3E}">
        <p14:creationId xmlns:p14="http://schemas.microsoft.com/office/powerpoint/2010/main" val="269777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Preparing for Glory…</a:t>
            </a: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God will </a:t>
            </a:r>
            <a:r>
              <a:rPr kumimoji="1" lang="en-US" sz="4800" b="1" i="0" u="none" strike="noStrike" kern="0" cap="none" spc="0" normalizeH="0" baseline="0" noProof="0" dirty="0">
                <a:ln>
                  <a:noFill/>
                </a:ln>
                <a:solidFill>
                  <a:srgbClr val="FFFFFF"/>
                </a:solidFill>
                <a:effectLst>
                  <a:glow rad="266700">
                    <a:srgbClr val="000003">
                      <a:alpha val="91363"/>
                    </a:srgbClr>
                  </a:glow>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protect</a:t>
            </a: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Israel</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(38–39)</a:t>
            </a: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charset="0"/>
              <a:ea typeface="ＭＳ Ｐゴシック" charset="0"/>
            </a:endParaRPr>
          </a:p>
        </p:txBody>
      </p:sp>
      <p:sp>
        <p:nvSpPr>
          <p:cNvPr id="8" name="Title 1">
            <a:extLst>
              <a:ext uri="{FF2B5EF4-FFF2-40B4-BE49-F238E27FC236}">
                <a16:creationId xmlns:a16="http://schemas.microsoft.com/office/drawing/2014/main" id="{ECC1BC9A-E305-6987-1554-D487E22358E0}"/>
              </a:ext>
            </a:extLst>
          </p:cNvPr>
          <p:cNvSpPr txBox="1">
            <a:spLocks/>
          </p:cNvSpPr>
          <p:nvPr/>
        </p:nvSpPr>
        <p:spPr bwMode="auto">
          <a:xfrm>
            <a:off x="382161" y="2844254"/>
            <a:ext cx="4189839"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…by destroying her enemies</a:t>
            </a:r>
          </a:p>
        </p:txBody>
      </p:sp>
    </p:spTree>
    <p:extLst>
      <p:ext uri="{BB962C8B-B14F-4D97-AF65-F5344CB8AC3E}">
        <p14:creationId xmlns:p14="http://schemas.microsoft.com/office/powerpoint/2010/main" val="2068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스크랩] Re:테드 라슨의 에스겔서 그림이미지">
            <a:extLst>
              <a:ext uri="{FF2B5EF4-FFF2-40B4-BE49-F238E27FC236}">
                <a16:creationId xmlns:a16="http://schemas.microsoft.com/office/drawing/2014/main" id="{CD0C2685-5346-41C0-E725-CC85A1A0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a:t>
            </a:r>
            <a:r>
              <a:rPr lang="en-US" b="1" i="1" dirty="0">
                <a:solidFill>
                  <a:srgbClr val="FFFFFF"/>
                </a:solidFill>
                <a:effectLst>
                  <a:glow rad="127000">
                    <a:srgbClr val="000000"/>
                  </a:glow>
                </a:effectLst>
                <a:latin typeface="Arial" charset="0"/>
                <a:ea typeface="ＭＳ Ｐゴシック" charset="0"/>
                <a:cs typeface="ＭＳ Ｐゴシック" charset="0"/>
              </a:rPr>
              <a:t>33–39</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626" y="476672"/>
            <a:ext cx="9120187" cy="40907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Anticipate</a:t>
            </a:r>
            <a:br>
              <a:rPr lang="en-US" sz="6600" b="1" dirty="0">
                <a:effectLst>
                  <a:glow rad="127000">
                    <a:schemeClr val="tx1"/>
                  </a:glow>
                </a:effectLst>
                <a:latin typeface="Arial" charset="0"/>
                <a:ea typeface="ＭＳ Ｐゴシック" charset="0"/>
                <a:cs typeface="ＭＳ Ｐゴシック" charset="0"/>
              </a:rPr>
            </a:br>
            <a:r>
              <a:rPr lang="en-US" sz="8800" b="1" kern="1200" dirty="0">
                <a:effectLst>
                  <a:glow rad="228600">
                    <a:schemeClr val="accent4">
                      <a:satMod val="175000"/>
                      <a:alpha val="88000"/>
                    </a:schemeClr>
                  </a:glow>
                </a:effectLst>
                <a:latin typeface="Apple Chancery" charset="0"/>
                <a:ea typeface="ＭＳ Ｐゴシック" charset="0"/>
                <a:cs typeface="Apple Chancery" charset="0"/>
              </a:rPr>
              <a:t>Glory</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in a New Life</a:t>
            </a: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defTabSz="457200" eaLnBrk="1" fontAlgn="auto" hangingPunct="1">
              <a:spcBef>
                <a:spcPct val="20000"/>
              </a:spcBef>
              <a:spcAft>
                <a:spcPts val="0"/>
              </a:spcAft>
              <a:buClr>
                <a:srgbClr val="FFCC00"/>
              </a:buClr>
              <a:buSzPct val="70000"/>
              <a:defRPr/>
            </a:pPr>
            <a:r>
              <a:rPr lang="en-US" sz="4800" b="1" kern="0" dirty="0">
                <a:solidFill>
                  <a:srgbClr val="FFFFFF"/>
                </a:solidFill>
                <a:effectLst>
                  <a:outerShdw blurRad="38100" dist="38100" dir="2700000" algn="tl">
                    <a:srgbClr val="000000"/>
                  </a:outerShdw>
                </a:effectLst>
                <a:latin typeface="Arial"/>
                <a:cs typeface="Arial"/>
              </a:rPr>
              <a:t>Main Idea</a:t>
            </a:r>
          </a:p>
        </p:txBody>
      </p:sp>
    </p:spTree>
    <p:extLst>
      <p:ext uri="{BB962C8B-B14F-4D97-AF65-F5344CB8AC3E}">
        <p14:creationId xmlns:p14="http://schemas.microsoft.com/office/powerpoint/2010/main" val="42237245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en-US" b="1">
                <a:solidFill>
                  <a:schemeClr val="bg1"/>
                </a:solidFill>
                <a:latin typeface="Arial" charset="0"/>
                <a:ea typeface="新細明體" charset="0"/>
              </a:rPr>
              <a:t>Theological Themes</a:t>
            </a: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God of Israel</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Holiness of God</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Faithful to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Spirit of Yahweh</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Glory of Yahweh</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Individual Responsibility</a:t>
            </a:r>
          </a:p>
          <a:p>
            <a:pPr marL="342900" indent="-342900" eaLnBrk="1" hangingPunct="1">
              <a:lnSpc>
                <a:spcPct val="90000"/>
              </a:lnSpc>
              <a:spcBef>
                <a:spcPct val="20000"/>
              </a:spcBef>
              <a:buClr>
                <a:srgbClr val="FFCC66"/>
              </a:buClr>
              <a:buFontTx/>
              <a:buChar char="•"/>
              <a:defRPr/>
            </a:pPr>
            <a:r>
              <a:rPr lang="en-US" sz="3200" b="1" dirty="0">
                <a:solidFill>
                  <a:srgbClr val="FFFFCC"/>
                </a:solidFill>
                <a:effectLst>
                  <a:glow rad="342900">
                    <a:srgbClr val="000000">
                      <a:alpha val="75000"/>
                    </a:srgbClr>
                  </a:glow>
                </a:effectLst>
                <a:ea typeface="新細明體" charset="0"/>
                <a:cs typeface="新細明體" charset="0"/>
              </a:rPr>
              <a:t>Restoration</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covenant</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New physical order</a:t>
            </a:r>
          </a:p>
          <a:p>
            <a:pPr marL="742950" lvl="1" indent="-285750" eaLnBrk="1" hangingPunct="1">
              <a:lnSpc>
                <a:spcPct val="90000"/>
              </a:lnSpc>
              <a:spcBef>
                <a:spcPct val="20000"/>
              </a:spcBef>
              <a:buClr>
                <a:srgbClr val="FFCC66"/>
              </a:buClr>
              <a:buFontTx/>
              <a:buChar char="–"/>
              <a:defRPr/>
            </a:pPr>
            <a:r>
              <a:rPr lang="en-US" sz="2800" b="1" dirty="0">
                <a:solidFill>
                  <a:srgbClr val="FFFFCC"/>
                </a:solidFill>
                <a:effectLst>
                  <a:glow rad="342900">
                    <a:srgbClr val="000000">
                      <a:alpha val="75000"/>
                    </a:srgbClr>
                  </a:glow>
                </a:effectLst>
                <a:ea typeface="新細明體" charset="0"/>
                <a:cs typeface="新細明體" charset="0"/>
              </a:rPr>
              <a:t>Edenic ideals</a:t>
            </a:r>
          </a:p>
        </p:txBody>
      </p:sp>
    </p:spTree>
    <p:extLst>
      <p:ext uri="{BB962C8B-B14F-4D97-AF65-F5344CB8AC3E}">
        <p14:creationId xmlns:p14="http://schemas.microsoft.com/office/powerpoint/2010/main" val="31371957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eaLnBrk="1" hangingPunct="1"/>
            <a:r>
              <a:rPr lang="en-US" b="1">
                <a:solidFill>
                  <a:schemeClr val="bg1"/>
                </a:solidFill>
                <a:latin typeface="Arial" charset="0"/>
                <a:ea typeface="新細明體" charset="0"/>
              </a:rPr>
              <a:t>Summary</a:t>
            </a:r>
          </a:p>
        </p:txBody>
      </p:sp>
      <p:sp>
        <p:nvSpPr>
          <p:cNvPr id="27653" name="Rectangle 5"/>
          <p:cNvSpPr>
            <a:spLocks noChangeArrowheads="1"/>
          </p:cNvSpPr>
          <p:nvPr/>
        </p:nvSpPr>
        <p:spPr bwMode="auto">
          <a:xfrm>
            <a:off x="0" y="592138"/>
            <a:ext cx="8001000" cy="629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eunion of Judah and Israel</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E</a:t>
            </a:r>
            <a:r>
              <a:rPr lang="en-US" sz="2800" b="1">
                <a:solidFill>
                  <a:srgbClr val="FFFFCC"/>
                </a:solidFill>
                <a:ea typeface="新細明體" charset="0"/>
                <a:cs typeface="新細明體" charset="0"/>
              </a:rPr>
              <a:t>nemies Defeated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hekinah Glory Returned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emple Rebuilt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rder of Worship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R</a:t>
            </a:r>
            <a:r>
              <a:rPr lang="en-US" sz="2800" b="1">
                <a:solidFill>
                  <a:srgbClr val="FFFFCC"/>
                </a:solidFill>
                <a:ea typeface="新細明體" charset="0"/>
                <a:cs typeface="新細明體" charset="0"/>
              </a:rPr>
              <a:t>edemption (Forgiveness of Sins)</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A</a:t>
            </a:r>
            <a:r>
              <a:rPr lang="en-US" sz="2800" b="1">
                <a:solidFill>
                  <a:srgbClr val="FFFFCC"/>
                </a:solidFill>
                <a:ea typeface="新細明體" charset="0"/>
                <a:cs typeface="新細明體" charset="0"/>
              </a:rPr>
              <a:t>ll will know that I am Yahweh</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T</a:t>
            </a:r>
            <a:r>
              <a:rPr lang="en-US" sz="2800" b="1">
                <a:solidFill>
                  <a:srgbClr val="FFFFCC"/>
                </a:solidFill>
                <a:ea typeface="新細明體" charset="0"/>
                <a:cs typeface="新細明體" charset="0"/>
              </a:rPr>
              <a:t>erritories Restored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I</a:t>
            </a:r>
            <a:r>
              <a:rPr lang="en-US" sz="2800" b="1">
                <a:solidFill>
                  <a:srgbClr val="FFFFCC"/>
                </a:solidFill>
                <a:ea typeface="新細明體" charset="0"/>
                <a:cs typeface="新細明體" charset="0"/>
              </a:rPr>
              <a:t>ndwelling Spirit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O</a:t>
            </a:r>
            <a:r>
              <a:rPr lang="en-US" sz="2800" b="1">
                <a:solidFill>
                  <a:srgbClr val="FFFFCC"/>
                </a:solidFill>
                <a:ea typeface="新細明體" charset="0"/>
                <a:cs typeface="新細明體" charset="0"/>
              </a:rPr>
              <a:t>bedience Guaranteed</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N</a:t>
            </a:r>
            <a:r>
              <a:rPr lang="en-US" sz="2800" b="1">
                <a:solidFill>
                  <a:srgbClr val="FFFFCC"/>
                </a:solidFill>
                <a:ea typeface="新細明體" charset="0"/>
                <a:cs typeface="新細明體" charset="0"/>
              </a:rPr>
              <a:t>ew Heart</a:t>
            </a:r>
          </a:p>
          <a:p>
            <a:pPr marL="917575" indent="-4763" eaLnBrk="1" hangingPunct="1">
              <a:lnSpc>
                <a:spcPct val="90000"/>
              </a:lnSpc>
              <a:spcBef>
                <a:spcPct val="20000"/>
              </a:spcBef>
              <a:buClr>
                <a:srgbClr val="FFCC66"/>
              </a:buClr>
            </a:pPr>
            <a:r>
              <a:rPr lang="en-US" sz="3000" b="1">
                <a:solidFill>
                  <a:srgbClr val="FFFF00"/>
                </a:solidFill>
                <a:ea typeface="新細明體" charset="0"/>
                <a:cs typeface="新細明體" charset="0"/>
              </a:rPr>
              <a:t>S</a:t>
            </a:r>
            <a:r>
              <a:rPr lang="en-US" sz="2800" b="1">
                <a:solidFill>
                  <a:srgbClr val="FFFFCC"/>
                </a:solidFill>
                <a:ea typeface="新細明體" charset="0"/>
                <a:cs typeface="新細明體" charset="0"/>
              </a:rPr>
              <a:t>hepherd of Israel</a:t>
            </a:r>
          </a:p>
        </p:txBody>
      </p:sp>
    </p:spTree>
    <p:extLst>
      <p:ext uri="{BB962C8B-B14F-4D97-AF65-F5344CB8AC3E}">
        <p14:creationId xmlns:p14="http://schemas.microsoft.com/office/powerpoint/2010/main" val="1441363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r Lady of Mount Carmel, Mill Valley: The Breath of God Within Us (Nouwen)">
            <a:extLst>
              <a:ext uri="{FF2B5EF4-FFF2-40B4-BE49-F238E27FC236}">
                <a16:creationId xmlns:a16="http://schemas.microsoft.com/office/drawing/2014/main" id="{FD6D10CE-1C4F-9C9B-F93A-BE7F82DB6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1" y="0"/>
            <a:ext cx="9219492" cy="53012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16417"/>
            <a:ext cx="5976664" cy="283651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God's breath (Spirit) enters people today</a:t>
            </a:r>
          </a:p>
        </p:txBody>
      </p:sp>
      <p:sp>
        <p:nvSpPr>
          <p:cNvPr id="4" name="Rectangle 2">
            <a:extLst>
              <a:ext uri="{FF2B5EF4-FFF2-40B4-BE49-F238E27FC236}">
                <a16:creationId xmlns:a16="http://schemas.microsoft.com/office/drawing/2014/main" id="{4F9EFF62-5D48-9B01-DFE7-74642A89E58D}"/>
              </a:ext>
            </a:extLst>
          </p:cNvPr>
          <p:cNvSpPr txBox="1">
            <a:spLocks noChangeArrowheads="1"/>
          </p:cNvSpPr>
          <p:nvPr/>
        </p:nvSpPr>
        <p:spPr bwMode="auto">
          <a:xfrm>
            <a:off x="0" y="5317624"/>
            <a:ext cx="9126708" cy="1540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b="1" i="1" kern="0" dirty="0">
                <a:effectLst>
                  <a:glow rad="127000">
                    <a:schemeClr val="tx1"/>
                  </a:glow>
                </a:effectLst>
                <a:latin typeface="Arial" charset="0"/>
                <a:ea typeface="ＭＳ Ｐゴシック" charset="0"/>
                <a:cs typeface="ＭＳ Ｐゴシック" charset="0"/>
              </a:rPr>
              <a:t>Has he entered you?</a:t>
            </a:r>
          </a:p>
        </p:txBody>
      </p:sp>
    </p:spTree>
    <p:extLst>
      <p:ext uri="{BB962C8B-B14F-4D97-AF65-F5344CB8AC3E}">
        <p14:creationId xmlns:p14="http://schemas.microsoft.com/office/powerpoint/2010/main" val="2574302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ario Gutierrez on Instagram: ““The Lamb's Reign” Messiah Jesus, the Lamb  of God who took the sin of the world according to words of John the  Baptist, was slaughtered to…”">
            <a:extLst>
              <a:ext uri="{FF2B5EF4-FFF2-40B4-BE49-F238E27FC236}">
                <a16:creationId xmlns:a16="http://schemas.microsoft.com/office/drawing/2014/main" id="{787AECC5-15F5-A617-ED1C-584922EE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44616" cy="692387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44616" y="528469"/>
            <a:ext cx="3599384" cy="256770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will reign with the Lion of Judah</a:t>
            </a:r>
          </a:p>
        </p:txBody>
      </p:sp>
      <p:sp>
        <p:nvSpPr>
          <p:cNvPr id="4" name="Rectangle 2">
            <a:extLst>
              <a:ext uri="{FF2B5EF4-FFF2-40B4-BE49-F238E27FC236}">
                <a16:creationId xmlns:a16="http://schemas.microsoft.com/office/drawing/2014/main" id="{4F9EFF62-5D48-9B01-DFE7-74642A89E58D}"/>
              </a:ext>
            </a:extLst>
          </p:cNvPr>
          <p:cNvSpPr txBox="1">
            <a:spLocks noChangeArrowheads="1"/>
          </p:cNvSpPr>
          <p:nvPr/>
        </p:nvSpPr>
        <p:spPr bwMode="auto">
          <a:xfrm>
            <a:off x="5568366" y="3429000"/>
            <a:ext cx="3599384"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b="1" i="1" kern="0" dirty="0">
                <a:effectLst>
                  <a:glow rad="127000">
                    <a:schemeClr val="tx1"/>
                  </a:glow>
                </a:effectLst>
                <a:latin typeface="Arial" charset="0"/>
                <a:ea typeface="ＭＳ Ｐゴシック" charset="0"/>
                <a:cs typeface="ＭＳ Ｐゴシック" charset="0"/>
              </a:rPr>
              <a:t>…if you are faithful now!</a:t>
            </a:r>
          </a:p>
        </p:txBody>
      </p:sp>
    </p:spTree>
    <p:extLst>
      <p:ext uri="{BB962C8B-B14F-4D97-AF65-F5344CB8AC3E}">
        <p14:creationId xmlns:p14="http://schemas.microsoft.com/office/powerpoint/2010/main" val="1216611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328062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138615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446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426215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Ezekiel 25–32</a:t>
            </a: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Allow God to handle all rivals.</a:t>
            </a:r>
          </a:p>
        </p:txBody>
      </p:sp>
    </p:spTree>
    <p:extLst>
      <p:ext uri="{BB962C8B-B14F-4D97-AF65-F5344CB8AC3E}">
        <p14:creationId xmlns:p14="http://schemas.microsoft.com/office/powerpoint/2010/main" val="3212681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1" descr="5387599761_1cff8912e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75"/>
            <a:ext cx="915352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1506" name="Rectangle 2"/>
          <p:cNvSpPr>
            <a:spLocks noGrp="1" noChangeArrowheads="1"/>
          </p:cNvSpPr>
          <p:nvPr>
            <p:ph type="title"/>
          </p:nvPr>
        </p:nvSpPr>
        <p:spPr>
          <a:xfrm>
            <a:off x="685800" y="762000"/>
            <a:ext cx="7772400" cy="762000"/>
          </a:xfrm>
          <a:solidFill>
            <a:srgbClr val="F8FAA8"/>
          </a:solidFill>
        </p:spPr>
        <p:txBody>
          <a:bodyPr anchor="ctr"/>
          <a:lstStyle/>
          <a:p>
            <a:pPr algn="ctr" eaLnBrk="1" hangingPunct="1"/>
            <a:r>
              <a:rPr lang="en-US" b="1" dirty="0">
                <a:solidFill>
                  <a:schemeClr val="bg1"/>
                </a:solidFill>
                <a:latin typeface="Arial" charset="0"/>
                <a:ea typeface="新細明體" charset="0"/>
              </a:rPr>
              <a:t>Phases of Ezekiel</a:t>
            </a:r>
            <a:r>
              <a:rPr lang="fr-FR"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Ministry</a:t>
            </a:r>
          </a:p>
        </p:txBody>
      </p:sp>
      <p:sp>
        <p:nvSpPr>
          <p:cNvPr id="10244" name="Rectangle 4"/>
          <p:cNvSpPr>
            <a:spLocks noChangeArrowheads="1"/>
          </p:cNvSpPr>
          <p:nvPr/>
        </p:nvSpPr>
        <p:spPr bwMode="auto">
          <a:xfrm>
            <a:off x="1414463" y="2057400"/>
            <a:ext cx="70453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6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Phase One (1–32)</a:t>
            </a:r>
          </a:p>
          <a:p>
            <a:pPr marL="742950" marR="0" lvl="1" indent="-28575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Ezekiel 3:17</a:t>
            </a:r>
          </a:p>
          <a:p>
            <a:pPr marL="742950" marR="0" lvl="1" indent="-28575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Ezekiel 24:25-27</a:t>
            </a:r>
          </a:p>
          <a:p>
            <a:pPr marL="742950" marR="0" lvl="1" indent="-285750" algn="l" defTabSz="9144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endParaRP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6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Phase Two (33–48)</a:t>
            </a:r>
          </a:p>
          <a:p>
            <a:pPr marL="742950" marR="0" lvl="1" indent="-28575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Ezekiel 33:7</a:t>
            </a:r>
          </a:p>
          <a:p>
            <a:pPr marL="742950" marR="0" lvl="1" indent="-28575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266700">
                    <a:srgbClr val="000000">
                      <a:alpha val="75000"/>
                    </a:srgbClr>
                  </a:glow>
                </a:effectLst>
                <a:uLnTx/>
                <a:uFillTx/>
                <a:latin typeface="Arial" charset="0"/>
                <a:ea typeface="新細明體" charset="0"/>
                <a:cs typeface="新細明體" charset="0"/>
              </a:rPr>
              <a:t>Ezekiel 33:21-22</a:t>
            </a:r>
          </a:p>
        </p:txBody>
      </p:sp>
    </p:spTree>
    <p:extLst>
      <p:ext uri="{BB962C8B-B14F-4D97-AF65-F5344CB8AC3E}">
        <p14:creationId xmlns:p14="http://schemas.microsoft.com/office/powerpoint/2010/main" val="1128319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0244">
                                            <p:txEl>
                                              <p:pRg st="1" end="1"/>
                                            </p:txEl>
                                          </p:spTgt>
                                        </p:tgtEl>
                                        <p:attrNameLst>
                                          <p:attrName>style.visibility</p:attrName>
                                        </p:attrNameLst>
                                      </p:cBhvr>
                                      <p:to>
                                        <p:strVal val="visible"/>
                                      </p:to>
                                    </p:set>
                                    <p:anim calcmode="lin" valueType="num">
                                      <p:cBhvr additive="base">
                                        <p:cTn id="11" dur="50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2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0244">
                                            <p:txEl>
                                              <p:pRg st="2" end="2"/>
                                            </p:txEl>
                                          </p:spTgt>
                                        </p:tgtEl>
                                        <p:attrNameLst>
                                          <p:attrName>style.visibility</p:attrName>
                                        </p:attrNameLst>
                                      </p:cBhvr>
                                      <p:to>
                                        <p:strVal val="visible"/>
                                      </p:to>
                                    </p:set>
                                    <p:anim calcmode="lin" valueType="num">
                                      <p:cBhvr additive="base">
                                        <p:cTn id="15" dur="500" fill="hold"/>
                                        <p:tgtEl>
                                          <p:spTgt spid="1024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10244">
                                            <p:txEl>
                                              <p:pRg st="4" end="4"/>
                                            </p:txEl>
                                          </p:spTgt>
                                        </p:tgtEl>
                                        <p:attrNameLst>
                                          <p:attrName>style.visibility</p:attrName>
                                        </p:attrNameLst>
                                      </p:cBhvr>
                                      <p:to>
                                        <p:strVal val="visible"/>
                                      </p:to>
                                    </p:set>
                                    <p:anim calcmode="lin" valueType="num">
                                      <p:cBhvr additive="base">
                                        <p:cTn id="21" dur="500" fill="hold"/>
                                        <p:tgtEl>
                                          <p:spTgt spid="1024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24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0244">
                                            <p:txEl>
                                              <p:pRg st="5" end="5"/>
                                            </p:txEl>
                                          </p:spTgt>
                                        </p:tgtEl>
                                        <p:attrNameLst>
                                          <p:attrName>style.visibility</p:attrName>
                                        </p:attrNameLst>
                                      </p:cBhvr>
                                      <p:to>
                                        <p:strVal val="visible"/>
                                      </p:to>
                                    </p:set>
                                    <p:anim calcmode="lin" valueType="num">
                                      <p:cBhvr additive="base">
                                        <p:cTn id="25" dur="500" fill="hold"/>
                                        <p:tgtEl>
                                          <p:spTgt spid="1024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10244">
                                            <p:txEl>
                                              <p:pRg st="6" end="6"/>
                                            </p:txEl>
                                          </p:spTgt>
                                        </p:tgtEl>
                                        <p:attrNameLst>
                                          <p:attrName>style.visibility</p:attrName>
                                        </p:attrNameLst>
                                      </p:cBhvr>
                                      <p:to>
                                        <p:strVal val="visible"/>
                                      </p:to>
                                    </p:set>
                                    <p:anim calcmode="lin" valueType="num">
                                      <p:cBhvr additive="base">
                                        <p:cTn id="29" dur="500" fill="hold"/>
                                        <p:tgtEl>
                                          <p:spTgt spid="10244">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24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22647614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en-US" sz="3200" b="1">
                <a:solidFill>
                  <a:schemeClr val="bg1"/>
                </a:solidFill>
                <a:latin typeface="Arial" charset="0"/>
                <a:ea typeface="新細明體" charset="0"/>
              </a:rPr>
              <a:t>Chart of Ezekiel</a:t>
            </a:r>
            <a:endParaRPr lang="en-US" sz="3200" b="1">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FFFFFF"/>
                          </a:solidFill>
                          <a:effectLst/>
                          <a:latin typeface="Arial"/>
                          <a:ea typeface="新細明體" pitchFamily="-112" charset="-120"/>
                          <a:cs typeface="Arial"/>
                        </a:rPr>
                        <a:t>Sovereign Departing and Return of Glory</a:t>
                      </a:r>
                      <a:r>
                        <a:rPr kumimoji="0" lang="en-US" sz="3200" b="1" i="0" u="none" strike="noStrike" cap="none" normalizeH="0" baseline="0" dirty="0">
                          <a:ln>
                            <a:noFill/>
                          </a:ln>
                          <a:solidFill>
                            <a:srgbClr val="FFFFFF"/>
                          </a:solidFill>
                          <a:effectLst/>
                          <a:latin typeface="Arial"/>
                          <a:ea typeface="新細明體" pitchFamily="-112" charset="-120"/>
                          <a:cs typeface="Arial"/>
                        </a:rPr>
                        <a:t> </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Departs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1–24</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Nations Judged (No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25–32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Glory Returns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Exile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Sovereignty Vindicated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Restoration</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Judah</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Judgment of Nations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Blessing of Israel</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Fall</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Foes</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Judah</a:t>
                      </a:r>
                      <a:r>
                        <a:rPr kumimoji="0" lang="fr-FR" sz="2000" b="1" i="0" u="none" strike="noStrike" cap="none" normalizeH="0" baseline="0" dirty="0">
                          <a:ln>
                            <a:noFill/>
                          </a:ln>
                          <a:solidFill>
                            <a:schemeClr val="tx1"/>
                          </a:solidFill>
                          <a:effectLst/>
                          <a:latin typeface="Arial"/>
                          <a:ea typeface="新細明體" pitchFamily="-112" charset="-120"/>
                          <a:cs typeface="Arial"/>
                        </a:rPr>
                        <a:t>'</a:t>
                      </a:r>
                      <a:r>
                        <a:rPr kumimoji="0" lang="en-US" sz="2000" b="1" i="0" u="none" strike="noStrike" cap="none" normalizeH="0" baseline="0" dirty="0">
                          <a:ln>
                            <a:noFill/>
                          </a:ln>
                          <a:solidFill>
                            <a:schemeClr val="tx1"/>
                          </a:solidFill>
                          <a:effectLst/>
                          <a:latin typeface="Arial"/>
                          <a:ea typeface="新細明體" pitchFamily="-112" charset="-120"/>
                          <a:cs typeface="Arial"/>
                        </a:rPr>
                        <a:t>s Future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Before the Siege</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During the Siege</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After the Siege</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Call in glory</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1–3</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Pre-exile Hopeless-ness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4–24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Ammon, Moab, Edom, Philistia</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a:ea typeface="新細明體" pitchFamily="-112" charset="-120"/>
                          <a:cs typeface="Arial"/>
                        </a:rPr>
                        <a:t>25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Tyre and Sidon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26–28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Egypt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29–32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Life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33–39</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New Order</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40–48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a:ea typeface="新細明體" pitchFamily="-112" charset="-120"/>
                          <a:cs typeface="Arial"/>
                        </a:rPr>
                        <a:t>Babylon (592-570 BC)</a:t>
                      </a: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7" name="Oval 6">
            <a:extLst>
              <a:ext uri="{FF2B5EF4-FFF2-40B4-BE49-F238E27FC236}">
                <a16:creationId xmlns:a16="http://schemas.microsoft.com/office/drawing/2014/main" id="{2311DE46-42D0-5245-B656-0BFDADF40E73}"/>
              </a:ext>
            </a:extLst>
          </p:cNvPr>
          <p:cNvSpPr>
            <a:spLocks noChangeArrowheads="1"/>
          </p:cNvSpPr>
          <p:nvPr/>
        </p:nvSpPr>
        <p:spPr bwMode="auto">
          <a:xfrm>
            <a:off x="6264275" y="1268413"/>
            <a:ext cx="2987675" cy="5113337"/>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461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rvices - Photo Restoration">
            <a:extLst>
              <a:ext uri="{FF2B5EF4-FFF2-40B4-BE49-F238E27FC236}">
                <a16:creationId xmlns:a16="http://schemas.microsoft.com/office/drawing/2014/main" id="{CA01B23B-F88F-C4FF-DABC-FA1BFD0C6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1026"/>
          <p:cNvSpPr>
            <a:spLocks noGrp="1" noChangeArrowheads="1"/>
          </p:cNvSpPr>
          <p:nvPr>
            <p:ph type="ctrTitle"/>
          </p:nvPr>
        </p:nvSpPr>
        <p:spPr>
          <a:xfrm>
            <a:off x="611560" y="188640"/>
            <a:ext cx="6192688" cy="757064"/>
          </a:xfrm>
        </p:spPr>
        <p:txBody>
          <a:bodyPr/>
          <a:lstStyle/>
          <a:p>
            <a:pPr algn="ctr" eaLnBrk="1" hangingPunct="1">
              <a:defRPr/>
            </a:pPr>
            <a:r>
              <a:rPr lang="en-US" altLang="zh-TW" sz="4800" b="1" i="0" dirty="0">
                <a:solidFill>
                  <a:srgbClr val="FFFFFF"/>
                </a:solidFill>
                <a:effectLst>
                  <a:glow rad="330200">
                    <a:schemeClr val="bg1">
                      <a:alpha val="75000"/>
                    </a:schemeClr>
                  </a:glow>
                </a:effectLst>
                <a:latin typeface="Arial" charset="0"/>
                <a:ea typeface="新細明體" charset="0"/>
              </a:rPr>
              <a:t>Restoration</a:t>
            </a:r>
            <a:endParaRPr lang="en-US" altLang="zh-TW" sz="4800" b="1" dirty="0">
              <a:solidFill>
                <a:srgbClr val="FFFFFF"/>
              </a:solidFill>
              <a:effectLst>
                <a:glow rad="330200">
                  <a:schemeClr val="bg1">
                    <a:alpha val="75000"/>
                  </a:schemeClr>
                </a:glow>
              </a:effectLst>
              <a:latin typeface="Arial" charset="0"/>
              <a:ea typeface="新細明體"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8088" y="4876800"/>
            <a:ext cx="1585912"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1029"/>
          <p:cNvSpPr>
            <a:spLocks noChangeArrowheads="1"/>
          </p:cNvSpPr>
          <p:nvPr/>
        </p:nvSpPr>
        <p:spPr bwMode="auto">
          <a:xfrm>
            <a:off x="0" y="3276600"/>
            <a:ext cx="91440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Taipei" charset="0"/>
                <a:cs typeface="新細明體" charset="0"/>
              </a:rPr>
              <a:t>Q: </a:t>
            </a: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Why must there be restoration?</a:t>
            </a:r>
          </a:p>
          <a:p>
            <a:pPr marL="0" marR="0" lvl="0" indent="0" defTabSz="914400" rtl="0" eaLnBrk="1" fontAlgn="base" latinLnBrk="0" hangingPunct="1">
              <a:lnSpc>
                <a:spcPct val="100000"/>
              </a:lnSpc>
              <a:spcBef>
                <a:spcPct val="20000"/>
              </a:spcBef>
              <a:spcAft>
                <a:spcPct val="0"/>
              </a:spcAft>
              <a:buClr>
                <a:srgbClr val="FFCC66"/>
              </a:buClr>
              <a:buSzTx/>
              <a:buFontTx/>
              <a:buNone/>
              <a:tabLst/>
              <a:defRPr/>
            </a:pP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A: God promised to restore to Israel:  </a:t>
            </a:r>
          </a:p>
          <a:p>
            <a:pPr marL="0" marR="0" lvl="0" indent="0" defTabSz="914400" rtl="0" eaLnBrk="1" fontAlgn="base" latinLnBrk="0" hangingPunct="1">
              <a:lnSpc>
                <a:spcPct val="100000"/>
              </a:lnSpc>
              <a:spcBef>
                <a:spcPct val="20000"/>
              </a:spcBef>
              <a:spcAft>
                <a:spcPct val="0"/>
              </a:spcAft>
              <a:buClr>
                <a:srgbClr val="FFCC66"/>
              </a:buClr>
              <a:buSzTx/>
              <a:buFontTx/>
              <a:buNone/>
              <a:tabLst/>
              <a:defRPr/>
            </a:pPr>
            <a:r>
              <a:rPr lang="en-US" altLang="zh-TW" sz="3600" b="1" dirty="0">
                <a:solidFill>
                  <a:srgbClr val="FFFFCC"/>
                </a:solidFill>
                <a:effectLst>
                  <a:glow rad="330200">
                    <a:srgbClr val="000000">
                      <a:alpha val="75000"/>
                    </a:srgbClr>
                  </a:glow>
                </a:effectLst>
                <a:ea typeface="Arial" charset="0"/>
                <a:cs typeface="Arial" charset="0"/>
              </a:rPr>
              <a:t>	— </a:t>
            </a: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Land</a:t>
            </a:r>
          </a:p>
          <a:p>
            <a:pPr lvl="0" eaLnBrk="1" hangingPunct="1">
              <a:spcBef>
                <a:spcPct val="20000"/>
              </a:spcBef>
              <a:buClr>
                <a:srgbClr val="FFCC66"/>
              </a:buClr>
              <a:defRPr/>
            </a:pPr>
            <a:r>
              <a:rPr lang="en-US" altLang="zh-TW" sz="3600" b="1" dirty="0">
                <a:solidFill>
                  <a:srgbClr val="FFFFCC"/>
                </a:solidFill>
                <a:effectLst>
                  <a:glow rad="330200">
                    <a:srgbClr val="000000">
                      <a:alpha val="75000"/>
                    </a:srgbClr>
                  </a:glow>
                </a:effectLst>
                <a:ea typeface="Arial" charset="0"/>
                <a:cs typeface="Arial" charset="0"/>
              </a:rPr>
              <a:t>	— </a:t>
            </a: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New heart (a heart of flesh)</a:t>
            </a:r>
          </a:p>
          <a:p>
            <a:pPr lvl="0" eaLnBrk="1" hangingPunct="1">
              <a:spcBef>
                <a:spcPct val="20000"/>
              </a:spcBef>
              <a:buClr>
                <a:srgbClr val="FFCC66"/>
              </a:buClr>
              <a:defRPr/>
            </a:pPr>
            <a:r>
              <a:rPr lang="en-US" altLang="zh-TW" sz="3600" b="1" dirty="0">
                <a:solidFill>
                  <a:srgbClr val="FFFFCC"/>
                </a:solidFill>
                <a:effectLst>
                  <a:glow rad="330200">
                    <a:srgbClr val="000000">
                      <a:alpha val="75000"/>
                    </a:srgbClr>
                  </a:glow>
                </a:effectLst>
                <a:ea typeface="Arial" charset="0"/>
                <a:cs typeface="Arial" charset="0"/>
              </a:rPr>
              <a:t>	— </a:t>
            </a:r>
            <a:r>
              <a:rPr kumimoji="0" lang="en-US" altLang="zh-TW" sz="36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Arial" charset="0"/>
                <a:cs typeface="Arial" charset="0"/>
              </a:rPr>
              <a:t>Ability to keep His word</a:t>
            </a:r>
            <a:endParaRPr kumimoji="0" lang="zh-TW" altLang="en-US" sz="4000" b="1" i="0" u="none" strike="noStrike" kern="1200" cap="none" spc="0" normalizeH="0" baseline="0" noProof="0" dirty="0">
              <a:ln>
                <a:noFill/>
              </a:ln>
              <a:solidFill>
                <a:srgbClr val="FFFFCC"/>
              </a:solidFill>
              <a:effectLst>
                <a:glow rad="330200">
                  <a:srgbClr val="000000">
                    <a:alpha val="75000"/>
                  </a:srgbClr>
                </a:glow>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52272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1" descr="photo 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a:xfrm>
            <a:off x="685800" y="685800"/>
            <a:ext cx="7772400" cy="838200"/>
          </a:xfrm>
          <a:solidFill>
            <a:srgbClr val="F8FAA8"/>
          </a:solidFill>
        </p:spPr>
        <p:txBody>
          <a:bodyPr anchor="ctr"/>
          <a:lstStyle/>
          <a:p>
            <a:pPr algn="ctr" eaLnBrk="1" hangingPunct="1"/>
            <a:r>
              <a:rPr lang="en-US" b="1">
                <a:solidFill>
                  <a:schemeClr val="bg1"/>
                </a:solidFill>
                <a:latin typeface="Arial" charset="0"/>
                <a:ea typeface="新細明體" charset="0"/>
              </a:rPr>
              <a:t>Restorations (33–48)</a:t>
            </a:r>
          </a:p>
        </p:txBody>
      </p:sp>
      <p:sp>
        <p:nvSpPr>
          <p:cNvPr id="11268" name="Rectangle 4"/>
          <p:cNvSpPr>
            <a:spLocks noChangeArrowheads="1"/>
          </p:cNvSpPr>
          <p:nvPr/>
        </p:nvSpPr>
        <p:spPr bwMode="auto">
          <a:xfrm>
            <a:off x="539552" y="1916832"/>
            <a:ext cx="8354888" cy="3434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4000" b="1" dirty="0">
                <a:solidFill>
                  <a:srgbClr val="FAFBF9"/>
                </a:solidFill>
                <a:effectLst>
                  <a:glow rad="254000">
                    <a:schemeClr val="bg1">
                      <a:alpha val="75000"/>
                    </a:schemeClr>
                  </a:glow>
                </a:effectLst>
                <a:ea typeface="新細明體" charset="0"/>
                <a:cs typeface="新細明體" charset="0"/>
              </a:rPr>
              <a:t>How God Will Restore Israel in the End Times (33–39)</a:t>
            </a:r>
          </a:p>
          <a:p>
            <a:pPr marL="342900" indent="-342900" eaLnBrk="1" hangingPunct="1">
              <a:spcBef>
                <a:spcPct val="20000"/>
              </a:spcBef>
              <a:buClr>
                <a:schemeClr val="tx2"/>
              </a:buClr>
              <a:buFontTx/>
              <a:buChar char="•"/>
              <a:defRPr/>
            </a:pPr>
            <a:endParaRPr lang="en-US" sz="4000" b="1" dirty="0">
              <a:solidFill>
                <a:srgbClr val="FAFBF9"/>
              </a:solidFill>
              <a:effectLst>
                <a:glow rad="254000">
                  <a:schemeClr val="bg1">
                    <a:alpha val="75000"/>
                  </a:schemeClr>
                </a:glow>
              </a:effectLst>
              <a:ea typeface="新細明體" charset="0"/>
              <a:cs typeface="新細明體" charset="0"/>
            </a:endParaRPr>
          </a:p>
          <a:p>
            <a:pPr marL="342900" indent="-342900" eaLnBrk="1" hangingPunct="1">
              <a:spcBef>
                <a:spcPct val="20000"/>
              </a:spcBef>
              <a:buClr>
                <a:schemeClr val="tx2"/>
              </a:buClr>
              <a:buFontTx/>
              <a:buChar char="•"/>
              <a:defRPr/>
            </a:pPr>
            <a:r>
              <a:rPr lang="en-US" sz="4000" b="1" dirty="0">
                <a:solidFill>
                  <a:srgbClr val="FAFBF9"/>
                </a:solidFill>
                <a:effectLst>
                  <a:glow rad="254000">
                    <a:schemeClr val="bg1">
                      <a:alpha val="75000"/>
                    </a:schemeClr>
                  </a:glow>
                </a:effectLst>
                <a:ea typeface="新細明體" charset="0"/>
                <a:cs typeface="新細明體" charset="0"/>
              </a:rPr>
              <a:t>A Vision of the Restored Community (40–48)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slide(fromBottom)">
                                      <p:cBhvr>
                                        <p:cTn id="7" dur="500"/>
                                        <p:tgtEl>
                                          <p:spTgt spid="11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268">
                                            <p:txEl>
                                              <p:pRg st="2" end="2"/>
                                            </p:txEl>
                                          </p:spTgt>
                                        </p:tgtEl>
                                        <p:attrNameLst>
                                          <p:attrName>style.visibility</p:attrName>
                                        </p:attrNameLst>
                                      </p:cBhvr>
                                      <p:to>
                                        <p:strVal val="visible"/>
                                      </p:to>
                                    </p:set>
                                    <p:animEffect transition="in" filter="slide(fromBottom)">
                                      <p:cBhvr>
                                        <p:cTn id="12" dur="500"/>
                                        <p:tgtEl>
                                          <p:spTgt spid="112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4056"/>
            <a:ext cx="9144000" cy="2204864"/>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People want to know the future…</a:t>
            </a:r>
          </a:p>
        </p:txBody>
      </p:sp>
      <p:pic>
        <p:nvPicPr>
          <p:cNvPr id="28674" name="Picture 2" descr="Brain study explains why only some people want to look into the future">
            <a:extLst>
              <a:ext uri="{FF2B5EF4-FFF2-40B4-BE49-F238E27FC236}">
                <a16:creationId xmlns:a16="http://schemas.microsoft.com/office/drawing/2014/main" id="{D4234B2C-AB91-F5EB-F556-B5200E593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4" r="16675"/>
          <a:stretch/>
        </p:blipFill>
        <p:spPr bwMode="auto">
          <a:xfrm>
            <a:off x="0" y="2780928"/>
            <a:ext cx="9144000" cy="407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algn="l"/>
            <a:r>
              <a:rPr lang="en-US" sz="3600" b="1" kern="0" dirty="0">
                <a:solidFill>
                  <a:srgbClr val="FFFFFF"/>
                </a:solidFill>
                <a:latin typeface="Arial" panose="020B0604020202020204" pitchFamily="34" charset="0"/>
                <a:cs typeface="Arial" panose="020B0604020202020204" pitchFamily="34" charset="0"/>
              </a:rPr>
              <a:t>Preparing for Glory…</a:t>
            </a: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r>
              <a:rPr lang="en-US" sz="4800" b="1" kern="0" dirty="0">
                <a:solidFill>
                  <a:srgbClr val="FFFFFF"/>
                </a:solidFill>
                <a:latin typeface="Arial" panose="020B0604020202020204" pitchFamily="34" charset="0"/>
                <a:cs typeface="Arial" panose="020B0604020202020204" pitchFamily="34" charset="0"/>
              </a:rPr>
              <a:t>God will </a:t>
            </a:r>
            <a:r>
              <a:rPr lang="en-US" sz="4800" b="1" kern="0" dirty="0">
                <a:solidFill>
                  <a:srgbClr val="FFFFFF"/>
                </a:solidFill>
                <a:effectLst>
                  <a:glow rad="279400">
                    <a:srgbClr val="000003">
                      <a:alpha val="88101"/>
                    </a:srgbClr>
                  </a:glow>
                  <a:outerShdw blurRad="38100" dist="38100" dir="2700000" algn="tl">
                    <a:srgbClr val="000000"/>
                  </a:outerShdw>
                </a:effectLst>
                <a:latin typeface="Arial" panose="020B0604020202020204" pitchFamily="34" charset="0"/>
                <a:cs typeface="Arial" panose="020B0604020202020204" pitchFamily="34" charset="0"/>
              </a:rPr>
              <a:t>restore</a:t>
            </a:r>
            <a:r>
              <a:rPr lang="en-US" sz="4800" b="1" kern="0" dirty="0">
                <a:solidFill>
                  <a:srgbClr val="FFFFFF"/>
                </a:solidFill>
                <a:latin typeface="Arial" panose="020B0604020202020204" pitchFamily="34" charset="0"/>
                <a:cs typeface="Arial" panose="020B0604020202020204" pitchFamily="34" charset="0"/>
              </a:rPr>
              <a:t> </a:t>
            </a:r>
            <a:br>
              <a:rPr lang="en-US" sz="4800" b="1" kern="0" dirty="0">
                <a:solidFill>
                  <a:srgbClr val="FFFFFF"/>
                </a:solidFill>
                <a:latin typeface="Arial" panose="020B0604020202020204" pitchFamily="34" charset="0"/>
                <a:cs typeface="Arial" panose="020B0604020202020204" pitchFamily="34" charset="0"/>
              </a:rPr>
            </a:br>
            <a:r>
              <a:rPr lang="en-US" sz="4800" b="1" kern="0" dirty="0">
                <a:solidFill>
                  <a:srgbClr val="FFFFFF"/>
                </a:solidFill>
                <a:latin typeface="Arial" panose="020B0604020202020204" pitchFamily="34" charset="0"/>
                <a:cs typeface="Arial" panose="020B0604020202020204" pitchFamily="34" charset="0"/>
              </a:rPr>
              <a:t>Israel</a:t>
            </a:r>
            <a:br>
              <a:rPr lang="en-US" sz="4800" b="1" kern="0" dirty="0">
                <a:solidFill>
                  <a:srgbClr val="FFFFFF"/>
                </a:solidFill>
                <a:latin typeface="Arial" panose="020B0604020202020204" pitchFamily="34" charset="0"/>
                <a:cs typeface="Arial" panose="020B0604020202020204" pitchFamily="34" charset="0"/>
              </a:rPr>
            </a:br>
            <a:r>
              <a:rPr lang="en-US" sz="4800" b="1" kern="0" dirty="0">
                <a:solidFill>
                  <a:srgbClr val="FFFFFF"/>
                </a:solidFill>
                <a:latin typeface="Arial" panose="020B0604020202020204" pitchFamily="34" charset="0"/>
                <a:cs typeface="Arial" panose="020B0604020202020204" pitchFamily="34" charset="0"/>
              </a:rPr>
              <a:t>(33–37)</a:t>
            </a: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r>
              <a:rPr lang="en-US" dirty="0"/>
              <a:t>God will </a:t>
            </a:r>
            <a:r>
              <a:rPr lang="en-US" dirty="0">
                <a:effectLst>
                  <a:glow rad="266700">
                    <a:srgbClr val="000003">
                      <a:alpha val="91363"/>
                    </a:srgbClr>
                  </a:glow>
                  <a:outerShdw blurRad="38100" dist="38100" dir="2700000" algn="tl">
                    <a:srgbClr val="000000"/>
                  </a:outerShdw>
                </a:effectLst>
              </a:rPr>
              <a:t>protect</a:t>
            </a:r>
            <a:r>
              <a:rPr lang="en-US" dirty="0"/>
              <a:t> </a:t>
            </a:r>
            <a:br>
              <a:rPr lang="en-US" dirty="0"/>
            </a:br>
            <a:r>
              <a:rPr lang="en-US" dirty="0"/>
              <a:t>Israel</a:t>
            </a:r>
            <a:br>
              <a:rPr lang="en-US" dirty="0"/>
            </a:br>
            <a:r>
              <a:rPr lang="en-US" dirty="0"/>
              <a:t>(38–39)</a:t>
            </a: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17839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algn="l"/>
            <a:r>
              <a:rPr lang="en-US" sz="3600" b="1" kern="0" dirty="0">
                <a:solidFill>
                  <a:srgbClr val="FFFFFF"/>
                </a:solidFill>
                <a:latin typeface="Arial" panose="020B0604020202020204" pitchFamily="34" charset="0"/>
                <a:cs typeface="Arial" panose="020B0604020202020204" pitchFamily="34" charset="0"/>
              </a:rPr>
              <a:t>Preparing for Glory…</a:t>
            </a: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r>
              <a:rPr lang="en-US" sz="4800" b="1" kern="0" dirty="0">
                <a:solidFill>
                  <a:srgbClr val="FFFFFF"/>
                </a:solidFill>
                <a:latin typeface="Arial" panose="020B0604020202020204" pitchFamily="34" charset="0"/>
                <a:cs typeface="Arial" panose="020B0604020202020204" pitchFamily="34" charset="0"/>
              </a:rPr>
              <a:t>God will </a:t>
            </a:r>
            <a:r>
              <a:rPr lang="en-US" sz="4800" b="1" kern="0" dirty="0">
                <a:solidFill>
                  <a:srgbClr val="FFFFFF"/>
                </a:solidFill>
                <a:effectLst>
                  <a:glow rad="279400">
                    <a:srgbClr val="000003">
                      <a:alpha val="88101"/>
                    </a:srgbClr>
                  </a:glow>
                  <a:outerShdw blurRad="38100" dist="38100" dir="2700000" algn="tl">
                    <a:srgbClr val="000000"/>
                  </a:outerShdw>
                </a:effectLst>
                <a:latin typeface="Arial" panose="020B0604020202020204" pitchFamily="34" charset="0"/>
                <a:cs typeface="Arial" panose="020B0604020202020204" pitchFamily="34" charset="0"/>
              </a:rPr>
              <a:t>restore</a:t>
            </a:r>
            <a:r>
              <a:rPr lang="en-US" sz="4800" b="1" kern="0" dirty="0">
                <a:solidFill>
                  <a:srgbClr val="FFFFFF"/>
                </a:solidFill>
                <a:latin typeface="Arial" panose="020B0604020202020204" pitchFamily="34" charset="0"/>
                <a:cs typeface="Arial" panose="020B0604020202020204" pitchFamily="34" charset="0"/>
              </a:rPr>
              <a:t> </a:t>
            </a:r>
            <a:br>
              <a:rPr lang="en-US" sz="4800" b="1" kern="0" dirty="0">
                <a:solidFill>
                  <a:srgbClr val="FFFFFF"/>
                </a:solidFill>
                <a:latin typeface="Arial" panose="020B0604020202020204" pitchFamily="34" charset="0"/>
                <a:cs typeface="Arial" panose="020B0604020202020204" pitchFamily="34" charset="0"/>
              </a:rPr>
            </a:br>
            <a:r>
              <a:rPr lang="en-US" sz="4800" b="1" kern="0" dirty="0">
                <a:solidFill>
                  <a:srgbClr val="FFFFFF"/>
                </a:solidFill>
                <a:latin typeface="Arial" panose="020B0604020202020204" pitchFamily="34" charset="0"/>
                <a:cs typeface="Arial" panose="020B0604020202020204" pitchFamily="34" charset="0"/>
              </a:rPr>
              <a:t>Israel</a:t>
            </a:r>
            <a:br>
              <a:rPr lang="en-US" sz="4800" b="1" kern="0" dirty="0">
                <a:solidFill>
                  <a:srgbClr val="FFFFFF"/>
                </a:solidFill>
                <a:latin typeface="Arial" panose="020B0604020202020204" pitchFamily="34" charset="0"/>
                <a:cs typeface="Arial" panose="020B0604020202020204" pitchFamily="34" charset="0"/>
              </a:rPr>
            </a:br>
            <a:r>
              <a:rPr lang="en-US" sz="4800" b="1" kern="0" dirty="0">
                <a:solidFill>
                  <a:srgbClr val="FFFFFF"/>
                </a:solidFill>
                <a:latin typeface="Arial" panose="020B0604020202020204" pitchFamily="34" charset="0"/>
                <a:cs typeface="Arial" panose="020B0604020202020204" pitchFamily="34" charset="0"/>
              </a:rPr>
              <a:t>(33–37)</a:t>
            </a: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8" name="Title 1">
            <a:extLst>
              <a:ext uri="{FF2B5EF4-FFF2-40B4-BE49-F238E27FC236}">
                <a16:creationId xmlns:a16="http://schemas.microsoft.com/office/drawing/2014/main" id="{F4287582-C029-181B-D079-00E074225B4D}"/>
              </a:ext>
            </a:extLst>
          </p:cNvPr>
          <p:cNvSpPr txBox="1">
            <a:spLocks/>
          </p:cNvSpPr>
          <p:nvPr/>
        </p:nvSpPr>
        <p:spPr bwMode="auto">
          <a:xfrm>
            <a:off x="4427984" y="2866028"/>
            <a:ext cx="4675072"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algn="l"/>
            <a:r>
              <a:rPr lang="en-US" sz="4800" b="1" kern="0"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…to the land led by Jesus </a:t>
            </a:r>
          </a:p>
        </p:txBody>
      </p:sp>
    </p:spTree>
    <p:extLst>
      <p:ext uri="{BB962C8B-B14F-4D97-AF65-F5344CB8AC3E}">
        <p14:creationId xmlns:p14="http://schemas.microsoft.com/office/powerpoint/2010/main" val="41725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33</a:t>
            </a:r>
          </a:p>
        </p:txBody>
      </p:sp>
    </p:spTree>
    <p:extLst>
      <p:ext uri="{BB962C8B-B14F-4D97-AF65-F5344CB8AC3E}">
        <p14:creationId xmlns:p14="http://schemas.microsoft.com/office/powerpoint/2010/main" val="125551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96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588" y="4149725"/>
            <a:ext cx="4141540" cy="1569660"/>
          </a:xfrm>
          <a:prstGeom prst="rect">
            <a:avLst/>
          </a:prstGeom>
          <a:noFill/>
          <a:ln>
            <a:noFill/>
          </a:ln>
          <a:effectLst/>
        </p:spPr>
        <p:txBody>
          <a:bodyPr wrap="square">
            <a:spAutoFit/>
          </a:bodyPr>
          <a:lstStyle/>
          <a:p>
            <a:pPr algn="ctr">
              <a:spcBef>
                <a:spcPct val="50000"/>
              </a:spcBef>
              <a:defRPr/>
            </a:pPr>
            <a:r>
              <a:rPr lang="en-US" sz="4800" b="1" dirty="0">
                <a:solidFill>
                  <a:srgbClr val="FFFFFF"/>
                </a:solidFill>
                <a:effectLst>
                  <a:glow rad="228600">
                    <a:schemeClr val="bg1"/>
                  </a:glow>
                  <a:outerShdw blurRad="38100" dist="38100" dir="2700000" algn="tl">
                    <a:srgbClr val="000000"/>
                  </a:outerShdw>
                </a:effectLst>
                <a:latin typeface="Jott 43 Extended" charset="0"/>
                <a:cs typeface="+mn-cs"/>
              </a:rPr>
              <a:t>The Watchman (Ezekiel 33)</a:t>
            </a:r>
            <a:endParaRPr lang="en-US" sz="8800" b="1" dirty="0">
              <a:solidFill>
                <a:srgbClr val="FFFFFF"/>
              </a:solidFill>
              <a:effectLst>
                <a:glow rad="228600">
                  <a:schemeClr val="bg1"/>
                </a:glow>
                <a:outerShdw blurRad="38100" dist="38100" dir="2700000" algn="tl">
                  <a:srgbClr val="000000"/>
                </a:outerShdw>
              </a:effectLst>
              <a:latin typeface="Jott 43 Extended" charset="0"/>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zekiel 33 Commentary | Old Testament | Matthew Henry | St-Takla.org">
            <a:extLst>
              <a:ext uri="{FF2B5EF4-FFF2-40B4-BE49-F238E27FC236}">
                <a16:creationId xmlns:a16="http://schemas.microsoft.com/office/drawing/2014/main" id="{2718972D-00D3-BB70-FA35-5AC75382D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685605"/>
            <a:ext cx="9139237" cy="61723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A3EC1D-5758-44D8-9C29-325EBC1C084B}"/>
              </a:ext>
            </a:extLst>
          </p:cNvPr>
          <p:cNvSpPr/>
          <p:nvPr/>
        </p:nvSpPr>
        <p:spPr>
          <a:xfrm>
            <a:off x="-35497" y="4549676"/>
            <a:ext cx="9144001" cy="2308324"/>
          </a:xfrm>
          <a:prstGeom prst="rect">
            <a:avLst/>
          </a:prstGeom>
        </p:spPr>
        <p:txBody>
          <a:bodyPr wrap="square">
            <a:spAutoFit/>
          </a:bodyPr>
          <a:lstStyle/>
          <a:p>
            <a:pPr algn="ctr" defTabSz="457177" eaLnBrk="1" fontAlgn="auto" hangingPunct="1">
              <a:spcBef>
                <a:spcPts val="0"/>
              </a:spcBef>
              <a:spcAft>
                <a:spcPts val="0"/>
              </a:spcAft>
              <a:defRPr/>
            </a:pPr>
            <a:r>
              <a:rPr lang="en-US" sz="3600" b="1" dirty="0">
                <a:solidFill>
                  <a:prstClr val="white"/>
                </a:solidFill>
                <a:effectLst>
                  <a:glow rad="228600">
                    <a:schemeClr val="tx1"/>
                  </a:glow>
                </a:effectLst>
                <a:latin typeface="Arial" panose="020B0604020202020204" pitchFamily="34" charset="0"/>
                <a:cs typeface="Arial" panose="020B0604020202020204" pitchFamily="34" charset="0"/>
              </a:rPr>
              <a:t>"On January 8, during the twelfth year of our captivity [585 </a:t>
            </a:r>
            <a:r>
              <a:rPr lang="en-US" sz="3200" b="1" dirty="0">
                <a:solidFill>
                  <a:prstClr val="white"/>
                </a:solidFill>
                <a:effectLst>
                  <a:glow rad="228600">
                    <a:schemeClr val="tx1"/>
                  </a:glow>
                </a:effectLst>
                <a:latin typeface="Arial" panose="020B0604020202020204" pitchFamily="34" charset="0"/>
                <a:cs typeface="Arial" panose="020B0604020202020204" pitchFamily="34" charset="0"/>
              </a:rPr>
              <a:t>BC</a:t>
            </a:r>
            <a:r>
              <a:rPr lang="en-US" sz="3600" b="1" dirty="0">
                <a:solidFill>
                  <a:prstClr val="white"/>
                </a:solidFill>
                <a:effectLst>
                  <a:glow rad="228600">
                    <a:schemeClr val="tx1"/>
                  </a:glow>
                </a:effectLst>
                <a:latin typeface="Arial" panose="020B0604020202020204" pitchFamily="34" charset="0"/>
                <a:cs typeface="Arial" panose="020B0604020202020204" pitchFamily="34" charset="0"/>
              </a:rPr>
              <a:t>], a survivor from Jerusalem came to me and said, </a:t>
            </a:r>
            <a:br>
              <a:rPr lang="en-US" sz="3600" b="1" dirty="0">
                <a:solidFill>
                  <a:prstClr val="white"/>
                </a:solidFill>
                <a:effectLst>
                  <a:glow rad="228600">
                    <a:schemeClr val="tx1"/>
                  </a:glow>
                </a:effectLst>
                <a:latin typeface="Arial" panose="020B0604020202020204" pitchFamily="34" charset="0"/>
                <a:cs typeface="Arial" panose="020B0604020202020204" pitchFamily="34" charset="0"/>
              </a:rPr>
            </a:br>
            <a:r>
              <a:rPr lang="en-US" sz="3600" b="1" dirty="0">
                <a:solidFill>
                  <a:prstClr val="white"/>
                </a:solidFill>
                <a:effectLst>
                  <a:glow rad="228600">
                    <a:schemeClr val="tx1"/>
                  </a:glow>
                </a:effectLst>
                <a:latin typeface="Arial" panose="020B0604020202020204" pitchFamily="34" charset="0"/>
                <a:cs typeface="Arial" panose="020B0604020202020204" pitchFamily="34" charset="0"/>
              </a:rPr>
              <a:t>'The city has fallen!'</a:t>
            </a:r>
            <a:r>
              <a:rPr kumimoji="0" lang="en-US" sz="3600" b="1" i="0" u="none" strike="noStrike" kern="1200" cap="none" spc="0" normalizeH="0" baseline="0" noProof="0" dirty="0">
                <a:ln>
                  <a:noFill/>
                </a:ln>
                <a:solidFill>
                  <a:prstClr val="white"/>
                </a:solidFill>
                <a:effectLst>
                  <a:glow rad="228600">
                    <a:schemeClr val="tx1"/>
                  </a:glow>
                </a:effectLst>
                <a:uLnTx/>
                <a:uFillTx/>
                <a:latin typeface="Arial" panose="020B0604020202020204" pitchFamily="34" charset="0"/>
                <a:ea typeface="ＭＳ Ｐゴシック" charset="0"/>
                <a:cs typeface="Arial" panose="020B0604020202020204" pitchFamily="34" charset="0"/>
              </a:rPr>
              <a:t>" </a:t>
            </a:r>
            <a:r>
              <a:rPr kumimoji="0" lang="en-US" sz="3200" b="1" i="0" u="none" strike="noStrike" kern="1200" cap="none" spc="0" normalizeH="0" baseline="0" noProof="0" dirty="0">
                <a:ln>
                  <a:noFill/>
                </a:ln>
                <a:solidFill>
                  <a:prstClr val="white"/>
                </a:solidFill>
                <a:effectLst>
                  <a:glow rad="228600">
                    <a:schemeClr val="tx1"/>
                  </a:glow>
                </a:effectLst>
                <a:uLnTx/>
                <a:uFillTx/>
                <a:latin typeface="Arial" panose="020B0604020202020204" pitchFamily="34" charset="0"/>
                <a:ea typeface="ＭＳ Ｐゴシック" charset="0"/>
                <a:cs typeface="Arial" panose="020B0604020202020204" pitchFamily="34" charset="0"/>
              </a:rPr>
              <a:t>(NLT)</a:t>
            </a:r>
            <a:endParaRPr kumimoji="0" lang="en-US" sz="3600" b="1" i="0" u="none" strike="noStrike" kern="1200" cap="none" spc="0" normalizeH="0" baseline="0" noProof="0" dirty="0">
              <a:ln>
                <a:noFill/>
              </a:ln>
              <a:solidFill>
                <a:prstClr val="white"/>
              </a:solidFill>
              <a:effectLst>
                <a:glow rad="228600">
                  <a:schemeClr val="tx1"/>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E40C98CD-705A-423D-8FE9-4A7C16111A55}"/>
              </a:ext>
            </a:extLst>
          </p:cNvPr>
          <p:cNvSpPr/>
          <p:nvPr/>
        </p:nvSpPr>
        <p:spPr>
          <a:xfrm>
            <a:off x="-2" y="-4737"/>
            <a:ext cx="9139237" cy="769441"/>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Ezekiel 33:21</a:t>
            </a:r>
          </a:p>
        </p:txBody>
      </p:sp>
    </p:spTree>
    <p:extLst>
      <p:ext uri="{BB962C8B-B14F-4D97-AF65-F5344CB8AC3E}">
        <p14:creationId xmlns:p14="http://schemas.microsoft.com/office/powerpoint/2010/main" val="385036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34</a:t>
            </a:r>
          </a:p>
        </p:txBody>
      </p:sp>
    </p:spTree>
    <p:extLst>
      <p:ext uri="{BB962C8B-B14F-4D97-AF65-F5344CB8AC3E}">
        <p14:creationId xmlns:p14="http://schemas.microsoft.com/office/powerpoint/2010/main" val="1264172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descr="4226_令人刮目相看的巴勒斯坦_2">
            <a:extLst>
              <a:ext uri="{FF2B5EF4-FFF2-40B4-BE49-F238E27FC236}">
                <a16:creationId xmlns:a16="http://schemas.microsoft.com/office/drawing/2014/main" id="{F5DBB788-0281-8B43-8039-6FDBC5CAE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4572"/>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7072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en-US" b="1">
                <a:solidFill>
                  <a:schemeClr val="bg1"/>
                </a:solidFill>
                <a:latin typeface="Arial" charset="0"/>
                <a:ea typeface="新細明體" charset="0"/>
              </a:rPr>
              <a:t>The Restoration of Israel</a:t>
            </a: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Reappointment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Ezekiel</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Leadership</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(34)</a:t>
            </a:r>
          </a:p>
        </p:txBody>
      </p:sp>
    </p:spTree>
    <p:extLst>
      <p:ext uri="{BB962C8B-B14F-4D97-AF65-F5344CB8AC3E}">
        <p14:creationId xmlns:p14="http://schemas.microsoft.com/office/powerpoint/2010/main" val="3291039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anim calcmode="lin" valueType="num">
                                      <p:cBhvr additive="base">
                                        <p:cTn id="7" dur="500" fill="hold"/>
                                        <p:tgtEl>
                                          <p:spTgt spid="1229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alse Shepherds and Fake Sheep - Vatican in Exile">
            <a:extLst>
              <a:ext uri="{FF2B5EF4-FFF2-40B4-BE49-F238E27FC236}">
                <a16:creationId xmlns:a16="http://schemas.microsoft.com/office/drawing/2014/main" id="{E4EA2BB0-4F1B-668D-4309-7E0155527B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27"/>
          <a:stretch/>
        </p:blipFill>
        <p:spPr bwMode="auto">
          <a:xfrm>
            <a:off x="0" y="-1"/>
            <a:ext cx="9180512" cy="6854103"/>
          </a:xfrm>
          <a:prstGeom prst="rect">
            <a:avLst/>
          </a:prstGeom>
          <a:noFill/>
          <a:extLst>
            <a:ext uri="{909E8E84-426E-40DD-AFC4-6F175D3DCCD1}">
              <a14:hiddenFill xmlns:a14="http://schemas.microsoft.com/office/drawing/2010/main">
                <a:solidFill>
                  <a:srgbClr val="FFFFFF"/>
                </a:solidFill>
              </a14:hiddenFill>
            </a:ext>
          </a:extLst>
        </p:spPr>
      </p:pic>
      <p:sp>
        <p:nvSpPr>
          <p:cNvPr id="2050" name="Text Box 2"/>
          <p:cNvSpPr txBox="1">
            <a:spLocks noChangeArrowheads="1"/>
          </p:cNvSpPr>
          <p:nvPr/>
        </p:nvSpPr>
        <p:spPr bwMode="auto">
          <a:xfrm>
            <a:off x="-20726" y="5206965"/>
            <a:ext cx="3131840" cy="1569660"/>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rPr>
              <a:t>The False Shepherds</a:t>
            </a:r>
            <a:endParaRPr kumimoji="0" lang="en-US" sz="8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endParaRPr>
          </a:p>
        </p:txBody>
      </p:sp>
      <p:sp>
        <p:nvSpPr>
          <p:cNvPr id="4" name="Text Box 2"/>
          <p:cNvSpPr txBox="1">
            <a:spLocks noChangeArrowheads="1"/>
          </p:cNvSpPr>
          <p:nvPr/>
        </p:nvSpPr>
        <p:spPr bwMode="auto">
          <a:xfrm>
            <a:off x="2843808" y="235839"/>
            <a:ext cx="6354447" cy="6463308"/>
          </a:xfrm>
          <a:prstGeom prst="rect">
            <a:avLst/>
          </a:prstGeom>
          <a:noFill/>
          <a:ln>
            <a:noFill/>
          </a:ln>
          <a:effectLst/>
        </p:spPr>
        <p:txBody>
          <a:bodyPr wrap="square" anchor="ctr">
            <a:spAutoFit/>
          </a:bodyPr>
          <a:lstStyle/>
          <a:p>
            <a:pPr algn="ctr">
              <a:spcBef>
                <a:spcPct val="50000"/>
              </a:spcBef>
              <a:defRPr/>
            </a:pPr>
            <a:r>
              <a:rPr kumimoji="0" lang="ru-RU"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r>
              <a:rPr lang="en-US" sz="36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Son of man, prophesy against the shepherds, the leaders of Israel. Give them this message from the Sovereign L</a:t>
            </a: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ORD</a:t>
            </a:r>
            <a:r>
              <a:rPr lang="en-US" sz="36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 What sorrow awaits you shepherds who feed yourselves instead of your flocks. Shouldn’t shepherds feed their sheep?</a:t>
            </a:r>
            <a:r>
              <a:rPr kumimoji="0" lang="ru-RU"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Ezekiel 34:2 </a:t>
            </a:r>
            <a:r>
              <a:rPr kumimoji="0" lang="en-US" sz="32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NLT</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6424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115888"/>
            <a:ext cx="914400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1113" y="4586352"/>
            <a:ext cx="9121774" cy="1938992"/>
          </a:xfrm>
          <a:prstGeom prst="rect">
            <a:avLst/>
          </a:prstGeom>
          <a:noFill/>
          <a:ln>
            <a:noFill/>
          </a:ln>
          <a:effectLst/>
        </p:spPr>
        <p:txBody>
          <a:bodyPr wrap="squar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What does it look like today when the spiritual leader cares more about himself than those he leads?</a:t>
            </a:r>
            <a:endParaRPr kumimoji="0" lang="en-US" sz="72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72008" y="381000"/>
            <a:ext cx="9324528" cy="959768"/>
          </a:xfrm>
          <a:solidFill>
            <a:schemeClr val="bg1"/>
          </a:solidFill>
          <a:ln w="38100" cmpd="sng">
            <a:solidFill>
              <a:srgbClr val="FFFFFF"/>
            </a:solidFill>
          </a:ln>
        </p:spPr>
        <p:txBody>
          <a:bodyPr anchor="ctr"/>
          <a:lstStyle/>
          <a:p>
            <a:pPr algn="ctr"/>
            <a:r>
              <a:rPr lang="en-US" sz="5400" b="1" i="0" dirty="0">
                <a:solidFill>
                  <a:srgbClr val="FFFFFF"/>
                </a:solidFill>
              </a:rPr>
              <a:t>ABUSIVE SHEPHERDS</a:t>
            </a:r>
          </a:p>
        </p:txBody>
      </p:sp>
    </p:spTree>
    <p:extLst>
      <p:ext uri="{BB962C8B-B14F-4D97-AF65-F5344CB8AC3E}">
        <p14:creationId xmlns:p14="http://schemas.microsoft.com/office/powerpoint/2010/main" val="3385191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2771" name="Picture 5"/>
          <p:cNvPicPr>
            <a:picLocks noChangeAspect="1"/>
          </p:cNvPicPr>
          <p:nvPr/>
        </p:nvPicPr>
        <p:blipFill rotWithShape="1">
          <a:blip r:embed="rId4">
            <a:extLst>
              <a:ext uri="{28A0092B-C50C-407E-A947-70E740481C1C}">
                <a14:useLocalDpi xmlns:a14="http://schemas.microsoft.com/office/drawing/2010/main"/>
              </a:ext>
            </a:extLst>
          </a:blip>
          <a:srcRect t="1043"/>
          <a:stretch/>
        </p:blipFill>
        <p:spPr bwMode="auto">
          <a:xfrm>
            <a:off x="-95250" y="0"/>
            <a:ext cx="927576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12992" y="116632"/>
            <a:ext cx="4630726" cy="1569660"/>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rPr>
              <a:t>The True Shepherd</a:t>
            </a:r>
            <a:endParaRPr kumimoji="0" lang="en-US" sz="8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endParaRPr>
          </a:p>
        </p:txBody>
      </p:sp>
      <p:sp>
        <p:nvSpPr>
          <p:cNvPr id="4" name="Text Box 2"/>
          <p:cNvSpPr txBox="1">
            <a:spLocks noChangeArrowheads="1"/>
          </p:cNvSpPr>
          <p:nvPr/>
        </p:nvSpPr>
        <p:spPr bwMode="auto">
          <a:xfrm>
            <a:off x="4283968" y="-27384"/>
            <a:ext cx="4914287" cy="6949440"/>
          </a:xfrm>
          <a:prstGeom prst="rect">
            <a:avLst/>
          </a:prstGeom>
          <a:solidFill>
            <a:srgbClr val="000000"/>
          </a:solidFill>
          <a:ln>
            <a:noFill/>
          </a:ln>
          <a:effectLst/>
        </p:spPr>
        <p:txBody>
          <a:bodyPr wrap="squar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As a shepherd looks after his scattered flock when he is with them, so will I look after my sheep. I will rescue them from all the places where they were scattered on a day of clouds and darkness.</a:t>
            </a:r>
            <a:r>
              <a:rPr kumimoji="0" lang="ru-RU"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Ezekiel 34:12</a:t>
            </a:r>
          </a:p>
        </p:txBody>
      </p:sp>
    </p:spTree>
    <p:extLst>
      <p:ext uri="{BB962C8B-B14F-4D97-AF65-F5344CB8AC3E}">
        <p14:creationId xmlns:p14="http://schemas.microsoft.com/office/powerpoint/2010/main" val="2972723316"/>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od's Plan For The Future — What does the Bible say about the future?">
            <a:extLst>
              <a:ext uri="{FF2B5EF4-FFF2-40B4-BE49-F238E27FC236}">
                <a16:creationId xmlns:a16="http://schemas.microsoft.com/office/drawing/2014/main" id="{3C9FAF8D-F6DC-5FED-96A5-1AD6C53014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81"/>
          <a:stretch/>
        </p:blipFill>
        <p:spPr bwMode="auto">
          <a:xfrm>
            <a:off x="-2187" y="-4566"/>
            <a:ext cx="9146187" cy="68724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84130" y="1403650"/>
            <a:ext cx="4386553" cy="2025350"/>
          </a:xfrm>
          <a:solidFill>
            <a:srgbClr val="000003"/>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What is </a:t>
            </a:r>
            <a:br>
              <a:rPr lang="en-US" sz="36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God's Plan </a:t>
            </a:r>
            <a:br>
              <a:rPr lang="en-US" sz="54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the future?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1517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0DAE0-262E-F141-BFA4-1396B2FAC43E}"/>
              </a:ext>
            </a:extLst>
          </p:cNvPr>
          <p:cNvPicPr>
            <a:picLocks noChangeAspect="1"/>
          </p:cNvPicPr>
          <p:nvPr/>
        </p:nvPicPr>
        <p:blipFill rotWithShape="1">
          <a:blip r:embed="rId3"/>
          <a:srcRect l="19809" r="2754"/>
          <a:stretch/>
        </p:blipFill>
        <p:spPr>
          <a:xfrm>
            <a:off x="-51383" y="0"/>
            <a:ext cx="9159887" cy="6866560"/>
          </a:xfrm>
          <a:prstGeom prst="rect">
            <a:avLst/>
          </a:prstGeom>
        </p:spPr>
      </p:pic>
      <p:sp>
        <p:nvSpPr>
          <p:cNvPr id="2" name="Rectangle 1">
            <a:extLst>
              <a:ext uri="{FF2B5EF4-FFF2-40B4-BE49-F238E27FC236}">
                <a16:creationId xmlns:a16="http://schemas.microsoft.com/office/drawing/2014/main" id="{09D13649-794F-4C40-A604-7D5113C1B0A7}"/>
              </a:ext>
            </a:extLst>
          </p:cNvPr>
          <p:cNvSpPr/>
          <p:nvPr/>
        </p:nvSpPr>
        <p:spPr>
          <a:xfrm>
            <a:off x="1619672" y="-53184"/>
            <a:ext cx="4824536" cy="6866560"/>
          </a:xfrm>
          <a:prstGeom prst="rect">
            <a:avLst/>
          </a:prstGeom>
        </p:spPr>
        <p:txBody>
          <a:bodyPr wrap="square"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effectLst>
                  <a:glow rad="228600">
                    <a:schemeClr val="bg1">
                      <a:alpha val="92611"/>
                    </a:schemeClr>
                  </a:glow>
                </a:effectLst>
                <a:latin typeface="Arial" panose="020B0604020202020204" pitchFamily="34" charset="0"/>
                <a:cs typeface="Arial" panose="020B0604020202020204" pitchFamily="34" charset="0"/>
              </a:rPr>
              <a:t>"</a:t>
            </a:r>
            <a:r>
              <a:rPr kumimoji="0" lang="en-US" sz="4000" b="1" i="0" u="none" strike="noStrike" kern="1200" cap="none" spc="0" normalizeH="0" baseline="0" noProof="0" dirty="0">
                <a:ln>
                  <a:noFill/>
                </a:ln>
                <a:solidFill>
                  <a:prstClr val="white"/>
                </a:solidFill>
                <a:effectLst>
                  <a:glow rad="228600">
                    <a:schemeClr val="bg1">
                      <a:alpha val="92611"/>
                    </a:schemeClr>
                  </a:glow>
                </a:effectLst>
                <a:uLnTx/>
                <a:uFillTx/>
                <a:latin typeface="Arial" panose="020B0604020202020204" pitchFamily="34" charset="0"/>
                <a:cs typeface="Arial" panose="020B0604020202020204" pitchFamily="34" charset="0"/>
              </a:rPr>
              <a:t>Then I will set over them one shepherd, My servant David, and he will feed them; he will feed them himself and be their shepherd."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CC1"/>
              </a:solidFill>
              <a:effectLst>
                <a:glow rad="228600">
                  <a:schemeClr val="bg1">
                    <a:alpha val="92611"/>
                  </a:schemeClr>
                </a:glow>
              </a:effectLst>
              <a:uLnTx/>
              <a:uFillTx/>
              <a:latin typeface="Arial" panose="020B0604020202020204" pitchFamily="34" charset="0"/>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CC1"/>
                </a:solidFill>
                <a:effectLst>
                  <a:glow rad="228600">
                    <a:schemeClr val="bg1">
                      <a:alpha val="92611"/>
                    </a:schemeClr>
                  </a:glow>
                </a:effectLst>
                <a:uLnTx/>
                <a:uFillTx/>
                <a:latin typeface="Arial" panose="020B0604020202020204" pitchFamily="34" charset="0"/>
                <a:cs typeface="Arial" panose="020B0604020202020204" pitchFamily="34" charset="0"/>
              </a:rPr>
              <a:t>Ezekiel 34:23</a:t>
            </a:r>
          </a:p>
        </p:txBody>
      </p:sp>
    </p:spTree>
    <p:extLst>
      <p:ext uri="{BB962C8B-B14F-4D97-AF65-F5344CB8AC3E}">
        <p14:creationId xmlns:p14="http://schemas.microsoft.com/office/powerpoint/2010/main" val="2045773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0DAE0-262E-F141-BFA4-1396B2FAC43E}"/>
              </a:ext>
            </a:extLst>
          </p:cNvPr>
          <p:cNvPicPr>
            <a:picLocks noChangeAspect="1"/>
          </p:cNvPicPr>
          <p:nvPr/>
        </p:nvPicPr>
        <p:blipFill rotWithShape="1">
          <a:blip r:embed="rId3"/>
          <a:srcRect l="19809" r="2754"/>
          <a:stretch/>
        </p:blipFill>
        <p:spPr>
          <a:xfrm>
            <a:off x="-51383" y="0"/>
            <a:ext cx="9159887" cy="6866560"/>
          </a:xfrm>
          <a:prstGeom prst="rect">
            <a:avLst/>
          </a:prstGeom>
        </p:spPr>
      </p:pic>
      <p:sp>
        <p:nvSpPr>
          <p:cNvPr id="4" name="Rectangle 3">
            <a:extLst>
              <a:ext uri="{FF2B5EF4-FFF2-40B4-BE49-F238E27FC236}">
                <a16:creationId xmlns:a16="http://schemas.microsoft.com/office/drawing/2014/main" id="{FC02A68C-2A97-ED1F-D3ED-23D74C004B32}"/>
              </a:ext>
            </a:extLst>
          </p:cNvPr>
          <p:cNvSpPr/>
          <p:nvPr/>
        </p:nvSpPr>
        <p:spPr>
          <a:xfrm>
            <a:off x="107504" y="332656"/>
            <a:ext cx="8712968" cy="649408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rPr>
              <a:t>"And My servant David will be king over them, and they will all have one shepherd; and they will walk in My ordinances, and keep My statutes, and observe them. And they shall live on the land that I gave to Jacob My servant, in which your fathers lived; and they will live on it, they, and their sons, and their sons’ sons, forever; and David My servant shall be their prince forever. And I will make a covenant of peace with them; it will be an everlasting covenant with them."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CC1"/>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rPr>
              <a:t>Ezekiel 37:24–26</a:t>
            </a:r>
          </a:p>
        </p:txBody>
      </p:sp>
    </p:spTree>
    <p:extLst>
      <p:ext uri="{BB962C8B-B14F-4D97-AF65-F5344CB8AC3E}">
        <p14:creationId xmlns:p14="http://schemas.microsoft.com/office/powerpoint/2010/main" val="12703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2"/>
          <p:cNvSpPr>
            <a:spLocks noGrp="1" noChangeArrowheads="1"/>
          </p:cNvSpPr>
          <p:nvPr>
            <p:ph type="title"/>
          </p:nvPr>
        </p:nvSpPr>
        <p:spPr>
          <a:xfrm>
            <a:off x="323528" y="762000"/>
            <a:ext cx="5256535" cy="1514475"/>
          </a:xfrm>
          <a:solidFill>
            <a:srgbClr val="B8F9FE"/>
          </a:solidFill>
        </p:spPr>
        <p:txBody>
          <a:bodyPr anchor="ctr"/>
          <a:lstStyle/>
          <a:p>
            <a:pPr algn="l" eaLnBrk="1" hangingPunct="1"/>
            <a:r>
              <a:rPr lang="en-US" sz="3600" b="1" dirty="0">
                <a:solidFill>
                  <a:schemeClr val="bg1"/>
                </a:solidFill>
                <a:latin typeface="Arial" charset="0"/>
                <a:ea typeface="新細明體" charset="0"/>
              </a:rPr>
              <a:t>Restoration of Leadership (Ezek. 34)</a:t>
            </a:r>
          </a:p>
        </p:txBody>
      </p:sp>
      <p:sp>
        <p:nvSpPr>
          <p:cNvPr id="13316" name="Rectangle 4"/>
          <p:cNvSpPr>
            <a:spLocks noChangeArrowheads="1"/>
          </p:cNvSpPr>
          <p:nvPr/>
        </p:nvSpPr>
        <p:spPr bwMode="auto">
          <a:xfrm>
            <a:off x="179512" y="2636838"/>
            <a:ext cx="8964488"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Messiah will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regather</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his people (12-13a)</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feed</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his people (13b, 14b, 23b, 29)</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settle</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his people in their own land (14)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nurse</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his people to health (15-16a)</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shepherd</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his people with justice (16b-22)</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be the one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true</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shepherd (23)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be a prince in the line of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David</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(24)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 will give them </a:t>
            </a:r>
            <a:r>
              <a:rPr kumimoji="0" lang="en-US" sz="2800" b="1" i="0" u="none" strike="noStrike" kern="1200" cap="none" spc="0" normalizeH="0" baseline="0" noProof="0" dirty="0">
                <a:ln>
                  <a:noFill/>
                </a:ln>
                <a:solidFill>
                  <a:srgbClr val="FAFBF9"/>
                </a:solidFill>
                <a:effectLst/>
                <a:uLnTx/>
                <a:uFillTx/>
                <a:latin typeface="Arial" charset="0"/>
                <a:ea typeface="新細明體" charset="0"/>
                <a:cs typeface="新細明體" charset="0"/>
              </a:rPr>
              <a:t>peace</a:t>
            </a:r>
            <a:r>
              <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and security (25-31)</a:t>
            </a:r>
          </a:p>
        </p:txBody>
      </p:sp>
      <p:pic>
        <p:nvPicPr>
          <p:cNvPr id="674819" name="Picture 1" descr="keyboard-leader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86400" y="-6350"/>
            <a:ext cx="3657600" cy="260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0159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barn(outVertical)">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Effect transition="in" filter="barn(outVertical)">
                                      <p:cBhvr>
                                        <p:cTn id="12" dur="500"/>
                                        <p:tgtEl>
                                          <p:spTgt spid="133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316">
                                            <p:txEl>
                                              <p:pRg st="2" end="2"/>
                                            </p:txEl>
                                          </p:spTgt>
                                        </p:tgtEl>
                                        <p:attrNameLst>
                                          <p:attrName>style.visibility</p:attrName>
                                        </p:attrNameLst>
                                      </p:cBhvr>
                                      <p:to>
                                        <p:strVal val="visible"/>
                                      </p:to>
                                    </p:set>
                                    <p:animEffect transition="in" filter="barn(outVertical)">
                                      <p:cBhvr>
                                        <p:cTn id="17" dur="500"/>
                                        <p:tgtEl>
                                          <p:spTgt spid="133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316">
                                            <p:txEl>
                                              <p:pRg st="3" end="3"/>
                                            </p:txEl>
                                          </p:spTgt>
                                        </p:tgtEl>
                                        <p:attrNameLst>
                                          <p:attrName>style.visibility</p:attrName>
                                        </p:attrNameLst>
                                      </p:cBhvr>
                                      <p:to>
                                        <p:strVal val="visible"/>
                                      </p:to>
                                    </p:set>
                                    <p:animEffect transition="in" filter="barn(outVertical)">
                                      <p:cBhvr>
                                        <p:cTn id="22" dur="500"/>
                                        <p:tgtEl>
                                          <p:spTgt spid="133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316">
                                            <p:txEl>
                                              <p:pRg st="4" end="4"/>
                                            </p:txEl>
                                          </p:spTgt>
                                        </p:tgtEl>
                                        <p:attrNameLst>
                                          <p:attrName>style.visibility</p:attrName>
                                        </p:attrNameLst>
                                      </p:cBhvr>
                                      <p:to>
                                        <p:strVal val="visible"/>
                                      </p:to>
                                    </p:set>
                                    <p:animEffect transition="in" filter="barn(outVertical)">
                                      <p:cBhvr>
                                        <p:cTn id="27" dur="500"/>
                                        <p:tgtEl>
                                          <p:spTgt spid="133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316">
                                            <p:txEl>
                                              <p:pRg st="5" end="5"/>
                                            </p:txEl>
                                          </p:spTgt>
                                        </p:tgtEl>
                                        <p:attrNameLst>
                                          <p:attrName>style.visibility</p:attrName>
                                        </p:attrNameLst>
                                      </p:cBhvr>
                                      <p:to>
                                        <p:strVal val="visible"/>
                                      </p:to>
                                    </p:set>
                                    <p:animEffect transition="in" filter="barn(outVertical)">
                                      <p:cBhvr>
                                        <p:cTn id="32" dur="500"/>
                                        <p:tgtEl>
                                          <p:spTgt spid="133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316">
                                            <p:txEl>
                                              <p:pRg st="6" end="6"/>
                                            </p:txEl>
                                          </p:spTgt>
                                        </p:tgtEl>
                                        <p:attrNameLst>
                                          <p:attrName>style.visibility</p:attrName>
                                        </p:attrNameLst>
                                      </p:cBhvr>
                                      <p:to>
                                        <p:strVal val="visible"/>
                                      </p:to>
                                    </p:set>
                                    <p:animEffect transition="in" filter="barn(outVertical)">
                                      <p:cBhvr>
                                        <p:cTn id="37" dur="500"/>
                                        <p:tgtEl>
                                          <p:spTgt spid="1331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3316">
                                            <p:txEl>
                                              <p:pRg st="7" end="7"/>
                                            </p:txEl>
                                          </p:spTgt>
                                        </p:tgtEl>
                                        <p:attrNameLst>
                                          <p:attrName>style.visibility</p:attrName>
                                        </p:attrNameLst>
                                      </p:cBhvr>
                                      <p:to>
                                        <p:strVal val="visible"/>
                                      </p:to>
                                    </p:set>
                                    <p:animEffect transition="in" filter="barn(outVertical)">
                                      <p:cBhvr>
                                        <p:cTn id="42" dur="500"/>
                                        <p:tgtEl>
                                          <p:spTgt spid="133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35</a:t>
            </a:r>
          </a:p>
        </p:txBody>
      </p:sp>
    </p:spTree>
    <p:extLst>
      <p:ext uri="{BB962C8B-B14F-4D97-AF65-F5344CB8AC3E}">
        <p14:creationId xmlns:p14="http://schemas.microsoft.com/office/powerpoint/2010/main" val="1323169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D74621A9-2383-E94B-8D24-A505D5610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2734"/>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76866"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en-US" b="1">
                <a:solidFill>
                  <a:schemeClr val="bg1"/>
                </a:solidFill>
                <a:latin typeface="Arial" charset="0"/>
                <a:ea typeface="新細明體" charset="0"/>
              </a:rPr>
              <a:t>The Restoration of Israel</a:t>
            </a: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Reappointment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Ezekiel</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Leadership</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a:t>
            </a:r>
            <a:r>
              <a:rPr kumimoji="0" lang="en-US" sz="3200" b="1" i="0" u="none" strike="noStrike" kern="1200" cap="none" spc="0" normalizeH="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a:t>
            </a:r>
            <a:r>
              <a:rPr kumimoji="0" lang="en-US" sz="3200" b="1" i="0" u="none" strike="noStrike" kern="1200" cap="none" spc="0" normalizeH="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and</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(35:1–36:15)</a:t>
            </a:r>
          </a:p>
        </p:txBody>
      </p:sp>
    </p:spTree>
    <p:extLst>
      <p:ext uri="{BB962C8B-B14F-4D97-AF65-F5344CB8AC3E}">
        <p14:creationId xmlns:p14="http://schemas.microsoft.com/office/powerpoint/2010/main" val="84845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2" end="2"/>
                                            </p:txEl>
                                          </p:spTgt>
                                        </p:tgtEl>
                                        <p:attrNameLst>
                                          <p:attrName>style.visibility</p:attrName>
                                        </p:attrNameLst>
                                      </p:cBhvr>
                                      <p:to>
                                        <p:strVal val="visible"/>
                                      </p:to>
                                    </p:set>
                                    <p:anim calcmode="lin" valueType="num">
                                      <p:cBhvr additive="base">
                                        <p:cTn id="7" dur="500" fill="hold"/>
                                        <p:tgtEl>
                                          <p:spTgt spid="1229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1"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8914" name="Rectangle 2"/>
          <p:cNvSpPr>
            <a:spLocks noGrp="1" noChangeArrowheads="1"/>
          </p:cNvSpPr>
          <p:nvPr>
            <p:ph type="title"/>
          </p:nvPr>
        </p:nvSpPr>
        <p:spPr>
          <a:xfrm>
            <a:off x="250825" y="685800"/>
            <a:ext cx="8642350" cy="838200"/>
          </a:xfrm>
          <a:solidFill>
            <a:srgbClr val="B8F9FE"/>
          </a:solidFill>
        </p:spPr>
        <p:txBody>
          <a:bodyPr anchor="ctr"/>
          <a:lstStyle/>
          <a:p>
            <a:pPr algn="ctr" eaLnBrk="1" hangingPunct="1"/>
            <a:r>
              <a:rPr lang="en-US" b="1" dirty="0">
                <a:solidFill>
                  <a:schemeClr val="bg1"/>
                </a:solidFill>
                <a:latin typeface="Arial" charset="0"/>
                <a:ea typeface="新細明體" charset="0"/>
              </a:rPr>
              <a:t>Restoration of the L</a:t>
            </a:r>
            <a:r>
              <a:rPr lang="en-US" sz="3600" b="1" dirty="0">
                <a:solidFill>
                  <a:schemeClr val="bg1"/>
                </a:solidFill>
                <a:latin typeface="Arial" charset="0"/>
                <a:ea typeface="新細明體" charset="0"/>
              </a:rPr>
              <a:t>ORD</a:t>
            </a:r>
            <a:r>
              <a:rPr lang="fr-FR" b="1" dirty="0">
                <a:solidFill>
                  <a:schemeClr val="bg1"/>
                </a:solidFill>
                <a:latin typeface="Arial" charset="0"/>
                <a:ea typeface="新細明體" charset="0"/>
              </a:rPr>
              <a:t>'</a:t>
            </a:r>
            <a:r>
              <a:rPr lang="en-US" b="1" dirty="0">
                <a:solidFill>
                  <a:schemeClr val="bg1"/>
                </a:solidFill>
                <a:latin typeface="Arial" charset="0"/>
                <a:ea typeface="新細明體" charset="0"/>
              </a:rPr>
              <a:t>s Land</a:t>
            </a:r>
          </a:p>
        </p:txBody>
      </p:sp>
      <p:graphicFrame>
        <p:nvGraphicFramePr>
          <p:cNvPr id="14380" name="Group 44"/>
          <p:cNvGraphicFramePr>
            <a:graphicFrameLocks noGrp="1"/>
          </p:cNvGraphicFramePr>
          <p:nvPr>
            <p:ph type="tbl" idx="1"/>
            <p:extLst>
              <p:ext uri="{D42A27DB-BD31-4B8C-83A1-F6EECF244321}">
                <p14:modId xmlns:p14="http://schemas.microsoft.com/office/powerpoint/2010/main" val="2471146740"/>
              </p:ext>
            </p:extLst>
          </p:nvPr>
        </p:nvGraphicFramePr>
        <p:xfrm>
          <a:off x="0" y="2019300"/>
          <a:ext cx="9144000" cy="4541639"/>
        </p:xfrm>
        <a:graphic>
          <a:graphicData uri="http://schemas.openxmlformats.org/drawingml/2006/table">
            <a:tbl>
              <a:tblPr>
                <a:effectLst/>
              </a:tblPr>
              <a:tblGrid>
                <a:gridCol w="4355976">
                  <a:extLst>
                    <a:ext uri="{9D8B030D-6E8A-4147-A177-3AD203B41FA5}">
                      <a16:colId xmlns:a16="http://schemas.microsoft.com/office/drawing/2014/main" val="20000"/>
                    </a:ext>
                  </a:extLst>
                </a:gridCol>
                <a:gridCol w="4788024">
                  <a:extLst>
                    <a:ext uri="{9D8B030D-6E8A-4147-A177-3AD203B41FA5}">
                      <a16:colId xmlns:a16="http://schemas.microsoft.com/office/drawing/2014/main" val="20001"/>
                    </a:ext>
                  </a:extLst>
                </a:gridCol>
              </a:tblGrid>
              <a:tr h="57313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35:1-15 (Edom)</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spc="-110" normalizeH="0" baseline="0">
                          <a:ln>
                            <a:noFill/>
                          </a:ln>
                          <a:solidFill>
                            <a:srgbClr val="FAFBF9"/>
                          </a:solidFill>
                          <a:effectLst>
                            <a:glow rad="228600">
                              <a:schemeClr val="bg1">
                                <a:alpha val="79000"/>
                              </a:schemeClr>
                            </a:glow>
                          </a:effectLst>
                          <a:latin typeface="Arial" charset="0"/>
                          <a:ea typeface="新細明體" charset="0"/>
                        </a:rPr>
                        <a:t>36:1-15 (Israel)</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332259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Prophecy against Mount Seir</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Edom becomes a wasteland</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Edom possesses Israel's land</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Edom</a:t>
                      </a:r>
                      <a:r>
                        <a:rPr kumimoji="0" lang="fr-FR" altLang="ja-JP"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a:t>
                      </a: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s towns are in ruins</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Yahweh against Edom</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Israel suffers Edom</a:t>
                      </a:r>
                      <a:r>
                        <a:rPr kumimoji="0" lang="fr-FR" altLang="ja-JP"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a:t>
                      </a: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s scorn</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Edom will suffer bloodshed</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endParaRP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Prophecy to mountains of Israel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Israel becomes fruitful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Israel will possess back her land</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Israel</a:t>
                      </a:r>
                      <a:r>
                        <a:rPr kumimoji="0" lang="fr-FR" altLang="ja-JP"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a:t>
                      </a: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s towns inhabited/rebuilt</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Yahweh shows concern to Israel</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Edom will suffer scorn in return</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spc="-110" normalizeH="0" baseline="0" dirty="0">
                          <a:ln>
                            <a:noFill/>
                          </a:ln>
                          <a:solidFill>
                            <a:srgbClr val="FAFBF9"/>
                          </a:solidFill>
                          <a:effectLst>
                            <a:glow rad="228600">
                              <a:schemeClr val="bg1">
                                <a:alpha val="79000"/>
                              </a:schemeClr>
                            </a:glow>
                          </a:effectLst>
                          <a:latin typeface="Arial" charset="0"/>
                          <a:ea typeface="新細明體" charset="0"/>
                        </a:rPr>
                        <a:t>Israel will be safe from bloodshed</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0561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80"/>
                                        </p:tgtEl>
                                        <p:attrNameLst>
                                          <p:attrName>style.visibility</p:attrName>
                                        </p:attrNameLst>
                                      </p:cBhvr>
                                      <p:to>
                                        <p:strVal val="visible"/>
                                      </p:to>
                                    </p:set>
                                    <p:animEffect transition="in" filter="dissolve">
                                      <p:cBhvr>
                                        <p:cTn id="7" dur="500"/>
                                        <p:tgtEl>
                                          <p:spTgt spid="14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36</a:t>
            </a:r>
          </a:p>
        </p:txBody>
      </p:sp>
    </p:spTree>
    <p:extLst>
      <p:ext uri="{BB962C8B-B14F-4D97-AF65-F5344CB8AC3E}">
        <p14:creationId xmlns:p14="http://schemas.microsoft.com/office/powerpoint/2010/main" val="1123976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2" name="Title 1"/>
          <p:cNvSpPr>
            <a:spLocks noGrp="1"/>
          </p:cNvSpPr>
          <p:nvPr>
            <p:ph type="title" idx="4294967295"/>
          </p:nvPr>
        </p:nvSpPr>
        <p:spPr>
          <a:xfrm>
            <a:off x="113915" y="5846557"/>
            <a:ext cx="4554738" cy="951649"/>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Ezekiel 36:22</a:t>
            </a: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4" name="Text Box 76"/>
          <p:cNvSpPr txBox="1">
            <a:spLocks noChangeArrowheads="1"/>
          </p:cNvSpPr>
          <p:nvPr/>
        </p:nvSpPr>
        <p:spPr bwMode="auto">
          <a:xfrm>
            <a:off x="5751439" y="2516835"/>
            <a:ext cx="1348498"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10383" y="-547576"/>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217440">
            <a:off x="372200" y="185422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Right Arrow 9"/>
          <p:cNvSpPr/>
          <p:nvPr/>
        </p:nvSpPr>
        <p:spPr bwMode="auto">
          <a:xfrm rot="18802879">
            <a:off x="5426348" y="338640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Right Arrow 11"/>
          <p:cNvSpPr/>
          <p:nvPr/>
        </p:nvSpPr>
        <p:spPr bwMode="auto">
          <a:xfrm rot="7503033">
            <a:off x="6521355" y="1734821"/>
            <a:ext cx="162955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Right Arrow 15"/>
          <p:cNvSpPr/>
          <p:nvPr/>
        </p:nvSpPr>
        <p:spPr bwMode="auto">
          <a:xfrm rot="14087322">
            <a:off x="6048389" y="3436389"/>
            <a:ext cx="80152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ight Arrow 16">
            <a:extLst>
              <a:ext uri="{FF2B5EF4-FFF2-40B4-BE49-F238E27FC236}">
                <a16:creationId xmlns:a16="http://schemas.microsoft.com/office/drawing/2014/main" id="{ECDE1AE7-E0CB-3F28-40C8-1CD94CBF46E8}"/>
              </a:ext>
            </a:extLst>
          </p:cNvPr>
          <p:cNvSpPr/>
          <p:nvPr/>
        </p:nvSpPr>
        <p:spPr bwMode="auto">
          <a:xfrm rot="9552335">
            <a:off x="6673123" y="2511526"/>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ight Arrow 17">
            <a:extLst>
              <a:ext uri="{FF2B5EF4-FFF2-40B4-BE49-F238E27FC236}">
                <a16:creationId xmlns:a16="http://schemas.microsoft.com/office/drawing/2014/main" id="{D0953B13-3269-8F4D-9A50-93CCF60784B1}"/>
              </a:ext>
            </a:extLst>
          </p:cNvPr>
          <p:cNvSpPr/>
          <p:nvPr/>
        </p:nvSpPr>
        <p:spPr bwMode="auto">
          <a:xfrm rot="3054285">
            <a:off x="5242987" y="194824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Right Arrow 19">
            <a:extLst>
              <a:ext uri="{FF2B5EF4-FFF2-40B4-BE49-F238E27FC236}">
                <a16:creationId xmlns:a16="http://schemas.microsoft.com/office/drawing/2014/main" id="{920CD0B0-045F-2800-CE9A-76CB71EAD0EF}"/>
              </a:ext>
            </a:extLst>
          </p:cNvPr>
          <p:cNvSpPr/>
          <p:nvPr/>
        </p:nvSpPr>
        <p:spPr bwMode="auto">
          <a:xfrm rot="7015142">
            <a:off x="5622476" y="1327598"/>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1" name="Right Arrow 20">
            <a:extLst>
              <a:ext uri="{FF2B5EF4-FFF2-40B4-BE49-F238E27FC236}">
                <a16:creationId xmlns:a16="http://schemas.microsoft.com/office/drawing/2014/main" id="{7B2551CA-85D5-287E-09B8-EA4F06ADB357}"/>
              </a:ext>
            </a:extLst>
          </p:cNvPr>
          <p:cNvSpPr/>
          <p:nvPr/>
        </p:nvSpPr>
        <p:spPr bwMode="auto">
          <a:xfrm rot="13607568">
            <a:off x="6332407" y="3863547"/>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a:extLst>
              <a:ext uri="{FF2B5EF4-FFF2-40B4-BE49-F238E27FC236}">
                <a16:creationId xmlns:a16="http://schemas.microsoft.com/office/drawing/2014/main" id="{63E1705E-3BB3-BAB5-28F3-0C4B3DF16B80}"/>
              </a:ext>
            </a:extLst>
          </p:cNvPr>
          <p:cNvSpPr/>
          <p:nvPr/>
        </p:nvSpPr>
        <p:spPr bwMode="auto">
          <a:xfrm rot="17382365">
            <a:off x="4356409" y="4882373"/>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a:extLst>
              <a:ext uri="{FF2B5EF4-FFF2-40B4-BE49-F238E27FC236}">
                <a16:creationId xmlns:a16="http://schemas.microsoft.com/office/drawing/2014/main" id="{52BD9637-5817-2A34-30F3-622DE810425D}"/>
              </a:ext>
            </a:extLst>
          </p:cNvPr>
          <p:cNvSpPr/>
          <p:nvPr/>
        </p:nvSpPr>
        <p:spPr bwMode="auto">
          <a:xfrm rot="20646238">
            <a:off x="182528" y="386729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Oval Callout 29">
            <a:extLst>
              <a:ext uri="{FF2B5EF4-FFF2-40B4-BE49-F238E27FC236}">
                <a16:creationId xmlns:a16="http://schemas.microsoft.com/office/drawing/2014/main" id="{8203583B-DE57-18A0-D4AA-0201D2A214BD}"/>
              </a:ext>
            </a:extLst>
          </p:cNvPr>
          <p:cNvSpPr/>
          <p:nvPr/>
        </p:nvSpPr>
        <p:spPr bwMode="auto">
          <a:xfrm rot="10800000">
            <a:off x="4139749" y="4023360"/>
            <a:ext cx="4752731" cy="2834640"/>
          </a:xfrm>
          <a:prstGeom prst="wedgeEllipseCallout">
            <a:avLst>
              <a:gd name="adj1" fmla="val -56003"/>
              <a:gd name="adj2" fmla="val -41427"/>
            </a:avLst>
          </a:prstGeom>
          <a:solidFill>
            <a:srgbClr val="00CC99">
              <a:lumMod val="40000"/>
              <a:lumOff val="60000"/>
            </a:srgbClr>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Oval Callout 27">
            <a:extLst>
              <a:ext uri="{FF2B5EF4-FFF2-40B4-BE49-F238E27FC236}">
                <a16:creationId xmlns:a16="http://schemas.microsoft.com/office/drawing/2014/main" id="{9835E39B-E445-F1A1-3DF4-B5931454EB49}"/>
              </a:ext>
            </a:extLst>
          </p:cNvPr>
          <p:cNvSpPr/>
          <p:nvPr/>
        </p:nvSpPr>
        <p:spPr bwMode="auto">
          <a:xfrm>
            <a:off x="-396552" y="-59794"/>
            <a:ext cx="6092095" cy="6026257"/>
          </a:xfrm>
          <a:prstGeom prst="wedgeEllipseCallout">
            <a:avLst>
              <a:gd name="adj1" fmla="val -47408"/>
              <a:gd name="adj2" fmla="val -59009"/>
            </a:avLst>
          </a:prstGeom>
          <a:solidFill>
            <a:srgbClr val="0000FF"/>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9" name="Rectangle 2">
            <a:extLst>
              <a:ext uri="{FF2B5EF4-FFF2-40B4-BE49-F238E27FC236}">
                <a16:creationId xmlns:a16="http://schemas.microsoft.com/office/drawing/2014/main" id="{6E62B509-A8EF-3ED1-040E-E2954C3D085A}"/>
              </a:ext>
            </a:extLst>
          </p:cNvPr>
          <p:cNvSpPr txBox="1">
            <a:spLocks noChangeArrowheads="1"/>
          </p:cNvSpPr>
          <p:nvPr/>
        </p:nvSpPr>
        <p:spPr bwMode="auto">
          <a:xfrm>
            <a:off x="107504" y="476672"/>
            <a:ext cx="5112887" cy="51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t>I am bringing you back, but not because you deserve it. I am doing it to protect my holy name, on which you brought shame while you were scattered among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rPr>
              <a:t>the nations.</a:t>
            </a:r>
          </a:p>
        </p:txBody>
      </p:sp>
      <p:sp>
        <p:nvSpPr>
          <p:cNvPr id="31" name="Rectangle 6">
            <a:extLst>
              <a:ext uri="{FF2B5EF4-FFF2-40B4-BE49-F238E27FC236}">
                <a16:creationId xmlns:a16="http://schemas.microsoft.com/office/drawing/2014/main" id="{C9B6020E-6EFE-A274-6241-88E5FD06F321}"/>
              </a:ext>
            </a:extLst>
          </p:cNvPr>
          <p:cNvSpPr>
            <a:spLocks noChangeArrowheads="1"/>
          </p:cNvSpPr>
          <p:nvPr/>
        </p:nvSpPr>
        <p:spPr bwMode="auto">
          <a:xfrm>
            <a:off x="4265734" y="4149080"/>
            <a:ext cx="4554738" cy="2393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zh-CN" sz="4400" b="1" i="0" u="none" strike="noStrike" kern="0" cap="none" spc="0" normalizeH="0" baseline="0" noProof="0" dirty="0">
                <a:ln>
                  <a:noFill/>
                </a:ln>
                <a:solidFill>
                  <a:srgbClr val="000000"/>
                </a:solidFill>
                <a:effectLst/>
                <a:uLnTx/>
                <a:uFillTx/>
                <a:latin typeface="Arial" charset="0"/>
                <a:ea typeface="ＭＳ Ｐゴシック" charset="0"/>
              </a:rPr>
              <a:t>But WHY </a:t>
            </a:r>
            <a:br>
              <a:rPr kumimoji="0" lang="en-US" altLang="zh-CN" sz="4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altLang="zh-CN" sz="4400" b="1" i="0" u="none" strike="noStrike" kern="0" cap="none" spc="0" normalizeH="0" baseline="0" noProof="0" dirty="0">
                <a:ln>
                  <a:noFill/>
                </a:ln>
                <a:solidFill>
                  <a:srgbClr val="000000"/>
                </a:solidFill>
                <a:effectLst/>
                <a:uLnTx/>
                <a:uFillTx/>
                <a:latin typeface="Arial" charset="0"/>
                <a:ea typeface="ＭＳ Ｐゴシック" charset="0"/>
              </a:rPr>
              <a:t>would you restore Israel?</a:t>
            </a:r>
          </a:p>
        </p:txBody>
      </p:sp>
    </p:spTree>
    <p:extLst>
      <p:ext uri="{BB962C8B-B14F-4D97-AF65-F5344CB8AC3E}">
        <p14:creationId xmlns:p14="http://schemas.microsoft.com/office/powerpoint/2010/main" val="38830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wipe(up)">
                                      <p:cBhvr>
                                        <p:cTn id="51" dur="500"/>
                                        <p:tgtEl>
                                          <p:spTgt spid="3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par>
                          <p:cTn id="57" fill="hold">
                            <p:stCondLst>
                              <p:cond delay="500"/>
                            </p:stCondLst>
                            <p:childTnLst>
                              <p:par>
                                <p:cTn id="58" presetID="55" presetClass="entr"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strVal val="#ppt_w*0.70"/>
                                          </p:val>
                                        </p:tav>
                                        <p:tav tm="100000">
                                          <p:val>
                                            <p:strVal val="#ppt_w"/>
                                          </p:val>
                                        </p:tav>
                                      </p:tavLst>
                                    </p:anim>
                                    <p:anim calcmode="lin" valueType="num">
                                      <p:cBhvr>
                                        <p:cTn id="61" dur="1000" fill="hold"/>
                                        <p:tgtEl>
                                          <p:spTgt spid="29"/>
                                        </p:tgtEl>
                                        <p:attrNameLst>
                                          <p:attrName>ppt_h</p:attrName>
                                        </p:attrNameLst>
                                      </p:cBhvr>
                                      <p:tavLst>
                                        <p:tav tm="0">
                                          <p:val>
                                            <p:strVal val="#ppt_h"/>
                                          </p:val>
                                        </p:tav>
                                        <p:tav tm="100000">
                                          <p:val>
                                            <p:strVal val="#ppt_h"/>
                                          </p:val>
                                        </p:tav>
                                      </p:tavLst>
                                    </p:anim>
                                    <p:animEffect transition="in" filter="fade">
                                      <p:cBhvr>
                                        <p:cTn id="6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animBg="1"/>
      <p:bldP spid="16" grpId="0" animBg="1"/>
      <p:bldP spid="17" grpId="0" animBg="1"/>
      <p:bldP spid="18" grpId="0" animBg="1"/>
      <p:bldP spid="20" grpId="0" animBg="1"/>
      <p:bldP spid="21" grpId="0" animBg="1"/>
      <p:bldP spid="22" grpId="0" animBg="1"/>
      <p:bldP spid="23" grpId="0" animBg="1"/>
      <p:bldP spid="30" grpId="0" animBg="1"/>
      <p:bldP spid="28" grpId="0" animBg="1"/>
      <p:bldP spid="29" grpId="0"/>
      <p:bldP spid="3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6C823DAC-BA18-3E45-B69B-D2AE7E43B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2734"/>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8096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en-US" b="1">
                <a:solidFill>
                  <a:schemeClr val="bg1"/>
                </a:solidFill>
                <a:latin typeface="Arial" charset="0"/>
                <a:ea typeface="新細明體" charset="0"/>
              </a:rPr>
              <a:t>The Restoration of Israel</a:t>
            </a: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Reappointment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Ezekiel</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Leadership</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Land</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(35:1–36:15)</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Honor</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(36:16-38)</a:t>
            </a:r>
          </a:p>
        </p:txBody>
      </p:sp>
    </p:spTree>
    <p:extLst>
      <p:ext uri="{BB962C8B-B14F-4D97-AF65-F5344CB8AC3E}">
        <p14:creationId xmlns:p14="http://schemas.microsoft.com/office/powerpoint/2010/main" val="69441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3" end="3"/>
                                            </p:txEl>
                                          </p:spTgt>
                                        </p:tgtEl>
                                        <p:attrNameLst>
                                          <p:attrName>style.visibility</p:attrName>
                                        </p:attrNameLst>
                                      </p:cBhvr>
                                      <p:to>
                                        <p:strVal val="visible"/>
                                      </p:to>
                                    </p:set>
                                    <p:anim calcmode="lin" valueType="num">
                                      <p:cBhvr additive="base">
                                        <p:cTn id="7" dur="5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(God to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will take you out of the nations; I will gather you from all the countries and bring you back into your own land.  I will sprinkle clean water on you, and you will be clean; I will cleanse you from all your impurities and from all your idols.  I will give you a new heart and put a new spirit within you; I will remove your heart of stone and give you a heart of flesh.  And I will put my Spirit in you and move you to follow my decrees and be careful to keep my laws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(36:24-27)</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24322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24"/>
            <a:ext cx="914400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949280"/>
            <a:ext cx="9144000" cy="76944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rPr>
              <a:t>Israelite Captives</a:t>
            </a:r>
          </a:p>
        </p:txBody>
      </p:sp>
    </p:spTree>
    <p:extLst>
      <p:ext uri="{BB962C8B-B14F-4D97-AF65-F5344CB8AC3E}">
        <p14:creationId xmlns:p14="http://schemas.microsoft.com/office/powerpoint/2010/main" val="31757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0"/>
            <a:ext cx="8891587" cy="442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0" y="4509120"/>
            <a:ext cx="9144000" cy="2437523"/>
          </a:xfrm>
          <a:prstGeom prst="rect">
            <a:avLst/>
          </a:prstGeom>
          <a:solidFill>
            <a:schemeClr val="bg1"/>
          </a:solidFill>
          <a:ln>
            <a:noFill/>
          </a:ln>
          <a:effectLst>
            <a:outerShdw blurRad="63500" dist="107763" dir="18900000" algn="ctr" rotWithShape="0">
              <a:schemeClr val="bg2">
                <a:alpha val="50000"/>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Glory of the </a:t>
            </a:r>
            <a:br>
              <a:rPr kumimoji="0" lang="en-US" sz="4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8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New Covenant</a:t>
            </a:r>
            <a:endParaRPr kumimoji="0" lang="en-US" sz="8800" b="1" i="0" u="none" strike="noStrike" kern="1200" cap="none" spc="0" normalizeH="0" baseline="0" noProof="0" dirty="0">
              <a:ln>
                <a:noFill/>
              </a:ln>
              <a:solidFill>
                <a:srgbClr val="CCE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314876"/>
      </p:ext>
    </p:extLst>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TheGloryofGod-Back1.jpg">
            <a:extLst>
              <a:ext uri="{FF2B5EF4-FFF2-40B4-BE49-F238E27FC236}">
                <a16:creationId xmlns:a16="http://schemas.microsoft.com/office/drawing/2014/main" id="{6C51A0B0-CA4B-462F-962C-2FB3EF808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BA3EC1D-5758-44D8-9C29-325EBC1C084B}"/>
              </a:ext>
            </a:extLst>
          </p:cNvPr>
          <p:cNvSpPr/>
          <p:nvPr/>
        </p:nvSpPr>
        <p:spPr>
          <a:xfrm>
            <a:off x="-2" y="98716"/>
            <a:ext cx="9144001" cy="563231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"Then I will sprinkle clean water on you, and you will be </a:t>
            </a:r>
            <a:r>
              <a:rPr kumimoji="0" lang="en-US" sz="36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clean</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Your filth will be washed away, and you will no longer worship idols.  And I will give you a new </a:t>
            </a:r>
            <a:r>
              <a:rPr kumimoji="0" lang="en-US" sz="36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heart</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and I will put a new spirit in you. I will take out your stony, stubborn heart and give you a tender, responsive heart.  And I will put my </a:t>
            </a:r>
            <a:r>
              <a:rPr kumimoji="0" lang="en-US" sz="36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Spirit</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in you so that you will follow my decrees and be careful to </a:t>
            </a:r>
            <a:r>
              <a:rPr kumimoji="0" lang="en-US" sz="3600" b="1" i="0"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obey</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my regulations."</a:t>
            </a:r>
          </a:p>
        </p:txBody>
      </p:sp>
      <p:sp>
        <p:nvSpPr>
          <p:cNvPr id="6" name="Rectangle 5">
            <a:extLst>
              <a:ext uri="{FF2B5EF4-FFF2-40B4-BE49-F238E27FC236}">
                <a16:creationId xmlns:a16="http://schemas.microsoft.com/office/drawing/2014/main" id="{E40C98CD-705A-423D-8FE9-4A7C16111A55}"/>
              </a:ext>
            </a:extLst>
          </p:cNvPr>
          <p:cNvSpPr/>
          <p:nvPr/>
        </p:nvSpPr>
        <p:spPr>
          <a:xfrm>
            <a:off x="-2" y="5899919"/>
            <a:ext cx="9139237" cy="769441"/>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Ezekiel 36:25-27</a:t>
            </a:r>
          </a:p>
        </p:txBody>
      </p:sp>
    </p:spTree>
    <p:extLst>
      <p:ext uri="{BB962C8B-B14F-4D97-AF65-F5344CB8AC3E}">
        <p14:creationId xmlns:p14="http://schemas.microsoft.com/office/powerpoint/2010/main" val="2017125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505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63"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2195513" y="11113"/>
            <a:ext cx="6938962" cy="2801937"/>
          </a:xfrm>
          <a:prstGeom prst="rect">
            <a:avLst/>
          </a:prstGeom>
          <a:noFill/>
          <a:ln>
            <a:noFill/>
          </a:ln>
          <a:effectLst>
            <a:outerShdw blurRad="63500" dist="107763" dir="189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i="0" u="none" strike="noStrike" kern="1200" cap="none" spc="0" normalizeH="0" baseline="0" noProof="0" dirty="0">
                <a:ln>
                  <a:noFill/>
                </a:ln>
                <a:solidFill>
                  <a:srgbClr val="FAFBF9"/>
                </a:solidFill>
                <a:effectLst>
                  <a:glow rad="228600">
                    <a:schemeClr val="tx1"/>
                  </a:glow>
                </a:effectLst>
                <a:uLnTx/>
                <a:uFillTx/>
                <a:latin typeface="Jott 43 Extended" charset="0"/>
                <a:ea typeface="ＭＳ Ｐゴシック" charset="0"/>
                <a:cs typeface="+mn-cs"/>
              </a:rPr>
              <a:t>The New Covenant</a:t>
            </a:r>
          </a:p>
        </p:txBody>
      </p:sp>
    </p:spTree>
    <p:extLst>
      <p:ext uri="{BB962C8B-B14F-4D97-AF65-F5344CB8AC3E}">
        <p14:creationId xmlns:p14="http://schemas.microsoft.com/office/powerpoint/2010/main" val="218048060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87106"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extLst>
              <p:ext uri="{D42A27DB-BD31-4B8C-83A1-F6EECF244321}">
                <p14:modId xmlns:p14="http://schemas.microsoft.com/office/powerpoint/2010/main" val="31058473"/>
              </p:ext>
            </p:extLst>
          </p:nvPr>
        </p:nvGraphicFramePr>
        <p:xfrm>
          <a:off x="685800" y="0"/>
          <a:ext cx="8458200" cy="6873873"/>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6236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endParaRPr kumimoji="0" lang="en-US" altLang="zh-CN" sz="2000" b="1" i="0" u="none" strike="noStrike" cap="none" normalizeH="0" baseline="0">
                        <a:ln>
                          <a:noFill/>
                        </a:ln>
                        <a:solidFill>
                          <a:srgbClr val="000000"/>
                        </a:solidFill>
                        <a:effectLst/>
                        <a:latin typeface="Arial" charset="0"/>
                        <a:ea typeface="Arial"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endParaRPr kumimoji="0" lang="en-US" altLang="zh-CN" sz="2000" b="1" i="0" u="none" strike="noStrike" cap="none" normalizeH="0" baseline="0">
                        <a:ln>
                          <a:noFill/>
                        </a:ln>
                        <a:solidFill>
                          <a:srgbClr val="000000"/>
                        </a:solidFill>
                        <a:effectLst/>
                        <a:latin typeface="Arial" charset="0"/>
                        <a:ea typeface="Arial"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engraved on hearts (3:3b; Jer. 31:33</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all saints reflect Christ</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4007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687162" name="Text Box 2"/>
          <p:cNvSpPr txBox="1">
            <a:spLocks noChangeArrowheads="1"/>
          </p:cNvSpPr>
          <p:nvPr/>
        </p:nvSpPr>
        <p:spPr bwMode="auto">
          <a:xfrm>
            <a:off x="9337675" y="0"/>
            <a:ext cx="1571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NTS 166c</a:t>
            </a:r>
          </a:p>
        </p:txBody>
      </p:sp>
    </p:spTree>
    <p:extLst>
      <p:ext uri="{BB962C8B-B14F-4D97-AF65-F5344CB8AC3E}">
        <p14:creationId xmlns:p14="http://schemas.microsoft.com/office/powerpoint/2010/main" val="34011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04813"/>
            <a:ext cx="9144000" cy="769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The New Covenant in Ezekiel 36</a:t>
            </a:r>
          </a:p>
        </p:txBody>
      </p:sp>
      <p:sp>
        <p:nvSpPr>
          <p:cNvPr id="7172" name="Text Box 4"/>
          <p:cNvSpPr txBox="1">
            <a:spLocks noChangeArrowheads="1"/>
          </p:cNvSpPr>
          <p:nvPr/>
        </p:nvSpPr>
        <p:spPr bwMode="auto">
          <a:xfrm>
            <a:off x="214064" y="23463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Restoration to the land (36:24, 28, 33)</a:t>
            </a:r>
            <a:endParaRPr kumimoji="0" lang="en-US" sz="3000" b="1" i="1"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3" name="Text Box 5"/>
          <p:cNvSpPr txBox="1">
            <a:spLocks noChangeArrowheads="1"/>
          </p:cNvSpPr>
          <p:nvPr/>
        </p:nvSpPr>
        <p:spPr bwMode="auto">
          <a:xfrm>
            <a:off x="214064" y="31083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Cleansing from sin (36:25)</a:t>
            </a:r>
          </a:p>
        </p:txBody>
      </p:sp>
      <p:sp>
        <p:nvSpPr>
          <p:cNvPr id="7174" name="Text Box 6"/>
          <p:cNvSpPr txBox="1">
            <a:spLocks noChangeArrowheads="1"/>
          </p:cNvSpPr>
          <p:nvPr/>
        </p:nvSpPr>
        <p:spPr bwMode="auto">
          <a:xfrm>
            <a:off x="214064" y="37941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A responsive heart (36:26)</a:t>
            </a:r>
          </a:p>
        </p:txBody>
      </p:sp>
      <p:sp>
        <p:nvSpPr>
          <p:cNvPr id="7175" name="Text Box 7"/>
          <p:cNvSpPr txBox="1">
            <a:spLocks noChangeArrowheads="1"/>
          </p:cNvSpPr>
          <p:nvPr/>
        </p:nvSpPr>
        <p:spPr bwMode="auto">
          <a:xfrm>
            <a:off x="214064" y="5257800"/>
            <a:ext cx="85344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Motivation and ability for obedience (36:27b)</a:t>
            </a:r>
          </a:p>
        </p:txBody>
      </p:sp>
      <p:sp>
        <p:nvSpPr>
          <p:cNvPr id="7176" name="Text Box 8"/>
          <p:cNvSpPr txBox="1">
            <a:spLocks noChangeArrowheads="1"/>
          </p:cNvSpPr>
          <p:nvPr/>
        </p:nvSpPr>
        <p:spPr bwMode="auto">
          <a:xfrm>
            <a:off x="214064" y="4556125"/>
            <a:ext cx="80772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Indwelling of the Spirit (36:27a)</a:t>
            </a:r>
          </a:p>
        </p:txBody>
      </p:sp>
      <p:pic>
        <p:nvPicPr>
          <p:cNvPr id="6881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18163" y="3048000"/>
            <a:ext cx="27178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230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linds(horizontal)">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linds(horizontal)">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linds(horizontal)">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P spid="717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68A35D-5E3D-52AA-C217-F3DC7796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9"/>
            <a:ext cx="9144000" cy="5904656"/>
          </a:xfrm>
          <a:prstGeom prst="rect">
            <a:avLst/>
          </a:prstGeom>
          <a:noFill/>
          <a:extLst>
            <a:ext uri="{909E8E84-426E-40DD-AFC4-6F175D3DCCD1}">
              <a14:hiddenFill xmlns:a14="http://schemas.microsoft.com/office/drawing/2010/main">
                <a:solidFill>
                  <a:srgbClr val="FFFFFF"/>
                </a:solidFill>
              </a14:hiddenFill>
            </a:ext>
          </a:extLst>
        </p:spPr>
      </p:pic>
      <p:sp>
        <p:nvSpPr>
          <p:cNvPr id="683010" name="Rectangle 2"/>
          <p:cNvSpPr>
            <a:spLocks noGrp="1" noChangeArrowheads="1"/>
          </p:cNvSpPr>
          <p:nvPr>
            <p:ph type="title"/>
          </p:nvPr>
        </p:nvSpPr>
        <p:spPr>
          <a:xfrm>
            <a:off x="0" y="0"/>
            <a:ext cx="9144000" cy="836712"/>
          </a:xfrm>
          <a:solidFill>
            <a:schemeClr val="bg1"/>
          </a:solidFill>
        </p:spPr>
        <p:txBody>
          <a:bodyPr anchor="ctr"/>
          <a:lstStyle/>
          <a:p>
            <a:pPr algn="ctr" eaLnBrk="1" hangingPunct="1"/>
            <a:r>
              <a:rPr lang="en-US" b="1" dirty="0">
                <a:solidFill>
                  <a:srgbClr val="FFFFFF"/>
                </a:solidFill>
                <a:latin typeface="Arial" charset="0"/>
                <a:ea typeface="新細明體" charset="0"/>
              </a:rPr>
              <a:t>Restoration of the Lord</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Honor</a:t>
            </a:r>
          </a:p>
        </p:txBody>
      </p:sp>
      <p:sp>
        <p:nvSpPr>
          <p:cNvPr id="16389" name="Rectangle 5"/>
          <p:cNvSpPr>
            <a:spLocks noChangeArrowheads="1"/>
          </p:cNvSpPr>
          <p:nvPr/>
        </p:nvSpPr>
        <p:spPr bwMode="auto">
          <a:xfrm>
            <a:off x="304800" y="1828800"/>
            <a:ext cx="8839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Re-gathering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of Israel from surrounding nations</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Removing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of impurities &amp; idolatries</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Replacing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of a new heart/spirit upon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Residing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of the Spirit guarantees obedience</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Reenacting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covenant promise to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Returning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great productivity in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新細明體" charset="0"/>
                <a:cs typeface="新細明體" charset="0"/>
              </a:rPr>
              <a:t>Remembering</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新細明體" charset="0"/>
                <a:cs typeface="新細明體" charset="0"/>
              </a:rPr>
              <a:t> &amp; loathing of sins by Israel</a:t>
            </a:r>
          </a:p>
        </p:txBody>
      </p:sp>
      <p:sp>
        <p:nvSpPr>
          <p:cNvPr id="545795" name="Text Box 4"/>
          <p:cNvSpPr txBox="1">
            <a:spLocks noChangeArrowheads="1"/>
          </p:cNvSpPr>
          <p:nvPr/>
        </p:nvSpPr>
        <p:spPr bwMode="auto">
          <a:xfrm>
            <a:off x="3491880" y="6123057"/>
            <a:ext cx="55136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uLnTx/>
                <a:uFillTx/>
                <a:latin typeface="Arial" charset="0"/>
                <a:ea typeface="新細明體" charset="0"/>
                <a:cs typeface="新細明體" charset="0"/>
              </a:rPr>
              <a:t>Ezekiel 36:16-38</a:t>
            </a:r>
            <a:endParaRPr kumimoji="0" lang="en-US" sz="3600" b="1" i="1"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265002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389">
                                            <p:txEl>
                                              <p:pRg st="6" end="6"/>
                                            </p:txEl>
                                          </p:spTgt>
                                        </p:tgtEl>
                                        <p:attrNameLst>
                                          <p:attrName>style.visibility</p:attrName>
                                        </p:attrNameLst>
                                      </p:cBhvr>
                                      <p:to>
                                        <p:strVal val="visible"/>
                                      </p:to>
                                    </p:set>
                                    <p:anim calcmode="lin" valueType="num">
                                      <p:cBhvr additive="base">
                                        <p:cTn id="43" dur="500" fill="hold"/>
                                        <p:tgtEl>
                                          <p:spTgt spid="1638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37</a:t>
            </a:r>
          </a:p>
        </p:txBody>
      </p:sp>
    </p:spTree>
    <p:extLst>
      <p:ext uri="{BB962C8B-B14F-4D97-AF65-F5344CB8AC3E}">
        <p14:creationId xmlns:p14="http://schemas.microsoft.com/office/powerpoint/2010/main" val="1310667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en-US" b="1">
                <a:solidFill>
                  <a:schemeClr val="bg1"/>
                </a:solidFill>
                <a:latin typeface="Arial" charset="0"/>
                <a:ea typeface="新細明體" charset="0"/>
              </a:rPr>
              <a:t>The Restoration of Israel</a:t>
            </a: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Reappointment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Ezekiel</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(33)</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Leadership</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(34)</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Land</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(35:1–36:15)</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Honor</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(36:16-38)</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Restoration of the L</a:t>
            </a:r>
            <a:r>
              <a:rPr kumimoji="0" lang="en-US" sz="28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ORD</a:t>
            </a:r>
            <a:r>
              <a:rPr kumimoji="0" lang="fr-FR"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s </a:t>
            </a:r>
            <a:r>
              <a:rPr kumimoji="0" lang="en-US" sz="3200" b="1" i="0" u="none" strike="noStrike" kern="1200" cap="none" spc="0" normalizeH="0" baseline="0" noProof="0" dirty="0">
                <a:ln>
                  <a:noFill/>
                </a:ln>
                <a:solidFill>
                  <a:srgbClr val="FAFBF9"/>
                </a:solidFill>
                <a:effectLst>
                  <a:glow rad="381000">
                    <a:srgbClr val="000000">
                      <a:alpha val="75000"/>
                    </a:srgbClr>
                  </a:glow>
                </a:effectLst>
                <a:uLnTx/>
                <a:uFillTx/>
                <a:latin typeface="Arial" charset="0"/>
                <a:ea typeface="新細明體" charset="0"/>
                <a:cs typeface="新細明體" charset="0"/>
              </a:rPr>
              <a:t>People</a:t>
            </a:r>
            <a:r>
              <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charset="0"/>
                <a:ea typeface="新細明體" charset="0"/>
                <a:cs typeface="新細明體" charset="0"/>
              </a:rPr>
              <a:t> (37)</a:t>
            </a:r>
          </a:p>
        </p:txBody>
      </p:sp>
    </p:spTree>
    <p:extLst>
      <p:ext uri="{BB962C8B-B14F-4D97-AF65-F5344CB8AC3E}">
        <p14:creationId xmlns:p14="http://schemas.microsoft.com/office/powerpoint/2010/main" val="2748008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4" end="4"/>
                                            </p:txEl>
                                          </p:spTgt>
                                        </p:tgtEl>
                                        <p:attrNameLst>
                                          <p:attrName>style.visibility</p:attrName>
                                        </p:attrNameLst>
                                      </p:cBhvr>
                                      <p:to>
                                        <p:strVal val="visible"/>
                                      </p:to>
                                    </p:set>
                                    <p:anim calcmode="lin" valueType="num">
                                      <p:cBhvr additive="base">
                                        <p:cTn id="7" dur="500" fill="hold"/>
                                        <p:tgtEl>
                                          <p:spTgt spid="1229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Language - Wikimedia Commons">
            <a:extLst>
              <a:ext uri="{FF2B5EF4-FFF2-40B4-BE49-F238E27FC236}">
                <a16:creationId xmlns:a16="http://schemas.microsoft.com/office/drawing/2014/main" id="{B1B7B2E2-8D0A-8641-E42F-E084B1FF75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151979"/>
            <a:ext cx="9144000" cy="4373880"/>
          </a:xfrm>
          <a:prstGeom prst="rect">
            <a:avLst/>
          </a:prstGeom>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How could God get 15 million Jews back to the</a:t>
            </a:r>
            <a:r>
              <a:rPr kumimoji="0" lang="en-US" sz="48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rPr>
              <a:t> land?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2" name="TextBox 61"/>
          <p:cNvSpPr txBox="1"/>
          <p:nvPr/>
        </p:nvSpPr>
        <p:spPr>
          <a:xfrm>
            <a:off x="4177457" y="3333686"/>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glow rad="203200">
                    <a:srgbClr val="1C1C1C">
                      <a:alpha val="87000"/>
                    </a:srgbClr>
                  </a:glow>
                </a:effectLst>
                <a:uLnTx/>
                <a:uFillTx/>
                <a:latin typeface="Arial" charset="0"/>
                <a:ea typeface="ＭＳ Ｐゴシック" charset="0"/>
                <a:cs typeface="Arial" charset="0"/>
              </a:rPr>
              <a:t>Israel</a:t>
            </a:r>
          </a:p>
        </p:txBody>
      </p:sp>
      <p:sp>
        <p:nvSpPr>
          <p:cNvPr id="2" name="Right Arrow 1">
            <a:extLst>
              <a:ext uri="{FF2B5EF4-FFF2-40B4-BE49-F238E27FC236}">
                <a16:creationId xmlns:a16="http://schemas.microsoft.com/office/drawing/2014/main" id="{097CB96A-1BF0-8C88-3BB0-276FD3386FDB}"/>
              </a:ext>
            </a:extLst>
          </p:cNvPr>
          <p:cNvSpPr/>
          <p:nvPr/>
        </p:nvSpPr>
        <p:spPr bwMode="auto">
          <a:xfrm>
            <a:off x="1691680" y="333368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ight Arrow 30">
            <a:extLst>
              <a:ext uri="{FF2B5EF4-FFF2-40B4-BE49-F238E27FC236}">
                <a16:creationId xmlns:a16="http://schemas.microsoft.com/office/drawing/2014/main" id="{72E2F64C-70CE-B70C-CE45-0CA64FDAE7B1}"/>
              </a:ext>
            </a:extLst>
          </p:cNvPr>
          <p:cNvSpPr/>
          <p:nvPr/>
        </p:nvSpPr>
        <p:spPr bwMode="auto">
          <a:xfrm rot="20228279">
            <a:off x="1996480" y="457135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ight Arrow 31">
            <a:extLst>
              <a:ext uri="{FF2B5EF4-FFF2-40B4-BE49-F238E27FC236}">
                <a16:creationId xmlns:a16="http://schemas.microsoft.com/office/drawing/2014/main" id="{3AB6A456-B79E-66E5-65A4-A1134DA40A53}"/>
              </a:ext>
            </a:extLst>
          </p:cNvPr>
          <p:cNvSpPr/>
          <p:nvPr/>
        </p:nvSpPr>
        <p:spPr bwMode="auto">
          <a:xfrm rot="17056013">
            <a:off x="3571296" y="488134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ight Arrow 32">
            <a:extLst>
              <a:ext uri="{FF2B5EF4-FFF2-40B4-BE49-F238E27FC236}">
                <a16:creationId xmlns:a16="http://schemas.microsoft.com/office/drawing/2014/main" id="{85FF8EC5-F112-10C0-A6DA-9EB9EAAE1258}"/>
              </a:ext>
            </a:extLst>
          </p:cNvPr>
          <p:cNvSpPr/>
          <p:nvPr/>
        </p:nvSpPr>
        <p:spPr bwMode="auto">
          <a:xfrm rot="14082854">
            <a:off x="4854774" y="471474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ight Arrow 33">
            <a:extLst>
              <a:ext uri="{FF2B5EF4-FFF2-40B4-BE49-F238E27FC236}">
                <a16:creationId xmlns:a16="http://schemas.microsoft.com/office/drawing/2014/main" id="{9998597D-6694-83F8-1655-2EDF02AD099E}"/>
              </a:ext>
            </a:extLst>
          </p:cNvPr>
          <p:cNvSpPr/>
          <p:nvPr/>
        </p:nvSpPr>
        <p:spPr bwMode="auto">
          <a:xfrm rot="3019310">
            <a:off x="3388926" y="2385012"/>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ight Arrow 34">
            <a:extLst>
              <a:ext uri="{FF2B5EF4-FFF2-40B4-BE49-F238E27FC236}">
                <a16:creationId xmlns:a16="http://schemas.microsoft.com/office/drawing/2014/main" id="{6F0A0BD2-D763-5925-4A96-00B202047B9A}"/>
              </a:ext>
            </a:extLst>
          </p:cNvPr>
          <p:cNvSpPr/>
          <p:nvPr/>
        </p:nvSpPr>
        <p:spPr bwMode="auto">
          <a:xfrm rot="7636799">
            <a:off x="5127787" y="241826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ight Arrow 35">
            <a:extLst>
              <a:ext uri="{FF2B5EF4-FFF2-40B4-BE49-F238E27FC236}">
                <a16:creationId xmlns:a16="http://schemas.microsoft.com/office/drawing/2014/main" id="{DEDD346D-DABB-77EB-7139-5F91C28DEAB8}"/>
              </a:ext>
            </a:extLst>
          </p:cNvPr>
          <p:cNvSpPr/>
          <p:nvPr/>
        </p:nvSpPr>
        <p:spPr bwMode="auto">
          <a:xfrm rot="9801882">
            <a:off x="6047185" y="310379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ight Arrow 36">
            <a:extLst>
              <a:ext uri="{FF2B5EF4-FFF2-40B4-BE49-F238E27FC236}">
                <a16:creationId xmlns:a16="http://schemas.microsoft.com/office/drawing/2014/main" id="{8977A25D-89D0-2061-E42E-C6372E14742C}"/>
              </a:ext>
            </a:extLst>
          </p:cNvPr>
          <p:cNvSpPr/>
          <p:nvPr/>
        </p:nvSpPr>
        <p:spPr bwMode="auto">
          <a:xfrm rot="12164631">
            <a:off x="5970529" y="4409584"/>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6524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2"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Tragic Story Of The Babylonian Captivity">
            <a:extLst>
              <a:ext uri="{FF2B5EF4-FFF2-40B4-BE49-F238E27FC236}">
                <a16:creationId xmlns:a16="http://schemas.microsoft.com/office/drawing/2014/main" id="{FB8C73A9-5ECE-8C54-F7A4-55C98E022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0" y="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3779912" cy="105273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Psalm 137</a:t>
            </a:r>
          </a:p>
        </p:txBody>
      </p:sp>
      <p:sp>
        <p:nvSpPr>
          <p:cNvPr id="4" name="Rectangle 2">
            <a:extLst>
              <a:ext uri="{FF2B5EF4-FFF2-40B4-BE49-F238E27FC236}">
                <a16:creationId xmlns:a16="http://schemas.microsoft.com/office/drawing/2014/main" id="{DD7E53FB-ED09-CB4F-D113-BC9731E3FF55}"/>
              </a:ext>
            </a:extLst>
          </p:cNvPr>
          <p:cNvSpPr txBox="1">
            <a:spLocks noChangeArrowheads="1"/>
          </p:cNvSpPr>
          <p:nvPr/>
        </p:nvSpPr>
        <p:spPr bwMode="auto">
          <a:xfrm>
            <a:off x="36512" y="4869160"/>
            <a:ext cx="9144000" cy="19888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By the rivers of Babylon, we sat and wept / when we remembered Zion / There on the poplars we hung our harps / for there our captors asked us for songs / our tormentors demanded songs of joy</a:t>
            </a:r>
          </a:p>
        </p:txBody>
      </p:sp>
    </p:spTree>
    <p:extLst>
      <p:ext uri="{BB962C8B-B14F-4D97-AF65-F5344CB8AC3E}">
        <p14:creationId xmlns:p14="http://schemas.microsoft.com/office/powerpoint/2010/main" val="245086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6000" b="1" dirty="0">
                <a:solidFill>
                  <a:schemeClr val="bg1"/>
                </a:solidFill>
                <a:latin typeface="Arial" charset="0"/>
                <a:ea typeface="ＭＳ Ｐゴシック" charset="0"/>
                <a:cs typeface="ＭＳ Ｐゴシック" charset="0"/>
              </a:rPr>
              <a:t>When are the signs of Christ</a:t>
            </a:r>
            <a:r>
              <a:rPr lang="fr-FR" sz="6000" b="1" dirty="0">
                <a:solidFill>
                  <a:schemeClr val="bg1"/>
                </a:solidFill>
                <a:latin typeface="Arial" charset="0"/>
                <a:ea typeface="ＭＳ Ｐゴシック" charset="0"/>
                <a:cs typeface="ＭＳ Ｐゴシック" charset="0"/>
              </a:rPr>
              <a:t>'</a:t>
            </a:r>
            <a:r>
              <a:rPr lang="en-US" sz="6000" b="1" dirty="0">
                <a:solidFill>
                  <a:schemeClr val="bg1"/>
                </a:solidFill>
                <a:latin typeface="Arial" charset="0"/>
                <a:ea typeface="ＭＳ Ｐゴシック" charset="0"/>
                <a:cs typeface="ＭＳ Ｐゴシック" charset="0"/>
              </a:rPr>
              <a:t>s return?</a:t>
            </a: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en-US" sz="3600" b="1" i="1">
                <a:solidFill>
                  <a:schemeClr val="bg1"/>
                </a:solidFill>
                <a:latin typeface="Arial" charset="0"/>
                <a:ea typeface="ＭＳ Ｐゴシック" charset="0"/>
                <a:cs typeface="ＭＳ Ｐゴシック" charset="0"/>
              </a:rPr>
              <a:t>They come in the Tribulation</a:t>
            </a:r>
          </a:p>
        </p:txBody>
      </p:sp>
    </p:spTree>
    <p:extLst>
      <p:ext uri="{BB962C8B-B14F-4D97-AF65-F5344CB8AC3E}">
        <p14:creationId xmlns:p14="http://schemas.microsoft.com/office/powerpoint/2010/main" val="2520214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p:spPr>
        <p:txBody>
          <a:bodyPr/>
          <a:lstStyle/>
          <a:p>
            <a:pPr eaLnBrk="1" hangingPunct="1">
              <a:defRPr/>
            </a:pPr>
            <a:r>
              <a:rPr lang="en-US" b="1" dirty="0">
                <a:solidFill>
                  <a:schemeClr val="bg1"/>
                </a:solidFill>
                <a:latin typeface="Arial" panose="020B0604020202020204" pitchFamily="34" charset="0"/>
                <a:ea typeface="ＭＳ Ｐゴシック" charset="0"/>
                <a:cs typeface="Arial" panose="020B0604020202020204" pitchFamily="34" charset="0"/>
              </a:rPr>
              <a:t>But can God restore </a:t>
            </a:r>
            <a:r>
              <a:rPr lang="en-US" b="1" u="sng" dirty="0">
                <a:solidFill>
                  <a:schemeClr val="bg1"/>
                </a:solidFill>
                <a:latin typeface="Arial" panose="020B0604020202020204" pitchFamily="34" charset="0"/>
                <a:ea typeface="ＭＳ Ｐゴシック" charset="0"/>
                <a:cs typeface="Arial" panose="020B0604020202020204" pitchFamily="34" charset="0"/>
              </a:rPr>
              <a:t>Israel</a:t>
            </a:r>
            <a:r>
              <a:rPr lang="en-US" b="1" dirty="0">
                <a:solidFill>
                  <a:schemeClr val="bg1"/>
                </a:solidFill>
                <a:latin typeface="Arial" panose="020B0604020202020204" pitchFamily="34" charset="0"/>
                <a:ea typeface="ＭＳ Ｐゴシック" charset="0"/>
                <a:cs typeface="Arial" panose="020B0604020202020204" pitchFamily="34" charset="0"/>
              </a:rPr>
              <a:t> as a nation?</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5299" name="Text Box 4"/>
          <p:cNvSpPr txBox="1">
            <a:spLocks noChangeArrowheads="1"/>
          </p:cNvSpPr>
          <p:nvPr/>
        </p:nvSpPr>
        <p:spPr bwMode="auto">
          <a:xfrm>
            <a:off x="8316913" y="7620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2539402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800" b="1" kern="0" dirty="0">
                  <a:solidFill>
                    <a:schemeClr val="tx1"/>
                  </a:solidFill>
                  <a:effectLst/>
                  <a:latin typeface="Arial" charset="0"/>
                  <a:ea typeface="新細明體" charset="0"/>
                </a:rPr>
                <a:t>Jewish emigration from Germany</a:t>
              </a:r>
              <a:br>
                <a:rPr lang="en-US" sz="1800" b="1" kern="0" dirty="0">
                  <a:solidFill>
                    <a:schemeClr val="tx1"/>
                  </a:solidFill>
                  <a:effectLst/>
                  <a:latin typeface="Arial" charset="0"/>
                  <a:ea typeface="新細明體" charset="0"/>
                </a:rPr>
              </a:br>
              <a:r>
                <a:rPr lang="en-US" sz="1800" b="1" kern="0" dirty="0">
                  <a:solidFill>
                    <a:schemeClr val="tx1"/>
                  </a:solidFill>
                  <a:effectLst/>
                  <a:latin typeface="Arial" charset="0"/>
                  <a:ea typeface="新細明體" charset="0"/>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400" b="1" kern="0" dirty="0">
                  <a:solidFill>
                    <a:schemeClr val="tx1"/>
                  </a:solidFill>
                  <a:effectLst/>
                  <a:latin typeface="Arial" charset="0"/>
                  <a:ea typeface="新細明體" charset="0"/>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400" b="1" kern="0" dirty="0">
                  <a:solidFill>
                    <a:schemeClr val="tx1"/>
                  </a:solidFill>
                  <a:effectLst/>
                  <a:latin typeface="Arial" charset="0"/>
                  <a:ea typeface="新細明體" charset="0"/>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1800" b="1" kern="0" dirty="0">
                <a:solidFill>
                  <a:srgbClr val="FAFBF9"/>
                </a:solidFill>
                <a:effectLst/>
                <a:latin typeface="Arial" charset="0"/>
                <a:ea typeface="新細明體" charset="0"/>
              </a:rPr>
              <a:t>GERMANY</a:t>
            </a:r>
          </a:p>
        </p:txBody>
      </p:sp>
    </p:spTree>
    <p:extLst>
      <p:ext uri="{BB962C8B-B14F-4D97-AF65-F5344CB8AC3E}">
        <p14:creationId xmlns:p14="http://schemas.microsoft.com/office/powerpoint/2010/main" val="1688008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698371"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508</a:t>
            </a:r>
          </a:p>
        </p:txBody>
      </p:sp>
    </p:spTree>
    <p:extLst>
      <p:ext uri="{BB962C8B-B14F-4D97-AF65-F5344CB8AC3E}">
        <p14:creationId xmlns:p14="http://schemas.microsoft.com/office/powerpoint/2010/main" val="3987788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en-US" sz="3600" b="1" dirty="0">
                <a:latin typeface="Arial" charset="0"/>
                <a:ea typeface="新細明體" charset="0"/>
              </a:rPr>
              <a:t>The Valley of Dry Bones (Ezekiel 37)</a:t>
            </a: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13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b="1" dirty="0">
                <a:solidFill>
                  <a:srgbClr val="FAFBF9"/>
                </a:solidFill>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spTree>
    <p:extLst>
      <p:ext uri="{BB962C8B-B14F-4D97-AF65-F5344CB8AC3E}">
        <p14:creationId xmlns:p14="http://schemas.microsoft.com/office/powerpoint/2010/main" val="132678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新細明體"/>
              </a:rPr>
              <a:t>Son of man, can these bones live?</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pic>
        <p:nvPicPr>
          <p:cNvPr id="2" name="Picture 1" descr="Ezek 37v7.png"/>
          <p:cNvPicPr>
            <a:picLocks noChangeAspect="1"/>
          </p:cNvPicPr>
          <p:nvPr/>
        </p:nvPicPr>
        <p:blipFill rotWithShape="1">
          <a:blip r:embed="rId4" cstate="screen">
            <a:extLst>
              <a:ext uri="{28A0092B-C50C-407E-A947-70E740481C1C}">
                <a14:useLocalDpi xmlns:a14="http://schemas.microsoft.com/office/drawing/2010/main"/>
              </a:ext>
            </a:extLst>
          </a:blip>
          <a:srcRect t="1400"/>
          <a:stretch/>
        </p:blipFill>
        <p:spPr>
          <a:xfrm>
            <a:off x="0" y="764704"/>
            <a:ext cx="9144000" cy="5073540"/>
          </a:xfrm>
          <a:prstGeom prst="rect">
            <a:avLst/>
          </a:prstGeom>
        </p:spPr>
      </p:pic>
      <p:sp>
        <p:nvSpPr>
          <p:cNvPr id="5" name="Text Box 2"/>
          <p:cNvSpPr txBox="1">
            <a:spLocks noChangeArrowheads="1"/>
          </p:cNvSpPr>
          <p:nvPr/>
        </p:nvSpPr>
        <p:spPr bwMode="auto">
          <a:xfrm>
            <a:off x="0" y="5949280"/>
            <a:ext cx="9144000" cy="769441"/>
          </a:xfrm>
          <a:prstGeom prst="rect">
            <a:avLst/>
          </a:prstGeom>
          <a:solidFill>
            <a:schemeClr val="bg1"/>
          </a:solid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rPr>
              <a:t>* Don't try that on the final exam</a:t>
            </a:r>
            <a:endParaRPr kumimoji="0" lang="en-US" sz="8000" b="1" i="1" u="none" strike="noStrike" kern="1200" cap="none" spc="0" normalizeH="0" baseline="0" noProof="0" dirty="0">
              <a:ln>
                <a:noFill/>
              </a:ln>
              <a:solidFill>
                <a:srgbClr val="FFFFFF"/>
              </a:solidFill>
              <a:effectLst/>
              <a:uLnTx/>
              <a:uFillTx/>
              <a:latin typeface="Jott 43 Extended" charset="0"/>
              <a:ea typeface="ＭＳ Ｐゴシック" charset="0"/>
              <a:cs typeface="新細明體"/>
            </a:endParaRPr>
          </a:p>
        </p:txBody>
      </p:sp>
    </p:spTree>
    <p:extLst>
      <p:ext uri="{BB962C8B-B14F-4D97-AF65-F5344CB8AC3E}">
        <p14:creationId xmlns:p14="http://schemas.microsoft.com/office/powerpoint/2010/main" val="29062802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b="1" dirty="0">
                <a:solidFill>
                  <a:srgbClr val="FAFBF9"/>
                </a:solidFill>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2:</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Trust in Messiah</a:t>
            </a: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Son of man, write down today’s date, because on this very day the king of Babylon is beginning his attack against Jerusalem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(Ezekiel 24:2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8702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112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en-US" b="1" dirty="0">
                <a:latin typeface="Arial" charset="0"/>
                <a:ea typeface="新細明體" charset="0"/>
              </a:rPr>
              <a:t>A Hebrew Play on Words</a:t>
            </a:r>
          </a:p>
        </p:txBody>
      </p:sp>
      <p:sp>
        <p:nvSpPr>
          <p:cNvPr id="4" name="TextBox 3"/>
          <p:cNvSpPr txBox="1">
            <a:spLocks noChangeArrowheads="1"/>
          </p:cNvSpPr>
          <p:nvPr/>
        </p:nvSpPr>
        <p:spPr bwMode="auto">
          <a:xfrm>
            <a:off x="642098" y="1524000"/>
            <a:ext cx="35878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(37:5, 9)</a:t>
            </a:r>
          </a:p>
        </p:txBody>
      </p:sp>
      <p:sp>
        <p:nvSpPr>
          <p:cNvPr id="5" name="TextBox 4"/>
          <p:cNvSpPr txBox="1">
            <a:spLocks noChangeArrowheads="1"/>
          </p:cNvSpPr>
          <p:nvPr/>
        </p:nvSpPr>
        <p:spPr bwMode="auto">
          <a:xfrm>
            <a:off x="4985498" y="1524000"/>
            <a:ext cx="35878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Hebrew </a:t>
            </a:r>
            <a:r>
              <a:rPr kumimoji="0" lang="en-US" sz="3200" b="1"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Gen. 2:7</a:t>
            </a:r>
          </a:p>
        </p:txBody>
      </p:sp>
      <p:sp>
        <p:nvSpPr>
          <p:cNvPr id="9" name="TextBox 8"/>
          <p:cNvSpPr txBox="1">
            <a:spLocks noChangeArrowheads="1"/>
          </p:cNvSpPr>
          <p:nvPr/>
        </p:nvSpPr>
        <p:spPr bwMode="auto">
          <a:xfrm>
            <a:off x="4267200" y="2971800"/>
            <a:ext cx="48768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Greek </a:t>
            </a:r>
            <a:r>
              <a:rPr kumimoji="0" lang="en-US" sz="3200" b="1"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43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Exiles &amp; Returns</a:t>
            </a:r>
            <a:endParaRPr lang="en-US" sz="540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Babylon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Nebuchad-nezzar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(586 BC)</a:t>
            </a: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Ezekiel</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 Time (597 BC)</a:t>
            </a:r>
          </a:p>
        </p:txBody>
      </p:sp>
      <p:sp>
        <p:nvSpPr>
          <p:cNvPr id="36870" name="Text Box 6"/>
          <p:cNvSpPr txBox="1">
            <a:spLocks noChangeArrowheads="1"/>
          </p:cNvSpPr>
          <p:nvPr/>
        </p:nvSpPr>
        <p:spPr bwMode="auto">
          <a:xfrm>
            <a:off x="53340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Nations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Roman</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General</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Titus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70)</a:t>
            </a:r>
          </a:p>
        </p:txBody>
      </p:sp>
      <p:sp>
        <p:nvSpPr>
          <p:cNvPr id="36871" name="Text Box 7"/>
          <p:cNvSpPr txBox="1">
            <a:spLocks noChangeArrowheads="1"/>
          </p:cNvSpPr>
          <p:nvPr/>
        </p:nvSpPr>
        <p:spPr bwMode="auto">
          <a:xfrm>
            <a:off x="3352800" y="3448050"/>
            <a:ext cx="1752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Cyrus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(516 BC)</a:t>
            </a:r>
          </a:p>
        </p:txBody>
      </p:sp>
      <p:sp>
        <p:nvSpPr>
          <p:cNvPr id="36872" name="Text Box 8"/>
          <p:cNvSpPr txBox="1">
            <a:spLocks noChangeArrowheads="1"/>
          </p:cNvSpPr>
          <p:nvPr/>
        </p:nvSpPr>
        <p:spPr bwMode="auto">
          <a:xfrm>
            <a:off x="7086600" y="3813175"/>
            <a:ext cx="17526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Zionists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7" name="Text Box 13"/>
          <p:cNvSpPr txBox="1">
            <a:spLocks noChangeArrowheads="1"/>
          </p:cNvSpPr>
          <p:nvPr/>
        </p:nvSpPr>
        <p:spPr bwMode="auto">
          <a:xfrm>
            <a:off x="0" y="6453188"/>
            <a:ext cx="9180513" cy="404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p:txBody>
      </p:sp>
      <p:sp>
        <p:nvSpPr>
          <p:cNvPr id="704525" name="Text Box 1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288161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o Is this Jesus the Messiah - NIV Bible">
            <a:extLst>
              <a:ext uri="{FF2B5EF4-FFF2-40B4-BE49-F238E27FC236}">
                <a16:creationId xmlns:a16="http://schemas.microsoft.com/office/drawing/2014/main" id="{0EDC9BAD-028F-C95F-04C8-941B3B730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sz="3600"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1066428"/>
            <a:ext cx="3403104" cy="1930524"/>
          </a:xfrm>
          <a:effectLst/>
        </p:spPr>
        <p:txBody>
          <a:bodyPr anchor="t"/>
          <a:lstStyle/>
          <a:p>
            <a:pPr algn="l" eaLnBrk="1" hangingPunct="1">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Israel will trust in her Messiah (Ezekiel 37:14)</a:t>
            </a: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6" name="Rectangle 2">
            <a:extLst>
              <a:ext uri="{FF2B5EF4-FFF2-40B4-BE49-F238E27FC236}">
                <a16:creationId xmlns:a16="http://schemas.microsoft.com/office/drawing/2014/main" id="{2DC7EF77-0627-3536-737F-F594DFA1AF0B}"/>
              </a:ext>
            </a:extLst>
          </p:cNvPr>
          <p:cNvSpPr txBox="1">
            <a:spLocks noChangeArrowheads="1"/>
          </p:cNvSpPr>
          <p:nvPr/>
        </p:nvSpPr>
        <p:spPr bwMode="auto">
          <a:xfrm>
            <a:off x="3923928" y="836711"/>
            <a:ext cx="5221018" cy="6099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solidFill>
                  <a:srgbClr val="FFFF00"/>
                </a:solidFill>
                <a:effectLst>
                  <a:glow rad="127000">
                    <a:schemeClr val="tx1"/>
                  </a:glow>
                </a:effectLst>
                <a:latin typeface="Arial" charset="0"/>
                <a:ea typeface="ＭＳ Ｐゴシック" charset="0"/>
                <a:cs typeface="ＭＳ Ｐゴシック" charset="0"/>
              </a:rPr>
              <a:t>I will put my Spirit in you</a:t>
            </a:r>
            <a:r>
              <a:rPr lang="en-US" sz="3600" b="1" kern="0" dirty="0">
                <a:effectLst>
                  <a:glow rad="127000">
                    <a:schemeClr val="tx1"/>
                  </a:glow>
                </a:effectLst>
                <a:latin typeface="Arial" charset="0"/>
                <a:ea typeface="ＭＳ Ｐゴシック" charset="0"/>
                <a:cs typeface="ＭＳ Ｐゴシック" charset="0"/>
              </a:rPr>
              <a:t>, and you will live again and return home to your own land. Then you will know that I, the L</a:t>
            </a:r>
            <a:r>
              <a:rPr lang="en-US" sz="3200" b="1" kern="0" dirty="0">
                <a:effectLst>
                  <a:glow rad="127000">
                    <a:schemeClr val="tx1"/>
                  </a:glow>
                </a:effectLst>
                <a:latin typeface="Arial" charset="0"/>
                <a:ea typeface="ＭＳ Ｐゴシック" charset="0"/>
                <a:cs typeface="ＭＳ Ｐゴシック" charset="0"/>
              </a:rPr>
              <a:t>ORD</a:t>
            </a:r>
            <a:r>
              <a:rPr lang="en-US" sz="3600" b="1" kern="0" dirty="0">
                <a:effectLst>
                  <a:glow rad="127000">
                    <a:schemeClr val="tx1"/>
                  </a:glow>
                </a:effectLst>
                <a:latin typeface="Arial" charset="0"/>
                <a:ea typeface="ＭＳ Ｐゴシック" charset="0"/>
                <a:cs typeface="ＭＳ Ｐゴシック" charset="0"/>
              </a:rPr>
              <a:t>, have spoken, and I have done what I said. Yes, the L</a:t>
            </a:r>
            <a:r>
              <a:rPr lang="en-US" sz="3200" b="1" kern="0" dirty="0">
                <a:effectLst>
                  <a:glow rad="127000">
                    <a:schemeClr val="tx1"/>
                  </a:glow>
                </a:effectLst>
                <a:latin typeface="Arial" charset="0"/>
                <a:ea typeface="ＭＳ Ｐゴシック" charset="0"/>
                <a:cs typeface="ＭＳ Ｐゴシック" charset="0"/>
              </a:rPr>
              <a:t>ORD</a:t>
            </a:r>
            <a:r>
              <a:rPr lang="en-US" sz="3600" b="1" kern="0" dirty="0">
                <a:effectLst>
                  <a:glow rad="127000">
                    <a:schemeClr val="tx1"/>
                  </a:glow>
                </a:effectLst>
                <a:latin typeface="Arial" charset="0"/>
                <a:ea typeface="ＭＳ Ｐゴシック" charset="0"/>
                <a:cs typeface="ＭＳ Ｐゴシック" charset="0"/>
              </a:rPr>
              <a:t> has spoken!'"</a:t>
            </a:r>
          </a:p>
        </p:txBody>
      </p:sp>
    </p:spTree>
    <p:extLst>
      <p:ext uri="{BB962C8B-B14F-4D97-AF65-F5344CB8AC3E}">
        <p14:creationId xmlns:p14="http://schemas.microsoft.com/office/powerpoint/2010/main" val="1594373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6510D8E-E09F-61F4-09B3-AAB4E083CF05}"/>
              </a:ext>
            </a:extLst>
          </p:cNvPr>
          <p:cNvSpPr/>
          <p:nvPr/>
        </p:nvSpPr>
        <p:spPr bwMode="auto">
          <a:xfrm>
            <a:off x="-324544" y="1556792"/>
            <a:ext cx="9937104" cy="475252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sz="3600"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1066428"/>
            <a:ext cx="8839200" cy="706388"/>
          </a:xfrm>
          <a:effectLst/>
        </p:spPr>
        <p:txBody>
          <a:bodyPr anchor="t"/>
          <a:lstStyle/>
          <a:p>
            <a:pPr algn="l" eaLnBrk="1" hangingPunct="1">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Reunification of Israel &amp; Judah (37:15-23)</a:t>
            </a: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5" name="Rectangle 2">
            <a:extLst>
              <a:ext uri="{FF2B5EF4-FFF2-40B4-BE49-F238E27FC236}">
                <a16:creationId xmlns:a16="http://schemas.microsoft.com/office/drawing/2014/main" id="{9DC96A6F-95C2-E876-5F46-57FD1F33C5E1}"/>
              </a:ext>
            </a:extLst>
          </p:cNvPr>
          <p:cNvSpPr txBox="1">
            <a:spLocks noChangeArrowheads="1"/>
          </p:cNvSpPr>
          <p:nvPr/>
        </p:nvSpPr>
        <p:spPr bwMode="auto">
          <a:xfrm>
            <a:off x="691952" y="1999655"/>
            <a:ext cx="8064896" cy="42376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ru-RU" sz="4000" b="1" kern="0" dirty="0">
                <a:solidFill>
                  <a:srgbClr val="002060"/>
                </a:solidFill>
                <a:effectLst/>
                <a:latin typeface="Arial" charset="0"/>
                <a:ea typeface="ＭＳ Ｐゴシック" charset="0"/>
                <a:cs typeface="ＭＳ Ｐゴシック" charset="0"/>
              </a:rPr>
              <a:t>"</a:t>
            </a:r>
            <a:r>
              <a:rPr lang="en-US" sz="4000" b="1" kern="0" dirty="0">
                <a:solidFill>
                  <a:srgbClr val="C00000"/>
                </a:solidFill>
                <a:effectLst/>
                <a:latin typeface="Arial" charset="0"/>
                <a:ea typeface="ＭＳ Ｐゴシック" charset="0"/>
                <a:cs typeface="ＭＳ Ｐゴシック" charset="0"/>
              </a:rPr>
              <a:t>I will unify them into one nation</a:t>
            </a:r>
            <a:r>
              <a:rPr lang="en-US" sz="4000" b="1" kern="0" dirty="0">
                <a:solidFill>
                  <a:srgbClr val="002060"/>
                </a:solidFill>
                <a:effectLst/>
                <a:latin typeface="Arial" charset="0"/>
                <a:ea typeface="ＭＳ Ｐゴシック" charset="0"/>
                <a:cs typeface="ＭＳ Ｐゴシック" charset="0"/>
              </a:rPr>
              <a:t> on the mountains of Israel. One king will rule them all; no longer will they be divided into two nations or into two kingdoms</a:t>
            </a:r>
            <a:r>
              <a:rPr lang="ru-RU" sz="4000" b="1" kern="0" dirty="0">
                <a:solidFill>
                  <a:srgbClr val="002060"/>
                </a:solidFill>
                <a:effectLst/>
                <a:latin typeface="Arial" charset="0"/>
                <a:ea typeface="ＭＳ Ｐゴシック" charset="0"/>
                <a:cs typeface="ＭＳ Ｐゴシック" charset="0"/>
              </a:rPr>
              <a:t>"</a:t>
            </a:r>
            <a:r>
              <a:rPr lang="en-US" sz="4000" b="1" kern="0" dirty="0">
                <a:solidFill>
                  <a:srgbClr val="002060"/>
                </a:solidFill>
                <a:effectLst/>
                <a:latin typeface="Arial" charset="0"/>
                <a:ea typeface="ＭＳ Ｐゴシック" charset="0"/>
                <a:cs typeface="ＭＳ Ｐゴシック" charset="0"/>
              </a:rPr>
              <a:t> </a:t>
            </a:r>
            <a:br>
              <a:rPr lang="en-US" sz="4000" b="1" kern="0" dirty="0">
                <a:solidFill>
                  <a:srgbClr val="002060"/>
                </a:solidFill>
                <a:effectLst/>
                <a:latin typeface="Arial" charset="0"/>
                <a:ea typeface="ＭＳ Ｐゴシック" charset="0"/>
                <a:cs typeface="ＭＳ Ｐゴシック" charset="0"/>
              </a:rPr>
            </a:br>
            <a:r>
              <a:rPr lang="en-US" sz="4000" b="1" kern="0" dirty="0">
                <a:solidFill>
                  <a:srgbClr val="002060"/>
                </a:solidFill>
                <a:effectLst/>
                <a:latin typeface="Arial" charset="0"/>
                <a:ea typeface="ＭＳ Ｐゴシック" charset="0"/>
                <a:cs typeface="ＭＳ Ｐゴシック" charset="0"/>
              </a:rPr>
              <a:t>(Ezekiel 37:22 </a:t>
            </a:r>
            <a:r>
              <a:rPr lang="en-US" sz="3600" b="1" kern="0" dirty="0">
                <a:solidFill>
                  <a:srgbClr val="002060"/>
                </a:solidFill>
                <a:effectLst/>
                <a:latin typeface="Arial" charset="0"/>
                <a:ea typeface="ＭＳ Ｐゴシック" charset="0"/>
                <a:cs typeface="ＭＳ Ｐゴシック" charset="0"/>
              </a:rPr>
              <a:t>NLT</a:t>
            </a:r>
            <a:r>
              <a:rPr lang="en-US" sz="4000" b="1" kern="0" dirty="0">
                <a:solidFill>
                  <a:srgbClr val="002060"/>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1711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3F155A-ED46-EE7D-84DB-E0782E2A4A82}"/>
              </a:ext>
            </a:extLst>
          </p:cNvPr>
          <p:cNvGrpSpPr/>
          <p:nvPr/>
        </p:nvGrpSpPr>
        <p:grpSpPr>
          <a:xfrm>
            <a:off x="3079137" y="7536"/>
            <a:ext cx="2928709" cy="6866182"/>
            <a:chOff x="3079137" y="7536"/>
            <a:chExt cx="2928709" cy="6866182"/>
          </a:xfrm>
        </p:grpSpPr>
        <p:pic>
          <p:nvPicPr>
            <p:cNvPr id="24" name="Picture 23"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0320" r="21157" b="8198"/>
            <a:stretch/>
          </p:blipFill>
          <p:spPr>
            <a:xfrm>
              <a:off x="3102118" y="7536"/>
              <a:ext cx="2905728" cy="6866182"/>
            </a:xfrm>
            <a:prstGeom prst="rect">
              <a:avLst/>
            </a:prstGeom>
          </p:spPr>
        </p:pic>
        <p:sp>
          <p:nvSpPr>
            <p:cNvPr id="25" name="Text Box 6"/>
            <p:cNvSpPr txBox="1">
              <a:spLocks noChangeArrowheads="1"/>
            </p:cNvSpPr>
            <p:nvPr/>
          </p:nvSpPr>
          <p:spPr bwMode="auto">
            <a:xfrm>
              <a:off x="3079137" y="435440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Judah</a:t>
              </a:r>
            </a:p>
          </p:txBody>
        </p:sp>
        <p:sp>
          <p:nvSpPr>
            <p:cNvPr id="26" name="Text Box 8"/>
            <p:cNvSpPr txBox="1">
              <a:spLocks noChangeArrowheads="1"/>
            </p:cNvSpPr>
            <p:nvPr/>
          </p:nvSpPr>
          <p:spPr bwMode="auto">
            <a:xfrm>
              <a:off x="3079137" y="240606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Israel</a:t>
              </a:r>
            </a:p>
          </p:txBody>
        </p:sp>
        <p:sp>
          <p:nvSpPr>
            <p:cNvPr id="50" name="Rectangle 2"/>
            <p:cNvSpPr txBox="1">
              <a:spLocks noChangeArrowheads="1"/>
            </p:cNvSpPr>
            <p:nvPr/>
          </p:nvSpPr>
          <p:spPr bwMode="auto">
            <a:xfrm>
              <a:off x="3221482" y="846248"/>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 12</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2" name="Freeform 1"/>
          <p:cNvSpPr/>
          <p:nvPr/>
        </p:nvSpPr>
        <p:spPr>
          <a:xfrm>
            <a:off x="3470297" y="3126398"/>
            <a:ext cx="2658312" cy="1560739"/>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nvGrpSpPr>
          <p:cNvPr id="4" name="Group 3">
            <a:extLst>
              <a:ext uri="{FF2B5EF4-FFF2-40B4-BE49-F238E27FC236}">
                <a16:creationId xmlns:a16="http://schemas.microsoft.com/office/drawing/2014/main" id="{C95C5B1C-86A7-4621-F406-0547220EA04D}"/>
              </a:ext>
            </a:extLst>
          </p:cNvPr>
          <p:cNvGrpSpPr/>
          <p:nvPr/>
        </p:nvGrpSpPr>
        <p:grpSpPr>
          <a:xfrm>
            <a:off x="24707" y="15717"/>
            <a:ext cx="3073205" cy="6858001"/>
            <a:chOff x="24707" y="15717"/>
            <a:chExt cx="3073205" cy="6858001"/>
          </a:xfrm>
        </p:grpSpPr>
        <p:pic>
          <p:nvPicPr>
            <p:cNvPr id="3" name="Picture 2" descr="United Kingdom.png"/>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24707" y="15717"/>
              <a:ext cx="2953841" cy="6858001"/>
            </a:xfrm>
            <a:prstGeom prst="rect">
              <a:avLst/>
            </a:prstGeom>
          </p:spPr>
        </p:pic>
        <p:sp>
          <p:nvSpPr>
            <p:cNvPr id="12" name="Text Box 8"/>
            <p:cNvSpPr txBox="1">
              <a:spLocks noChangeArrowheads="1"/>
            </p:cNvSpPr>
            <p:nvPr/>
          </p:nvSpPr>
          <p:spPr bwMode="auto">
            <a:xfrm>
              <a:off x="430912" y="319461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Israel</a:t>
              </a:r>
            </a:p>
          </p:txBody>
        </p:sp>
        <p:sp>
          <p:nvSpPr>
            <p:cNvPr id="10" name="Rectangle 2">
              <a:extLst>
                <a:ext uri="{FF2B5EF4-FFF2-40B4-BE49-F238E27FC236}">
                  <a16:creationId xmlns:a16="http://schemas.microsoft.com/office/drawing/2014/main" id="{B83D9203-AC75-D358-7B39-2D9A69EB1994}"/>
                </a:ext>
              </a:extLst>
            </p:cNvPr>
            <p:cNvSpPr txBox="1">
              <a:spLocks noChangeArrowheads="1"/>
            </p:cNvSpPr>
            <p:nvPr/>
          </p:nvSpPr>
          <p:spPr bwMode="auto">
            <a:xfrm>
              <a:off x="144647" y="833892"/>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 11</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grpSp>
        <p:nvGrpSpPr>
          <p:cNvPr id="6" name="Group 5">
            <a:extLst>
              <a:ext uri="{FF2B5EF4-FFF2-40B4-BE49-F238E27FC236}">
                <a16:creationId xmlns:a16="http://schemas.microsoft.com/office/drawing/2014/main" id="{C4ABD173-F5C8-F446-7375-AA6420C9E295}"/>
              </a:ext>
            </a:extLst>
          </p:cNvPr>
          <p:cNvGrpSpPr/>
          <p:nvPr/>
        </p:nvGrpSpPr>
        <p:grpSpPr>
          <a:xfrm>
            <a:off x="6153658" y="-8995"/>
            <a:ext cx="3073205" cy="6858001"/>
            <a:chOff x="6153658" y="-8995"/>
            <a:chExt cx="3073205" cy="6858001"/>
          </a:xfrm>
        </p:grpSpPr>
        <p:pic>
          <p:nvPicPr>
            <p:cNvPr id="11" name="Picture 10" descr="United Kingdom.png">
              <a:extLst>
                <a:ext uri="{FF2B5EF4-FFF2-40B4-BE49-F238E27FC236}">
                  <a16:creationId xmlns:a16="http://schemas.microsoft.com/office/drawing/2014/main" id="{913B07BC-5EEF-39CB-5FA8-C5D909F524D0}"/>
                </a:ext>
              </a:extLst>
            </p:cNvPr>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6153658" y="-8995"/>
              <a:ext cx="2953841" cy="6858001"/>
            </a:xfrm>
            <a:prstGeom prst="rect">
              <a:avLst/>
            </a:prstGeom>
          </p:spPr>
        </p:pic>
        <p:sp>
          <p:nvSpPr>
            <p:cNvPr id="13" name="Text Box 8">
              <a:extLst>
                <a:ext uri="{FF2B5EF4-FFF2-40B4-BE49-F238E27FC236}">
                  <a16:creationId xmlns:a16="http://schemas.microsoft.com/office/drawing/2014/main" id="{74CAAAEA-73A6-6CC4-EF1B-5DC006218822}"/>
                </a:ext>
              </a:extLst>
            </p:cNvPr>
            <p:cNvSpPr txBox="1">
              <a:spLocks noChangeArrowheads="1"/>
            </p:cNvSpPr>
            <p:nvPr/>
          </p:nvSpPr>
          <p:spPr bwMode="auto">
            <a:xfrm>
              <a:off x="6559863" y="312047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Israel</a:t>
              </a:r>
            </a:p>
          </p:txBody>
        </p:sp>
        <p:sp>
          <p:nvSpPr>
            <p:cNvPr id="14" name="Rectangle 2">
              <a:extLst>
                <a:ext uri="{FF2B5EF4-FFF2-40B4-BE49-F238E27FC236}">
                  <a16:creationId xmlns:a16="http://schemas.microsoft.com/office/drawing/2014/main" id="{840780F3-6FFC-8EA4-AFE9-C301BF97E349}"/>
                </a:ext>
              </a:extLst>
            </p:cNvPr>
            <p:cNvSpPr txBox="1">
              <a:spLocks noChangeArrowheads="1"/>
            </p:cNvSpPr>
            <p:nvPr/>
          </p:nvSpPr>
          <p:spPr bwMode="auto">
            <a:xfrm>
              <a:off x="6273597" y="759752"/>
              <a:ext cx="2833901"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 37:15-23</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6415"/>
            <a:ext cx="9143999" cy="656173"/>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United to Divided to United Again</a:t>
            </a:r>
          </a:p>
        </p:txBody>
      </p:sp>
    </p:spTree>
    <p:extLst>
      <p:ext uri="{BB962C8B-B14F-4D97-AF65-F5344CB8AC3E}">
        <p14:creationId xmlns:p14="http://schemas.microsoft.com/office/powerpoint/2010/main" val="3832297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descr="Image result">
            <a:extLst>
              <a:ext uri="{FF2B5EF4-FFF2-40B4-BE49-F238E27FC236}">
                <a16:creationId xmlns:a16="http://schemas.microsoft.com/office/drawing/2014/main" id="{4D5A0857-C25E-1A46-9659-7C66AAE46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07"/>
          <a:stretch/>
        </p:blipFill>
        <p:spPr bwMode="auto">
          <a:xfrm>
            <a:off x="0" y="476672"/>
            <a:ext cx="9180512" cy="4991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Two Sticks (Ezekiel 37:15-28)</a:t>
            </a:r>
          </a:p>
        </p:txBody>
      </p:sp>
    </p:spTree>
    <p:extLst>
      <p:ext uri="{BB962C8B-B14F-4D97-AF65-F5344CB8AC3E}">
        <p14:creationId xmlns:p14="http://schemas.microsoft.com/office/powerpoint/2010/main" val="3573443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Two Sticks (Ezekiel 37:15-28)</a:t>
            </a:r>
            <a:endParaRPr lang="en-US" sz="5400" b="1" dirty="0">
              <a:effectLst>
                <a:glow rad="127000">
                  <a:schemeClr val="tx1"/>
                </a:glow>
              </a:effectLst>
              <a:latin typeface="Arial" charset="0"/>
              <a:ea typeface="ＭＳ Ｐゴシック" charset="0"/>
              <a:cs typeface="ＭＳ Ｐゴシック" charset="0"/>
            </a:endParaRPr>
          </a:p>
        </p:txBody>
      </p:sp>
      <p:sp>
        <p:nvSpPr>
          <p:cNvPr id="3" name="AutoShape 53"/>
          <p:cNvSpPr>
            <a:spLocks noChangeArrowheads="1"/>
          </p:cNvSpPr>
          <p:nvPr/>
        </p:nvSpPr>
        <p:spPr bwMode="auto">
          <a:xfrm rot="-1709114">
            <a:off x="1127076" y="1353642"/>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4" name="AutoShape 54"/>
          <p:cNvSpPr>
            <a:spLocks noChangeArrowheads="1"/>
          </p:cNvSpPr>
          <p:nvPr/>
        </p:nvSpPr>
        <p:spPr bwMode="auto">
          <a:xfrm rot="1709114" flipH="1">
            <a:off x="6001444" y="1353642"/>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1044624" y="260648"/>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6" name="Rectangle 2"/>
          <p:cNvSpPr txBox="1">
            <a:spLocks noChangeArrowheads="1"/>
          </p:cNvSpPr>
          <p:nvPr/>
        </p:nvSpPr>
        <p:spPr bwMode="auto">
          <a:xfrm>
            <a:off x="4968552" y="260648"/>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Judah</a:t>
            </a:r>
          </a:p>
        </p:txBody>
      </p:sp>
      <p:pic>
        <p:nvPicPr>
          <p:cNvPr id="7" name="Picture 2" descr="Image result">
            <a:extLst>
              <a:ext uri="{FF2B5EF4-FFF2-40B4-BE49-F238E27FC236}">
                <a16:creationId xmlns:a16="http://schemas.microsoft.com/office/drawing/2014/main" id="{8A740671-AE96-D14A-AFA5-C39B17992B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90" r="33950" b="39409"/>
          <a:stretch/>
        </p:blipFill>
        <p:spPr bwMode="auto">
          <a:xfrm>
            <a:off x="2555776" y="1625731"/>
            <a:ext cx="3096344" cy="382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36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Two Sticks (Ezekiel 37:15-28)</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Image result for sticks ezek 37">
            <a:extLst>
              <a:ext uri="{FF2B5EF4-FFF2-40B4-BE49-F238E27FC236}">
                <a16:creationId xmlns:a16="http://schemas.microsoft.com/office/drawing/2014/main" id="{D8F50BEA-A0DF-3244-8A55-396F642FC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19675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a:extLst>
              <a:ext uri="{FF2B5EF4-FFF2-40B4-BE49-F238E27FC236}">
                <a16:creationId xmlns:a16="http://schemas.microsoft.com/office/drawing/2014/main" id="{13C82021-0245-A84D-B295-B105ED3D1E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90" r="33950" b="39409"/>
          <a:stretch/>
        </p:blipFill>
        <p:spPr bwMode="auto">
          <a:xfrm>
            <a:off x="467544" y="1226112"/>
            <a:ext cx="3096344" cy="38248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4">
            <a:extLst>
              <a:ext uri="{FF2B5EF4-FFF2-40B4-BE49-F238E27FC236}">
                <a16:creationId xmlns:a16="http://schemas.microsoft.com/office/drawing/2014/main" id="{3F2642F9-EA6D-5A49-B547-566174B0DBF1}"/>
              </a:ext>
            </a:extLst>
          </p:cNvPr>
          <p:cNvSpPr>
            <a:spLocks noChangeArrowheads="1"/>
          </p:cNvSpPr>
          <p:nvPr/>
        </p:nvSpPr>
        <p:spPr bwMode="auto">
          <a:xfrm rot="5400000" flipH="1">
            <a:off x="3971366"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365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985" y="107831"/>
            <a:ext cx="8521464" cy="944905"/>
          </a:xfrm>
        </p:spPr>
        <p:txBody>
          <a:bodyPr/>
          <a:lstStyle/>
          <a:p>
            <a:pPr algn="r"/>
            <a:r>
              <a:rPr lang="en-US" b="1" dirty="0"/>
              <a:t>One Stick</a:t>
            </a:r>
          </a:p>
        </p:txBody>
      </p:sp>
      <p:pic>
        <p:nvPicPr>
          <p:cNvPr id="6" name="Picture 5" descr="Commonwealth Theology - Wikipedia">
            <a:extLst>
              <a:ext uri="{FF2B5EF4-FFF2-40B4-BE49-F238E27FC236}">
                <a16:creationId xmlns:a16="http://schemas.microsoft.com/office/drawing/2014/main" id="{8AF21112-E2E2-79D1-DA07-CAAE646EC9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302" y="107831"/>
            <a:ext cx="4981754" cy="6642338"/>
          </a:xfrm>
          <a:prstGeom prst="rect">
            <a:avLst/>
          </a:prstGeom>
        </p:spPr>
      </p:pic>
      <p:sp>
        <p:nvSpPr>
          <p:cNvPr id="7" name="TextBox 6">
            <a:extLst>
              <a:ext uri="{FF2B5EF4-FFF2-40B4-BE49-F238E27FC236}">
                <a16:creationId xmlns:a16="http://schemas.microsoft.com/office/drawing/2014/main" id="{D61C7637-749F-099F-6309-52DFE028F3C8}"/>
              </a:ext>
            </a:extLst>
          </p:cNvPr>
          <p:cNvSpPr txBox="1"/>
          <p:nvPr/>
        </p:nvSpPr>
        <p:spPr>
          <a:xfrm>
            <a:off x="86100" y="6781314"/>
            <a:ext cx="20955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3" tooltip="https://en.wikipedia.org/wiki/Commonwealth_Theology"/>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 name="Picture 8" descr="Introduction to the Prophets | Bible Commentary | Theology of Work">
            <a:extLst>
              <a:ext uri="{FF2B5EF4-FFF2-40B4-BE49-F238E27FC236}">
                <a16:creationId xmlns:a16="http://schemas.microsoft.com/office/drawing/2014/main" id="{F71CE8FE-E05E-419F-DCCB-8CF09FB453E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15014" y="1052736"/>
            <a:ext cx="4711505" cy="3121372"/>
          </a:xfrm>
          <a:prstGeom prst="rect">
            <a:avLst/>
          </a:prstGeom>
        </p:spPr>
      </p:pic>
    </p:spTree>
    <p:extLst>
      <p:ext uri="{BB962C8B-B14F-4D97-AF65-F5344CB8AC3E}">
        <p14:creationId xmlns:p14="http://schemas.microsoft.com/office/powerpoint/2010/main" val="33224496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301934" y="4728295"/>
            <a:ext cx="2374522"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en-US" sz="3200" b="1" i="0" dirty="0">
                <a:solidFill>
                  <a:srgbClr val="FFFFFF"/>
                </a:solidFill>
                <a:effectLst>
                  <a:glow rad="228600">
                    <a:schemeClr val="bg1">
                      <a:alpha val="78000"/>
                    </a:schemeClr>
                  </a:glow>
                </a:effectLst>
                <a:latin typeface="Arial" charset="0"/>
                <a:ea typeface="新細明體" charset="0"/>
              </a:rPr>
              <a:t>"This is what the Sovereign L</a:t>
            </a:r>
            <a:r>
              <a:rPr lang="en-US" sz="2800" b="1" i="0" dirty="0">
                <a:solidFill>
                  <a:srgbClr val="FFFFFF"/>
                </a:solidFill>
                <a:effectLst>
                  <a:glow rad="228600">
                    <a:schemeClr val="bg1">
                      <a:alpha val="78000"/>
                    </a:schemeClr>
                  </a:glow>
                </a:effectLst>
                <a:latin typeface="Arial" charset="0"/>
                <a:ea typeface="新細明體" charset="0"/>
              </a:rPr>
              <a:t>ORD</a:t>
            </a:r>
            <a:r>
              <a:rPr lang="en-US" sz="3200" b="1" i="0" dirty="0">
                <a:solidFill>
                  <a:srgbClr val="FFFFFF"/>
                </a:solidFill>
                <a:effectLst>
                  <a:glow rad="228600">
                    <a:schemeClr val="bg1">
                      <a:alpha val="78000"/>
                    </a:schemeClr>
                  </a:glow>
                </a:effectLst>
                <a:latin typeface="Arial" charset="0"/>
                <a:ea typeface="新細明體" charset="0"/>
              </a:rPr>
              <a:t> says: Because the people of Moab have </a:t>
            </a:r>
            <a:r>
              <a:rPr lang="en-US" sz="3200" b="1" i="0" dirty="0">
                <a:solidFill>
                  <a:srgbClr val="FFFF00"/>
                </a:solidFill>
                <a:effectLst>
                  <a:glow rad="228600">
                    <a:schemeClr val="bg1">
                      <a:alpha val="78000"/>
                    </a:schemeClr>
                  </a:glow>
                </a:effectLst>
                <a:latin typeface="Arial" charset="0"/>
                <a:ea typeface="新細明體" charset="0"/>
              </a:rPr>
              <a:t>said that Judah is just like all the other nations</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9 </a:t>
            </a:r>
            <a:r>
              <a:rPr lang="en-US" sz="3200" b="1" i="0" dirty="0">
                <a:solidFill>
                  <a:srgbClr val="FFFFFF"/>
                </a:solidFill>
                <a:effectLst>
                  <a:glow rad="228600">
                    <a:schemeClr val="bg1">
                      <a:alpha val="78000"/>
                    </a:schemeClr>
                  </a:glow>
                </a:effectLst>
                <a:latin typeface="Arial" charset="0"/>
                <a:ea typeface="新細明體" charset="0"/>
              </a:rPr>
              <a:t>I will open up their eastern flank and wipe out their glorious frontier towns—Beth-</a:t>
            </a:r>
            <a:r>
              <a:rPr lang="en-US" sz="3200" b="1" i="0" dirty="0" err="1">
                <a:solidFill>
                  <a:srgbClr val="FFFFFF"/>
                </a:solidFill>
                <a:effectLst>
                  <a:glow rad="228600">
                    <a:schemeClr val="bg1">
                      <a:alpha val="78000"/>
                    </a:schemeClr>
                  </a:glow>
                </a:effectLst>
                <a:latin typeface="Arial" charset="0"/>
                <a:ea typeface="新細明體" charset="0"/>
              </a:rPr>
              <a:t>jeshimoth</a:t>
            </a:r>
            <a:r>
              <a:rPr lang="en-US" sz="3200" b="1" i="0" dirty="0">
                <a:solidFill>
                  <a:srgbClr val="FFFFFF"/>
                </a:solidFill>
                <a:effectLst>
                  <a:glow rad="228600">
                    <a:schemeClr val="bg1">
                      <a:alpha val="78000"/>
                    </a:schemeClr>
                  </a:glow>
                </a:effectLst>
                <a:latin typeface="Arial" charset="0"/>
                <a:ea typeface="新細明體" charset="0"/>
              </a:rPr>
              <a:t>, Baal-</a:t>
            </a:r>
            <a:r>
              <a:rPr lang="en-US" sz="3200" b="1" i="0" dirty="0" err="1">
                <a:solidFill>
                  <a:srgbClr val="FFFFFF"/>
                </a:solidFill>
                <a:effectLst>
                  <a:glow rad="228600">
                    <a:schemeClr val="bg1">
                      <a:alpha val="78000"/>
                    </a:schemeClr>
                  </a:glow>
                </a:effectLst>
                <a:latin typeface="Arial" charset="0"/>
                <a:ea typeface="新細明體" charset="0"/>
              </a:rPr>
              <a:t>meon</a:t>
            </a:r>
            <a:r>
              <a:rPr lang="en-US" sz="3200" b="1" i="0" dirty="0">
                <a:solidFill>
                  <a:srgbClr val="FFFFFF"/>
                </a:solidFill>
                <a:effectLst>
                  <a:glow rad="228600">
                    <a:schemeClr val="bg1">
                      <a:alpha val="78000"/>
                    </a:schemeClr>
                  </a:glow>
                </a:effectLst>
                <a:latin typeface="Arial" charset="0"/>
                <a:ea typeface="新細明體" charset="0"/>
              </a:rPr>
              <a:t>, and </a:t>
            </a:r>
            <a:r>
              <a:rPr lang="en-US" sz="3200" b="1" i="0" dirty="0" err="1">
                <a:solidFill>
                  <a:srgbClr val="FFFFFF"/>
                </a:solidFill>
                <a:effectLst>
                  <a:glow rad="228600">
                    <a:schemeClr val="bg1">
                      <a:alpha val="78000"/>
                    </a:schemeClr>
                  </a:glow>
                </a:effectLst>
                <a:latin typeface="Arial" charset="0"/>
                <a:ea typeface="新細明體" charset="0"/>
              </a:rPr>
              <a:t>Kiriathaim</a:t>
            </a:r>
            <a:r>
              <a:rPr lang="en-US" sz="3200" b="1" i="0" dirty="0">
                <a:solidFill>
                  <a:srgbClr val="FFFFFF"/>
                </a:solidFill>
                <a:effectLst>
                  <a:glow rad="228600">
                    <a:schemeClr val="bg1">
                      <a:alpha val="78000"/>
                    </a:schemeClr>
                  </a:glow>
                </a:effectLst>
                <a:latin typeface="Arial" charset="0"/>
                <a:ea typeface="新細明體" charset="0"/>
              </a:rPr>
              <a:t>. </a:t>
            </a:r>
            <a:r>
              <a:rPr lang="en-US" sz="3200" b="1" i="0" baseline="30000" dirty="0">
                <a:solidFill>
                  <a:srgbClr val="FFFFFF"/>
                </a:solidFill>
                <a:effectLst>
                  <a:glow rad="228600">
                    <a:schemeClr val="bg1">
                      <a:alpha val="78000"/>
                    </a:schemeClr>
                  </a:glow>
                </a:effectLst>
                <a:latin typeface="Arial" charset="0"/>
                <a:ea typeface="新細明體" charset="0"/>
              </a:rPr>
              <a:t>10 </a:t>
            </a:r>
            <a:r>
              <a:rPr lang="en-US" sz="3200" b="1" i="0" dirty="0">
                <a:solidFill>
                  <a:srgbClr val="FFFFFF"/>
                </a:solidFill>
                <a:effectLst>
                  <a:glow rad="228600">
                    <a:schemeClr val="bg1">
                      <a:alpha val="78000"/>
                    </a:schemeClr>
                  </a:glow>
                </a:effectLst>
                <a:latin typeface="Arial" charset="0"/>
                <a:ea typeface="新細明體" charset="0"/>
              </a:rPr>
              <a:t>And I will hand Moab over to nomads from the eastern deserts, just as I handed over Ammon..."</a:t>
            </a:r>
            <a:endParaRPr lang="en-US" b="1" i="0" dirty="0">
              <a:solidFill>
                <a:srgbClr val="FFFFFF"/>
              </a:solidFill>
              <a:effectLst>
                <a:glow rad="228600">
                  <a:schemeClr val="bg1">
                    <a:alpha val="78000"/>
                  </a:schemeClr>
                </a:glow>
              </a:effectLst>
              <a:latin typeface="Arial" charset="0"/>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Two Sticks (Ezek 37:15-28)</a:t>
            </a:r>
          </a:p>
        </p:txBody>
      </p:sp>
      <p:pic>
        <p:nvPicPr>
          <p:cNvPr id="1026" name="Picture 2" descr="스크랩] Re:테드 라슨의 에스겔서 그림이미지">
            <a:extLst>
              <a:ext uri="{FF2B5EF4-FFF2-40B4-BE49-F238E27FC236}">
                <a16:creationId xmlns:a16="http://schemas.microsoft.com/office/drawing/2014/main" id="{9EFEDC15-C6AB-ADF4-7AD8-F6100A6B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458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EDAF3B-465F-AB48-946F-74AA621F8628}"/>
              </a:ext>
            </a:extLst>
          </p:cNvPr>
          <p:cNvPicPr>
            <a:picLocks noChangeAspect="1"/>
          </p:cNvPicPr>
          <p:nvPr/>
        </p:nvPicPr>
        <p:blipFill>
          <a:blip r:embed="rId3"/>
          <a:stretch>
            <a:fillRect/>
          </a:stretch>
        </p:blipFill>
        <p:spPr>
          <a:xfrm>
            <a:off x="0" y="1708259"/>
            <a:ext cx="9144000" cy="5149741"/>
          </a:xfrm>
          <a:prstGeom prst="rect">
            <a:avLst/>
          </a:prstGeom>
        </p:spPr>
      </p:pic>
      <p:pic>
        <p:nvPicPr>
          <p:cNvPr id="3" name="Picture 2">
            <a:extLst>
              <a:ext uri="{FF2B5EF4-FFF2-40B4-BE49-F238E27FC236}">
                <a16:creationId xmlns:a16="http://schemas.microsoft.com/office/drawing/2014/main" id="{2021A12B-5577-9741-8CF9-D2AECCE80511}"/>
              </a:ext>
            </a:extLst>
          </p:cNvPr>
          <p:cNvPicPr>
            <a:picLocks noChangeAspect="1"/>
          </p:cNvPicPr>
          <p:nvPr/>
        </p:nvPicPr>
        <p:blipFill>
          <a:blip r:embed="rId4"/>
          <a:stretch>
            <a:fillRect/>
          </a:stretch>
        </p:blipFill>
        <p:spPr>
          <a:xfrm>
            <a:off x="0" y="1"/>
            <a:ext cx="5102440" cy="2858814"/>
          </a:xfrm>
          <a:prstGeom prst="rect">
            <a:avLst/>
          </a:prstGeom>
        </p:spPr>
      </p:pic>
      <p:sp>
        <p:nvSpPr>
          <p:cNvPr id="697345" name="Title 1"/>
          <p:cNvSpPr>
            <a:spLocks noGrp="1"/>
          </p:cNvSpPr>
          <p:nvPr>
            <p:ph type="title"/>
          </p:nvPr>
        </p:nvSpPr>
        <p:spPr>
          <a:xfrm>
            <a:off x="5102440" y="0"/>
            <a:ext cx="4041560" cy="1708259"/>
          </a:xfrm>
        </p:spPr>
        <p:txBody>
          <a:bodyPr/>
          <a:lstStyle/>
          <a:p>
            <a:pPr algn="ctr"/>
            <a:r>
              <a:rPr lang="en-US" sz="3600" b="1" dirty="0">
                <a:solidFill>
                  <a:srgbClr val="FFFFFF"/>
                </a:solidFill>
                <a:effectLst>
                  <a:glow rad="355600">
                    <a:schemeClr val="tx1"/>
                  </a:glow>
                </a:effectLst>
                <a:latin typeface="Arial" charset="0"/>
                <a:ea typeface="新細明體" charset="0"/>
              </a:rPr>
              <a:t>In 2018 Israel celebrated 70 years of return!</a:t>
            </a:r>
          </a:p>
        </p:txBody>
      </p:sp>
    </p:spTree>
    <p:extLst>
      <p:ext uri="{BB962C8B-B14F-4D97-AF65-F5344CB8AC3E}">
        <p14:creationId xmlns:p14="http://schemas.microsoft.com/office/powerpoint/2010/main" val="167910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en-US" b="1">
                <a:solidFill>
                  <a:schemeClr val="tx1"/>
                </a:solidFill>
                <a:latin typeface="Arial" charset="0"/>
                <a:ea typeface="ＭＳ Ｐゴシック" charset="0"/>
                <a:cs typeface="ＭＳ Ｐゴシック" charset="0"/>
              </a:rPr>
              <a:t>Theodore Herzl</a:t>
            </a:r>
            <a:endParaRPr lang="en-US" sz="5400">
              <a:solidFill>
                <a:schemeClr val="bg1"/>
              </a:solidFill>
              <a:latin typeface="Arial" charset="0"/>
              <a:ea typeface="ＭＳ Ｐゴシック" charset="0"/>
              <a:cs typeface="ＭＳ Ｐゴシック"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en-US" sz="4400" b="1" i="1">
                <a:solidFill>
                  <a:schemeClr val="tx1"/>
                </a:solidFill>
                <a:latin typeface="Arial" charset="0"/>
                <a:ea typeface="ＭＳ Ｐゴシック" charset="0"/>
                <a:cs typeface="ＭＳ Ｐゴシック" charset="0"/>
              </a:rPr>
              <a:t>First Zionist Congress</a:t>
            </a:r>
          </a:p>
          <a:p>
            <a:pPr eaLnBrk="1" hangingPunct="1"/>
            <a:r>
              <a:rPr lang="en-US" sz="4400" b="1" i="1">
                <a:solidFill>
                  <a:schemeClr val="tx1"/>
                </a:solidFill>
                <a:latin typeface="Arial" charset="0"/>
                <a:ea typeface="ＭＳ Ｐゴシック" charset="0"/>
                <a:cs typeface="ＭＳ Ｐゴシック" charset="0"/>
              </a:rPr>
              <a:t>1897</a:t>
            </a:r>
            <a:endParaRPr lang="en-US" sz="4000"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9664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Jews Return in the 20</a:t>
            </a:r>
            <a:r>
              <a:rPr lang="en-US" sz="3600" b="1" baseline="30000">
                <a:solidFill>
                  <a:schemeClr val="bg1"/>
                </a:solidFill>
                <a:latin typeface="Arial" charset="0"/>
                <a:ea typeface="ＭＳ Ｐゴシック" charset="0"/>
                <a:cs typeface="ＭＳ Ｐゴシック" charset="0"/>
              </a:rPr>
              <a:t>th</a:t>
            </a:r>
            <a:r>
              <a:rPr lang="en-US" sz="3600" b="1">
                <a:solidFill>
                  <a:schemeClr val="bg1"/>
                </a:solidFill>
                <a:latin typeface="Arial" charset="0"/>
                <a:ea typeface="ＭＳ Ｐゴシック" charset="0"/>
                <a:cs typeface="ＭＳ Ｐゴシック" charset="0"/>
              </a:rPr>
              <a:t> Century</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millions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Total</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Jews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Growth in the Population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1916-1986</a:t>
            </a:r>
            <a:endPar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9601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en-US" sz="3600">
                <a:solidFill>
                  <a:schemeClr val="bg1"/>
                </a:solidFill>
                <a:latin typeface="Arial" charset="0"/>
                <a:ea typeface="ＭＳ Ｐゴシック" charset="0"/>
                <a:cs typeface="ＭＳ Ｐゴシック" charset="0"/>
              </a:rPr>
              <a:t>Worldwide Jewish Population in 1997</a:t>
            </a:r>
          </a:p>
        </p:txBody>
      </p:sp>
      <p:sp>
        <p:nvSpPr>
          <p:cNvPr id="707587" name="Rectangle 4"/>
          <p:cNvSpPr>
            <a:spLocks noGrp="1" noChangeArrowheads="1"/>
          </p:cNvSpPr>
          <p:nvPr>
            <p:ph type="body" idx="1"/>
          </p:nvPr>
        </p:nvSpPr>
        <p:spPr>
          <a:xfrm>
            <a:off x="0" y="2819400"/>
            <a:ext cx="1828800" cy="3048000"/>
          </a:xfrm>
        </p:spPr>
        <p:txBody>
          <a:bodyPr/>
          <a:lstStyle/>
          <a:p>
            <a:pPr eaLnBrk="1" hangingPunct="1">
              <a:lnSpc>
                <a:spcPct val="90000"/>
              </a:lnSpc>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Israel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29%</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North America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38%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Europe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18.4%</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15.8 Million Jews in 1997</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Oceania .8%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Africa 1.8%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Russia 4.4%</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South America 7.6%</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2855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en-US" sz="3200" b="1">
                <a:solidFill>
                  <a:schemeClr val="bg1"/>
                </a:solidFill>
                <a:latin typeface="Arial" charset="0"/>
                <a:ea typeface="ＭＳ Ｐゴシック" charset="0"/>
                <a:cs typeface="ＭＳ Ｐゴシック" charset="0"/>
              </a:rPr>
              <a:t>Worldwide Jewish Population in 2016</a:t>
            </a:r>
          </a:p>
        </p:txBody>
      </p:sp>
      <p:sp>
        <p:nvSpPr>
          <p:cNvPr id="707587" name="Rectangle 4"/>
          <p:cNvSpPr>
            <a:spLocks noGrp="1" noChangeArrowheads="1"/>
          </p:cNvSpPr>
          <p:nvPr>
            <p:ph type="body" idx="1"/>
          </p:nvPr>
        </p:nvSpPr>
        <p:spPr>
          <a:xfrm>
            <a:off x="0" y="5949280"/>
            <a:ext cx="9144000" cy="576064"/>
          </a:xfrm>
        </p:spPr>
        <p:txBody>
          <a:bodyPr/>
          <a:lstStyle/>
          <a:p>
            <a:pPr marL="0" indent="0" algn="ctr" eaLnBrk="1" hangingPunct="1">
              <a:lnSpc>
                <a:spcPct val="90000"/>
              </a:lnSpc>
              <a:buNone/>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83%</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LIVE IN ISRAEL AND </a:t>
            </a:r>
            <a:b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THE UNITED STATES</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JEWISH</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POPULATION</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BY COUNTRY</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14,500,000</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WORLD TOTAL</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813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en-US" sz="3600" b="1">
                <a:latin typeface="Arial" charset="0"/>
                <a:ea typeface="ＭＳ Ｐゴシック" charset="0"/>
                <a:cs typeface="ＭＳ Ｐゴシック" charset="0"/>
              </a:rPr>
              <a:t>To return to the land of Israel, Jews had to become a nation once again (1948)</a:t>
            </a:r>
          </a:p>
        </p:txBody>
      </p:sp>
      <p:pic>
        <p:nvPicPr>
          <p:cNvPr id="70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7951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dirty="0">
                <a:solidFill>
                  <a:srgbClr val="FFFFFF"/>
                </a:solidFill>
                <a:latin typeface="Arial" charset="0"/>
                <a:ea typeface="ＭＳ Ｐゴシック" charset="0"/>
                <a:cs typeface="ＭＳ Ｐゴシック" charset="0"/>
              </a:rPr>
              <a:t>Israel regained ancient borders in stages (1947-2005)</a:t>
            </a: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http://kmhouseindia.blogspot.com/2012/11/palestinian-statehood-bid.html</a:t>
            </a:r>
          </a:p>
        </p:txBody>
      </p:sp>
    </p:spTree>
    <p:extLst>
      <p:ext uri="{BB962C8B-B14F-4D97-AF65-F5344CB8AC3E}">
        <p14:creationId xmlns:p14="http://schemas.microsoft.com/office/powerpoint/2010/main" val="29363484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3825194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en-US" sz="3600" dirty="0"/>
              <a:t>Jews also needed to regain Jerusalem, which they did in the </a:t>
            </a:r>
            <a:br>
              <a:rPr lang="en-US" sz="3600" dirty="0"/>
            </a:br>
            <a:r>
              <a:rPr lang="en-US" sz="3600" dirty="0"/>
              <a:t>Six-Day War (1967)</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Foundation for Middle East Peace</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(March 2002)</a:t>
            </a:r>
          </a:p>
        </p:txBody>
      </p:sp>
    </p:spTree>
    <p:extLst>
      <p:ext uri="{BB962C8B-B14F-4D97-AF65-F5344CB8AC3E}">
        <p14:creationId xmlns:p14="http://schemas.microsoft.com/office/powerpoint/2010/main" val="96553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
        <p:nvSpPr>
          <p:cNvPr id="632835" name="Title 1"/>
          <p:cNvSpPr>
            <a:spLocks noGrp="1"/>
          </p:cNvSpPr>
          <p:nvPr>
            <p:ph type="title"/>
          </p:nvPr>
        </p:nvSpPr>
        <p:spPr>
          <a:xfrm>
            <a:off x="215900" y="115888"/>
            <a:ext cx="8820596" cy="6626226"/>
          </a:xfrm>
          <a:gradFill flip="none" rotWithShape="1">
            <a:gsLst>
              <a:gs pos="0">
                <a:srgbClr val="084D72"/>
              </a:gs>
              <a:gs pos="100000">
                <a:schemeClr val="bg1"/>
              </a:gs>
            </a:gsLst>
            <a:path path="circle">
              <a:fillToRect l="50000" t="50000" r="50000" b="50000"/>
            </a:path>
            <a:tileRect/>
          </a:gradFill>
        </p:spPr>
        <p:txBody>
          <a:bodyPr anchor="ctr"/>
          <a:lstStyle/>
          <a:p>
            <a:pPr algn="ctr"/>
            <a:r>
              <a:rPr lang="en-US" sz="3200" b="1" i="0" dirty="0">
                <a:solidFill>
                  <a:srgbClr val="FFFFFF"/>
                </a:solidFill>
                <a:latin typeface="Arial" charset="0"/>
                <a:ea typeface="新細明體" charset="0"/>
              </a:rPr>
              <a:t>"But this is what the Sovereign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also says: </a:t>
            </a:r>
            <a:r>
              <a:rPr lang="en-US" sz="3200" b="1" i="0" dirty="0">
                <a:solidFill>
                  <a:srgbClr val="FFFF00"/>
                </a:solidFill>
                <a:latin typeface="Arial" charset="0"/>
                <a:ea typeface="新細明體" charset="0"/>
              </a:rPr>
              <a:t>At the end of the forty years I will bring the Egyptians home again </a:t>
            </a:r>
            <a:r>
              <a:rPr lang="en-US" sz="3200" b="1" i="0" dirty="0">
                <a:solidFill>
                  <a:srgbClr val="FFFFFF"/>
                </a:solidFill>
                <a:latin typeface="Arial" charset="0"/>
                <a:ea typeface="新細明體" charset="0"/>
              </a:rPr>
              <a:t>from the nations to which they have been scattered. </a:t>
            </a:r>
            <a:r>
              <a:rPr lang="en-US" sz="3200" b="1" i="0" baseline="30000" dirty="0">
                <a:solidFill>
                  <a:srgbClr val="FFFFFF"/>
                </a:solidFill>
                <a:latin typeface="Arial" charset="0"/>
                <a:ea typeface="新細明體" charset="0"/>
              </a:rPr>
              <a:t>14 </a:t>
            </a:r>
            <a:r>
              <a:rPr lang="en-US" sz="3200" b="1" i="0" dirty="0">
                <a:solidFill>
                  <a:srgbClr val="FFFFFF"/>
                </a:solidFill>
                <a:latin typeface="Arial" charset="0"/>
                <a:ea typeface="新細明體" charset="0"/>
              </a:rPr>
              <a:t>I will restore the prosperity of Egypt and bring its people back to the land of </a:t>
            </a:r>
            <a:r>
              <a:rPr lang="en-US" sz="3200" b="1" i="0" dirty="0" err="1">
                <a:solidFill>
                  <a:srgbClr val="FFFFFF"/>
                </a:solidFill>
                <a:latin typeface="Arial" charset="0"/>
                <a:ea typeface="新細明體" charset="0"/>
              </a:rPr>
              <a:t>Pathros</a:t>
            </a:r>
            <a:r>
              <a:rPr lang="en-US" sz="3200" b="1" i="0" dirty="0">
                <a:solidFill>
                  <a:srgbClr val="FFFFFF"/>
                </a:solidFill>
                <a:latin typeface="Arial" charset="0"/>
                <a:ea typeface="新細明體" charset="0"/>
              </a:rPr>
              <a:t> in southern Egypt from which they came. But Egypt will remain an unimportant, minor kingdom. </a:t>
            </a:r>
            <a:r>
              <a:rPr lang="en-US" sz="3200" b="1" i="0" baseline="30000" dirty="0">
                <a:solidFill>
                  <a:srgbClr val="FFFFFF"/>
                </a:solidFill>
                <a:latin typeface="Arial" charset="0"/>
                <a:ea typeface="新細明體" charset="0"/>
              </a:rPr>
              <a:t>15 </a:t>
            </a:r>
            <a:r>
              <a:rPr lang="en-US" sz="3200" b="1" i="0" dirty="0">
                <a:solidFill>
                  <a:srgbClr val="FFFF00"/>
                </a:solidFill>
                <a:latin typeface="Arial" charset="0"/>
                <a:ea typeface="新細明體" charset="0"/>
              </a:rPr>
              <a:t>It will be the lowliest of all the nations</a:t>
            </a:r>
            <a:r>
              <a:rPr lang="en-US" sz="3200" b="1" i="0" dirty="0">
                <a:solidFill>
                  <a:srgbClr val="FFFFFF"/>
                </a:solidFill>
                <a:latin typeface="Arial" charset="0"/>
                <a:ea typeface="新細明體" charset="0"/>
              </a:rPr>
              <a:t>, never again great enough to rise above its neighbors"</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—Ezekiel 29:13-15 </a:t>
            </a:r>
            <a:r>
              <a:rPr lang="en-US" sz="2800" b="1" i="0" dirty="0">
                <a:solidFill>
                  <a:srgbClr val="FFFFFF"/>
                </a:solidFill>
                <a:latin typeface="Arial" charset="0"/>
                <a:ea typeface="新細明體" charset="0"/>
              </a:rPr>
              <a:t>NLT</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Tree>
    <p:extLst>
      <p:ext uri="{BB962C8B-B14F-4D97-AF65-F5344CB8AC3E}">
        <p14:creationId xmlns:p14="http://schemas.microsoft.com/office/powerpoint/2010/main" val="9222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2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71782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Millions</a:t>
            </a:r>
          </a:p>
        </p:txBody>
      </p:sp>
      <p:sp>
        <p:nvSpPr>
          <p:cNvPr id="71782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71782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71783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71783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71783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12</a:t>
            </a:r>
          </a:p>
        </p:txBody>
      </p:sp>
      <p:sp>
        <p:nvSpPr>
          <p:cNvPr id="71783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14</a:t>
            </a:r>
          </a:p>
        </p:txBody>
      </p:sp>
      <p:sp>
        <p:nvSpPr>
          <p:cNvPr id="717834" name="Title 1"/>
          <p:cNvSpPr>
            <a:spLocks noGrp="1"/>
          </p:cNvSpPr>
          <p:nvPr>
            <p:ph type="title"/>
          </p:nvPr>
        </p:nvSpPr>
        <p:spPr>
          <a:xfrm>
            <a:off x="-6350" y="12700"/>
            <a:ext cx="9150350" cy="649288"/>
          </a:xfrm>
          <a:solidFill>
            <a:schemeClr val="tx1"/>
          </a:solidFill>
        </p:spPr>
        <p:txBody>
          <a:bodyPr/>
          <a:lstStyle/>
          <a:p>
            <a:r>
              <a:rPr lang="en-US" sz="2800" b="1">
                <a:latin typeface="Arial" charset="0"/>
                <a:ea typeface="ＭＳ Ｐゴシック" charset="0"/>
              </a:rPr>
              <a:t>Jewish Population by Major Regions (1948-2012)</a:t>
            </a:r>
          </a:p>
        </p:txBody>
      </p:sp>
      <p:sp>
        <p:nvSpPr>
          <p:cNvPr id="71783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0</a:t>
            </a:r>
          </a:p>
        </p:txBody>
      </p:sp>
      <p:sp>
        <p:nvSpPr>
          <p:cNvPr id="71783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1948</a:t>
            </a:r>
          </a:p>
        </p:txBody>
      </p:sp>
      <p:sp>
        <p:nvSpPr>
          <p:cNvPr id="71783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1970</a:t>
            </a:r>
          </a:p>
        </p:txBody>
      </p:sp>
      <p:sp>
        <p:nvSpPr>
          <p:cNvPr id="71783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2012</a:t>
            </a:r>
          </a:p>
        </p:txBody>
      </p:sp>
      <p:sp>
        <p:nvSpPr>
          <p:cNvPr id="71783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Israel</a:t>
            </a:r>
          </a:p>
        </p:txBody>
      </p:sp>
      <p:sp>
        <p:nvSpPr>
          <p:cNvPr id="71784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West Europe</a:t>
            </a:r>
          </a:p>
        </p:txBody>
      </p:sp>
      <p:sp>
        <p:nvSpPr>
          <p:cNvPr id="71784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East Europe</a:t>
            </a:r>
          </a:p>
        </p:txBody>
      </p:sp>
      <p:sp>
        <p:nvSpPr>
          <p:cNvPr id="71784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Europe</a:t>
            </a:r>
          </a:p>
        </p:txBody>
      </p:sp>
      <p:sp>
        <p:nvSpPr>
          <p:cNvPr id="71784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Asia</a:t>
            </a:r>
          </a:p>
        </p:txBody>
      </p:sp>
      <p:sp>
        <p:nvSpPr>
          <p:cNvPr id="71784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Other Asia</a:t>
            </a:r>
          </a:p>
        </p:txBody>
      </p:sp>
      <p:sp>
        <p:nvSpPr>
          <p:cNvPr id="71784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Africa</a:t>
            </a:r>
          </a:p>
        </p:txBody>
      </p:sp>
      <p:sp>
        <p:nvSpPr>
          <p:cNvPr id="71784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South Africa</a:t>
            </a:r>
          </a:p>
        </p:txBody>
      </p:sp>
      <p:sp>
        <p:nvSpPr>
          <p:cNvPr id="71784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America</a:t>
            </a:r>
          </a:p>
        </p:txBody>
      </p:sp>
      <p:sp>
        <p:nvSpPr>
          <p:cNvPr id="71784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Latin America</a:t>
            </a:r>
          </a:p>
        </p:txBody>
      </p:sp>
      <p:sp>
        <p:nvSpPr>
          <p:cNvPr id="71784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Oceania</a:t>
            </a:r>
          </a:p>
        </p:txBody>
      </p:sp>
      <p:grpSp>
        <p:nvGrpSpPr>
          <p:cNvPr id="30" name="Group 29"/>
          <p:cNvGrpSpPr>
            <a:grpSpLocks/>
          </p:cNvGrpSpPr>
          <p:nvPr/>
        </p:nvGrpSpPr>
        <p:grpSpPr bwMode="auto">
          <a:xfrm>
            <a:off x="971550" y="1844675"/>
            <a:ext cx="2087563" cy="4321175"/>
            <a:chOff x="971600" y="1844824"/>
            <a:chExt cx="2088232" cy="4320480"/>
          </a:xfrm>
        </p:grpSpPr>
        <p:sp>
          <p:nvSpPr>
            <p:cNvPr id="71785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 million outside Israel</a:t>
              </a: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1785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 million outside Israel</a:t>
              </a: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1785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 million outside Israel</a:t>
              </a: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is bringing His people back!</a:t>
            </a:r>
          </a:p>
        </p:txBody>
      </p:sp>
      <p:sp>
        <p:nvSpPr>
          <p:cNvPr id="71785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––Jews for Jesus</a:t>
            </a:r>
          </a:p>
        </p:txBody>
      </p:sp>
    </p:spTree>
    <p:extLst>
      <p:ext uri="{BB962C8B-B14F-4D97-AF65-F5344CB8AC3E}">
        <p14:creationId xmlns:p14="http://schemas.microsoft.com/office/powerpoint/2010/main" val="25203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0827348">
            <a:off x="-1883817" y="-235518"/>
            <a:ext cx="11233248" cy="2650405"/>
          </a:xfrm>
          <a:prstGeom prst="rect">
            <a:avLst/>
          </a:prstGeom>
          <a:solidFill>
            <a:srgbClr val="00BDB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Rectangle 4"/>
          <p:cNvSpPr/>
          <p:nvPr/>
        </p:nvSpPr>
        <p:spPr bwMode="auto">
          <a:xfrm rot="20827348">
            <a:off x="-977279" y="2198348"/>
            <a:ext cx="11233248" cy="1800215"/>
          </a:xfrm>
          <a:prstGeom prst="rect">
            <a:avLst/>
          </a:prstGeom>
          <a:solidFill>
            <a:srgbClr val="BDD033"/>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6" name="Rectangle 5"/>
          <p:cNvSpPr/>
          <p:nvPr/>
        </p:nvSpPr>
        <p:spPr bwMode="auto">
          <a:xfrm rot="20827348">
            <a:off x="-697253" y="3938047"/>
            <a:ext cx="11233248" cy="1800215"/>
          </a:xfrm>
          <a:prstGeom prst="rect">
            <a:avLst/>
          </a:prstGeom>
          <a:solidFill>
            <a:srgbClr val="FF71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 name="Rectangle 6"/>
          <p:cNvSpPr/>
          <p:nvPr/>
        </p:nvSpPr>
        <p:spPr bwMode="auto">
          <a:xfrm rot="20827348">
            <a:off x="-5475" y="5589297"/>
            <a:ext cx="11233248" cy="2192417"/>
          </a:xfrm>
          <a:prstGeom prst="rect">
            <a:avLst/>
          </a:prstGeom>
          <a:solidFill>
            <a:srgbClr val="F8292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pic>
        <p:nvPicPr>
          <p:cNvPr id="3" name="Picture 2" descr="Screen Shot 2017-09-26 at 9.0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6879315"/>
            <a:ext cx="3240360" cy="2396128"/>
          </a:xfrm>
          <a:prstGeom prst="rect">
            <a:avLst/>
          </a:prstGeom>
        </p:spPr>
      </p:pic>
      <p:sp>
        <p:nvSpPr>
          <p:cNvPr id="19" name="Rectangle 18"/>
          <p:cNvSpPr/>
          <p:nvPr/>
        </p:nvSpPr>
        <p:spPr bwMode="auto">
          <a:xfrm rot="4715421">
            <a:off x="551354" y="3893735"/>
            <a:ext cx="8424000" cy="11880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8" name="Title 1"/>
          <p:cNvSpPr txBox="1">
            <a:spLocks/>
          </p:cNvSpPr>
          <p:nvPr/>
        </p:nvSpPr>
        <p:spPr bwMode="auto">
          <a:xfrm>
            <a:off x="251520" y="531442"/>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Gen 6:3</a:t>
            </a:r>
          </a:p>
        </p:txBody>
      </p:sp>
      <p:sp>
        <p:nvSpPr>
          <p:cNvPr id="9" name="Title 1"/>
          <p:cNvSpPr txBox="1">
            <a:spLocks/>
          </p:cNvSpPr>
          <p:nvPr/>
        </p:nvSpPr>
        <p:spPr bwMode="auto">
          <a:xfrm>
            <a:off x="251520" y="5544617"/>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Gen 15:13, 16</a:t>
            </a:r>
          </a:p>
        </p:txBody>
      </p:sp>
      <p:sp>
        <p:nvSpPr>
          <p:cNvPr id="10" name="Title 1"/>
          <p:cNvSpPr txBox="1">
            <a:spLocks/>
          </p:cNvSpPr>
          <p:nvPr/>
        </p:nvSpPr>
        <p:spPr bwMode="auto">
          <a:xfrm>
            <a:off x="251520" y="3456385"/>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Matt 24:34</a:t>
            </a:r>
          </a:p>
        </p:txBody>
      </p:sp>
      <p:sp>
        <p:nvSpPr>
          <p:cNvPr id="11" name="Title 1"/>
          <p:cNvSpPr txBox="1">
            <a:spLocks/>
          </p:cNvSpPr>
          <p:nvPr/>
        </p:nvSpPr>
        <p:spPr bwMode="auto">
          <a:xfrm rot="20867749">
            <a:off x="-935108" y="1402265"/>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First</a:t>
            </a:r>
            <a:b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b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Zionist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Congress</a:t>
            </a:r>
          </a:p>
        </p:txBody>
      </p:sp>
      <p:sp>
        <p:nvSpPr>
          <p:cNvPr id="12" name="Title 1"/>
          <p:cNvSpPr txBox="1">
            <a:spLocks/>
          </p:cNvSpPr>
          <p:nvPr/>
        </p:nvSpPr>
        <p:spPr bwMode="auto">
          <a:xfrm rot="20867749">
            <a:off x="721076" y="4282585"/>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Balfour</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Declaration</a:t>
            </a:r>
          </a:p>
        </p:txBody>
      </p:sp>
      <p:sp>
        <p:nvSpPr>
          <p:cNvPr id="13" name="Title 1"/>
          <p:cNvSpPr txBox="1">
            <a:spLocks/>
          </p:cNvSpPr>
          <p:nvPr/>
        </p:nvSpPr>
        <p:spPr bwMode="auto">
          <a:xfrm rot="20867749">
            <a:off x="5041556" y="1618289"/>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Jerusalem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Reunification</a:t>
            </a:r>
          </a:p>
        </p:txBody>
      </p:sp>
      <p:sp>
        <p:nvSpPr>
          <p:cNvPr id="14" name="Title 1"/>
          <p:cNvSpPr txBox="1">
            <a:spLocks/>
          </p:cNvSpPr>
          <p:nvPr/>
        </p:nvSpPr>
        <p:spPr bwMode="auto">
          <a:xfrm rot="20867749">
            <a:off x="6841754" y="4930657"/>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UN</a:t>
            </a:r>
            <a:b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b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Partition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Plan</a:t>
            </a:r>
          </a:p>
        </p:txBody>
      </p:sp>
      <p:sp>
        <p:nvSpPr>
          <p:cNvPr id="15" name="Title 1"/>
          <p:cNvSpPr txBox="1">
            <a:spLocks/>
          </p:cNvSpPr>
          <p:nvPr/>
        </p:nvSpPr>
        <p:spPr bwMode="auto">
          <a:xfrm rot="20867749">
            <a:off x="2285174" y="509950"/>
            <a:ext cx="4931154"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1</a:t>
            </a:r>
            <a:r>
              <a:rPr kumimoji="0" lang="en-US" sz="16600" b="1" i="0" u="none" strike="noStrike" kern="1200" cap="none" spc="0" normalizeH="0" baseline="0" noProof="0" dirty="0">
                <a:ln>
                  <a:noFill/>
                </a:ln>
                <a:solidFill>
                  <a:srgbClr val="00BDBA"/>
                </a:solidFill>
                <a:effectLst/>
                <a:uLnTx/>
                <a:uFillTx/>
                <a:latin typeface="Arial" charset="0"/>
                <a:ea typeface="新細明體" charset="0"/>
                <a:cs typeface="Arial"/>
              </a:rPr>
              <a:t>2</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a:t>
            </a:r>
          </a:p>
        </p:txBody>
      </p:sp>
      <p:sp>
        <p:nvSpPr>
          <p:cNvPr id="16" name="Title 1"/>
          <p:cNvSpPr txBox="1">
            <a:spLocks/>
          </p:cNvSpPr>
          <p:nvPr/>
        </p:nvSpPr>
        <p:spPr bwMode="auto">
          <a:xfrm rot="20867749">
            <a:off x="4085374" y="3718400"/>
            <a:ext cx="4931154"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7100"/>
                </a:solidFill>
                <a:effectLst/>
                <a:uLnTx/>
                <a:uFillTx/>
                <a:latin typeface="Arial" charset="0"/>
                <a:ea typeface="新細明體" charset="0"/>
                <a:cs typeface="Arial"/>
              </a:rPr>
              <a:t>1</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00</a:t>
            </a:r>
          </a:p>
        </p:txBody>
      </p:sp>
      <p:sp>
        <p:nvSpPr>
          <p:cNvPr id="17" name="Title 1"/>
          <p:cNvSpPr txBox="1">
            <a:spLocks/>
          </p:cNvSpPr>
          <p:nvPr/>
        </p:nvSpPr>
        <p:spPr bwMode="auto">
          <a:xfrm rot="20867749">
            <a:off x="4458473" y="5466043"/>
            <a:ext cx="3752650"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82925"/>
                </a:solidFill>
                <a:effectLst/>
                <a:uLnTx/>
                <a:uFillTx/>
                <a:latin typeface="Arial" charset="0"/>
                <a:ea typeface="新細明體" charset="0"/>
                <a:cs typeface="Arial"/>
              </a:rPr>
              <a:t>7</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a:t>
            </a:r>
          </a:p>
        </p:txBody>
      </p:sp>
      <p:sp>
        <p:nvSpPr>
          <p:cNvPr id="18" name="Title 1"/>
          <p:cNvSpPr txBox="1">
            <a:spLocks/>
          </p:cNvSpPr>
          <p:nvPr/>
        </p:nvSpPr>
        <p:spPr bwMode="auto">
          <a:xfrm rot="20867749">
            <a:off x="2666715" y="2388893"/>
            <a:ext cx="3252988"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5</a:t>
            </a:r>
            <a:r>
              <a:rPr kumimoji="0" lang="en-US" sz="16600" b="1" i="0" u="none" strike="noStrike" kern="1200" cap="none" spc="0" normalizeH="0" baseline="0" noProof="0" dirty="0">
                <a:ln>
                  <a:noFill/>
                </a:ln>
                <a:solidFill>
                  <a:srgbClr val="BDD033"/>
                </a:solidFill>
                <a:effectLst/>
                <a:uLnTx/>
                <a:uFillTx/>
                <a:latin typeface="Arial" charset="0"/>
                <a:ea typeface="新細明體" charset="0"/>
                <a:cs typeface="Arial"/>
              </a:rPr>
              <a:t>0</a:t>
            </a:r>
          </a:p>
        </p:txBody>
      </p:sp>
      <p:sp>
        <p:nvSpPr>
          <p:cNvPr id="697345" name="Title 1"/>
          <p:cNvSpPr>
            <a:spLocks noGrp="1"/>
          </p:cNvSpPr>
          <p:nvPr>
            <p:ph type="title"/>
          </p:nvPr>
        </p:nvSpPr>
        <p:spPr>
          <a:xfrm>
            <a:off x="0" y="1"/>
            <a:ext cx="9144000" cy="620687"/>
          </a:xfrm>
          <a:solidFill>
            <a:schemeClr val="tx1"/>
          </a:solidFill>
        </p:spPr>
        <p:txBody>
          <a:bodyPr/>
          <a:lstStyle/>
          <a:p>
            <a:pPr algn="ctr"/>
            <a:r>
              <a:rPr lang="en-US" sz="3600" b="1" dirty="0">
                <a:solidFill>
                  <a:srgbClr val="FFFFFF"/>
                </a:solidFill>
                <a:effectLst/>
                <a:latin typeface="Arial" charset="0"/>
                <a:ea typeface="新細明體" charset="0"/>
              </a:rPr>
              <a:t>The year 2017 was significant for Israel</a:t>
            </a:r>
          </a:p>
        </p:txBody>
      </p:sp>
    </p:spTree>
    <p:extLst>
      <p:ext uri="{BB962C8B-B14F-4D97-AF65-F5344CB8AC3E}">
        <p14:creationId xmlns:p14="http://schemas.microsoft.com/office/powerpoint/2010/main" val="4213523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e Value of a Crown | Uncliche the Fundamentals">
            <a:extLst>
              <a:ext uri="{FF2B5EF4-FFF2-40B4-BE49-F238E27FC236}">
                <a16:creationId xmlns:a16="http://schemas.microsoft.com/office/drawing/2014/main" id="{CB32DB14-43AD-8D7A-8699-41769F342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2"/>
          <a:stretch/>
        </p:blipFill>
        <p:spPr bwMode="auto">
          <a:xfrm>
            <a:off x="-946" y="1700808"/>
            <a:ext cx="9144000" cy="5157192"/>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sz="3600"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1066428"/>
            <a:ext cx="8839200" cy="778396"/>
          </a:xfrm>
          <a:effectLst/>
        </p:spPr>
        <p:txBody>
          <a:bodyPr anchor="t"/>
          <a:lstStyle/>
          <a:p>
            <a:pPr algn="l" eaLnBrk="1" hangingPunct="1">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lead them (Ezekiel 37:24)</a:t>
            </a: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5" name="Rectangle 2">
            <a:extLst>
              <a:ext uri="{FF2B5EF4-FFF2-40B4-BE49-F238E27FC236}">
                <a16:creationId xmlns:a16="http://schemas.microsoft.com/office/drawing/2014/main" id="{7D858429-BC52-39B9-BCF9-7FC1B654CD18}"/>
              </a:ext>
            </a:extLst>
          </p:cNvPr>
          <p:cNvSpPr txBox="1">
            <a:spLocks noChangeArrowheads="1"/>
          </p:cNvSpPr>
          <p:nvPr/>
        </p:nvSpPr>
        <p:spPr bwMode="auto">
          <a:xfrm>
            <a:off x="946" y="1692424"/>
            <a:ext cx="5003102" cy="515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My servant David will be their king, and they will have only one shepherd. They will obey my regulations and be careful to keep my decrees.</a:t>
            </a:r>
            <a:r>
              <a:rPr lang="ru-RU" sz="3600" b="1" kern="0" dirty="0">
                <a:effectLst>
                  <a:glow rad="127000">
                    <a:schemeClr val="tx1"/>
                  </a:glow>
                </a:effectLst>
                <a:latin typeface="Arial" charset="0"/>
                <a:ea typeface="ＭＳ Ｐゴシック" charset="0"/>
                <a:cs typeface="ＭＳ Ｐゴシック" charset="0"/>
              </a:rPr>
              <a:t>"</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9820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A7AF03-6057-70E5-2687-CB5BED5D3A24}"/>
              </a:ext>
            </a:extLst>
          </p:cNvPr>
          <p:cNvGrpSpPr/>
          <p:nvPr/>
        </p:nvGrpSpPr>
        <p:grpSpPr>
          <a:xfrm>
            <a:off x="13434" y="15630"/>
            <a:ext cx="9144000" cy="6858000"/>
            <a:chOff x="-946" y="811277"/>
            <a:chExt cx="9144000" cy="6858000"/>
          </a:xfrm>
        </p:grpSpPr>
        <p:pic>
          <p:nvPicPr>
            <p:cNvPr id="8194" name="Picture 2" descr="End Times Message - Reign of Messiah Trailer - YouTube">
              <a:extLst>
                <a:ext uri="{FF2B5EF4-FFF2-40B4-BE49-F238E27FC236}">
                  <a16:creationId xmlns:a16="http://schemas.microsoft.com/office/drawing/2014/main" id="{A404A48B-448A-14EE-FC1C-AA11A7EFC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 y="81127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E63753-F708-C21A-921D-A98221F52D42}"/>
                </a:ext>
              </a:extLst>
            </p:cNvPr>
            <p:cNvSpPr/>
            <p:nvPr/>
          </p:nvSpPr>
          <p:spPr bwMode="auto">
            <a:xfrm>
              <a:off x="0" y="1412776"/>
              <a:ext cx="8316416" cy="7920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2" name="Rectangle 11">
              <a:extLst>
                <a:ext uri="{FF2B5EF4-FFF2-40B4-BE49-F238E27FC236}">
                  <a16:creationId xmlns:a16="http://schemas.microsoft.com/office/drawing/2014/main" id="{ACA20654-D9F5-D704-0160-D565222B520C}"/>
                </a:ext>
              </a:extLst>
            </p:cNvPr>
            <p:cNvSpPr/>
            <p:nvPr/>
          </p:nvSpPr>
          <p:spPr bwMode="auto">
            <a:xfrm>
              <a:off x="277091" y="6120139"/>
              <a:ext cx="8316416" cy="66166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sz="3600"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5496" y="6199174"/>
            <a:ext cx="8947650" cy="708638"/>
          </a:xfrm>
          <a:effectLst/>
        </p:spPr>
        <p:txBody>
          <a:bodyPr anchor="t"/>
          <a:lstStyle/>
          <a:p>
            <a:pPr lvl="0" algn="r" defTabSz="685800" eaLnBrk="1" fontAlgn="auto" hangingPunct="1">
              <a:spcBef>
                <a:spcPts val="0"/>
              </a:spcBef>
              <a:spcAft>
                <a:spcPts val="0"/>
              </a:spcAft>
              <a:defRPr/>
            </a:pPr>
            <a:r>
              <a:rPr lang="en-US" b="1" kern="1200" dirty="0">
                <a:solidFill>
                  <a:srgbClr val="FFFCC1"/>
                </a:solidFill>
                <a:effectLst>
                  <a:glow rad="228600">
                    <a:srgbClr val="000000">
                      <a:alpha val="97000"/>
                    </a:srgbClr>
                  </a:glow>
                </a:effectLst>
                <a:latin typeface="Arial" panose="020B0604020202020204" pitchFamily="34" charset="0"/>
                <a:ea typeface="ＭＳ Ｐゴシック" charset="0"/>
                <a:cs typeface="Arial" panose="020B0604020202020204" pitchFamily="34" charset="0"/>
              </a:rPr>
              <a:t>Ezekiel 37:25</a:t>
            </a: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5" name="Rectangle 2">
            <a:extLst>
              <a:ext uri="{FF2B5EF4-FFF2-40B4-BE49-F238E27FC236}">
                <a16:creationId xmlns:a16="http://schemas.microsoft.com/office/drawing/2014/main" id="{7D858429-BC52-39B9-BCF9-7FC1B654CD18}"/>
              </a:ext>
            </a:extLst>
          </p:cNvPr>
          <p:cNvSpPr txBox="1">
            <a:spLocks noChangeArrowheads="1"/>
          </p:cNvSpPr>
          <p:nvPr/>
        </p:nvSpPr>
        <p:spPr bwMode="auto">
          <a:xfrm>
            <a:off x="-9644" y="650719"/>
            <a:ext cx="8542084"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eaLnBrk="1" hangingPunct="1">
              <a:defRPr/>
            </a:pPr>
            <a:r>
              <a:rPr lang="en-US" sz="3200"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rule forever (37:25)</a:t>
            </a:r>
          </a:p>
        </p:txBody>
      </p:sp>
      <p:sp>
        <p:nvSpPr>
          <p:cNvPr id="9" name="Rectangle 8">
            <a:extLst>
              <a:ext uri="{FF2B5EF4-FFF2-40B4-BE49-F238E27FC236}">
                <a16:creationId xmlns:a16="http://schemas.microsoft.com/office/drawing/2014/main" id="{88498CB9-E597-1191-7A2A-F7CB31F5A1CC}"/>
              </a:ext>
            </a:extLst>
          </p:cNvPr>
          <p:cNvSpPr/>
          <p:nvPr/>
        </p:nvSpPr>
        <p:spPr>
          <a:xfrm>
            <a:off x="107504" y="332656"/>
            <a:ext cx="8712968"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CC1"/>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4">
            <a:extLst>
              <a:ext uri="{FF2B5EF4-FFF2-40B4-BE49-F238E27FC236}">
                <a16:creationId xmlns:a16="http://schemas.microsoft.com/office/drawing/2014/main" id="{10A12DF4-6510-EE73-7748-A43BB2125546}"/>
              </a:ext>
            </a:extLst>
          </p:cNvPr>
          <p:cNvSpPr txBox="1">
            <a:spLocks noChangeArrowheads="1"/>
          </p:cNvSpPr>
          <p:nvPr/>
        </p:nvSpPr>
        <p:spPr bwMode="auto">
          <a:xfrm>
            <a:off x="-9644" y="5301208"/>
            <a:ext cx="9190156" cy="661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rgbClr val="FFFFFF"/>
                </a:solidFill>
                <a:latin typeface="Arial"/>
                <a:ea typeface="ＭＳ Ｐゴシック" pitchFamily="-111" charset="-128"/>
                <a:cs typeface="Arial"/>
              </a:defRPr>
            </a:lvl1pPr>
            <a:lvl2pPr marL="457200" indent="0" algn="ctr" rtl="0" eaLnBrk="0" fontAlgn="base" hangingPunct="0">
              <a:spcBef>
                <a:spcPct val="20000"/>
              </a:spcBef>
              <a:spcAft>
                <a:spcPct val="0"/>
              </a:spcAft>
              <a:buNone/>
              <a:defRPr sz="2800">
                <a:solidFill>
                  <a:srgbClr val="FFFFFF"/>
                </a:solidFill>
                <a:latin typeface="Arial"/>
                <a:ea typeface="ＭＳ Ｐゴシック" pitchFamily="-111" charset="-128"/>
                <a:cs typeface="Arial"/>
              </a:defRPr>
            </a:lvl2pPr>
            <a:lvl3pPr marL="914400" indent="0" algn="ctr" rtl="0" eaLnBrk="0" fontAlgn="base" hangingPunct="0">
              <a:spcBef>
                <a:spcPct val="20000"/>
              </a:spcBef>
              <a:spcAft>
                <a:spcPct val="0"/>
              </a:spcAft>
              <a:buNone/>
              <a:defRPr sz="2400">
                <a:solidFill>
                  <a:srgbClr val="FFFFFF"/>
                </a:solidFill>
                <a:latin typeface="Arial"/>
                <a:ea typeface="ＭＳ Ｐゴシック" pitchFamily="-111" charset="-128"/>
                <a:cs typeface="Arial"/>
              </a:defRPr>
            </a:lvl3pPr>
            <a:lvl4pPr marL="1371600" indent="0" algn="ctr" rtl="0" eaLnBrk="0" fontAlgn="base" hangingPunct="0">
              <a:spcBef>
                <a:spcPct val="20000"/>
              </a:spcBef>
              <a:spcAft>
                <a:spcPct val="0"/>
              </a:spcAft>
              <a:buNone/>
              <a:defRPr sz="2000">
                <a:solidFill>
                  <a:srgbClr val="FFFFFF"/>
                </a:solidFill>
                <a:latin typeface="Arial"/>
                <a:ea typeface="ＭＳ Ｐゴシック" pitchFamily="-111" charset="-128"/>
                <a:cs typeface="Arial"/>
              </a:defRPr>
            </a:lvl4pPr>
            <a:lvl5pPr marL="1828800" indent="0" algn="ctr" rtl="0" eaLnBrk="0" fontAlgn="base" hangingPunct="0">
              <a:spcBef>
                <a:spcPct val="20000"/>
              </a:spcBef>
              <a:spcAft>
                <a:spcPct val="0"/>
              </a:spcAft>
              <a:buNone/>
              <a:defRPr sz="2000">
                <a:solidFill>
                  <a:srgbClr val="FFFFFF"/>
                </a:solidFill>
                <a:latin typeface="Arial"/>
                <a:ea typeface="ＭＳ Ｐゴシック" pitchFamily="-111"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685800" eaLnBrk="1" fontAlgn="auto" hangingPunct="1">
              <a:spcBef>
                <a:spcPts val="0"/>
              </a:spcBef>
              <a:spcAft>
                <a:spcPts val="0"/>
              </a:spcAft>
              <a:defRPr/>
            </a:pPr>
            <a:r>
              <a:rPr lang="en-US" sz="2800" b="1" kern="1200" dirty="0">
                <a:solidFill>
                  <a:prstClr val="white"/>
                </a:solidFill>
                <a:effectLst>
                  <a:glow rad="228600">
                    <a:srgbClr val="000000">
                      <a:alpha val="97000"/>
                    </a:srgbClr>
                  </a:glow>
                </a:effectLst>
                <a:latin typeface="Arial" panose="020B0604020202020204" pitchFamily="34" charset="0"/>
                <a:ea typeface="ＭＳ Ｐゴシック" charset="0"/>
                <a:cs typeface="Arial" panose="020B0604020202020204" pitchFamily="34" charset="0"/>
              </a:rPr>
              <a:t>"And David My servant shall be their prince forever."</a:t>
            </a:r>
          </a:p>
        </p:txBody>
      </p:sp>
    </p:spTree>
    <p:extLst>
      <p:ext uri="{BB962C8B-B14F-4D97-AF65-F5344CB8AC3E}">
        <p14:creationId xmlns:p14="http://schemas.microsoft.com/office/powerpoint/2010/main" val="49098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sz="3600"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1066428"/>
            <a:ext cx="8839200" cy="828328"/>
          </a:xfrm>
          <a:effectLst/>
        </p:spPr>
        <p:txBody>
          <a:bodyPr anchor="t"/>
          <a:lstStyle/>
          <a:p>
            <a:pPr algn="l" eaLnBrk="1" hangingPunct="1">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Permanent temple (Ezekiel 37:26b, 28)</a:t>
            </a: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5" name="Rectangle 2">
            <a:extLst>
              <a:ext uri="{FF2B5EF4-FFF2-40B4-BE49-F238E27FC236}">
                <a16:creationId xmlns:a16="http://schemas.microsoft.com/office/drawing/2014/main" id="{0FE034E5-9B4F-2EFB-232C-191D58CD1FC2}"/>
              </a:ext>
            </a:extLst>
          </p:cNvPr>
          <p:cNvSpPr txBox="1">
            <a:spLocks noChangeArrowheads="1"/>
          </p:cNvSpPr>
          <p:nvPr/>
        </p:nvSpPr>
        <p:spPr bwMode="auto">
          <a:xfrm>
            <a:off x="0" y="3717032"/>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"I will put my Temple among them forever…. </a:t>
            </a:r>
            <a:r>
              <a:rPr lang="en-US" sz="3600" b="1" kern="0" baseline="30000" dirty="0">
                <a:effectLst>
                  <a:glow rad="127000">
                    <a:schemeClr val="tx1"/>
                  </a:glow>
                </a:effectLst>
                <a:latin typeface="Arial" charset="0"/>
                <a:ea typeface="ＭＳ Ｐゴシック" charset="0"/>
                <a:cs typeface="ＭＳ Ｐゴシック" charset="0"/>
              </a:rPr>
              <a:t>28 </a:t>
            </a:r>
            <a:r>
              <a:rPr lang="en-US" sz="3600" b="1" kern="0" dirty="0">
                <a:effectLst>
                  <a:glow rad="127000">
                    <a:schemeClr val="tx1"/>
                  </a:glow>
                </a:effectLst>
                <a:latin typeface="Arial" charset="0"/>
                <a:ea typeface="ＭＳ Ｐゴシック" charset="0"/>
                <a:cs typeface="ＭＳ Ｐゴシック" charset="0"/>
              </a:rPr>
              <a:t>And when my Temple is among them forever, the nations will know that I am the L</a:t>
            </a:r>
            <a:r>
              <a:rPr lang="en-US" sz="3200" b="1" kern="0" dirty="0">
                <a:effectLst>
                  <a:glow rad="127000">
                    <a:schemeClr val="tx1"/>
                  </a:glow>
                </a:effectLst>
                <a:latin typeface="Arial" charset="0"/>
                <a:ea typeface="ＭＳ Ｐゴシック" charset="0"/>
                <a:cs typeface="ＭＳ Ｐゴシック" charset="0"/>
              </a:rPr>
              <a:t>ORD</a:t>
            </a:r>
            <a:r>
              <a:rPr lang="en-US" sz="3600" b="1" kern="0" dirty="0">
                <a:effectLst>
                  <a:glow rad="127000">
                    <a:schemeClr val="tx1"/>
                  </a:glow>
                </a:effectLst>
                <a:latin typeface="Arial" charset="0"/>
                <a:ea typeface="ＭＳ Ｐゴシック" charset="0"/>
                <a:cs typeface="ＭＳ Ｐゴシック" charset="0"/>
              </a:rPr>
              <a:t>, who makes Israel holy."</a:t>
            </a:r>
          </a:p>
        </p:txBody>
      </p:sp>
      <p:pic>
        <p:nvPicPr>
          <p:cNvPr id="11266" name="Picture 2" descr="Ezekiel's Temple, the Third Temple in Israel. - Downloads">
            <a:extLst>
              <a:ext uri="{FF2B5EF4-FFF2-40B4-BE49-F238E27FC236}">
                <a16:creationId xmlns:a16="http://schemas.microsoft.com/office/drawing/2014/main" id="{1DFE867A-B683-F681-14C3-CE201D882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9632"/>
            <a:ext cx="9144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6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994216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3" name="Rectangle 2">
            <a:extLst>
              <a:ext uri="{FF2B5EF4-FFF2-40B4-BE49-F238E27FC236}">
                <a16:creationId xmlns:a16="http://schemas.microsoft.com/office/drawing/2014/main" id="{05C09213-7412-C36C-E55B-29E8DA9128C0}"/>
              </a:ext>
            </a:extLst>
          </p:cNvPr>
          <p:cNvSpPr/>
          <p:nvPr/>
        </p:nvSpPr>
        <p:spPr bwMode="auto">
          <a:xfrm>
            <a:off x="4481607" y="1233909"/>
            <a:ext cx="4747832" cy="5649752"/>
          </a:xfrm>
          <a:prstGeom prst="rect">
            <a:avLst/>
          </a:prstGeom>
          <a:solidFill>
            <a:schemeClr val="accent1">
              <a:lumMod val="50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Times New Roman"/>
              <a:ea typeface="+mn-ea"/>
              <a:cs typeface="+mn-cs"/>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4347352" y="1196752"/>
            <a:ext cx="4833160" cy="5693866"/>
          </a:xfrm>
          <a:prstGeom prst="rect">
            <a:avLst/>
          </a:prstGeom>
          <a:noFill/>
          <a:ln>
            <a:noFill/>
          </a:ln>
        </p:spPr>
        <p:txBody>
          <a:bodyPr wrap="square" anchor="ctr">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Though I have scattered them like seeds among the nations, they will still remember me in distant lands. </a:t>
            </a:r>
            <a:r>
              <a:rPr kumimoji="0" lang="en-SG" sz="2800" b="1" i="0" u="none" strike="noStrike" kern="1200" cap="none" spc="0" normalizeH="0" baseline="0" noProof="0" dirty="0">
                <a:ln>
                  <a:noFill/>
                </a:ln>
                <a:solidFill>
                  <a:srgbClr val="FFFF00"/>
                </a:solidFill>
                <a:effectLst>
                  <a:glow rad="139700">
                    <a:srgbClr val="000000">
                      <a:satMod val="175000"/>
                      <a:alpha val="75000"/>
                    </a:srgbClr>
                  </a:glow>
                </a:effectLst>
                <a:uLnTx/>
                <a:uFillTx/>
                <a:latin typeface="Arial"/>
                <a:ea typeface="ＭＳ Ｐゴシック" charset="0"/>
                <a:cs typeface="Arial"/>
              </a:rPr>
              <a:t>They and their children will survive and return again to Israel.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10 </a:t>
            </a:r>
            <a:r>
              <a:rPr kumimoji="0" lang="en-SG"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I will bring them back from Egypt and gather them from Assyria. I will resettle them in Gilead and Lebanon until there is no more room for them all.</a:t>
            </a:r>
            <a:r>
              <a:rPr kumimoji="0" lang="ru-RU"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endParaRPr>
          </a:p>
        </p:txBody>
      </p:sp>
      <p:sp>
        <p:nvSpPr>
          <p:cNvPr id="219137" name="Rectangle 2"/>
          <p:cNvSpPr>
            <a:spLocks noGrp="1" noChangeArrowheads="1"/>
          </p:cNvSpPr>
          <p:nvPr>
            <p:ph type="ctrTitle"/>
          </p:nvPr>
        </p:nvSpPr>
        <p:spPr>
          <a:xfrm>
            <a:off x="36512" y="-798767"/>
            <a:ext cx="9144000" cy="677284"/>
          </a:xfrm>
        </p:spPr>
        <p:txBody>
          <a:bodyPr/>
          <a:lstStyle/>
          <a:p>
            <a:pPr eaLnBrk="1" hangingPunct="1"/>
            <a:r>
              <a:rPr kumimoji="1" lang="en-US" altLang="zh-CN" b="1" dirty="0">
                <a:solidFill>
                  <a:schemeClr val="bg1"/>
                </a:solidFill>
                <a:latin typeface="Arial" charset="0"/>
              </a:rPr>
              <a:t>Post-Exilic Prophecy</a:t>
            </a:r>
            <a:endParaRPr kumimoji="1" lang="en-US" altLang="zh-CN" sz="3200" b="1" dirty="0">
              <a:solidFill>
                <a:schemeClr val="bg1"/>
              </a:solidFill>
              <a:latin typeface="Arial" charset="0"/>
            </a:endParaRPr>
          </a:p>
        </p:txBody>
      </p:sp>
      <p:sp>
        <p:nvSpPr>
          <p:cNvPr id="15" name="Text Box 9"/>
          <p:cNvSpPr txBox="1">
            <a:spLocks noChangeArrowheads="1"/>
          </p:cNvSpPr>
          <p:nvPr/>
        </p:nvSpPr>
        <p:spPr bwMode="auto">
          <a:xfrm>
            <a:off x="-36511" y="2282830"/>
            <a:ext cx="383469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6" name="Text Box 9"/>
          <p:cNvSpPr txBox="1">
            <a:spLocks noChangeArrowheads="1"/>
          </p:cNvSpPr>
          <p:nvPr/>
        </p:nvSpPr>
        <p:spPr bwMode="auto">
          <a:xfrm>
            <a:off x="334715" y="4526180"/>
            <a:ext cx="1467068"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1259632" y="3199444"/>
            <a:ext cx="3240360"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Gilead</a:t>
            </a: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6524631">
            <a:off x="3256776" y="1938033"/>
            <a:ext cx="195422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ectangle 3">
            <a:extLst>
              <a:ext uri="{FF2B5EF4-FFF2-40B4-BE49-F238E27FC236}">
                <a16:creationId xmlns:a16="http://schemas.microsoft.com/office/drawing/2014/main" id="{C2341D20-E6E5-E6EE-81A4-B4CB014C6D79}"/>
              </a:ext>
            </a:extLst>
          </p:cNvPr>
          <p:cNvSpPr txBox="1">
            <a:spLocks noChangeArrowheads="1"/>
          </p:cNvSpPr>
          <p:nvPr/>
        </p:nvSpPr>
        <p:spPr bwMode="auto">
          <a:xfrm>
            <a:off x="0" y="8384"/>
            <a:ext cx="7884368" cy="828328"/>
          </a:xfrm>
          <a:prstGeom prst="rect">
            <a:avLst/>
          </a:prstGeom>
          <a:gradFill flip="none" rotWithShape="1">
            <a:gsLst>
              <a:gs pos="0">
                <a:schemeClr val="tx1"/>
              </a:gs>
              <a:gs pos="100000">
                <a:schemeClr val="accent2">
                  <a:lumMod val="75000"/>
                </a:schemeClr>
              </a:gs>
            </a:gsLst>
            <a:path path="circle">
              <a:fillToRect l="50000" t="50000" r="50000" b="50000"/>
            </a:path>
            <a:tileRect/>
          </a:gradFill>
          <a:ln>
            <a:noFill/>
          </a:ln>
          <a:effectLst>
            <a:glow rad="228600">
              <a:schemeClr val="accent4">
                <a:satMod val="175000"/>
                <a:alpha val="40000"/>
              </a:schemeClr>
            </a:glow>
            <a:outerShdw blurRad="63500" dist="107763" dir="81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3600" b="1" kern="0" dirty="0">
                <a:solidFill>
                  <a:srgbClr val="FAFBF9"/>
                </a:solidFill>
                <a:effectLst>
                  <a:glow rad="228600">
                    <a:schemeClr val="accent4">
                      <a:satMod val="175000"/>
                      <a:alpha val="77000"/>
                    </a:schemeClr>
                  </a:glow>
                </a:effectLst>
                <a:latin typeface="Arial" charset="0"/>
                <a:cs typeface="ＭＳ Ｐゴシック" charset="0"/>
              </a:rPr>
              <a:t>How will there be a second return?</a:t>
            </a:r>
            <a:endParaRPr lang="en-US" sz="3200" kern="0" dirty="0">
              <a:solidFill>
                <a:srgbClr val="FAFBF9"/>
              </a:solidFill>
              <a:effectLst>
                <a:glow rad="228600">
                  <a:schemeClr val="accent4">
                    <a:satMod val="175000"/>
                    <a:alpha val="77000"/>
                  </a:schemeClr>
                </a:glow>
              </a:effectLst>
              <a:latin typeface="Arial" charset="0"/>
              <a:cs typeface="ＭＳ Ｐゴシック" charset="0"/>
            </a:endParaRPr>
          </a:p>
        </p:txBody>
      </p:sp>
      <p:sp>
        <p:nvSpPr>
          <p:cNvPr id="18" name="Rectangle 4">
            <a:extLst>
              <a:ext uri="{FF2B5EF4-FFF2-40B4-BE49-F238E27FC236}">
                <a16:creationId xmlns:a16="http://schemas.microsoft.com/office/drawing/2014/main" id="{04463D87-0225-BE45-AA54-EC9363E477F7}"/>
              </a:ext>
            </a:extLst>
          </p:cNvPr>
          <p:cNvSpPr>
            <a:spLocks noGrp="1" noChangeArrowheads="1"/>
          </p:cNvSpPr>
          <p:nvPr>
            <p:ph type="subTitle" idx="1"/>
          </p:nvPr>
        </p:nvSpPr>
        <p:spPr>
          <a:xfrm>
            <a:off x="304800" y="1066427"/>
            <a:ext cx="4064157" cy="1116501"/>
          </a:xfrm>
          <a:effectLst/>
        </p:spPr>
        <p:txBody>
          <a:bodyPr anchor="t"/>
          <a:lstStyle/>
          <a:p>
            <a:pPr algn="l" eaLnBrk="1" hangingPunct="1">
              <a:defRPr/>
            </a:pPr>
            <a:r>
              <a:rPr lang="en-US" b="1" i="1" dirty="0">
                <a:solidFill>
                  <a:srgbClr val="FFFF00"/>
                </a:solidFill>
                <a:effectLst>
                  <a:glow rad="228600">
                    <a:schemeClr val="accent4">
                      <a:satMod val="175000"/>
                      <a:alpha val="77000"/>
                    </a:schemeClr>
                  </a:glow>
                </a:effectLst>
                <a:latin typeface="Arial" charset="0"/>
                <a:ea typeface="ＭＳ Ｐゴシック" charset="0"/>
                <a:cs typeface="ＭＳ Ｐゴシック" charset="0"/>
              </a:rPr>
              <a:t>Postexilic prophecy (Zechariah 10:9-10)</a:t>
            </a:r>
          </a:p>
        </p:txBody>
      </p:sp>
      <p:sp>
        <p:nvSpPr>
          <p:cNvPr id="19" name="Text Box 5">
            <a:extLst>
              <a:ext uri="{FF2B5EF4-FFF2-40B4-BE49-F238E27FC236}">
                <a16:creationId xmlns:a16="http://schemas.microsoft.com/office/drawing/2014/main" id="{B80486B9-1B52-3E5A-DFC7-07A8171AE070}"/>
              </a:ext>
            </a:extLst>
          </p:cNvPr>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7" name="Text Box 9"/>
          <p:cNvSpPr txBox="1">
            <a:spLocks noChangeArrowheads="1"/>
          </p:cNvSpPr>
          <p:nvPr/>
        </p:nvSpPr>
        <p:spPr bwMode="auto">
          <a:xfrm>
            <a:off x="4572000" y="701224"/>
            <a:ext cx="2739077"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Tree>
    <p:extLst>
      <p:ext uri="{BB962C8B-B14F-4D97-AF65-F5344CB8AC3E}">
        <p14:creationId xmlns:p14="http://schemas.microsoft.com/office/powerpoint/2010/main" val="10176903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10" grpId="0" animBg="1"/>
      <p:bldP spid="11"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6562546" y="4705398"/>
            <a:ext cx="2581454" cy="2152601"/>
          </a:xfrm>
          <a:solidFill>
            <a:srgbClr val="000099"/>
          </a:solidFill>
        </p:spPr>
        <p:txBody>
          <a:bodyPr/>
          <a:lstStyle/>
          <a:p>
            <a:pPr>
              <a:defRPr/>
            </a:pPr>
            <a:r>
              <a:rPr lang="en-SG" sz="3200" b="1" dirty="0">
                <a:effectLst>
                  <a:glow rad="127000">
                    <a:schemeClr val="tx1"/>
                  </a:glow>
                </a:effectLst>
                <a:latin typeface="Arial" charset="0"/>
                <a:ea typeface="ＭＳ Ｐゴシック" charset="0"/>
                <a:cs typeface="ＭＳ Ｐゴシック" charset="0"/>
              </a:rPr>
              <a:t>God will restore Israel to the land twice!</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2" name="TextBox 11"/>
          <p:cNvSpPr txBox="1"/>
          <p:nvPr/>
        </p:nvSpPr>
        <p:spPr>
          <a:xfrm>
            <a:off x="4874767" y="5334000"/>
            <a:ext cx="172333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Lower Egypt</a:t>
            </a:r>
          </a:p>
        </p:txBody>
      </p:sp>
      <p:sp>
        <p:nvSpPr>
          <p:cNvPr id="13" name="TextBox 12"/>
          <p:cNvSpPr txBox="1"/>
          <p:nvPr/>
        </p:nvSpPr>
        <p:spPr>
          <a:xfrm>
            <a:off x="4391657" y="3116072"/>
            <a:ext cx="236293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Islands of the Sea</a:t>
            </a:r>
          </a:p>
        </p:txBody>
      </p:sp>
      <p:sp>
        <p:nvSpPr>
          <p:cNvPr id="16" name="TextBox 15"/>
          <p:cNvSpPr txBox="1"/>
          <p:nvPr/>
        </p:nvSpPr>
        <p:spPr>
          <a:xfrm>
            <a:off x="7913820" y="1981200"/>
            <a:ext cx="111098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Assyria</a:t>
            </a:r>
          </a:p>
        </p:txBody>
      </p:sp>
      <p:sp>
        <p:nvSpPr>
          <p:cNvPr id="18" name="TextBox 17"/>
          <p:cNvSpPr txBox="1"/>
          <p:nvPr/>
        </p:nvSpPr>
        <p:spPr>
          <a:xfrm>
            <a:off x="8164234" y="3581401"/>
            <a:ext cx="86733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Elam </a:t>
            </a:r>
          </a:p>
        </p:txBody>
      </p:sp>
      <p:sp>
        <p:nvSpPr>
          <p:cNvPr id="19" name="TextBox 18"/>
          <p:cNvSpPr txBox="1"/>
          <p:nvPr/>
        </p:nvSpPr>
        <p:spPr>
          <a:xfrm>
            <a:off x="7666632" y="2590801"/>
            <a:ext cx="141075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Babylonia</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7766074" y="4029099"/>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flipH="1">
            <a:off x="5791200" y="4640073"/>
            <a:ext cx="806902" cy="693927"/>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
        <p:nvSpPr>
          <p:cNvPr id="72" name="TextBox 71">
            <a:extLst>
              <a:ext uri="{FF2B5EF4-FFF2-40B4-BE49-F238E27FC236}">
                <a16:creationId xmlns:a16="http://schemas.microsoft.com/office/drawing/2014/main" id="{71DD709A-7BD6-6061-C65B-A79665E3C52A}"/>
              </a:ext>
            </a:extLst>
          </p:cNvPr>
          <p:cNvSpPr txBox="1"/>
          <p:nvPr/>
        </p:nvSpPr>
        <p:spPr>
          <a:xfrm>
            <a:off x="4800600" y="5792543"/>
            <a:ext cx="171051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Upper Egypt</a:t>
            </a:r>
          </a:p>
        </p:txBody>
      </p:sp>
      <p:sp>
        <p:nvSpPr>
          <p:cNvPr id="73" name="TextBox 72">
            <a:extLst>
              <a:ext uri="{FF2B5EF4-FFF2-40B4-BE49-F238E27FC236}">
                <a16:creationId xmlns:a16="http://schemas.microsoft.com/office/drawing/2014/main" id="{FD5D6B70-84B1-BD61-BEA1-B16851841C24}"/>
              </a:ext>
            </a:extLst>
          </p:cNvPr>
          <p:cNvSpPr txBox="1"/>
          <p:nvPr/>
        </p:nvSpPr>
        <p:spPr>
          <a:xfrm>
            <a:off x="5636674" y="6276637"/>
            <a:ext cx="8272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Cush</a:t>
            </a:r>
          </a:p>
        </p:txBody>
      </p:sp>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152" y="1447799"/>
            <a:ext cx="4392709" cy="541019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In that day the L</a:t>
            </a:r>
            <a:r>
              <a:rPr kumimoji="0" lang="en-US" sz="2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 will reach out his hand a second time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to reclaim the remnant that is left of his people from Assyria, from Lower Egypt, from Upper Egypt, from Cush, from Elam, from Babylonia, from Hamath, and from the islands of the sea”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11:11 NIV).</a:t>
            </a:r>
          </a:p>
        </p:txBody>
      </p:sp>
      <p:cxnSp>
        <p:nvCxnSpPr>
          <p:cNvPr id="76" name="Straight Connector 75">
            <a:extLst>
              <a:ext uri="{FF2B5EF4-FFF2-40B4-BE49-F238E27FC236}">
                <a16:creationId xmlns:a16="http://schemas.microsoft.com/office/drawing/2014/main" id="{01E76918-7992-F128-5100-9171430FD7EB}"/>
              </a:ext>
            </a:extLst>
          </p:cNvPr>
          <p:cNvCxnSpPr>
            <a:cxnSpLocks noChangeShapeType="1"/>
          </p:cNvCxnSpPr>
          <p:nvPr/>
        </p:nvCxnSpPr>
        <p:spPr bwMode="auto">
          <a:xfrm flipH="1">
            <a:off x="6209212" y="4800599"/>
            <a:ext cx="572588" cy="964475"/>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8" name="Straight Connector 77">
            <a:extLst>
              <a:ext uri="{FF2B5EF4-FFF2-40B4-BE49-F238E27FC236}">
                <a16:creationId xmlns:a16="http://schemas.microsoft.com/office/drawing/2014/main" id="{DD0CE611-F6F7-A0CD-21B9-95F5E1A85146}"/>
              </a:ext>
            </a:extLst>
          </p:cNvPr>
          <p:cNvCxnSpPr>
            <a:cxnSpLocks noChangeShapeType="1"/>
          </p:cNvCxnSpPr>
          <p:nvPr/>
        </p:nvCxnSpPr>
        <p:spPr bwMode="auto">
          <a:xfrm flipH="1">
            <a:off x="6457406" y="4728774"/>
            <a:ext cx="627602" cy="1754757"/>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
        <p:nvSpPr>
          <p:cNvPr id="62" name="TextBox 61"/>
          <p:cNvSpPr txBox="1"/>
          <p:nvPr/>
        </p:nvSpPr>
        <p:spPr>
          <a:xfrm>
            <a:off x="6607908" y="4114808"/>
            <a:ext cx="989159" cy="461558"/>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Israel</a:t>
            </a:r>
          </a:p>
        </p:txBody>
      </p:sp>
      <p:sp>
        <p:nvSpPr>
          <p:cNvPr id="29" name="Rectangle 3">
            <a:extLst>
              <a:ext uri="{FF2B5EF4-FFF2-40B4-BE49-F238E27FC236}">
                <a16:creationId xmlns:a16="http://schemas.microsoft.com/office/drawing/2014/main" id="{A555449E-0B85-8EDE-4997-5A87E9FEECCA}"/>
              </a:ext>
            </a:extLst>
          </p:cNvPr>
          <p:cNvSpPr txBox="1">
            <a:spLocks noChangeArrowheads="1"/>
          </p:cNvSpPr>
          <p:nvPr/>
        </p:nvSpPr>
        <p:spPr>
          <a:xfrm>
            <a:off x="0" y="8384"/>
            <a:ext cx="7884368" cy="828328"/>
          </a:xfrm>
          <a:prstGeom prst="rect">
            <a:avLst/>
          </a:prstGeo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kern="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How will there be a second return?</a:t>
            </a:r>
            <a:endParaRPr lang="en-US" sz="3200" kern="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30" name="Rectangle 4">
            <a:extLst>
              <a:ext uri="{FF2B5EF4-FFF2-40B4-BE49-F238E27FC236}">
                <a16:creationId xmlns:a16="http://schemas.microsoft.com/office/drawing/2014/main" id="{30313CB3-636D-65F8-483D-367F179F982B}"/>
              </a:ext>
            </a:extLst>
          </p:cNvPr>
          <p:cNvSpPr txBox="1">
            <a:spLocks noChangeArrowheads="1"/>
          </p:cNvSpPr>
          <p:nvPr/>
        </p:nvSpPr>
        <p:spPr>
          <a:xfrm>
            <a:off x="304800" y="876602"/>
            <a:ext cx="8839200" cy="634380"/>
          </a:xfrm>
          <a:prstGeom prst="rect">
            <a:avLst/>
          </a:prstGeom>
          <a:effectLst/>
        </p:spPr>
        <p:txBody>
          <a:bodyPr anchor="t"/>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eaLnBrk="1" hangingPunct="1">
              <a:buNone/>
              <a:defRPr/>
            </a:pPr>
            <a:r>
              <a:rPr lang="en-US" b="1" i="1" dirty="0">
                <a:solidFill>
                  <a:srgbClr val="FAFBF9"/>
                </a:solidFill>
                <a:effectLst>
                  <a:glow rad="228600">
                    <a:schemeClr val="accent4">
                      <a:satMod val="175000"/>
                      <a:alpha val="77000"/>
                    </a:schemeClr>
                  </a:glow>
                </a:effectLst>
                <a:latin typeface="Arial" charset="0"/>
                <a:ea typeface="ＭＳ Ｐゴシック" charset="0"/>
              </a:rPr>
              <a:t>Second re-gathering (Isaiah 11:11)</a:t>
            </a:r>
            <a:endParaRPr lang="en-US" b="1" i="1" kern="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31" name="Text Box 5">
            <a:extLst>
              <a:ext uri="{FF2B5EF4-FFF2-40B4-BE49-F238E27FC236}">
                <a16:creationId xmlns:a16="http://schemas.microsoft.com/office/drawing/2014/main" id="{B43540A9-E4D3-91B6-B0CF-1C2FF38643B3}"/>
              </a:ext>
            </a:extLst>
          </p:cNvPr>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Tree>
    <p:extLst>
      <p:ext uri="{BB962C8B-B14F-4D97-AF65-F5344CB8AC3E}">
        <p14:creationId xmlns:p14="http://schemas.microsoft.com/office/powerpoint/2010/main" val="8953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par>
                                <p:cTn id="40" presetID="53" presetClass="entr" presetSubtype="16"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Effect transition="in" filter="fade">
                                      <p:cBhvr>
                                        <p:cTn id="44" dur="500"/>
                                        <p:tgtEl>
                                          <p:spTgt spid="65"/>
                                        </p:tgtEl>
                                      </p:cBhvr>
                                    </p:animEffect>
                                  </p:childTnLst>
                                </p:cTn>
                              </p:par>
                              <p:par>
                                <p:cTn id="45" presetID="53" presetClass="entr" presetSubtype="16"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p:cTn id="47" dur="500" fill="hold"/>
                                        <p:tgtEl>
                                          <p:spTgt spid="68"/>
                                        </p:tgtEl>
                                        <p:attrNameLst>
                                          <p:attrName>ppt_w</p:attrName>
                                        </p:attrNameLst>
                                      </p:cBhvr>
                                      <p:tavLst>
                                        <p:tav tm="0">
                                          <p:val>
                                            <p:fltVal val="0"/>
                                          </p:val>
                                        </p:tav>
                                        <p:tav tm="100000">
                                          <p:val>
                                            <p:strVal val="#ppt_w"/>
                                          </p:val>
                                        </p:tav>
                                      </p:tavLst>
                                    </p:anim>
                                    <p:anim calcmode="lin" valueType="num">
                                      <p:cBhvr>
                                        <p:cTn id="48" dur="500" fill="hold"/>
                                        <p:tgtEl>
                                          <p:spTgt spid="68"/>
                                        </p:tgtEl>
                                        <p:attrNameLst>
                                          <p:attrName>ppt_h</p:attrName>
                                        </p:attrNameLst>
                                      </p:cBhvr>
                                      <p:tavLst>
                                        <p:tav tm="0">
                                          <p:val>
                                            <p:fltVal val="0"/>
                                          </p:val>
                                        </p:tav>
                                        <p:tav tm="100000">
                                          <p:val>
                                            <p:strVal val="#ppt_h"/>
                                          </p:val>
                                        </p:tav>
                                      </p:tavLst>
                                    </p:anim>
                                    <p:animEffect transition="in" filter="fade">
                                      <p:cBhvr>
                                        <p:cTn id="49" dur="500"/>
                                        <p:tgtEl>
                                          <p:spTgt spid="68"/>
                                        </p:tgtEl>
                                      </p:cBhvr>
                                    </p:animEffect>
                                  </p:childTnLst>
                                </p:cTn>
                              </p:par>
                              <p:par>
                                <p:cTn id="50" presetID="53" presetClass="entr" presetSubtype="16"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 calcmode="lin" valueType="num">
                                      <p:cBhvr>
                                        <p:cTn id="52" dur="500" fill="hold"/>
                                        <p:tgtEl>
                                          <p:spTgt spid="71"/>
                                        </p:tgtEl>
                                        <p:attrNameLst>
                                          <p:attrName>ppt_w</p:attrName>
                                        </p:attrNameLst>
                                      </p:cBhvr>
                                      <p:tavLst>
                                        <p:tav tm="0">
                                          <p:val>
                                            <p:fltVal val="0"/>
                                          </p:val>
                                        </p:tav>
                                        <p:tav tm="100000">
                                          <p:val>
                                            <p:strVal val="#ppt_w"/>
                                          </p:val>
                                        </p:tav>
                                      </p:tavLst>
                                    </p:anim>
                                    <p:anim calcmode="lin" valueType="num">
                                      <p:cBhvr>
                                        <p:cTn id="53" dur="500" fill="hold"/>
                                        <p:tgtEl>
                                          <p:spTgt spid="71"/>
                                        </p:tgtEl>
                                        <p:attrNameLst>
                                          <p:attrName>ppt_h</p:attrName>
                                        </p:attrNameLst>
                                      </p:cBhvr>
                                      <p:tavLst>
                                        <p:tav tm="0">
                                          <p:val>
                                            <p:fltVal val="0"/>
                                          </p:val>
                                        </p:tav>
                                        <p:tav tm="100000">
                                          <p:val>
                                            <p:strVal val="#ppt_h"/>
                                          </p:val>
                                        </p:tav>
                                      </p:tavLst>
                                    </p:anim>
                                    <p:animEffect transition="in" filter="fade">
                                      <p:cBhvr>
                                        <p:cTn id="54" dur="500"/>
                                        <p:tgtEl>
                                          <p:spTgt spid="71"/>
                                        </p:tgtEl>
                                      </p:cBhvr>
                                    </p:animEffect>
                                  </p:childTnLst>
                                </p:cTn>
                              </p:par>
                              <p:par>
                                <p:cTn id="55" presetID="53" presetClass="entr" presetSubtype="16"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fltVal val="0"/>
                                          </p:val>
                                        </p:tav>
                                        <p:tav tm="100000">
                                          <p:val>
                                            <p:strVal val="#ppt_w"/>
                                          </p:val>
                                        </p:tav>
                                      </p:tavLst>
                                    </p:anim>
                                    <p:anim calcmode="lin" valueType="num">
                                      <p:cBhvr>
                                        <p:cTn id="58" dur="500" fill="hold"/>
                                        <p:tgtEl>
                                          <p:spTgt spid="74"/>
                                        </p:tgtEl>
                                        <p:attrNameLst>
                                          <p:attrName>ppt_h</p:attrName>
                                        </p:attrNameLst>
                                      </p:cBhvr>
                                      <p:tavLst>
                                        <p:tav tm="0">
                                          <p:val>
                                            <p:fltVal val="0"/>
                                          </p:val>
                                        </p:tav>
                                        <p:tav tm="100000">
                                          <p:val>
                                            <p:strVal val="#ppt_h"/>
                                          </p:val>
                                        </p:tav>
                                      </p:tavLst>
                                    </p:anim>
                                    <p:animEffect transition="in" filter="fade">
                                      <p:cBhvr>
                                        <p:cTn id="59" dur="500"/>
                                        <p:tgtEl>
                                          <p:spTgt spid="74"/>
                                        </p:tgtEl>
                                      </p:cBhvr>
                                    </p:animEffect>
                                  </p:childTnLst>
                                </p:cTn>
                              </p:par>
                              <p:par>
                                <p:cTn id="60" presetID="53" presetClass="entr" presetSubtype="16"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 calcmode="lin" valueType="num">
                                      <p:cBhvr>
                                        <p:cTn id="62" dur="500" fill="hold"/>
                                        <p:tgtEl>
                                          <p:spTgt spid="77"/>
                                        </p:tgtEl>
                                        <p:attrNameLst>
                                          <p:attrName>ppt_w</p:attrName>
                                        </p:attrNameLst>
                                      </p:cBhvr>
                                      <p:tavLst>
                                        <p:tav tm="0">
                                          <p:val>
                                            <p:fltVal val="0"/>
                                          </p:val>
                                        </p:tav>
                                        <p:tav tm="100000">
                                          <p:val>
                                            <p:strVal val="#ppt_w"/>
                                          </p:val>
                                        </p:tav>
                                      </p:tavLst>
                                    </p:anim>
                                    <p:anim calcmode="lin" valueType="num">
                                      <p:cBhvr>
                                        <p:cTn id="63" dur="500" fill="hold"/>
                                        <p:tgtEl>
                                          <p:spTgt spid="77"/>
                                        </p:tgtEl>
                                        <p:attrNameLst>
                                          <p:attrName>ppt_h</p:attrName>
                                        </p:attrNameLst>
                                      </p:cBhvr>
                                      <p:tavLst>
                                        <p:tav tm="0">
                                          <p:val>
                                            <p:fltVal val="0"/>
                                          </p:val>
                                        </p:tav>
                                        <p:tav tm="100000">
                                          <p:val>
                                            <p:strVal val="#ppt_h"/>
                                          </p:val>
                                        </p:tav>
                                      </p:tavLst>
                                    </p:anim>
                                    <p:animEffect transition="in" filter="fade">
                                      <p:cBhvr>
                                        <p:cTn id="64" dur="500"/>
                                        <p:tgtEl>
                                          <p:spTgt spid="77"/>
                                        </p:tgtEl>
                                      </p:cBhvr>
                                    </p:animEffect>
                                  </p:childTnLst>
                                </p:cTn>
                              </p:par>
                              <p:par>
                                <p:cTn id="65" presetID="53" presetClass="entr" presetSubtype="16"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anim calcmode="lin" valueType="num">
                                      <p:cBhvr>
                                        <p:cTn id="67" dur="500" fill="hold"/>
                                        <p:tgtEl>
                                          <p:spTgt spid="84"/>
                                        </p:tgtEl>
                                        <p:attrNameLst>
                                          <p:attrName>ppt_w</p:attrName>
                                        </p:attrNameLst>
                                      </p:cBhvr>
                                      <p:tavLst>
                                        <p:tav tm="0">
                                          <p:val>
                                            <p:fltVal val="0"/>
                                          </p:val>
                                        </p:tav>
                                        <p:tav tm="100000">
                                          <p:val>
                                            <p:strVal val="#ppt_w"/>
                                          </p:val>
                                        </p:tav>
                                      </p:tavLst>
                                    </p:anim>
                                    <p:anim calcmode="lin" valueType="num">
                                      <p:cBhvr>
                                        <p:cTn id="68" dur="500" fill="hold"/>
                                        <p:tgtEl>
                                          <p:spTgt spid="84"/>
                                        </p:tgtEl>
                                        <p:attrNameLst>
                                          <p:attrName>ppt_h</p:attrName>
                                        </p:attrNameLst>
                                      </p:cBhvr>
                                      <p:tavLst>
                                        <p:tav tm="0">
                                          <p:val>
                                            <p:fltVal val="0"/>
                                          </p:val>
                                        </p:tav>
                                        <p:tav tm="100000">
                                          <p:val>
                                            <p:strVal val="#ppt_h"/>
                                          </p:val>
                                        </p:tav>
                                      </p:tavLst>
                                    </p:anim>
                                    <p:animEffect transition="in" filter="fade">
                                      <p:cBhvr>
                                        <p:cTn id="69" dur="500"/>
                                        <p:tgtEl>
                                          <p:spTgt spid="84"/>
                                        </p:tgtEl>
                                      </p:cBhvr>
                                    </p:animEffect>
                                  </p:childTnLst>
                                </p:cTn>
                              </p:par>
                              <p:par>
                                <p:cTn id="70" presetID="53" presetClass="entr" presetSubtype="16"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par>
                                <p:cTn id="75" presetID="53" presetClass="entr" presetSubtype="16"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p:cTn id="77" dur="500" fill="hold"/>
                                        <p:tgtEl>
                                          <p:spTgt spid="88"/>
                                        </p:tgtEl>
                                        <p:attrNameLst>
                                          <p:attrName>ppt_w</p:attrName>
                                        </p:attrNameLst>
                                      </p:cBhvr>
                                      <p:tavLst>
                                        <p:tav tm="0">
                                          <p:val>
                                            <p:fltVal val="0"/>
                                          </p:val>
                                        </p:tav>
                                        <p:tav tm="100000">
                                          <p:val>
                                            <p:strVal val="#ppt_w"/>
                                          </p:val>
                                        </p:tav>
                                      </p:tavLst>
                                    </p:anim>
                                    <p:anim calcmode="lin" valueType="num">
                                      <p:cBhvr>
                                        <p:cTn id="78" dur="500" fill="hold"/>
                                        <p:tgtEl>
                                          <p:spTgt spid="88"/>
                                        </p:tgtEl>
                                        <p:attrNameLst>
                                          <p:attrName>ppt_h</p:attrName>
                                        </p:attrNameLst>
                                      </p:cBhvr>
                                      <p:tavLst>
                                        <p:tav tm="0">
                                          <p:val>
                                            <p:fltVal val="0"/>
                                          </p:val>
                                        </p:tav>
                                        <p:tav tm="100000">
                                          <p:val>
                                            <p:strVal val="#ppt_h"/>
                                          </p:val>
                                        </p:tav>
                                      </p:tavLst>
                                    </p:anim>
                                    <p:animEffect transition="in" filter="fade">
                                      <p:cBhvr>
                                        <p:cTn id="79" dur="500"/>
                                        <p:tgtEl>
                                          <p:spTgt spid="88"/>
                                        </p:tgtEl>
                                      </p:cBhvr>
                                    </p:animEffect>
                                  </p:childTnLst>
                                </p:cTn>
                              </p:par>
                              <p:par>
                                <p:cTn id="80" presetID="53" presetClass="entr" presetSubtype="16"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 calcmode="lin" valueType="num">
                                      <p:cBhvr>
                                        <p:cTn id="82" dur="500" fill="hold"/>
                                        <p:tgtEl>
                                          <p:spTgt spid="90"/>
                                        </p:tgtEl>
                                        <p:attrNameLst>
                                          <p:attrName>ppt_w</p:attrName>
                                        </p:attrNameLst>
                                      </p:cBhvr>
                                      <p:tavLst>
                                        <p:tav tm="0">
                                          <p:val>
                                            <p:fltVal val="0"/>
                                          </p:val>
                                        </p:tav>
                                        <p:tav tm="100000">
                                          <p:val>
                                            <p:strVal val="#ppt_w"/>
                                          </p:val>
                                        </p:tav>
                                      </p:tavLst>
                                    </p:anim>
                                    <p:anim calcmode="lin" valueType="num">
                                      <p:cBhvr>
                                        <p:cTn id="83" dur="500" fill="hold"/>
                                        <p:tgtEl>
                                          <p:spTgt spid="90"/>
                                        </p:tgtEl>
                                        <p:attrNameLst>
                                          <p:attrName>ppt_h</p:attrName>
                                        </p:attrNameLst>
                                      </p:cBhvr>
                                      <p:tavLst>
                                        <p:tav tm="0">
                                          <p:val>
                                            <p:fltVal val="0"/>
                                          </p:val>
                                        </p:tav>
                                        <p:tav tm="100000">
                                          <p:val>
                                            <p:strVal val="#ppt_h"/>
                                          </p:val>
                                        </p:tav>
                                      </p:tavLst>
                                    </p:anim>
                                    <p:animEffect transition="in" filter="fade">
                                      <p:cBhvr>
                                        <p:cTn id="84" dur="500"/>
                                        <p:tgtEl>
                                          <p:spTgt spid="90"/>
                                        </p:tgtEl>
                                      </p:cBhvr>
                                    </p:animEffect>
                                  </p:childTnLst>
                                </p:cTn>
                              </p:par>
                              <p:par>
                                <p:cTn id="85" presetID="53" presetClass="entr" presetSubtype="16" fill="hold" nodeType="with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p:cTn id="87" dur="500" fill="hold"/>
                                        <p:tgtEl>
                                          <p:spTgt spid="92"/>
                                        </p:tgtEl>
                                        <p:attrNameLst>
                                          <p:attrName>ppt_w</p:attrName>
                                        </p:attrNameLst>
                                      </p:cBhvr>
                                      <p:tavLst>
                                        <p:tav tm="0">
                                          <p:val>
                                            <p:fltVal val="0"/>
                                          </p:val>
                                        </p:tav>
                                        <p:tav tm="100000">
                                          <p:val>
                                            <p:strVal val="#ppt_w"/>
                                          </p:val>
                                        </p:tav>
                                      </p:tavLst>
                                    </p:anim>
                                    <p:anim calcmode="lin" valueType="num">
                                      <p:cBhvr>
                                        <p:cTn id="88" dur="500" fill="hold"/>
                                        <p:tgtEl>
                                          <p:spTgt spid="92"/>
                                        </p:tgtEl>
                                        <p:attrNameLst>
                                          <p:attrName>ppt_h</p:attrName>
                                        </p:attrNameLst>
                                      </p:cBhvr>
                                      <p:tavLst>
                                        <p:tav tm="0">
                                          <p:val>
                                            <p:fltVal val="0"/>
                                          </p:val>
                                        </p:tav>
                                        <p:tav tm="100000">
                                          <p:val>
                                            <p:strVal val="#ppt_h"/>
                                          </p:val>
                                        </p:tav>
                                      </p:tavLst>
                                    </p:anim>
                                    <p:animEffect transition="in" filter="fade">
                                      <p:cBhvr>
                                        <p:cTn id="89" dur="500"/>
                                        <p:tgtEl>
                                          <p:spTgt spid="92"/>
                                        </p:tgtEl>
                                      </p:cBhvr>
                                    </p:animEffect>
                                  </p:childTnLst>
                                </p:cTn>
                              </p:par>
                              <p:par>
                                <p:cTn id="90" presetID="53" presetClass="entr" presetSubtype="16" fill="hold" nodeType="withEffect">
                                  <p:stCondLst>
                                    <p:cond delay="0"/>
                                  </p:stCondLst>
                                  <p:childTnLst>
                                    <p:set>
                                      <p:cBhvr>
                                        <p:cTn id="91" dur="1" fill="hold">
                                          <p:stCondLst>
                                            <p:cond delay="0"/>
                                          </p:stCondLst>
                                        </p:cTn>
                                        <p:tgtEl>
                                          <p:spTgt spid="95"/>
                                        </p:tgtEl>
                                        <p:attrNameLst>
                                          <p:attrName>style.visibility</p:attrName>
                                        </p:attrNameLst>
                                      </p:cBhvr>
                                      <p:to>
                                        <p:strVal val="visible"/>
                                      </p:to>
                                    </p:set>
                                    <p:anim calcmode="lin" valueType="num">
                                      <p:cBhvr>
                                        <p:cTn id="92" dur="500" fill="hold"/>
                                        <p:tgtEl>
                                          <p:spTgt spid="95"/>
                                        </p:tgtEl>
                                        <p:attrNameLst>
                                          <p:attrName>ppt_w</p:attrName>
                                        </p:attrNameLst>
                                      </p:cBhvr>
                                      <p:tavLst>
                                        <p:tav tm="0">
                                          <p:val>
                                            <p:fltVal val="0"/>
                                          </p:val>
                                        </p:tav>
                                        <p:tav tm="100000">
                                          <p:val>
                                            <p:strVal val="#ppt_w"/>
                                          </p:val>
                                        </p:tav>
                                      </p:tavLst>
                                    </p:anim>
                                    <p:anim calcmode="lin" valueType="num">
                                      <p:cBhvr>
                                        <p:cTn id="93" dur="500" fill="hold"/>
                                        <p:tgtEl>
                                          <p:spTgt spid="95"/>
                                        </p:tgtEl>
                                        <p:attrNameLst>
                                          <p:attrName>ppt_h</p:attrName>
                                        </p:attrNameLst>
                                      </p:cBhvr>
                                      <p:tavLst>
                                        <p:tav tm="0">
                                          <p:val>
                                            <p:fltVal val="0"/>
                                          </p:val>
                                        </p:tav>
                                        <p:tav tm="100000">
                                          <p:val>
                                            <p:strVal val="#ppt_h"/>
                                          </p:val>
                                        </p:tav>
                                      </p:tavLst>
                                    </p:anim>
                                    <p:animEffect transition="in" filter="fade">
                                      <p:cBhvr>
                                        <p:cTn id="94" dur="500"/>
                                        <p:tgtEl>
                                          <p:spTgt spid="95"/>
                                        </p:tgtEl>
                                      </p:cBhvr>
                                    </p:animEffect>
                                  </p:childTnLst>
                                </p:cTn>
                              </p:par>
                              <p:par>
                                <p:cTn id="95" presetID="53" presetClass="entr" presetSubtype="16"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p:cTn id="97" dur="500" fill="hold"/>
                                        <p:tgtEl>
                                          <p:spTgt spid="101"/>
                                        </p:tgtEl>
                                        <p:attrNameLst>
                                          <p:attrName>ppt_w</p:attrName>
                                        </p:attrNameLst>
                                      </p:cBhvr>
                                      <p:tavLst>
                                        <p:tav tm="0">
                                          <p:val>
                                            <p:fltVal val="0"/>
                                          </p:val>
                                        </p:tav>
                                        <p:tav tm="100000">
                                          <p:val>
                                            <p:strVal val="#ppt_w"/>
                                          </p:val>
                                        </p:tav>
                                      </p:tavLst>
                                    </p:anim>
                                    <p:anim calcmode="lin" valueType="num">
                                      <p:cBhvr>
                                        <p:cTn id="98" dur="500" fill="hold"/>
                                        <p:tgtEl>
                                          <p:spTgt spid="101"/>
                                        </p:tgtEl>
                                        <p:attrNameLst>
                                          <p:attrName>ppt_h</p:attrName>
                                        </p:attrNameLst>
                                      </p:cBhvr>
                                      <p:tavLst>
                                        <p:tav tm="0">
                                          <p:val>
                                            <p:fltVal val="0"/>
                                          </p:val>
                                        </p:tav>
                                        <p:tav tm="100000">
                                          <p:val>
                                            <p:strVal val="#ppt_h"/>
                                          </p:val>
                                        </p:tav>
                                      </p:tavLst>
                                    </p:anim>
                                    <p:animEffect transition="in" filter="fade">
                                      <p:cBhvr>
                                        <p:cTn id="99" dur="500"/>
                                        <p:tgtEl>
                                          <p:spTgt spid="10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p:cTn id="102" dur="500" fill="hold"/>
                                        <p:tgtEl>
                                          <p:spTgt spid="72"/>
                                        </p:tgtEl>
                                        <p:attrNameLst>
                                          <p:attrName>ppt_w</p:attrName>
                                        </p:attrNameLst>
                                      </p:cBhvr>
                                      <p:tavLst>
                                        <p:tav tm="0">
                                          <p:val>
                                            <p:fltVal val="0"/>
                                          </p:val>
                                        </p:tav>
                                        <p:tav tm="100000">
                                          <p:val>
                                            <p:strVal val="#ppt_w"/>
                                          </p:val>
                                        </p:tav>
                                      </p:tavLst>
                                    </p:anim>
                                    <p:anim calcmode="lin" valueType="num">
                                      <p:cBhvr>
                                        <p:cTn id="103" dur="500" fill="hold"/>
                                        <p:tgtEl>
                                          <p:spTgt spid="72"/>
                                        </p:tgtEl>
                                        <p:attrNameLst>
                                          <p:attrName>ppt_h</p:attrName>
                                        </p:attrNameLst>
                                      </p:cBhvr>
                                      <p:tavLst>
                                        <p:tav tm="0">
                                          <p:val>
                                            <p:fltVal val="0"/>
                                          </p:val>
                                        </p:tav>
                                        <p:tav tm="100000">
                                          <p:val>
                                            <p:strVal val="#ppt_h"/>
                                          </p:val>
                                        </p:tav>
                                      </p:tavLst>
                                    </p:anim>
                                    <p:animEffect transition="in" filter="fade">
                                      <p:cBhvr>
                                        <p:cTn id="104" dur="500"/>
                                        <p:tgtEl>
                                          <p:spTgt spid="72"/>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anim calcmode="lin" valueType="num">
                                      <p:cBhvr>
                                        <p:cTn id="107" dur="500" fill="hold"/>
                                        <p:tgtEl>
                                          <p:spTgt spid="73"/>
                                        </p:tgtEl>
                                        <p:attrNameLst>
                                          <p:attrName>ppt_w</p:attrName>
                                        </p:attrNameLst>
                                      </p:cBhvr>
                                      <p:tavLst>
                                        <p:tav tm="0">
                                          <p:val>
                                            <p:fltVal val="0"/>
                                          </p:val>
                                        </p:tav>
                                        <p:tav tm="100000">
                                          <p:val>
                                            <p:strVal val="#ppt_w"/>
                                          </p:val>
                                        </p:tav>
                                      </p:tavLst>
                                    </p:anim>
                                    <p:anim calcmode="lin" valueType="num">
                                      <p:cBhvr>
                                        <p:cTn id="108" dur="500" fill="hold"/>
                                        <p:tgtEl>
                                          <p:spTgt spid="73"/>
                                        </p:tgtEl>
                                        <p:attrNameLst>
                                          <p:attrName>ppt_h</p:attrName>
                                        </p:attrNameLst>
                                      </p:cBhvr>
                                      <p:tavLst>
                                        <p:tav tm="0">
                                          <p:val>
                                            <p:fltVal val="0"/>
                                          </p:val>
                                        </p:tav>
                                        <p:tav tm="100000">
                                          <p:val>
                                            <p:strVal val="#ppt_h"/>
                                          </p:val>
                                        </p:tav>
                                      </p:tavLst>
                                    </p:anim>
                                    <p:animEffect transition="in" filter="fade">
                                      <p:cBhvr>
                                        <p:cTn id="109" dur="500"/>
                                        <p:tgtEl>
                                          <p:spTgt spid="73"/>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par>
                                <p:cTn id="115" presetID="53"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 calcmode="lin" valueType="num">
                                      <p:cBhvr>
                                        <p:cTn id="117" dur="500" fill="hold"/>
                                        <p:tgtEl>
                                          <p:spTgt spid="78"/>
                                        </p:tgtEl>
                                        <p:attrNameLst>
                                          <p:attrName>ppt_w</p:attrName>
                                        </p:attrNameLst>
                                      </p:cBhvr>
                                      <p:tavLst>
                                        <p:tav tm="0">
                                          <p:val>
                                            <p:fltVal val="0"/>
                                          </p:val>
                                        </p:tav>
                                        <p:tav tm="100000">
                                          <p:val>
                                            <p:strVal val="#ppt_w"/>
                                          </p:val>
                                        </p:tav>
                                      </p:tavLst>
                                    </p:anim>
                                    <p:anim calcmode="lin" valueType="num">
                                      <p:cBhvr>
                                        <p:cTn id="118" dur="500" fill="hold"/>
                                        <p:tgtEl>
                                          <p:spTgt spid="78"/>
                                        </p:tgtEl>
                                        <p:attrNameLst>
                                          <p:attrName>ppt_h</p:attrName>
                                        </p:attrNameLst>
                                      </p:cBhvr>
                                      <p:tavLst>
                                        <p:tav tm="0">
                                          <p:val>
                                            <p:fltVal val="0"/>
                                          </p:val>
                                        </p:tav>
                                        <p:tav tm="100000">
                                          <p:val>
                                            <p:strVal val="#ppt_h"/>
                                          </p:val>
                                        </p:tav>
                                      </p:tavLst>
                                    </p:anim>
                                    <p:animEffect transition="in" filter="fade">
                                      <p:cBhvr>
                                        <p:cTn id="119" dur="500"/>
                                        <p:tgtEl>
                                          <p:spTgt spid="7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 calcmode="lin" valueType="num">
                                      <p:cBhvr>
                                        <p:cTn id="122" dur="500" fill="hold"/>
                                        <p:tgtEl>
                                          <p:spTgt spid="75"/>
                                        </p:tgtEl>
                                        <p:attrNameLst>
                                          <p:attrName>ppt_w</p:attrName>
                                        </p:attrNameLst>
                                      </p:cBhvr>
                                      <p:tavLst>
                                        <p:tav tm="0">
                                          <p:val>
                                            <p:fltVal val="0"/>
                                          </p:val>
                                        </p:tav>
                                        <p:tav tm="100000">
                                          <p:val>
                                            <p:strVal val="#ppt_w"/>
                                          </p:val>
                                        </p:tav>
                                      </p:tavLst>
                                    </p:anim>
                                    <p:anim calcmode="lin" valueType="num">
                                      <p:cBhvr>
                                        <p:cTn id="123" dur="500" fill="hold"/>
                                        <p:tgtEl>
                                          <p:spTgt spid="75"/>
                                        </p:tgtEl>
                                        <p:attrNameLst>
                                          <p:attrName>ppt_h</p:attrName>
                                        </p:attrNameLst>
                                      </p:cBhvr>
                                      <p:tavLst>
                                        <p:tav tm="0">
                                          <p:val>
                                            <p:fltVal val="0"/>
                                          </p:val>
                                        </p:tav>
                                        <p:tav tm="100000">
                                          <p:val>
                                            <p:strVal val="#ppt_h"/>
                                          </p:val>
                                        </p:tav>
                                      </p:tavLst>
                                    </p:anim>
                                    <p:animEffect transition="in" filter="fade">
                                      <p:cBhvr>
                                        <p:cTn id="12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8" grpId="0"/>
      <p:bldP spid="19" grpId="0"/>
      <p:bldP spid="72" grpId="0"/>
      <p:bldP spid="73" grpId="0"/>
      <p:bldP spid="7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Returns to the Land</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473d</a:t>
            </a:r>
          </a:p>
        </p:txBody>
      </p:sp>
      <p:graphicFrame>
        <p:nvGraphicFramePr>
          <p:cNvPr id="5" name="Table 4"/>
          <p:cNvGraphicFramePr>
            <a:graphicFrameLocks noGrp="1"/>
          </p:cNvGraphicFramePr>
          <p:nvPr/>
        </p:nvGraphicFramePr>
        <p:xfrm>
          <a:off x="0" y="762000"/>
          <a:ext cx="9144000" cy="4889474"/>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92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First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Second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8069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Dates in Exile</a:t>
                      </a:r>
                    </a:p>
                  </a:txBody>
                  <a:tcPr marL="68580" marR="68580" marT="0" marB="0">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605-536 BC (Jer. 25:11) </a:t>
                      </a: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AD 132-1948 (Jews excluded from Israel by Romans to UN Mandate)</a:t>
                      </a: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8069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Period Returned</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538 BC – AD 132</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AD 1948 – Present</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773344">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Place of Origin</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Babylon (Ezra 2:1)</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Many nations (Isa. 11:11)</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8069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People Returned </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Only Judah (Ezra 2:64; </a:t>
                      </a:r>
                      <a:b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b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Neh. 11:1)</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Israel &amp; Judah return as a united nation (Jer. 30:3; 31:31)</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Valley of Elah, near Adullam</a:t>
            </a:r>
          </a:p>
        </p:txBody>
      </p:sp>
    </p:spTree>
    <p:extLst>
      <p:ext uri="{BB962C8B-B14F-4D97-AF65-F5344CB8AC3E}">
        <p14:creationId xmlns:p14="http://schemas.microsoft.com/office/powerpoint/2010/main" val="12338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Returns to the Land</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473d</a:t>
            </a:r>
          </a:p>
        </p:txBody>
      </p:sp>
      <p:graphicFrame>
        <p:nvGraphicFramePr>
          <p:cNvPr id="5" name="Table 4"/>
          <p:cNvGraphicFramePr>
            <a:graphicFrameLocks noGrp="1"/>
          </p:cNvGraphicFramePr>
          <p:nvPr/>
        </p:nvGraphicFramePr>
        <p:xfrm>
          <a:off x="0" y="762000"/>
          <a:ext cx="9144000" cy="4949779"/>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6511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First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Second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14254">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Israel Before Return</a:t>
                      </a:r>
                    </a:p>
                  </a:txBody>
                  <a:tcPr marL="68580" marR="68580" marT="0" marB="0">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Prosperous (Jer. 29:4-7)</a:t>
                      </a:r>
                    </a:p>
                  </a:txBody>
                  <a:tcPr marL="68580" marR="68580" marT="0" marB="0">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“Time of trouble” (Jer. 30:7; Matt. 24:4-14)</a:t>
                      </a:r>
                    </a:p>
                  </a:txBody>
                  <a:tcPr marL="68580" marR="68580" marT="0" marB="0">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616727">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Nations Before Return</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Victorious (Dan. 7:1-4)</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Ruling over Israel in “times of the Gentiles” (Luke 21:24)</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7647">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Nations at Return</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Supportive (Ezra 1:1-4)</a:t>
                      </a: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Judged (Dan. 2:44; 7:19-26; Jer. 30:6; Zech. 14:2-3; Rev. 19:11-21)</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Valley of Elah, near Adullam</a:t>
            </a:r>
          </a:p>
        </p:txBody>
      </p:sp>
    </p:spTree>
    <p:extLst>
      <p:ext uri="{BB962C8B-B14F-4D97-AF65-F5344CB8AC3E}">
        <p14:creationId xmlns:p14="http://schemas.microsoft.com/office/powerpoint/2010/main" val="216568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Ezekiel</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Expectant</a:t>
            </a:r>
          </a:p>
        </p:txBody>
      </p:sp>
    </p:spTree>
    <p:extLst>
      <p:ext uri="{BB962C8B-B14F-4D97-AF65-F5344CB8AC3E}">
        <p14:creationId xmlns:p14="http://schemas.microsoft.com/office/powerpoint/2010/main" val="30435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Returns to the Land</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473d</a:t>
            </a:r>
          </a:p>
        </p:txBody>
      </p:sp>
      <p:graphicFrame>
        <p:nvGraphicFramePr>
          <p:cNvPr id="5" name="Table 4"/>
          <p:cNvGraphicFramePr>
            <a:graphicFrameLocks noGrp="1"/>
          </p:cNvGraphicFramePr>
          <p:nvPr/>
        </p:nvGraphicFramePr>
        <p:xfrm>
          <a:off x="0" y="762000"/>
          <a:ext cx="9144000" cy="5429841"/>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5243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First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Second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57287">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Conditions Following:</a:t>
                      </a: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02778">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Freedoms </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Subjects of Persia, Greece, &amp; Rome (Dan. 7)</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“No longer will foreigners enslave them” (Jer. 30:8)</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05782">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Wars</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Many (Dan. 11:1-35)</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None (Isa. 2:4; Jer. 30:10)</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05782">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Covenant</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Mosaic (Jer. 31:32)</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New (Jer. 31:31)</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286895796"/>
                  </a:ext>
                </a:extLst>
              </a:tr>
              <a:tr h="905782">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Temple</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Second (Ezra 6:15</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Ezekiel’s</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(Ezek. 40:48)</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827207410"/>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Valley of Elah, near Adullam</a:t>
            </a:r>
          </a:p>
        </p:txBody>
      </p:sp>
    </p:spTree>
    <p:extLst>
      <p:ext uri="{BB962C8B-B14F-4D97-AF65-F5344CB8AC3E}">
        <p14:creationId xmlns:p14="http://schemas.microsoft.com/office/powerpoint/2010/main" val="249401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Returns to the Land</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473d</a:t>
            </a:r>
          </a:p>
        </p:txBody>
      </p:sp>
      <p:graphicFrame>
        <p:nvGraphicFramePr>
          <p:cNvPr id="5" name="Table 4"/>
          <p:cNvGraphicFramePr>
            <a:graphicFrameLocks noGrp="1"/>
          </p:cNvGraphicFramePr>
          <p:nvPr/>
        </p:nvGraphicFramePr>
        <p:xfrm>
          <a:off x="0" y="762000"/>
          <a:ext cx="9144000" cy="5848043"/>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92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First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Second Return</a:t>
                      </a: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17113">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Conditions Following:</a:t>
                      </a: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225536">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Boundaries</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Judah later expanded to Galilee (e.g., Matt. 2:2)</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Wadi of Egypt to Euphrates River </a:t>
                      </a:r>
                      <a:b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b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(Isa. 27:12; cf. Gen 15:18)</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71052">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Palace</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None (Ezra 4:4)</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Rebuilt (Jer. 30:18b)</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71052">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King</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None (Hos. 3:4)</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Christ (Isa. 9:6; 11:1-5; Mic. 5:2)</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286895796"/>
                  </a:ext>
                </a:extLst>
              </a:tr>
              <a:tr h="971052">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Emotions</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Regret (Mal. 3:14)</a:t>
                      </a:r>
                    </a:p>
                  </a:txBody>
                  <a:tcPr marL="68580" marR="68580" marT="0" marB="0">
                    <a:lnL>
                      <a:noFill/>
                    </a:lnL>
                    <a:lnR>
                      <a:noFill/>
                    </a:lnR>
                    <a:lnT>
                      <a:noFill/>
                    </a:lnT>
                    <a:lnB>
                      <a:noFill/>
                    </a:lnB>
                    <a:lnTlToBr>
                      <a:noFill/>
                    </a:lnTlToBr>
                    <a:lnBlToTr>
                      <a:noFill/>
                    </a:lnBlToTr>
                    <a:noFill/>
                  </a:tcPr>
                </a:tc>
                <a:tc>
                  <a:txBody>
                    <a:bodyPr/>
                    <a:lstStyle/>
                    <a:p>
                      <a:pPr marL="0" marR="0" algn="l" defTabSz="457200" rtl="0" eaLnBrk="1" latinLnBrk="0" hangingPunct="1">
                        <a:spcBef>
                          <a:spcPts val="0"/>
                        </a:spcBef>
                        <a:spcAft>
                          <a:spcPts val="0"/>
                        </a:spcAf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Comfort &amp; joy (Jer. 31:13)</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827207410"/>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Valley of Elah, near Adullam</a:t>
            </a:r>
          </a:p>
        </p:txBody>
      </p:sp>
    </p:spTree>
    <p:extLst>
      <p:ext uri="{BB962C8B-B14F-4D97-AF65-F5344CB8AC3E}">
        <p14:creationId xmlns:p14="http://schemas.microsoft.com/office/powerpoint/2010/main" val="28808297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3"/>
          <p:cNvSpPr>
            <a:spLocks noGrp="1" noChangeArrowheads="1"/>
          </p:cNvSpPr>
          <p:nvPr>
            <p:ph type="ctrTitle"/>
          </p:nvPr>
        </p:nvSpPr>
        <p:spPr>
          <a:xfrm>
            <a:off x="72008" y="8384"/>
            <a:ext cx="6732240" cy="2124472"/>
          </a:xfrm>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Why does Ezekiel depict the second return?</a:t>
            </a:r>
            <a:endParaRPr lang="en-US" sz="40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2132856"/>
            <a:ext cx="8839200" cy="4725144"/>
          </a:xfrm>
          <a:noFill/>
          <a:ln>
            <a:noFill/>
          </a:ln>
          <a:effectLst/>
        </p:spPr>
        <p:txBody>
          <a:bodyPr vert="horz" wrap="square" lIns="91440" tIns="45720" rIns="91440" bIns="45720" numCol="1" anchor="t" anchorCtr="0" compatLnSpc="1">
            <a:prstTxWarp prst="textNoShape">
              <a:avLst/>
            </a:prstTxWarp>
          </a:bodyPr>
          <a:lstStyle/>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Israel will trust in her Messiah (37:14)</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Reunification of Israel &amp; Judah (37:15-23)</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lead them (37:24)</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rule </a:t>
            </a:r>
            <a:r>
              <a:rPr lang="en-US" altLang="ja-JP"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a:t>
            </a: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forever</a:t>
            </a:r>
            <a:r>
              <a:rPr lang="fr-FR"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a:t>
            </a: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 (37:25)</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Permanent temple (37:26b, 28)</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Postexilic prophecy (Zech. 10:9-10)</a:t>
            </a:r>
            <a:endParaRPr lang="en-US" b="1" i="1" dirty="0">
              <a:solidFill>
                <a:srgbClr val="FAFBF9"/>
              </a:solidFill>
              <a:effectLst>
                <a:glow rad="228600">
                  <a:schemeClr val="accent4">
                    <a:satMod val="175000"/>
                    <a:alpha val="77000"/>
                  </a:schemeClr>
                </a:glow>
              </a:effectLst>
              <a:latin typeface="Arial" charset="0"/>
              <a:ea typeface="ＭＳ Ｐゴシック" charset="0"/>
            </a:endParaRPr>
          </a:p>
          <a:p>
            <a:pPr marL="609600" indent="-609600" algn="l" eaLnBrk="1" hangingPunct="1">
              <a:buFontTx/>
              <a:buAutoNum type="alphaLcPeriod"/>
            </a:pPr>
            <a:r>
              <a:rPr lang="en-US" b="1" i="1" dirty="0">
                <a:solidFill>
                  <a:srgbClr val="FAFBF9"/>
                </a:solidFill>
                <a:effectLst>
                  <a:glow rad="228600">
                    <a:schemeClr val="accent4">
                      <a:satMod val="175000"/>
                      <a:alpha val="77000"/>
                    </a:schemeClr>
                  </a:glow>
                </a:effectLst>
                <a:latin typeface="Arial" charset="0"/>
                <a:ea typeface="ＭＳ Ｐゴシック" charset="0"/>
              </a:rPr>
              <a:t>Second re-gathering (Isa. 11:11) </a:t>
            </a:r>
          </a:p>
        </p:txBody>
      </p:sp>
      <p:sp>
        <p:nvSpPr>
          <p:cNvPr id="45061" name="Text Box 5"/>
          <p:cNvSpPr txBox="1">
            <a:spLocks noChangeArrowheads="1"/>
          </p:cNvSpPr>
          <p:nvPr/>
        </p:nvSpPr>
        <p:spPr bwMode="auto">
          <a:xfrm>
            <a:off x="8077200" y="76200"/>
            <a:ext cx="973343" cy="461665"/>
          </a:xfrm>
          <a:prstGeom prst="rect">
            <a:avLst/>
          </a:prstGeom>
          <a:noFill/>
          <a:ln w="9525">
            <a:noFill/>
            <a:miter lim="800000"/>
            <a:headEnd/>
            <a:tailEnd/>
          </a:ln>
          <a:effectLst>
            <a:glow rad="228600">
              <a:schemeClr val="accent4">
                <a:satMod val="175000"/>
                <a:alpha val="40000"/>
              </a:schemeClr>
            </a:glow>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AFBF9"/>
                </a:solidFill>
                <a:effectLst>
                  <a:glow rad="228600">
                    <a:schemeClr val="accent4">
                      <a:satMod val="175000"/>
                      <a:alpha val="77000"/>
                    </a:schemeClr>
                  </a:glow>
                </a:effectLst>
                <a:uLnTx/>
                <a:uFillTx/>
                <a:latin typeface="Arial" charset="0"/>
                <a:ea typeface="ＭＳ Ｐゴシック" charset="0"/>
              </a:rPr>
              <a:t>33-34</a:t>
            </a:r>
          </a:p>
        </p:txBody>
      </p:sp>
    </p:spTree>
    <p:extLst>
      <p:ext uri="{BB962C8B-B14F-4D97-AF65-F5344CB8AC3E}">
        <p14:creationId xmlns:p14="http://schemas.microsoft.com/office/powerpoint/2010/main" val="1686674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7BE7A5-97FB-BF45-9827-CEBAF53DA49C}"/>
              </a:ext>
            </a:extLst>
          </p:cNvPr>
          <p:cNvSpPr/>
          <p:nvPr/>
        </p:nvSpPr>
        <p:spPr bwMode="auto">
          <a:xfrm>
            <a:off x="8797925"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Rectangle 3"/>
          <p:cNvSpPr>
            <a:spLocks noGrp="1" noChangeArrowheads="1"/>
          </p:cNvSpPr>
          <p:nvPr>
            <p:ph type="ctrTitle"/>
          </p:nvPr>
        </p:nvSpPr>
        <p:spPr>
          <a:xfrm>
            <a:off x="0" y="-59112"/>
            <a:ext cx="9144000" cy="1278312"/>
          </a:xfrm>
          <a:solidFill>
            <a:schemeClr val="tx1"/>
          </a:solidFill>
        </p:spPr>
        <p:txBody>
          <a:bodyPr anchor="b"/>
          <a:lstStyle/>
          <a:p>
            <a:pPr eaLnBrk="1" hangingPunct="1"/>
            <a:r>
              <a:rPr lang="en-US" b="1" dirty="0">
                <a:solidFill>
                  <a:schemeClr val="bg1"/>
                </a:solidFill>
                <a:latin typeface="Arial" charset="0"/>
                <a:ea typeface="ＭＳ Ｐゴシック" charset="0"/>
                <a:cs typeface="ＭＳ Ｐゴシック" charset="0"/>
              </a:rPr>
              <a:t>Interpreting Ezekiel</a:t>
            </a:r>
            <a:r>
              <a:rPr lang="fr-FR"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s Prophecy</a:t>
            </a:r>
          </a:p>
        </p:txBody>
      </p:sp>
      <p:sp>
        <p:nvSpPr>
          <p:cNvPr id="706564" name="Rectangle 4"/>
          <p:cNvSpPr>
            <a:spLocks noChangeArrowheads="1"/>
          </p:cNvSpPr>
          <p:nvPr/>
        </p:nvSpPr>
        <p:spPr bwMode="auto">
          <a:xfrm>
            <a:off x="360363" y="6402013"/>
            <a:ext cx="8458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0"/>
              </a:rPr>
              <a:t>www.bibleweb.org</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0"/>
              </a:rPr>
              <a:t>MEastStudies</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/Sem3.htm</a:t>
            </a:r>
          </a:p>
        </p:txBody>
      </p:sp>
      <p:sp>
        <p:nvSpPr>
          <p:cNvPr id="706581" name="Text Box 37"/>
          <p:cNvSpPr txBox="1">
            <a:spLocks noChangeArrowheads="1"/>
          </p:cNvSpPr>
          <p:nvPr/>
        </p:nvSpPr>
        <p:spPr bwMode="auto">
          <a:xfrm>
            <a:off x="8101013" y="12700"/>
            <a:ext cx="696912"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
        <p:nvSpPr>
          <p:cNvPr id="2" name="Rectangle 1">
            <a:extLst>
              <a:ext uri="{FF2B5EF4-FFF2-40B4-BE49-F238E27FC236}">
                <a16:creationId xmlns:a16="http://schemas.microsoft.com/office/drawing/2014/main" id="{776C3196-66DD-3C7C-0422-CCD8A9061111}"/>
              </a:ext>
            </a:extLst>
          </p:cNvPr>
          <p:cNvSpPr/>
          <p:nvPr/>
        </p:nvSpPr>
        <p:spPr bwMode="auto">
          <a:xfrm>
            <a:off x="0"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aphicFrame>
        <p:nvGraphicFramePr>
          <p:cNvPr id="38917" name="Group 5"/>
          <p:cNvGraphicFramePr>
            <a:graphicFrameLocks noGrp="1"/>
          </p:cNvGraphicFramePr>
          <p:nvPr>
            <p:extLst>
              <p:ext uri="{D42A27DB-BD31-4B8C-83A1-F6EECF244321}">
                <p14:modId xmlns:p14="http://schemas.microsoft.com/office/powerpoint/2010/main" val="4022061536"/>
              </p:ext>
            </p:extLst>
          </p:nvPr>
        </p:nvGraphicFramePr>
        <p:xfrm>
          <a:off x="0" y="1524000"/>
          <a:ext cx="9143999" cy="3916680"/>
        </p:xfrm>
        <a:graphic>
          <a:graphicData uri="http://schemas.openxmlformats.org/drawingml/2006/table">
            <a:tbl>
              <a:tblPr/>
              <a:tblGrid>
                <a:gridCol w="370790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932039">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Vision</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Meaning</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house of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dried 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hope gone, cut off</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bones together</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Jews return to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breath in them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God</a:t>
                      </a:r>
                      <a:r>
                        <a:rPr kumimoji="0" lang="fr-FR"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s Spirit in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54609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1" name="Picture 1" descr="DSC003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6600"/>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42" name="Rectangle 2"/>
          <p:cNvSpPr>
            <a:spLocks noGrp="1" noChangeArrowheads="1"/>
          </p:cNvSpPr>
          <p:nvPr>
            <p:ph type="title"/>
          </p:nvPr>
        </p:nvSpPr>
        <p:spPr>
          <a:xfrm>
            <a:off x="0" y="44450"/>
            <a:ext cx="9144000" cy="692150"/>
          </a:xfrm>
        </p:spPr>
        <p:txBody>
          <a:bodyPr/>
          <a:lstStyle/>
          <a:p>
            <a:pPr algn="ctr" eaLnBrk="1" hangingPunct="1"/>
            <a:r>
              <a:rPr lang="en-US" b="1" dirty="0">
                <a:solidFill>
                  <a:srgbClr val="FFFFFF"/>
                </a:solidFill>
                <a:latin typeface="Arial" charset="0"/>
                <a:ea typeface="新細明體" charset="0"/>
              </a:rPr>
              <a:t>Restoration of the L</a:t>
            </a:r>
            <a:r>
              <a:rPr lang="en-US" sz="3600" b="1" dirty="0">
                <a:solidFill>
                  <a:srgbClr val="FFFFFF"/>
                </a:solidFill>
                <a:latin typeface="Arial" charset="0"/>
                <a:ea typeface="新細明體" charset="0"/>
              </a:rPr>
              <a:t>ORD</a:t>
            </a:r>
            <a:r>
              <a:rPr lang="fr-FR" b="1" dirty="0">
                <a:solidFill>
                  <a:srgbClr val="FFFFFF"/>
                </a:solidFill>
                <a:latin typeface="Arial" charset="0"/>
                <a:ea typeface="新細明體" charset="0"/>
              </a:rPr>
              <a:t>'</a:t>
            </a:r>
            <a:r>
              <a:rPr lang="en-US" b="1" dirty="0">
                <a:solidFill>
                  <a:srgbClr val="FFFFFF"/>
                </a:solidFill>
                <a:latin typeface="Arial" charset="0"/>
                <a:ea typeface="新細明體" charset="0"/>
              </a:rPr>
              <a:t>s People</a:t>
            </a:r>
          </a:p>
        </p:txBody>
      </p:sp>
      <p:sp>
        <p:nvSpPr>
          <p:cNvPr id="727043" name="Text Box 4"/>
          <p:cNvSpPr txBox="1">
            <a:spLocks noChangeArrowheads="1"/>
          </p:cNvSpPr>
          <p:nvPr/>
        </p:nvSpPr>
        <p:spPr bwMode="auto">
          <a:xfrm>
            <a:off x="7259638" y="6400800"/>
            <a:ext cx="1901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CC"/>
                </a:solidFill>
                <a:effectLst/>
                <a:uLnTx/>
                <a:uFillTx/>
                <a:latin typeface="Arial" charset="0"/>
                <a:ea typeface="新細明體" charset="0"/>
                <a:cs typeface="新細明體" charset="0"/>
              </a:rPr>
              <a:t>Ezekiel 36–37</a:t>
            </a:r>
          </a:p>
        </p:txBody>
      </p:sp>
      <p:sp>
        <p:nvSpPr>
          <p:cNvPr id="17413" name="Rectangle 5"/>
          <p:cNvSpPr>
            <a:spLocks noChangeArrowheads="1"/>
          </p:cNvSpPr>
          <p:nvPr/>
        </p:nvSpPr>
        <p:spPr bwMode="auto">
          <a:xfrm>
            <a:off x="124302" y="1124744"/>
            <a:ext cx="89916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Re-gathering of Israel back into their own land</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Reuniting of two nations into one</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Ruling of Israel under one king</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Rescuing of Israel from her sins</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Recommitment of Israel to obey Yahweh</a:t>
            </a:r>
            <a:r>
              <a:rPr kumimoji="0" lang="fr-FR" altLang="ja-JP"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s laws</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Reestablishing covenant of peace with Israel</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Residing of Yahweh in Israel</a:t>
            </a:r>
            <a:r>
              <a:rPr kumimoji="0" lang="fr-FR" altLang="ja-JP"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s midst</a:t>
            </a: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Recognition of Yahweh</a:t>
            </a:r>
            <a:r>
              <a:rPr kumimoji="0" lang="fr-FR" altLang="ja-JP"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a:t>
            </a:r>
            <a:r>
              <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charset="0"/>
                <a:ea typeface="新細明體" charset="0"/>
                <a:cs typeface="新細明體" charset="0"/>
              </a:rPr>
              <a:t>s holiness by all</a:t>
            </a:r>
          </a:p>
        </p:txBody>
      </p:sp>
    </p:spTree>
    <p:extLst>
      <p:ext uri="{BB962C8B-B14F-4D97-AF65-F5344CB8AC3E}">
        <p14:creationId xmlns:p14="http://schemas.microsoft.com/office/powerpoint/2010/main" val="2699217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41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41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4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Preparing for Glory…</a:t>
            </a: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God will </a:t>
            </a:r>
            <a:r>
              <a:rPr kumimoji="1" lang="en-US" sz="4800" b="1" i="0" u="none" strike="noStrike" kern="0" cap="none" spc="0" normalizeH="0" baseline="0" noProof="0" dirty="0">
                <a:ln>
                  <a:noFill/>
                </a:ln>
                <a:solidFill>
                  <a:srgbClr val="FFFFFF"/>
                </a:solidFill>
                <a:effectLst>
                  <a:glow rad="279400">
                    <a:srgbClr val="000003">
                      <a:alpha val="88101"/>
                    </a:srgbClr>
                  </a:glow>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restore</a:t>
            </a: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Israel</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charset="0"/>
              <a:ea typeface="ＭＳ Ｐゴシック"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God will </a:t>
            </a:r>
            <a:r>
              <a:rPr kumimoji="1" lang="en-US" sz="4800" b="1" i="0" u="none" strike="noStrike" kern="0" cap="none" spc="0" normalizeH="0" baseline="0" noProof="0" dirty="0">
                <a:ln>
                  <a:noFill/>
                </a:ln>
                <a:solidFill>
                  <a:srgbClr val="FFFFFF"/>
                </a:solidFill>
                <a:effectLst>
                  <a:glow rad="266700">
                    <a:srgbClr val="000003">
                      <a:alpha val="91363"/>
                    </a:srgbClr>
                  </a:glow>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protect</a:t>
            </a: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Israel</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(38–39)</a:t>
            </a: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66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Preparing for Glory…</a:t>
            </a: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pPr algn="l"/>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God will give new life </a:t>
            </a:r>
            <a:b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(Ezekiel 33–39)</a:t>
            </a: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God will </a:t>
            </a:r>
            <a:r>
              <a:rPr kumimoji="1" lang="en-US" sz="4800" b="1" i="0" u="none" strike="noStrike" kern="0" cap="none" spc="0" normalizeH="0" baseline="0" noProof="0" dirty="0">
                <a:ln>
                  <a:noFill/>
                </a:ln>
                <a:solidFill>
                  <a:srgbClr val="FFFFFF"/>
                </a:solidFill>
                <a:effectLst>
                  <a:glow rad="266700">
                    <a:srgbClr val="000003">
                      <a:alpha val="91363"/>
                    </a:srgbClr>
                  </a:glow>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protect</a:t>
            </a: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Israel</a:t>
            </a:r>
            <a:b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br>
            <a:r>
              <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(38–39)</a:t>
            </a: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charset="0"/>
              <a:ea typeface="ＭＳ Ｐゴシック" charset="0"/>
            </a:endParaRPr>
          </a:p>
        </p:txBody>
      </p:sp>
      <p:sp>
        <p:nvSpPr>
          <p:cNvPr id="8" name="Title 1">
            <a:extLst>
              <a:ext uri="{FF2B5EF4-FFF2-40B4-BE49-F238E27FC236}">
                <a16:creationId xmlns:a16="http://schemas.microsoft.com/office/drawing/2014/main" id="{ECC1BC9A-E305-6987-1554-D487E22358E0}"/>
              </a:ext>
            </a:extLst>
          </p:cNvPr>
          <p:cNvSpPr txBox="1">
            <a:spLocks/>
          </p:cNvSpPr>
          <p:nvPr/>
        </p:nvSpPr>
        <p:spPr bwMode="auto">
          <a:xfrm>
            <a:off x="382161" y="2844254"/>
            <a:ext cx="4189839"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algn="r"/>
            <a:r>
              <a:rPr lang="en-US" sz="4800" b="1" kern="0"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…by destroying her enemies</a:t>
            </a:r>
          </a:p>
        </p:txBody>
      </p:sp>
    </p:spTree>
    <p:extLst>
      <p:ext uri="{BB962C8B-B14F-4D97-AF65-F5344CB8AC3E}">
        <p14:creationId xmlns:p14="http://schemas.microsoft.com/office/powerpoint/2010/main" val="412190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38</a:t>
            </a:r>
          </a:p>
        </p:txBody>
      </p:sp>
    </p:spTree>
    <p:extLst>
      <p:ext uri="{BB962C8B-B14F-4D97-AF65-F5344CB8AC3E}">
        <p14:creationId xmlns:p14="http://schemas.microsoft.com/office/powerpoint/2010/main" val="2114078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36815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Alliances Supporting Israel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in December 2020</a:t>
            </a:r>
          </a:p>
        </p:txBody>
      </p:sp>
      <p:pic>
        <p:nvPicPr>
          <p:cNvPr id="4" name="Picture 3">
            <a:extLst>
              <a:ext uri="{FF2B5EF4-FFF2-40B4-BE49-F238E27FC236}">
                <a16:creationId xmlns:a16="http://schemas.microsoft.com/office/drawing/2014/main" id="{620FB79F-6C32-B31F-30A0-EE779E232186}"/>
              </a:ext>
            </a:extLst>
          </p:cNvPr>
          <p:cNvPicPr>
            <a:picLocks noChangeAspect="1"/>
          </p:cNvPicPr>
          <p:nvPr/>
        </p:nvPicPr>
        <p:blipFill>
          <a:blip r:embed="rId3"/>
          <a:stretch>
            <a:fillRect/>
          </a:stretch>
        </p:blipFill>
        <p:spPr>
          <a:xfrm>
            <a:off x="0" y="1340768"/>
            <a:ext cx="9144000" cy="5143500"/>
          </a:xfrm>
          <a:prstGeom prst="rect">
            <a:avLst/>
          </a:prstGeom>
        </p:spPr>
      </p:pic>
    </p:spTree>
    <p:extLst>
      <p:ext uri="{BB962C8B-B14F-4D97-AF65-F5344CB8AC3E}">
        <p14:creationId xmlns:p14="http://schemas.microsoft.com/office/powerpoint/2010/main" val="1020823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C9C4F-A6F2-F34B-9256-0A4DD52EC49E}"/>
              </a:ext>
            </a:extLst>
          </p:cNvPr>
          <p:cNvPicPr>
            <a:picLocks noChangeAspect="1"/>
          </p:cNvPicPr>
          <p:nvPr/>
        </p:nvPicPr>
        <p:blipFill>
          <a:blip r:embed="rId3"/>
          <a:stretch>
            <a:fillRect/>
          </a:stretch>
        </p:blipFill>
        <p:spPr>
          <a:xfrm>
            <a:off x="-21024" y="1935986"/>
            <a:ext cx="9144000" cy="5256264"/>
          </a:xfrm>
          <a:prstGeom prst="rect">
            <a:avLst/>
          </a:prstGeom>
        </p:spPr>
      </p:pic>
      <p:sp>
        <p:nvSpPr>
          <p:cNvPr id="697345" name="Title 1"/>
          <p:cNvSpPr>
            <a:spLocks noGrp="1"/>
          </p:cNvSpPr>
          <p:nvPr>
            <p:ph type="title"/>
          </p:nvPr>
        </p:nvSpPr>
        <p:spPr>
          <a:xfrm>
            <a:off x="0" y="-1"/>
            <a:ext cx="9144000" cy="5345723"/>
          </a:xfrm>
        </p:spPr>
        <p:txBody>
          <a:bodyPr anchor="t"/>
          <a:lstStyle/>
          <a:p>
            <a:pPr algn="ctr"/>
            <a:r>
              <a:rPr lang="en-US" sz="8000" b="1" dirty="0">
                <a:solidFill>
                  <a:srgbClr val="FFFFFF"/>
                </a:solidFill>
                <a:effectLst/>
                <a:latin typeface="Chalkduster" panose="03050602040202020205" pitchFamily="66" charset="77"/>
                <a:ea typeface="新細明體" charset="0"/>
              </a:rPr>
              <a:t>Opposition</a:t>
            </a:r>
            <a:r>
              <a:rPr lang="en-US" sz="3600" b="1" dirty="0">
                <a:solidFill>
                  <a:srgbClr val="FFFFFF"/>
                </a:solidFill>
                <a:effectLst/>
                <a:latin typeface="Arial" charset="0"/>
                <a:ea typeface="新細明體" charset="0"/>
              </a:rPr>
              <a:t> </a:t>
            </a:r>
            <a:br>
              <a:rPr lang="en-US" sz="3600" b="1" dirty="0">
                <a:solidFill>
                  <a:srgbClr val="FFFFFF"/>
                </a:solidFill>
                <a:effectLst/>
                <a:latin typeface="Arial" charset="0"/>
                <a:ea typeface="新細明體" charset="0"/>
              </a:rPr>
            </a:br>
            <a:r>
              <a:rPr lang="en-US" sz="3600" b="1" dirty="0">
                <a:solidFill>
                  <a:srgbClr val="FFFFFF"/>
                </a:solidFill>
                <a:effectLst/>
                <a:latin typeface="Arial" charset="0"/>
                <a:ea typeface="新細明體" charset="0"/>
              </a:rPr>
              <a:t>to Israel will only </a:t>
            </a: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r>
              <a:rPr lang="en-US" sz="3600" b="1" dirty="0">
                <a:solidFill>
                  <a:srgbClr val="FFFFFF"/>
                </a:solidFill>
                <a:effectLst>
                  <a:glow rad="139700">
                    <a:schemeClr val="accent4">
                      <a:satMod val="175000"/>
                      <a:alpha val="80000"/>
                    </a:schemeClr>
                  </a:glow>
                </a:effectLst>
                <a:latin typeface="Arial" charset="0"/>
                <a:ea typeface="新細明體" charset="0"/>
              </a:rPr>
              <a:t>i</a:t>
            </a:r>
            <a:r>
              <a:rPr lang="en-US" b="1" dirty="0">
                <a:solidFill>
                  <a:srgbClr val="FFFFFF"/>
                </a:solidFill>
                <a:effectLst>
                  <a:glow rad="139700">
                    <a:schemeClr val="accent4">
                      <a:satMod val="175000"/>
                      <a:alpha val="80000"/>
                    </a:schemeClr>
                  </a:glow>
                </a:effectLst>
                <a:latin typeface="Arial" charset="0"/>
                <a:ea typeface="新細明體" charset="0"/>
              </a:rPr>
              <a:t>n</a:t>
            </a:r>
            <a:r>
              <a:rPr lang="en-US" sz="5400" b="1" dirty="0">
                <a:solidFill>
                  <a:srgbClr val="FFFFFF"/>
                </a:solidFill>
                <a:effectLst>
                  <a:glow rad="139700">
                    <a:schemeClr val="accent4">
                      <a:satMod val="175000"/>
                      <a:alpha val="80000"/>
                    </a:schemeClr>
                  </a:glow>
                </a:effectLst>
                <a:latin typeface="Arial" charset="0"/>
                <a:ea typeface="新細明體" charset="0"/>
              </a:rPr>
              <a:t>c</a:t>
            </a:r>
            <a:r>
              <a:rPr lang="en-US" sz="6600" b="1" dirty="0">
                <a:solidFill>
                  <a:srgbClr val="FFFFFF"/>
                </a:solidFill>
                <a:effectLst>
                  <a:glow rad="139700">
                    <a:schemeClr val="accent4">
                      <a:satMod val="175000"/>
                      <a:alpha val="80000"/>
                    </a:schemeClr>
                  </a:glow>
                </a:effectLst>
                <a:latin typeface="Arial" charset="0"/>
                <a:ea typeface="新細明體" charset="0"/>
              </a:rPr>
              <a:t>r</a:t>
            </a:r>
            <a:r>
              <a:rPr lang="en-US" sz="8000" b="1" dirty="0">
                <a:solidFill>
                  <a:srgbClr val="FFFFFF"/>
                </a:solidFill>
                <a:effectLst>
                  <a:glow rad="139700">
                    <a:schemeClr val="accent4">
                      <a:satMod val="175000"/>
                      <a:alpha val="80000"/>
                    </a:schemeClr>
                  </a:glow>
                </a:effectLst>
                <a:latin typeface="Arial" charset="0"/>
                <a:ea typeface="新細明體" charset="0"/>
              </a:rPr>
              <a:t>e</a:t>
            </a:r>
            <a:r>
              <a:rPr lang="en-US" sz="9600" b="1" dirty="0">
                <a:solidFill>
                  <a:srgbClr val="FFFFFF"/>
                </a:solidFill>
                <a:effectLst>
                  <a:glow rad="139700">
                    <a:schemeClr val="accent4">
                      <a:satMod val="175000"/>
                      <a:alpha val="80000"/>
                    </a:schemeClr>
                  </a:glow>
                </a:effectLst>
                <a:latin typeface="Arial" charset="0"/>
                <a:ea typeface="新細明體" charset="0"/>
              </a:rPr>
              <a:t>a</a:t>
            </a:r>
            <a:r>
              <a:rPr lang="en-US" sz="13800" b="1" dirty="0">
                <a:solidFill>
                  <a:srgbClr val="FFFFFF"/>
                </a:solidFill>
                <a:effectLst>
                  <a:glow rad="139700">
                    <a:schemeClr val="accent4">
                      <a:satMod val="175000"/>
                      <a:alpha val="80000"/>
                    </a:schemeClr>
                  </a:glow>
                </a:effectLst>
                <a:latin typeface="Arial" charset="0"/>
                <a:ea typeface="新細明體" charset="0"/>
              </a:rPr>
              <a:t>s</a:t>
            </a:r>
            <a:r>
              <a:rPr lang="en-US" sz="19900" b="1" dirty="0">
                <a:solidFill>
                  <a:srgbClr val="FFFFFF"/>
                </a:solidFill>
                <a:effectLst>
                  <a:glow rad="139700">
                    <a:schemeClr val="accent4">
                      <a:satMod val="175000"/>
                      <a:alpha val="80000"/>
                    </a:schemeClr>
                  </a:glow>
                </a:effectLst>
                <a:latin typeface="Arial" charset="0"/>
                <a:ea typeface="新細明體" charset="0"/>
              </a:rPr>
              <a:t>e</a:t>
            </a:r>
            <a:endParaRPr lang="en-US" sz="3600" b="1" dirty="0">
              <a:solidFill>
                <a:srgbClr val="FFFFFF"/>
              </a:solidFill>
              <a:effectLst>
                <a:glow rad="139700">
                  <a:schemeClr val="accent4">
                    <a:satMod val="175000"/>
                    <a:alpha val="80000"/>
                  </a:schemeClr>
                </a:glow>
              </a:effectLst>
              <a:latin typeface="Arial" charset="0"/>
              <a:ea typeface="新細明體" charset="0"/>
            </a:endParaRPr>
          </a:p>
        </p:txBody>
      </p:sp>
    </p:spTree>
    <p:extLst>
      <p:ext uri="{BB962C8B-B14F-4D97-AF65-F5344CB8AC3E}">
        <p14:creationId xmlns:p14="http://schemas.microsoft.com/office/powerpoint/2010/main" val="39088565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37283</TotalTime>
  <Words>9400</Words>
  <Application>Microsoft Macintosh PowerPoint</Application>
  <PresentationFormat>On-screen Show (4:3)</PresentationFormat>
  <Paragraphs>1170</Paragraphs>
  <Slides>121</Slides>
  <Notes>116</Notes>
  <HiddenSlides>0</HiddenSlides>
  <MMClips>0</MMClips>
  <ScaleCrop>false</ScaleCrop>
  <HeadingPairs>
    <vt:vector size="8" baseType="variant">
      <vt:variant>
        <vt:lpstr>Fonts Used</vt:lpstr>
      </vt:variant>
      <vt:variant>
        <vt:i4>26</vt:i4>
      </vt:variant>
      <vt:variant>
        <vt:lpstr>Theme</vt:lpstr>
      </vt:variant>
      <vt:variant>
        <vt:i4>29</vt:i4>
      </vt:variant>
      <vt:variant>
        <vt:lpstr>Embedded OLE Servers</vt:lpstr>
      </vt:variant>
      <vt:variant>
        <vt:i4>1</vt:i4>
      </vt:variant>
      <vt:variant>
        <vt:lpstr>Slide Titles</vt:lpstr>
      </vt:variant>
      <vt:variant>
        <vt:i4>121</vt:i4>
      </vt:variant>
    </vt:vector>
  </HeadingPairs>
  <TitlesOfParts>
    <vt:vector size="177" baseType="lpstr">
      <vt:lpstr>26</vt:lpstr>
      <vt:lpstr>BONES</vt:lpstr>
      <vt:lpstr>Jott 43 Extended</vt:lpstr>
      <vt:lpstr>Kosher-Normal</vt:lpstr>
      <vt:lpstr>ＭＳ Ｐゴシック</vt:lpstr>
      <vt:lpstr>Nadianne</vt:lpstr>
      <vt:lpstr>Osaka</vt:lpstr>
      <vt:lpstr>新細明體</vt:lpstr>
      <vt:lpstr>Times</vt:lpstr>
      <vt:lpstr>Apple Chancery</vt:lpstr>
      <vt:lpstr>Arial</vt:lpstr>
      <vt:lpstr>Arial Black</vt:lpstr>
      <vt:lpstr>Braggadocio</vt:lpstr>
      <vt:lpstr>Calibri</vt:lpstr>
      <vt:lpstr>Calibri Light</vt:lpstr>
      <vt:lpstr>Chalkduster</vt:lpstr>
      <vt:lpstr>Comic Sans MS</vt:lpstr>
      <vt:lpstr>Garamond</vt:lpstr>
      <vt:lpstr>Helvetica Neue Black Condensed</vt:lpstr>
      <vt:lpstr>Impact</vt:lpstr>
      <vt:lpstr>Lucida Sans Unicode</vt:lpstr>
      <vt:lpstr>Monotype Sorts</vt:lpstr>
      <vt:lpstr>Tahoma</vt:lpstr>
      <vt:lpstr>Times New Roman</vt:lpstr>
      <vt:lpstr>Trebuchet MS</vt:lpstr>
      <vt:lpstr>Wingdings</vt:lpstr>
      <vt:lpstr>Default Design</vt:lpstr>
      <vt:lpstr>Fireball</vt:lpstr>
      <vt:lpstr>Blank Presentation</vt:lpstr>
      <vt:lpstr>49_Blank Presentation</vt:lpstr>
      <vt:lpstr>1_Fireball</vt:lpstr>
      <vt:lpstr>50_Blank Presentation</vt:lpstr>
      <vt:lpstr>4_Blank Presentation</vt:lpstr>
      <vt:lpstr>3_Fireball</vt:lpstr>
      <vt:lpstr>5_Office Theme</vt:lpstr>
      <vt:lpstr>Whirlpool</vt:lpstr>
      <vt:lpstr>Notebook</vt:lpstr>
      <vt:lpstr>Candybar</vt:lpstr>
      <vt:lpstr>7_Default Design</vt:lpstr>
      <vt:lpstr>19_Default Design</vt:lpstr>
      <vt:lpstr>6_Blank Presentation</vt:lpstr>
      <vt:lpstr>3_Default Design</vt:lpstr>
      <vt:lpstr>2_Blank Presentation</vt:lpstr>
      <vt:lpstr>4_Stream</vt:lpstr>
      <vt:lpstr>5_Default Design</vt:lpstr>
      <vt:lpstr>54_Blank Presentation</vt:lpstr>
      <vt:lpstr>untitled 1</vt:lpstr>
      <vt:lpstr>53_Blank Presentation</vt:lpstr>
      <vt:lpstr>4_Default Design</vt:lpstr>
      <vt:lpstr>51_Blank Presentation</vt:lpstr>
      <vt:lpstr>1_Crumple</vt:lpstr>
      <vt:lpstr>Blank</vt:lpstr>
      <vt:lpstr>2_blstripc.ppt - Blue Stripes</vt:lpstr>
      <vt:lpstr>24_Office Theme</vt:lpstr>
      <vt:lpstr>10_Default Design</vt:lpstr>
      <vt:lpstr>Microsoft ClipArt Gallery</vt:lpstr>
      <vt:lpstr>Anticipate Glory  in a New Life</vt:lpstr>
      <vt:lpstr>People want to know the future…</vt:lpstr>
      <vt:lpstr>What is  God's Plan  for the future?</vt:lpstr>
      <vt:lpstr>PowerPoint Presentation</vt:lpstr>
      <vt:lpstr>Psalm 137</vt:lpstr>
      <vt:lpstr>"Son of man, write down today’s date, because on this very day the king of Babylon is beginning his attack against Jerusalem" (Ezekiel 24:2 NLT).</vt:lpstr>
      <vt:lpstr>"This is what the Sovereign LORD says: Because the people of Moab have said that Judah is just like all the other nations, 9 I will open up their eastern flank and wipe out their glorious frontier towns—Beth-jeshimoth, Baal-meon, and Kiriathaim. 10 And I will hand Moab over to nomads from the eastern deserts, just as I handed over Ammon..."</vt:lpstr>
      <vt:lpstr>"But this is what the Sovereign LORD also says: At the end of the forty years I will bring the Egyptians home again from the nations to which they have been scattered. 14 I will restore the prosperity of Egypt and bring its people back to the land of Pathros in southern Egypt from which they came. But Egypt will remain an unimportant, minor kingdom. 15 It will be the lowliest of all the nations, never again great enough to rise above its neighbors"  —Ezekiel 29:13-15 NLT—</vt:lpstr>
      <vt:lpstr>Be Expectant</vt:lpstr>
      <vt:lpstr>How can you be expectant of God’s glory once again in your life?</vt:lpstr>
      <vt:lpstr>STEPS TO GOD'S GLORY</vt:lpstr>
      <vt:lpstr>STEPS TO GOD'S GLORY</vt:lpstr>
      <vt:lpstr>Nations to Be Judged (Ezekiel 25–32) </vt:lpstr>
      <vt:lpstr>Main Idea of Ezekiel 25–32</vt:lpstr>
      <vt:lpstr>Phases of Ezekiel's Ministry</vt:lpstr>
      <vt:lpstr>STEPS TO GOD'S GLORY</vt:lpstr>
      <vt:lpstr>Chart of Ezekiel</vt:lpstr>
      <vt:lpstr>Restoration</vt:lpstr>
      <vt:lpstr>Restorations (33–48)</vt:lpstr>
      <vt:lpstr>God will give new life  (Ezekiel 33–39)</vt:lpstr>
      <vt:lpstr>God will give new life  (Ezekiel 33–39)</vt:lpstr>
      <vt:lpstr>Slides on  Ezekiel 33</vt:lpstr>
      <vt:lpstr>PowerPoint Presentation</vt:lpstr>
      <vt:lpstr>PowerPoint Presentation</vt:lpstr>
      <vt:lpstr>Slides on  Ezekiel 34</vt:lpstr>
      <vt:lpstr>The Restoration of Israel</vt:lpstr>
      <vt:lpstr>PowerPoint Presentation</vt:lpstr>
      <vt:lpstr>ABUSIVE SHEPHERDS</vt:lpstr>
      <vt:lpstr>PowerPoint Presentation</vt:lpstr>
      <vt:lpstr>PowerPoint Presentation</vt:lpstr>
      <vt:lpstr>PowerPoint Presentation</vt:lpstr>
      <vt:lpstr>Restoration of Leadership (Ezek. 34)</vt:lpstr>
      <vt:lpstr>Slides on  Ezekiel 35</vt:lpstr>
      <vt:lpstr>The Restoration of Israel</vt:lpstr>
      <vt:lpstr>Restoration of the LORD's Land</vt:lpstr>
      <vt:lpstr>Slides on  Ezekiel 36</vt:lpstr>
      <vt:lpstr>Ezekiel 36:22</vt:lpstr>
      <vt:lpstr>The Restoration of Israel</vt:lpstr>
      <vt:lpstr>Key Verse</vt:lpstr>
      <vt:lpstr>PowerPoint Presentation</vt:lpstr>
      <vt:lpstr>PowerPoint Presentation</vt:lpstr>
      <vt:lpstr>PowerPoint Presentation</vt:lpstr>
      <vt:lpstr>Contrasting the Covenants (2 Cor. 3–4)</vt:lpstr>
      <vt:lpstr>PowerPoint Presentation</vt:lpstr>
      <vt:lpstr>Kingdom &amp; Covenants Timeline</vt:lpstr>
      <vt:lpstr>Restoration of the Lord's Honor</vt:lpstr>
      <vt:lpstr>Slides on  Ezekiel 37</vt:lpstr>
      <vt:lpstr>The Restoration of Israel</vt:lpstr>
      <vt:lpstr>PowerPoint Presentation</vt:lpstr>
      <vt:lpstr>When are the signs of Christ's return?</vt:lpstr>
      <vt:lpstr>But can God restore Israel as a nation?</vt:lpstr>
      <vt:lpstr>Hitler motivated the Jews to go to their homeland!</vt:lpstr>
      <vt:lpstr>Hitler motivated the Jews to go to their homeland!</vt:lpstr>
      <vt:lpstr>The Dry Bones of Ezekiel 37</vt:lpstr>
      <vt:lpstr>The Valley of Dry Bones (Ezekiel 37)</vt:lpstr>
      <vt:lpstr>The Valley of Dry Bones (Ezek. 37)</vt:lpstr>
      <vt:lpstr>PowerPoint Presentation</vt:lpstr>
      <vt:lpstr>The Valley of Dry Bones (Ezek. 37)</vt:lpstr>
      <vt:lpstr>PowerPoint Presentation</vt:lpstr>
      <vt:lpstr>"Now look at the jewel I have set before Jeshua, a single stone with seven facets. I will engrave an inscription on it, says the LORD of Heaven’s Armies, and  I will remove the sins of this land in a single day"  (Zechariah 3:9 NLT).</vt:lpstr>
      <vt:lpstr>A Hebrew Play on Words</vt:lpstr>
      <vt:lpstr>Exiles &amp; Returns</vt:lpstr>
      <vt:lpstr>How will there be a second return?</vt:lpstr>
      <vt:lpstr>How will there be a second return?</vt:lpstr>
      <vt:lpstr>United to Divided to United Again</vt:lpstr>
      <vt:lpstr>Two Sticks (Ezekiel 37:15-28)</vt:lpstr>
      <vt:lpstr>Two Sticks (Ezekiel 37:15-28)</vt:lpstr>
      <vt:lpstr>Two Sticks (Ezekiel 37:15-28)</vt:lpstr>
      <vt:lpstr>One Stick</vt:lpstr>
      <vt:lpstr>Two Sticks (Ezek 37:15-28)</vt:lpstr>
      <vt:lpstr>In 2018 Israel celebrated 70 years of return!</vt:lpstr>
      <vt:lpstr>Theodore Herzl</vt:lpstr>
      <vt:lpstr>Jews Return in the 20th Century</vt:lpstr>
      <vt:lpstr>Worldwide Jewish Population in 1997</vt:lpstr>
      <vt:lpstr>Worldwide Jewish Population in 2016</vt:lpstr>
      <vt:lpstr>To return to the land of Israel, Jews had to become a nation once again (1948)</vt:lpstr>
      <vt:lpstr>Israel regained ancient borders in stages (1947-2005)</vt:lpstr>
      <vt:lpstr>Israel regained ancient borders in stages (1946-2000)</vt:lpstr>
      <vt:lpstr>Jews also needed to regain Jerusalem, which they did in the  Six-Day War (1967)</vt:lpstr>
      <vt:lpstr>Jewish Population by Major Regions (1948-2012)</vt:lpstr>
      <vt:lpstr>The year 2017 was significant for Israel</vt:lpstr>
      <vt:lpstr>How will there be a second return?</vt:lpstr>
      <vt:lpstr>How will there be a second return?</vt:lpstr>
      <vt:lpstr>How will there be a second return?</vt:lpstr>
      <vt:lpstr>The Postexilic Era</vt:lpstr>
      <vt:lpstr>Post-Exilic Prophecy</vt:lpstr>
      <vt:lpstr>God will restore Israel to the land twice!</vt:lpstr>
      <vt:lpstr>Returns to the Land</vt:lpstr>
      <vt:lpstr>Returns to the Land</vt:lpstr>
      <vt:lpstr>Returns to the Land</vt:lpstr>
      <vt:lpstr>Returns to the Land</vt:lpstr>
      <vt:lpstr>Why does Ezekiel depict the second return?</vt:lpstr>
      <vt:lpstr>Interpreting Ezekiel's Prophecy</vt:lpstr>
      <vt:lpstr>Restoration of the LORD's People</vt:lpstr>
      <vt:lpstr>God will give new life  (Ezekiel 33–39)</vt:lpstr>
      <vt:lpstr>God will give new life  (Ezekiel 33–39)</vt:lpstr>
      <vt:lpstr>Slides on  Ezekiel 38</vt:lpstr>
      <vt:lpstr>Alliances Supporting Israel  in December 2020</vt:lpstr>
      <vt:lpstr>Opposition  to Israel will only   increase</vt:lpstr>
      <vt:lpstr>The Restoration of Israel</vt:lpstr>
      <vt:lpstr>Restoration of Peace &amp; Security</vt:lpstr>
      <vt:lpstr>Who is Gog?</vt:lpstr>
      <vt:lpstr>Reasons Ezekiel's Gog &amp; Magog is different from  John's Gog &amp; Magog in Revelation 20:7-10</vt:lpstr>
      <vt:lpstr>Slides on  Ezekiel 39</vt:lpstr>
      <vt:lpstr>When Will Gog's Invasion Occur?</vt:lpstr>
      <vt:lpstr>A Dispensational Timeline</vt:lpstr>
      <vt:lpstr>How can you be expectant of God’s glory once again in your life?</vt:lpstr>
      <vt:lpstr>STEPS TO GOD'S GLORY</vt:lpstr>
      <vt:lpstr>STEPS TO GOD'S GLORY</vt:lpstr>
      <vt:lpstr>STEPS TO GOD'S GLORY</vt:lpstr>
      <vt:lpstr>Expect God to discipline and restore you for his glory.</vt:lpstr>
      <vt:lpstr>God will give new life  (Ezekiel 33–39)</vt:lpstr>
      <vt:lpstr>God will give new life  (Ezekiel 33–39)</vt:lpstr>
      <vt:lpstr>Anticipate Glory  in a New Life</vt:lpstr>
      <vt:lpstr>Theological Themes</vt:lpstr>
      <vt:lpstr>Summary</vt:lpstr>
      <vt:lpstr>God's breath (Spirit) enters people today</vt:lpstr>
      <vt:lpstr>You will reign with the Lion of Judah</vt:lpstr>
      <vt:lpstr>Applications</vt:lpstr>
      <vt:lpstr>Black</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723</cp:revision>
  <dcterms:created xsi:type="dcterms:W3CDTF">2008-12-21T11:50:05Z</dcterms:created>
  <dcterms:modified xsi:type="dcterms:W3CDTF">2024-01-20T12:56:26Z</dcterms:modified>
</cp:coreProperties>
</file>