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4.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502472" r:id="rId2"/>
    <p:sldMasterId id="2147502564" r:id="rId3"/>
    <p:sldMasterId id="2147502644" r:id="rId4"/>
    <p:sldMasterId id="2147502672" r:id="rId5"/>
    <p:sldMasterId id="2147502702" r:id="rId6"/>
    <p:sldMasterId id="2147502714" r:id="rId7"/>
    <p:sldMasterId id="2147502987" r:id="rId8"/>
    <p:sldMasterId id="2147503001" r:id="rId9"/>
    <p:sldMasterId id="2147503016" r:id="rId10"/>
    <p:sldMasterId id="2147503030" r:id="rId11"/>
    <p:sldMasterId id="2147503043" r:id="rId12"/>
    <p:sldMasterId id="2147503055" r:id="rId13"/>
    <p:sldMasterId id="2147503058" r:id="rId14"/>
    <p:sldMasterId id="2147503060" r:id="rId15"/>
    <p:sldMasterId id="2147503074" r:id="rId16"/>
    <p:sldMasterId id="2147503086" r:id="rId17"/>
    <p:sldMasterId id="2147503098" r:id="rId18"/>
    <p:sldMasterId id="2147503111" r:id="rId19"/>
    <p:sldMasterId id="2147503114" r:id="rId20"/>
  </p:sldMasterIdLst>
  <p:notesMasterIdLst>
    <p:notesMasterId r:id="rId126"/>
  </p:notesMasterIdLst>
  <p:handoutMasterIdLst>
    <p:handoutMasterId r:id="rId127"/>
  </p:handoutMasterIdLst>
  <p:sldIdLst>
    <p:sldId id="5346" r:id="rId21"/>
    <p:sldId id="5347" r:id="rId22"/>
    <p:sldId id="5377" r:id="rId23"/>
    <p:sldId id="5348" r:id="rId24"/>
    <p:sldId id="5330" r:id="rId25"/>
    <p:sldId id="5349" r:id="rId26"/>
    <p:sldId id="5345" r:id="rId27"/>
    <p:sldId id="5328" r:id="rId28"/>
    <p:sldId id="5378" r:id="rId29"/>
    <p:sldId id="5257" r:id="rId30"/>
    <p:sldId id="5299" r:id="rId31"/>
    <p:sldId id="5350" r:id="rId32"/>
    <p:sldId id="5351" r:id="rId33"/>
    <p:sldId id="5222" r:id="rId34"/>
    <p:sldId id="5341" r:id="rId35"/>
    <p:sldId id="5342" r:id="rId36"/>
    <p:sldId id="5344" r:id="rId37"/>
    <p:sldId id="5363" r:id="rId38"/>
    <p:sldId id="1141" r:id="rId39"/>
    <p:sldId id="679" r:id="rId40"/>
    <p:sldId id="5404" r:id="rId41"/>
    <p:sldId id="5405" r:id="rId42"/>
    <p:sldId id="257" r:id="rId43"/>
    <p:sldId id="5406" r:id="rId44"/>
    <p:sldId id="5407" r:id="rId45"/>
    <p:sldId id="277" r:id="rId46"/>
    <p:sldId id="5408" r:id="rId47"/>
    <p:sldId id="5409" r:id="rId48"/>
    <p:sldId id="5410" r:id="rId49"/>
    <p:sldId id="379" r:id="rId50"/>
    <p:sldId id="5411" r:id="rId51"/>
    <p:sldId id="295" r:id="rId52"/>
    <p:sldId id="306" r:id="rId53"/>
    <p:sldId id="5412" r:id="rId54"/>
    <p:sldId id="5413" r:id="rId55"/>
    <p:sldId id="5414" r:id="rId56"/>
    <p:sldId id="5415" r:id="rId57"/>
    <p:sldId id="5416" r:id="rId58"/>
    <p:sldId id="5417" r:id="rId59"/>
    <p:sldId id="5418" r:id="rId60"/>
    <p:sldId id="270" r:id="rId61"/>
    <p:sldId id="5419" r:id="rId62"/>
    <p:sldId id="5420" r:id="rId63"/>
    <p:sldId id="5421" r:id="rId64"/>
    <p:sldId id="5422" r:id="rId65"/>
    <p:sldId id="547" r:id="rId66"/>
    <p:sldId id="5423" r:id="rId67"/>
    <p:sldId id="351" r:id="rId68"/>
    <p:sldId id="352" r:id="rId69"/>
    <p:sldId id="354" r:id="rId70"/>
    <p:sldId id="355" r:id="rId71"/>
    <p:sldId id="357" r:id="rId72"/>
    <p:sldId id="5424" r:id="rId73"/>
    <p:sldId id="358" r:id="rId74"/>
    <p:sldId id="548" r:id="rId75"/>
    <p:sldId id="361" r:id="rId76"/>
    <p:sldId id="363" r:id="rId77"/>
    <p:sldId id="5196" r:id="rId78"/>
    <p:sldId id="341" r:id="rId79"/>
    <p:sldId id="284" r:id="rId80"/>
    <p:sldId id="288" r:id="rId81"/>
    <p:sldId id="5197" r:id="rId82"/>
    <p:sldId id="5198" r:id="rId83"/>
    <p:sldId id="5199" r:id="rId84"/>
    <p:sldId id="5425" r:id="rId85"/>
    <p:sldId id="5200" r:id="rId86"/>
    <p:sldId id="5426" r:id="rId87"/>
    <p:sldId id="550" r:id="rId88"/>
    <p:sldId id="3893" r:id="rId89"/>
    <p:sldId id="5427" r:id="rId90"/>
    <p:sldId id="5428" r:id="rId91"/>
    <p:sldId id="5429" r:id="rId92"/>
    <p:sldId id="5430" r:id="rId93"/>
    <p:sldId id="5431" r:id="rId94"/>
    <p:sldId id="551" r:id="rId95"/>
    <p:sldId id="5432" r:id="rId96"/>
    <p:sldId id="5433" r:id="rId97"/>
    <p:sldId id="5195" r:id="rId98"/>
    <p:sldId id="552" r:id="rId99"/>
    <p:sldId id="3833" r:id="rId100"/>
    <p:sldId id="5434" r:id="rId101"/>
    <p:sldId id="553" r:id="rId102"/>
    <p:sldId id="5435" r:id="rId103"/>
    <p:sldId id="5436" r:id="rId104"/>
    <p:sldId id="5437" r:id="rId105"/>
    <p:sldId id="5438" r:id="rId106"/>
    <p:sldId id="5185" r:id="rId107"/>
    <p:sldId id="408" r:id="rId108"/>
    <p:sldId id="281" r:id="rId109"/>
    <p:sldId id="5439" r:id="rId110"/>
    <p:sldId id="5440" r:id="rId111"/>
    <p:sldId id="5441" r:id="rId112"/>
    <p:sldId id="5442" r:id="rId113"/>
    <p:sldId id="5443" r:id="rId114"/>
    <p:sldId id="5444" r:id="rId115"/>
    <p:sldId id="5445" r:id="rId116"/>
    <p:sldId id="5446" r:id="rId117"/>
    <p:sldId id="5447" r:id="rId118"/>
    <p:sldId id="5448" r:id="rId119"/>
    <p:sldId id="599" r:id="rId120"/>
    <p:sldId id="600" r:id="rId121"/>
    <p:sldId id="638" r:id="rId122"/>
    <p:sldId id="639" r:id="rId123"/>
    <p:sldId id="381" r:id="rId124"/>
    <p:sldId id="512" r:id="rId1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BA8484AA-2323-9F42-B8A2-CE581D3B35F2}">
          <p14:sldIdLst>
            <p14:sldId id="5346"/>
            <p14:sldId id="5347"/>
            <p14:sldId id="5377"/>
            <p14:sldId id="5348"/>
            <p14:sldId id="5330"/>
            <p14:sldId id="5349"/>
            <p14:sldId id="5345"/>
            <p14:sldId id="5328"/>
            <p14:sldId id="5378"/>
            <p14:sldId id="5257"/>
            <p14:sldId id="5299"/>
            <p14:sldId id="5350"/>
            <p14:sldId id="5351"/>
            <p14:sldId id="5222"/>
            <p14:sldId id="5341"/>
            <p14:sldId id="5342"/>
            <p14:sldId id="5344"/>
            <p14:sldId id="5363"/>
            <p14:sldId id="1141"/>
          </p14:sldIdLst>
        </p14:section>
        <p14:section name="Chapters" id="{AD95E934-89EA-3649-9356-70D1564D8314}">
          <p14:sldIdLst>
            <p14:sldId id="679"/>
            <p14:sldId id="5404"/>
            <p14:sldId id="5405"/>
            <p14:sldId id="257"/>
            <p14:sldId id="5406"/>
            <p14:sldId id="5407"/>
            <p14:sldId id="277"/>
            <p14:sldId id="5408"/>
            <p14:sldId id="5409"/>
            <p14:sldId id="5410"/>
            <p14:sldId id="379"/>
            <p14:sldId id="5411"/>
            <p14:sldId id="295"/>
            <p14:sldId id="306"/>
            <p14:sldId id="5412"/>
            <p14:sldId id="5413"/>
            <p14:sldId id="5414"/>
            <p14:sldId id="5415"/>
            <p14:sldId id="5416"/>
            <p14:sldId id="5417"/>
            <p14:sldId id="5418"/>
            <p14:sldId id="270"/>
            <p14:sldId id="5419"/>
            <p14:sldId id="5420"/>
            <p14:sldId id="5421"/>
            <p14:sldId id="5422"/>
            <p14:sldId id="547"/>
            <p14:sldId id="5423"/>
            <p14:sldId id="351"/>
            <p14:sldId id="352"/>
            <p14:sldId id="354"/>
            <p14:sldId id="355"/>
            <p14:sldId id="357"/>
            <p14:sldId id="5424"/>
            <p14:sldId id="358"/>
            <p14:sldId id="548"/>
            <p14:sldId id="361"/>
            <p14:sldId id="363"/>
            <p14:sldId id="5196"/>
            <p14:sldId id="341"/>
            <p14:sldId id="284"/>
            <p14:sldId id="288"/>
            <p14:sldId id="5197"/>
            <p14:sldId id="5198"/>
            <p14:sldId id="5199"/>
            <p14:sldId id="5425"/>
            <p14:sldId id="5200"/>
            <p14:sldId id="5426"/>
            <p14:sldId id="550"/>
            <p14:sldId id="3893"/>
            <p14:sldId id="5427"/>
            <p14:sldId id="5428"/>
            <p14:sldId id="5429"/>
            <p14:sldId id="5430"/>
            <p14:sldId id="5431"/>
            <p14:sldId id="551"/>
            <p14:sldId id="5432"/>
            <p14:sldId id="5433"/>
            <p14:sldId id="5195"/>
            <p14:sldId id="552"/>
            <p14:sldId id="3833"/>
            <p14:sldId id="5434"/>
            <p14:sldId id="553"/>
            <p14:sldId id="5435"/>
          </p14:sldIdLst>
        </p14:section>
        <p14:section name="Conclusion" id="{5D2A4E1A-CE28-434C-8F4F-EC88BDF59E0F}">
          <p14:sldIdLst>
            <p14:sldId id="5436"/>
            <p14:sldId id="5437"/>
            <p14:sldId id="5438"/>
            <p14:sldId id="5185"/>
            <p14:sldId id="408"/>
            <p14:sldId id="281"/>
            <p14:sldId id="5439"/>
            <p14:sldId id="5440"/>
            <p14:sldId id="5441"/>
            <p14:sldId id="5442"/>
            <p14:sldId id="5443"/>
            <p14:sldId id="5444"/>
            <p14:sldId id="5445"/>
            <p14:sldId id="5446"/>
            <p14:sldId id="5447"/>
            <p14:sldId id="5448"/>
            <p14:sldId id="599"/>
            <p14:sldId id="600"/>
          </p14:sldIdLst>
        </p14:section>
        <p14:section name="Supplements" id="{C6033DF5-4C64-FC46-A139-8B22683555E6}">
          <p14:sldIdLst>
            <p14:sldId id="638"/>
            <p14:sldId id="639"/>
            <p14:sldId id="381"/>
            <p14:sldId id="5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7FFFB"/>
    <a:srgbClr val="850000"/>
    <a:srgbClr val="F82925"/>
    <a:srgbClr val="FF7100"/>
    <a:srgbClr val="BDD033"/>
    <a:srgbClr val="00BDBA"/>
    <a:srgbClr val="F82926"/>
    <a:srgbClr val="E9BA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18" autoAdjust="0"/>
    <p:restoredTop sz="70569" autoAdjust="0"/>
  </p:normalViewPr>
  <p:slideViewPr>
    <p:cSldViewPr>
      <p:cViewPr varScale="1">
        <p:scale>
          <a:sx n="83" d="100"/>
          <a:sy n="83" d="100"/>
        </p:scale>
        <p:origin x="216" y="712"/>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varScale="1">
      <p:scale>
        <a:sx n="50" d="100"/>
        <a:sy n="50" d="100"/>
      </p:scale>
      <p:origin x="0" y="24008"/>
    </p:cViewPr>
  </p:sorterViewPr>
  <p:notesViewPr>
    <p:cSldViewPr>
      <p:cViewPr varScale="1">
        <p:scale>
          <a:sx n="114" d="100"/>
          <a:sy n="114" d="100"/>
        </p:scale>
        <p:origin x="1000"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viewProps" Target="viewProp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tableStyles" Target="tableStyle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brobible.com/culture/article/jeffrey-epstein-ghislaine-maxwell-videotape/" TargetMode="External"/><Relationship Id="rId13" Type="http://schemas.openxmlformats.org/officeDocument/2006/relationships/hyperlink" Target="https://www.foxbusiness.com/category/jeff-bezos" TargetMode="External"/><Relationship Id="rId18" Type="http://schemas.openxmlformats.org/officeDocument/2006/relationships/hyperlink" Target="https://www.foxbusiness.com/real-estate/jeff-bezos-los-angeles-real-estate-record-beverly-hills" TargetMode="External"/><Relationship Id="rId3" Type="http://schemas.openxmlformats.org/officeDocument/2006/relationships/hyperlink" Target="https://brobible.com/culture/article/elon-musk-wife-denies-ghislaine-maxwell/" TargetMode="External"/><Relationship Id="rId7" Type="http://schemas.openxmlformats.org/officeDocument/2006/relationships/hyperlink" Target="https://brobible.com/success/article/elon-musk-selling-houses-bel-air/" TargetMode="External"/><Relationship Id="rId12" Type="http://schemas.openxmlformats.org/officeDocument/2006/relationships/hyperlink" Target="http://www.nypost.com/" TargetMode="External"/><Relationship Id="rId17" Type="http://schemas.openxmlformats.org/officeDocument/2006/relationships/hyperlink" Target="https://www.foxbusiness.com/real-estate/amazon-ceo-jeff-bezos-girlfriend-los-angeles-home" TargetMode="External"/><Relationship Id="rId2" Type="http://schemas.openxmlformats.org/officeDocument/2006/relationships/slide" Target="../slides/slide3.xml"/><Relationship Id="rId16" Type="http://schemas.openxmlformats.org/officeDocument/2006/relationships/hyperlink" Target="http://video.foxbusiness.com/v/6176380107001" TargetMode="External"/><Relationship Id="rId1" Type="http://schemas.openxmlformats.org/officeDocument/2006/relationships/notesMaster" Target="../notesMasters/notesMaster1.xml"/><Relationship Id="rId6" Type="http://schemas.openxmlformats.org/officeDocument/2006/relationships/hyperlink" Target="https://brobible.com/culture/article/elon-musk-denies-threesome-heard-delevingne/" TargetMode="External"/><Relationship Id="rId11" Type="http://schemas.openxmlformats.org/officeDocument/2006/relationships/hyperlink" Target="https://www.foxbusiness.com/person/c/maureen-callahan" TargetMode="External"/><Relationship Id="rId5" Type="http://schemas.openxmlformats.org/officeDocument/2006/relationships/hyperlink" Target="https://brobible.com/culture/article/grimes-explaining-sons-name-elon-musk/" TargetMode="External"/><Relationship Id="rId15" Type="http://schemas.openxmlformats.org/officeDocument/2006/relationships/hyperlink" Target="https://www.foxbusiness.com/real-estate/jeff-bezos-estate-sale-california" TargetMode="External"/><Relationship Id="rId10" Type="http://schemas.openxmlformats.org/officeDocument/2006/relationships/hyperlink" Target="https://www.indiatvnews.com/author/india-tv-lifestyle-desk" TargetMode="External"/><Relationship Id="rId19" Type="http://schemas.openxmlformats.org/officeDocument/2006/relationships/hyperlink" Target="https://foxbusiness.onelink.me/Zkcx?pid=AppArticleLink&amp;af_dp=foxbusinesssaf%3A%2F%2F&amp;af_web_dp=https%3A%2F%2Fwww.foxbusiness.com%2Fapps-products" TargetMode="External"/><Relationship Id="rId4" Type="http://schemas.openxmlformats.org/officeDocument/2006/relationships/hyperlink" Target="http://www.brobible.com/tag/elon-musk" TargetMode="External"/><Relationship Id="rId9" Type="http://schemas.openxmlformats.org/officeDocument/2006/relationships/hyperlink" Target="https://brobible.com/culture/article/ghislaine-maxwell-name-big-names/" TargetMode="External"/><Relationship Id="rId14" Type="http://schemas.openxmlformats.org/officeDocument/2006/relationships/hyperlink" Target="https://nypost.com/2020/07/28/jeff-bezos-ex-mackenzie-reveals-shes-donated-1-7b-in-202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8" Type="http://schemas.openxmlformats.org/officeDocument/2006/relationships/hyperlink" Target="https://brobible.com/culture/article/ghislaine-maxwell-name-big-names/" TargetMode="External"/><Relationship Id="rId13" Type="http://schemas.openxmlformats.org/officeDocument/2006/relationships/hyperlink" Target="https://nypost.com/2020/07/28/jeff-bezos-ex-mackenzie-reveals-shes-donated-1-7b-in-2020/" TargetMode="External"/><Relationship Id="rId18" Type="http://schemas.openxmlformats.org/officeDocument/2006/relationships/hyperlink" Target="https://foxbusiness.onelink.me/Zkcx?pid=AppArticleLink&amp;af_dp=foxbusinesssaf%3A%2F%2F&amp;af_web_dp=https%3A%2F%2Fwww.foxbusiness.com%2Fapps-products" TargetMode="External"/><Relationship Id="rId3" Type="http://schemas.openxmlformats.org/officeDocument/2006/relationships/hyperlink" Target="http://www.brobible.com/tag/elon-musk" TargetMode="External"/><Relationship Id="rId7" Type="http://schemas.openxmlformats.org/officeDocument/2006/relationships/hyperlink" Target="https://brobible.com/culture/article/jeffrey-epstein-ghislaine-maxwell-videotape/" TargetMode="External"/><Relationship Id="rId12" Type="http://schemas.openxmlformats.org/officeDocument/2006/relationships/hyperlink" Target="https://www.foxbusiness.com/category/jeff-bezos" TargetMode="External"/><Relationship Id="rId17" Type="http://schemas.openxmlformats.org/officeDocument/2006/relationships/hyperlink" Target="https://www.foxbusiness.com/real-estate/jeff-bezos-los-angeles-real-estate-record-beverly-hills" TargetMode="External"/><Relationship Id="rId2" Type="http://schemas.openxmlformats.org/officeDocument/2006/relationships/slide" Target="../slides/slide96.xml"/><Relationship Id="rId16" Type="http://schemas.openxmlformats.org/officeDocument/2006/relationships/hyperlink" Target="https://www.foxbusiness.com/real-estate/amazon-ceo-jeff-bezos-girlfriend-los-angeles-home" TargetMode="External"/><Relationship Id="rId1" Type="http://schemas.openxmlformats.org/officeDocument/2006/relationships/notesMaster" Target="../notesMasters/notesMaster1.xml"/><Relationship Id="rId6" Type="http://schemas.openxmlformats.org/officeDocument/2006/relationships/hyperlink" Target="https://brobible.com/success/article/elon-musk-selling-houses-bel-air/" TargetMode="External"/><Relationship Id="rId11" Type="http://schemas.openxmlformats.org/officeDocument/2006/relationships/hyperlink" Target="http://www.nypost.com/" TargetMode="External"/><Relationship Id="rId5" Type="http://schemas.openxmlformats.org/officeDocument/2006/relationships/hyperlink" Target="https://brobible.com/culture/article/elon-musk-denies-threesome-heard-delevingne/" TargetMode="External"/><Relationship Id="rId15" Type="http://schemas.openxmlformats.org/officeDocument/2006/relationships/hyperlink" Target="http://video.foxbusiness.com/v/6176380107001" TargetMode="External"/><Relationship Id="rId10" Type="http://schemas.openxmlformats.org/officeDocument/2006/relationships/hyperlink" Target="https://www.foxbusiness.com/person/c/maureen-callahan" TargetMode="External"/><Relationship Id="rId4" Type="http://schemas.openxmlformats.org/officeDocument/2006/relationships/hyperlink" Target="https://brobible.com/culture/article/grimes-explaining-sons-name-elon-musk/" TargetMode="External"/><Relationship Id="rId9" Type="http://schemas.openxmlformats.org/officeDocument/2006/relationships/hyperlink" Target="https://www.indiatvnews.com/author/india-tv-lifestyle-desk" TargetMode="External"/><Relationship Id="rId14" Type="http://schemas.openxmlformats.org/officeDocument/2006/relationships/hyperlink" Target="https://www.foxbusiness.com/real-estate/jeff-bezos-estate-sale-california"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24439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have seen in the first 24 chapters how God will not give his people Israel a simple pass—he will judge them severely. Ezekiel 1–3 shows his glory to the prophet to start the book.</a:t>
            </a:r>
          </a:p>
        </p:txBody>
      </p:sp>
    </p:spTree>
    <p:extLst>
      <p:ext uri="{BB962C8B-B14F-4D97-AF65-F5344CB8AC3E}">
        <p14:creationId xmlns:p14="http://schemas.microsoft.com/office/powerpoint/2010/main" val="227049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And in Ezekiel 4–24 the main thing that they must admit is that God’s glory has left the temple after being present with them for nearly 400 years. </a:t>
            </a:r>
          </a:p>
        </p:txBody>
      </p:sp>
    </p:spTree>
    <p:extLst>
      <p:ext uri="{BB962C8B-B14F-4D97-AF65-F5344CB8AC3E}">
        <p14:creationId xmlns:p14="http://schemas.microsoft.com/office/powerpoint/2010/main" val="2270494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Now the city of Jerusalem was already under attack and would fall (24:2).</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53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 (Ezek 25–32).</a:t>
            </a:r>
          </a:p>
          <a:p>
            <a:r>
              <a:rPr lang="en-US" dirty="0">
                <a:latin typeface="Arial"/>
                <a:cs typeface="Arial"/>
              </a:rPr>
              <a:t>If God will hold his own nation responsible, then he will certainly hold to account those nations that have rejected him.</a:t>
            </a:r>
          </a:p>
          <a:p>
            <a:endParaRPr lang="en-US" dirty="0">
              <a:latin typeface="Arial"/>
              <a:cs typeface="Arial"/>
            </a:endParaRPr>
          </a:p>
        </p:txBody>
      </p:sp>
    </p:spTree>
    <p:extLst>
      <p:ext uri="{BB962C8B-B14F-4D97-AF65-F5344CB8AC3E}">
        <p14:creationId xmlns:p14="http://schemas.microsoft.com/office/powerpoint/2010/main" val="1616521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So, for seven chapters, Ezekiel now turns his attention to the countries surrounding Israel to declare that God will not be mocked by them either—so Israel must allow him to handle all rivals to his sovereign rule (title slide repeated).</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0494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The historical context is not one of ignorance but knowledge.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God had already judged Solomon for marrying into these countries and worshipping the gods of these nations.</a:t>
            </a:r>
          </a:p>
        </p:txBody>
      </p:sp>
    </p:spTree>
    <p:extLst>
      <p:ext uri="{BB962C8B-B14F-4D97-AF65-F5344CB8AC3E}">
        <p14:creationId xmlns:p14="http://schemas.microsoft.com/office/powerpoint/2010/main" val="930816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wives from the six nations that Solomon married form the acrostic S-H-A-M-E plus Egypt.</a:t>
            </a:r>
          </a:p>
        </p:txBody>
      </p:sp>
    </p:spTree>
    <p:extLst>
      <p:ext uri="{BB962C8B-B14F-4D97-AF65-F5344CB8AC3E}">
        <p14:creationId xmlns:p14="http://schemas.microsoft.com/office/powerpoint/2010/main" val="3257134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Solomon's problem with marrying pagan women was that they brought their gods to Jerusalem so that Solomon ended up worshipping these false gods.</a:t>
            </a:r>
          </a:p>
        </p:txBody>
      </p:sp>
    </p:spTree>
    <p:extLst>
      <p:ext uri="{BB962C8B-B14F-4D97-AF65-F5344CB8AC3E}">
        <p14:creationId xmlns:p14="http://schemas.microsoft.com/office/powerpoint/2010/main" val="2984431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How should we handle our “no glory” times? </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can we do during those times when we feel so weak and insignificant?</a:t>
            </a:r>
            <a:r>
              <a:rPr lang="en-US"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a:solidFill>
                  <a:schemeClr val="tx1"/>
                </a:solidFill>
                <a:effectLst/>
                <a:latin typeface="Times New Roman" pitchFamily="-108" charset="0"/>
                <a:ea typeface="ＭＳ Ｐゴシック" pitchFamily="-111" charset="-128"/>
                <a:cs typeface="ＭＳ Ｐゴシック" pitchFamily="-111" charset="-128"/>
              </a:rPr>
              <a:t>Preview</a:t>
            </a:r>
            <a:r>
              <a:rPr lang="en-US" sz="1200" b="1" kern="1200" dirty="0">
                <a:solidFill>
                  <a:schemeClr val="tx1"/>
                </a:solidFill>
                <a:effectLst/>
                <a:latin typeface="Times New Roman" pitchFamily="-108" charset="0"/>
                <a:ea typeface="ＭＳ Ｐゴシック" pitchFamily="-111" charset="-128"/>
                <a:cs typeface="ＭＳ Ｐゴシック" pitchFamily="-111" charset="-128"/>
              </a:rPr>
              <a:t>: Today we will see how God would deal with all Israel’s rivals on every side—and then we will see how he will do the same in our lives also.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987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hope was there for exiled Israel? What should Israel do?)</a:t>
            </a:r>
          </a:p>
          <a:p>
            <a:r>
              <a:rPr lang="en-US" dirty="0">
                <a:latin typeface="Arial" panose="020B0604020202020204" pitchFamily="34" charset="0"/>
                <a:cs typeface="Arial" panose="020B0604020202020204" pitchFamily="34" charset="0"/>
              </a:rPr>
              <a:t>I. See God’s glory in his reasons for destroying their enemies (Ezek 25–32).</a:t>
            </a:r>
          </a:p>
          <a:p>
            <a:r>
              <a:rPr lang="en-US" dirty="0">
                <a:latin typeface="Arial" panose="020B0604020202020204" pitchFamily="34" charset="0"/>
                <a:cs typeface="Arial" panose="020B0604020202020204" pitchFamily="34" charset="0"/>
              </a:rPr>
              <a:t>[Israel would see why God would show his sovereignty over each rebel nation.]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9434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u="sng" kern="1200" dirty="0">
                <a:solidFill>
                  <a:schemeClr val="tx1"/>
                </a:solidFill>
                <a:effectLst/>
                <a:latin typeface="Arial" panose="020B0604020202020204" pitchFamily="34" charset="0"/>
                <a:ea typeface="ＭＳ Ｐゴシック" pitchFamily="-111" charset="-128"/>
                <a:cs typeface="Arial" panose="020B0604020202020204" pitchFamily="34" charset="0"/>
              </a:rPr>
              <a:t>Interest</a:t>
            </a: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 We often feel like we are the weak ones. </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07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promised to destroy Israel’s enemies (Ezek 25–32).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242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51026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Ammon rejoiced at the temple’s destruction (25:1-7).</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3833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992DB7-08CD-4FEB-9B2E-CC35D4800DB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BB35C8-94B4-4AC0-B17E-D4CBF7E2B344}"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Ammon started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878B4-AF03-4BF4-9E7A-EB81F9D702A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93563D-209F-470A-B3A9-A56B120CB76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7E4B91-EC5A-4198-B3E5-9C6A4AA07DD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ea typeface="ＭＳ Ｐゴシック" pitchFamily="34" charset="-128"/>
              </a:rPr>
              <a:t>The saddest reality about Amman is that live babies used to be offered on the altars to Molech downtown.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A4DEA-8D31-49E0-9336-CEEF8062462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But Ammon’s recent rejoicing over the temple destruction was the sin that God said would be punished.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85885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We have billionaires with amazing wealth while we struggle financially.</a:t>
            </a:r>
          </a:p>
          <a:p>
            <a:r>
              <a:rPr lang="en-US" b="0" dirty="0"/>
              <a:t>______________</a:t>
            </a:r>
          </a:p>
          <a:p>
            <a:endParaRPr lang="en-US" b="0" dirty="0"/>
          </a:p>
          <a:p>
            <a:r>
              <a:rPr lang="en-US" b="1" dirty="0"/>
              <a:t>Elon Musk’s Ex-Wife Denies Being Hand-Chosen By Ghislaine Maxwell To Be His ‘Child Bride’</a:t>
            </a:r>
          </a:p>
          <a:p>
            <a:r>
              <a:rPr lang="en-US" dirty="0">
                <a:hlinkClick r:id="rId3"/>
              </a:rPr>
              <a:t>6 July 2020</a:t>
            </a:r>
          </a:p>
          <a:p>
            <a:r>
              <a:rPr lang="en-US" dirty="0">
                <a:hlinkClick r:id="rId3"/>
              </a:rPr>
              <a:t>https://brobible.com/culture/article/elon-musk-wife-denies-ghislaine-maxwell/</a:t>
            </a:r>
            <a:endParaRPr lang="en-US" dirty="0"/>
          </a:p>
          <a:p>
            <a:endParaRPr lang="en-US" dirty="0"/>
          </a:p>
          <a:p>
            <a:r>
              <a:rPr lang="en-US" dirty="0"/>
              <a:t>Tesla and SpaceX founder </a:t>
            </a:r>
            <a:r>
              <a:rPr lang="en-US" dirty="0">
                <a:hlinkClick r:id="rId4"/>
              </a:rPr>
              <a:t>Elon Musk</a:t>
            </a:r>
            <a:r>
              <a:rPr lang="en-US" dirty="0"/>
              <a:t> has had himself quite a past couple of months. </a:t>
            </a:r>
          </a:p>
          <a:p>
            <a:r>
              <a:rPr lang="en-US" dirty="0"/>
              <a:t>He had a kid with his partner Grimes and named him something so bizarre that even </a:t>
            </a:r>
            <a:r>
              <a:rPr lang="en-US" dirty="0">
                <a:hlinkClick r:id="rId5"/>
              </a:rPr>
              <a:t>she can’t explain properly</a:t>
            </a:r>
            <a:r>
              <a:rPr lang="en-US" dirty="0"/>
              <a:t>. </a:t>
            </a:r>
          </a:p>
          <a:p>
            <a:r>
              <a:rPr lang="en-US" dirty="0"/>
              <a:t>Then he </a:t>
            </a:r>
            <a:r>
              <a:rPr lang="en-US" dirty="0">
                <a:hlinkClick r:id="rId6"/>
              </a:rPr>
              <a:t>denied having a threesome</a:t>
            </a:r>
            <a:r>
              <a:rPr lang="en-US" dirty="0"/>
              <a:t> with actresses Amber Heard and Cara Delevingne while Heard was married to Johnny Depp. </a:t>
            </a:r>
          </a:p>
          <a:p>
            <a:r>
              <a:rPr lang="en-US" dirty="0"/>
              <a:t>And now, his ex-wife, actress and model </a:t>
            </a:r>
            <a:r>
              <a:rPr lang="en-US" dirty="0">
                <a:hlinkClick r:id="rId7"/>
              </a:rPr>
              <a:t>Talulah Riley</a:t>
            </a:r>
            <a:r>
              <a:rPr lang="en-US" dirty="0"/>
              <a:t>, has felt the need to go on record stating that despite rumors, Jeffrey Epstein companion </a:t>
            </a:r>
            <a:r>
              <a:rPr lang="en-US" dirty="0">
                <a:hlinkClick r:id="rId8"/>
              </a:rPr>
              <a:t>Ghislaine Maxwell</a:t>
            </a:r>
            <a:r>
              <a:rPr lang="en-US" dirty="0"/>
              <a:t> did not hand-choose her to be Musk’s child bride back in 2008 when she was 23 and Musk was 36.</a:t>
            </a:r>
          </a:p>
          <a:p>
            <a:r>
              <a:rPr lang="en-US" dirty="0"/>
              <a:t>Here’s how their love story goes.</a:t>
            </a:r>
          </a:p>
          <a:p>
            <a:r>
              <a:rPr lang="en-US" dirty="0"/>
              <a:t>Riley and Musk began dating in 2008. Then in 2010 the couple got married. In January 2012, Musk announced the marriage was over and they got divorced. In July 2013, Musk and Riley got married for a second time. In December 2014, Musk once again filed for divorce. Then he withdrew his filing. Then she filed for divorce in March 2016. The couple’s second divorce became official in October of 2016.</a:t>
            </a:r>
          </a:p>
          <a:p>
            <a:r>
              <a:rPr lang="en-US" dirty="0"/>
              <a:t>The actress, now 34, and who many will recognized from her role playing Angela on </a:t>
            </a:r>
            <a:r>
              <a:rPr lang="en-US" i="1" dirty="0"/>
              <a:t>Westworld,</a:t>
            </a:r>
            <a:r>
              <a:rPr lang="en-US" dirty="0"/>
              <a:t> apparently heard some rumors following</a:t>
            </a:r>
            <a:r>
              <a:rPr lang="en-US" dirty="0">
                <a:hlinkClick r:id="rId9"/>
              </a:rPr>
              <a:t> Maxwell’s arrest</a:t>
            </a:r>
            <a:r>
              <a:rPr lang="en-US" dirty="0"/>
              <a:t> that Epstein’s cohort procured her to be Musk’s child bride back in the day.</a:t>
            </a:r>
          </a:p>
          <a:p>
            <a:r>
              <a:rPr lang="en-US" dirty="0"/>
              <a:t>————————</a:t>
            </a:r>
          </a:p>
          <a:p>
            <a:r>
              <a:rPr lang="en-US" b="1" dirty="0"/>
              <a:t>Bill Gates, wife Melinda announce divorce after 27 years of their marriage</a:t>
            </a:r>
          </a:p>
          <a:p>
            <a:r>
              <a:rPr lang="en-US" b="1" dirty="0"/>
              <a:t>https://</a:t>
            </a:r>
            <a:r>
              <a:rPr lang="en-US" b="1" dirty="0" err="1"/>
              <a:t>www.indiatvnews.com</a:t>
            </a:r>
            <a:r>
              <a:rPr lang="en-US" b="1" dirty="0"/>
              <a:t>/lifestyle/people-bill-gates-wife-melinda-gates-announce-divorce-after-27-years-of-their-marriage-net-worth-children-memes-702346</a:t>
            </a:r>
          </a:p>
          <a:p>
            <a:r>
              <a:rPr lang="en-US" b="1" dirty="0"/>
              <a:t>Bill Gates and his wife Melinda Gates revealed their decision of taking divorce in a joint statement which was shared by the Microsoft co-founder on Twitter. “After a great deal of thought and a lot of work on our relationship, we have made the decision to end our marriage. Over the last 27 years, we have raised three incredible children and built a foundation that works all over the world to enable people to lead healthy, productive lives,” read the statement.</a:t>
            </a:r>
          </a:p>
          <a:p>
            <a:r>
              <a:rPr lang="en-US" dirty="0">
                <a:effectLst/>
                <a:hlinkClick r:id="rId10"/>
              </a:rPr>
              <a:t>Edited by: India TV Lifestyle Desk</a:t>
            </a:r>
            <a:r>
              <a:rPr lang="en-US" dirty="0">
                <a:effectLst/>
              </a:rPr>
              <a:t> </a:t>
            </a:r>
            <a:br>
              <a:rPr lang="en-US" dirty="0">
                <a:effectLst/>
              </a:rPr>
            </a:br>
            <a:r>
              <a:rPr lang="en-US" dirty="0">
                <a:effectLst/>
              </a:rPr>
              <a:t>New Delhi Updated on: May 04, 2021 12:50 IST </a:t>
            </a:r>
          </a:p>
          <a:p>
            <a:r>
              <a:rPr lang="en-US" dirty="0"/>
              <a:t>___________</a:t>
            </a:r>
          </a:p>
          <a:p>
            <a:r>
              <a:rPr lang="en-US" b="1" dirty="0"/>
              <a:t>Jeff Bezos' ex-wife </a:t>
            </a:r>
            <a:r>
              <a:rPr lang="en-US" b="1" dirty="0" err="1"/>
              <a:t>MacKenzie's</a:t>
            </a:r>
            <a:r>
              <a:rPr lang="en-US" b="1" dirty="0"/>
              <a:t> post-divorce revenge</a:t>
            </a:r>
          </a:p>
          <a:p>
            <a:r>
              <a:rPr lang="en-US" b="1" dirty="0"/>
              <a:t>Not since Jennifer Aniston has a wronged woman done so much right</a:t>
            </a:r>
          </a:p>
          <a:p>
            <a:r>
              <a:rPr lang="en-US" dirty="0"/>
              <a:t>By </a:t>
            </a:r>
            <a:r>
              <a:rPr lang="en-US" dirty="0">
                <a:hlinkClick r:id="rId11"/>
              </a:rPr>
              <a:t>Maureen Callahan</a:t>
            </a:r>
            <a:r>
              <a:rPr lang="en-US" dirty="0"/>
              <a:t> </a:t>
            </a:r>
            <a:r>
              <a:rPr lang="en-US" dirty="0">
                <a:hlinkClick r:id="rId12"/>
              </a:rPr>
              <a:t>New York Post</a:t>
            </a:r>
            <a:endParaRPr lang="en-US" dirty="0"/>
          </a:p>
          <a:p>
            <a:r>
              <a:rPr lang="en-US" dirty="0"/>
              <a:t>https://</a:t>
            </a:r>
            <a:r>
              <a:rPr lang="en-US" dirty="0" err="1"/>
              <a:t>www.foxbusiness.com</a:t>
            </a:r>
            <a:r>
              <a:rPr lang="en-US" dirty="0"/>
              <a:t>/business-leaders/jeff-</a:t>
            </a:r>
            <a:r>
              <a:rPr lang="en-US" dirty="0" err="1"/>
              <a:t>bezos</a:t>
            </a:r>
            <a:r>
              <a:rPr lang="en-US" dirty="0"/>
              <a:t>-ex-wife-</a:t>
            </a:r>
            <a:r>
              <a:rPr lang="en-US" dirty="0" err="1"/>
              <a:t>mackenzies</a:t>
            </a:r>
            <a:r>
              <a:rPr lang="en-US" dirty="0"/>
              <a:t>-post-divorce-</a:t>
            </a:r>
            <a:r>
              <a:rPr lang="en-US" dirty="0" err="1"/>
              <a:t>reven</a:t>
            </a:r>
            <a:endParaRPr lang="en-US" dirty="0"/>
          </a:p>
          <a:p>
            <a:r>
              <a:rPr lang="en-US" b="1" dirty="0"/>
              <a:t>Published</a:t>
            </a:r>
            <a:r>
              <a:rPr lang="en-US" dirty="0"/>
              <a:t> August 3, 2020 </a:t>
            </a:r>
          </a:p>
          <a:p>
            <a:r>
              <a:rPr lang="en-US" dirty="0" err="1"/>
              <a:t>MacKenzie</a:t>
            </a:r>
            <a:r>
              <a:rPr lang="en-US" dirty="0"/>
              <a:t> Scott, the fourth-richest woman in the world, announced on Tuesday that she has dropped </a:t>
            </a:r>
            <a:r>
              <a:rPr lang="en-US" dirty="0">
                <a:hlinkClick r:id="rId13"/>
              </a:rPr>
              <a:t>Bezos</a:t>
            </a:r>
            <a:r>
              <a:rPr lang="en-US" dirty="0"/>
              <a:t> from her name and </a:t>
            </a:r>
            <a:r>
              <a:rPr lang="en-US" dirty="0">
                <a:hlinkClick r:id="rId14"/>
              </a:rPr>
              <a:t>donated $1.7 billion</a:t>
            </a:r>
            <a:r>
              <a:rPr lang="en-US" dirty="0"/>
              <a:t> to 119 nonprofits, with an emphasis on racial equality, marginalized groups and economic mobility.</a:t>
            </a:r>
          </a:p>
          <a:p>
            <a:r>
              <a:rPr lang="en-US" b="1" dirty="0">
                <a:hlinkClick r:id="rId15"/>
              </a:rPr>
              <a:t>JEFF BEZOS NABS BEVERLY HILLS ESTATE NEXT TO HIS RECORD-SETTING $165M COMPOUND</a:t>
            </a:r>
            <a:endParaRPr lang="en-US" dirty="0"/>
          </a:p>
          <a:p>
            <a:r>
              <a:rPr lang="en-US" dirty="0"/>
              <a:t>Meanwhile, her ex-husband, Amazon founder Jeff Bezos — who publicly left </a:t>
            </a:r>
            <a:r>
              <a:rPr lang="en-US" dirty="0" err="1"/>
              <a:t>MacKenzie</a:t>
            </a:r>
            <a:r>
              <a:rPr lang="en-US" dirty="0"/>
              <a:t> for her close friend Lauren Sanchez — spent the week dropping $10 million on an LA home, just near the $165 million mansion he bought from David Geffen.</a:t>
            </a:r>
          </a:p>
          <a:p>
            <a:r>
              <a:rPr lang="en-US" dirty="0"/>
              <a:t>On Friday, Amazon posted a second-quarter profit of $5.2 billion, the biggest in its 26-year-history, due to a pandemic that is otherwise ravaging the economy.</a:t>
            </a:r>
          </a:p>
          <a:p>
            <a:r>
              <a:rPr lang="en-US" dirty="0"/>
              <a:t>Days earlier, Bezos testified before Congress in an antitrust hearing, seeking to downplay Amazon’s global dominance while casually snacking on camera.</a:t>
            </a:r>
          </a:p>
          <a:p>
            <a:r>
              <a:rPr lang="en-US" dirty="0">
                <a:hlinkClick r:id="rId16"/>
              </a:rPr>
              <a:t>Video</a:t>
            </a:r>
            <a:endParaRPr lang="en-US" dirty="0"/>
          </a:p>
          <a:p>
            <a:r>
              <a:rPr lang="en-US" dirty="0"/>
              <a:t>“Just like the world needs small companies, it also needs big ones,” Bezos said.</a:t>
            </a:r>
          </a:p>
          <a:p>
            <a:r>
              <a:rPr lang="en-US" dirty="0"/>
              <a:t>Such a smug, reductive assertion, but one typical of a Big Tech overlord who knows his money will buy all the lawmakers it needs to keep Amazon intact.</a:t>
            </a:r>
          </a:p>
          <a:p>
            <a:r>
              <a:rPr lang="en-US" b="1" dirty="0">
                <a:hlinkClick r:id="rId17"/>
              </a:rPr>
              <a:t>WHAT’S HOUSE HUNTING LIKE FOR THE WORLD’S RICHEST MAN</a:t>
            </a:r>
            <a:endParaRPr lang="en-US" dirty="0"/>
          </a:p>
          <a:p>
            <a:r>
              <a:rPr lang="en-US" dirty="0"/>
              <a:t>This is the arrogance Bezos deems publicly acceptable. Can you imagine what he’s like in private? As a husband?</a:t>
            </a:r>
          </a:p>
          <a:p>
            <a:r>
              <a:rPr lang="en-US" dirty="0"/>
              <a:t>Amazon CEO Jeff Bezos, right along with American news anchor Lauren Sanchez poses for photographs during a blue carpet event organized by Amazon Prime Video in Mumbai, India, Thursday, Jan. 16, 2020. (AP Photo/Rafiq Maqbool)</a:t>
            </a:r>
          </a:p>
          <a:p>
            <a:r>
              <a:rPr lang="en-US" dirty="0"/>
              <a:t>“I love you, alive girl,” a still-married Bezos texted Sanchez in 2018. “I will show you with my body, and my lips and my eyes, very soon.”</a:t>
            </a:r>
          </a:p>
          <a:p>
            <a:r>
              <a:rPr lang="en-US" dirty="0"/>
              <a:t>“I want to get a little drunk with you tonight,” went another text to Sanchez amid raunchy selfies. “Not falling down. Just a little drunk. I want to talk to you and plan with you. Listen and laugh. I basically WANT TO BE WITH YOU!!!”</a:t>
            </a:r>
          </a:p>
          <a:p>
            <a:r>
              <a:rPr lang="en-US" dirty="0"/>
              <a:t>“You make me better,” read another. “You’re meant for me. I know it more clearly than I’ve ever known anything.”</a:t>
            </a:r>
          </a:p>
          <a:p>
            <a:r>
              <a:rPr lang="en-US" dirty="0"/>
              <a:t>LONDON, ENGLAND: Jeff Bezos and his partner, Lauren Sanchez, look on from the Royal Box on Centre Court on Day 13 of The Championships - Wimbledon 2019 at the All England Lawn Tennis and Croquet Club on July 14, 2019 in London, England. (Photo by Sim</a:t>
            </a:r>
          </a:p>
          <a:p>
            <a:r>
              <a:rPr lang="en-US" dirty="0"/>
              <a:t>Those texts wound up splashed all over the National Enquirer, and federal investigators told The Wall Street Journal that the sexts were leaked by none other than Sanchez’s brother, who got a $200,000 payday from the tabloid. (Her brother denies the claims.)</a:t>
            </a:r>
          </a:p>
          <a:p>
            <a:r>
              <a:rPr lang="en-US" dirty="0"/>
              <a:t>WEST HOLLYWOOD, CA: (L-R) CEO of Amazon Jeff Bezos and writer </a:t>
            </a:r>
            <a:r>
              <a:rPr lang="en-US" dirty="0" err="1"/>
              <a:t>MacKenzie</a:t>
            </a:r>
            <a:r>
              <a:rPr lang="en-US" dirty="0"/>
              <a:t> Bezos attend the Amazon Studios Oscar Celebration at Delilah on February 26, 2017 in West Hollywood, California. (Photo by Jerod Harris/Getty Images)</a:t>
            </a:r>
          </a:p>
          <a:p>
            <a:r>
              <a:rPr lang="en-US" dirty="0"/>
              <a:t>For </a:t>
            </a:r>
            <a:r>
              <a:rPr lang="en-US" dirty="0" err="1"/>
              <a:t>MacKenzie</a:t>
            </a:r>
            <a:r>
              <a:rPr lang="en-US" dirty="0"/>
              <a:t>, these indiscretions must have dealt the same blow that the infamous W cover (and accompanying 60-page spread) of Brad Pitt and Angelina Jolie playing happy families did to Aniston.</a:t>
            </a:r>
          </a:p>
          <a:p>
            <a:r>
              <a:rPr lang="en-US" b="1" dirty="0">
                <a:hlinkClick r:id="rId18"/>
              </a:rPr>
              <a:t>JEFF BEZOS SETS NEW LA REAL ESTATE RECORD WITH $165M BEVERLY HILLS BUY</a:t>
            </a:r>
            <a:endParaRPr lang="en-US" dirty="0"/>
          </a:p>
          <a:p>
            <a:r>
              <a:rPr lang="en-US" dirty="0"/>
              <a:t>Especially as Bezos’ sexts were written months before </a:t>
            </a:r>
            <a:r>
              <a:rPr lang="en-US" dirty="0" err="1"/>
              <a:t>MacKenzie</a:t>
            </a:r>
            <a:r>
              <a:rPr lang="en-US" dirty="0"/>
              <a:t> and Bezos celebrated their 25th wedding anniversary in Miami.</a:t>
            </a:r>
          </a:p>
          <a:p>
            <a:r>
              <a:rPr lang="en-US" dirty="0"/>
              <a:t>Imagine </a:t>
            </a:r>
            <a:r>
              <a:rPr lang="en-US" dirty="0" err="1"/>
              <a:t>MacKenzie’s</a:t>
            </a:r>
            <a:r>
              <a:rPr lang="en-US" dirty="0"/>
              <a:t> humiliation. Imagine what she must have done to hide the worst from their four children while Bezos and Sanchez kept flying all over the country, checking out multimillion-dollar homes and parading their status as Big Tech’s Most Scandalous Couple.</a:t>
            </a:r>
          </a:p>
          <a:p>
            <a:r>
              <a:rPr lang="en-US" dirty="0"/>
              <a:t>LOS ANGELES, CA: WME's Patrick Whitesell, Lauren Sanchez and Amazon CEO Jeff Bezos attend Jeff Bezos and Matt Damon's "Manchester By The Sea" Holiday Party on December 3, 2016 in Los Angeles, California. (Photo by Todd Williamson/Getty Images for Ama</a:t>
            </a:r>
          </a:p>
          <a:p>
            <a:r>
              <a:rPr lang="en-US" dirty="0"/>
              <a:t>When </a:t>
            </a:r>
            <a:r>
              <a:rPr lang="en-US" dirty="0" err="1"/>
              <a:t>MacKenzie</a:t>
            </a:r>
            <a:r>
              <a:rPr lang="en-US" dirty="0"/>
              <a:t> married Bezos in 1993, he was just another computer nerd.</a:t>
            </a:r>
          </a:p>
          <a:p>
            <a:r>
              <a:rPr lang="en-US" dirty="0"/>
              <a:t>“I do remember the first time I heard him laugh,” she told the Seattle Post-Intelligencer in 2005. “I met him at the hedge fund where we worked in New York … I would hear him laughing all day. I fell in love with his laugh.”</a:t>
            </a:r>
          </a:p>
          <a:p>
            <a:r>
              <a:rPr lang="en-US" dirty="0"/>
              <a:t>At the time, </a:t>
            </a:r>
            <a:r>
              <a:rPr lang="en-US" dirty="0" err="1"/>
              <a:t>MacKenzie</a:t>
            </a:r>
            <a:r>
              <a:rPr lang="en-US" dirty="0"/>
              <a:t> was publicizing her debut novel, which took her eight years to write while she raised small children. Little is known of her story, but clearly she put her ambitions on hold so Bezos could pursue world domination.</a:t>
            </a:r>
          </a:p>
          <a:p>
            <a:r>
              <a:rPr lang="en-US" dirty="0"/>
              <a:t>After Jeff got himself a midlife mogul makeover in 2017 and began seeing Sanchez, a former host on “So You Think You Can Dance,” </a:t>
            </a:r>
            <a:r>
              <a:rPr lang="en-US" dirty="0" err="1"/>
              <a:t>MacKenzie</a:t>
            </a:r>
            <a:r>
              <a:rPr lang="en-US" dirty="0"/>
              <a:t> said nothing.</a:t>
            </a:r>
          </a:p>
          <a:p>
            <a:r>
              <a:rPr lang="en-US" dirty="0"/>
              <a:t>FILE - In this March 4, 2018 file photo, Jeff Bezos and wife </a:t>
            </a:r>
            <a:r>
              <a:rPr lang="en-US" dirty="0" err="1"/>
              <a:t>MacKenzie</a:t>
            </a:r>
            <a:r>
              <a:rPr lang="en-US" dirty="0"/>
              <a:t> Bezos arrive at the Vanity Fair Oscar Party in Beverly Hills, Calif. (Photo by Evan Agostini/</a:t>
            </a:r>
            <a:r>
              <a:rPr lang="en-US" dirty="0" err="1"/>
              <a:t>Invision</a:t>
            </a:r>
            <a:r>
              <a:rPr lang="en-US" dirty="0"/>
              <a:t>/AP, File)</a:t>
            </a:r>
          </a:p>
          <a:p>
            <a:r>
              <a:rPr lang="en-US" dirty="0"/>
              <a:t>She maintained her dignity, got a great divorce lawyer and walked away with more money than she’ll ever need (current worth: $62.3 billion).</a:t>
            </a:r>
          </a:p>
          <a:p>
            <a:r>
              <a:rPr lang="en-US" b="1" dirty="0">
                <a:hlinkClick r:id="rId19"/>
              </a:rPr>
              <a:t>GET FOX BUSINESS ON THE GO BY CLICKING HERE</a:t>
            </a:r>
            <a:endParaRPr lang="en-US" dirty="0"/>
          </a:p>
          <a:p>
            <a:r>
              <a:rPr lang="en-US" dirty="0"/>
              <a:t>Their divorce was settled out of court, which kept the custody arrangement for their three minor kids secret. She signed the Giving Pledge and said on Tuesday, in part:</a:t>
            </a:r>
          </a:p>
          <a:p>
            <a:r>
              <a:rPr lang="en-US" dirty="0"/>
              <a:t>“Like many, I watched the first half of 2020 with a mixture of heartbreak and horror.”</a:t>
            </a:r>
          </a:p>
          <a:p>
            <a:r>
              <a:rPr lang="en-US" dirty="0"/>
              <a:t>Subtext: My ex-husband soullessly profits from this pandemic while firing workers who are refused bathroom breaks and basic human dignity.</a:t>
            </a:r>
          </a:p>
          <a:p>
            <a:r>
              <a:rPr lang="en-US" dirty="0"/>
              <a:t>She also wrote: “There’s no question in my mind that anyone’s personal wealth is the product of a collective effort” — </a:t>
            </a:r>
            <a:r>
              <a:rPr lang="en-US" i="1" dirty="0"/>
              <a:t>ahem</a:t>
            </a:r>
            <a:r>
              <a:rPr lang="en-US" dirty="0"/>
              <a:t> — “and of social structures which present opportunities to some people, and obstacles to countless others.”</a:t>
            </a:r>
          </a:p>
          <a:p>
            <a:r>
              <a:rPr lang="en-US" dirty="0"/>
              <a:t>Bezos is notoriously stingy when it comes to charitable giving, preferring to compete with Elon Musk over colonizing space.</a:t>
            </a:r>
          </a:p>
          <a:p>
            <a:r>
              <a:rPr lang="en-US" dirty="0"/>
              <a:t>As Aniston infamously said of ex-husband Brad Pitt in 2005, “There‘s a sensitivity chip that’s missing.”</a:t>
            </a:r>
          </a:p>
          <a:p>
            <a:r>
              <a:rPr lang="en-US" dirty="0"/>
              <a:t>It’s hard to think of a more apt description of Bezos — or a better post-divorce life awaiting </a:t>
            </a:r>
            <a:r>
              <a:rPr lang="en-US" dirty="0" err="1"/>
              <a:t>MacKenzie</a:t>
            </a:r>
            <a:r>
              <a:rPr lang="en-US" dirty="0"/>
              <a:t> than the one she has designed for herself.</a:t>
            </a:r>
          </a:p>
          <a:p>
            <a:r>
              <a:rPr lang="en-US" dirty="0"/>
              <a:t>____________</a:t>
            </a:r>
          </a:p>
          <a:p>
            <a:r>
              <a:rPr lang="en-US" dirty="0"/>
              <a:t>Where is Putin’s family right now? Confirmed one thing before approving Ukraine invasion; What happened to Russians who went to find his girlfriend?</a:t>
            </a:r>
          </a:p>
          <a:p>
            <a:r>
              <a:rPr lang="en-US" dirty="0"/>
              <a:t>Thursday 03 March, 2022 | 3:17 </a:t>
            </a:r>
            <a:r>
              <a:rPr lang="en-US" dirty="0" err="1"/>
              <a:t>PMfamily-oneMOSCOW</a:t>
            </a:r>
            <a:r>
              <a:rPr lang="en-US" dirty="0"/>
              <a:t>: Russian President Vladimir Putin is the prince of tactics</a:t>
            </a:r>
          </a:p>
          <a:p>
            <a:r>
              <a:rPr lang="en-US" dirty="0"/>
              <a:t>Read full news at https://</a:t>
            </a:r>
            <a:r>
              <a:rPr lang="en-US" dirty="0" err="1"/>
              <a:t>keralakaumudi.com</a:t>
            </a:r>
            <a:r>
              <a:rPr lang="en-US" dirty="0"/>
              <a:t>/en/news/</a:t>
            </a:r>
            <a:r>
              <a:rPr lang="en-US" dirty="0" err="1"/>
              <a:t>news.php?id</a:t>
            </a:r>
            <a:r>
              <a:rPr lang="en-US" dirty="0"/>
              <a:t>=763488&amp;u=where-is-putin%E2%80%99s-family-right-now-confirmed-one-thing-before-approving-ukraine-invasion-what-happened-to-russians-who-went-to-find-his-girlfriend</a:t>
            </a:r>
          </a:p>
          <a:p>
            <a:r>
              <a:rPr lang="en-US" dirty="0"/>
              <a:t>The first thing Putin did after sending troops to Ukraine was to make his family safe. He had shifted his family to a secret underground bunker in Siberia, prior to the Ukraine invasion… Putin's wife was Lyudmila </a:t>
            </a:r>
            <a:r>
              <a:rPr lang="en-US" dirty="0" err="1"/>
              <a:t>Skrebneva</a:t>
            </a:r>
            <a:r>
              <a:rPr lang="en-US" dirty="0"/>
              <a:t>, a former air hostess. They were married in 1983 and got divorced in 2013.</a:t>
            </a:r>
            <a:endParaRPr lang="en-US" dirty="0">
              <a:cs typeface="ＭＳ Ｐゴシック" charset="0"/>
            </a:endParaRPr>
          </a:p>
        </p:txBody>
      </p:sp>
    </p:spTree>
    <p:extLst>
      <p:ext uri="{BB962C8B-B14F-4D97-AF65-F5344CB8AC3E}">
        <p14:creationId xmlns:p14="http://schemas.microsoft.com/office/powerpoint/2010/main" val="2557249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8BD73-8156-456A-AA28-7A85294B945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itchFamily="34" charset="-128"/>
                <a:cs typeface="Arial" panose="020B0604020202020204" pitchFamily="34" charset="0"/>
              </a:rPr>
              <a:t>God had the last word about Ammon, as the Babylonians destroyed the place about a decade after this prophecy in Ezekiel 25:1-7.</a:t>
            </a:r>
          </a:p>
          <a:p>
            <a:pPr eaLnBrk="1" hangingPunct="1"/>
            <a:endParaRPr lang="en-US" altLang="en-US"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Moab still has the same name today—like Amman.</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12960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Their worship of Chemosh was also horrible.</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16962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Moab was like Ammon in its child sacrifice.</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7095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Yet Moab had the audacity to say that Judah was like all other nations‚ so God would judge them for this.</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4450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Edom avenged Judah (25:12-14).</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29621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288127-A463-457A-9D7C-AB1DB7FC0F0A}"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52226" name="Rectangle 2"/>
          <p:cNvSpPr>
            <a:spLocks noGrp="1" noRot="1" noChangeAspect="1" noChangeArrowheads="1"/>
          </p:cNvSpPr>
          <p:nvPr>
            <p:ph type="sldImg"/>
          </p:nvPr>
        </p:nvSpPr>
        <p:spPr>
          <a:xfrm>
            <a:off x="1130300" y="674688"/>
            <a:ext cx="4597400" cy="3448050"/>
          </a:xfrm>
          <a:solidFill>
            <a:srgbClr val="FFFFFF"/>
          </a:solidFill>
          <a:ln/>
        </p:spPr>
      </p:sp>
      <p:sp>
        <p:nvSpPr>
          <p:cNvPr id="5222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7AB6BD-5FD0-4859-B04B-72562A36E7DE}"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54274"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9D5248-4151-4C1C-9047-755317CB8647}"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E6E58F-014F-4358-88EA-F966C47F9C47}"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Petra was the capital within the rocks.</a:t>
            </a:r>
          </a:p>
          <a:p>
            <a:pPr eaLnBrk="1" hangingPunct="1"/>
            <a:endParaRPr lang="en-US" altLang="en-US" b="0"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In which area are we experiencing victory? It seems that Satan controls just about every domain—education, government, economy, arts, media, and even religion.</a:t>
            </a:r>
          </a:p>
          <a:p>
            <a:r>
              <a:rPr lang="en-US" dirty="0">
                <a:latin typeface="Arial" panose="020B0604020202020204" pitchFamily="34" charset="0"/>
                <a:cs typeface="Arial" panose="020B0604020202020204" pitchFamily="34" charset="0"/>
              </a:rPr>
              <a:t>We aren’t doing a great job in any of these.</a:t>
            </a:r>
          </a:p>
          <a:p>
            <a:r>
              <a:rPr lang="en-US" dirty="0">
                <a:latin typeface="Arial" panose="020B0604020202020204" pitchFamily="34" charset="0"/>
                <a:cs typeface="Arial" panose="020B0604020202020204" pitchFamily="34" charset="0"/>
              </a:rPr>
              <a:t>But how is God doing in running the world?</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301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E874A-668D-4694-BEBC-B3354372EDDE}"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Petra controlled both the north-south trade and the east-west Spice trade from India to Europe. </a:t>
            </a:r>
          </a:p>
          <a:p>
            <a:pPr eaLnBrk="1" hangingPunct="1"/>
            <a:endParaRPr lang="en-US" altLang="en-US" b="0"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AE222-857E-4A58-8C18-8D2BD5897580}"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Their false deity had three horns.</a:t>
            </a:r>
          </a:p>
          <a:p>
            <a:pPr eaLnBrk="1" hangingPunct="1"/>
            <a:endParaRPr lang="en-US" altLang="en-US" b="0"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said that they had sinned greatly by avenging themselves against the people of Judah (25:12).</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23558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Most of us have heard much about the Philistines since Goliath was a Philistine.</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08945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had a military advantage over Israel—not that this was wrong…</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57828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declared that Philistia fought not to protect themselves but out of revenge and contempt.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OB-14-Philistines-46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OS-26-Ezek25-32—slide 45</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75394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Tyre took pride in its beauty, power, trade, and leaders (26:1–28:19).</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55254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800EB2-1791-5048-8F25-DB5C23257A8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Tyre of Phoenicia was the most significant seaport city in the ancient world.</a:t>
            </a:r>
          </a:p>
        </p:txBody>
      </p:sp>
    </p:spTree>
    <p:extLst>
      <p:ext uri="{BB962C8B-B14F-4D97-AF65-F5344CB8AC3E}">
        <p14:creationId xmlns:p14="http://schemas.microsoft.com/office/powerpoint/2010/main" val="1744343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9BA4E2-56F7-6F4B-A12F-62CB882F12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98A4E0-22B1-0A4C-8C03-ABB3660B71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4098" name="Rectangle 2"/>
          <p:cNvSpPr>
            <a:spLocks noGrp="1" noRot="1" noChangeAspect="1" noChangeArrowheads="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4C9628-258E-734F-B729-8E8EF16B65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Cedars of Lebanon were the premier trees of antiquity used for Solomon’s temple.</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8479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F00DA-6D99-2E40-9CD1-84EF6C971F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8194"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402345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2C0DFC-8838-5F4C-BD1B-104735CE041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0" dirty="0">
                <a:latin typeface="Arial" panose="020B0604020202020204" pitchFamily="34" charset="0"/>
                <a:cs typeface="Arial" panose="020B0604020202020204" pitchFamily="34" charset="0"/>
              </a:rPr>
              <a:t>Tyre had both a mainland and island fortress that took Babylon 13 years to conquer—but they did it.</a:t>
            </a:r>
            <a:endParaRPr lang="en-US" b="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Charles H. Dyer,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Ezekiel,</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in </a:t>
            </a:r>
            <a:r>
              <a:rPr lang="en-US" i="1" dirty="0">
                <a:latin typeface="Arial" panose="020B0604020202020204" pitchFamily="34" charset="0"/>
                <a:ea typeface="ＭＳ Ｐゴシック" charset="0"/>
                <a:cs typeface="Arial" panose="020B0604020202020204" pitchFamily="34" charset="0"/>
              </a:rPr>
              <a:t>The Bible Knowledge Commentary</a:t>
            </a:r>
            <a:r>
              <a:rPr lang="en-US" dirty="0">
                <a:latin typeface="Arial" panose="020B0604020202020204" pitchFamily="34" charset="0"/>
                <a:ea typeface="ＭＳ Ｐゴシック" charset="0"/>
                <a:cs typeface="Arial" panose="020B0604020202020204" pitchFamily="34" charset="0"/>
              </a:rPr>
              <a:t>, 1:1278-1279: </a:t>
            </a:r>
            <a:r>
              <a:rPr lang="ru-RU"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26:7-14</a:t>
            </a:r>
            <a:r>
              <a:rPr lang="en-US" dirty="0">
                <a:latin typeface="Arial" panose="020B0604020202020204" pitchFamily="34" charset="0"/>
                <a:ea typeface="ＭＳ Ｐゴシック" charset="0"/>
                <a:cs typeface="Arial" panose="020B0604020202020204" pitchFamily="34" charset="0"/>
              </a:rPr>
              <a:t>. God said He would bring </a:t>
            </a:r>
            <a:r>
              <a:rPr lang="en-US" b="1" dirty="0">
                <a:latin typeface="Arial" panose="020B0604020202020204" pitchFamily="34" charset="0"/>
                <a:ea typeface="ＭＳ Ｐゴシック" charset="0"/>
                <a:cs typeface="Arial" panose="020B0604020202020204" pitchFamily="34" charset="0"/>
              </a:rPr>
              <a:t>from the north ... Nebuchadnezzar.</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Tyre</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gloating over Jerusalem</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fall would be short-lived. The </a:t>
            </a:r>
            <a:r>
              <a:rPr lang="en-US" b="1" dirty="0">
                <a:latin typeface="Arial" panose="020B0604020202020204" pitchFamily="34" charset="0"/>
                <a:ea typeface="ＭＳ Ｐゴシック" charset="0"/>
                <a:cs typeface="Arial" panose="020B0604020202020204" pitchFamily="34" charset="0"/>
              </a:rPr>
              <a:t>king</a:t>
            </a:r>
            <a:r>
              <a:rPr lang="en-US" dirty="0">
                <a:latin typeface="Arial" panose="020B0604020202020204" pitchFamily="34" charset="0"/>
                <a:ea typeface="ＭＳ Ｐゴシック" charset="0"/>
                <a:cs typeface="Arial" panose="020B0604020202020204" pitchFamily="34" charset="0"/>
              </a:rPr>
              <a:t> who destroyed Jerusalem would also attack </a:t>
            </a:r>
            <a:r>
              <a:rPr lang="en-US" b="1" dirty="0" err="1">
                <a:latin typeface="Arial" panose="020B0604020202020204" pitchFamily="34" charset="0"/>
                <a:ea typeface="ＭＳ Ｐゴシック" charset="0"/>
                <a:cs typeface="Arial" panose="020B0604020202020204" pitchFamily="34" charset="0"/>
              </a:rPr>
              <a:t>Tyre</a:t>
            </a:r>
            <a:r>
              <a:rPr lang="en-US" b="1"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After defeating Jerusalem, Nebuchadnezzar moved his army north to </a:t>
            </a:r>
            <a:r>
              <a:rPr lang="en-US" dirty="0" err="1">
                <a:latin typeface="Arial" panose="020B0604020202020204" pitchFamily="34" charset="0"/>
                <a:ea typeface="ＭＳ Ｐゴシック" charset="0"/>
                <a:cs typeface="Arial" panose="020B0604020202020204" pitchFamily="34" charset="0"/>
              </a:rPr>
              <a:t>Tyre</a:t>
            </a:r>
            <a:r>
              <a:rPr lang="en-US" dirty="0">
                <a:latin typeface="Arial" panose="020B0604020202020204" pitchFamily="34" charset="0"/>
                <a:ea typeface="ＭＳ Ｐゴシック" charset="0"/>
                <a:cs typeface="Arial" panose="020B0604020202020204" pitchFamily="34" charset="0"/>
              </a:rPr>
              <a:t> in 585 B.C. and besieged the city for 13 years till all </a:t>
            </a:r>
            <a:r>
              <a:rPr lang="en-US" b="1" dirty="0">
                <a:latin typeface="Arial" panose="020B0604020202020204" pitchFamily="34" charset="0"/>
                <a:ea typeface="ＭＳ Ｐゴシック" charset="0"/>
                <a:cs typeface="Arial" panose="020B0604020202020204" pitchFamily="34" charset="0"/>
              </a:rPr>
              <a:t>settlements on the mainland</a:t>
            </a:r>
            <a:r>
              <a:rPr lang="en-US" dirty="0">
                <a:latin typeface="Arial" panose="020B0604020202020204" pitchFamily="34" charset="0"/>
                <a:ea typeface="ＭＳ Ｐゴシック" charset="0"/>
                <a:cs typeface="Arial" panose="020B0604020202020204" pitchFamily="34" charset="0"/>
              </a:rPr>
              <a:t> were destroyed. </a:t>
            </a:r>
            <a:r>
              <a:rPr lang="en-US" dirty="0" err="1">
                <a:latin typeface="Arial" panose="020B0604020202020204" pitchFamily="34" charset="0"/>
                <a:ea typeface="ＭＳ Ｐゴシック" charset="0"/>
                <a:cs typeface="Arial" panose="020B0604020202020204" pitchFamily="34" charset="0"/>
              </a:rPr>
              <a:t>Tyre</a:t>
            </a:r>
            <a:r>
              <a:rPr lang="en-US" dirty="0">
                <a:latin typeface="Arial" panose="020B0604020202020204" pitchFamily="34" charset="0"/>
                <a:ea typeface="ＭＳ Ｐゴシック" charset="0"/>
                <a:cs typeface="Arial" panose="020B0604020202020204" pitchFamily="34" charset="0"/>
              </a:rPr>
              <a:t> could hold out for all those years because her navy brought in supplies that would otherwise have been depleted. Nebuchadnezzar destroyed mainland </a:t>
            </a:r>
            <a:r>
              <a:rPr lang="en-US" dirty="0" err="1">
                <a:latin typeface="Arial" panose="020B0604020202020204" pitchFamily="34" charset="0"/>
                <a:ea typeface="ＭＳ Ｐゴシック" charset="0"/>
                <a:cs typeface="Arial" panose="020B0604020202020204" pitchFamily="34" charset="0"/>
              </a:rPr>
              <a:t>Tyre</a:t>
            </a:r>
            <a:r>
              <a:rPr lang="en-US" dirty="0">
                <a:latin typeface="Arial" panose="020B0604020202020204" pitchFamily="34" charset="0"/>
                <a:ea typeface="ＭＳ Ｐゴシック" charset="0"/>
                <a:cs typeface="Arial" panose="020B0604020202020204" pitchFamily="34" charset="0"/>
              </a:rPr>
              <a:t> (depicted graphically by Ezekiel, vv. 8-12), but not the island stronghold. However, other evidence indicates that the island surrendered to Nebuchadnezzar in 573-572 B.C. That year Baal II succeeded </a:t>
            </a:r>
            <a:r>
              <a:rPr lang="en-US" dirty="0" err="1">
                <a:latin typeface="Arial" panose="020B0604020202020204" pitchFamily="34" charset="0"/>
                <a:ea typeface="ＭＳ Ｐゴシック" charset="0"/>
                <a:cs typeface="Arial" panose="020B0604020202020204" pitchFamily="34" charset="0"/>
              </a:rPr>
              <a:t>Ethbaal</a:t>
            </a:r>
            <a:r>
              <a:rPr lang="en-US" dirty="0">
                <a:latin typeface="Arial" panose="020B0604020202020204" pitchFamily="34" charset="0"/>
                <a:ea typeface="ＭＳ Ｐゴシック" charset="0"/>
                <a:cs typeface="Arial" panose="020B0604020202020204" pitchFamily="34" charset="0"/>
              </a:rPr>
              <a:t> III to the throne of </a:t>
            </a:r>
            <a:r>
              <a:rPr lang="en-US" dirty="0" err="1">
                <a:latin typeface="Arial" panose="020B0604020202020204" pitchFamily="34" charset="0"/>
                <a:ea typeface="ＭＳ Ｐゴシック" charset="0"/>
                <a:cs typeface="Arial" panose="020B0604020202020204" pitchFamily="34" charset="0"/>
              </a:rPr>
              <a:t>Tyre</a:t>
            </a:r>
            <a:r>
              <a:rPr lang="en-US" dirty="0">
                <a:latin typeface="Arial" panose="020B0604020202020204" pitchFamily="34" charset="0"/>
                <a:ea typeface="ＭＳ Ｐゴシック" charset="0"/>
                <a:cs typeface="Arial" panose="020B0604020202020204" pitchFamily="34" charset="0"/>
              </a:rPr>
              <a:t>. Most likely this was a political move by Nebuchadnezzar to remove the rebellious king and install a loyal vassal king. Some think </a:t>
            </a:r>
            <a:r>
              <a:rPr lang="en-US" dirty="0" err="1">
                <a:latin typeface="Arial" panose="020B0604020202020204" pitchFamily="34" charset="0"/>
                <a:ea typeface="ＭＳ Ｐゴシック" charset="0"/>
                <a:cs typeface="Arial" panose="020B0604020202020204" pitchFamily="34" charset="0"/>
              </a:rPr>
              <a:t>Ethbaal</a:t>
            </a:r>
            <a:r>
              <a:rPr lang="en-US" dirty="0">
                <a:latin typeface="Arial" panose="020B0604020202020204" pitchFamily="34" charset="0"/>
                <a:ea typeface="ＭＳ Ｐゴシック" charset="0"/>
                <a:cs typeface="Arial" panose="020B0604020202020204" pitchFamily="34" charset="0"/>
              </a:rPr>
              <a:t> III was deported to Babylon, but 28:8-9 seems to indicate that Nebuchadnezzar assassinated him.</a:t>
            </a:r>
            <a:r>
              <a:rPr lang="ru-RU"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56524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672DBF-E4F9-6F40-9625-6149F0EA69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BE4097-55FD-1543-9C40-C227FF83CA7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496986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350680-6946-484E-8673-FB3A0C767E7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Quality ships enabled Tyrians to travel all the way to Tarshish—modern Spain—to buy precious metals and slaves on the way to Greece.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The Phoenicians were the master shipbuilders and sailors of antiquity. Their ability to conquer the seas gave them an empire of colonies spanning the Mediterranean. This brought untold wealth to them, despite being on the geographical edge of the "Great Sea," or the Mediterranean.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_____________</a:t>
            </a:r>
          </a:p>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OB-15-Phoencians-12</a:t>
            </a:r>
          </a:p>
          <a:p>
            <a:r>
              <a:rPr lang="en-US" dirty="0">
                <a:latin typeface="Times New Roman" charset="0"/>
                <a:ea typeface="ＭＳ Ｐゴシック" charset="0"/>
                <a:cs typeface="ＭＳ Ｐゴシック" charset="0"/>
              </a:rPr>
              <a:t>OS-14-2Chron-132</a:t>
            </a:r>
          </a:p>
          <a:p>
            <a:r>
              <a:rPr lang="en-US" dirty="0">
                <a:latin typeface="Times New Roman" charset="0"/>
                <a:ea typeface="ＭＳ Ｐゴシック" charset="0"/>
                <a:cs typeface="ＭＳ Ｐゴシック" charset="0"/>
              </a:rPr>
              <a:t>OS-23-Isaiah13-23-slide 140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OS-26-Ezek25-32—slide 58</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3462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449185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62E402-E250-744C-8597-8E16AA0DD9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36930" name="Rectangle 2"/>
          <p:cNvSpPr>
            <a:spLocks noGrp="1" noRot="1" noChangeAspect="1" noChangeArrowheads="1" noTextEdit="1"/>
          </p:cNvSpPr>
          <p:nvPr>
            <p:ph type="sldImg"/>
          </p:nvPr>
        </p:nvSpPr>
        <p:spPr>
          <a:ln/>
        </p:spPr>
      </p:sp>
      <p:sp>
        <p:nvSpPr>
          <p:cNvPr id="636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prince of Tyre would be overthrown for his claim to be God in order to prove God's sovereignty (28:1-10).</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5748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98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898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EAAF73D-8F3E-EB49-B957-D4235718968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89860" name="Rectangle 1"/>
          <p:cNvSpPr>
            <a:spLocks noGrp="1" noRot="1" noChangeAspect="1" noChangeArrowheads="1"/>
          </p:cNvSpPr>
          <p:nvPr>
            <p:ph type="sldImg"/>
          </p:nvPr>
        </p:nvSpPr>
        <p:spPr>
          <a:xfrm>
            <a:off x="1143000" y="685800"/>
            <a:ext cx="4572000" cy="3429000"/>
          </a:xfrm>
          <a:solidFill>
            <a:srgbClr val="FFFFFF"/>
          </a:solidFill>
          <a:ln/>
        </p:spPr>
      </p:sp>
      <p:sp>
        <p:nvSpPr>
          <p:cNvPr id="889861"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Some think him only the human king. Other say he was Satan. Probably he was the human king who acted like Satan long before him in his pride and splendor.</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OB-14-Phonecians-14</a:t>
            </a:r>
          </a:p>
          <a:p>
            <a:r>
              <a:rPr lang="en-US" dirty="0">
                <a:latin typeface="Times New Roman" charset="0"/>
                <a:ea typeface="ＭＳ Ｐゴシック" charset="0"/>
                <a:cs typeface="ＭＳ Ｐゴシック" charset="0"/>
              </a:rPr>
              <a:t>OS-23-Isaiah13-23-slide 143</a:t>
            </a:r>
          </a:p>
          <a:p>
            <a:r>
              <a:rPr lang="en-US" dirty="0">
                <a:latin typeface="Times New Roman" charset="0"/>
                <a:ea typeface="ＭＳ Ｐゴシック" charset="0"/>
                <a:cs typeface="ＭＳ Ｐゴシック" charset="0"/>
              </a:rPr>
              <a:t>OS-Ezek25-32—slide 61</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redeeminggod.com</a:t>
            </a:r>
            <a:r>
              <a:rPr lang="en-US" dirty="0">
                <a:cs typeface="ＭＳ Ｐゴシック" charset="0"/>
              </a:rPr>
              <a:t>/god-is-a-bad-judge/#comments</a:t>
            </a:r>
          </a:p>
          <a:p>
            <a:r>
              <a:rPr lang="en-US" dirty="0">
                <a:cs typeface="ＭＳ Ｐゴシック" charset="0"/>
              </a:rPr>
              <a:t>Accessed 9 June 2022</a:t>
            </a:r>
          </a:p>
          <a:p>
            <a:endParaRPr lang="en-US" dirty="0">
              <a:cs typeface="ＭＳ Ｐゴシック" charset="0"/>
            </a:endParaRPr>
          </a:p>
          <a:p>
            <a:r>
              <a:rPr lang="en-US" dirty="0"/>
              <a:t>God is a terrible judge. Seriously. If He served in any court in our country, He would probably wind up in prison.</a:t>
            </a:r>
          </a:p>
          <a:p>
            <a:r>
              <a:rPr lang="en-US" dirty="0"/>
              <a:t>I am not trying to malign God; I am just stating the way things are.</a:t>
            </a:r>
          </a:p>
          <a:p>
            <a:r>
              <a:rPr lang="en-US" dirty="0"/>
              <a:t>Look at the facts:</a:t>
            </a:r>
          </a:p>
          <a:p>
            <a:r>
              <a:rPr lang="en-US" b="1" dirty="0"/>
              <a:t>1. God is the judge of the world, but the world is in quite a mess.</a:t>
            </a:r>
          </a:p>
          <a:p>
            <a:r>
              <a:rPr lang="en-US" dirty="0"/>
              <a:t>NT Wright put it this way: “What on earth might it mean today to speak of Jesus being ‘king’ or ‘in charge,’ in view of the fact that so many things in the world give no hint of such a thing?” (</a:t>
            </a:r>
            <a:r>
              <a:rPr lang="en-US" i="1" dirty="0"/>
              <a:t>Simply Jesus</a:t>
            </a:r>
            <a:r>
              <a:rPr lang="en-US" dirty="0"/>
              <a:t>, 55).</a:t>
            </a:r>
          </a:p>
          <a:p>
            <a:r>
              <a:rPr lang="en-US" dirty="0"/>
              <a:t>Have you looked around the world recently? Does it </a:t>
            </a:r>
            <a:r>
              <a:rPr lang="en-US" i="1" dirty="0"/>
              <a:t>look </a:t>
            </a:r>
            <a:r>
              <a:rPr lang="en-US" dirty="0"/>
              <a:t>like God is in charge? Nope. In fact, for this very reason, many theologians think that God is “in charge” in name only, and that Satan is still the the one pulling the strings. God will not be fully in charge, they say, until the new heavens and the new earth.</a:t>
            </a:r>
          </a:p>
          <a:p>
            <a:r>
              <a:rPr lang="en-US" dirty="0"/>
              <a:t>Yes, well, though there is some truth in that perspective, the fact of the matter is that most of the New Testament seems to lead us to believe that God truly is in charge, not just in name, but in practice as well. Of course, what does it mean to be “in charge”? Nobody disputes that God is “in control.” What is disputed is, “How?”</a:t>
            </a:r>
          </a:p>
          <a:p>
            <a:r>
              <a:rPr lang="en-US" dirty="0"/>
              <a:t>Is it absolute control (entailing the loss of freedom), mind control (hardly), crowd control (I like that image), ultimate control (certainly)? Most seem to use the word in the sense of absolute control, and that is deeply unfortunate language (Creation Untamed</a:t>
            </a:r>
            <a:r>
              <a:rPr lang="en-US" i="1" dirty="0"/>
              <a:t>, </a:t>
            </a:r>
            <a:r>
              <a:rPr lang="en-US" dirty="0"/>
              <a:t>62).</a:t>
            </a:r>
          </a:p>
          <a:p>
            <a:r>
              <a:rPr lang="en-US" b="1" dirty="0"/>
              <a:t>2. It takes God way too long to pass judgment.</a:t>
            </a:r>
          </a:p>
          <a:p>
            <a:r>
              <a:rPr lang="en-US" dirty="0"/>
              <a:t>When God pronounces judgment on someone (or a group of </a:t>
            </a:r>
            <a:r>
              <a:rPr lang="en-US" dirty="0" err="1"/>
              <a:t>someones</a:t>
            </a:r>
            <a:r>
              <a:rPr lang="en-US" dirty="0"/>
              <a:t>), we expect fireballs and lightning bolts to fall out of heaven right then and there. But they never do. God waits. And waits. And waits.</a:t>
            </a:r>
          </a:p>
          <a:p>
            <a:r>
              <a:rPr lang="en-US" dirty="0"/>
              <a:t>And while He waits, the evil persists and grows. People suffer and die. And we begin to think that maybe God didn’t mean what He said.</a:t>
            </a:r>
          </a:p>
          <a:p>
            <a:r>
              <a:rPr lang="en-US" dirty="0"/>
              <a:t>God pronounced judgment on the people living during the days of Noah (Gen 6:5, 11-13). But he let this evil continue for another 120 years (Gen 5:32; 6:3; 7:6). One wonders how many women got raped during that 120 years? How many people murdered? How many slaves tortured? How many children molested? If “the wickedness of man was great in the earth, and every intent of the thoughts of his heart was only evil continually” (Gen 6:5), imagine the evil that continued to take place during those 120 years?!</a:t>
            </a:r>
          </a:p>
          <a:p>
            <a:r>
              <a:rPr lang="en-US" dirty="0"/>
              <a:t>Actually, don’t imagine it. It is too depressing and shocking.</a:t>
            </a:r>
          </a:p>
          <a:p>
            <a:r>
              <a:rPr lang="en-US" dirty="0"/>
              <a:t>This is why biblical writer after writer call on God to act, to judge, to pay attention, to look at the suffering. God says one thing, and we wait for justice to appear, but it never does. God seems to sit idly by while evil goes unchecked and his judgments go unenforced. Which raises the second point.</a:t>
            </a:r>
          </a:p>
          <a:p>
            <a:r>
              <a:rPr lang="en-US" b="1" dirty="0"/>
              <a:t>3. When God does make a judgment, He is way too lenient.</a:t>
            </a:r>
          </a:p>
          <a:p>
            <a:r>
              <a:rPr lang="en-US" dirty="0"/>
              <a:t>Even when God does pass judgment, it often seems that His decisions are way too lenient.</a:t>
            </a:r>
          </a:p>
          <a:p>
            <a:r>
              <a:rPr lang="en-US" dirty="0"/>
              <a:t>Sometimes God seems like a parent who just doesn’t want to admit that his child is doing anything wrong. While all the world is saying, “Kill them! Lock them up! Send them away forever!” God gives “slaps on the wrist” over and over, sometimes to the point of embarrassment. He </a:t>
            </a:r>
            <a:r>
              <a:rPr lang="en-US" i="1" dirty="0"/>
              <a:t>literally</a:t>
            </a:r>
            <a:r>
              <a:rPr lang="en-US" dirty="0"/>
              <a:t> lets people get away with murder, and frequently, much worse than murder.</a:t>
            </a:r>
          </a:p>
          <a:p>
            <a:r>
              <a:rPr lang="en-US" dirty="0"/>
              <a:t>Terence Fretheim writes about the leniency of God this way:</a:t>
            </a:r>
          </a:p>
          <a:p>
            <a:r>
              <a:rPr lang="en-US" dirty="0"/>
              <a:t>God is more like a parent, openly anguished over what to do about a wayward child. (e.g., Hosea 6:4, “What shall I do with you?” and 11:1-9). What would courtrooms be like if judges were to display such personal anguish and anger? To mix metaphors: if God is viewed as the divine judge behind the bench, remember that God is also the spouse of the accused one in the dock! Objectivity or neutrality goes out the door!</a:t>
            </a:r>
          </a:p>
          <a:p>
            <a:r>
              <a:rPr lang="en-US" dirty="0"/>
              <a:t>Sure, theologians tell us that a day is coming when all will be set straight and all wrongs will be corrected. But what comfort is for the woman who was raped </a:t>
            </a:r>
            <a:r>
              <a:rPr lang="en-US" i="1" dirty="0"/>
              <a:t>now, </a:t>
            </a:r>
            <a:r>
              <a:rPr lang="en-US" dirty="0"/>
              <a:t>and lives her whole life in shame and fear without ever seeing justice? What comfort is some sort of future retribution for the child who has been abused since birth?</a:t>
            </a:r>
          </a:p>
          <a:p>
            <a:r>
              <a:rPr lang="en-US" dirty="0"/>
              <a:t>It is none. At least, none I can discern.</a:t>
            </a:r>
          </a:p>
          <a:p>
            <a:r>
              <a:rPr lang="en-US" dirty="0"/>
              <a:t>There is certainly something about all this that I do not understand with God, but I have trouble figuring out how it will make a little girl feel better when she was raped and beaten continually from the time she was two years old until she died at age 16 to get to heaven and look down upon the earth and see her abuser living a rich life and for God to say to her, “Don’t worry. I’ll discipline him some day. But for now, let him enjoy his steak dinners, his vacations, his fancy houses, and all the other girls he is going to rape.”</a:t>
            </a:r>
          </a:p>
          <a:p>
            <a:r>
              <a:rPr lang="en-US" dirty="0"/>
              <a:t>WHAT?!!!!</a:t>
            </a:r>
          </a:p>
          <a:p>
            <a:r>
              <a:rPr lang="en-US" b="1" dirty="0"/>
              <a:t>4. God allows His judgments to be influenced by people.</a:t>
            </a:r>
          </a:p>
          <a:p>
            <a:r>
              <a:rPr lang="en-US" dirty="0"/>
              <a:t>God sets out to obliterate everybody in Sodom and Gomorrah, but Abraham gets him to agree to not destroy these cities if 10 righteous people can be found in them.</a:t>
            </a:r>
          </a:p>
          <a:p>
            <a:r>
              <a:rPr lang="en-US" dirty="0"/>
              <a:t>God decided to destroy Israel for their insolence, but Moses persuades Him to hold off.</a:t>
            </a:r>
          </a:p>
          <a:p>
            <a:r>
              <a:rPr lang="en-US" dirty="0"/>
              <a:t>God tells Jonah to preach judgment upon Nineveh, but because they show some signs of repentance, He holds off for a couple hundred years while they continue to run roughshod over the entire Ancient World (some repentance </a:t>
            </a:r>
            <a:r>
              <a:rPr lang="en-US" i="1" dirty="0"/>
              <a:t>that was</a:t>
            </a:r>
            <a:r>
              <a:rPr lang="en-US" dirty="0"/>
              <a:t>!).</a:t>
            </a:r>
          </a:p>
          <a:p>
            <a:r>
              <a:rPr lang="en-US" dirty="0"/>
              <a:t>So it seems that God makes a judgment and then backs off of His decisions when people complain, or when they show the least little sign of remorse for what they have done. What kind of judgments are these if God can be so easily and quickly turned away from what He had decided to do?</a:t>
            </a:r>
          </a:p>
          <a:p>
            <a:r>
              <a:rPr lang="en-US" dirty="0"/>
              <a:t>One wonders if God would have held back the flood during the days of Noah if the people would have shown some signs of remorse.</a:t>
            </a:r>
          </a:p>
          <a:p>
            <a:r>
              <a:rPr lang="en-US" b="1" dirty="0">
                <a:effectLst/>
              </a:rPr>
              <a:t>What is the solution to all this?</a:t>
            </a:r>
            <a:endParaRPr lang="en-US" b="1" dirty="0"/>
          </a:p>
          <a:p>
            <a:r>
              <a:rPr lang="en-US" dirty="0"/>
              <a:t>There are only a few things that can be said in the face of all this (seemingly) divine injustice. At least, here is how I try to make sense of it in my own mind.</a:t>
            </a:r>
          </a:p>
          <a:p>
            <a:r>
              <a:rPr lang="en-US" dirty="0"/>
              <a:t>God alone knows everything about everyone.</a:t>
            </a:r>
          </a:p>
          <a:p>
            <a:r>
              <a:rPr lang="en-US" dirty="0"/>
              <a:t>Based on what God knows about people, He forgives and loves them still, and is patient with them.</a:t>
            </a:r>
          </a:p>
          <a:p>
            <a:r>
              <a:rPr lang="en-US" dirty="0"/>
              <a:t>I do not know everything about everyone.</a:t>
            </a:r>
          </a:p>
          <a:p>
            <a:r>
              <a:rPr lang="en-US" dirty="0"/>
              <a:t>If I did, maybe I would see (as God does) why some people deserve extra grace, patience, and longsuffering.</a:t>
            </a:r>
          </a:p>
          <a:p>
            <a:r>
              <a:rPr lang="en-US" dirty="0"/>
              <a:t>This is partly why it is so dangerous for us, as mere humans, to pass judgement and condemnation on others. We do not see what God sees. We do not know what God knows. If the only Being in the universe Who knows everything about everybody refused to pounce on people every time they go against His will (and thank God He doesn’t do this with us, either!), who are we to think we can rightly judge and condemn another person based on our extremely limited knowledge of what has happened in their lives?</a:t>
            </a:r>
          </a:p>
          <a:p>
            <a:r>
              <a:rPr lang="en-US" dirty="0"/>
              <a:t>Yes, yes, the law courts and our government must pass judgment. I am not talking about that at all. I am talking about us as individuals trying to sit in judgment on other people about the decisions they have made in their own lives. Look, when we fail in life, we want other people to give us the benefit of the doubt. We see some of the things that have happened to us in life and how these things led us to make bad decisions, which led to even more bad decisions, and sometimes even good decisions which went wrong, so that we ended up doing something terrible. We see some of this in our own lives, and want grace, mercy, and understanding from others. And God, who sees all, gives it. So let us, as God’s people, try to show the same grace, mercy, and patience toward others as we hope they would show toward us.</a:t>
            </a:r>
          </a:p>
          <a:p>
            <a:r>
              <a:rPr lang="en-US" dirty="0"/>
              <a:t>This isn’t a solution to the problem of evil, but simply a willingness to reserve judgment and trust in the goodness and graciousness of God.</a:t>
            </a:r>
          </a:p>
          <a:p>
            <a:r>
              <a:rPr lang="en-US" dirty="0"/>
              <a:t>So it seems that the problem is not so much with God, but with our own limited understanding and knowledge. We do not see or know all that God sees and knows.</a:t>
            </a:r>
          </a:p>
          <a:p>
            <a:r>
              <a:rPr lang="en-US" dirty="0"/>
              <a:t>In the end, it is not exactly that God is a bad judge, as much as He is a merciful and compassionate judge, slow to anger and abounding in love.</a:t>
            </a:r>
          </a:p>
          <a:p>
            <a:endParaRPr lang="en-US" dirty="0">
              <a:cs typeface="ＭＳ Ｐゴシック" charset="0"/>
            </a:endParaRPr>
          </a:p>
        </p:txBody>
      </p:sp>
    </p:spTree>
    <p:extLst>
      <p:ext uri="{BB962C8B-B14F-4D97-AF65-F5344CB8AC3E}">
        <p14:creationId xmlns:p14="http://schemas.microsoft.com/office/powerpoint/2010/main" val="2976532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Phoenicia's key city of Tyre was not humble about its influence and wealth. Its boasting about being the god of the sea led later to enshrine this in the temple of the Greek god of the sea, Poseidon.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4108042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95E2B3-6EDB-1840-B907-0F089250AAE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Like the king of Tyre, Satan also boasted of divine rights. The true God threw both Satan and Tyre's prince down. </a:t>
            </a:r>
          </a:p>
        </p:txBody>
      </p:sp>
    </p:spTree>
    <p:extLst>
      <p:ext uri="{BB962C8B-B14F-4D97-AF65-F5344CB8AC3E}">
        <p14:creationId xmlns:p14="http://schemas.microsoft.com/office/powerpoint/2010/main" val="2222326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Daniel's name had already become proverbial, despite him being contemporary to Ezekiel. </a:t>
            </a:r>
          </a:p>
          <a:p>
            <a:r>
              <a:rPr lang="en-US" dirty="0"/>
              <a:t>Sadly, wealth and beauty and power often bring pride—first true of Satan and now true on earth (28:3-5).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811474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pride of the king of Tyre reflected that of Lucifer himself (28:12-15).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4674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king of Tyre was to be banished, so Lucifer was expelled from heaven years before (28:16-17).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155391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Sidon showed maliciousness against Judah (28:20-26).</a:t>
            </a:r>
          </a:p>
          <a:p>
            <a:r>
              <a:rPr lang="en-US" dirty="0">
                <a:latin typeface="Arial" panose="020B0604020202020204" pitchFamily="34" charset="0"/>
                <a:cs typeface="Arial" panose="020B0604020202020204" pitchFamily="34" charset="0"/>
              </a:rPr>
              <a:t>This Phoenician city north of Tyre was also wealthy and powerful.</a:t>
            </a:r>
          </a:p>
          <a:p>
            <a:r>
              <a:rPr lang="en-US" dirty="0">
                <a:latin typeface="Arial" panose="020B0604020202020204" pitchFamily="34" charset="0"/>
                <a:cs typeface="Arial" panose="020B0604020202020204" pitchFamily="34" charset="0"/>
              </a:rPr>
              <a:t>But God said that judgment would come via plague and war due to oppressing Israel.</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426982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Egypt would be exiled for 40 years due to her violence and pride but then restored to a weak standing among the nations (29:1-16).</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08659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Egypt showed violence and pride (Ezek 29–32; fulfilled in 571 BC).</a:t>
            </a:r>
          </a:p>
          <a:p>
            <a:r>
              <a:rPr lang="en-US" dirty="0"/>
              <a:t>———————————</a:t>
            </a:r>
          </a:p>
          <a:p>
            <a:r>
              <a:rPr lang="en-US" dirty="0"/>
              <a:t>Before the Babylonians beat Egypt at the Battle of Carchemish in 609 BC, the Egyptians were the superpower of the day. They had a massive, strong army with chariots.</a:t>
            </a:r>
          </a:p>
          <a:p>
            <a:r>
              <a:rPr lang="en-US" dirty="0"/>
              <a:t>Israel was tempted to trust them instead of the L</a:t>
            </a:r>
            <a:r>
              <a:rPr lang="en-US" sz="1100" dirty="0"/>
              <a:t>ORD</a:t>
            </a:r>
            <a:r>
              <a:rPr lang="en-US" dirty="0"/>
              <a:t>, so Isaiah 30–31 warns against falling against them like trying to steady one's balance by grasping a reed that pierces the hand.</a:t>
            </a:r>
          </a:p>
          <a:p>
            <a:r>
              <a:rPr lang="en-US" dirty="0"/>
              <a:t>A century later, Ezekiel was still telling the people of Judah not to trust Egypt for security (Ezek 29–32).</a:t>
            </a:r>
          </a:p>
          <a:p>
            <a:r>
              <a:rPr lang="en-US" dirty="0"/>
              <a:t>Jeremiah was even forced by his own people to go to Egypt to escape the Babylonians AFTER the fall of Jerusalem!</a:t>
            </a:r>
          </a:p>
          <a:p>
            <a:r>
              <a:rPr lang="en-US" dirty="0"/>
              <a:t>________</a:t>
            </a:r>
          </a:p>
          <a:p>
            <a:r>
              <a:rPr lang="en-US" dirty="0"/>
              <a:t>OS-23-Isa24-39-slide 88</a:t>
            </a:r>
          </a:p>
          <a:p>
            <a:r>
              <a:rPr lang="en-US" dirty="0"/>
              <a:t>OS-26-Ezek1-39-slide 183</a:t>
            </a:r>
          </a:p>
        </p:txBody>
      </p:sp>
    </p:spTree>
    <p:extLst>
      <p:ext uri="{BB962C8B-B14F-4D97-AF65-F5344CB8AC3E}">
        <p14:creationId xmlns:p14="http://schemas.microsoft.com/office/powerpoint/2010/main" val="31164544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was stronger than Egypt.</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03252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likens Egypt to a huge but clumsy water monster.</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011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redeeminggod.com</a:t>
            </a:r>
            <a:r>
              <a:rPr lang="en-US" dirty="0">
                <a:cs typeface="ＭＳ Ｐゴシック" charset="0"/>
              </a:rPr>
              <a:t>/god-is-a-bad-judge/#comments</a:t>
            </a:r>
          </a:p>
          <a:p>
            <a:r>
              <a:rPr lang="en-US" dirty="0">
                <a:cs typeface="ＭＳ Ｐゴシック" charset="0"/>
              </a:rPr>
              <a:t>Accessed 9 June 2022</a:t>
            </a:r>
          </a:p>
          <a:p>
            <a:endParaRPr lang="en-US" dirty="0">
              <a:cs typeface="ＭＳ Ｐゴシック" charset="0"/>
            </a:endParaRPr>
          </a:p>
          <a:p>
            <a:r>
              <a:rPr lang="en-US" dirty="0"/>
              <a:t>God is a terrible judge. Seriously. If He served in any court in our country, He would probably wind up in prison.</a:t>
            </a:r>
          </a:p>
          <a:p>
            <a:r>
              <a:rPr lang="en-US" dirty="0"/>
              <a:t>I am not trying to malign God; I am just stating the way things are.</a:t>
            </a:r>
          </a:p>
          <a:p>
            <a:r>
              <a:rPr lang="en-US" dirty="0"/>
              <a:t>Look at the facts:</a:t>
            </a:r>
          </a:p>
          <a:p>
            <a:r>
              <a:rPr lang="en-US" b="1" dirty="0"/>
              <a:t>1. God is the judge of the world, but the world is in quite a mess.</a:t>
            </a:r>
          </a:p>
          <a:p>
            <a:r>
              <a:rPr lang="en-US" dirty="0"/>
              <a:t>NT Wright put it this way: “What on earth might it mean today to speak of Jesus being ‘king’ or ‘in charge,’ in view of the fact that so many things in the world give no hint of such a thing?” (</a:t>
            </a:r>
            <a:r>
              <a:rPr lang="en-US" i="1" dirty="0"/>
              <a:t>Simply Jesus</a:t>
            </a:r>
            <a:r>
              <a:rPr lang="en-US" dirty="0"/>
              <a:t>, 55).</a:t>
            </a:r>
          </a:p>
          <a:p>
            <a:r>
              <a:rPr lang="en-US" dirty="0"/>
              <a:t>Have you looked around the world recently? Does it </a:t>
            </a:r>
            <a:r>
              <a:rPr lang="en-US" i="1" dirty="0"/>
              <a:t>look </a:t>
            </a:r>
            <a:r>
              <a:rPr lang="en-US" dirty="0"/>
              <a:t>like God is in charge? Nope. In fact, for this very reason, many theologians think that God is “in charge” in name only, and that Satan is still the the one pulling the strings. God will not be fully in charge, they say, until the new heavens and the new earth.</a:t>
            </a:r>
          </a:p>
          <a:p>
            <a:r>
              <a:rPr lang="en-US" dirty="0"/>
              <a:t>Yes, well, though there is some truth in that perspective, the fact of the matter is that most of the New Testament seems to lead us to believe that God truly is in charge, not just in name, but in practice as well. Of course, what does it mean to be “in charge”? Nobody disputes that God is “in control.” What is disputed is, “How?”</a:t>
            </a:r>
          </a:p>
          <a:p>
            <a:r>
              <a:rPr lang="en-US" dirty="0"/>
              <a:t>Is it absolute control (entailing the loss of freedom), mind control (hardly), crowd control (I like that image), ultimate control (certainly)? Most seem to use the word in the sense of absolute control, and that is deeply unfortunate language (Creation Untamed</a:t>
            </a:r>
            <a:r>
              <a:rPr lang="en-US" i="1" dirty="0"/>
              <a:t>, </a:t>
            </a:r>
            <a:r>
              <a:rPr lang="en-US" dirty="0"/>
              <a:t>62).</a:t>
            </a:r>
          </a:p>
          <a:p>
            <a:r>
              <a:rPr lang="en-US" b="1" dirty="0"/>
              <a:t>2. It takes God way too long to pass judgment.</a:t>
            </a:r>
          </a:p>
          <a:p>
            <a:r>
              <a:rPr lang="en-US" dirty="0"/>
              <a:t>When God pronounces judgment on someone (or a group of </a:t>
            </a:r>
            <a:r>
              <a:rPr lang="en-US" dirty="0" err="1"/>
              <a:t>someones</a:t>
            </a:r>
            <a:r>
              <a:rPr lang="en-US" dirty="0"/>
              <a:t>), we expect fireballs and lightning bolts to fall out of heaven right then and there. But they never do. God waits. And waits. And waits.</a:t>
            </a:r>
          </a:p>
          <a:p>
            <a:r>
              <a:rPr lang="en-US" dirty="0"/>
              <a:t>And while He waits, the evil persists and grows. People suffer and die. And we begin to think that maybe God didn’t mean what He said.</a:t>
            </a:r>
          </a:p>
          <a:p>
            <a:r>
              <a:rPr lang="en-US" dirty="0"/>
              <a:t>God pronounced judgment on the people living during the days of Noah (Gen 6:5, 11-13). But he let this evil continue for another 120 years (Gen 5:32; 6:3; 7:6). One wonders how many women got raped during that 120 years? How many people murdered? How many slaves tortured? How many children molested? If “the wickedness of man was great in the earth, and every intent of the thoughts of his heart was only evil continually” (Gen 6:5), imagine the evil that continued to take place during those 120 years?!</a:t>
            </a:r>
          </a:p>
          <a:p>
            <a:r>
              <a:rPr lang="en-US" dirty="0"/>
              <a:t>Actually, don’t imagine it. It is too depressing and shocking.</a:t>
            </a:r>
          </a:p>
          <a:p>
            <a:r>
              <a:rPr lang="en-US" dirty="0"/>
              <a:t>This is why biblical writer after writer call on God to act, to judge, to pay attention, to look at the suffering. God says one thing, and we wait for justice to appear, but it never does. God seems to sit idly by while evil goes unchecked and his judgments go unenforced. Which raises the second point.</a:t>
            </a:r>
          </a:p>
          <a:p>
            <a:r>
              <a:rPr lang="en-US" b="1" dirty="0"/>
              <a:t>3. When God does make a judgment, He is way too lenient.</a:t>
            </a:r>
          </a:p>
          <a:p>
            <a:r>
              <a:rPr lang="en-US" dirty="0"/>
              <a:t>Even when God does pass judgment, it often seems that His decisions are way too lenient.</a:t>
            </a:r>
          </a:p>
          <a:p>
            <a:r>
              <a:rPr lang="en-US" dirty="0"/>
              <a:t>Sometimes God seems like a parent who just doesn’t want to admit that his child is doing anything wrong. While all the world is saying, “Kill them! Lock them up! Send them away forever!” God gives “slaps on the wrist” over and over, sometimes to the point of embarrassment. He </a:t>
            </a:r>
            <a:r>
              <a:rPr lang="en-US" i="1" dirty="0"/>
              <a:t>literally</a:t>
            </a:r>
            <a:r>
              <a:rPr lang="en-US" dirty="0"/>
              <a:t> lets people get away with murder, and frequently, much worse than murder.</a:t>
            </a:r>
          </a:p>
          <a:p>
            <a:r>
              <a:rPr lang="en-US" dirty="0"/>
              <a:t>Terence Fretheim writes about the leniency of God this way:</a:t>
            </a:r>
          </a:p>
          <a:p>
            <a:r>
              <a:rPr lang="en-US" dirty="0"/>
              <a:t>God is more like a parent, openly anguished over what to do about a wayward child. (e.g., Hosea 6:4, “What shall I do with you?” and 11:1-9). What would courtrooms be like if judges were to display such personal anguish and anger? To mix metaphors: if God is viewed as the divine judge behind the bench, remember that God is also the spouse of the accused one in the dock! Objectivity or neutrality goes out the door!</a:t>
            </a:r>
          </a:p>
          <a:p>
            <a:r>
              <a:rPr lang="en-US" dirty="0"/>
              <a:t>Sure, theologians tell us that a day is coming when all will be set straight and all wrongs will be corrected. But what comfort is for the woman who was raped </a:t>
            </a:r>
            <a:r>
              <a:rPr lang="en-US" i="1" dirty="0"/>
              <a:t>now, </a:t>
            </a:r>
            <a:r>
              <a:rPr lang="en-US" dirty="0"/>
              <a:t>and lives her whole life in shame and fear without ever seeing justice? What comfort is some sort of future retribution for the child who has been abused since birth?</a:t>
            </a:r>
          </a:p>
          <a:p>
            <a:r>
              <a:rPr lang="en-US" dirty="0"/>
              <a:t>It is none. At least, none I can discern.</a:t>
            </a:r>
          </a:p>
          <a:p>
            <a:r>
              <a:rPr lang="en-US" dirty="0"/>
              <a:t>There is certainly something about all this that I do not understand with God, but I have trouble figuring out how it will make a little girl feel better when she was raped and beaten continually from the time she was two years old until she died at age 16 to get to heaven and look down upon the earth and see her abuser living a rich life and for God to say to her, “Don’t worry. I’ll discipline him some day. But for now, let him enjoy his steak dinners, his vacations, his fancy houses, and all the other girls he is going to rape.”</a:t>
            </a:r>
          </a:p>
          <a:p>
            <a:r>
              <a:rPr lang="en-US" dirty="0"/>
              <a:t>WHAT?!!!!</a:t>
            </a:r>
          </a:p>
          <a:p>
            <a:r>
              <a:rPr lang="en-US" b="1" dirty="0"/>
              <a:t>4. God allows His judgments to be influenced by people.</a:t>
            </a:r>
          </a:p>
          <a:p>
            <a:r>
              <a:rPr lang="en-US" dirty="0"/>
              <a:t>God sets out to obliterate everybody in Sodom and Gomorrah, but Abraham gets him to agree to not destroy these cities if 10 righteous people can be found in them.</a:t>
            </a:r>
          </a:p>
          <a:p>
            <a:r>
              <a:rPr lang="en-US" dirty="0"/>
              <a:t>God decided to destroy Israel for their insolence, but Moses persuades Him to hold off.</a:t>
            </a:r>
          </a:p>
          <a:p>
            <a:r>
              <a:rPr lang="en-US" dirty="0"/>
              <a:t>God tells Jonah to preach judgment upon Nineveh, but because they show some signs of repentance, He holds off for a couple hundred years while they continue to run roughshod over the entire Ancient World (some repentance </a:t>
            </a:r>
            <a:r>
              <a:rPr lang="en-US" i="1" dirty="0"/>
              <a:t>that was</a:t>
            </a:r>
            <a:r>
              <a:rPr lang="en-US" dirty="0"/>
              <a:t>!).</a:t>
            </a:r>
          </a:p>
          <a:p>
            <a:r>
              <a:rPr lang="en-US" dirty="0"/>
              <a:t>So it seems that God makes a judgment and then backs off of His decisions when people complain, or when they show the least little sign of remorse for what they have done. What kind of judgments are these if God can be so easily and quickly turned away from what He had decided to do?</a:t>
            </a:r>
          </a:p>
          <a:p>
            <a:r>
              <a:rPr lang="en-US" dirty="0"/>
              <a:t>One wonders if God would have held back the flood during the days of Noah if the people would have shown some signs of remorse.</a:t>
            </a:r>
          </a:p>
          <a:p>
            <a:r>
              <a:rPr lang="en-US" b="1" dirty="0">
                <a:effectLst/>
              </a:rPr>
              <a:t>What is the solution to all this?</a:t>
            </a:r>
            <a:endParaRPr lang="en-US" b="1" dirty="0"/>
          </a:p>
          <a:p>
            <a:r>
              <a:rPr lang="en-US" dirty="0"/>
              <a:t>There are only a few things that can be said in the face of all this (seemingly) divine injustice. At least, here is how I try to make sense of it in my own mind.</a:t>
            </a:r>
          </a:p>
          <a:p>
            <a:r>
              <a:rPr lang="en-US" dirty="0"/>
              <a:t>God alone knows everything about everyone.</a:t>
            </a:r>
          </a:p>
          <a:p>
            <a:r>
              <a:rPr lang="en-US" dirty="0"/>
              <a:t>Based on what God knows about people, He forgives and loves them still, and is patient with them.</a:t>
            </a:r>
          </a:p>
          <a:p>
            <a:r>
              <a:rPr lang="en-US" dirty="0"/>
              <a:t>I do not know everything about everyone.</a:t>
            </a:r>
          </a:p>
          <a:p>
            <a:r>
              <a:rPr lang="en-US" dirty="0"/>
              <a:t>If I did, maybe I would see (as God does) why some people deserve extra grace, patience, and longsuffering.</a:t>
            </a:r>
          </a:p>
          <a:p>
            <a:r>
              <a:rPr lang="en-US" dirty="0"/>
              <a:t>This is partly why it is so dangerous for us, as mere humans, to pass judgement and condemnation on others. We do not see what God sees. We do not know what God knows. If the only Being in the universe Who knows everything about everybody refused to pounce on people every time they go against His will (and thank God He doesn’t do this with us, either!), who are we to think we can rightly judge and condemn another person based on our extremely limited knowledge of what has happened in their lives?</a:t>
            </a:r>
          </a:p>
          <a:p>
            <a:r>
              <a:rPr lang="en-US" dirty="0"/>
              <a:t>Yes, yes, the law courts and our government must pass judgment. I am not talking about that at all. I am talking about us as individuals trying to sit in judgment on other people about the decisions they have made in their own lives. Look, when we fail in life, we want other people to give us the benefit of the doubt. We see some of the things that have happened to us in life and how these things led us to make bad decisions, which led to even more bad decisions, and sometimes even good decisions which went wrong, so that we ended up doing something terrible. We see some of this in our own lives, and want grace, mercy, and understanding from others. And God, who sees all, gives it. So let us, as God’s people, try to show the same grace, mercy, and patience toward others as we hope they would show toward us.</a:t>
            </a:r>
          </a:p>
          <a:p>
            <a:r>
              <a:rPr lang="en-US" dirty="0"/>
              <a:t>This isn’t a solution to the problem of evil, but simply a willingness to reserve judgment and trust in the goodness and graciousness of God.</a:t>
            </a:r>
          </a:p>
          <a:p>
            <a:r>
              <a:rPr lang="en-US" dirty="0"/>
              <a:t>So it seems that the problem is not so much with God, but with our own limited understanding and knowledge. We do not see or know all that God sees and knows.</a:t>
            </a:r>
          </a:p>
          <a:p>
            <a:r>
              <a:rPr lang="en-US" dirty="0"/>
              <a:t>In the end, it is not exactly that God is a bad judge, as much as He is a merciful and compassionate judge, slow to anger and abounding in love.</a:t>
            </a:r>
          </a:p>
          <a:p>
            <a:endParaRPr lang="en-US" dirty="0">
              <a:cs typeface="ＭＳ Ｐゴシック" charset="0"/>
            </a:endParaRPr>
          </a:p>
        </p:txBody>
      </p:sp>
    </p:spTree>
    <p:extLst>
      <p:ext uri="{BB962C8B-B14F-4D97-AF65-F5344CB8AC3E}">
        <p14:creationId xmlns:p14="http://schemas.microsoft.com/office/powerpoint/2010/main" val="1562623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 God promises that Egypt—the superpower of the day—would be the lowliest of nations even until today!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180361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Ironically, the conqueror got no pay from the wealthiest city of all (29:18)!</a:t>
            </a:r>
          </a:p>
        </p:txBody>
      </p:sp>
    </p:spTree>
    <p:extLst>
      <p:ext uri="{BB962C8B-B14F-4D97-AF65-F5344CB8AC3E}">
        <p14:creationId xmlns:p14="http://schemas.microsoft.com/office/powerpoint/2010/main" val="26465125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would pay Babylon for Tyre by defeating Egypt (29:19-21).</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2142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Before the Babylonians beat Egypt at the Battle of Carchemish in 609 BC, the Egyptians were the superpower of the day. They had a massive, strong army with chariots.</a:t>
            </a:r>
          </a:p>
          <a:p>
            <a:r>
              <a:rPr lang="en-US" dirty="0"/>
              <a:t>Israel was tempted to trust them instead of the L</a:t>
            </a:r>
            <a:r>
              <a:rPr lang="en-US" sz="1100" dirty="0"/>
              <a:t>ORD</a:t>
            </a:r>
            <a:r>
              <a:rPr lang="en-US" dirty="0"/>
              <a:t>, so Isaiah 30–31 warns against falling against them like trying to steady one's balance by grasping a reed that pierces the hand.</a:t>
            </a:r>
          </a:p>
          <a:p>
            <a:r>
              <a:rPr lang="en-US" dirty="0"/>
              <a:t>A century later, Ezekiel was still telling the people of Judah not to trust Egypt for security (Ezek 29–32).</a:t>
            </a:r>
          </a:p>
          <a:p>
            <a:r>
              <a:rPr lang="en-US" dirty="0"/>
              <a:t>Jeremiah was even forced by his own people to go to Egypt to escape the Babylonians AFTER the fall of Jerusalem!</a:t>
            </a:r>
          </a:p>
          <a:p>
            <a:r>
              <a:rPr lang="en-US" dirty="0"/>
              <a:t>________</a:t>
            </a:r>
          </a:p>
          <a:p>
            <a:r>
              <a:rPr lang="en-US" dirty="0"/>
              <a:t>OS-23-Isa24-39-slide 89</a:t>
            </a:r>
          </a:p>
          <a:p>
            <a:r>
              <a:rPr lang="en-US" dirty="0"/>
              <a:t>OS-26-Ezek1-39-slide 185</a:t>
            </a:r>
          </a:p>
          <a:p>
            <a:endParaRPr lang="en-US" dirty="0"/>
          </a:p>
        </p:txBody>
      </p:sp>
    </p:spTree>
    <p:extLst>
      <p:ext uri="{BB962C8B-B14F-4D97-AF65-F5344CB8AC3E}">
        <p14:creationId xmlns:p14="http://schemas.microsoft.com/office/powerpoint/2010/main" val="41028198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978376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286260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736507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Before the Babylonians beat Egypt at the Battle of Carchemish in 609 BC, the Egyptians were the superpower of the day. They had a massive, strong army with chariots.</a:t>
            </a:r>
          </a:p>
          <a:p>
            <a:r>
              <a:rPr lang="en-US" dirty="0"/>
              <a:t>Israel was tempted to trust them instead of the L</a:t>
            </a:r>
            <a:r>
              <a:rPr lang="en-US" sz="1100" dirty="0"/>
              <a:t>ORD</a:t>
            </a:r>
            <a:r>
              <a:rPr lang="en-US" dirty="0"/>
              <a:t>, so Isaiah 30–31 warns against falling against them like trying to steady one's balance by grasping a reed that pierces the hand.</a:t>
            </a:r>
          </a:p>
          <a:p>
            <a:r>
              <a:rPr lang="en-US" dirty="0"/>
              <a:t>A century later, Ezekiel was still telling the people of Judah not to trust Egypt for security (Ezek 29–32).</a:t>
            </a:r>
          </a:p>
          <a:p>
            <a:r>
              <a:rPr lang="en-US" dirty="0"/>
              <a:t>Jeremiah was even forced by his own people to go to Egypt to escape the Babylonians AFTER the fall of Jerusalem!</a:t>
            </a:r>
          </a:p>
          <a:p>
            <a:r>
              <a:rPr lang="en-US" dirty="0"/>
              <a:t>________</a:t>
            </a:r>
          </a:p>
          <a:p>
            <a:r>
              <a:rPr lang="en-US" dirty="0"/>
              <a:t>OS-23-Isa24-39-slide 91</a:t>
            </a:r>
          </a:p>
          <a:p>
            <a:r>
              <a:rPr lang="en-US" dirty="0"/>
              <a:t>OS-26-Ezek1-39-slide 187</a:t>
            </a:r>
          </a:p>
        </p:txBody>
      </p:sp>
    </p:spTree>
    <p:extLst>
      <p:ext uri="{BB962C8B-B14F-4D97-AF65-F5344CB8AC3E}">
        <p14:creationId xmlns:p14="http://schemas.microsoft.com/office/powerpoint/2010/main" val="10718811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Egypt was like a towering cedar with deep roots—but it would be cut down.</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4806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lamented the downfall of Pharaoh by Babylon to show his sovereign workings in poetic form (32:1-16).</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Babylon would destroy Egypt as it did Assyria, Persia (Elam), Meshech, Tubal, Edom, and Sidon to show God's sovereignty (32:17-32).</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45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can we do during those times when we feel so weak and insignificant?</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endParaRPr lang="en-US" dirty="0">
              <a:latin typeface="Arial"/>
              <a:cs typeface="Arial"/>
            </a:endParaRPr>
          </a:p>
        </p:txBody>
      </p:sp>
    </p:spTree>
    <p:extLst>
      <p:ext uri="{BB962C8B-B14F-4D97-AF65-F5344CB8AC3E}">
        <p14:creationId xmlns:p14="http://schemas.microsoft.com/office/powerpoint/2010/main" val="8685895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12182283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7945519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 (Ezek 25–32).</a:t>
            </a:r>
            <a:endParaRPr lang="en-US" dirty="0">
              <a:latin typeface="Arial"/>
              <a:cs typeface="Arial"/>
            </a:endParaRPr>
          </a:p>
        </p:txBody>
      </p:sp>
    </p:spTree>
    <p:extLst>
      <p:ext uri="{BB962C8B-B14F-4D97-AF65-F5344CB8AC3E}">
        <p14:creationId xmlns:p14="http://schemas.microsoft.com/office/powerpoint/2010/main" val="21585939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God still judges nations because they are still responsible.</a:t>
            </a:r>
          </a:p>
          <a:p>
            <a:r>
              <a:rPr lang="en-US" dirty="0">
                <a:latin typeface="Arial" panose="020B0604020202020204" pitchFamily="34" charset="0"/>
                <a:cs typeface="Arial" panose="020B0604020202020204" pitchFamily="34" charset="0"/>
              </a:rPr>
              <a:t>The nations in Ezekiel’s day still knew at least nine of “The Big Ten” (Commandments) but ignored them.</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2D907D-CCA3-F34B-8C00-6614D8C972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is still just (fair)—so there must be judgment.</a:t>
            </a:r>
          </a:p>
          <a:p>
            <a:pPr eaLnBrk="1" hangingPunct="1"/>
            <a:r>
              <a:rPr lang="en-US" dirty="0">
                <a:latin typeface="Arial" panose="020B0604020202020204" pitchFamily="34" charset="0"/>
                <a:ea typeface="ＭＳ Ｐゴシック" charset="0"/>
                <a:cs typeface="Arial" panose="020B0604020202020204" pitchFamily="34" charset="0"/>
              </a:rPr>
              <a:t>There are at least five reasons for judgment.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23273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Is God unjust about anything he does?</a:t>
            </a:r>
          </a:p>
          <a:p>
            <a:r>
              <a:rPr lang="en-US" dirty="0">
                <a:latin typeface="Arial" panose="020B0604020202020204" pitchFamily="34" charset="0"/>
                <a:cs typeface="Arial" panose="020B0604020202020204" pitchFamily="34" charset="0"/>
              </a:rPr>
              <a:t>We can’t even decide how to spell the word!</a:t>
            </a:r>
          </a:p>
          <a:p>
            <a:r>
              <a:rPr lang="en-US" dirty="0">
                <a:latin typeface="Arial" panose="020B0604020202020204" pitchFamily="34" charset="0"/>
                <a:cs typeface="Arial" panose="020B0604020202020204" pitchFamily="34" charset="0"/>
              </a:rPr>
              <a:t>Are we able to determine justice instead of the creator of the world?</a:t>
            </a:r>
          </a:p>
          <a:p>
            <a:r>
              <a:rPr lang="en-US" dirty="0">
                <a:latin typeface="Arial" panose="020B0604020202020204" pitchFamily="34" charset="0"/>
                <a:cs typeface="Arial" panose="020B0604020202020204" pitchFamily="34" charset="0"/>
              </a:rPr>
              <a:t>If God is not the standard for justice, then who is that standard? You? Me?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0290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He will do what is right those who wear pride like a necklace (Psalm 73:6).</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803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How should we handle our “no glory” times? </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can we do during those times when we feel so weak and insignificant?</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351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other words, accept his judgment.</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Ezekiel was an exile wondering about the future of his country. Israel was at its lowest point ever, having been kicked out of their land. What hope was there for exiled Israel?</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05727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When you want God to act </a:t>
            </a:r>
            <a:r>
              <a:rPr lang="en-US" sz="1200" b="0" i="1" kern="1200" dirty="0">
                <a:solidFill>
                  <a:schemeClr val="tx1"/>
                </a:solidFill>
                <a:effectLst/>
                <a:latin typeface="Arial" panose="020B0604020202020204" pitchFamily="34" charset="0"/>
                <a:ea typeface="ＭＳ Ｐゴシック" pitchFamily="-111" charset="-128"/>
                <a:cs typeface="Arial" panose="020B0604020202020204" pitchFamily="34" charset="0"/>
              </a:rPr>
              <a:t>now</a:t>
            </a: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 wait.</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6141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Tech stocks are down but the attack against oil has made many wealthy.</a:t>
            </a:r>
          </a:p>
          <a:p>
            <a:r>
              <a:rPr lang="en-US" dirty="0">
                <a:latin typeface="Arial"/>
                <a:cs typeface="Arial"/>
              </a:rPr>
              <a:t>Envoy Financial has values-based investments.</a:t>
            </a:r>
          </a:p>
          <a:p>
            <a:r>
              <a:rPr lang="en-US" dirty="0">
                <a:latin typeface="Arial"/>
                <a:cs typeface="Arial"/>
              </a:rPr>
              <a:t>——————————</a:t>
            </a:r>
          </a:p>
          <a:p>
            <a:r>
              <a:rPr lang="en-US" dirty="0">
                <a:latin typeface="Arial"/>
                <a:cs typeface="Arial"/>
              </a:rPr>
              <a:t>One wonders why Israel ever trusted any of these nations that were doomed themselves.</a:t>
            </a:r>
          </a:p>
          <a:p>
            <a:r>
              <a:rPr lang="en-US" dirty="0">
                <a:latin typeface="Arial"/>
                <a:cs typeface="Arial"/>
              </a:rPr>
              <a:t>But the same question can be asked of us: Why do we trust anything or anyone other than Almighty God? Why trust something weaker that does not have our best interest in mind?</a:t>
            </a:r>
          </a:p>
          <a:p>
            <a:r>
              <a:rPr lang="en-US" dirty="0">
                <a:latin typeface="Arial"/>
                <a:cs typeface="Arial"/>
              </a:rPr>
              <a:t>Who will be king in your life?</a:t>
            </a:r>
          </a:p>
        </p:txBody>
      </p:sp>
    </p:spTree>
    <p:extLst>
      <p:ext uri="{BB962C8B-B14F-4D97-AF65-F5344CB8AC3E}">
        <p14:creationId xmlns:p14="http://schemas.microsoft.com/office/powerpoint/2010/main" val="12667992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The four multi-billionaires have all been divorced.</a:t>
            </a:r>
          </a:p>
          <a:p>
            <a:r>
              <a:rPr lang="en-US" b="0" dirty="0"/>
              <a:t>———————</a:t>
            </a:r>
          </a:p>
          <a:p>
            <a:r>
              <a:rPr lang="en-US" b="1" dirty="0"/>
              <a:t>Elon Musk’s Ex-Wife Denies Being Hand-Chosen By Ghislaine Maxwell To Be His ‘Child Bride’</a:t>
            </a:r>
          </a:p>
          <a:p>
            <a:r>
              <a:rPr lang="en-US" dirty="0">
                <a:hlinkClick r:id="" action="ppaction://noaction"/>
              </a:rPr>
              <a:t>6 July 2020</a:t>
            </a:r>
          </a:p>
          <a:p>
            <a:r>
              <a:rPr lang="en-US" dirty="0">
                <a:hlinkClick r:id="" action="ppaction://noaction"/>
              </a:rPr>
              <a:t>https://brobible.com/culture/article/elon-musk-wife-denies-ghislaine-maxwell/</a:t>
            </a:r>
            <a:endParaRPr lang="en-US" dirty="0"/>
          </a:p>
          <a:p>
            <a:endParaRPr lang="en-US" dirty="0"/>
          </a:p>
          <a:p>
            <a:r>
              <a:rPr lang="en-US" dirty="0"/>
              <a:t>Tesla and SpaceX founder </a:t>
            </a:r>
            <a:r>
              <a:rPr lang="en-US" dirty="0">
                <a:hlinkClick r:id="rId3"/>
              </a:rPr>
              <a:t>Elon Musk</a:t>
            </a:r>
            <a:r>
              <a:rPr lang="en-US" dirty="0"/>
              <a:t> has had himself quite a past couple of months. </a:t>
            </a:r>
          </a:p>
          <a:p>
            <a:r>
              <a:rPr lang="en-US" dirty="0"/>
              <a:t>He had a kid with his partner Grimes and named him something so bizarre that even </a:t>
            </a:r>
            <a:r>
              <a:rPr lang="en-US" dirty="0">
                <a:hlinkClick r:id="rId4"/>
              </a:rPr>
              <a:t>she can’t explain properly</a:t>
            </a:r>
            <a:r>
              <a:rPr lang="en-US" dirty="0"/>
              <a:t>. </a:t>
            </a:r>
          </a:p>
          <a:p>
            <a:r>
              <a:rPr lang="en-US" dirty="0"/>
              <a:t>Then he </a:t>
            </a:r>
            <a:r>
              <a:rPr lang="en-US" dirty="0">
                <a:hlinkClick r:id="rId5"/>
              </a:rPr>
              <a:t>denied having a threesome</a:t>
            </a:r>
            <a:r>
              <a:rPr lang="en-US" dirty="0"/>
              <a:t> with actresses Amber Heard and Cara Delevingne while Heard was married to Johnny Depp. </a:t>
            </a:r>
          </a:p>
          <a:p>
            <a:r>
              <a:rPr lang="en-US" dirty="0"/>
              <a:t>And now, his ex-wife, actress and model </a:t>
            </a:r>
            <a:r>
              <a:rPr lang="en-US" dirty="0">
                <a:hlinkClick r:id="rId6"/>
              </a:rPr>
              <a:t>Talulah Riley</a:t>
            </a:r>
            <a:r>
              <a:rPr lang="en-US" dirty="0"/>
              <a:t>, has felt the need to go on record stating that despite rumors, Jeffrey Epstein companion </a:t>
            </a:r>
            <a:r>
              <a:rPr lang="en-US" dirty="0">
                <a:hlinkClick r:id="rId7"/>
              </a:rPr>
              <a:t>Ghislaine Maxwell</a:t>
            </a:r>
            <a:r>
              <a:rPr lang="en-US" dirty="0"/>
              <a:t> did not hand-choose her to be Musk’s child bride back in 2008 when she was 23 and Musk was 36.</a:t>
            </a:r>
          </a:p>
          <a:p>
            <a:r>
              <a:rPr lang="en-US" dirty="0"/>
              <a:t>Here’s how their love story goes.</a:t>
            </a:r>
          </a:p>
          <a:p>
            <a:r>
              <a:rPr lang="en-US" dirty="0"/>
              <a:t>Riley and Musk began dating in 2008. Then in 2010 the couple got married. In January 2012, Musk announced the marriage was over and they got divorced. In July 2013, Musk and Riley got married for a second time. In December 2014, Musk once again filed for divorce. Then he withdrew his filing. Then she filed for divorce in March 2016. The couple’s second divorce became official in October of 2016.</a:t>
            </a:r>
          </a:p>
          <a:p>
            <a:r>
              <a:rPr lang="en-US" dirty="0"/>
              <a:t>The actress, now 34, and who many will recognized from her role playing Angela on </a:t>
            </a:r>
            <a:r>
              <a:rPr lang="en-US" i="1" dirty="0"/>
              <a:t>Westworld,</a:t>
            </a:r>
            <a:r>
              <a:rPr lang="en-US" dirty="0"/>
              <a:t> apparently heard some rumors following</a:t>
            </a:r>
            <a:r>
              <a:rPr lang="en-US" dirty="0">
                <a:hlinkClick r:id="rId8"/>
              </a:rPr>
              <a:t> Maxwell’s arrest</a:t>
            </a:r>
            <a:r>
              <a:rPr lang="en-US" dirty="0"/>
              <a:t> that Epstein’s cohort procured her to be Musk’s child bride back in the day.</a:t>
            </a:r>
          </a:p>
          <a:p>
            <a:r>
              <a:rPr lang="en-US" dirty="0"/>
              <a:t>————————</a:t>
            </a:r>
          </a:p>
          <a:p>
            <a:r>
              <a:rPr lang="en-US" b="1" dirty="0"/>
              <a:t>Bill Gates, wife Melinda announce divorce after 27 years of their marriage</a:t>
            </a:r>
          </a:p>
          <a:p>
            <a:r>
              <a:rPr lang="en-US" b="1" dirty="0"/>
              <a:t>https://</a:t>
            </a:r>
            <a:r>
              <a:rPr lang="en-US" b="1" dirty="0" err="1"/>
              <a:t>www.indiatvnews.com</a:t>
            </a:r>
            <a:r>
              <a:rPr lang="en-US" b="1" dirty="0"/>
              <a:t>/lifestyle/people-bill-gates-wife-melinda-gates-announce-divorce-after-27-years-of-their-marriage-net-worth-children-memes-702346</a:t>
            </a:r>
          </a:p>
          <a:p>
            <a:r>
              <a:rPr lang="en-US" b="1" dirty="0"/>
              <a:t>Bill Gates and his wife Melinda Gates revealed their decision of taking divorce in a joint statement which was shared by the Microsoft co-founder on Twitter. “After a great deal of thought and a lot of work on our relationship, we have made the decision to end our marriage. Over the last 27 years, we have raised three incredible children and built a foundation that works all over the world to enable people to lead healthy, productive lives,” read the statement.</a:t>
            </a:r>
          </a:p>
          <a:p>
            <a:r>
              <a:rPr lang="en-US" dirty="0">
                <a:effectLst/>
                <a:hlinkClick r:id="rId9"/>
              </a:rPr>
              <a:t>Edited by: India TV Lifestyle Desk</a:t>
            </a:r>
            <a:r>
              <a:rPr lang="en-US" dirty="0">
                <a:effectLst/>
              </a:rPr>
              <a:t> </a:t>
            </a:r>
            <a:br>
              <a:rPr lang="en-US" dirty="0">
                <a:effectLst/>
              </a:rPr>
            </a:br>
            <a:r>
              <a:rPr lang="en-US" dirty="0">
                <a:effectLst/>
              </a:rPr>
              <a:t>New Delhi Updated on: May 04, 2021 12:50 IST </a:t>
            </a:r>
          </a:p>
          <a:p>
            <a:r>
              <a:rPr lang="en-US" dirty="0"/>
              <a:t>___________</a:t>
            </a:r>
          </a:p>
          <a:p>
            <a:r>
              <a:rPr lang="en-US" b="1" dirty="0"/>
              <a:t>Jeff Bezos' ex-wife </a:t>
            </a:r>
            <a:r>
              <a:rPr lang="en-US" b="1" dirty="0" err="1"/>
              <a:t>MacKenzie's</a:t>
            </a:r>
            <a:r>
              <a:rPr lang="en-US" b="1" dirty="0"/>
              <a:t> post-divorce revenge</a:t>
            </a:r>
          </a:p>
          <a:p>
            <a:r>
              <a:rPr lang="en-US" b="1" dirty="0"/>
              <a:t>Not since Jennifer Aniston has a wronged woman done so much right</a:t>
            </a:r>
          </a:p>
          <a:p>
            <a:r>
              <a:rPr lang="en-US" dirty="0"/>
              <a:t>By </a:t>
            </a:r>
            <a:r>
              <a:rPr lang="en-US" dirty="0">
                <a:hlinkClick r:id="rId10"/>
              </a:rPr>
              <a:t>Maureen Callahan</a:t>
            </a:r>
            <a:r>
              <a:rPr lang="en-US" dirty="0"/>
              <a:t> </a:t>
            </a:r>
            <a:r>
              <a:rPr lang="en-US" dirty="0">
                <a:hlinkClick r:id="rId11"/>
              </a:rPr>
              <a:t>New York Post</a:t>
            </a:r>
            <a:endParaRPr lang="en-US" dirty="0"/>
          </a:p>
          <a:p>
            <a:r>
              <a:rPr lang="en-US" dirty="0"/>
              <a:t>https://</a:t>
            </a:r>
            <a:r>
              <a:rPr lang="en-US" dirty="0" err="1"/>
              <a:t>www.foxbusiness.com</a:t>
            </a:r>
            <a:r>
              <a:rPr lang="en-US" dirty="0"/>
              <a:t>/business-leaders/jeff-</a:t>
            </a:r>
            <a:r>
              <a:rPr lang="en-US" dirty="0" err="1"/>
              <a:t>bezos</a:t>
            </a:r>
            <a:r>
              <a:rPr lang="en-US" dirty="0"/>
              <a:t>-ex-wife-</a:t>
            </a:r>
            <a:r>
              <a:rPr lang="en-US" dirty="0" err="1"/>
              <a:t>mackenzies</a:t>
            </a:r>
            <a:r>
              <a:rPr lang="en-US" dirty="0"/>
              <a:t>-post-divorce-</a:t>
            </a:r>
            <a:r>
              <a:rPr lang="en-US" dirty="0" err="1"/>
              <a:t>reven</a:t>
            </a:r>
            <a:endParaRPr lang="en-US" dirty="0"/>
          </a:p>
          <a:p>
            <a:r>
              <a:rPr lang="en-US" b="1" dirty="0"/>
              <a:t>Published</a:t>
            </a:r>
            <a:r>
              <a:rPr lang="en-US" dirty="0"/>
              <a:t> August 3, 2020 </a:t>
            </a:r>
          </a:p>
          <a:p>
            <a:r>
              <a:rPr lang="en-US" dirty="0" err="1"/>
              <a:t>MacKenzie</a:t>
            </a:r>
            <a:r>
              <a:rPr lang="en-US" dirty="0"/>
              <a:t> Scott, the fourth-richest woman in the world, announced on Tuesday that she has dropped </a:t>
            </a:r>
            <a:r>
              <a:rPr lang="en-US" dirty="0">
                <a:hlinkClick r:id="rId12"/>
              </a:rPr>
              <a:t>Bezos</a:t>
            </a:r>
            <a:r>
              <a:rPr lang="en-US" dirty="0"/>
              <a:t> from her name and </a:t>
            </a:r>
            <a:r>
              <a:rPr lang="en-US" dirty="0">
                <a:hlinkClick r:id="rId13"/>
              </a:rPr>
              <a:t>donated $1.7 billion</a:t>
            </a:r>
            <a:r>
              <a:rPr lang="en-US" dirty="0"/>
              <a:t> to 119 nonprofits, with an emphasis on racial equality, marginalized groups and economic mobility.</a:t>
            </a:r>
          </a:p>
          <a:p>
            <a:r>
              <a:rPr lang="en-US" b="1" dirty="0">
                <a:hlinkClick r:id="rId14"/>
              </a:rPr>
              <a:t>JEFF BEZOS NABS BEVERLY HILLS ESTATE NEXT TO HIS RECORD-SETTING $165M COMPOUND</a:t>
            </a:r>
            <a:endParaRPr lang="en-US" dirty="0"/>
          </a:p>
          <a:p>
            <a:r>
              <a:rPr lang="en-US" dirty="0"/>
              <a:t>Meanwhile, her ex-husband, Amazon founder Jeff Bezos — who publicly left </a:t>
            </a:r>
            <a:r>
              <a:rPr lang="en-US" dirty="0" err="1"/>
              <a:t>MacKenzie</a:t>
            </a:r>
            <a:r>
              <a:rPr lang="en-US" dirty="0"/>
              <a:t> for her close friend Lauren Sanchez — spent the week dropping $10 million on an LA home, just near the $165 million mansion he bought from David Geffen.</a:t>
            </a:r>
          </a:p>
          <a:p>
            <a:r>
              <a:rPr lang="en-US" dirty="0"/>
              <a:t>On Friday, Amazon posted a second-quarter profit of $5.2 billion, the biggest in its 26-year-history, due to a pandemic that is otherwise ravaging the economy.</a:t>
            </a:r>
          </a:p>
          <a:p>
            <a:r>
              <a:rPr lang="en-US" dirty="0"/>
              <a:t>Days earlier, Bezos testified before Congress in an antitrust hearing, seeking to downplay Amazon’s global dominance while casually snacking on camera.</a:t>
            </a:r>
          </a:p>
          <a:p>
            <a:r>
              <a:rPr lang="en-US" dirty="0">
                <a:hlinkClick r:id="rId15"/>
              </a:rPr>
              <a:t>Video</a:t>
            </a:r>
            <a:endParaRPr lang="en-US" dirty="0"/>
          </a:p>
          <a:p>
            <a:r>
              <a:rPr lang="en-US" dirty="0"/>
              <a:t>“Just like the world needs small companies, it also needs big ones,” Bezos said.</a:t>
            </a:r>
          </a:p>
          <a:p>
            <a:r>
              <a:rPr lang="en-US" dirty="0"/>
              <a:t>Such a smug, reductive assertion, but one typical of a Big Tech overlord who knows his money will buy all the lawmakers it needs to keep Amazon intact.</a:t>
            </a:r>
          </a:p>
          <a:p>
            <a:r>
              <a:rPr lang="en-US" b="1" dirty="0">
                <a:hlinkClick r:id="rId16"/>
              </a:rPr>
              <a:t>WHAT’S HOUSE HUNTING LIKE FOR THE WORLD’S RICHEST MAN</a:t>
            </a:r>
            <a:endParaRPr lang="en-US" dirty="0"/>
          </a:p>
          <a:p>
            <a:r>
              <a:rPr lang="en-US" dirty="0"/>
              <a:t>This is the arrogance Bezos deems publicly acceptable. Can you imagine what he’s like in private? As a husband?</a:t>
            </a:r>
          </a:p>
          <a:p>
            <a:r>
              <a:rPr lang="en-US" dirty="0"/>
              <a:t>Amazon CEO Jeff Bezos, right along with American news anchor Lauren Sanchez poses for photographs during a blue carpet event organized by Amazon Prime Video in Mumbai, India, Thursday, Jan. 16, 2020. (AP Photo/Rafiq Maqbool)</a:t>
            </a:r>
          </a:p>
          <a:p>
            <a:r>
              <a:rPr lang="en-US" dirty="0"/>
              <a:t>“I love you, alive girl,” a still-married Bezos texted Sanchez in 2018. “I will show you with my body, and my lips and my eyes, very soon.”</a:t>
            </a:r>
          </a:p>
          <a:p>
            <a:r>
              <a:rPr lang="en-US" dirty="0"/>
              <a:t>“I want to get a little drunk with you tonight,” went another text to Sanchez amid raunchy selfies. “Not falling down. Just a little drunk. I want to talk to you and plan with you. Listen and laugh. I basically WANT TO BE WITH YOU!!!”</a:t>
            </a:r>
          </a:p>
          <a:p>
            <a:r>
              <a:rPr lang="en-US" dirty="0"/>
              <a:t>“You make me better,” read another. “You’re meant for me. I know it more clearly than I’ve ever known anything.”</a:t>
            </a:r>
          </a:p>
          <a:p>
            <a:r>
              <a:rPr lang="en-US" dirty="0"/>
              <a:t>LONDON, ENGLAND: Jeff Bezos and his partner, Lauren Sanchez, look on from the Royal Box on Centre Court on Day 13 of The Championships - Wimbledon 2019 at the All England Lawn Tennis and Croquet Club on July 14, 2019 in London, England. (Photo by Sim</a:t>
            </a:r>
          </a:p>
          <a:p>
            <a:r>
              <a:rPr lang="en-US" dirty="0"/>
              <a:t>Those texts wound up splashed all over the National Enquirer, and federal investigators told The Wall Street Journal that the sexts were leaked by none other than Sanchez’s brother, who got a $200,000 payday from the tabloid. (Her brother denies the claims.)</a:t>
            </a:r>
          </a:p>
          <a:p>
            <a:r>
              <a:rPr lang="en-US" dirty="0"/>
              <a:t>WEST HOLLYWOOD, CA: (L-R) CEO of Amazon Jeff Bezos and writer </a:t>
            </a:r>
            <a:r>
              <a:rPr lang="en-US" dirty="0" err="1"/>
              <a:t>MacKenzie</a:t>
            </a:r>
            <a:r>
              <a:rPr lang="en-US" dirty="0"/>
              <a:t> Bezos attend the Amazon Studios Oscar Celebration at Delilah on February 26, 2017 in West Hollywood, California. (Photo by Jerod Harris/Getty Images)</a:t>
            </a:r>
          </a:p>
          <a:p>
            <a:r>
              <a:rPr lang="en-US" dirty="0"/>
              <a:t>For </a:t>
            </a:r>
            <a:r>
              <a:rPr lang="en-US" dirty="0" err="1"/>
              <a:t>MacKenzie</a:t>
            </a:r>
            <a:r>
              <a:rPr lang="en-US" dirty="0"/>
              <a:t>, these indiscretions must have dealt the same blow that the infamous W cover (and accompanying 60-page spread) of Brad Pitt and Angelina Jolie playing happy families did to Aniston.</a:t>
            </a:r>
          </a:p>
          <a:p>
            <a:r>
              <a:rPr lang="en-US" b="1" dirty="0">
                <a:hlinkClick r:id="rId17"/>
              </a:rPr>
              <a:t>JEFF BEZOS SETS NEW LA REAL ESTATE RECORD WITH $165M BEVERLY HILLS BUY</a:t>
            </a:r>
            <a:endParaRPr lang="en-US" dirty="0"/>
          </a:p>
          <a:p>
            <a:r>
              <a:rPr lang="en-US" dirty="0"/>
              <a:t>Especially as Bezos’ sexts were written months before </a:t>
            </a:r>
            <a:r>
              <a:rPr lang="en-US" dirty="0" err="1"/>
              <a:t>MacKenzie</a:t>
            </a:r>
            <a:r>
              <a:rPr lang="en-US" dirty="0"/>
              <a:t> and Bezos celebrated their 25th wedding anniversary in Miami.</a:t>
            </a:r>
          </a:p>
          <a:p>
            <a:r>
              <a:rPr lang="en-US" dirty="0"/>
              <a:t>Imagine </a:t>
            </a:r>
            <a:r>
              <a:rPr lang="en-US" dirty="0" err="1"/>
              <a:t>MacKenzie’s</a:t>
            </a:r>
            <a:r>
              <a:rPr lang="en-US" dirty="0"/>
              <a:t> humiliation. Imagine what she must have done to hide the worst from their four children while Bezos and Sanchez kept flying all over the country, checking out multimillion-dollar homes and parading their status as Big Tech’s Most Scandalous Couple.</a:t>
            </a:r>
          </a:p>
          <a:p>
            <a:r>
              <a:rPr lang="en-US" dirty="0"/>
              <a:t>LOS ANGELES, CA: WME's Patrick Whitesell, Lauren Sanchez and Amazon CEO Jeff Bezos attend Jeff Bezos and Matt Damon's "Manchester By The Sea" Holiday Party on December 3, 2016 in Los Angeles, California. (Photo by Todd Williamson/Getty Images for Ama</a:t>
            </a:r>
          </a:p>
          <a:p>
            <a:r>
              <a:rPr lang="en-US" dirty="0"/>
              <a:t>When </a:t>
            </a:r>
            <a:r>
              <a:rPr lang="en-US" dirty="0" err="1"/>
              <a:t>MacKenzie</a:t>
            </a:r>
            <a:r>
              <a:rPr lang="en-US" dirty="0"/>
              <a:t> married Bezos in 1993, he was just another computer nerd.</a:t>
            </a:r>
          </a:p>
          <a:p>
            <a:r>
              <a:rPr lang="en-US" dirty="0"/>
              <a:t>“I do remember the first time I heard him laugh,” she told the Seattle Post-Intelligencer in 2005. “I met him at the hedge fund where we worked in New York … I would hear him laughing all day. I fell in love with his laugh.”</a:t>
            </a:r>
          </a:p>
          <a:p>
            <a:r>
              <a:rPr lang="en-US" dirty="0"/>
              <a:t>At the time, </a:t>
            </a:r>
            <a:r>
              <a:rPr lang="en-US" dirty="0" err="1"/>
              <a:t>MacKenzie</a:t>
            </a:r>
            <a:r>
              <a:rPr lang="en-US" dirty="0"/>
              <a:t> was publicizing her debut novel, which took her eight years to write while she raised small children. Little is known of her story, but clearly she put her ambitions on hold so Bezos could pursue world domination.</a:t>
            </a:r>
          </a:p>
          <a:p>
            <a:r>
              <a:rPr lang="en-US" dirty="0"/>
              <a:t>After Jeff got himself a midlife mogul makeover in 2017 and began seeing Sanchez, a former host on “So You Think You Can Dance,” </a:t>
            </a:r>
            <a:r>
              <a:rPr lang="en-US" dirty="0" err="1"/>
              <a:t>MacKenzie</a:t>
            </a:r>
            <a:r>
              <a:rPr lang="en-US" dirty="0"/>
              <a:t> said nothing.</a:t>
            </a:r>
          </a:p>
          <a:p>
            <a:r>
              <a:rPr lang="en-US" dirty="0"/>
              <a:t>FILE - In this March 4, 2018 file photo, Jeff Bezos and wife </a:t>
            </a:r>
            <a:r>
              <a:rPr lang="en-US" dirty="0" err="1"/>
              <a:t>MacKenzie</a:t>
            </a:r>
            <a:r>
              <a:rPr lang="en-US" dirty="0"/>
              <a:t> Bezos arrive at the Vanity Fair Oscar Party in Beverly Hills, Calif. (Photo by Evan Agostini/</a:t>
            </a:r>
            <a:r>
              <a:rPr lang="en-US" dirty="0" err="1"/>
              <a:t>Invision</a:t>
            </a:r>
            <a:r>
              <a:rPr lang="en-US" dirty="0"/>
              <a:t>/AP, File)</a:t>
            </a:r>
          </a:p>
          <a:p>
            <a:r>
              <a:rPr lang="en-US" dirty="0"/>
              <a:t>She maintained her dignity, got a great divorce lawyer and walked away with more money than she’ll ever need (current worth: $62.3 billion).</a:t>
            </a:r>
          </a:p>
          <a:p>
            <a:r>
              <a:rPr lang="en-US" b="1" dirty="0">
                <a:hlinkClick r:id="rId18"/>
              </a:rPr>
              <a:t>GET FOX BUSINESS ON THE GO BY CLICKING HERE</a:t>
            </a:r>
            <a:endParaRPr lang="en-US" dirty="0"/>
          </a:p>
          <a:p>
            <a:r>
              <a:rPr lang="en-US" dirty="0"/>
              <a:t>Their divorce was settled out of court, which kept the custody arrangement for their three minor kids secret. She signed the Giving Pledge and said on Tuesday, in part:</a:t>
            </a:r>
          </a:p>
          <a:p>
            <a:r>
              <a:rPr lang="en-US" dirty="0"/>
              <a:t>“Like many, I watched the first half of 2020 with a mixture of heartbreak and horror.”</a:t>
            </a:r>
          </a:p>
          <a:p>
            <a:r>
              <a:rPr lang="en-US" dirty="0"/>
              <a:t>Subtext: My ex-husband soullessly profits from this pandemic while firing workers who are refused bathroom breaks and basic human dignity.</a:t>
            </a:r>
          </a:p>
          <a:p>
            <a:r>
              <a:rPr lang="en-US" dirty="0"/>
              <a:t>She also wrote: “There’s no question in my mind that anyone’s personal wealth is the product of a collective effort” — </a:t>
            </a:r>
            <a:r>
              <a:rPr lang="en-US" i="1" dirty="0"/>
              <a:t>ahem</a:t>
            </a:r>
            <a:r>
              <a:rPr lang="en-US" dirty="0"/>
              <a:t> — “and of social structures which present opportunities to some people, and obstacles to countless others.”</a:t>
            </a:r>
          </a:p>
          <a:p>
            <a:r>
              <a:rPr lang="en-US" dirty="0"/>
              <a:t>Bezos is notoriously stingy when it comes to charitable giving, preferring to compete with Elon Musk over colonizing space.</a:t>
            </a:r>
          </a:p>
          <a:p>
            <a:r>
              <a:rPr lang="en-US" dirty="0"/>
              <a:t>As Aniston infamously said of ex-husband Brad Pitt in 2005, “There‘s a sensitivity chip that’s missing.”</a:t>
            </a:r>
          </a:p>
          <a:p>
            <a:r>
              <a:rPr lang="en-US" dirty="0"/>
              <a:t>It’s hard to think of a more apt description of Bezos — or a better post-divorce life awaiting </a:t>
            </a:r>
            <a:r>
              <a:rPr lang="en-US" dirty="0" err="1"/>
              <a:t>MacKenzie</a:t>
            </a:r>
            <a:r>
              <a:rPr lang="en-US" dirty="0"/>
              <a:t> than the one she has designed for herself.</a:t>
            </a:r>
          </a:p>
          <a:p>
            <a:r>
              <a:rPr lang="en-US" dirty="0"/>
              <a:t>____________</a:t>
            </a:r>
          </a:p>
          <a:p>
            <a:r>
              <a:rPr lang="en-US" dirty="0"/>
              <a:t>Where is Putin’s family right now? Confirmed one thing before approving Ukraine invasion; What happened to Russians who went to find his girlfriend?</a:t>
            </a:r>
          </a:p>
          <a:p>
            <a:r>
              <a:rPr lang="en-US" dirty="0"/>
              <a:t>Thursday 03 March, 2022 | 3:17 </a:t>
            </a:r>
            <a:r>
              <a:rPr lang="en-US" dirty="0" err="1"/>
              <a:t>PMfamily-oneMOSCOW</a:t>
            </a:r>
            <a:r>
              <a:rPr lang="en-US" dirty="0"/>
              <a:t>: Russian President Vladimir Putin is the prince of tactics</a:t>
            </a:r>
          </a:p>
          <a:p>
            <a:r>
              <a:rPr lang="en-US" dirty="0"/>
              <a:t>Read full news at https://</a:t>
            </a:r>
            <a:r>
              <a:rPr lang="en-US" dirty="0" err="1"/>
              <a:t>keralakaumudi.com</a:t>
            </a:r>
            <a:r>
              <a:rPr lang="en-US" dirty="0"/>
              <a:t>/en/news/</a:t>
            </a:r>
            <a:r>
              <a:rPr lang="en-US" dirty="0" err="1"/>
              <a:t>news.php?id</a:t>
            </a:r>
            <a:r>
              <a:rPr lang="en-US" dirty="0"/>
              <a:t>=763488&amp;u=where-is-putin%E2%80%99s-family-right-now-confirmed-one-thing-before-approving-ukraine-invasion-what-happened-to-russians-who-went-to-find-his-girlfriend</a:t>
            </a:r>
          </a:p>
          <a:p>
            <a:r>
              <a:rPr lang="en-US" dirty="0"/>
              <a:t>The first thing Putin did after sending troops to Ukraine was to make his family safe. He had shifted his family to a secret underground bunker in Siberia, prior to the Ukraine invasion… Putin's wife was Lyudmila </a:t>
            </a:r>
            <a:r>
              <a:rPr lang="en-US" dirty="0" err="1"/>
              <a:t>Skrebneva</a:t>
            </a:r>
            <a:r>
              <a:rPr lang="en-US" dirty="0"/>
              <a:t>, a former air hostess. They were married in 1983 and got divorced in 2013.</a:t>
            </a:r>
            <a:endParaRPr lang="en-US" dirty="0">
              <a:cs typeface="ＭＳ Ｐゴシック" charset="0"/>
            </a:endParaRPr>
          </a:p>
        </p:txBody>
      </p:sp>
    </p:spTree>
    <p:extLst>
      <p:ext uri="{BB962C8B-B14F-4D97-AF65-F5344CB8AC3E}">
        <p14:creationId xmlns:p14="http://schemas.microsoft.com/office/powerpoint/2010/main" val="10519445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468291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011028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Fear God and keep his commandments—because God will judge us (Eccl 12:13-14).</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5691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B60A8F-FD94-5A49-A983-D9FD0313E38C}" type="slidenum">
              <a:rPr lang="en-US" sz="1200">
                <a:solidFill>
                  <a:prstClr val="black"/>
                </a:solidFill>
              </a:rPr>
              <a:pPr/>
              <a:t>102</a:t>
            </a:fld>
            <a:endParaRPr lang="en-US" sz="1200">
              <a:solidFill>
                <a:prstClr val="black"/>
              </a:solidFill>
            </a:endParaRPr>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A3C9E5-B4DA-144E-A20E-AC0A52392F9F}" type="slidenum">
              <a:rPr lang="en-US" sz="1200">
                <a:solidFill>
                  <a:prstClr val="black"/>
                </a:solidFill>
              </a:rPr>
              <a:pPr/>
              <a:t>103</a:t>
            </a:fld>
            <a:endParaRPr lang="en-US" sz="1200">
              <a:solidFill>
                <a:prstClr val="black"/>
              </a:solidFill>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48347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880387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061874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17130687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20735404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20301864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13237857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4981548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3937875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1581200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2798658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10708338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6530136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19738315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0032140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6068169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5240884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9419237-6EDE-4739-8D18-F8614CE6E74A}" type="slidenum">
              <a:rPr lang="en-US" altLang="en-US"/>
              <a:pPr/>
              <a:t>‹#›</a:t>
            </a:fld>
            <a:endParaRPr lang="en-US" altLang="en-US"/>
          </a:p>
        </p:txBody>
      </p:sp>
    </p:spTree>
    <p:extLst>
      <p:ext uri="{BB962C8B-B14F-4D97-AF65-F5344CB8AC3E}">
        <p14:creationId xmlns:p14="http://schemas.microsoft.com/office/powerpoint/2010/main" val="35370435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B17FBB8-6899-4180-993D-229EABE3F685}" type="slidenum">
              <a:rPr lang="en-US" altLang="en-US"/>
              <a:pPr/>
              <a:t>‹#›</a:t>
            </a:fld>
            <a:endParaRPr lang="en-US" altLang="en-US"/>
          </a:p>
        </p:txBody>
      </p:sp>
    </p:spTree>
    <p:extLst>
      <p:ext uri="{BB962C8B-B14F-4D97-AF65-F5344CB8AC3E}">
        <p14:creationId xmlns:p14="http://schemas.microsoft.com/office/powerpoint/2010/main" val="18728549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AD1AC8A-7D0B-406A-8724-48E516103458}" type="slidenum">
              <a:rPr lang="en-US" altLang="en-US"/>
              <a:pPr/>
              <a:t>‹#›</a:t>
            </a:fld>
            <a:endParaRPr lang="en-US" altLang="en-US"/>
          </a:p>
        </p:txBody>
      </p:sp>
    </p:spTree>
    <p:extLst>
      <p:ext uri="{BB962C8B-B14F-4D97-AF65-F5344CB8AC3E}">
        <p14:creationId xmlns:p14="http://schemas.microsoft.com/office/powerpoint/2010/main" val="1400317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59C9211-C1B9-4AA1-9B74-71AE3F5F14E7}" type="slidenum">
              <a:rPr lang="en-US" altLang="en-US"/>
              <a:pPr/>
              <a:t>‹#›</a:t>
            </a:fld>
            <a:endParaRPr lang="en-US" altLang="en-US"/>
          </a:p>
        </p:txBody>
      </p:sp>
    </p:spTree>
    <p:extLst>
      <p:ext uri="{BB962C8B-B14F-4D97-AF65-F5344CB8AC3E}">
        <p14:creationId xmlns:p14="http://schemas.microsoft.com/office/powerpoint/2010/main" val="16311970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70EAF7D-97F4-47D0-91C2-E1A2D7F6BB10}" type="slidenum">
              <a:rPr lang="en-US" altLang="en-US"/>
              <a:pPr/>
              <a:t>‹#›</a:t>
            </a:fld>
            <a:endParaRPr lang="en-US" altLang="en-US"/>
          </a:p>
        </p:txBody>
      </p:sp>
    </p:spTree>
    <p:extLst>
      <p:ext uri="{BB962C8B-B14F-4D97-AF65-F5344CB8AC3E}">
        <p14:creationId xmlns:p14="http://schemas.microsoft.com/office/powerpoint/2010/main" val="22280501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73A411E-1125-48F4-A8FB-D36A58495C34}" type="slidenum">
              <a:rPr lang="en-US" altLang="en-US"/>
              <a:pPr/>
              <a:t>‹#›</a:t>
            </a:fld>
            <a:endParaRPr lang="en-US" altLang="en-US"/>
          </a:p>
        </p:txBody>
      </p:sp>
    </p:spTree>
    <p:extLst>
      <p:ext uri="{BB962C8B-B14F-4D97-AF65-F5344CB8AC3E}">
        <p14:creationId xmlns:p14="http://schemas.microsoft.com/office/powerpoint/2010/main" val="3933456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6C7A9D9-52EC-4B8C-9B6F-BD927A420E20}" type="slidenum">
              <a:rPr lang="en-US" altLang="en-US"/>
              <a:pPr/>
              <a:t>‹#›</a:t>
            </a:fld>
            <a:endParaRPr lang="en-US" altLang="en-US"/>
          </a:p>
        </p:txBody>
      </p:sp>
    </p:spTree>
    <p:extLst>
      <p:ext uri="{BB962C8B-B14F-4D97-AF65-F5344CB8AC3E}">
        <p14:creationId xmlns:p14="http://schemas.microsoft.com/office/powerpoint/2010/main" val="24502311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BF10964-9D65-4445-9E49-91E7ED57311C}" type="slidenum">
              <a:rPr lang="en-US" altLang="en-US"/>
              <a:pPr/>
              <a:t>‹#›</a:t>
            </a:fld>
            <a:endParaRPr lang="en-US" altLang="en-US"/>
          </a:p>
        </p:txBody>
      </p:sp>
    </p:spTree>
    <p:extLst>
      <p:ext uri="{BB962C8B-B14F-4D97-AF65-F5344CB8AC3E}">
        <p14:creationId xmlns:p14="http://schemas.microsoft.com/office/powerpoint/2010/main" val="33042857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AF77404-E679-426A-A094-D4ED257C4295}" type="slidenum">
              <a:rPr lang="en-US" altLang="en-US"/>
              <a:pPr/>
              <a:t>‹#›</a:t>
            </a:fld>
            <a:endParaRPr lang="en-US" altLang="en-US"/>
          </a:p>
        </p:txBody>
      </p:sp>
    </p:spTree>
    <p:extLst>
      <p:ext uri="{BB962C8B-B14F-4D97-AF65-F5344CB8AC3E}">
        <p14:creationId xmlns:p14="http://schemas.microsoft.com/office/powerpoint/2010/main" val="23706787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087B4EB-4B0D-4319-A692-412DAF011116}" type="slidenum">
              <a:rPr lang="en-US" altLang="en-US"/>
              <a:pPr/>
              <a:t>‹#›</a:t>
            </a:fld>
            <a:endParaRPr lang="en-US" altLang="en-US"/>
          </a:p>
        </p:txBody>
      </p:sp>
    </p:spTree>
    <p:extLst>
      <p:ext uri="{BB962C8B-B14F-4D97-AF65-F5344CB8AC3E}">
        <p14:creationId xmlns:p14="http://schemas.microsoft.com/office/powerpoint/2010/main" val="23695454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7D839F5-0373-4DE0-BCA4-6ECD2E4D0216}" type="slidenum">
              <a:rPr lang="en-US" altLang="en-US"/>
              <a:pPr/>
              <a:t>‹#›</a:t>
            </a:fld>
            <a:endParaRPr lang="en-US" altLang="en-US"/>
          </a:p>
        </p:txBody>
      </p:sp>
    </p:spTree>
    <p:extLst>
      <p:ext uri="{BB962C8B-B14F-4D97-AF65-F5344CB8AC3E}">
        <p14:creationId xmlns:p14="http://schemas.microsoft.com/office/powerpoint/2010/main" val="1684515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C66C304-5CC0-4509-80F7-A047AD7B22E1}" type="slidenum">
              <a:rPr lang="en-US" altLang="en-US"/>
              <a:pPr/>
              <a:t>‹#›</a:t>
            </a:fld>
            <a:endParaRPr lang="en-US" altLang="en-US"/>
          </a:p>
        </p:txBody>
      </p:sp>
    </p:spTree>
    <p:extLst>
      <p:ext uri="{BB962C8B-B14F-4D97-AF65-F5344CB8AC3E}">
        <p14:creationId xmlns:p14="http://schemas.microsoft.com/office/powerpoint/2010/main" val="37421067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EDF19F55-B08D-4540-9EF7-6150F4A8C9CB}" type="slidenum">
              <a:rPr lang="en-US" altLang="en-US"/>
              <a:pPr/>
              <a:t>‹#›</a:t>
            </a:fld>
            <a:endParaRPr lang="en-US" altLang="en-US"/>
          </a:p>
        </p:txBody>
      </p:sp>
    </p:spTree>
    <p:extLst>
      <p:ext uri="{BB962C8B-B14F-4D97-AF65-F5344CB8AC3E}">
        <p14:creationId xmlns:p14="http://schemas.microsoft.com/office/powerpoint/2010/main" val="432476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763448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a:solidFill>
                  <a:schemeClr val="tx1"/>
                </a:solidFill>
              </a:defRPr>
            </a:lvl1pPr>
          </a:lstStyle>
          <a:p>
            <a:r>
              <a:rPr lang="en-US"/>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endParaRPr lang="en-US" altLang="en-US"/>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endParaRPr lang="en-US" altLang="en-US"/>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atin typeface="Times New Roman" pitchFamily="18" charset="0"/>
              </a:defRPr>
            </a:lvl1pPr>
          </a:lstStyle>
          <a:p>
            <a:fld id="{A7B34D35-1DB2-42B6-A19E-467DF6F9DAB6}" type="slidenum">
              <a:rPr lang="en-US" altLang="en-US"/>
              <a:pPr/>
              <a:t>‹#›</a:t>
            </a:fld>
            <a:endParaRPr lang="en-US" altLang="en-US"/>
          </a:p>
        </p:txBody>
      </p:sp>
    </p:spTree>
    <p:extLst>
      <p:ext uri="{BB962C8B-B14F-4D97-AF65-F5344CB8AC3E}">
        <p14:creationId xmlns:p14="http://schemas.microsoft.com/office/powerpoint/2010/main" val="28732056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F806BA87-871B-4232-8BCA-D2F9938B97C9}" type="slidenum">
              <a:rPr lang="en-US" altLang="en-US"/>
              <a:pPr/>
              <a:t>‹#›</a:t>
            </a:fld>
            <a:endParaRPr lang="en-US" altLang="en-US"/>
          </a:p>
        </p:txBody>
      </p:sp>
    </p:spTree>
    <p:extLst>
      <p:ext uri="{BB962C8B-B14F-4D97-AF65-F5344CB8AC3E}">
        <p14:creationId xmlns:p14="http://schemas.microsoft.com/office/powerpoint/2010/main" val="18084524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9E52E492-92BB-472E-96B9-BF58AB6DE733}" type="slidenum">
              <a:rPr lang="en-US" altLang="en-US"/>
              <a:pPr/>
              <a:t>‹#›</a:t>
            </a:fld>
            <a:endParaRPr lang="en-US" altLang="en-US"/>
          </a:p>
        </p:txBody>
      </p:sp>
    </p:spTree>
    <p:extLst>
      <p:ext uri="{BB962C8B-B14F-4D97-AF65-F5344CB8AC3E}">
        <p14:creationId xmlns:p14="http://schemas.microsoft.com/office/powerpoint/2010/main" val="2593685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7D8BC325-DAC7-4491-94F5-E15113434CA9}" type="slidenum">
              <a:rPr lang="en-US" altLang="en-US"/>
              <a:pPr/>
              <a:t>‹#›</a:t>
            </a:fld>
            <a:endParaRPr lang="en-US" altLang="en-US"/>
          </a:p>
        </p:txBody>
      </p:sp>
    </p:spTree>
    <p:extLst>
      <p:ext uri="{BB962C8B-B14F-4D97-AF65-F5344CB8AC3E}">
        <p14:creationId xmlns:p14="http://schemas.microsoft.com/office/powerpoint/2010/main" val="19063864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fld id="{3A37F716-D5D9-47C0-B76A-9EC4C2BE52D2}" type="slidenum">
              <a:rPr lang="en-US" altLang="en-US"/>
              <a:pPr/>
              <a:t>‹#›</a:t>
            </a:fld>
            <a:endParaRPr lang="en-US" altLang="en-US"/>
          </a:p>
        </p:txBody>
      </p:sp>
    </p:spTree>
    <p:extLst>
      <p:ext uri="{BB962C8B-B14F-4D97-AF65-F5344CB8AC3E}">
        <p14:creationId xmlns:p14="http://schemas.microsoft.com/office/powerpoint/2010/main" val="38879112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fld id="{C7FEB3DF-1659-4FBC-B6AF-1FE2F2AAAEE9}" type="slidenum">
              <a:rPr lang="en-US" altLang="en-US"/>
              <a:pPr/>
              <a:t>‹#›</a:t>
            </a:fld>
            <a:endParaRPr lang="en-US" altLang="en-US"/>
          </a:p>
        </p:txBody>
      </p:sp>
    </p:spTree>
    <p:extLst>
      <p:ext uri="{BB962C8B-B14F-4D97-AF65-F5344CB8AC3E}">
        <p14:creationId xmlns:p14="http://schemas.microsoft.com/office/powerpoint/2010/main" val="21107421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fld id="{0B221514-4ECB-435A-B509-A4E0D70720F6}" type="slidenum">
              <a:rPr lang="en-US" altLang="en-US"/>
              <a:pPr/>
              <a:t>‹#›</a:t>
            </a:fld>
            <a:endParaRPr lang="en-US" altLang="en-US"/>
          </a:p>
        </p:txBody>
      </p:sp>
    </p:spTree>
    <p:extLst>
      <p:ext uri="{BB962C8B-B14F-4D97-AF65-F5344CB8AC3E}">
        <p14:creationId xmlns:p14="http://schemas.microsoft.com/office/powerpoint/2010/main" val="41195619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E9C42BF7-EEBD-491F-B810-6F69E97A04B0}" type="slidenum">
              <a:rPr lang="en-US" altLang="en-US"/>
              <a:pPr/>
              <a:t>‹#›</a:t>
            </a:fld>
            <a:endParaRPr lang="en-US" altLang="en-US"/>
          </a:p>
        </p:txBody>
      </p:sp>
    </p:spTree>
    <p:extLst>
      <p:ext uri="{BB962C8B-B14F-4D97-AF65-F5344CB8AC3E}">
        <p14:creationId xmlns:p14="http://schemas.microsoft.com/office/powerpoint/2010/main" val="17934930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3412CF55-FE9B-433F-9DC4-CE77B155F362}" type="slidenum">
              <a:rPr lang="en-US" altLang="en-US"/>
              <a:pPr/>
              <a:t>‹#›</a:t>
            </a:fld>
            <a:endParaRPr lang="en-US" altLang="en-US"/>
          </a:p>
        </p:txBody>
      </p:sp>
    </p:spTree>
    <p:extLst>
      <p:ext uri="{BB962C8B-B14F-4D97-AF65-F5344CB8AC3E}">
        <p14:creationId xmlns:p14="http://schemas.microsoft.com/office/powerpoint/2010/main" val="25090887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E8B63D34-3402-40A9-9A27-EB5C5709F0C4}" type="slidenum">
              <a:rPr lang="en-US" altLang="en-US"/>
              <a:pPr/>
              <a:t>‹#›</a:t>
            </a:fld>
            <a:endParaRPr lang="en-US" altLang="en-US"/>
          </a:p>
        </p:txBody>
      </p:sp>
    </p:spTree>
    <p:extLst>
      <p:ext uri="{BB962C8B-B14F-4D97-AF65-F5344CB8AC3E}">
        <p14:creationId xmlns:p14="http://schemas.microsoft.com/office/powerpoint/2010/main" val="1762356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730127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DDAEAB4D-A4CB-4F43-9F9D-56EC53A9D0FA}" type="slidenum">
              <a:rPr lang="en-US" altLang="en-US"/>
              <a:pPr/>
              <a:t>‹#›</a:t>
            </a:fld>
            <a:endParaRPr lang="en-US" altLang="en-US"/>
          </a:p>
        </p:txBody>
      </p:sp>
    </p:spTree>
    <p:extLst>
      <p:ext uri="{BB962C8B-B14F-4D97-AF65-F5344CB8AC3E}">
        <p14:creationId xmlns:p14="http://schemas.microsoft.com/office/powerpoint/2010/main" val="11219496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a:t>Click to edit Master title style</a:t>
            </a:r>
          </a:p>
        </p:txBody>
      </p:sp>
      <p:sp>
        <p:nvSpPr>
          <p:cNvPr id="3" name="SmartArt Placeholder 2"/>
          <p:cNvSpPr>
            <a:spLocks noGrp="1"/>
          </p:cNvSpPr>
          <p:nvPr>
            <p:ph type="dgm" idx="1"/>
          </p:nvPr>
        </p:nvSpPr>
        <p:spPr>
          <a:xfrm>
            <a:off x="457200" y="1295400"/>
            <a:ext cx="8229600" cy="48307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E66D14F1-A69C-4EE5-9888-988AF2DC9D4F}" type="slidenum">
              <a:rPr lang="en-US" altLang="en-US"/>
              <a:pPr/>
              <a:t>‹#›</a:t>
            </a:fld>
            <a:endParaRPr lang="en-US" altLang="en-US"/>
          </a:p>
        </p:txBody>
      </p:sp>
    </p:spTree>
    <p:extLst>
      <p:ext uri="{BB962C8B-B14F-4D97-AF65-F5344CB8AC3E}">
        <p14:creationId xmlns:p14="http://schemas.microsoft.com/office/powerpoint/2010/main" val="28373590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2DBAB5-5C43-F749-9AE4-ED04170873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8632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68153D-5659-8A47-B630-FE64A503D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6948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E6625-F87D-7145-97FE-08E9246AF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37554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220CBA-08E3-A74B-AD8B-59A466919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0828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95A5B84-40AB-F14A-80C2-80478150A4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40103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88330E-31BF-C948-A07F-4B080DA348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8654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88A2C7B-3F31-3D4B-A26F-63BC60FE8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4716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DC7462-6F5A-9044-A58E-9EACF4B072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7310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604979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499389-38B7-824A-A263-94CF920C89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1787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C5EF45-1984-5D45-B45A-265A76D99F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7611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5EDDA2-93B6-D147-A2A5-267F251449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176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3" name="Footer Placeholder 2"/>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4" name="Slide Number Placeholder 3"/>
          <p:cNvSpPr>
            <a:spLocks noGrp="1"/>
          </p:cNvSpPr>
          <p:nvPr>
            <p:ph type="sldNum" sz="quarter" idx="12"/>
          </p:nvPr>
        </p:nvSpPr>
        <p:spPr/>
        <p:txBody>
          <a:bodyPr/>
          <a:lstStyle>
            <a:lvl1pPr>
              <a:defRPr kumimoji="1">
                <a:latin typeface="Times New Roman" pitchFamily="18" charset="0"/>
              </a:defRPr>
            </a:lvl1pPr>
          </a:lstStyle>
          <a:p>
            <a:fld id="{AA971BDF-B4EC-4C25-8B15-A5F4744B525B}" type="slidenum">
              <a:rPr lang="en-US" altLang="en-US"/>
              <a:pPr/>
              <a:t>‹#›</a:t>
            </a:fld>
            <a:endParaRPr lang="en-US" altLang="en-US" dirty="0"/>
          </a:p>
        </p:txBody>
      </p:sp>
    </p:spTree>
    <p:extLst>
      <p:ext uri="{BB962C8B-B14F-4D97-AF65-F5344CB8AC3E}">
        <p14:creationId xmlns:p14="http://schemas.microsoft.com/office/powerpoint/2010/main" val="26789680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4" name="Footer Placeholder 3"/>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5" name="Slide Number Placeholder 4"/>
          <p:cNvSpPr>
            <a:spLocks noGrp="1"/>
          </p:cNvSpPr>
          <p:nvPr>
            <p:ph type="sldNum" sz="quarter" idx="12"/>
          </p:nvPr>
        </p:nvSpPr>
        <p:spPr/>
        <p:txBody>
          <a:bodyPr/>
          <a:lstStyle>
            <a:lvl1pPr>
              <a:defRPr kumimoji="1">
                <a:latin typeface="Times New Roman" pitchFamily="18" charset="0"/>
              </a:defRPr>
            </a:lvl1pPr>
          </a:lstStyle>
          <a:p>
            <a:fld id="{D982481E-C33C-4DAB-8D4F-286622AA007E}" type="slidenum">
              <a:rPr lang="en-US" altLang="en-US"/>
              <a:pPr/>
              <a:t>‹#›</a:t>
            </a:fld>
            <a:endParaRPr lang="en-US" altLang="en-US" dirty="0"/>
          </a:p>
        </p:txBody>
      </p:sp>
    </p:spTree>
    <p:extLst>
      <p:ext uri="{BB962C8B-B14F-4D97-AF65-F5344CB8AC3E}">
        <p14:creationId xmlns:p14="http://schemas.microsoft.com/office/powerpoint/2010/main" val="12958901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vl1pPr>
          </a:lstStyle>
          <a:p>
            <a:endParaRPr lang="en-US" altLang="en-US" dirty="0"/>
          </a:p>
        </p:txBody>
      </p:sp>
      <p:sp>
        <p:nvSpPr>
          <p:cNvPr id="5" name="Footer Placeholder 4"/>
          <p:cNvSpPr>
            <a:spLocks noGrp="1"/>
          </p:cNvSpPr>
          <p:nvPr>
            <p:ph type="ftr" sz="quarter" idx="11"/>
          </p:nvPr>
        </p:nvSpPr>
        <p:spPr/>
        <p:txBody>
          <a:bodyPr/>
          <a:lstStyle>
            <a:lvl1pPr>
              <a:defRPr kumimoji="1"/>
            </a:lvl1pPr>
          </a:lstStyle>
          <a:p>
            <a:endParaRPr lang="en-US" altLang="en-US" dirty="0"/>
          </a:p>
        </p:txBody>
      </p:sp>
      <p:sp>
        <p:nvSpPr>
          <p:cNvPr id="6" name="Slide Number Placeholder 5"/>
          <p:cNvSpPr>
            <a:spLocks noGrp="1"/>
          </p:cNvSpPr>
          <p:nvPr>
            <p:ph type="sldNum" sz="quarter" idx="12"/>
          </p:nvPr>
        </p:nvSpPr>
        <p:spPr/>
        <p:txBody>
          <a:bodyPr/>
          <a:lstStyle>
            <a:lvl1pPr>
              <a:defRPr kumimoji="1">
                <a:cs typeface="Arial" pitchFamily="34" charset="0"/>
              </a:defRPr>
            </a:lvl1pPr>
          </a:lstStyle>
          <a:p>
            <a:fld id="{BB27065F-749F-49CC-BFF8-7387BA15AC80}" type="slidenum">
              <a:rPr lang="en-US" altLang="en-US"/>
              <a:pPr/>
              <a:t>‹#›</a:t>
            </a:fld>
            <a:endParaRPr lang="en-US" altLang="en-US" dirty="0"/>
          </a:p>
        </p:txBody>
      </p:sp>
    </p:spTree>
    <p:extLst>
      <p:ext uri="{BB962C8B-B14F-4D97-AF65-F5344CB8AC3E}">
        <p14:creationId xmlns:p14="http://schemas.microsoft.com/office/powerpoint/2010/main" val="611372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0CD61F8E-8571-4F23-AB58-831F20B61C76}" type="slidenum">
              <a:rPr lang="en-US" altLang="en-US"/>
              <a:pPr/>
              <a:t>‹#›</a:t>
            </a:fld>
            <a:endParaRPr lang="en-US" altLang="en-US" dirty="0"/>
          </a:p>
        </p:txBody>
      </p:sp>
    </p:spTree>
    <p:extLst>
      <p:ext uri="{BB962C8B-B14F-4D97-AF65-F5344CB8AC3E}">
        <p14:creationId xmlns:p14="http://schemas.microsoft.com/office/powerpoint/2010/main" val="30375581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07385321-AD47-46EB-B8D6-6184231BABE3}" type="slidenum">
              <a:rPr lang="en-US" altLang="en-US"/>
              <a:pPr/>
              <a:t>‹#›</a:t>
            </a:fld>
            <a:endParaRPr lang="en-US" altLang="en-US" dirty="0"/>
          </a:p>
        </p:txBody>
      </p:sp>
    </p:spTree>
    <p:extLst>
      <p:ext uri="{BB962C8B-B14F-4D97-AF65-F5344CB8AC3E}">
        <p14:creationId xmlns:p14="http://schemas.microsoft.com/office/powerpoint/2010/main" val="8043931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F1452835-FDBD-4B33-8777-A39D87B43690}" type="slidenum">
              <a:rPr lang="en-US" altLang="en-US"/>
              <a:pPr/>
              <a:t>‹#›</a:t>
            </a:fld>
            <a:endParaRPr lang="en-US" altLang="en-US" dirty="0"/>
          </a:p>
        </p:txBody>
      </p:sp>
    </p:spTree>
    <p:extLst>
      <p:ext uri="{BB962C8B-B14F-4D97-AF65-F5344CB8AC3E}">
        <p14:creationId xmlns:p14="http://schemas.microsoft.com/office/powerpoint/2010/main" val="8710388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CEC5A4B3-7130-40E7-9C15-DCB4F3DD4372}" type="slidenum">
              <a:rPr lang="en-US" altLang="en-US"/>
              <a:pPr/>
              <a:t>‹#›</a:t>
            </a:fld>
            <a:endParaRPr lang="en-US" altLang="en-US" dirty="0"/>
          </a:p>
        </p:txBody>
      </p:sp>
    </p:spTree>
    <p:extLst>
      <p:ext uri="{BB962C8B-B14F-4D97-AF65-F5344CB8AC3E}">
        <p14:creationId xmlns:p14="http://schemas.microsoft.com/office/powerpoint/2010/main" val="2706449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18325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B7DBCD8E-8896-415E-96D7-817B34EEE840}" type="slidenum">
              <a:rPr lang="en-US" altLang="en-US"/>
              <a:pPr/>
              <a:t>‹#›</a:t>
            </a:fld>
            <a:endParaRPr lang="en-US" altLang="en-US" dirty="0"/>
          </a:p>
        </p:txBody>
      </p:sp>
    </p:spTree>
    <p:extLst>
      <p:ext uri="{BB962C8B-B14F-4D97-AF65-F5344CB8AC3E}">
        <p14:creationId xmlns:p14="http://schemas.microsoft.com/office/powerpoint/2010/main" val="33531950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8A9980A7-CADB-4C72-94EF-503D5A7F04FB}" type="slidenum">
              <a:rPr lang="en-US" altLang="en-US"/>
              <a:pPr/>
              <a:t>‹#›</a:t>
            </a:fld>
            <a:endParaRPr lang="en-US" altLang="en-US" dirty="0"/>
          </a:p>
        </p:txBody>
      </p:sp>
    </p:spTree>
    <p:extLst>
      <p:ext uri="{BB962C8B-B14F-4D97-AF65-F5344CB8AC3E}">
        <p14:creationId xmlns:p14="http://schemas.microsoft.com/office/powerpoint/2010/main" val="10967118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18EBFEF9-DB98-44B7-99F9-703C418D6D0A}" type="slidenum">
              <a:rPr lang="en-US" altLang="en-US"/>
              <a:pPr/>
              <a:t>‹#›</a:t>
            </a:fld>
            <a:endParaRPr lang="en-US" altLang="en-US" dirty="0"/>
          </a:p>
        </p:txBody>
      </p:sp>
    </p:spTree>
    <p:extLst>
      <p:ext uri="{BB962C8B-B14F-4D97-AF65-F5344CB8AC3E}">
        <p14:creationId xmlns:p14="http://schemas.microsoft.com/office/powerpoint/2010/main" val="15372916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64BE1664-A657-4454-91E3-3D8FFC8720A3}" type="slidenum">
              <a:rPr lang="en-US" altLang="en-US"/>
              <a:pPr/>
              <a:t>‹#›</a:t>
            </a:fld>
            <a:endParaRPr lang="en-US" altLang="en-US" dirty="0"/>
          </a:p>
        </p:txBody>
      </p:sp>
    </p:spTree>
    <p:extLst>
      <p:ext uri="{BB962C8B-B14F-4D97-AF65-F5344CB8AC3E}">
        <p14:creationId xmlns:p14="http://schemas.microsoft.com/office/powerpoint/2010/main" val="30710792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F0E05081-F075-4C84-8B12-21C0EB565F5F}" type="slidenum">
              <a:rPr lang="en-US" altLang="en-US"/>
              <a:pPr/>
              <a:t>‹#›</a:t>
            </a:fld>
            <a:endParaRPr lang="en-US" altLang="en-US" dirty="0"/>
          </a:p>
        </p:txBody>
      </p:sp>
    </p:spTree>
    <p:extLst>
      <p:ext uri="{BB962C8B-B14F-4D97-AF65-F5344CB8AC3E}">
        <p14:creationId xmlns:p14="http://schemas.microsoft.com/office/powerpoint/2010/main" val="34886440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3FC7256D-5D38-4CA7-B1CA-571597C7DBF0}" type="slidenum">
              <a:rPr lang="en-US" altLang="en-US"/>
              <a:pPr/>
              <a:t>‹#›</a:t>
            </a:fld>
            <a:endParaRPr lang="en-US" altLang="en-US" dirty="0"/>
          </a:p>
        </p:txBody>
      </p:sp>
    </p:spTree>
    <p:extLst>
      <p:ext uri="{BB962C8B-B14F-4D97-AF65-F5344CB8AC3E}">
        <p14:creationId xmlns:p14="http://schemas.microsoft.com/office/powerpoint/2010/main" val="9157909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28F1E513-D89F-4D94-AFAB-0E62AFACA9F1}" type="slidenum">
              <a:rPr lang="en-US" altLang="en-US"/>
              <a:pPr/>
              <a:t>‹#›</a:t>
            </a:fld>
            <a:endParaRPr lang="en-US" altLang="en-US" dirty="0"/>
          </a:p>
        </p:txBody>
      </p:sp>
    </p:spTree>
    <p:extLst>
      <p:ext uri="{BB962C8B-B14F-4D97-AF65-F5344CB8AC3E}">
        <p14:creationId xmlns:p14="http://schemas.microsoft.com/office/powerpoint/2010/main" val="29161173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7337DF58-8C67-4F09-BE3A-AAE0B34945CC}" type="slidenum">
              <a:rPr lang="en-US" altLang="en-US"/>
              <a:pPr/>
              <a:t>‹#›</a:t>
            </a:fld>
            <a:endParaRPr lang="en-US" altLang="en-US" dirty="0"/>
          </a:p>
        </p:txBody>
      </p:sp>
    </p:spTree>
    <p:extLst>
      <p:ext uri="{BB962C8B-B14F-4D97-AF65-F5344CB8AC3E}">
        <p14:creationId xmlns:p14="http://schemas.microsoft.com/office/powerpoint/2010/main" val="38269070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fld id="{B8391199-F094-4138-83BC-C11149CF399C}" type="slidenum">
              <a:rPr lang="en-US" altLang="en-US"/>
              <a:pPr/>
              <a:t>‹#›</a:t>
            </a:fld>
            <a:endParaRPr lang="en-US" altLang="en-US" dirty="0"/>
          </a:p>
        </p:txBody>
      </p:sp>
    </p:spTree>
    <p:extLst>
      <p:ext uri="{BB962C8B-B14F-4D97-AF65-F5344CB8AC3E}">
        <p14:creationId xmlns:p14="http://schemas.microsoft.com/office/powerpoint/2010/main" val="42514217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9793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06869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39408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75553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8051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20489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9190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0610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788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90009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03839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2569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079577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E387911-9857-5B45-9E60-EE1CE302A288}" type="slidenum">
              <a:rPr lang="en-US"/>
              <a:pPr>
                <a:defRPr/>
              </a:pPr>
              <a:t>‹#›</a:t>
            </a:fld>
            <a:endParaRPr lang="en-US"/>
          </a:p>
        </p:txBody>
      </p:sp>
    </p:spTree>
    <p:extLst>
      <p:ext uri="{BB962C8B-B14F-4D97-AF65-F5344CB8AC3E}">
        <p14:creationId xmlns:p14="http://schemas.microsoft.com/office/powerpoint/2010/main" val="42839423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891CAC-E9A8-9F43-A22F-CE58D4415486}" type="slidenum">
              <a:rPr lang="en-US"/>
              <a:pPr>
                <a:defRPr/>
              </a:pPr>
              <a:t>‹#›</a:t>
            </a:fld>
            <a:endParaRPr lang="en-US"/>
          </a:p>
        </p:txBody>
      </p:sp>
    </p:spTree>
    <p:extLst>
      <p:ext uri="{BB962C8B-B14F-4D97-AF65-F5344CB8AC3E}">
        <p14:creationId xmlns:p14="http://schemas.microsoft.com/office/powerpoint/2010/main" val="8957570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AC3B1F6-C388-EE46-8BE7-0FA5C8BB4A08}" type="slidenum">
              <a:rPr lang="en-US"/>
              <a:pPr>
                <a:defRPr/>
              </a:pPr>
              <a:t>‹#›</a:t>
            </a:fld>
            <a:endParaRPr lang="en-US"/>
          </a:p>
        </p:txBody>
      </p:sp>
    </p:spTree>
    <p:extLst>
      <p:ext uri="{BB962C8B-B14F-4D97-AF65-F5344CB8AC3E}">
        <p14:creationId xmlns:p14="http://schemas.microsoft.com/office/powerpoint/2010/main" val="18468444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C0D384F-39AB-834F-A46F-3CB57803CC01}" type="slidenum">
              <a:rPr lang="en-US"/>
              <a:pPr>
                <a:defRPr/>
              </a:pPr>
              <a:t>‹#›</a:t>
            </a:fld>
            <a:endParaRPr lang="en-US"/>
          </a:p>
        </p:txBody>
      </p:sp>
    </p:spTree>
    <p:extLst>
      <p:ext uri="{BB962C8B-B14F-4D97-AF65-F5344CB8AC3E}">
        <p14:creationId xmlns:p14="http://schemas.microsoft.com/office/powerpoint/2010/main" val="29247489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D247172-A3F7-F746-85EC-66EA0C60A36D}" type="slidenum">
              <a:rPr lang="en-US"/>
              <a:pPr>
                <a:defRPr/>
              </a:pPr>
              <a:t>‹#›</a:t>
            </a:fld>
            <a:endParaRPr lang="en-US"/>
          </a:p>
        </p:txBody>
      </p:sp>
    </p:spTree>
    <p:extLst>
      <p:ext uri="{BB962C8B-B14F-4D97-AF65-F5344CB8AC3E}">
        <p14:creationId xmlns:p14="http://schemas.microsoft.com/office/powerpoint/2010/main" val="34806438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4AC81A9-914C-544F-B51F-94CBA296E069}" type="slidenum">
              <a:rPr lang="en-US"/>
              <a:pPr>
                <a:defRPr/>
              </a:pPr>
              <a:t>‹#›</a:t>
            </a:fld>
            <a:endParaRPr lang="en-US"/>
          </a:p>
        </p:txBody>
      </p:sp>
    </p:spTree>
    <p:extLst>
      <p:ext uri="{BB962C8B-B14F-4D97-AF65-F5344CB8AC3E}">
        <p14:creationId xmlns:p14="http://schemas.microsoft.com/office/powerpoint/2010/main" val="1358401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E26D4A1-55B9-D548-9D7C-69DE054F4B8D}" type="slidenum">
              <a:rPr lang="en-US"/>
              <a:pPr>
                <a:defRPr/>
              </a:pPr>
              <a:t>‹#›</a:t>
            </a:fld>
            <a:endParaRPr lang="en-US"/>
          </a:p>
        </p:txBody>
      </p:sp>
    </p:spTree>
    <p:extLst>
      <p:ext uri="{BB962C8B-B14F-4D97-AF65-F5344CB8AC3E}">
        <p14:creationId xmlns:p14="http://schemas.microsoft.com/office/powerpoint/2010/main" val="8901122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64D42A3-73F5-4240-A535-5D4149A92FF4}" type="slidenum">
              <a:rPr lang="en-US"/>
              <a:pPr>
                <a:defRPr/>
              </a:pPr>
              <a:t>‹#›</a:t>
            </a:fld>
            <a:endParaRPr lang="en-US"/>
          </a:p>
        </p:txBody>
      </p:sp>
    </p:spTree>
    <p:extLst>
      <p:ext uri="{BB962C8B-B14F-4D97-AF65-F5344CB8AC3E}">
        <p14:creationId xmlns:p14="http://schemas.microsoft.com/office/powerpoint/2010/main" val="31655053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12CFAB9-FBB5-D74B-A90E-18D166C39BA1}" type="slidenum">
              <a:rPr lang="en-US"/>
              <a:pPr>
                <a:defRPr/>
              </a:pPr>
              <a:t>‹#›</a:t>
            </a:fld>
            <a:endParaRPr lang="en-US"/>
          </a:p>
        </p:txBody>
      </p:sp>
    </p:spTree>
    <p:extLst>
      <p:ext uri="{BB962C8B-B14F-4D97-AF65-F5344CB8AC3E}">
        <p14:creationId xmlns:p14="http://schemas.microsoft.com/office/powerpoint/2010/main" val="12766064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96BFADA-FA07-9B49-8388-1B85D727BE84}" type="slidenum">
              <a:rPr lang="en-US"/>
              <a:pPr>
                <a:defRPr/>
              </a:pPr>
              <a:t>‹#›</a:t>
            </a:fld>
            <a:endParaRPr lang="en-US"/>
          </a:p>
        </p:txBody>
      </p:sp>
    </p:spTree>
    <p:extLst>
      <p:ext uri="{BB962C8B-B14F-4D97-AF65-F5344CB8AC3E}">
        <p14:creationId xmlns:p14="http://schemas.microsoft.com/office/powerpoint/2010/main" val="2785217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10079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3CAF573-481E-2749-8CA1-0CB98D095F5B}" type="slidenum">
              <a:rPr lang="en-US"/>
              <a:pPr>
                <a:defRPr/>
              </a:pPr>
              <a:t>‹#›</a:t>
            </a:fld>
            <a:endParaRPr lang="en-US"/>
          </a:p>
        </p:txBody>
      </p:sp>
    </p:spTree>
    <p:extLst>
      <p:ext uri="{BB962C8B-B14F-4D97-AF65-F5344CB8AC3E}">
        <p14:creationId xmlns:p14="http://schemas.microsoft.com/office/powerpoint/2010/main" val="3414592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5325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eaLnBrk="0" hangingPunc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eaLnBrk="0" hangingPunc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eaLnBrk="0" hangingPunct="0">
              <a:defRPr/>
            </a:lvl1pPr>
          </a:lstStyle>
          <a:p>
            <a:pPr>
              <a:defRPr/>
            </a:pPr>
            <a:fld id="{8EDF2594-13BB-8E4D-BF58-B9CFE06F3873}" type="slidenum">
              <a:rPr lang="en-US"/>
              <a:pPr>
                <a:defRPr/>
              </a:pPr>
              <a:t>‹#›</a:t>
            </a:fld>
            <a:endParaRPr lang="en-US"/>
          </a:p>
        </p:txBody>
      </p:sp>
    </p:spTree>
    <p:extLst>
      <p:ext uri="{BB962C8B-B14F-4D97-AF65-F5344CB8AC3E}">
        <p14:creationId xmlns:p14="http://schemas.microsoft.com/office/powerpoint/2010/main" val="13503638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BE2D8676-6C27-6849-915E-3863A83F972C}"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1029707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C53B4A85-E6CE-EC4A-B4C4-1D779E63B0F5}"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0251090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3"/>
          <p:cNvSpPr>
            <a:spLocks noGrp="1" noChangeArrowheads="1"/>
          </p:cNvSpPr>
          <p:nvPr>
            <p:ph type="sldNum" sz="quarter" idx="11"/>
          </p:nvPr>
        </p:nvSpPr>
        <p:spPr/>
        <p:txBody>
          <a:bodyPr/>
          <a:lstStyle>
            <a:lvl1pPr eaLnBrk="0" hangingPunct="0">
              <a:defRPr/>
            </a:lvl1pPr>
          </a:lstStyle>
          <a:p>
            <a:pPr>
              <a:defRPr/>
            </a:pPr>
            <a:fld id="{39502815-67A6-304D-887C-0FA3C5092986}" type="slidenum">
              <a:rPr lang="en-US"/>
              <a:pPr>
                <a:defRPr/>
              </a:pPr>
              <a:t>‹#›</a:t>
            </a:fld>
            <a:endParaRPr lang="en-US"/>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1741989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3"/>
          <p:cNvSpPr>
            <a:spLocks noGrp="1" noChangeArrowheads="1"/>
          </p:cNvSpPr>
          <p:nvPr>
            <p:ph type="sldNum" sz="quarter" idx="11"/>
          </p:nvPr>
        </p:nvSpPr>
        <p:spPr/>
        <p:txBody>
          <a:bodyPr/>
          <a:lstStyle>
            <a:lvl1pPr eaLnBrk="0" hangingPunct="0">
              <a:defRPr/>
            </a:lvl1pPr>
          </a:lstStyle>
          <a:p>
            <a:pPr>
              <a:defRPr/>
            </a:pPr>
            <a:fld id="{E9D43E50-6D85-7C4C-BF64-EA3F8595E247}" type="slidenum">
              <a:rPr lang="en-US"/>
              <a:pPr>
                <a:defRPr/>
              </a:pPr>
              <a:t>‹#›</a:t>
            </a:fld>
            <a:endParaRPr lang="en-US"/>
          </a:p>
        </p:txBody>
      </p:sp>
      <p:sp>
        <p:nvSpPr>
          <p:cNvPr id="9"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1946575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3"/>
          <p:cNvSpPr>
            <a:spLocks noGrp="1" noChangeArrowheads="1"/>
          </p:cNvSpPr>
          <p:nvPr>
            <p:ph type="sldNum" sz="quarter" idx="11"/>
          </p:nvPr>
        </p:nvSpPr>
        <p:spPr/>
        <p:txBody>
          <a:bodyPr/>
          <a:lstStyle>
            <a:lvl1pPr eaLnBrk="0" hangingPunct="0">
              <a:defRPr/>
            </a:lvl1pPr>
          </a:lstStyle>
          <a:p>
            <a:pPr>
              <a:defRPr/>
            </a:pPr>
            <a:fld id="{19B26DC0-A30E-5D47-B275-5CD8A7530BC7}" type="slidenum">
              <a:rPr lang="en-US"/>
              <a:pPr>
                <a:defRPr/>
              </a:pPr>
              <a:t>‹#›</a:t>
            </a:fld>
            <a:endParaRPr lang="en-US"/>
          </a:p>
        </p:txBody>
      </p:sp>
      <p:sp>
        <p:nvSpPr>
          <p:cNvPr id="5"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452604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3"/>
          <p:cNvSpPr>
            <a:spLocks noGrp="1" noChangeArrowheads="1"/>
          </p:cNvSpPr>
          <p:nvPr>
            <p:ph type="sldNum" sz="quarter" idx="11"/>
          </p:nvPr>
        </p:nvSpPr>
        <p:spPr/>
        <p:txBody>
          <a:bodyPr/>
          <a:lstStyle>
            <a:lvl1pPr eaLnBrk="0" hangingPunct="0">
              <a:defRPr/>
            </a:lvl1pPr>
          </a:lstStyle>
          <a:p>
            <a:pPr>
              <a:defRPr/>
            </a:pPr>
            <a:fld id="{AA2014F8-21AF-CA41-B3F8-B163B5E323B5}" type="slidenum">
              <a:rPr lang="en-US"/>
              <a:pPr>
                <a:defRPr/>
              </a:pPr>
              <a:t>‹#›</a:t>
            </a:fld>
            <a:endParaRPr lang="en-US"/>
          </a:p>
        </p:txBody>
      </p:sp>
      <p:sp>
        <p:nvSpPr>
          <p:cNvPr id="4"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5836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3"/>
          <p:cNvSpPr>
            <a:spLocks noGrp="1" noChangeArrowheads="1"/>
          </p:cNvSpPr>
          <p:nvPr>
            <p:ph type="sldNum" sz="quarter" idx="11"/>
          </p:nvPr>
        </p:nvSpPr>
        <p:spPr/>
        <p:txBody>
          <a:bodyPr/>
          <a:lstStyle>
            <a:lvl1pPr eaLnBrk="0" hangingPunct="0">
              <a:defRPr/>
            </a:lvl1pPr>
          </a:lstStyle>
          <a:p>
            <a:pPr>
              <a:defRPr/>
            </a:pPr>
            <a:fld id="{94A73D93-B3A4-FD46-A08B-1EC8DFB70D1F}" type="slidenum">
              <a:rPr lang="en-US"/>
              <a:pPr>
                <a:defRPr/>
              </a:pPr>
              <a:t>‹#›</a:t>
            </a:fld>
            <a:endParaRPr lang="en-US"/>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2669474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3"/>
          <p:cNvSpPr>
            <a:spLocks noGrp="1" noChangeArrowheads="1"/>
          </p:cNvSpPr>
          <p:nvPr>
            <p:ph type="sldNum" sz="quarter" idx="11"/>
          </p:nvPr>
        </p:nvSpPr>
        <p:spPr/>
        <p:txBody>
          <a:bodyPr/>
          <a:lstStyle>
            <a:lvl1pPr eaLnBrk="0" hangingPunct="0">
              <a:defRPr/>
            </a:lvl1pPr>
          </a:lstStyle>
          <a:p>
            <a:pPr>
              <a:defRPr/>
            </a:pPr>
            <a:fld id="{D4925F7B-EBE9-D548-9E10-4532FF00680F}" type="slidenum">
              <a:rPr lang="en-US"/>
              <a:pPr>
                <a:defRPr/>
              </a:pPr>
              <a:t>‹#›</a:t>
            </a:fld>
            <a:endParaRPr lang="en-US"/>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680944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32632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4EBFBE7A-0C5C-1D4E-8679-C645927D8632}"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2066362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401C8E5C-A075-D444-9B66-AF9C6903348F}"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9941665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3"/>
          <p:cNvSpPr>
            <a:spLocks noGrp="1" noChangeArrowheads="1"/>
          </p:cNvSpPr>
          <p:nvPr>
            <p:ph type="sldNum" sz="quarter" idx="11"/>
          </p:nvPr>
        </p:nvSpPr>
        <p:spPr/>
        <p:txBody>
          <a:bodyPr/>
          <a:lstStyle>
            <a:lvl1pPr eaLnBrk="0" hangingPunct="0">
              <a:defRPr/>
            </a:lvl1pPr>
          </a:lstStyle>
          <a:p>
            <a:pPr>
              <a:defRPr/>
            </a:pPr>
            <a:fld id="{23463D59-9BE8-E14F-8AAC-D88DF68AFAC1}" type="slidenum">
              <a:rPr lang="en-US"/>
              <a:pPr>
                <a:defRPr/>
              </a:pPr>
              <a:t>‹#›</a:t>
            </a:fld>
            <a:endParaRPr lang="en-US"/>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045166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8BA2183-FDBA-2646-990B-5C57E3FD8F48}" type="slidenum">
              <a:rPr lang="en-US"/>
              <a:pPr>
                <a:defRPr/>
              </a:pPr>
              <a:t>‹#›</a:t>
            </a:fld>
            <a:endParaRPr lang="en-US"/>
          </a:p>
        </p:txBody>
      </p:sp>
    </p:spTree>
    <p:extLst>
      <p:ext uri="{BB962C8B-B14F-4D97-AF65-F5344CB8AC3E}">
        <p14:creationId xmlns:p14="http://schemas.microsoft.com/office/powerpoint/2010/main" val="14031142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C2F3A94-C9DB-1041-9892-5417BFF1411A}" type="slidenum">
              <a:rPr lang="en-US"/>
              <a:pPr>
                <a:defRPr/>
              </a:pPr>
              <a:t>‹#›</a:t>
            </a:fld>
            <a:endParaRPr lang="en-US"/>
          </a:p>
        </p:txBody>
      </p:sp>
    </p:spTree>
    <p:extLst>
      <p:ext uri="{BB962C8B-B14F-4D97-AF65-F5344CB8AC3E}">
        <p14:creationId xmlns:p14="http://schemas.microsoft.com/office/powerpoint/2010/main" val="41921185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A9BEFF03-C43E-254B-96EF-47E503550B93}" type="slidenum">
              <a:rPr lang="en-GB"/>
              <a:pPr>
                <a:defRPr/>
              </a:pPr>
              <a:t>‹#›</a:t>
            </a:fld>
            <a:endParaRPr lang="en-GB"/>
          </a:p>
        </p:txBody>
      </p:sp>
    </p:spTree>
    <p:extLst>
      <p:ext uri="{BB962C8B-B14F-4D97-AF65-F5344CB8AC3E}">
        <p14:creationId xmlns:p14="http://schemas.microsoft.com/office/powerpoint/2010/main" val="13992814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31068293-4EE2-EE49-AB2B-2D72885989AB}" type="slidenum">
              <a:rPr lang="en-GB"/>
              <a:pPr>
                <a:defRPr/>
              </a:pPr>
              <a:t>‹#›</a:t>
            </a:fld>
            <a:endParaRPr lang="en-GB"/>
          </a:p>
        </p:txBody>
      </p:sp>
    </p:spTree>
    <p:extLst>
      <p:ext uri="{BB962C8B-B14F-4D97-AF65-F5344CB8AC3E}">
        <p14:creationId xmlns:p14="http://schemas.microsoft.com/office/powerpoint/2010/main" val="30105430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DDD79DE7-B386-BD41-AAF0-044947FFD916}" type="slidenum">
              <a:rPr lang="en-GB"/>
              <a:pPr>
                <a:defRPr/>
              </a:pPr>
              <a:t>‹#›</a:t>
            </a:fld>
            <a:endParaRPr lang="en-GB"/>
          </a:p>
        </p:txBody>
      </p:sp>
    </p:spTree>
    <p:extLst>
      <p:ext uri="{BB962C8B-B14F-4D97-AF65-F5344CB8AC3E}">
        <p14:creationId xmlns:p14="http://schemas.microsoft.com/office/powerpoint/2010/main" val="3962373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a:ln/>
        </p:spPr>
        <p:txBody>
          <a:bodyPr/>
          <a:lstStyle>
            <a:lvl1pPr>
              <a:defRPr/>
            </a:lvl1pPr>
          </a:lstStyle>
          <a:p>
            <a:pPr>
              <a:defRPr/>
            </a:pPr>
            <a:fld id="{F6929D1F-DF7D-4644-9398-7A74FB64C583}" type="slidenum">
              <a:rPr lang="en-GB"/>
              <a:pPr>
                <a:defRPr/>
              </a:pPr>
              <a:t>‹#›</a:t>
            </a:fld>
            <a:endParaRPr lang="en-GB"/>
          </a:p>
        </p:txBody>
      </p:sp>
    </p:spTree>
    <p:extLst>
      <p:ext uri="{BB962C8B-B14F-4D97-AF65-F5344CB8AC3E}">
        <p14:creationId xmlns:p14="http://schemas.microsoft.com/office/powerpoint/2010/main" val="34039071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a:ln/>
        </p:spPr>
        <p:txBody>
          <a:bodyPr/>
          <a:lstStyle>
            <a:lvl1pPr>
              <a:defRPr/>
            </a:lvl1pPr>
          </a:lstStyle>
          <a:p>
            <a:pPr>
              <a:defRPr/>
            </a:pPr>
            <a:fld id="{029EFFD9-262F-1645-BD22-4CB32C1B6CE6}" type="slidenum">
              <a:rPr lang="en-GB"/>
              <a:pPr>
                <a:defRPr/>
              </a:pPr>
              <a:t>‹#›</a:t>
            </a:fld>
            <a:endParaRPr lang="en-GB"/>
          </a:p>
        </p:txBody>
      </p:sp>
    </p:spTree>
    <p:extLst>
      <p:ext uri="{BB962C8B-B14F-4D97-AF65-F5344CB8AC3E}">
        <p14:creationId xmlns:p14="http://schemas.microsoft.com/office/powerpoint/2010/main" val="4121063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016270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a:ln/>
        </p:spPr>
        <p:txBody>
          <a:bodyPr/>
          <a:lstStyle>
            <a:lvl1pPr>
              <a:defRPr/>
            </a:lvl1pPr>
          </a:lstStyle>
          <a:p>
            <a:pPr>
              <a:defRPr/>
            </a:pPr>
            <a:fld id="{4A9E8259-B260-344A-8F18-487C21F88D0B}" type="slidenum">
              <a:rPr lang="en-GB"/>
              <a:pPr>
                <a:defRPr/>
              </a:pPr>
              <a:t>‹#›</a:t>
            </a:fld>
            <a:endParaRPr lang="en-GB"/>
          </a:p>
        </p:txBody>
      </p:sp>
    </p:spTree>
    <p:extLst>
      <p:ext uri="{BB962C8B-B14F-4D97-AF65-F5344CB8AC3E}">
        <p14:creationId xmlns:p14="http://schemas.microsoft.com/office/powerpoint/2010/main" val="269449260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AC64979C-C5EC-CE4B-871B-AF42B3F740BC}" type="slidenum">
              <a:rPr lang="en-GB"/>
              <a:pPr>
                <a:defRPr/>
              </a:pPr>
              <a:t>‹#›</a:t>
            </a:fld>
            <a:endParaRPr lang="en-GB"/>
          </a:p>
        </p:txBody>
      </p:sp>
    </p:spTree>
    <p:extLst>
      <p:ext uri="{BB962C8B-B14F-4D97-AF65-F5344CB8AC3E}">
        <p14:creationId xmlns:p14="http://schemas.microsoft.com/office/powerpoint/2010/main" val="4486785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2467550A-E79A-F945-B86A-63115F17944E}" type="slidenum">
              <a:rPr lang="en-GB"/>
              <a:pPr>
                <a:defRPr/>
              </a:pPr>
              <a:t>‹#›</a:t>
            </a:fld>
            <a:endParaRPr lang="en-GB"/>
          </a:p>
        </p:txBody>
      </p:sp>
    </p:spTree>
    <p:extLst>
      <p:ext uri="{BB962C8B-B14F-4D97-AF65-F5344CB8AC3E}">
        <p14:creationId xmlns:p14="http://schemas.microsoft.com/office/powerpoint/2010/main" val="14347959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45529C42-7698-C748-81BB-2DCABE28AFD0}" type="slidenum">
              <a:rPr lang="en-GB"/>
              <a:pPr>
                <a:defRPr/>
              </a:pPr>
              <a:t>‹#›</a:t>
            </a:fld>
            <a:endParaRPr lang="en-GB"/>
          </a:p>
        </p:txBody>
      </p:sp>
    </p:spTree>
    <p:extLst>
      <p:ext uri="{BB962C8B-B14F-4D97-AF65-F5344CB8AC3E}">
        <p14:creationId xmlns:p14="http://schemas.microsoft.com/office/powerpoint/2010/main" val="12594526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5027EE7E-D224-AD4F-9052-1C8BF83F399D}" type="slidenum">
              <a:rPr lang="en-GB"/>
              <a:pPr>
                <a:defRPr/>
              </a:pPr>
              <a:t>‹#›</a:t>
            </a:fld>
            <a:endParaRPr lang="en-GB"/>
          </a:p>
        </p:txBody>
      </p:sp>
    </p:spTree>
    <p:extLst>
      <p:ext uri="{BB962C8B-B14F-4D97-AF65-F5344CB8AC3E}">
        <p14:creationId xmlns:p14="http://schemas.microsoft.com/office/powerpoint/2010/main" val="2254212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B411830C-FB97-DE48-8C47-665EF56861FD}" type="slidenum">
              <a:rPr lang="en-GB"/>
              <a:pPr>
                <a:defRPr/>
              </a:pPr>
              <a:t>‹#›</a:t>
            </a:fld>
            <a:endParaRPr lang="en-GB"/>
          </a:p>
        </p:txBody>
      </p:sp>
    </p:spTree>
    <p:extLst>
      <p:ext uri="{BB962C8B-B14F-4D97-AF65-F5344CB8AC3E}">
        <p14:creationId xmlns:p14="http://schemas.microsoft.com/office/powerpoint/2010/main" val="1998346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60995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31450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0061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731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24756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97796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5630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70228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981345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99005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17903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45422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42073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64818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08900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369559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42448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61780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310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3689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39743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5126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3033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7121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80146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8611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85076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1863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29907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0282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619558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2954222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1349065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29987798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316542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17074133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1528344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244525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2985044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41278261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379685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1861848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4144536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175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64615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1466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641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0694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4261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3358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8468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361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92471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7753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93086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866171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22525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3078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617746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3767530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563119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33227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792294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964016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252651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540851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973612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53461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375904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95571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730318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132843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881662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2811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875654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567313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94418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43967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1.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2.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54.xml"/><Relationship Id="rId1"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4.xml"/><Relationship Id="rId1"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9.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D674561-7E14-4736-B5A3-AE27C096337D}" type="slidenum">
              <a:rPr lang="en-US" altLang="en-US"/>
              <a:pPr/>
              <a:t>‹#›</a:t>
            </a:fld>
            <a:endParaRPr lang="en-US" altLang="en-US"/>
          </a:p>
        </p:txBody>
      </p:sp>
    </p:spTree>
    <p:extLst>
      <p:ext uri="{BB962C8B-B14F-4D97-AF65-F5344CB8AC3E}">
        <p14:creationId xmlns:p14="http://schemas.microsoft.com/office/powerpoint/2010/main" val="1221361737"/>
      </p:ext>
    </p:extLst>
  </p:cSld>
  <p:clrMap bg1="lt1" tx1="dk1" bg2="lt2" tx2="dk2" accent1="accent1" accent2="accent2" accent3="accent3" accent4="accent4" accent5="accent5" accent6="accent6" hlink="hlink" folHlink="folHlink"/>
  <p:sldLayoutIdLst>
    <p:sldLayoutId id="2147503017" r:id="rId1"/>
    <p:sldLayoutId id="2147503018" r:id="rId2"/>
    <p:sldLayoutId id="2147503019" r:id="rId3"/>
    <p:sldLayoutId id="2147503020" r:id="rId4"/>
    <p:sldLayoutId id="2147503021" r:id="rId5"/>
    <p:sldLayoutId id="2147503022" r:id="rId6"/>
    <p:sldLayoutId id="2147503023" r:id="rId7"/>
    <p:sldLayoutId id="2147503024" r:id="rId8"/>
    <p:sldLayoutId id="2147503025" r:id="rId9"/>
    <p:sldLayoutId id="2147503026" r:id="rId10"/>
    <p:sldLayoutId id="2147503027" r:id="rId11"/>
    <p:sldLayoutId id="2147503028" r:id="rId12"/>
    <p:sldLayoutId id="214750302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34" charset="0"/>
              </a:defRPr>
            </a:lvl1pPr>
          </a:lstStyle>
          <a:p>
            <a:endParaRPr lang="en-US" altLang="en-US"/>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defRPr>
            </a:lvl1pPr>
          </a:lstStyle>
          <a:p>
            <a:endParaRPr lang="en-US" altLang="en-US"/>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34" charset="0"/>
              </a:defRPr>
            </a:lvl1pPr>
          </a:lstStyle>
          <a:p>
            <a:fld id="{0D7527E6-5893-48D6-BB5E-3C34705C6BEF}" type="slidenum">
              <a:rPr lang="en-US" altLang="en-US"/>
              <a:pPr/>
              <a:t>‹#›</a:t>
            </a:fld>
            <a:endParaRPr lang="en-US" altLang="en-US"/>
          </a:p>
        </p:txBody>
      </p:sp>
    </p:spTree>
    <p:extLst>
      <p:ext uri="{BB962C8B-B14F-4D97-AF65-F5344CB8AC3E}">
        <p14:creationId xmlns:p14="http://schemas.microsoft.com/office/powerpoint/2010/main" val="967047338"/>
      </p:ext>
    </p:extLst>
  </p:cSld>
  <p:clrMap bg1="dk2" tx1="lt1" bg2="dk1" tx2="lt2" accent1="accent1" accent2="accent2" accent3="accent3" accent4="accent4" accent5="accent5" accent6="accent6" hlink="hlink" folHlink="folHlink"/>
  <p:sldLayoutIdLst>
    <p:sldLayoutId id="2147503031" r:id="rId1"/>
    <p:sldLayoutId id="2147503032" r:id="rId2"/>
    <p:sldLayoutId id="2147503033" r:id="rId3"/>
    <p:sldLayoutId id="2147503034" r:id="rId4"/>
    <p:sldLayoutId id="2147503035" r:id="rId5"/>
    <p:sldLayoutId id="2147503036" r:id="rId6"/>
    <p:sldLayoutId id="2147503037" r:id="rId7"/>
    <p:sldLayoutId id="2147503038" r:id="rId8"/>
    <p:sldLayoutId id="2147503039" r:id="rId9"/>
    <p:sldLayoutId id="2147503040" r:id="rId10"/>
    <p:sldLayoutId id="2147503041" r:id="rId11"/>
    <p:sldLayoutId id="2147503042" r:id="rId12"/>
  </p:sldLayoutIdLst>
  <p:txStyles>
    <p:titleStyle>
      <a:lvl1pPr algn="ctr" rtl="0" eaLnBrk="0" fontAlgn="base" hangingPunct="0">
        <a:spcBef>
          <a:spcPct val="0"/>
        </a:spcBef>
        <a:spcAft>
          <a:spcPct val="0"/>
        </a:spcAft>
        <a:defRPr sz="4000" b="1">
          <a:solidFill>
            <a:schemeClr val="tx2"/>
          </a:solidFill>
          <a:latin typeface="Arial"/>
          <a:ea typeface="ＭＳ Ｐゴシック" charset="0"/>
          <a:cs typeface="Arial"/>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Font typeface="Arial" pitchFamily="34"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a typeface="Arial"/>
              <a:cs typeface="Arial"/>
            </a:endParaRPr>
          </a:p>
        </p:txBody>
      </p:sp>
      <p:sp>
        <p:nvSpPr>
          <p:cNvPr id="31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a typeface="Arial"/>
              <a:cs typeface="Arial"/>
            </a:endParaRPr>
          </a:p>
        </p:txBody>
      </p:sp>
      <p:sp>
        <p:nvSpPr>
          <p:cNvPr id="31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Arial" charset="0"/>
              </a:defRPr>
            </a:lvl1pPr>
          </a:lstStyle>
          <a:p>
            <a:pPr defTabSz="914400" fontAlgn="base">
              <a:spcBef>
                <a:spcPct val="0"/>
              </a:spcBef>
              <a:spcAft>
                <a:spcPct val="0"/>
              </a:spcAft>
              <a:defRPr/>
            </a:pPr>
            <a:fld id="{4E5E2357-9E26-EE41-9F06-20604AA6233A}"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070364676"/>
      </p:ext>
    </p:extLst>
  </p:cSld>
  <p:clrMap bg1="lt1" tx1="dk1" bg2="lt2" tx2="dk2" accent1="accent1" accent2="accent2" accent3="accent3" accent4="accent4" accent5="accent5" accent6="accent6" hlink="hlink" folHlink="folHlink"/>
  <p:sldLayoutIdLst>
    <p:sldLayoutId id="2147503044" r:id="rId1"/>
    <p:sldLayoutId id="2147503045" r:id="rId2"/>
    <p:sldLayoutId id="2147503046" r:id="rId3"/>
    <p:sldLayoutId id="2147503047" r:id="rId4"/>
    <p:sldLayoutId id="2147503048" r:id="rId5"/>
    <p:sldLayoutId id="2147503049" r:id="rId6"/>
    <p:sldLayoutId id="2147503050" r:id="rId7"/>
    <p:sldLayoutId id="2147503051" r:id="rId8"/>
    <p:sldLayoutId id="2147503052" r:id="rId9"/>
    <p:sldLayoutId id="2147503053" r:id="rId10"/>
    <p:sldLayoutId id="21475030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B6BCFBC-CB30-4A4D-B9D0-69AC19C3FA1D}" type="slidenum">
              <a:rPr lang="en-US" altLang="en-US"/>
              <a:pPr/>
              <a:t>‹#›</a:t>
            </a:fld>
            <a:endParaRPr lang="en-US" altLang="en-US" dirty="0"/>
          </a:p>
        </p:txBody>
      </p:sp>
    </p:spTree>
    <p:extLst>
      <p:ext uri="{BB962C8B-B14F-4D97-AF65-F5344CB8AC3E}">
        <p14:creationId xmlns:p14="http://schemas.microsoft.com/office/powerpoint/2010/main" val="717552297"/>
      </p:ext>
    </p:extLst>
  </p:cSld>
  <p:clrMap bg1="lt1" tx1="dk1" bg2="lt2" tx2="dk2" accent1="accent1" accent2="accent2" accent3="accent3" accent4="accent4" accent5="accent5" accent6="accent6" hlink="hlink" folHlink="folHlink"/>
  <p:sldLayoutIdLst>
    <p:sldLayoutId id="2147503056" r:id="rId1"/>
    <p:sldLayoutId id="2147503057"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latin typeface="Times New Roman" pitchFamily="18" charset="0"/>
              </a:defRPr>
            </a:lvl1pPr>
          </a:lstStyle>
          <a:p>
            <a:endParaRPr lang="en-US" altLang="en-US" dirty="0"/>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latin typeface="Times New Roman" pitchFamily="18" charset="0"/>
              </a:defRPr>
            </a:lvl1pPr>
          </a:lstStyle>
          <a:p>
            <a:endParaRPr lang="en-US" altLang="en-US" dirty="0"/>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463634"/>
                </a:solidFill>
                <a:latin typeface="Times New Roman" pitchFamily="18" charset="0"/>
              </a:defRPr>
            </a:lvl1pPr>
          </a:lstStyle>
          <a:p>
            <a:fld id="{EB29D8C6-D371-48EB-9968-7E2E3FE80B44}" type="slidenum">
              <a:rPr lang="en-US" altLang="en-US"/>
              <a:pPr/>
              <a:t>‹#›</a:t>
            </a:fld>
            <a:endParaRPr lang="en-US" altLang="en-US" dirty="0"/>
          </a:p>
        </p:txBody>
      </p:sp>
    </p:spTree>
    <p:extLst>
      <p:ext uri="{BB962C8B-B14F-4D97-AF65-F5344CB8AC3E}">
        <p14:creationId xmlns:p14="http://schemas.microsoft.com/office/powerpoint/2010/main" val="2481931767"/>
      </p:ext>
    </p:extLst>
  </p:cSld>
  <p:clrMap bg1="lt1" tx1="dk1" bg2="lt2" tx2="dk2" accent1="accent1" accent2="accent2" accent3="accent3" accent4="accent4" accent5="accent5" accent6="accent6" hlink="hlink" folHlink="folHlink"/>
  <p:sldLayoutIdLst>
    <p:sldLayoutId id="2147503059" r:id="rId1"/>
  </p:sldLayoutIdLst>
  <p:txStyles>
    <p:titleStyle>
      <a:lvl1pPr algn="ctr" rtl="0" eaLnBrk="0" fontAlgn="base" hangingPunct="0">
        <a:spcBef>
          <a:spcPct val="0"/>
        </a:spcBef>
        <a:spcAft>
          <a:spcPct val="0"/>
        </a:spcAft>
        <a:defRPr sz="4400" i="1">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pitchFamily="2" charset="2"/>
        <a:buChar char="v"/>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SzPct val="6500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814777F-5F69-4035-AA97-523DCF68DB97}" type="slidenum">
              <a:rPr lang="en-US" altLang="en-US"/>
              <a:pPr/>
              <a:t>‹#›</a:t>
            </a:fld>
            <a:endParaRPr lang="en-US" altLang="en-US" dirty="0"/>
          </a:p>
        </p:txBody>
      </p:sp>
    </p:spTree>
    <p:extLst>
      <p:ext uri="{BB962C8B-B14F-4D97-AF65-F5344CB8AC3E}">
        <p14:creationId xmlns:p14="http://schemas.microsoft.com/office/powerpoint/2010/main" val="1200321433"/>
      </p:ext>
    </p:extLst>
  </p:cSld>
  <p:clrMap bg1="lt1" tx1="dk1" bg2="lt2" tx2="dk2" accent1="accent1" accent2="accent2" accent3="accent3" accent4="accent4" accent5="accent5" accent6="accent6" hlink="hlink" folHlink="folHlink"/>
  <p:sldLayoutIdLst>
    <p:sldLayoutId id="2147503061" r:id="rId1"/>
    <p:sldLayoutId id="2147503062" r:id="rId2"/>
    <p:sldLayoutId id="2147503063" r:id="rId3"/>
    <p:sldLayoutId id="2147503064" r:id="rId4"/>
    <p:sldLayoutId id="2147503065" r:id="rId5"/>
    <p:sldLayoutId id="2147503066" r:id="rId6"/>
    <p:sldLayoutId id="2147503067" r:id="rId7"/>
    <p:sldLayoutId id="2147503068" r:id="rId8"/>
    <p:sldLayoutId id="2147503069" r:id="rId9"/>
    <p:sldLayoutId id="2147503070" r:id="rId10"/>
    <p:sldLayoutId id="2147503071" r:id="rId11"/>
    <p:sldLayoutId id="2147503072" r:id="rId12"/>
    <p:sldLayoutId id="2147503073"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2271448"/>
      </p:ext>
    </p:extLst>
  </p:cSld>
  <p:clrMap bg1="lt1" tx1="dk1" bg2="lt2" tx2="dk2" accent1="accent1" accent2="accent2" accent3="accent3" accent4="accent4" accent5="accent5" accent6="accent6" hlink="hlink" folHlink="folHlink"/>
  <p:sldLayoutIdLst>
    <p:sldLayoutId id="2147503075" r:id="rId1"/>
    <p:sldLayoutId id="2147503076" r:id="rId2"/>
    <p:sldLayoutId id="2147503077" r:id="rId3"/>
    <p:sldLayoutId id="2147503078" r:id="rId4"/>
    <p:sldLayoutId id="2147503079" r:id="rId5"/>
    <p:sldLayoutId id="2147503080" r:id="rId6"/>
    <p:sldLayoutId id="2147503081" r:id="rId7"/>
    <p:sldLayoutId id="2147503082" r:id="rId8"/>
    <p:sldLayoutId id="2147503083" r:id="rId9"/>
    <p:sldLayoutId id="2147503084" r:id="rId10"/>
    <p:sldLayoutId id="21475030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8B2C99B-8F89-2B47-80AF-930482272901}" type="slidenum">
              <a:rPr lang="en-US"/>
              <a:pPr>
                <a:defRPr/>
              </a:pPr>
              <a:t>‹#›</a:t>
            </a:fld>
            <a:endParaRPr lang="en-US"/>
          </a:p>
        </p:txBody>
      </p:sp>
    </p:spTree>
    <p:extLst>
      <p:ext uri="{BB962C8B-B14F-4D97-AF65-F5344CB8AC3E}">
        <p14:creationId xmlns:p14="http://schemas.microsoft.com/office/powerpoint/2010/main" val="3856592191"/>
      </p:ext>
    </p:extLst>
  </p:cSld>
  <p:clrMap bg1="lt1" tx1="dk1" bg2="lt2" tx2="dk2" accent1="accent1" accent2="accent2" accent3="accent3" accent4="accent4" accent5="accent5" accent6="accent6" hlink="hlink" folHlink="folHlink"/>
  <p:sldLayoutIdLst>
    <p:sldLayoutId id="2147503087" r:id="rId1"/>
    <p:sldLayoutId id="2147503088" r:id="rId2"/>
    <p:sldLayoutId id="2147503089" r:id="rId3"/>
    <p:sldLayoutId id="2147503090" r:id="rId4"/>
    <p:sldLayoutId id="2147503091" r:id="rId5"/>
    <p:sldLayoutId id="2147503092" r:id="rId6"/>
    <p:sldLayoutId id="2147503093" r:id="rId7"/>
    <p:sldLayoutId id="2147503094" r:id="rId8"/>
    <p:sldLayoutId id="2147503095" r:id="rId9"/>
    <p:sldLayoutId id="2147503096" r:id="rId10"/>
    <p:sldLayoutId id="2147503097" r:id="rId11"/>
  </p:sldLayoutIdLst>
  <p:txStyles>
    <p:titleStyle>
      <a:lvl1pPr algn="ctr" rtl="0" eaLnBrk="0" fontAlgn="base" hangingPunct="0">
        <a:spcBef>
          <a:spcPct val="0"/>
        </a:spcBef>
        <a:spcAft>
          <a:spcPct val="0"/>
        </a:spcAft>
        <a:defRPr sz="4400">
          <a:solidFill>
            <a:schemeClr val="bg1"/>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522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9F0B4D7B-6499-9B49-AC03-F7FDFF0CA88A}" type="slidenum">
              <a:rPr lang="en-US"/>
              <a:pPr>
                <a:defRPr/>
              </a:pPr>
              <a:t>‹#›</a:t>
            </a:fld>
            <a:endParaRPr lang="en-US"/>
          </a:p>
        </p:txBody>
      </p:sp>
      <p:grpSp>
        <p:nvGrpSpPr>
          <p:cNvPr id="164868" name="Group 4"/>
          <p:cNvGrpSpPr>
            <a:grpSpLocks/>
          </p:cNvGrpSpPr>
          <p:nvPr/>
        </p:nvGrpSpPr>
        <p:grpSpPr bwMode="auto">
          <a:xfrm>
            <a:off x="0" y="0"/>
            <a:ext cx="9140825" cy="6850063"/>
            <a:chOff x="0" y="0"/>
            <a:chExt cx="5758" cy="4315"/>
          </a:xfrm>
        </p:grpSpPr>
        <p:grpSp>
          <p:nvGrpSpPr>
            <p:cNvPr id="164872"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5223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648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64874"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522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3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5223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04807"/>
      </p:ext>
    </p:extLst>
  </p:cSld>
  <p:clrMap bg1="dk2" tx1="lt1" bg2="dk1" tx2="lt2" accent1="accent1" accent2="accent2" accent3="accent3" accent4="accent4" accent5="accent5" accent6="accent6" hlink="hlink" folHlink="folHlink"/>
  <p:sldLayoutIdLst>
    <p:sldLayoutId id="2147503099" r:id="rId1"/>
    <p:sldLayoutId id="2147503100" r:id="rId2"/>
    <p:sldLayoutId id="2147503101" r:id="rId3"/>
    <p:sldLayoutId id="2147503102" r:id="rId4"/>
    <p:sldLayoutId id="2147503103" r:id="rId5"/>
    <p:sldLayoutId id="2147503104" r:id="rId6"/>
    <p:sldLayoutId id="2147503105" r:id="rId7"/>
    <p:sldLayoutId id="2147503106" r:id="rId8"/>
    <p:sldLayoutId id="2147503107" r:id="rId9"/>
    <p:sldLayoutId id="2147503108" r:id="rId10"/>
    <p:sldLayoutId id="2147503109" r:id="rId11"/>
    <p:sldLayoutId id="214750311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0E6095-A939-3A42-9C2B-9918E6B626B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2406481"/>
      </p:ext>
    </p:extLst>
  </p:cSld>
  <p:clrMap bg1="lt1" tx1="dk1" bg2="lt2" tx2="dk2" accent1="accent1" accent2="accent2" accent3="accent3" accent4="accent4" accent5="accent5" accent6="accent6" hlink="hlink" folHlink="folHlink"/>
  <p:sldLayoutIdLst>
    <p:sldLayoutId id="2147503112" r:id="rId1"/>
    <p:sldLayoutId id="2147503113"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61774335"/>
      </p:ext>
    </p:extLst>
  </p:cSld>
  <p:clrMap bg1="lt1" tx1="dk1" bg2="lt2" tx2="dk2" accent1="accent1" accent2="accent2" accent3="accent3" accent4="accent4" accent5="accent5" accent6="accent6" hlink="hlink" folHlink="folHlink"/>
  <p:sldLayoutIdLst>
    <p:sldLayoutId id="2147502473" r:id="rId1"/>
    <p:sldLayoutId id="2147502474" r:id="rId2"/>
    <p:sldLayoutId id="2147502475" r:id="rId3"/>
    <p:sldLayoutId id="2147502476" r:id="rId4"/>
    <p:sldLayoutId id="2147502477" r:id="rId5"/>
    <p:sldLayoutId id="2147502478" r:id="rId6"/>
    <p:sldLayoutId id="2147502479" r:id="rId7"/>
    <p:sldLayoutId id="2147502480" r:id="rId8"/>
    <p:sldLayoutId id="2147502481" r:id="rId9"/>
    <p:sldLayoutId id="2147502482" r:id="rId10"/>
    <p:sldLayoutId id="2147502483" r:id="rId11"/>
    <p:sldLayoutId id="2147502484" r:id="rId12"/>
    <p:sldLayoutId id="21475024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7042" name="Group 1"/>
          <p:cNvGrpSpPr>
            <a:grpSpLocks/>
          </p:cNvGrpSpPr>
          <p:nvPr/>
        </p:nvGrpSpPr>
        <p:grpSpPr bwMode="auto">
          <a:xfrm>
            <a:off x="228600" y="228600"/>
            <a:ext cx="8685213" cy="5942013"/>
            <a:chOff x="144" y="144"/>
            <a:chExt cx="5471" cy="3743"/>
          </a:xfrm>
        </p:grpSpPr>
        <p:sp>
          <p:nvSpPr>
            <p:cNvPr id="87048"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p>
          </p:txBody>
        </p:sp>
        <p:sp>
          <p:nvSpPr>
            <p:cNvPr id="87049"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p>
          </p:txBody>
        </p:sp>
        <p:sp>
          <p:nvSpPr>
            <p:cNvPr id="87050"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sp>
        <p:nvSpPr>
          <p:cNvPr id="87043"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87044"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FFFFFF"/>
              </a:buClr>
              <a:buSzPct val="45000"/>
              <a:buFont typeface="Wingdings" charset="0"/>
              <a:buNone/>
              <a:defRPr sz="1800">
                <a:solidFill>
                  <a:srgbClr val="FFFFFF"/>
                </a:solidFill>
                <a:latin typeface="Times New Roman" charset="0"/>
              </a:defRPr>
            </a:lvl1pPr>
          </a:lstStyle>
          <a:p>
            <a:pPr>
              <a:defRPr/>
            </a:pPr>
            <a:fld id="{BC03B6CA-2E84-324A-A55E-83647E67A7C0}" type="slidenum">
              <a:rPr lang="en-GB"/>
              <a:pPr>
                <a:defRPr/>
              </a:pPr>
              <a:t>‹#›</a:t>
            </a:fld>
            <a:endParaRPr lang="en-GB"/>
          </a:p>
        </p:txBody>
      </p:sp>
    </p:spTree>
    <p:extLst>
      <p:ext uri="{BB962C8B-B14F-4D97-AF65-F5344CB8AC3E}">
        <p14:creationId xmlns:p14="http://schemas.microsoft.com/office/powerpoint/2010/main" val="4069511679"/>
      </p:ext>
    </p:extLst>
  </p:cSld>
  <p:clrMap bg1="lt1" tx1="dk1" bg2="lt2" tx2="dk2" accent1="accent1" accent2="accent2" accent3="accent3" accent4="accent4" accent5="accent5" accent6="accent6" hlink="hlink" folHlink="folHlink"/>
  <p:sldLayoutIdLst>
    <p:sldLayoutId id="2147503115" r:id="rId1"/>
    <p:sldLayoutId id="2147503116" r:id="rId2"/>
    <p:sldLayoutId id="2147503117" r:id="rId3"/>
    <p:sldLayoutId id="2147503118" r:id="rId4"/>
    <p:sldLayoutId id="2147503119" r:id="rId5"/>
    <p:sldLayoutId id="2147503120" r:id="rId6"/>
    <p:sldLayoutId id="2147503121" r:id="rId7"/>
    <p:sldLayoutId id="2147503122" r:id="rId8"/>
    <p:sldLayoutId id="2147503123" r:id="rId9"/>
    <p:sldLayoutId id="2147503124" r:id="rId10"/>
    <p:sldLayoutId id="2147503125"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Arial"/>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Arial"/>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Arial"/>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Arial"/>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Arial"/>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Arial"/>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922170350"/>
      </p:ext>
    </p:extLst>
  </p:cSld>
  <p:clrMap bg1="dk2" tx1="lt1" bg2="dk1" tx2="lt2" accent1="accent1" accent2="accent2" accent3="accent3" accent4="accent4" accent5="accent5" accent6="accent6" hlink="hlink" folHlink="folHlink"/>
  <p:sldLayoutIdLst>
    <p:sldLayoutId id="2147502565" r:id="rId1"/>
    <p:sldLayoutId id="2147502566" r:id="rId2"/>
    <p:sldLayoutId id="2147502567" r:id="rId3"/>
    <p:sldLayoutId id="2147502568" r:id="rId4"/>
    <p:sldLayoutId id="2147502569" r:id="rId5"/>
    <p:sldLayoutId id="2147502570" r:id="rId6"/>
    <p:sldLayoutId id="2147502571" r:id="rId7"/>
    <p:sldLayoutId id="2147502572" r:id="rId8"/>
    <p:sldLayoutId id="2147502573" r:id="rId9"/>
    <p:sldLayoutId id="2147502574" r:id="rId10"/>
    <p:sldLayoutId id="2147502575" r:id="rId11"/>
    <p:sldLayoutId id="2147502576" r:id="rId12"/>
    <p:sldLayoutId id="2147502577" r:id="rId13"/>
    <p:sldLayoutId id="214750257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46050867"/>
      </p:ext>
    </p:extLst>
  </p:cSld>
  <p:clrMap bg1="lt1" tx1="dk1" bg2="lt2" tx2="dk2" accent1="accent1" accent2="accent2" accent3="accent3" accent4="accent4" accent5="accent5" accent6="accent6" hlink="hlink" folHlink="folHlink"/>
  <p:sldLayoutIdLst>
    <p:sldLayoutId id="2147502645" r:id="rId1"/>
    <p:sldLayoutId id="2147502646" r:id="rId2"/>
    <p:sldLayoutId id="2147502647" r:id="rId3"/>
    <p:sldLayoutId id="2147502648" r:id="rId4"/>
    <p:sldLayoutId id="2147502649" r:id="rId5"/>
    <p:sldLayoutId id="2147502650" r:id="rId6"/>
    <p:sldLayoutId id="2147502651" r:id="rId7"/>
    <p:sldLayoutId id="2147502652" r:id="rId8"/>
    <p:sldLayoutId id="2147502653" r:id="rId9"/>
    <p:sldLayoutId id="2147502654" r:id="rId10"/>
    <p:sldLayoutId id="2147502655" r:id="rId11"/>
    <p:sldLayoutId id="2147502656" r:id="rId12"/>
    <p:sldLayoutId id="21475026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56379835"/>
      </p:ext>
    </p:extLst>
  </p:cSld>
  <p:clrMap bg1="lt1" tx1="dk1" bg2="lt2" tx2="dk2" accent1="accent1" accent2="accent2" accent3="accent3" accent4="accent4" accent5="accent5" accent6="accent6" hlink="hlink" folHlink="folHlink"/>
  <p:sldLayoutIdLst>
    <p:sldLayoutId id="2147502673" r:id="rId1"/>
    <p:sldLayoutId id="2147502674" r:id="rId2"/>
    <p:sldLayoutId id="2147502675" r:id="rId3"/>
    <p:sldLayoutId id="2147502676" r:id="rId4"/>
    <p:sldLayoutId id="2147502677" r:id="rId5"/>
    <p:sldLayoutId id="2147502678" r:id="rId6"/>
    <p:sldLayoutId id="2147502679" r:id="rId7"/>
    <p:sldLayoutId id="2147502680" r:id="rId8"/>
    <p:sldLayoutId id="2147502681" r:id="rId9"/>
    <p:sldLayoutId id="2147502682" r:id="rId10"/>
    <p:sldLayoutId id="2147502683" r:id="rId11"/>
    <p:sldLayoutId id="214750268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68389181"/>
      </p:ext>
    </p:extLst>
  </p:cSld>
  <p:clrMap bg1="lt1" tx1="dk1" bg2="lt2" tx2="dk2" accent1="accent1" accent2="accent2" accent3="accent3" accent4="accent4" accent5="accent5" accent6="accent6" hlink="hlink" folHlink="folHlink"/>
  <p:sldLayoutIdLst>
    <p:sldLayoutId id="2147502703" r:id="rId1"/>
    <p:sldLayoutId id="2147502704" r:id="rId2"/>
    <p:sldLayoutId id="2147502705" r:id="rId3"/>
    <p:sldLayoutId id="2147502706" r:id="rId4"/>
    <p:sldLayoutId id="2147502707" r:id="rId5"/>
    <p:sldLayoutId id="2147502708" r:id="rId6"/>
    <p:sldLayoutId id="2147502709" r:id="rId7"/>
    <p:sldLayoutId id="2147502710" r:id="rId8"/>
    <p:sldLayoutId id="2147502711" r:id="rId9"/>
    <p:sldLayoutId id="2147502712" r:id="rId10"/>
    <p:sldLayoutId id="21475027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431114276"/>
      </p:ext>
    </p:extLst>
  </p:cSld>
  <p:clrMap bg1="dk2" tx1="lt1" bg2="dk1" tx2="lt2" accent1="accent1" accent2="accent2" accent3="accent3" accent4="accent4" accent5="accent5" accent6="accent6" hlink="hlink" folHlink="folHlink"/>
  <p:sldLayoutIdLst>
    <p:sldLayoutId id="2147502715" r:id="rId1"/>
    <p:sldLayoutId id="2147502716" r:id="rId2"/>
    <p:sldLayoutId id="2147502717" r:id="rId3"/>
    <p:sldLayoutId id="2147502718" r:id="rId4"/>
    <p:sldLayoutId id="2147502719" r:id="rId5"/>
    <p:sldLayoutId id="2147502720" r:id="rId6"/>
    <p:sldLayoutId id="2147502721" r:id="rId7"/>
    <p:sldLayoutId id="2147502722" r:id="rId8"/>
    <p:sldLayoutId id="2147502723" r:id="rId9"/>
    <p:sldLayoutId id="2147502724" r:id="rId10"/>
    <p:sldLayoutId id="2147502725" r:id="rId11"/>
    <p:sldLayoutId id="2147502726" r:id="rId12"/>
    <p:sldLayoutId id="2147502727" r:id="rId13"/>
    <p:sldLayoutId id="21475027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66353774"/>
      </p:ext>
    </p:extLst>
  </p:cSld>
  <p:clrMap bg1="lt1" tx1="dk1" bg2="lt2" tx2="dk2" accent1="accent1" accent2="accent2" accent3="accent3" accent4="accent4" accent5="accent5" accent6="accent6" hlink="hlink" folHlink="folHlink"/>
  <p:sldLayoutIdLst>
    <p:sldLayoutId id="2147502988" r:id="rId1"/>
    <p:sldLayoutId id="2147502989" r:id="rId2"/>
    <p:sldLayoutId id="2147502990" r:id="rId3"/>
    <p:sldLayoutId id="2147502991" r:id="rId4"/>
    <p:sldLayoutId id="2147502992" r:id="rId5"/>
    <p:sldLayoutId id="2147502993" r:id="rId6"/>
    <p:sldLayoutId id="2147502994" r:id="rId7"/>
    <p:sldLayoutId id="2147502995" r:id="rId8"/>
    <p:sldLayoutId id="2147502996" r:id="rId9"/>
    <p:sldLayoutId id="2147502997" r:id="rId10"/>
    <p:sldLayoutId id="2147502998" r:id="rId11"/>
    <p:sldLayoutId id="2147502999" r:id="rId12"/>
    <p:sldLayoutId id="21475030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4131646512"/>
      </p:ext>
    </p:extLst>
  </p:cSld>
  <p:clrMap bg1="dk2" tx1="lt1" bg2="dk1" tx2="lt2" accent1="accent1" accent2="accent2" accent3="accent3" accent4="accent4" accent5="accent5" accent6="accent6" hlink="hlink" folHlink="folHlink"/>
  <p:sldLayoutIdLst>
    <p:sldLayoutId id="2147503002" r:id="rId1"/>
    <p:sldLayoutId id="2147503003" r:id="rId2"/>
    <p:sldLayoutId id="2147503004" r:id="rId3"/>
    <p:sldLayoutId id="2147503005" r:id="rId4"/>
    <p:sldLayoutId id="2147503006" r:id="rId5"/>
    <p:sldLayoutId id="2147503007" r:id="rId6"/>
    <p:sldLayoutId id="2147503008" r:id="rId7"/>
    <p:sldLayoutId id="2147503009" r:id="rId8"/>
    <p:sldLayoutId id="2147503010" r:id="rId9"/>
    <p:sldLayoutId id="2147503011" r:id="rId10"/>
    <p:sldLayoutId id="2147503012" r:id="rId11"/>
    <p:sldLayoutId id="2147503013" r:id="rId12"/>
    <p:sldLayoutId id="2147503014" r:id="rId13"/>
    <p:sldLayoutId id="2147503015"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0.xml"/><Relationship Id="rId1" Type="http://schemas.openxmlformats.org/officeDocument/2006/relationships/themeOverride" Target="../theme/themeOverride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1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3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3.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90.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0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43.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48.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53.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155.xml"/><Relationship Id="rId5" Type="http://schemas.openxmlformats.org/officeDocument/2006/relationships/image" Target="../media/image45.jpe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57.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15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62.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59.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2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18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9.xml"/><Relationship Id="rId1" Type="http://schemas.openxmlformats.org/officeDocument/2006/relationships/slideLayout" Target="../slideLayouts/slideLayout186.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86.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1.xml"/><Relationship Id="rId1" Type="http://schemas.openxmlformats.org/officeDocument/2006/relationships/slideLayout" Target="../slideLayouts/slideLayout186.xml"/><Relationship Id="rId5" Type="http://schemas.openxmlformats.org/officeDocument/2006/relationships/image" Target="../media/image57.jpe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08.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202.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186.xml"/><Relationship Id="rId5" Type="http://schemas.openxmlformats.org/officeDocument/2006/relationships/image" Target="../media/image62.jpeg"/><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86.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86.xml"/><Relationship Id="rId5" Type="http://schemas.openxmlformats.org/officeDocument/2006/relationships/image" Target="../media/image45.jpe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0.xml"/><Relationship Id="rId1" Type="http://schemas.openxmlformats.org/officeDocument/2006/relationships/themeOverride" Target="../theme/themeOverride1.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103.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211.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77.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203.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204.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204.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04.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5.xml"/><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5.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16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0.xml"/><Relationship Id="rId1" Type="http://schemas.openxmlformats.org/officeDocument/2006/relationships/themeOverride" Target="../theme/themeOverride2.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8.xml"/><Relationship Id="rId1" Type="http://schemas.openxmlformats.org/officeDocument/2006/relationships/slideLayout" Target="../slideLayouts/slideLayout108.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90.xml"/><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108.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5.xml"/><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7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0.xml"/><Relationship Id="rId1" Type="http://schemas.openxmlformats.org/officeDocument/2006/relationships/themeOverride" Target="../theme/themeOverride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7.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4.xml"/><Relationship Id="rId1" Type="http://schemas.openxmlformats.org/officeDocument/2006/relationships/slideLayout" Target="../slideLayouts/slideLayout90.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5.xml"/><Relationship Id="rId1" Type="http://schemas.openxmlformats.org/officeDocument/2006/relationships/slideLayout" Target="../slideLayouts/slideLayout10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90.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90.xml"/></Relationships>
</file>

<file path=ppt/slides/_rels/slide9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8.xml"/><Relationship Id="rId1" Type="http://schemas.openxmlformats.org/officeDocument/2006/relationships/slideLayout" Target="../slideLayouts/slideLayout90.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9.xml"/><Relationship Id="rId1" Type="http://schemas.openxmlformats.org/officeDocument/2006/relationships/slideLayout" Target="../slideLayouts/slideLayout9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1.xml"/><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2.xml"/><Relationship Id="rId1" Type="http://schemas.openxmlformats.org/officeDocument/2006/relationships/slideLayout" Target="../slideLayouts/slideLayout90.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4.xml"/><Relationship Id="rId1" Type="http://schemas.openxmlformats.org/officeDocument/2006/relationships/slideLayout" Target="../slideLayouts/slideLayout9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Mainland and HK sign reciprocal enforcement of court judgments">
            <a:extLst>
              <a:ext uri="{FF2B5EF4-FFF2-40B4-BE49-F238E27FC236}">
                <a16:creationId xmlns:a16="http://schemas.microsoft.com/office/drawing/2014/main" id="{E7FC009B-ED10-3A74-B849-BF4C634C4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25–32</a:t>
            </a:r>
          </a:p>
        </p:txBody>
      </p:sp>
      <p:sp>
        <p:nvSpPr>
          <p:cNvPr id="900098" name="Rectangle 2"/>
          <p:cNvSpPr>
            <a:spLocks noGrp="1" noChangeArrowheads="1"/>
          </p:cNvSpPr>
          <p:nvPr>
            <p:ph type="ctrTitle"/>
          </p:nvPr>
        </p:nvSpPr>
        <p:spPr>
          <a:xfrm>
            <a:off x="9128" y="0"/>
            <a:ext cx="5676501" cy="4293095"/>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Allow God to Judge</a:t>
            </a:r>
          </a:p>
        </p:txBody>
      </p:sp>
      <p:sp>
        <p:nvSpPr>
          <p:cNvPr id="7" name="Rectangle 6">
            <a:extLst>
              <a:ext uri="{FF2B5EF4-FFF2-40B4-BE49-F238E27FC236}">
                <a16:creationId xmlns:a16="http://schemas.microsoft.com/office/drawing/2014/main" id="{1646DCE9-405D-9C9A-D353-93A6EAA86E11}"/>
              </a:ext>
            </a:extLst>
          </p:cNvPr>
          <p:cNvSpPr>
            <a:spLocks noChangeArrowheads="1"/>
          </p:cNvSpPr>
          <p:nvPr/>
        </p:nvSpPr>
        <p:spPr bwMode="auto">
          <a:xfrm>
            <a:off x="-23813" y="5993052"/>
            <a:ext cx="9144000" cy="86494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AmmanChurch.org • BibleStudyDownloads.org</a:t>
            </a:r>
          </a:p>
        </p:txBody>
      </p:sp>
    </p:spTree>
    <p:extLst>
      <p:ext uri="{BB962C8B-B14F-4D97-AF65-F5344CB8AC3E}">
        <p14:creationId xmlns:p14="http://schemas.microsoft.com/office/powerpoint/2010/main" val="241242422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0"/>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1–3</a:t>
            </a:r>
          </a:p>
        </p:txBody>
      </p:sp>
      <p:sp>
        <p:nvSpPr>
          <p:cNvPr id="900098" name="Rectangle 2"/>
          <p:cNvSpPr>
            <a:spLocks noGrp="1" noChangeArrowheads="1"/>
          </p:cNvSpPr>
          <p:nvPr>
            <p:ph type="ctrTitle"/>
          </p:nvPr>
        </p:nvSpPr>
        <p:spPr>
          <a:xfrm>
            <a:off x="47626" y="274340"/>
            <a:ext cx="9120187" cy="4293095"/>
          </a:xfrm>
          <a:effectLst>
            <a:glow rad="127000">
              <a:schemeClr val="bg1"/>
            </a:glo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Share His </a:t>
            </a:r>
            <a:br>
              <a:rPr lang="en-US" sz="6600" b="1" dirty="0">
                <a:effectLst>
                  <a:glow rad="127000">
                    <a:schemeClr val="tx1"/>
                  </a:glow>
                </a:effectLst>
                <a:latin typeface="Arial" charset="0"/>
                <a:ea typeface="ＭＳ Ｐゴシック" charset="0"/>
                <a:cs typeface="ＭＳ Ｐゴシック" charset="0"/>
              </a:rPr>
            </a:br>
            <a:r>
              <a:rPr lang="en-US" sz="11500" b="1" kern="1200" dirty="0">
                <a:solidFill>
                  <a:srgbClr val="000000"/>
                </a:solidFill>
                <a:effectLst>
                  <a:glow rad="228600">
                    <a:schemeClr val="bg1">
                      <a:alpha val="40000"/>
                    </a:schemeClr>
                  </a:glow>
                </a:effectLst>
                <a:latin typeface="Apple Chancery" charset="0"/>
                <a:ea typeface="ＭＳ Ｐゴシック" charset="0"/>
                <a:cs typeface="Apple Chancery" charset="0"/>
              </a:rPr>
              <a:t>Glory</a:t>
            </a:r>
            <a:r>
              <a:rPr lang="en-US" sz="6600" b="1" dirty="0">
                <a:effectLst>
                  <a:glow rad="127000">
                    <a:schemeClr val="tx1"/>
                  </a:glow>
                </a:effectLst>
                <a:latin typeface="Arial" charset="0"/>
                <a:ea typeface="ＭＳ Ｐゴシック" charset="0"/>
                <a:cs typeface="ＭＳ Ｐゴシック" charset="0"/>
              </a:rPr>
              <a:t> </a:t>
            </a:r>
          </a:p>
        </p:txBody>
      </p:sp>
      <p:sp>
        <p:nvSpPr>
          <p:cNvPr id="7" name="Rectangle 6">
            <a:extLst>
              <a:ext uri="{FF2B5EF4-FFF2-40B4-BE49-F238E27FC236}">
                <a16:creationId xmlns:a16="http://schemas.microsoft.com/office/drawing/2014/main" id="{1646DCE9-405D-9C9A-D353-93A6EAA86E11}"/>
              </a:ext>
            </a:extLst>
          </p:cNvPr>
          <p:cNvSpPr>
            <a:spLocks noChangeArrowheads="1"/>
          </p:cNvSpPr>
          <p:nvPr/>
        </p:nvSpPr>
        <p:spPr bwMode="auto">
          <a:xfrm>
            <a:off x="-36512" y="590770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AmmanChurch.org • BibleStudyDownloads.org</a:t>
            </a:r>
          </a:p>
        </p:txBody>
      </p:sp>
    </p:spTree>
    <p:extLst>
      <p:ext uri="{BB962C8B-B14F-4D97-AF65-F5344CB8AC3E}">
        <p14:creationId xmlns:p14="http://schemas.microsoft.com/office/powerpoint/2010/main" val="368194991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2544542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Survey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446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7" name="Picture 1" descr="gloryligh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5875"/>
            <a:ext cx="9121775"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8418" name="Rectangle 2"/>
          <p:cNvSpPr>
            <a:spLocks noGrp="1" noChangeArrowheads="1"/>
          </p:cNvSpPr>
          <p:nvPr>
            <p:ph type="title"/>
          </p:nvPr>
        </p:nvSpPr>
        <p:spPr>
          <a:xfrm>
            <a:off x="685800" y="609600"/>
            <a:ext cx="7772400" cy="609600"/>
          </a:xfrm>
          <a:solidFill>
            <a:srgbClr val="E9BAFC"/>
          </a:solidFill>
        </p:spPr>
        <p:txBody>
          <a:bodyPr/>
          <a:lstStyle/>
          <a:p>
            <a:pPr algn="ctr" eaLnBrk="1" hangingPunct="1"/>
            <a:r>
              <a:rPr lang="en-US" b="1">
                <a:solidFill>
                  <a:schemeClr val="bg1"/>
                </a:solidFill>
                <a:latin typeface="Arial" charset="0"/>
                <a:ea typeface="新細明體" charset="0"/>
              </a:rPr>
              <a:t>Theological Themes</a:t>
            </a:r>
          </a:p>
        </p:txBody>
      </p:sp>
      <p:sp>
        <p:nvSpPr>
          <p:cNvPr id="25604" name="Rectangle 4"/>
          <p:cNvSpPr>
            <a:spLocks noChangeArrowheads="1"/>
          </p:cNvSpPr>
          <p:nvPr/>
        </p:nvSpPr>
        <p:spPr bwMode="auto">
          <a:xfrm>
            <a:off x="1295400" y="1295400"/>
            <a:ext cx="7848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eaLnBrk="1" hangingPunct="1">
              <a:lnSpc>
                <a:spcPct val="90000"/>
              </a:lnSpc>
              <a:spcBef>
                <a:spcPct val="20000"/>
              </a:spcBef>
              <a:buClr>
                <a:srgbClr val="FFCC66"/>
              </a:buClr>
              <a:buFontTx/>
              <a:buChar char="•"/>
              <a:defRPr/>
            </a:pPr>
            <a:r>
              <a:rPr lang="en-US" sz="3200" b="1" dirty="0">
                <a:solidFill>
                  <a:srgbClr val="FFFFCC"/>
                </a:solidFill>
                <a:effectLst>
                  <a:glow rad="342900">
                    <a:srgbClr val="000000">
                      <a:alpha val="75000"/>
                    </a:srgbClr>
                  </a:glow>
                </a:effectLst>
                <a:ea typeface="新細明體" charset="0"/>
                <a:cs typeface="新細明體" charset="0"/>
              </a:rPr>
              <a:t>God</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God of Israel</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Holiness of God</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Faithful to covenant</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Spirit of Yahweh</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Glory of Yahweh</a:t>
            </a:r>
          </a:p>
          <a:p>
            <a:pPr marL="342900" indent="-342900" eaLnBrk="1" hangingPunct="1">
              <a:lnSpc>
                <a:spcPct val="90000"/>
              </a:lnSpc>
              <a:spcBef>
                <a:spcPct val="20000"/>
              </a:spcBef>
              <a:buClr>
                <a:srgbClr val="FFCC66"/>
              </a:buClr>
              <a:buFontTx/>
              <a:buChar char="•"/>
              <a:defRPr/>
            </a:pPr>
            <a:r>
              <a:rPr lang="en-US" sz="3200" b="1" dirty="0">
                <a:solidFill>
                  <a:srgbClr val="FFFFCC"/>
                </a:solidFill>
                <a:effectLst>
                  <a:glow rad="342900">
                    <a:srgbClr val="000000">
                      <a:alpha val="75000"/>
                    </a:srgbClr>
                  </a:glow>
                </a:effectLst>
                <a:ea typeface="新細明體" charset="0"/>
                <a:cs typeface="新細明體" charset="0"/>
              </a:rPr>
              <a:t>Individual Responsibility</a:t>
            </a:r>
          </a:p>
          <a:p>
            <a:pPr marL="342900" indent="-342900" eaLnBrk="1" hangingPunct="1">
              <a:lnSpc>
                <a:spcPct val="90000"/>
              </a:lnSpc>
              <a:spcBef>
                <a:spcPct val="20000"/>
              </a:spcBef>
              <a:buClr>
                <a:srgbClr val="FFCC66"/>
              </a:buClr>
              <a:buFontTx/>
              <a:buChar char="•"/>
              <a:defRPr/>
            </a:pPr>
            <a:r>
              <a:rPr lang="en-US" sz="3200" b="1" dirty="0">
                <a:solidFill>
                  <a:srgbClr val="FFFFCC"/>
                </a:solidFill>
                <a:effectLst>
                  <a:glow rad="342900">
                    <a:srgbClr val="000000">
                      <a:alpha val="75000"/>
                    </a:srgbClr>
                  </a:glow>
                </a:effectLst>
                <a:ea typeface="新細明體" charset="0"/>
                <a:cs typeface="新細明體" charset="0"/>
              </a:rPr>
              <a:t>Restoration</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New covenant</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New physical order</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Edenic ideals</a:t>
            </a:r>
          </a:p>
        </p:txBody>
      </p:sp>
    </p:spTree>
    <p:extLst>
      <p:ext uri="{BB962C8B-B14F-4D97-AF65-F5344CB8AC3E}">
        <p14:creationId xmlns:p14="http://schemas.microsoft.com/office/powerpoint/2010/main" val="3137195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1" descr="stars at ni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836613"/>
            <a:ext cx="9070975"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2514" name="Rectangle 2"/>
          <p:cNvSpPr>
            <a:spLocks noGrp="1" noChangeArrowheads="1"/>
          </p:cNvSpPr>
          <p:nvPr>
            <p:ph type="title"/>
          </p:nvPr>
        </p:nvSpPr>
        <p:spPr>
          <a:xfrm>
            <a:off x="6096000" y="304800"/>
            <a:ext cx="2667000" cy="762000"/>
          </a:xfrm>
          <a:solidFill>
            <a:srgbClr val="E9BAFC"/>
          </a:solidFill>
        </p:spPr>
        <p:txBody>
          <a:bodyPr/>
          <a:lstStyle/>
          <a:p>
            <a:pPr eaLnBrk="1" hangingPunct="1"/>
            <a:r>
              <a:rPr lang="en-US" b="1">
                <a:solidFill>
                  <a:schemeClr val="bg1"/>
                </a:solidFill>
                <a:latin typeface="Arial" charset="0"/>
                <a:ea typeface="新細明體" charset="0"/>
              </a:rPr>
              <a:t>Summary</a:t>
            </a:r>
          </a:p>
        </p:txBody>
      </p:sp>
      <p:sp>
        <p:nvSpPr>
          <p:cNvPr id="27653" name="Rectangle 5"/>
          <p:cNvSpPr>
            <a:spLocks noChangeArrowheads="1"/>
          </p:cNvSpPr>
          <p:nvPr/>
        </p:nvSpPr>
        <p:spPr bwMode="auto">
          <a:xfrm>
            <a:off x="0" y="592138"/>
            <a:ext cx="8001000" cy="629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R</a:t>
            </a:r>
            <a:r>
              <a:rPr lang="en-US" sz="2800" b="1">
                <a:solidFill>
                  <a:srgbClr val="FFFFCC"/>
                </a:solidFill>
                <a:ea typeface="新細明體" charset="0"/>
                <a:cs typeface="新細明體" charset="0"/>
              </a:rPr>
              <a:t>eunion of Judah and Israel</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E</a:t>
            </a:r>
            <a:r>
              <a:rPr lang="en-US" sz="2800" b="1">
                <a:solidFill>
                  <a:srgbClr val="FFFFCC"/>
                </a:solidFill>
                <a:ea typeface="新細明體" charset="0"/>
                <a:cs typeface="新細明體" charset="0"/>
              </a:rPr>
              <a:t>nemies Defeated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S</a:t>
            </a:r>
            <a:r>
              <a:rPr lang="en-US" sz="2800" b="1">
                <a:solidFill>
                  <a:srgbClr val="FFFFCC"/>
                </a:solidFill>
                <a:ea typeface="新細明體" charset="0"/>
                <a:cs typeface="新細明體" charset="0"/>
              </a:rPr>
              <a:t>hekinah Glory Returned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T</a:t>
            </a:r>
            <a:r>
              <a:rPr lang="en-US" sz="2800" b="1">
                <a:solidFill>
                  <a:srgbClr val="FFFFCC"/>
                </a:solidFill>
                <a:ea typeface="新細明體" charset="0"/>
                <a:cs typeface="新細明體" charset="0"/>
              </a:rPr>
              <a:t>emple Rebuilt</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O</a:t>
            </a:r>
            <a:r>
              <a:rPr lang="en-US" sz="2800" b="1">
                <a:solidFill>
                  <a:srgbClr val="FFFFCC"/>
                </a:solidFill>
                <a:ea typeface="新細明體" charset="0"/>
                <a:cs typeface="新細明體" charset="0"/>
              </a:rPr>
              <a:t>rder of Worship Restored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R</a:t>
            </a:r>
            <a:r>
              <a:rPr lang="en-US" sz="2800" b="1">
                <a:solidFill>
                  <a:srgbClr val="FFFFCC"/>
                </a:solidFill>
                <a:ea typeface="新細明體" charset="0"/>
                <a:cs typeface="新細明體" charset="0"/>
              </a:rPr>
              <a:t>edemption (Forgiveness of Sins)</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A</a:t>
            </a:r>
            <a:r>
              <a:rPr lang="en-US" sz="2800" b="1">
                <a:solidFill>
                  <a:srgbClr val="FFFFCC"/>
                </a:solidFill>
                <a:ea typeface="新細明體" charset="0"/>
                <a:cs typeface="新細明體" charset="0"/>
              </a:rPr>
              <a:t>ll will know that I am Yahweh</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T</a:t>
            </a:r>
            <a:r>
              <a:rPr lang="en-US" sz="2800" b="1">
                <a:solidFill>
                  <a:srgbClr val="FFFFCC"/>
                </a:solidFill>
                <a:ea typeface="新細明體" charset="0"/>
                <a:cs typeface="新細明體" charset="0"/>
              </a:rPr>
              <a:t>erritories Restored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I</a:t>
            </a:r>
            <a:r>
              <a:rPr lang="en-US" sz="2800" b="1">
                <a:solidFill>
                  <a:srgbClr val="FFFFCC"/>
                </a:solidFill>
                <a:ea typeface="新細明體" charset="0"/>
                <a:cs typeface="新細明體" charset="0"/>
              </a:rPr>
              <a:t>ndwelling Spirit</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O</a:t>
            </a:r>
            <a:r>
              <a:rPr lang="en-US" sz="2800" b="1">
                <a:solidFill>
                  <a:srgbClr val="FFFFCC"/>
                </a:solidFill>
                <a:ea typeface="新細明體" charset="0"/>
                <a:cs typeface="新細明體" charset="0"/>
              </a:rPr>
              <a:t>bedience Guaranteed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N</a:t>
            </a:r>
            <a:r>
              <a:rPr lang="en-US" sz="2800" b="1">
                <a:solidFill>
                  <a:srgbClr val="FFFFCC"/>
                </a:solidFill>
                <a:ea typeface="新細明體" charset="0"/>
                <a:cs typeface="新細明體" charset="0"/>
              </a:rPr>
              <a:t>ew Heart</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S</a:t>
            </a:r>
            <a:r>
              <a:rPr lang="en-US" sz="2800" b="1">
                <a:solidFill>
                  <a:srgbClr val="FFFFCC"/>
                </a:solidFill>
                <a:ea typeface="新細明體" charset="0"/>
                <a:cs typeface="新細明體" charset="0"/>
              </a:rPr>
              <a:t>hepherd of Israel</a:t>
            </a:r>
          </a:p>
        </p:txBody>
      </p:sp>
    </p:spTree>
    <p:extLst>
      <p:ext uri="{BB962C8B-B14F-4D97-AF65-F5344CB8AC3E}">
        <p14:creationId xmlns:p14="http://schemas.microsoft.com/office/powerpoint/2010/main" val="1441363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additive="base">
                                        <p:cTn id="7" dur="5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3">
                                            <p:txEl>
                                              <p:pRg st="1" end="1"/>
                                            </p:txEl>
                                          </p:spTgt>
                                        </p:tgtEl>
                                        <p:attrNameLst>
                                          <p:attrName>style.visibility</p:attrName>
                                        </p:attrNameLst>
                                      </p:cBhvr>
                                      <p:to>
                                        <p:strVal val="visible"/>
                                      </p:to>
                                    </p:set>
                                    <p:anim calcmode="lin" valueType="num">
                                      <p:cBhvr additive="base">
                                        <p:cTn id="13" dur="5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3">
                                            <p:txEl>
                                              <p:pRg st="2" end="2"/>
                                            </p:txEl>
                                          </p:spTgt>
                                        </p:tgtEl>
                                        <p:attrNameLst>
                                          <p:attrName>style.visibility</p:attrName>
                                        </p:attrNameLst>
                                      </p:cBhvr>
                                      <p:to>
                                        <p:strVal val="visible"/>
                                      </p:to>
                                    </p:set>
                                    <p:anim calcmode="lin" valueType="num">
                                      <p:cBhvr additive="base">
                                        <p:cTn id="19"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3">
                                            <p:txEl>
                                              <p:pRg st="3" end="3"/>
                                            </p:txEl>
                                          </p:spTgt>
                                        </p:tgtEl>
                                        <p:attrNameLst>
                                          <p:attrName>style.visibility</p:attrName>
                                        </p:attrNameLst>
                                      </p:cBhvr>
                                      <p:to>
                                        <p:strVal val="visible"/>
                                      </p:to>
                                    </p:set>
                                    <p:anim calcmode="lin" valueType="num">
                                      <p:cBhvr additive="base">
                                        <p:cTn id="25" dur="500" fill="hold"/>
                                        <p:tgtEl>
                                          <p:spTgt spid="2765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3">
                                            <p:txEl>
                                              <p:pRg st="4" end="4"/>
                                            </p:txEl>
                                          </p:spTgt>
                                        </p:tgtEl>
                                        <p:attrNameLst>
                                          <p:attrName>style.visibility</p:attrName>
                                        </p:attrNameLst>
                                      </p:cBhvr>
                                      <p:to>
                                        <p:strVal val="visible"/>
                                      </p:to>
                                    </p:set>
                                    <p:anim calcmode="lin" valueType="num">
                                      <p:cBhvr additive="base">
                                        <p:cTn id="31" dur="500" fill="hold"/>
                                        <p:tgtEl>
                                          <p:spTgt spid="2765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3">
                                            <p:txEl>
                                              <p:pRg st="5" end="5"/>
                                            </p:txEl>
                                          </p:spTgt>
                                        </p:tgtEl>
                                        <p:attrNameLst>
                                          <p:attrName>style.visibility</p:attrName>
                                        </p:attrNameLst>
                                      </p:cBhvr>
                                      <p:to>
                                        <p:strVal val="visible"/>
                                      </p:to>
                                    </p:set>
                                    <p:anim calcmode="lin" valueType="num">
                                      <p:cBhvr additive="base">
                                        <p:cTn id="37" dur="500" fill="hold"/>
                                        <p:tgtEl>
                                          <p:spTgt spid="2765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3">
                                            <p:txEl>
                                              <p:pRg st="6" end="6"/>
                                            </p:txEl>
                                          </p:spTgt>
                                        </p:tgtEl>
                                        <p:attrNameLst>
                                          <p:attrName>style.visibility</p:attrName>
                                        </p:attrNameLst>
                                      </p:cBhvr>
                                      <p:to>
                                        <p:strVal val="visible"/>
                                      </p:to>
                                    </p:set>
                                    <p:anim calcmode="lin" valueType="num">
                                      <p:cBhvr additive="base">
                                        <p:cTn id="43" dur="500" fill="hold"/>
                                        <p:tgtEl>
                                          <p:spTgt spid="2765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3">
                                            <p:txEl>
                                              <p:pRg st="7" end="7"/>
                                            </p:txEl>
                                          </p:spTgt>
                                        </p:tgtEl>
                                        <p:attrNameLst>
                                          <p:attrName>style.visibility</p:attrName>
                                        </p:attrNameLst>
                                      </p:cBhvr>
                                      <p:to>
                                        <p:strVal val="visible"/>
                                      </p:to>
                                    </p:set>
                                    <p:anim calcmode="lin" valueType="num">
                                      <p:cBhvr additive="base">
                                        <p:cTn id="49" dur="500" fill="hold"/>
                                        <p:tgtEl>
                                          <p:spTgt spid="2765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3">
                                            <p:txEl>
                                              <p:pRg st="8" end="8"/>
                                            </p:txEl>
                                          </p:spTgt>
                                        </p:tgtEl>
                                        <p:attrNameLst>
                                          <p:attrName>style.visibility</p:attrName>
                                        </p:attrNameLst>
                                      </p:cBhvr>
                                      <p:to>
                                        <p:strVal val="visible"/>
                                      </p:to>
                                    </p:set>
                                    <p:anim calcmode="lin" valueType="num">
                                      <p:cBhvr additive="base">
                                        <p:cTn id="55" dur="500" fill="hold"/>
                                        <p:tgtEl>
                                          <p:spTgt spid="2765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653">
                                            <p:txEl>
                                              <p:pRg st="9" end="9"/>
                                            </p:txEl>
                                          </p:spTgt>
                                        </p:tgtEl>
                                        <p:attrNameLst>
                                          <p:attrName>style.visibility</p:attrName>
                                        </p:attrNameLst>
                                      </p:cBhvr>
                                      <p:to>
                                        <p:strVal val="visible"/>
                                      </p:to>
                                    </p:set>
                                    <p:anim calcmode="lin" valueType="num">
                                      <p:cBhvr additive="base">
                                        <p:cTn id="61" dur="500" fill="hold"/>
                                        <p:tgtEl>
                                          <p:spTgt spid="2765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653">
                                            <p:txEl>
                                              <p:pRg st="10" end="10"/>
                                            </p:txEl>
                                          </p:spTgt>
                                        </p:tgtEl>
                                        <p:attrNameLst>
                                          <p:attrName>style.visibility</p:attrName>
                                        </p:attrNameLst>
                                      </p:cBhvr>
                                      <p:to>
                                        <p:strVal val="visible"/>
                                      </p:to>
                                    </p:set>
                                    <p:anim calcmode="lin" valueType="num">
                                      <p:cBhvr additive="base">
                                        <p:cTn id="67" dur="500" fill="hold"/>
                                        <p:tgtEl>
                                          <p:spTgt spid="2765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653">
                                            <p:txEl>
                                              <p:pRg st="11" end="11"/>
                                            </p:txEl>
                                          </p:spTgt>
                                        </p:tgtEl>
                                        <p:attrNameLst>
                                          <p:attrName>style.visibility</p:attrName>
                                        </p:attrNameLst>
                                      </p:cBhvr>
                                      <p:to>
                                        <p:strVal val="visible"/>
                                      </p:to>
                                    </p:set>
                                    <p:anim calcmode="lin" valueType="num">
                                      <p:cBhvr additive="base">
                                        <p:cTn id="73" dur="500" fill="hold"/>
                                        <p:tgtEl>
                                          <p:spTgt spid="2765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65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B</a:t>
            </a:r>
            <a:r>
              <a:rPr lang="en-US" sz="3200" b="1" dirty="0" err="1">
                <a:solidFill>
                  <a:srgbClr val="FFFFFF"/>
                </a:solidFill>
                <a:latin typeface="Arial" charset="0"/>
                <a:ea typeface="ＭＳ Ｐゴシック" charset="0"/>
              </a:rPr>
              <a:t>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030814542"/>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0"/>
            <a:ext cx="9134475"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4–24</a:t>
            </a:r>
          </a:p>
        </p:txBody>
      </p:sp>
      <p:sp>
        <p:nvSpPr>
          <p:cNvPr id="900098" name="Rectangle 2"/>
          <p:cNvSpPr>
            <a:spLocks noGrp="1" noChangeArrowheads="1"/>
          </p:cNvSpPr>
          <p:nvPr>
            <p:ph type="ctrTitle"/>
          </p:nvPr>
        </p:nvSpPr>
        <p:spPr>
          <a:xfrm>
            <a:off x="47626" y="274340"/>
            <a:ext cx="9120187" cy="4293095"/>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Admit His </a:t>
            </a:r>
            <a:br>
              <a:rPr lang="en-US" sz="6600" b="1" dirty="0">
                <a:effectLst>
                  <a:glow rad="127000">
                    <a:schemeClr val="tx1"/>
                  </a:glow>
                </a:effectLst>
                <a:latin typeface="Arial" charset="0"/>
                <a:ea typeface="ＭＳ Ｐゴシック" charset="0"/>
                <a:cs typeface="ＭＳ Ｐゴシック" charset="0"/>
              </a:rPr>
            </a:br>
            <a:r>
              <a:rPr lang="en-US" sz="8800" b="1" kern="1200" dirty="0">
                <a:solidFill>
                  <a:srgbClr val="000000"/>
                </a:solidFill>
                <a:latin typeface="Apple Chancery" charset="0"/>
                <a:ea typeface="ＭＳ Ｐゴシック" charset="0"/>
                <a:cs typeface="Apple Chancery" charset="0"/>
              </a:rPr>
              <a:t>Glory</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Left</a:t>
            </a:r>
          </a:p>
        </p:txBody>
      </p:sp>
      <p:sp>
        <p:nvSpPr>
          <p:cNvPr id="7" name="Rectangle 6">
            <a:extLst>
              <a:ext uri="{FF2B5EF4-FFF2-40B4-BE49-F238E27FC236}">
                <a16:creationId xmlns:a16="http://schemas.microsoft.com/office/drawing/2014/main" id="{1646DCE9-405D-9C9A-D353-93A6EAA86E11}"/>
              </a:ext>
            </a:extLst>
          </p:cNvPr>
          <p:cNvSpPr>
            <a:spLocks noChangeArrowheads="1"/>
          </p:cNvSpPr>
          <p:nvPr/>
        </p:nvSpPr>
        <p:spPr bwMode="auto">
          <a:xfrm>
            <a:off x="-36512" y="590770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AmmanChurch.org • BibleStudyDownloads.org</a:t>
            </a:r>
          </a:p>
        </p:txBody>
      </p:sp>
      <p:pic>
        <p:nvPicPr>
          <p:cNvPr id="1028" name="Picture 4" descr="6 Red Grunge Prohibition Sign (PNG Transparent) | OnlyGFX.com">
            <a:extLst>
              <a:ext uri="{FF2B5EF4-FFF2-40B4-BE49-F238E27FC236}">
                <a16:creationId xmlns:a16="http://schemas.microsoft.com/office/drawing/2014/main" id="{D7D543A4-B3E3-C7D1-920B-D06B75BF1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220041"/>
            <a:ext cx="5281574"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13035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스크랩] Re:테드 라슨의 에스겔서 그림이미지">
            <a:extLst>
              <a:ext uri="{FF2B5EF4-FFF2-40B4-BE49-F238E27FC236}">
                <a16:creationId xmlns:a16="http://schemas.microsoft.com/office/drawing/2014/main" id="{675778DA-1D55-4E29-FF24-3A9EF4580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05"/>
            <a:ext cx="9144000" cy="249570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Son of man, write down today’s date, because on this very day the king of Babylon is beginning his attack against Jerusalem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(Ezekiel 24:2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870298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en-US" sz="3200" b="1">
                <a:solidFill>
                  <a:schemeClr val="bg1"/>
                </a:solidFill>
                <a:latin typeface="Arial" charset="0"/>
                <a:ea typeface="新細明體" charset="0"/>
              </a:rPr>
              <a:t>Chart of Ezekiel</a:t>
            </a:r>
            <a:endParaRPr lang="en-US" sz="3200" b="1">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FFFFFF"/>
                          </a:solidFill>
                          <a:effectLst/>
                          <a:latin typeface="Arial"/>
                          <a:ea typeface="新細明體" pitchFamily="-112" charset="-120"/>
                          <a:cs typeface="Arial"/>
                        </a:rPr>
                        <a:t>Sovereign Departing and Return of Glory</a:t>
                      </a:r>
                      <a:r>
                        <a:rPr kumimoji="0" lang="en-US" sz="3200" b="1" i="0" u="none" strike="noStrike" cap="none" normalizeH="0" baseline="0" dirty="0">
                          <a:ln>
                            <a:noFill/>
                          </a:ln>
                          <a:solidFill>
                            <a:srgbClr val="FFFFFF"/>
                          </a:solidFill>
                          <a:effectLst/>
                          <a:latin typeface="Arial"/>
                          <a:ea typeface="新細明體" pitchFamily="-112" charset="-120"/>
                          <a:cs typeface="Arial"/>
                        </a:rPr>
                        <a:t> </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Departs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1–24</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Nations Judged (No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25–32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Returns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Exile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Sovereignty Vindicated</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Restoration</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Judah</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Nations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Blessing of Israel</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Fall</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Foes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Future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Before the Siege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During the Siege</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After the Siege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Call in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1–3</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Pre-exile Hopeless-ness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4–24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Ammon, Moab, Edom, Philistia</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25</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Tyre and Sidon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26–28</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Egypt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29–32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Life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33–39</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Order</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40–48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Babylon (592-570 BC)</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6" name="Oval 5">
            <a:extLst>
              <a:ext uri="{FF2B5EF4-FFF2-40B4-BE49-F238E27FC236}">
                <a16:creationId xmlns:a16="http://schemas.microsoft.com/office/drawing/2014/main" id="{E1180014-0CCB-DB4D-9CAB-F5BC47F1ED76}"/>
              </a:ext>
            </a:extLst>
          </p:cNvPr>
          <p:cNvSpPr>
            <a:spLocks noChangeArrowheads="1"/>
          </p:cNvSpPr>
          <p:nvPr/>
        </p:nvSpPr>
        <p:spPr bwMode="auto">
          <a:xfrm>
            <a:off x="2124075" y="836613"/>
            <a:ext cx="4824413" cy="5832475"/>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804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Mainland and HK sign reciprocal enforcement of court judgments">
            <a:extLst>
              <a:ext uri="{FF2B5EF4-FFF2-40B4-BE49-F238E27FC236}">
                <a16:creationId xmlns:a16="http://schemas.microsoft.com/office/drawing/2014/main" id="{E7FC009B-ED10-3A74-B849-BF4C634C4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25–32</a:t>
            </a:r>
          </a:p>
        </p:txBody>
      </p:sp>
      <p:sp>
        <p:nvSpPr>
          <p:cNvPr id="900098" name="Rectangle 2"/>
          <p:cNvSpPr>
            <a:spLocks noGrp="1" noChangeArrowheads="1"/>
          </p:cNvSpPr>
          <p:nvPr>
            <p:ph type="ctrTitle"/>
          </p:nvPr>
        </p:nvSpPr>
        <p:spPr>
          <a:xfrm>
            <a:off x="9128" y="0"/>
            <a:ext cx="5676501" cy="4293095"/>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Allow God to Judge</a:t>
            </a:r>
          </a:p>
        </p:txBody>
      </p:sp>
      <p:sp>
        <p:nvSpPr>
          <p:cNvPr id="7" name="Rectangle 6">
            <a:extLst>
              <a:ext uri="{FF2B5EF4-FFF2-40B4-BE49-F238E27FC236}">
                <a16:creationId xmlns:a16="http://schemas.microsoft.com/office/drawing/2014/main" id="{1646DCE9-405D-9C9A-D353-93A6EAA86E11}"/>
              </a:ext>
            </a:extLst>
          </p:cNvPr>
          <p:cNvSpPr>
            <a:spLocks noChangeArrowheads="1"/>
          </p:cNvSpPr>
          <p:nvPr/>
        </p:nvSpPr>
        <p:spPr bwMode="auto">
          <a:xfrm>
            <a:off x="-23813" y="5993052"/>
            <a:ext cx="9144000" cy="86494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AmmanChurch.org • BibleStudyDownloads.org</a:t>
            </a:r>
          </a:p>
        </p:txBody>
      </p:sp>
    </p:spTree>
    <p:extLst>
      <p:ext uri="{BB962C8B-B14F-4D97-AF65-F5344CB8AC3E}">
        <p14:creationId xmlns:p14="http://schemas.microsoft.com/office/powerpoint/2010/main" val="20881703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5" name="Explosion 1 24"/>
          <p:cNvSpPr/>
          <p:nvPr/>
        </p:nvSpPr>
        <p:spPr bwMode="auto">
          <a:xfrm>
            <a:off x="5686991" y="1584204"/>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6" name="Explosion 1 25"/>
          <p:cNvSpPr/>
          <p:nvPr/>
        </p:nvSpPr>
        <p:spPr bwMode="auto">
          <a:xfrm>
            <a:off x="5163913" y="-19068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0098" name="Rectangle 2"/>
          <p:cNvSpPr>
            <a:spLocks noGrp="1" noChangeArrowheads="1"/>
          </p:cNvSpPr>
          <p:nvPr>
            <p:ph type="ctrTitle"/>
          </p:nvPr>
        </p:nvSpPr>
        <p:spPr>
          <a:xfrm>
            <a:off x="-1" y="43012"/>
            <a:ext cx="4337539" cy="152174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Solomon's Pagan Wives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13" name="Text Box 6"/>
          <p:cNvSpPr txBox="1">
            <a:spLocks noChangeArrowheads="1"/>
          </p:cNvSpPr>
          <p:nvPr/>
        </p:nvSpPr>
        <p:spPr bwMode="auto">
          <a:xfrm>
            <a:off x="69301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A</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mmon</a:t>
            </a:r>
          </a:p>
        </p:txBody>
      </p:sp>
      <p:sp>
        <p:nvSpPr>
          <p:cNvPr id="14" name="Text Box 8"/>
          <p:cNvSpPr txBox="1">
            <a:spLocks noChangeArrowheads="1"/>
          </p:cNvSpPr>
          <p:nvPr/>
        </p:nvSpPr>
        <p:spPr bwMode="auto">
          <a:xfrm>
            <a:off x="5329523" y="1740802"/>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H</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ittite</a:t>
            </a:r>
          </a:p>
        </p:txBody>
      </p:sp>
      <p:sp>
        <p:nvSpPr>
          <p:cNvPr id="15" name="Text Box 6"/>
          <p:cNvSpPr txBox="1">
            <a:spLocks noChangeArrowheads="1"/>
          </p:cNvSpPr>
          <p:nvPr/>
        </p:nvSpPr>
        <p:spPr bwMode="auto">
          <a:xfrm>
            <a:off x="53398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E</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dom</a:t>
            </a:r>
          </a:p>
        </p:txBody>
      </p:sp>
      <p:sp>
        <p:nvSpPr>
          <p:cNvPr id="16" name="Text Box 8"/>
          <p:cNvSpPr txBox="1">
            <a:spLocks noChangeArrowheads="1"/>
          </p:cNvSpPr>
          <p:nvPr/>
        </p:nvSpPr>
        <p:spPr bwMode="auto">
          <a:xfrm>
            <a:off x="59058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M</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oab</a:t>
            </a:r>
          </a:p>
        </p:txBody>
      </p:sp>
      <p:sp>
        <p:nvSpPr>
          <p:cNvPr id="2" name="Explosion 1 1"/>
          <p:cNvSpPr/>
          <p:nvPr/>
        </p:nvSpPr>
        <p:spPr bwMode="auto">
          <a:xfrm>
            <a:off x="1463182" y="5703730"/>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7" name="Text Box 6"/>
          <p:cNvSpPr txBox="1">
            <a:spLocks noChangeArrowheads="1"/>
          </p:cNvSpPr>
          <p:nvPr/>
        </p:nvSpPr>
        <p:spPr bwMode="auto">
          <a:xfrm>
            <a:off x="11948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E</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gypt</a:t>
            </a:r>
          </a:p>
        </p:txBody>
      </p:sp>
      <p:sp>
        <p:nvSpPr>
          <p:cNvPr id="23" name="Text Box 8"/>
          <p:cNvSpPr txBox="1">
            <a:spLocks noChangeArrowheads="1"/>
          </p:cNvSpPr>
          <p:nvPr/>
        </p:nvSpPr>
        <p:spPr bwMode="auto">
          <a:xfrm>
            <a:off x="4833620" y="-52338"/>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S</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idon</a:t>
            </a:r>
          </a:p>
        </p:txBody>
      </p:sp>
      <p:sp>
        <p:nvSpPr>
          <p:cNvPr id="21" name="Rectangle 2"/>
          <p:cNvSpPr txBox="1">
            <a:spLocks noChangeArrowheads="1"/>
          </p:cNvSpPr>
          <p:nvPr/>
        </p:nvSpPr>
        <p:spPr bwMode="auto">
          <a:xfrm>
            <a:off x="42605" y="1851963"/>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Kings 11:1    Now King Solomon loved many foreign women. Besides Pharaoh’s daughter, he married women from </a:t>
            </a:r>
            <a:r>
              <a:rPr kumimoji="0" lang="en-US" sz="2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oab, </a:t>
            </a:r>
            <a:r>
              <a:rPr kumimoji="0" lang="en-US" sz="2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A</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mmon, </a:t>
            </a:r>
            <a:r>
              <a:rPr kumimoji="0" lang="en-US" sz="2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dom, </a:t>
            </a:r>
            <a:r>
              <a:rPr kumimoji="0" lang="en-US" sz="2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idon, and from among the </a:t>
            </a:r>
            <a:r>
              <a:rPr kumimoji="0" lang="en-US" sz="2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ittites.</a:t>
            </a:r>
          </a:p>
        </p:txBody>
      </p:sp>
    </p:spTree>
    <p:extLst>
      <p:ext uri="{BB962C8B-B14F-4D97-AF65-F5344CB8AC3E}">
        <p14:creationId xmlns:p14="http://schemas.microsoft.com/office/powerpoint/2010/main" val="267192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80">
                                          <p:stCondLst>
                                            <p:cond delay="0"/>
                                          </p:stCondLst>
                                        </p:cTn>
                                        <p:tgtEl>
                                          <p:spTgt spid="27"/>
                                        </p:tgtEl>
                                      </p:cBhvr>
                                    </p:animEffect>
                                    <p:anim calcmode="lin" valueType="num">
                                      <p:cBhvr>
                                        <p:cTn id="7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5" dur="26">
                                          <p:stCondLst>
                                            <p:cond delay="650"/>
                                          </p:stCondLst>
                                        </p:cTn>
                                        <p:tgtEl>
                                          <p:spTgt spid="27"/>
                                        </p:tgtEl>
                                      </p:cBhvr>
                                      <p:to x="100000" y="60000"/>
                                    </p:animScale>
                                    <p:animScale>
                                      <p:cBhvr>
                                        <p:cTn id="76" dur="166" decel="50000">
                                          <p:stCondLst>
                                            <p:cond delay="676"/>
                                          </p:stCondLst>
                                        </p:cTn>
                                        <p:tgtEl>
                                          <p:spTgt spid="27"/>
                                        </p:tgtEl>
                                      </p:cBhvr>
                                      <p:to x="100000" y="100000"/>
                                    </p:animScale>
                                    <p:animScale>
                                      <p:cBhvr>
                                        <p:cTn id="77" dur="26">
                                          <p:stCondLst>
                                            <p:cond delay="1312"/>
                                          </p:stCondLst>
                                        </p:cTn>
                                        <p:tgtEl>
                                          <p:spTgt spid="27"/>
                                        </p:tgtEl>
                                      </p:cBhvr>
                                      <p:to x="100000" y="80000"/>
                                    </p:animScale>
                                    <p:animScale>
                                      <p:cBhvr>
                                        <p:cTn id="78" dur="166" decel="50000">
                                          <p:stCondLst>
                                            <p:cond delay="1338"/>
                                          </p:stCondLst>
                                        </p:cTn>
                                        <p:tgtEl>
                                          <p:spTgt spid="27"/>
                                        </p:tgtEl>
                                      </p:cBhvr>
                                      <p:to x="100000" y="100000"/>
                                    </p:animScale>
                                    <p:animScale>
                                      <p:cBhvr>
                                        <p:cTn id="79" dur="26">
                                          <p:stCondLst>
                                            <p:cond delay="1642"/>
                                          </p:stCondLst>
                                        </p:cTn>
                                        <p:tgtEl>
                                          <p:spTgt spid="27"/>
                                        </p:tgtEl>
                                      </p:cBhvr>
                                      <p:to x="100000" y="90000"/>
                                    </p:animScale>
                                    <p:animScale>
                                      <p:cBhvr>
                                        <p:cTn id="80" dur="166" decel="50000">
                                          <p:stCondLst>
                                            <p:cond delay="1668"/>
                                          </p:stCondLst>
                                        </p:cTn>
                                        <p:tgtEl>
                                          <p:spTgt spid="27"/>
                                        </p:tgtEl>
                                      </p:cBhvr>
                                      <p:to x="100000" y="100000"/>
                                    </p:animScale>
                                    <p:animScale>
                                      <p:cBhvr>
                                        <p:cTn id="81" dur="26">
                                          <p:stCondLst>
                                            <p:cond delay="1808"/>
                                          </p:stCondLst>
                                        </p:cTn>
                                        <p:tgtEl>
                                          <p:spTgt spid="27"/>
                                        </p:tgtEl>
                                      </p:cBhvr>
                                      <p:to x="100000" y="95000"/>
                                    </p:animScale>
                                    <p:animScale>
                                      <p:cBhvr>
                                        <p:cTn id="82" dur="166" decel="50000">
                                          <p:stCondLst>
                                            <p:cond delay="1834"/>
                                          </p:stCondLst>
                                        </p:cTn>
                                        <p:tgtEl>
                                          <p:spTgt spid="27"/>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down)">
                                      <p:cBhvr>
                                        <p:cTn id="89" dur="580">
                                          <p:stCondLst>
                                            <p:cond delay="0"/>
                                          </p:stCondLst>
                                        </p:cTn>
                                        <p:tgtEl>
                                          <p:spTgt spid="26"/>
                                        </p:tgtEl>
                                      </p:cBhvr>
                                    </p:animEffect>
                                    <p:anim calcmode="lin" valueType="num">
                                      <p:cBhvr>
                                        <p:cTn id="9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95" dur="26">
                                          <p:stCondLst>
                                            <p:cond delay="650"/>
                                          </p:stCondLst>
                                        </p:cTn>
                                        <p:tgtEl>
                                          <p:spTgt spid="26"/>
                                        </p:tgtEl>
                                      </p:cBhvr>
                                      <p:to x="100000" y="60000"/>
                                    </p:animScale>
                                    <p:animScale>
                                      <p:cBhvr>
                                        <p:cTn id="96" dur="166" decel="50000">
                                          <p:stCondLst>
                                            <p:cond delay="676"/>
                                          </p:stCondLst>
                                        </p:cTn>
                                        <p:tgtEl>
                                          <p:spTgt spid="26"/>
                                        </p:tgtEl>
                                      </p:cBhvr>
                                      <p:to x="100000" y="100000"/>
                                    </p:animScale>
                                    <p:animScale>
                                      <p:cBhvr>
                                        <p:cTn id="97" dur="26">
                                          <p:stCondLst>
                                            <p:cond delay="1312"/>
                                          </p:stCondLst>
                                        </p:cTn>
                                        <p:tgtEl>
                                          <p:spTgt spid="26"/>
                                        </p:tgtEl>
                                      </p:cBhvr>
                                      <p:to x="100000" y="80000"/>
                                    </p:animScale>
                                    <p:animScale>
                                      <p:cBhvr>
                                        <p:cTn id="98" dur="166" decel="50000">
                                          <p:stCondLst>
                                            <p:cond delay="1338"/>
                                          </p:stCondLst>
                                        </p:cTn>
                                        <p:tgtEl>
                                          <p:spTgt spid="26"/>
                                        </p:tgtEl>
                                      </p:cBhvr>
                                      <p:to x="100000" y="100000"/>
                                    </p:animScale>
                                    <p:animScale>
                                      <p:cBhvr>
                                        <p:cTn id="99" dur="26">
                                          <p:stCondLst>
                                            <p:cond delay="1642"/>
                                          </p:stCondLst>
                                        </p:cTn>
                                        <p:tgtEl>
                                          <p:spTgt spid="26"/>
                                        </p:tgtEl>
                                      </p:cBhvr>
                                      <p:to x="100000" y="90000"/>
                                    </p:animScale>
                                    <p:animScale>
                                      <p:cBhvr>
                                        <p:cTn id="100" dur="166" decel="50000">
                                          <p:stCondLst>
                                            <p:cond delay="1668"/>
                                          </p:stCondLst>
                                        </p:cTn>
                                        <p:tgtEl>
                                          <p:spTgt spid="26"/>
                                        </p:tgtEl>
                                      </p:cBhvr>
                                      <p:to x="100000" y="100000"/>
                                    </p:animScale>
                                    <p:animScale>
                                      <p:cBhvr>
                                        <p:cTn id="101" dur="26">
                                          <p:stCondLst>
                                            <p:cond delay="1808"/>
                                          </p:stCondLst>
                                        </p:cTn>
                                        <p:tgtEl>
                                          <p:spTgt spid="26"/>
                                        </p:tgtEl>
                                      </p:cBhvr>
                                      <p:to x="100000" y="95000"/>
                                    </p:animScale>
                                    <p:animScale>
                                      <p:cBhvr>
                                        <p:cTn id="102" dur="166" decel="50000">
                                          <p:stCondLst>
                                            <p:cond delay="1834"/>
                                          </p:stCondLst>
                                        </p:cTn>
                                        <p:tgtEl>
                                          <p:spTgt spid="26"/>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down)">
                                      <p:cBhvr>
                                        <p:cTn id="109" dur="580">
                                          <p:stCondLst>
                                            <p:cond delay="0"/>
                                          </p:stCondLst>
                                        </p:cTn>
                                        <p:tgtEl>
                                          <p:spTgt spid="25"/>
                                        </p:tgtEl>
                                      </p:cBhvr>
                                    </p:animEffect>
                                    <p:anim calcmode="lin" valueType="num">
                                      <p:cBhvr>
                                        <p:cTn id="1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15" dur="26">
                                          <p:stCondLst>
                                            <p:cond delay="650"/>
                                          </p:stCondLst>
                                        </p:cTn>
                                        <p:tgtEl>
                                          <p:spTgt spid="25"/>
                                        </p:tgtEl>
                                      </p:cBhvr>
                                      <p:to x="100000" y="60000"/>
                                    </p:animScale>
                                    <p:animScale>
                                      <p:cBhvr>
                                        <p:cTn id="116" dur="166" decel="50000">
                                          <p:stCondLst>
                                            <p:cond delay="676"/>
                                          </p:stCondLst>
                                        </p:cTn>
                                        <p:tgtEl>
                                          <p:spTgt spid="25"/>
                                        </p:tgtEl>
                                      </p:cBhvr>
                                      <p:to x="100000" y="100000"/>
                                    </p:animScale>
                                    <p:animScale>
                                      <p:cBhvr>
                                        <p:cTn id="117" dur="26">
                                          <p:stCondLst>
                                            <p:cond delay="1312"/>
                                          </p:stCondLst>
                                        </p:cTn>
                                        <p:tgtEl>
                                          <p:spTgt spid="25"/>
                                        </p:tgtEl>
                                      </p:cBhvr>
                                      <p:to x="100000" y="80000"/>
                                    </p:animScale>
                                    <p:animScale>
                                      <p:cBhvr>
                                        <p:cTn id="118" dur="166" decel="50000">
                                          <p:stCondLst>
                                            <p:cond delay="1338"/>
                                          </p:stCondLst>
                                        </p:cTn>
                                        <p:tgtEl>
                                          <p:spTgt spid="25"/>
                                        </p:tgtEl>
                                      </p:cBhvr>
                                      <p:to x="100000" y="100000"/>
                                    </p:animScale>
                                    <p:animScale>
                                      <p:cBhvr>
                                        <p:cTn id="119" dur="26">
                                          <p:stCondLst>
                                            <p:cond delay="1642"/>
                                          </p:stCondLst>
                                        </p:cTn>
                                        <p:tgtEl>
                                          <p:spTgt spid="25"/>
                                        </p:tgtEl>
                                      </p:cBhvr>
                                      <p:to x="100000" y="90000"/>
                                    </p:animScale>
                                    <p:animScale>
                                      <p:cBhvr>
                                        <p:cTn id="120" dur="166" decel="50000">
                                          <p:stCondLst>
                                            <p:cond delay="1668"/>
                                          </p:stCondLst>
                                        </p:cTn>
                                        <p:tgtEl>
                                          <p:spTgt spid="25"/>
                                        </p:tgtEl>
                                      </p:cBhvr>
                                      <p:to x="100000" y="100000"/>
                                    </p:animScale>
                                    <p:animScale>
                                      <p:cBhvr>
                                        <p:cTn id="121" dur="26">
                                          <p:stCondLst>
                                            <p:cond delay="1808"/>
                                          </p:stCondLst>
                                        </p:cTn>
                                        <p:tgtEl>
                                          <p:spTgt spid="25"/>
                                        </p:tgtEl>
                                      </p:cBhvr>
                                      <p:to x="100000" y="95000"/>
                                    </p:animScale>
                                    <p:animScale>
                                      <p:cBhvr>
                                        <p:cTn id="1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7"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5" name="Explosion 1 24"/>
          <p:cNvSpPr/>
          <p:nvPr/>
        </p:nvSpPr>
        <p:spPr bwMode="auto">
          <a:xfrm>
            <a:off x="5686991" y="1584204"/>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6" name="Explosion 1 25"/>
          <p:cNvSpPr/>
          <p:nvPr/>
        </p:nvSpPr>
        <p:spPr bwMode="auto">
          <a:xfrm>
            <a:off x="5163913" y="-19068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0098" name="Rectangle 2"/>
          <p:cNvSpPr>
            <a:spLocks noGrp="1" noChangeArrowheads="1"/>
          </p:cNvSpPr>
          <p:nvPr>
            <p:ph type="ctrTitle"/>
          </p:nvPr>
        </p:nvSpPr>
        <p:spPr>
          <a:xfrm>
            <a:off x="-1" y="43012"/>
            <a:ext cx="4337539" cy="152174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Solomon's Pagan Wives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13" name="Text Box 6"/>
          <p:cNvSpPr txBox="1">
            <a:spLocks noChangeArrowheads="1"/>
          </p:cNvSpPr>
          <p:nvPr/>
        </p:nvSpPr>
        <p:spPr bwMode="auto">
          <a:xfrm>
            <a:off x="69301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A</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mmon</a:t>
            </a:r>
          </a:p>
        </p:txBody>
      </p:sp>
      <p:sp>
        <p:nvSpPr>
          <p:cNvPr id="14" name="Text Box 8"/>
          <p:cNvSpPr txBox="1">
            <a:spLocks noChangeArrowheads="1"/>
          </p:cNvSpPr>
          <p:nvPr/>
        </p:nvSpPr>
        <p:spPr bwMode="auto">
          <a:xfrm>
            <a:off x="5329523" y="1740802"/>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H</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ittites</a:t>
            </a:r>
          </a:p>
        </p:txBody>
      </p:sp>
      <p:sp>
        <p:nvSpPr>
          <p:cNvPr id="15" name="Text Box 6"/>
          <p:cNvSpPr txBox="1">
            <a:spLocks noChangeArrowheads="1"/>
          </p:cNvSpPr>
          <p:nvPr/>
        </p:nvSpPr>
        <p:spPr bwMode="auto">
          <a:xfrm>
            <a:off x="53398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E</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dom</a:t>
            </a:r>
          </a:p>
        </p:txBody>
      </p:sp>
      <p:sp>
        <p:nvSpPr>
          <p:cNvPr id="16" name="Text Box 8"/>
          <p:cNvSpPr txBox="1">
            <a:spLocks noChangeArrowheads="1"/>
          </p:cNvSpPr>
          <p:nvPr/>
        </p:nvSpPr>
        <p:spPr bwMode="auto">
          <a:xfrm>
            <a:off x="59058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M</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oab</a:t>
            </a:r>
          </a:p>
        </p:txBody>
      </p:sp>
      <p:sp>
        <p:nvSpPr>
          <p:cNvPr id="2" name="Explosion 1 1"/>
          <p:cNvSpPr/>
          <p:nvPr/>
        </p:nvSpPr>
        <p:spPr bwMode="auto">
          <a:xfrm>
            <a:off x="1463182" y="5703730"/>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7" name="Text Box 6"/>
          <p:cNvSpPr txBox="1">
            <a:spLocks noChangeArrowheads="1"/>
          </p:cNvSpPr>
          <p:nvPr/>
        </p:nvSpPr>
        <p:spPr bwMode="auto">
          <a:xfrm>
            <a:off x="11948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E</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gypt</a:t>
            </a:r>
          </a:p>
        </p:txBody>
      </p:sp>
      <p:sp>
        <p:nvSpPr>
          <p:cNvPr id="23" name="Text Box 8"/>
          <p:cNvSpPr txBox="1">
            <a:spLocks noChangeArrowheads="1"/>
          </p:cNvSpPr>
          <p:nvPr/>
        </p:nvSpPr>
        <p:spPr bwMode="auto">
          <a:xfrm>
            <a:off x="4833620" y="-52338"/>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S</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idon</a:t>
            </a:r>
          </a:p>
        </p:txBody>
      </p:sp>
      <p:sp>
        <p:nvSpPr>
          <p:cNvPr id="4" name="TextBox 3">
            <a:extLst>
              <a:ext uri="{FF2B5EF4-FFF2-40B4-BE49-F238E27FC236}">
                <a16:creationId xmlns:a16="http://schemas.microsoft.com/office/drawing/2014/main" id="{C2952D46-7E2F-9696-1919-DC029582F4B7}"/>
              </a:ext>
            </a:extLst>
          </p:cNvPr>
          <p:cNvSpPr txBox="1"/>
          <p:nvPr/>
        </p:nvSpPr>
        <p:spPr>
          <a:xfrm>
            <a:off x="-410817" y="861391"/>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75705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6667E-6 -7.40741E-7 L -0.45208 0.24977 " pathEditMode="relative" rAng="0" ptsTypes="AA">
                                      <p:cBhvr>
                                        <p:cTn id="6" dur="2000" fill="hold"/>
                                        <p:tgtEl>
                                          <p:spTgt spid="23"/>
                                        </p:tgtEl>
                                        <p:attrNameLst>
                                          <p:attrName>ppt_x</p:attrName>
                                          <p:attrName>ppt_y</p:attrName>
                                        </p:attrNameLst>
                                      </p:cBhvr>
                                      <p:rCtr x="-22604" y="1247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1.66667E-6 -0.00324 L -0.50625 0.07176 " pathEditMode="relative" rAng="0" ptsTypes="AA">
                                      <p:cBhvr>
                                        <p:cTn id="10" dur="2000" fill="hold"/>
                                        <p:tgtEl>
                                          <p:spTgt spid="14"/>
                                        </p:tgtEl>
                                        <p:attrNameLst>
                                          <p:attrName>ppt_x</p:attrName>
                                          <p:attrName>ppt_y</p:attrName>
                                        </p:attrNameLst>
                                      </p:cBhvr>
                                      <p:rCtr x="-25313" y="375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243 -2.59259E-6 L -0.68229 -0.03009 " pathEditMode="relative" rAng="0" ptsTypes="AA">
                                      <p:cBhvr>
                                        <p:cTn id="14" dur="2000" fill="hold"/>
                                        <p:tgtEl>
                                          <p:spTgt spid="13"/>
                                        </p:tgtEl>
                                        <p:attrNameLst>
                                          <p:attrName>ppt_x</p:attrName>
                                          <p:attrName>ppt_y</p:attrName>
                                        </p:attrNameLst>
                                      </p:cBhvr>
                                      <p:rCtr x="-34236" y="-150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729 -1.48148E-6 L -0.56962 -0.2368 " pathEditMode="relative" rAng="0" ptsTypes="AA">
                                      <p:cBhvr>
                                        <p:cTn id="18" dur="2000" fill="hold"/>
                                        <p:tgtEl>
                                          <p:spTgt spid="16"/>
                                        </p:tgtEl>
                                        <p:attrNameLst>
                                          <p:attrName>ppt_x</p:attrName>
                                          <p:attrName>ppt_y</p:attrName>
                                        </p:attrNameLst>
                                      </p:cBhvr>
                                      <p:rCtr x="-28125" y="-1185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29 -0.0162 L -0.50833 -0.33009 " pathEditMode="relative" rAng="0" ptsTypes="AA">
                                      <p:cBhvr>
                                        <p:cTn id="22" dur="2000" fill="hold"/>
                                        <p:tgtEl>
                                          <p:spTgt spid="15"/>
                                        </p:tgtEl>
                                        <p:attrNameLst>
                                          <p:attrName>ppt_x</p:attrName>
                                          <p:attrName>ppt_y</p:attrName>
                                        </p:attrNameLst>
                                      </p:cBhvr>
                                      <p:rCtr x="-26875" y="-15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False Gods Surrounding Israel</a:t>
            </a:r>
          </a:p>
        </p:txBody>
      </p:sp>
      <p:sp>
        <p:nvSpPr>
          <p:cNvPr id="12" name="Text Box 8"/>
          <p:cNvSpPr txBox="1">
            <a:spLocks noChangeArrowheads="1"/>
          </p:cNvSpPr>
          <p:nvPr/>
        </p:nvSpPr>
        <p:spPr bwMode="auto">
          <a:xfrm>
            <a:off x="4556210" y="2665222"/>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Ammon</a:t>
            </a:r>
          </a:p>
        </p:txBody>
      </p:sp>
      <p:sp>
        <p:nvSpPr>
          <p:cNvPr id="15" name="Text Box 6"/>
          <p:cNvSpPr txBox="1">
            <a:spLocks noChangeArrowheads="1"/>
          </p:cNvSpPr>
          <p:nvPr/>
        </p:nvSpPr>
        <p:spPr bwMode="auto">
          <a:xfrm>
            <a:off x="5129690" y="613979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Moab</a:t>
            </a:r>
          </a:p>
        </p:txBody>
      </p:sp>
      <p:sp>
        <p:nvSpPr>
          <p:cNvPr id="17" name="Text Box 6"/>
          <p:cNvSpPr txBox="1">
            <a:spLocks noChangeArrowheads="1"/>
          </p:cNvSpPr>
          <p:nvPr/>
        </p:nvSpPr>
        <p:spPr bwMode="auto">
          <a:xfrm>
            <a:off x="1236871" y="613979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Egypt</a:t>
            </a:r>
          </a:p>
        </p:txBody>
      </p:sp>
      <p:sp>
        <p:nvSpPr>
          <p:cNvPr id="19" name="Text Box 8"/>
          <p:cNvSpPr txBox="1">
            <a:spLocks noChangeArrowheads="1"/>
          </p:cNvSpPr>
          <p:nvPr/>
        </p:nvSpPr>
        <p:spPr bwMode="auto">
          <a:xfrm>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Sidon</a:t>
            </a:r>
          </a:p>
        </p:txBody>
      </p:sp>
      <p:sp>
        <p:nvSpPr>
          <p:cNvPr id="18" name="Text Box 6"/>
          <p:cNvSpPr txBox="1">
            <a:spLocks noChangeArrowheads="1"/>
          </p:cNvSpPr>
          <p:nvPr/>
        </p:nvSpPr>
        <p:spPr bwMode="auto">
          <a:xfrm>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Philistia</a:t>
            </a:r>
          </a:p>
        </p:txBody>
      </p:sp>
      <p:sp>
        <p:nvSpPr>
          <p:cNvPr id="21" name="Rectangle 2"/>
          <p:cNvSpPr txBox="1">
            <a:spLocks noChangeArrowheads="1"/>
          </p:cNvSpPr>
          <p:nvPr/>
        </p:nvSpPr>
        <p:spPr bwMode="auto">
          <a:xfrm>
            <a:off x="566" y="2302147"/>
            <a:ext cx="3469878" cy="28479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"Solomon has abandoned me and worshiped </a:t>
            </a:r>
            <a:r>
              <a:rPr kumimoji="0" lang="en-US" sz="2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Ashtoreth</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goddess of the Sidonians; </a:t>
            </a:r>
            <a:r>
              <a:rPr kumimoji="0" lang="en-US" sz="2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Chemosh</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god of Moab; and </a:t>
            </a:r>
            <a:r>
              <a:rPr kumimoji="0" lang="en-US" sz="2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Molech</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god of the Ammonites" </a:t>
            </a:r>
            <a:b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Kings 11:33a </a:t>
            </a:r>
            <a:r>
              <a:rPr kumimoji="0" lang="en-US" sz="1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2" name="Text Box 6">
            <a:extLst>
              <a:ext uri="{FF2B5EF4-FFF2-40B4-BE49-F238E27FC236}">
                <a16:creationId xmlns:a16="http://schemas.microsoft.com/office/drawing/2014/main" id="{5A2E7C10-DCD5-1480-35AC-0D49AC6C4559}"/>
              </a:ext>
            </a:extLst>
          </p:cNvPr>
          <p:cNvSpPr txBox="1">
            <a:spLocks noChangeArrowheads="1"/>
          </p:cNvSpPr>
          <p:nvPr/>
        </p:nvSpPr>
        <p:spPr bwMode="auto">
          <a:xfrm>
            <a:off x="6730461" y="248744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Molech</a:t>
            </a:r>
          </a:p>
        </p:txBody>
      </p:sp>
      <p:sp>
        <p:nvSpPr>
          <p:cNvPr id="29" name="Text Box 6">
            <a:extLst>
              <a:ext uri="{FF2B5EF4-FFF2-40B4-BE49-F238E27FC236}">
                <a16:creationId xmlns:a16="http://schemas.microsoft.com/office/drawing/2014/main" id="{EC6EFF0B-7C15-8E44-30F3-51243818EB2A}"/>
              </a:ext>
            </a:extLst>
          </p:cNvPr>
          <p:cNvSpPr txBox="1">
            <a:spLocks noChangeArrowheads="1"/>
          </p:cNvSpPr>
          <p:nvPr/>
        </p:nvSpPr>
        <p:spPr bwMode="auto">
          <a:xfrm>
            <a:off x="4675797" y="5640558"/>
            <a:ext cx="3446044"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Qos, etc.</a:t>
            </a:r>
          </a:p>
        </p:txBody>
      </p:sp>
      <p:sp>
        <p:nvSpPr>
          <p:cNvPr id="30" name="Text Box 8">
            <a:extLst>
              <a:ext uri="{FF2B5EF4-FFF2-40B4-BE49-F238E27FC236}">
                <a16:creationId xmlns:a16="http://schemas.microsoft.com/office/drawing/2014/main" id="{76945347-55FE-49E2-C978-D67754346DBC}"/>
              </a:ext>
            </a:extLst>
          </p:cNvPr>
          <p:cNvSpPr txBox="1">
            <a:spLocks noChangeArrowheads="1"/>
          </p:cNvSpPr>
          <p:nvPr/>
        </p:nvSpPr>
        <p:spPr bwMode="auto">
          <a:xfrm>
            <a:off x="5706175" y="44694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Chemosh</a:t>
            </a:r>
          </a:p>
        </p:txBody>
      </p:sp>
      <p:sp>
        <p:nvSpPr>
          <p:cNvPr id="31" name="Text Box 8">
            <a:extLst>
              <a:ext uri="{FF2B5EF4-FFF2-40B4-BE49-F238E27FC236}">
                <a16:creationId xmlns:a16="http://schemas.microsoft.com/office/drawing/2014/main" id="{11A01C95-2B34-2495-DCCB-3D7148DACCAA}"/>
              </a:ext>
            </a:extLst>
          </p:cNvPr>
          <p:cNvSpPr txBox="1">
            <a:spLocks noChangeArrowheads="1"/>
          </p:cNvSpPr>
          <p:nvPr/>
        </p:nvSpPr>
        <p:spPr bwMode="auto">
          <a:xfrm>
            <a:off x="4536540" y="557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Ashtoreth</a:t>
            </a:r>
          </a:p>
        </p:txBody>
      </p:sp>
      <p:sp>
        <p:nvSpPr>
          <p:cNvPr id="32" name="Text Box 6">
            <a:extLst>
              <a:ext uri="{FF2B5EF4-FFF2-40B4-BE49-F238E27FC236}">
                <a16:creationId xmlns:a16="http://schemas.microsoft.com/office/drawing/2014/main" id="{D5EB5731-C043-C69E-96FB-3018678823EC}"/>
              </a:ext>
            </a:extLst>
          </p:cNvPr>
          <p:cNvSpPr txBox="1">
            <a:spLocks noChangeArrowheads="1"/>
          </p:cNvSpPr>
          <p:nvPr/>
        </p:nvSpPr>
        <p:spPr bwMode="auto">
          <a:xfrm>
            <a:off x="3233220" y="357230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Dagon</a:t>
            </a:r>
          </a:p>
        </p:txBody>
      </p:sp>
      <p:sp>
        <p:nvSpPr>
          <p:cNvPr id="33" name="Text Box 6">
            <a:extLst>
              <a:ext uri="{FF2B5EF4-FFF2-40B4-BE49-F238E27FC236}">
                <a16:creationId xmlns:a16="http://schemas.microsoft.com/office/drawing/2014/main" id="{1F19457E-EFEB-006B-699F-26AA9DFD002E}"/>
              </a:ext>
            </a:extLst>
          </p:cNvPr>
          <p:cNvSpPr txBox="1">
            <a:spLocks noChangeArrowheads="1"/>
          </p:cNvSpPr>
          <p:nvPr/>
        </p:nvSpPr>
        <p:spPr bwMode="auto">
          <a:xfrm>
            <a:off x="15368" y="5640558"/>
            <a:ext cx="492520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Ra, Horus, Amon, etc.</a:t>
            </a:r>
          </a:p>
        </p:txBody>
      </p:sp>
      <p:sp>
        <p:nvSpPr>
          <p:cNvPr id="20" name="Text Box 8">
            <a:extLst>
              <a:ext uri="{FF2B5EF4-FFF2-40B4-BE49-F238E27FC236}">
                <a16:creationId xmlns:a16="http://schemas.microsoft.com/office/drawing/2014/main" id="{BA879B28-860F-CC54-F9E4-640F5E53E361}"/>
              </a:ext>
            </a:extLst>
          </p:cNvPr>
          <p:cNvSpPr txBox="1">
            <a:spLocks noChangeArrowheads="1"/>
          </p:cNvSpPr>
          <p:nvPr/>
        </p:nvSpPr>
        <p:spPr bwMode="auto">
          <a:xfrm>
            <a:off x="4553957" y="103984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Baal</a:t>
            </a:r>
          </a:p>
        </p:txBody>
      </p:sp>
    </p:spTree>
    <p:extLst>
      <p:ext uri="{BB962C8B-B14F-4D97-AF65-F5344CB8AC3E}">
        <p14:creationId xmlns:p14="http://schemas.microsoft.com/office/powerpoint/2010/main" val="1905670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Effect transition="in" filter="fade">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p:bldP spid="30" grpId="0"/>
      <p:bldP spid="31" grpId="0"/>
      <p:bldP spid="32" grpId="0"/>
      <p:bldP spid="33"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0"/>
            <a:ext cx="5436096" cy="6165304"/>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should we act when we feel we’re on the losing side?</a:t>
            </a:r>
          </a:p>
        </p:txBody>
      </p:sp>
      <p:pic>
        <p:nvPicPr>
          <p:cNvPr id="3" name="Picture 2" descr="4 Reasons God is a Bad Judge">
            <a:extLst>
              <a:ext uri="{FF2B5EF4-FFF2-40B4-BE49-F238E27FC236}">
                <a16:creationId xmlns:a16="http://schemas.microsoft.com/office/drawing/2014/main" id="{8FB0F9E0-4EFA-3922-87BD-4BBD3F93F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353227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861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rgbClr val="FFFFFF"/>
                </a:solidFill>
                <a:effectLst>
                  <a:glow rad="127000">
                    <a:srgbClr val="000000"/>
                  </a:glow>
                </a:effectLst>
                <a:latin typeface="Arial" charset="0"/>
                <a:ea typeface="ＭＳ Ｐゴシック" charset="0"/>
                <a:cs typeface="ＭＳ Ｐゴシック" charset="0"/>
              </a:rPr>
              <a:t>Ezekiel 25–32</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043608" y="2003778"/>
            <a:ext cx="7344816" cy="3153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 should see God’s glory in his reasons for destroying their enemies. </a:t>
            </a: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eak Christians Strong Christians | Ministry127">
            <a:extLst>
              <a:ext uri="{FF2B5EF4-FFF2-40B4-BE49-F238E27FC236}">
                <a16:creationId xmlns:a16="http://schemas.microsoft.com/office/drawing/2014/main" id="{E658AAFD-5841-32C0-29E2-EC252CE6A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3491880" cy="263691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Feeling weak?</a:t>
            </a:r>
          </a:p>
        </p:txBody>
      </p:sp>
    </p:spTree>
    <p:extLst>
      <p:ext uri="{BB962C8B-B14F-4D97-AF65-F5344CB8AC3E}">
        <p14:creationId xmlns:p14="http://schemas.microsoft.com/office/powerpoint/2010/main" val="897432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25</a:t>
            </a:r>
          </a:p>
        </p:txBody>
      </p:sp>
    </p:spTree>
    <p:extLst>
      <p:ext uri="{BB962C8B-B14F-4D97-AF65-F5344CB8AC3E}">
        <p14:creationId xmlns:p14="http://schemas.microsoft.com/office/powerpoint/2010/main" val="2394069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en-US" b="1" dirty="0">
                <a:solidFill>
                  <a:srgbClr val="FFFFFF"/>
                </a:solidFill>
                <a:latin typeface="Arial" charset="0"/>
                <a:ea typeface="新細明體" charset="0"/>
              </a:rPr>
              <a:t>Nations to Be Judged (Ezekiel 25–32) </a:t>
            </a: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Ammon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(25:1-7)</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Moab </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(25:8-11)</a:t>
            </a: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Edom</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(25:12-14)</a:t>
            </a: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Philistia</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(25:15-17)</a:t>
            </a: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Tyre</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(26:1–28:19)</a:t>
            </a: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Sidon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(28:20-26)</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Egypt</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(29–32)</a:t>
            </a:r>
          </a:p>
        </p:txBody>
      </p:sp>
    </p:spTree>
    <p:extLst>
      <p:ext uri="{BB962C8B-B14F-4D97-AF65-F5344CB8AC3E}">
        <p14:creationId xmlns:p14="http://schemas.microsoft.com/office/powerpoint/2010/main" val="4262152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id="{17A45CBC-649F-8A28-F42B-D58AC250890A}"/>
              </a:ext>
            </a:extLst>
          </p:cNvPr>
          <p:cNvSpPr>
            <a:spLocks noGrp="1"/>
          </p:cNvSpPr>
          <p:nvPr>
            <p:ph type="title"/>
          </p:nvPr>
        </p:nvSpPr>
        <p:spPr>
          <a:xfrm>
            <a:off x="4283968" y="3390145"/>
            <a:ext cx="4316016" cy="1143000"/>
          </a:xfrm>
        </p:spPr>
        <p:txBody>
          <a:bodyPr/>
          <a:lstStyle/>
          <a:p>
            <a:r>
              <a:rPr lang="en-US" b="1" kern="1200" dirty="0">
                <a:solidFill>
                  <a:srgbClr val="F7FFFB"/>
                </a:solidFill>
                <a:effectLst>
                  <a:glow rad="228600">
                    <a:srgbClr val="000000">
                      <a:alpha val="83000"/>
                    </a:srgbClr>
                  </a:glow>
                </a:effectLst>
                <a:latin typeface="Arial" charset="0"/>
                <a:ea typeface="新細明體" charset="0"/>
                <a:cs typeface="新細明體" charset="0"/>
              </a:rPr>
              <a:t>Ammon</a:t>
            </a:r>
            <a:br>
              <a:rPr lang="en-US" b="1" kern="1200" dirty="0">
                <a:solidFill>
                  <a:srgbClr val="F7FFFB"/>
                </a:solidFill>
                <a:effectLst>
                  <a:glow rad="228600">
                    <a:srgbClr val="000000">
                      <a:alpha val="83000"/>
                    </a:srgbClr>
                  </a:glow>
                </a:effectLst>
                <a:latin typeface="Arial" charset="0"/>
                <a:ea typeface="新細明體" charset="0"/>
                <a:cs typeface="新細明體" charset="0"/>
              </a:rPr>
            </a:br>
            <a:r>
              <a:rPr lang="en-US" b="1" kern="1200" dirty="0">
                <a:solidFill>
                  <a:srgbClr val="F7FFFB"/>
                </a:solidFill>
                <a:effectLst>
                  <a:glow rad="228600">
                    <a:srgbClr val="000000">
                      <a:alpha val="83000"/>
                    </a:srgbClr>
                  </a:glow>
                </a:effectLst>
                <a:latin typeface="Arial" charset="0"/>
                <a:ea typeface="新細明體" charset="0"/>
                <a:cs typeface="新細明體" charset="0"/>
              </a:rPr>
              <a:t>(25:1-7)</a:t>
            </a:r>
            <a:endParaRPr lang="en-US" dirty="0"/>
          </a:p>
        </p:txBody>
      </p:sp>
    </p:spTree>
    <p:extLst>
      <p:ext uri="{BB962C8B-B14F-4D97-AF65-F5344CB8AC3E}">
        <p14:creationId xmlns:p14="http://schemas.microsoft.com/office/powerpoint/2010/main" val="2823854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Cita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6019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209800"/>
            <a:ext cx="1597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descr="sod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419100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990600"/>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1000" y="2514600"/>
            <a:ext cx="7772400" cy="1470025"/>
          </a:xfrm>
          <a:extLst>
            <a:ext uri="{FAA26D3D-D897-4be2-8F04-BA451C77F1D7}">
              <ma14:placeholderFlag xmlns="" xmlns:ma14="http://schemas.microsoft.com/office/mac/drawingml/2011/main" val="1"/>
            </a:ext>
          </a:extLst>
        </p:spPr>
        <p:txBody>
          <a:bodyPr wrap="none" fromWordArt="1"/>
          <a:lstStyle/>
          <a:p>
            <a:pPr>
              <a:defRPr/>
            </a:pPr>
            <a:r>
              <a:rPr lang="en-US" sz="8800" i="1" kern="10" dirty="0">
                <a:ln w="9525">
                  <a:solidFill>
                    <a:srgbClr val="000000"/>
                  </a:solidFill>
                  <a:round/>
                  <a:headEnd/>
                  <a:tailEnd/>
                </a:ln>
                <a:solidFill>
                  <a:srgbClr val="FFFFFF"/>
                </a:solidFill>
                <a:effectLst>
                  <a:glow rad="254000">
                    <a:schemeClr val="tx1">
                      <a:alpha val="99000"/>
                    </a:schemeClr>
                  </a:glow>
                </a:effectLst>
                <a:latin typeface="Arial Black"/>
                <a:ea typeface="Arial Black"/>
                <a:cs typeface="Arial Black"/>
              </a:rPr>
              <a:t>Ammonites</a:t>
            </a:r>
          </a:p>
        </p:txBody>
      </p:sp>
      <p:sp>
        <p:nvSpPr>
          <p:cNvPr id="10" name="Rectangle 9">
            <a:extLst>
              <a:ext uri="{FF2B5EF4-FFF2-40B4-BE49-F238E27FC236}">
                <a16:creationId xmlns:a16="http://schemas.microsoft.com/office/drawing/2014/main" id="{FD5C097A-0EC3-136E-88AF-CAB44EC66E4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 • BibleStudyDownloads.org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1979" name="Picture 11" descr="ba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AutoShape 7"/>
          <p:cNvSpPr>
            <a:spLocks noChangeArrowheads="1"/>
          </p:cNvSpPr>
          <p:nvPr/>
        </p:nvSpPr>
        <p:spPr bwMode="auto">
          <a:xfrm>
            <a:off x="990600" y="304800"/>
            <a:ext cx="3505200" cy="1981200"/>
          </a:xfrm>
          <a:prstGeom prst="cloudCallout">
            <a:avLst>
              <a:gd name="adj1" fmla="val -18616"/>
              <a:gd name="adj2" fmla="val 116264"/>
            </a:avLst>
          </a:prstGeom>
          <a:solidFill>
            <a:srgbClr val="0000FF"/>
          </a:solidFill>
          <a:ln w="50800">
            <a:solidFill>
              <a:schemeClr val="tx1"/>
            </a:solidFill>
            <a:round/>
            <a:headEnd/>
            <a:tailEnd/>
          </a:ln>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a:rPr>
              <a:t>my name is Moab</a:t>
            </a:r>
          </a:p>
        </p:txBody>
      </p:sp>
      <p:pic>
        <p:nvPicPr>
          <p:cNvPr id="211980" name="Picture 12" descr="baby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1" name="AutoShape 13"/>
          <p:cNvSpPr>
            <a:spLocks noChangeArrowheads="1"/>
          </p:cNvSpPr>
          <p:nvPr/>
        </p:nvSpPr>
        <p:spPr bwMode="auto">
          <a:xfrm>
            <a:off x="4648200" y="533400"/>
            <a:ext cx="3505200" cy="1981200"/>
          </a:xfrm>
          <a:prstGeom prst="cloudCallout">
            <a:avLst>
              <a:gd name="adj1" fmla="val 11819"/>
              <a:gd name="adj2" fmla="val 127806"/>
            </a:avLst>
          </a:prstGeom>
          <a:solidFill>
            <a:srgbClr val="0000FF"/>
          </a:solidFill>
          <a:ln w="50800">
            <a:solidFill>
              <a:schemeClr val="tx1"/>
            </a:solidFill>
            <a:round/>
            <a:headEnd/>
            <a:tailEnd/>
          </a:ln>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a:rPr>
              <a:t>my name is Ben-Ammi</a:t>
            </a:r>
          </a:p>
        </p:txBody>
      </p:sp>
      <p:grpSp>
        <p:nvGrpSpPr>
          <p:cNvPr id="2" name="Group 16"/>
          <p:cNvGrpSpPr>
            <a:grpSpLocks/>
          </p:cNvGrpSpPr>
          <p:nvPr/>
        </p:nvGrpSpPr>
        <p:grpSpPr bwMode="auto">
          <a:xfrm>
            <a:off x="-36512" y="-27384"/>
            <a:ext cx="9144000" cy="6751638"/>
            <a:chOff x="0" y="0"/>
            <a:chExt cx="5760" cy="4253"/>
          </a:xfrm>
        </p:grpSpPr>
        <p:sp>
          <p:nvSpPr>
            <p:cNvPr id="80909" name="Text Box 10"/>
            <p:cNvSpPr txBox="1">
              <a:spLocks noChangeArrowheads="1"/>
            </p:cNvSpPr>
            <p:nvPr/>
          </p:nvSpPr>
          <p:spPr bwMode="auto">
            <a:xfrm>
              <a:off x="0" y="1440"/>
              <a:ext cx="5760" cy="28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Genesis 19:36-38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30000" noProof="0" dirty="0">
                  <a:ln>
                    <a:noFill/>
                  </a:ln>
                  <a:solidFill>
                    <a:srgbClr val="FFFFFF"/>
                  </a:solidFill>
                  <a:effectLst/>
                  <a:uLnTx/>
                  <a:uFillTx/>
                  <a:latin typeface="Arial" pitchFamily="34" charset="0"/>
                  <a:ea typeface="ＭＳ Ｐゴシック" pitchFamily="34" charset="-128"/>
                  <a:cs typeface="Arial"/>
                </a:rPr>
                <a:t>36</a:t>
              </a:r>
              <a:r>
                <a:rPr kumimoji="0" lang="en-US" altLang="en-US" sz="3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 So both of Lot</a:t>
              </a:r>
              <a:r>
                <a:rPr kumimoji="0" lang="fr-FR" altLang="ja-JP" sz="3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a:t>
              </a:r>
              <a:r>
                <a:rPr kumimoji="0" lang="en-US" altLang="en-US" sz="3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s daughters became pregnant by their father.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30000" noProof="0" dirty="0">
                  <a:ln>
                    <a:noFill/>
                  </a:ln>
                  <a:solidFill>
                    <a:srgbClr val="FFFFFF"/>
                  </a:solidFill>
                  <a:effectLst/>
                  <a:uLnTx/>
                  <a:uFillTx/>
                  <a:latin typeface="Arial" pitchFamily="34" charset="0"/>
                  <a:ea typeface="ＭＳ Ｐゴシック" pitchFamily="34" charset="-128"/>
                  <a:cs typeface="Arial"/>
                </a:rPr>
                <a:t>37</a:t>
              </a:r>
              <a:r>
                <a:rPr kumimoji="0" lang="en-US" altLang="en-US" sz="3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 The older daughter had a son, and she named him Moab, he is the father of the Moabites</a:t>
              </a:r>
              <a:r>
                <a:rPr kumimoji="0" lang="en-US" altLang="en-US" sz="3000" b="1"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Arial"/>
                </a:rPr>
                <a:t> </a:t>
              </a:r>
              <a:r>
                <a:rPr kumimoji="0" lang="en-US" altLang="en-US" sz="3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today.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30000" noProof="0" dirty="0">
                  <a:ln>
                    <a:noFill/>
                  </a:ln>
                  <a:solidFill>
                    <a:srgbClr val="FFFFFF"/>
                  </a:solidFill>
                  <a:effectLst/>
                  <a:uLnTx/>
                  <a:uFillTx/>
                  <a:latin typeface="Arial" pitchFamily="34" charset="0"/>
                  <a:ea typeface="ＭＳ Ｐゴシック" pitchFamily="34" charset="-128"/>
                  <a:cs typeface="Arial"/>
                </a:rPr>
                <a:t>38</a:t>
              </a:r>
              <a:r>
                <a:rPr kumimoji="0" lang="en-US" altLang="en-US" sz="3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 The younger daughter also had a son, and she named him </a:t>
              </a:r>
              <a:r>
                <a:rPr kumimoji="0" lang="en-US" altLang="en-US" sz="3000" b="1"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Arial"/>
                </a:rPr>
                <a:t>Ben-Ammi</a:t>
              </a:r>
              <a:r>
                <a:rPr kumimoji="0" lang="en-US" altLang="en-US" sz="3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 he is the father of the </a:t>
              </a:r>
              <a:r>
                <a:rPr kumimoji="0" lang="en-US" altLang="en-US" sz="3000" b="1"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Arial"/>
                </a:rPr>
                <a:t>Ammonites</a:t>
              </a:r>
              <a:r>
                <a:rPr kumimoji="0" lang="en-US" altLang="en-US" sz="3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 of today. </a:t>
              </a:r>
            </a:p>
          </p:txBody>
        </p:sp>
        <p:pic>
          <p:nvPicPr>
            <p:cNvPr id="80910" name="Picture 14" descr="Lot flees from Sod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2064" cy="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a:xfrm>
            <a:off x="-324544" y="-826622"/>
            <a:ext cx="4401344" cy="1031776"/>
          </a:xfrm>
        </p:spPr>
        <p:txBody>
          <a:bodyPr/>
          <a:lstStyle/>
          <a:p>
            <a:pPr eaLnBrk="1" hangingPunct="1"/>
            <a:r>
              <a:rPr lang="en-US" altLang="en-US" sz="3200" dirty="0">
                <a:solidFill>
                  <a:srgbClr val="FFFFFF"/>
                </a:solidFill>
                <a:latin typeface="Arial" pitchFamily="34" charset="0"/>
                <a:ea typeface="ＭＳ Ｐゴシック" pitchFamily="34" charset="-128"/>
              </a:rPr>
              <a:t>Genesis 19:36-38</a:t>
            </a:r>
            <a:endParaRPr lang="en-US" altLang="en-US" dirty="0">
              <a:latin typeface="Arial" pitchFamily="34" charset="0"/>
              <a:ea typeface="ＭＳ Ｐゴシック" pitchFamily="34" charset="-128"/>
            </a:endParaRPr>
          </a:p>
        </p:txBody>
      </p:sp>
      <p:sp>
        <p:nvSpPr>
          <p:cNvPr id="80908"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a:rPr>
              <a:t>95</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11979"/>
                                        </p:tgtEl>
                                        <p:attrNameLst>
                                          <p:attrName>style.visibility</p:attrName>
                                        </p:attrNameLst>
                                      </p:cBhvr>
                                      <p:to>
                                        <p:strVal val="visible"/>
                                      </p:to>
                                    </p:set>
                                    <p:animEffect transition="in" filter="dissolve">
                                      <p:cBhvr>
                                        <p:cTn id="16" dur="500"/>
                                        <p:tgtEl>
                                          <p:spTgt spid="211979"/>
                                        </p:tgtEl>
                                      </p:cBhvr>
                                    </p:animEffect>
                                  </p:childTnLst>
                                </p:cTn>
                              </p:par>
                            </p:childTnLst>
                          </p:cTn>
                        </p:par>
                        <p:par>
                          <p:cTn id="17" fill="hold" nodeType="afterGroup">
                            <p:stCondLst>
                              <p:cond delay="1000"/>
                            </p:stCondLst>
                            <p:childTnLst>
                              <p:par>
                                <p:cTn id="18" presetID="9" presetClass="entr" presetSubtype="0" fill="hold" nodeType="afterEffect">
                                  <p:stCondLst>
                                    <p:cond delay="0"/>
                                  </p:stCondLst>
                                  <p:childTnLst>
                                    <p:set>
                                      <p:cBhvr>
                                        <p:cTn id="19" dur="1" fill="hold">
                                          <p:stCondLst>
                                            <p:cond delay="0"/>
                                          </p:stCondLst>
                                        </p:cTn>
                                        <p:tgtEl>
                                          <p:spTgt spid="211980"/>
                                        </p:tgtEl>
                                        <p:attrNameLst>
                                          <p:attrName>style.visibility</p:attrName>
                                        </p:attrNameLst>
                                      </p:cBhvr>
                                      <p:to>
                                        <p:strVal val="visible"/>
                                      </p:to>
                                    </p:set>
                                    <p:animEffect transition="in" filter="dissolve">
                                      <p:cBhvr>
                                        <p:cTn id="20" dur="500"/>
                                        <p:tgtEl>
                                          <p:spTgt spid="21198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197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1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P spid="2119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p:cNvSpPr txBox="1">
            <a:spLocks noChangeArrowheads="1"/>
          </p:cNvSpPr>
          <p:nvPr/>
        </p:nvSpPr>
        <p:spPr bwMode="auto">
          <a:xfrm>
            <a:off x="228600" y="3276600"/>
            <a:ext cx="8915400" cy="29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ts val="500"/>
              </a:spcBef>
              <a:spcAft>
                <a:spcPts val="500"/>
              </a:spcAft>
              <a:buClrTx/>
              <a:buSzTx/>
              <a:buFontTx/>
              <a:buChar char="-"/>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Built on seven hills</a:t>
            </a:r>
          </a:p>
          <a:p>
            <a:pPr marL="0" marR="0" lvl="0" indent="0" algn="l" defTabSz="914400" rtl="0" eaLnBrk="0" fontAlgn="base" latinLnBrk="0" hangingPunct="0">
              <a:lnSpc>
                <a:spcPct val="100000"/>
              </a:lnSpc>
              <a:spcBef>
                <a:spcPts val="500"/>
              </a:spcBef>
              <a:spcAft>
                <a:spcPts val="500"/>
              </a:spcAft>
              <a:buClrTx/>
              <a:buSzTx/>
              <a:buFontTx/>
              <a:buChar char="-"/>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One of the world's oldest continuously inhabited cities</a:t>
            </a:r>
          </a:p>
          <a:p>
            <a:pPr marL="0" marR="0" lvl="0" indent="0" algn="l" defTabSz="914400" rtl="0" eaLnBrk="0" fontAlgn="base" latinLnBrk="0" hangingPunct="0">
              <a:lnSpc>
                <a:spcPct val="100000"/>
              </a:lnSpc>
              <a:spcBef>
                <a:spcPts val="500"/>
              </a:spcBef>
              <a:spcAft>
                <a:spcPts val="500"/>
              </a:spcAft>
              <a:buClrTx/>
              <a:buSzTx/>
              <a:buFontTx/>
              <a:buChar char="-"/>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Became Ammonite capital of </a:t>
            </a:r>
            <a:r>
              <a:rPr kumimoji="0" lang="en-US" altLang="en-US" sz="2400" b="1" i="0" u="none" strike="noStrike" kern="1200" cap="none" spc="0" normalizeH="0" baseline="0" noProof="0" dirty="0" err="1">
                <a:ln>
                  <a:noFill/>
                </a:ln>
                <a:solidFill>
                  <a:srgbClr val="FFFF00"/>
                </a:solidFill>
                <a:effectLst/>
                <a:uLnTx/>
                <a:uFillTx/>
                <a:latin typeface="Arial" pitchFamily="34" charset="0"/>
                <a:ea typeface="ＭＳ Ｐゴシック" pitchFamily="34" charset="-128"/>
                <a:cs typeface="+mn-cs"/>
              </a:rPr>
              <a:t>Rabbath</a:t>
            </a:r>
            <a:r>
              <a:rPr kumimoji="0" lang="en-US" altLang="en-US" sz="2400" b="1"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mn-cs"/>
              </a:rPr>
              <a:t>-Ammon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by 1200 BC</a:t>
            </a:r>
          </a:p>
          <a:p>
            <a:pPr marL="0" marR="0" lvl="0" indent="0" algn="l" defTabSz="914400" rtl="0" eaLnBrk="0" fontAlgn="base" latinLnBrk="0" hangingPunct="0">
              <a:lnSpc>
                <a:spcPct val="100000"/>
              </a:lnSpc>
              <a:spcBef>
                <a:spcPts val="500"/>
              </a:spcBef>
              <a:spcAft>
                <a:spcPts val="500"/>
              </a:spcAft>
              <a:buClrTx/>
              <a:buSzTx/>
              <a:buFontTx/>
              <a:buChar char="-"/>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Renamed Philadelphia in 400 BC</a:t>
            </a:r>
          </a:p>
          <a:p>
            <a:pPr marL="0" marR="0" lvl="0" indent="0" algn="l" defTabSz="914400" rtl="0" eaLnBrk="0" fontAlgn="base" latinLnBrk="0" hangingPunct="0">
              <a:lnSpc>
                <a:spcPct val="100000"/>
              </a:lnSpc>
              <a:spcBef>
                <a:spcPts val="500"/>
              </a:spcBef>
              <a:spcAft>
                <a:spcPts val="500"/>
              </a:spcAft>
              <a:buClrTx/>
              <a:buSzTx/>
              <a:buFontTx/>
              <a:buChar char="-"/>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Philadelphia taken by Roman vassal King Herod in 30 BC</a:t>
            </a:r>
          </a:p>
          <a:p>
            <a:pPr marL="0" marR="0" lvl="0" indent="0" algn="l" defTabSz="914400" rtl="0" eaLnBrk="0" fontAlgn="base" latinLnBrk="0" hangingPunct="0">
              <a:lnSpc>
                <a:spcPct val="100000"/>
              </a:lnSpc>
              <a:spcBef>
                <a:spcPts val="500"/>
              </a:spcBef>
              <a:spcAft>
                <a:spcPts val="500"/>
              </a:spcAft>
              <a:buClrTx/>
              <a:buSzTx/>
              <a:buFontTx/>
              <a:buChar char="-"/>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Arabian armies of Islam took over around the year AD 635</a:t>
            </a:r>
            <a:endParaRPr kumimoji="0" lang="en-US" altLang="en-US" sz="2400" b="1" i="0" u="none" strike="noStrike" kern="1200" cap="none" spc="0" normalizeH="0" baseline="0" noProof="0" dirty="0">
              <a:ln>
                <a:noFill/>
              </a:ln>
              <a:solidFill>
                <a:srgbClr val="FFFFFF"/>
              </a:solidFill>
              <a:effectLst/>
              <a:uLnTx/>
              <a:uFillTx/>
              <a:latin typeface="Times New Roman" pitchFamily="18" charset="0"/>
              <a:ea typeface="ＭＳ Ｐゴシック" pitchFamily="34" charset="-128"/>
              <a:cs typeface="+mn-cs"/>
            </a:endParaRPr>
          </a:p>
        </p:txBody>
      </p:sp>
      <p:sp>
        <p:nvSpPr>
          <p:cNvPr id="2" name="Title 1"/>
          <p:cNvSpPr>
            <a:spLocks noGrp="1"/>
          </p:cNvSpPr>
          <p:nvPr>
            <p:ph type="title" idx="4294967295"/>
          </p:nvPr>
        </p:nvSpPr>
        <p:spPr>
          <a:xfrm>
            <a:off x="0" y="1600200"/>
            <a:ext cx="5292080" cy="1600200"/>
          </a:xfrm>
        </p:spPr>
        <p:txBody>
          <a:bodyPr/>
          <a:lstStyle/>
          <a:p>
            <a:pPr algn="l" eaLnBrk="1" hangingPunct="1"/>
            <a:r>
              <a:rPr lang="en-US" altLang="en-US" sz="9600" b="1" dirty="0">
                <a:solidFill>
                  <a:srgbClr val="FFFF66"/>
                </a:solidFill>
                <a:latin typeface="Arial" pitchFamily="34" charset="0"/>
                <a:ea typeface="ＭＳ Ｐゴシック" pitchFamily="34" charset="-128"/>
              </a:rPr>
              <a:t>Amman</a:t>
            </a:r>
            <a:endParaRPr lang="en-US" altLang="en-US" sz="7200" dirty="0">
              <a:latin typeface="Arial" pitchFamily="34" charset="0"/>
              <a:ea typeface="ＭＳ Ｐゴシック"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7185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4800600" y="381000"/>
            <a:ext cx="4191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ts val="500"/>
              </a:spcBef>
              <a:spcAft>
                <a:spcPts val="500"/>
              </a:spcAft>
              <a:buClrTx/>
              <a:buSzTx/>
              <a:buFontTx/>
              <a:buNone/>
              <a:tabLst/>
              <a:defRPr/>
            </a:pPr>
            <a:r>
              <a:rPr kumimoji="0" lang="en-US" altLang="en-US" sz="2400" b="1" i="0" u="none" strike="noStrike" kern="1200" cap="none" spc="0" normalizeH="0" baseline="0" noProof="0">
                <a:ln>
                  <a:noFill/>
                </a:ln>
                <a:solidFill>
                  <a:srgbClr val="FFFF66"/>
                </a:solidFill>
                <a:effectLst/>
                <a:uLnTx/>
                <a:uFillTx/>
                <a:latin typeface="Arial" pitchFamily="34" charset="0"/>
                <a:ea typeface="ＭＳ Ｐゴシック" pitchFamily="34" charset="-128"/>
                <a:cs typeface="+mn-cs"/>
              </a:rPr>
              <a:t>Salt (near Amman) is said to be the final resting place of </a:t>
            </a:r>
            <a:r>
              <a:rPr kumimoji="0" lang="en-US" altLang="en-US" sz="32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Job</a:t>
            </a:r>
            <a:r>
              <a:rPr kumimoji="0" lang="en-US" altLang="en-US" sz="2400" b="1" i="0" u="none" strike="noStrike" kern="1200" cap="none" spc="0" normalizeH="0" baseline="0" noProof="0">
                <a:ln>
                  <a:noFill/>
                </a:ln>
                <a:solidFill>
                  <a:srgbClr val="FFFF66"/>
                </a:solidFill>
                <a:effectLst/>
                <a:uLnTx/>
                <a:uFillTx/>
                <a:latin typeface="Arial" pitchFamily="34" charset="0"/>
                <a:ea typeface="ＭＳ Ｐゴシック" pitchFamily="34" charset="-128"/>
                <a:cs typeface="+mn-cs"/>
              </a:rPr>
              <a:t>.  Also </a:t>
            </a:r>
            <a:r>
              <a:rPr kumimoji="0" lang="en-US" altLang="en-US" sz="32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Jethro</a:t>
            </a:r>
            <a:r>
              <a:rPr kumimoji="0" lang="en-US" altLang="en-US" sz="2400" b="1" i="0" u="none" strike="noStrike" kern="1200" cap="none" spc="0" normalizeH="0" baseline="0" noProof="0">
                <a:ln>
                  <a:noFill/>
                </a:ln>
                <a:solidFill>
                  <a:srgbClr val="FFFF66"/>
                </a:solidFill>
                <a:effectLst/>
                <a:uLnTx/>
                <a:uFillTx/>
                <a:latin typeface="Arial" pitchFamily="34" charset="0"/>
                <a:ea typeface="ＭＳ Ｐゴシック" pitchFamily="34" charset="-128"/>
                <a:cs typeface="+mn-cs"/>
              </a:rPr>
              <a:t>, the Midianite father-in-law of Moses, is said to be buried in a tomb near Salt in Wadi Shu</a:t>
            </a:r>
            <a:r>
              <a:rPr kumimoji="0" lang="fr-FR" altLang="en-US" sz="2400" b="1" i="0" u="none" strike="noStrike" kern="1200" cap="none" spc="0" normalizeH="0" baseline="0" noProof="0">
                <a:ln>
                  <a:noFill/>
                </a:ln>
                <a:solidFill>
                  <a:srgbClr val="FFFF66"/>
                </a:solidFill>
                <a:effectLst/>
                <a:uLnTx/>
                <a:uFillTx/>
                <a:latin typeface="Arial" pitchFamily="34" charset="0"/>
                <a:ea typeface="ＭＳ Ｐゴシック" pitchFamily="34" charset="-128"/>
                <a:cs typeface="+mn-cs"/>
              </a:rPr>
              <a:t>'</a:t>
            </a:r>
            <a:r>
              <a:rPr kumimoji="0" lang="en-US" altLang="en-US" sz="2400" b="1" i="0" u="none" strike="noStrike" kern="1200" cap="none" spc="0" normalizeH="0" baseline="0" noProof="0">
                <a:ln>
                  <a:noFill/>
                </a:ln>
                <a:solidFill>
                  <a:srgbClr val="FFFF66"/>
                </a:solidFill>
                <a:effectLst/>
                <a:uLnTx/>
                <a:uFillTx/>
                <a:latin typeface="Arial" pitchFamily="34" charset="0"/>
                <a:ea typeface="ＭＳ Ｐゴシック" pitchFamily="34" charset="-128"/>
                <a:cs typeface="+mn-cs"/>
              </a:rPr>
              <a:t>ayb.</a:t>
            </a:r>
            <a:endParaRPr kumimoji="0" lang="en-US" altLang="en-US" sz="2400" b="1" i="0" u="none" strike="noStrike" kern="1200" cap="none" spc="0" normalizeH="0" baseline="0" noProof="0">
              <a:ln>
                <a:noFill/>
              </a:ln>
              <a:solidFill>
                <a:srgbClr val="FFFF66"/>
              </a:solidFill>
              <a:effectLst/>
              <a:uLnTx/>
              <a:uFillTx/>
              <a:latin typeface="Times New Roman" pitchFamily="18" charset="0"/>
              <a:ea typeface="ＭＳ Ｐゴシック" pitchFamily="34" charset="-128"/>
              <a:cs typeface="+mn-cs"/>
            </a:endParaRPr>
          </a:p>
        </p:txBody>
      </p:sp>
      <p:pic>
        <p:nvPicPr>
          <p:cNvPr id="1116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733800"/>
            <a:ext cx="17319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733800"/>
            <a:ext cx="17478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 Box 7"/>
          <p:cNvSpPr txBox="1">
            <a:spLocks noChangeArrowheads="1"/>
          </p:cNvSpPr>
          <p:nvPr/>
        </p:nvSpPr>
        <p:spPr bwMode="auto">
          <a:xfrm>
            <a:off x="2362200" y="5943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t>Jordan River</a:t>
            </a:r>
          </a:p>
        </p:txBody>
      </p:sp>
      <p:sp>
        <p:nvSpPr>
          <p:cNvPr id="82952" name="Title 1"/>
          <p:cNvSpPr>
            <a:spLocks noGrp="1"/>
          </p:cNvSpPr>
          <p:nvPr>
            <p:ph type="title" idx="4294967295"/>
          </p:nvPr>
        </p:nvSpPr>
        <p:spPr>
          <a:xfrm>
            <a:off x="609600" y="2667000"/>
            <a:ext cx="5105400" cy="914400"/>
          </a:xfrm>
          <a:extLst>
            <a:ext uri="{FAA26D3D-D897-4be2-8F04-BA451C77F1D7}">
              <ma14:placeholderFlag xmlns="" xmlns:ma14="http://schemas.microsoft.com/office/mac/drawingml/2011/main" val="1"/>
            </a:ext>
          </a:extLst>
        </p:spPr>
        <p:txBody>
          <a:bodyPr/>
          <a:lstStyle/>
          <a:p>
            <a:pPr>
              <a:defRPr/>
            </a:pPr>
            <a:r>
              <a:rPr lang="en-US" sz="8800" b="1" dirty="0">
                <a:solidFill>
                  <a:srgbClr val="FFFFFF"/>
                </a:solidFill>
                <a:effectLst>
                  <a:glow rad="254000">
                    <a:schemeClr val="tx1">
                      <a:alpha val="96000"/>
                    </a:schemeClr>
                  </a:glow>
                </a:effectLst>
                <a:latin typeface="Arial" charset="0"/>
                <a:ea typeface="ＭＳ Ｐゴシック" charset="0"/>
              </a:rPr>
              <a:t>Salt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0292"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51235" y="3429000"/>
            <a:ext cx="23669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610397"/>
            <a:ext cx="25003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3000"/>
                    </a:srgbClr>
                  </a:glow>
                </a:effectLst>
                <a:uLnTx/>
                <a:uFillTx/>
                <a:latin typeface="Arial" charset="0"/>
                <a:ea typeface="ＭＳ Ｐゴシック" charset="0"/>
                <a:cs typeface="Arial" charset="0"/>
              </a:rPr>
              <a:t>95</a:t>
            </a:r>
          </a:p>
        </p:txBody>
      </p:sp>
      <p:pic>
        <p:nvPicPr>
          <p:cNvPr id="129026" name="Picture 2" descr="SHOW THEM NO MERCY!&quot;">
            <a:extLst>
              <a:ext uri="{FF2B5EF4-FFF2-40B4-BE49-F238E27FC236}">
                <a16:creationId xmlns:a16="http://schemas.microsoft.com/office/drawing/2014/main" id="{4F8B1F1C-176C-BD48-85DD-178EAFF2A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76199"/>
            <a:ext cx="5334000" cy="68021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64265" y="57150"/>
            <a:ext cx="4394813" cy="1466850"/>
          </a:xfrm>
        </p:spPr>
        <p:txBody>
          <a:bodyPr/>
          <a:lstStyle/>
          <a:p>
            <a:pPr eaLnBrk="1" hangingPunct="1"/>
            <a:r>
              <a:rPr lang="en-US" altLang="en-US" sz="4800" b="1" dirty="0">
                <a:solidFill>
                  <a:srgbClr val="FFFF66"/>
                </a:solidFill>
                <a:latin typeface="Arial" pitchFamily="34" charset="0"/>
                <a:ea typeface="ＭＳ Ｐゴシック" pitchFamily="34" charset="-128"/>
              </a:rPr>
              <a:t>Molech Child Sacrifice</a:t>
            </a:r>
            <a:endParaRPr lang="en-US" altLang="en-US" sz="6000" dirty="0">
              <a:latin typeface="Arial" pitchFamily="34" charset="0"/>
              <a:ea typeface="ＭＳ Ｐゴシック"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3"/>
          <p:cNvSpPr>
            <a:spLocks noGrp="1" noChangeArrowheads="1"/>
          </p:cNvSpPr>
          <p:nvPr>
            <p:ph type="body" idx="1"/>
          </p:nvPr>
        </p:nvSpPr>
        <p:spPr/>
        <p:txBody>
          <a:bodyPr/>
          <a:lstStyle/>
          <a:p>
            <a:pPr eaLnBrk="1" hangingPunct="1"/>
            <a:endParaRPr lang="en-US" altLang="en-US">
              <a:latin typeface="Times New Roman" pitchFamily="18" charset="0"/>
              <a:ea typeface="ＭＳ Ｐゴシック" pitchFamily="34" charset="-128"/>
            </a:endParaRPr>
          </a:p>
        </p:txBody>
      </p:sp>
      <p:pic>
        <p:nvPicPr>
          <p:cNvPr id="197634" name="Picture 4" descr="high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65175"/>
            <a:ext cx="8078787"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5"/>
          <p:cNvSpPr>
            <a:spLocks noChangeArrowheads="1"/>
          </p:cNvSpPr>
          <p:nvPr/>
        </p:nvSpPr>
        <p:spPr bwMode="auto">
          <a:xfrm>
            <a:off x="7956550" y="0"/>
            <a:ext cx="936625" cy="652462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7636" name="Rectangle 6"/>
          <p:cNvSpPr>
            <a:spLocks noChangeArrowheads="1"/>
          </p:cNvSpPr>
          <p:nvPr/>
        </p:nvSpPr>
        <p:spPr bwMode="auto">
          <a:xfrm>
            <a:off x="179388" y="5876925"/>
            <a:ext cx="8353425" cy="647700"/>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7637" name="Rectangle 7"/>
          <p:cNvSpPr>
            <a:spLocks noChangeArrowheads="1"/>
          </p:cNvSpPr>
          <p:nvPr/>
        </p:nvSpPr>
        <p:spPr bwMode="auto">
          <a:xfrm>
            <a:off x="179388" y="0"/>
            <a:ext cx="1152525" cy="609282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97638" name="Rectangle 8"/>
          <p:cNvSpPr>
            <a:spLocks noChangeArrowheads="1"/>
          </p:cNvSpPr>
          <p:nvPr/>
        </p:nvSpPr>
        <p:spPr bwMode="auto">
          <a:xfrm>
            <a:off x="900113" y="0"/>
            <a:ext cx="7272337" cy="836613"/>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7639" name="Text Box 9"/>
          <p:cNvSpPr txBox="1">
            <a:spLocks noChangeArrowheads="1"/>
          </p:cNvSpPr>
          <p:nvPr/>
        </p:nvSpPr>
        <p:spPr bwMode="auto">
          <a:xfrm>
            <a:off x="1619250" y="765175"/>
            <a:ext cx="662463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2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Solomon erected a high place just outside Jerusalem for the worship of Molech, the god of the Ammonites.</a:t>
            </a:r>
            <a:endParaRPr kumimoji="0" lang="en-US" altLang="en-US" sz="2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97640" name="Rectangle 2"/>
          <p:cNvSpPr>
            <a:spLocks noGrp="1" noChangeArrowheads="1"/>
          </p:cNvSpPr>
          <p:nvPr>
            <p:ph type="title"/>
          </p:nvPr>
        </p:nvSpPr>
        <p:spPr>
          <a:xfrm>
            <a:off x="685800" y="0"/>
            <a:ext cx="7772400" cy="762000"/>
          </a:xfrm>
        </p:spPr>
        <p:txBody>
          <a:bodyPr/>
          <a:lstStyle/>
          <a:p>
            <a:pPr eaLnBrk="1" hangingPunct="1"/>
            <a:r>
              <a:rPr lang="en-US" altLang="en-US" sz="3600" b="1">
                <a:solidFill>
                  <a:schemeClr val="bg1"/>
                </a:solidFill>
                <a:latin typeface="Arial" pitchFamily="34" charset="0"/>
                <a:ea typeface="ＭＳ Ｐゴシック" pitchFamily="34" charset="-128"/>
              </a:rPr>
              <a:t>Imported Idolatry</a:t>
            </a:r>
          </a:p>
        </p:txBody>
      </p:sp>
      <p:sp>
        <p:nvSpPr>
          <p:cNvPr id="10" name="Text Box 7"/>
          <p:cNvSpPr txBox="1">
            <a:spLocks noChangeArrowheads="1"/>
          </p:cNvSpPr>
          <p:nvPr/>
        </p:nvSpPr>
        <p:spPr bwMode="auto">
          <a:xfrm>
            <a:off x="82296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3000"/>
                    </a:srgbClr>
                  </a:glow>
                </a:effectLst>
                <a:uLnTx/>
                <a:uFillTx/>
                <a:latin typeface="Arial" charset="0"/>
                <a:ea typeface="ＭＳ Ｐゴシック" charset="0"/>
                <a:cs typeface="Arial" charset="0"/>
              </a:rPr>
              <a:t>96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Ammon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(25:1-7)</a:t>
            </a:r>
          </a:p>
        </p:txBody>
      </p:sp>
      <p:sp>
        <p:nvSpPr>
          <p:cNvPr id="632835" name="Title 1"/>
          <p:cNvSpPr>
            <a:spLocks noGrp="1"/>
          </p:cNvSpPr>
          <p:nvPr>
            <p:ph type="title"/>
          </p:nvPr>
        </p:nvSpPr>
        <p:spPr>
          <a:xfrm>
            <a:off x="-56063" y="-26988"/>
            <a:ext cx="5892418" cy="6884988"/>
          </a:xfrm>
          <a:solidFill>
            <a:srgbClr val="000000"/>
          </a:solidFill>
        </p:spPr>
        <p:txBody>
          <a:bodyPr anchor="ctr"/>
          <a:lstStyle/>
          <a:p>
            <a:pPr algn="ctr"/>
            <a:r>
              <a:rPr lang="en-US" sz="3200" b="1" i="0" dirty="0">
                <a:solidFill>
                  <a:srgbClr val="FFFFFF"/>
                </a:solidFill>
                <a:latin typeface="Arial" charset="0"/>
                <a:ea typeface="新細明體" charset="0"/>
              </a:rPr>
              <a:t>"This is what the Sovereign L</a:t>
            </a:r>
            <a:r>
              <a:rPr lang="en-US" sz="2800" b="1" i="0" dirty="0">
                <a:solidFill>
                  <a:srgbClr val="FFFFFF"/>
                </a:solidFill>
                <a:latin typeface="Arial" charset="0"/>
                <a:ea typeface="新細明體" charset="0"/>
              </a:rPr>
              <a:t>ORD</a:t>
            </a:r>
            <a:r>
              <a:rPr lang="en-US" sz="3200" b="1" i="0" dirty="0">
                <a:solidFill>
                  <a:srgbClr val="FFFFFF"/>
                </a:solidFill>
                <a:latin typeface="Arial" charset="0"/>
                <a:ea typeface="新細明體" charset="0"/>
              </a:rPr>
              <a:t> says: Because </a:t>
            </a:r>
            <a:r>
              <a:rPr lang="en-US" sz="3200" b="1" i="0" dirty="0">
                <a:solidFill>
                  <a:srgbClr val="FFFF00"/>
                </a:solidFill>
                <a:latin typeface="Arial" charset="0"/>
                <a:ea typeface="新細明體" charset="0"/>
              </a:rPr>
              <a:t>you clapped and danced and cheered with glee at the destruction of my people</a:t>
            </a:r>
            <a:r>
              <a:rPr lang="en-US" sz="3200" b="1" i="0" dirty="0">
                <a:solidFill>
                  <a:srgbClr val="FFFFFF"/>
                </a:solidFill>
                <a:latin typeface="Arial" charset="0"/>
                <a:ea typeface="新細明體" charset="0"/>
              </a:rPr>
              <a:t>, </a:t>
            </a:r>
            <a:br>
              <a:rPr lang="en-US" sz="3200" b="1" i="0" dirty="0">
                <a:solidFill>
                  <a:srgbClr val="FFFFFF"/>
                </a:solidFill>
                <a:latin typeface="Arial" charset="0"/>
                <a:ea typeface="新細明體" charset="0"/>
              </a:rPr>
            </a:br>
            <a:r>
              <a:rPr lang="en-US" sz="3200" b="1" i="0" baseline="30000" dirty="0">
                <a:solidFill>
                  <a:srgbClr val="FFFFFF"/>
                </a:solidFill>
                <a:latin typeface="Arial" charset="0"/>
                <a:ea typeface="新細明體" charset="0"/>
              </a:rPr>
              <a:t>7 </a:t>
            </a:r>
            <a:r>
              <a:rPr lang="en-US" sz="3200" b="1" i="0" dirty="0">
                <a:solidFill>
                  <a:srgbClr val="FFFFFF"/>
                </a:solidFill>
                <a:latin typeface="Arial" charset="0"/>
                <a:ea typeface="新細明體" charset="0"/>
              </a:rPr>
              <a:t>I will raise my fist of judgment against you. I will give you as plunder to many nations. I will cut you off from being a nation and destroy you completely. Then you will know that I am the L</a:t>
            </a:r>
            <a:r>
              <a:rPr lang="en-US" sz="2800" b="1" i="0" dirty="0">
                <a:solidFill>
                  <a:srgbClr val="FFFFFF"/>
                </a:solidFill>
                <a:latin typeface="Arial" charset="0"/>
                <a:ea typeface="新細明體" charset="0"/>
              </a:rPr>
              <a:t>ORD</a:t>
            </a:r>
            <a:r>
              <a:rPr lang="en-US" sz="3200" b="1" i="0" dirty="0">
                <a:solidFill>
                  <a:srgbClr val="FFFFFF"/>
                </a:solidFill>
                <a:latin typeface="Arial" charset="0"/>
                <a:ea typeface="新細明體" charset="0"/>
              </a:rPr>
              <a:t>."</a:t>
            </a:r>
            <a:endParaRPr lang="en-US" b="1" i="0" dirty="0">
              <a:solidFill>
                <a:srgbClr val="FFFFFF"/>
              </a:solidFill>
              <a:latin typeface="Arial" charset="0"/>
              <a:ea typeface="新細明體" charset="0"/>
            </a:endParaRPr>
          </a:p>
        </p:txBody>
      </p:sp>
    </p:spTree>
    <p:extLst>
      <p:ext uri="{BB962C8B-B14F-4D97-AF65-F5344CB8AC3E}">
        <p14:creationId xmlns:p14="http://schemas.microsoft.com/office/powerpoint/2010/main" val="228396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1000" fill="hold"/>
                                        <p:tgtEl>
                                          <p:spTgt spid="632835"/>
                                        </p:tgtEl>
                                        <p:attrNameLst>
                                          <p:attrName>ppt_w</p:attrName>
                                        </p:attrNameLst>
                                      </p:cBhvr>
                                      <p:tavLst>
                                        <p:tav tm="0">
                                          <p:val>
                                            <p:strVal val="#ppt_w*0.70"/>
                                          </p:val>
                                        </p:tav>
                                        <p:tav tm="100000">
                                          <p:val>
                                            <p:strVal val="#ppt_w"/>
                                          </p:val>
                                        </p:tav>
                                      </p:tavLst>
                                    </p:anim>
                                    <p:anim calcmode="lin" valueType="num">
                                      <p:cBhvr>
                                        <p:cTn id="8" dur="1000" fill="hold"/>
                                        <p:tgtEl>
                                          <p:spTgt spid="632835"/>
                                        </p:tgtEl>
                                        <p:attrNameLst>
                                          <p:attrName>ppt_h</p:attrName>
                                        </p:attrNameLst>
                                      </p:cBhvr>
                                      <p:tavLst>
                                        <p:tav tm="0">
                                          <p:val>
                                            <p:strVal val="#ppt_h"/>
                                          </p:val>
                                        </p:tav>
                                        <p:tav tm="100000">
                                          <p:val>
                                            <p:strVal val="#ppt_h"/>
                                          </p:val>
                                        </p:tav>
                                      </p:tavLst>
                                    </p:anim>
                                    <p:animEffect transition="in" filter="fade">
                                      <p:cBhvr>
                                        <p:cTn id="9" dur="10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962C317-8468-F936-F8A8-AEE68E9B2CAE}"/>
              </a:ext>
            </a:extLst>
          </p:cNvPr>
          <p:cNvGrpSpPr/>
          <p:nvPr/>
        </p:nvGrpSpPr>
        <p:grpSpPr>
          <a:xfrm>
            <a:off x="4572000" y="14861"/>
            <a:ext cx="4608512" cy="3461854"/>
            <a:chOff x="4572000" y="14861"/>
            <a:chExt cx="4608512" cy="3461854"/>
          </a:xfrm>
        </p:grpSpPr>
        <p:pic>
          <p:nvPicPr>
            <p:cNvPr id="9" name="Picture 8">
              <a:extLst>
                <a:ext uri="{FF2B5EF4-FFF2-40B4-BE49-F238E27FC236}">
                  <a16:creationId xmlns:a16="http://schemas.microsoft.com/office/drawing/2014/main" id="{40A218B3-4C45-E278-5E90-D43A6FA9BC87}"/>
                </a:ext>
              </a:extLst>
            </p:cNvPr>
            <p:cNvPicPr>
              <a:picLocks noChangeAspect="1"/>
            </p:cNvPicPr>
            <p:nvPr/>
          </p:nvPicPr>
          <p:blipFill rotWithShape="1">
            <a:blip r:embed="rId3"/>
            <a:srcRect b="27124"/>
            <a:stretch/>
          </p:blipFill>
          <p:spPr>
            <a:xfrm>
              <a:off x="4572000" y="14861"/>
              <a:ext cx="4572000" cy="3414139"/>
            </a:xfrm>
            <a:prstGeom prst="rect">
              <a:avLst/>
            </a:prstGeom>
          </p:spPr>
        </p:pic>
        <p:sp>
          <p:nvSpPr>
            <p:cNvPr id="4" name="Rectangle 2">
              <a:extLst>
                <a:ext uri="{FF2B5EF4-FFF2-40B4-BE49-F238E27FC236}">
                  <a16:creationId xmlns:a16="http://schemas.microsoft.com/office/drawing/2014/main" id="{1BCDCFD8-CFC0-01A5-99A2-DA84EBE845A7}"/>
                </a:ext>
              </a:extLst>
            </p:cNvPr>
            <p:cNvSpPr txBox="1">
              <a:spLocks noChangeArrowheads="1"/>
            </p:cNvSpPr>
            <p:nvPr/>
          </p:nvSpPr>
          <p:spPr bwMode="auto">
            <a:xfrm>
              <a:off x="4608511" y="2756634"/>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Bill Gates</a:t>
              </a:r>
            </a:p>
          </p:txBody>
        </p:sp>
      </p:grpSp>
      <p:grpSp>
        <p:nvGrpSpPr>
          <p:cNvPr id="14" name="Group 13">
            <a:extLst>
              <a:ext uri="{FF2B5EF4-FFF2-40B4-BE49-F238E27FC236}">
                <a16:creationId xmlns:a16="http://schemas.microsoft.com/office/drawing/2014/main" id="{7C274309-E9BE-D310-5C73-7F730D04F91A}"/>
              </a:ext>
            </a:extLst>
          </p:cNvPr>
          <p:cNvGrpSpPr/>
          <p:nvPr/>
        </p:nvGrpSpPr>
        <p:grpSpPr>
          <a:xfrm>
            <a:off x="-91060" y="3429000"/>
            <a:ext cx="4663060" cy="3429000"/>
            <a:chOff x="-91060" y="3429000"/>
            <a:chExt cx="4663060" cy="3429000"/>
          </a:xfrm>
        </p:grpSpPr>
        <p:pic>
          <p:nvPicPr>
            <p:cNvPr id="27654" name="Picture 6" descr="Jeff Bezos' ex-wife MacKenzie's post-divorce revenge | Fox Business">
              <a:extLst>
                <a:ext uri="{FF2B5EF4-FFF2-40B4-BE49-F238E27FC236}">
                  <a16:creationId xmlns:a16="http://schemas.microsoft.com/office/drawing/2014/main" id="{090FFEBE-49F2-FA83-92F5-44A1F512F5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2" t="3970" r="24129" b="24132"/>
            <a:stretch/>
          </p:blipFill>
          <p:spPr bwMode="auto">
            <a:xfrm>
              <a:off x="-91060" y="3429000"/>
              <a:ext cx="466306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E1AE1C3-D352-C2CC-18D3-71CAF976612B}"/>
                </a:ext>
              </a:extLst>
            </p:cNvPr>
            <p:cNvSpPr txBox="1">
              <a:spLocks noChangeArrowheads="1"/>
            </p:cNvSpPr>
            <p:nvPr/>
          </p:nvSpPr>
          <p:spPr bwMode="auto">
            <a:xfrm>
              <a:off x="-57797"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Jeff Bezos</a:t>
              </a:r>
            </a:p>
          </p:txBody>
        </p:sp>
      </p:grpSp>
      <p:grpSp>
        <p:nvGrpSpPr>
          <p:cNvPr id="15" name="Group 14">
            <a:extLst>
              <a:ext uri="{FF2B5EF4-FFF2-40B4-BE49-F238E27FC236}">
                <a16:creationId xmlns:a16="http://schemas.microsoft.com/office/drawing/2014/main" id="{0BC79F66-F955-314B-7EA4-8F1CAC73A4DD}"/>
              </a:ext>
            </a:extLst>
          </p:cNvPr>
          <p:cNvGrpSpPr/>
          <p:nvPr/>
        </p:nvGrpSpPr>
        <p:grpSpPr>
          <a:xfrm>
            <a:off x="4569621" y="3428999"/>
            <a:ext cx="4572001" cy="3429001"/>
            <a:chOff x="4569621" y="3428999"/>
            <a:chExt cx="4572001" cy="3429001"/>
          </a:xfrm>
        </p:grpSpPr>
        <p:pic>
          <p:nvPicPr>
            <p:cNvPr id="27656" name="Picture 8" descr="Lyudmila Putina Once Called Her Husband a Vampire - The Moscow Times">
              <a:extLst>
                <a:ext uri="{FF2B5EF4-FFF2-40B4-BE49-F238E27FC236}">
                  <a16:creationId xmlns:a16="http://schemas.microsoft.com/office/drawing/2014/main" id="{108A7E22-92A0-C2C5-FFC0-5F025B6587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82" t="2858" r="20773" b="24863"/>
            <a:stretch/>
          </p:blipFill>
          <p:spPr bwMode="auto">
            <a:xfrm>
              <a:off x="4572000" y="3428999"/>
              <a:ext cx="4556302" cy="3429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C090920-4D02-D45C-439B-DC23DECAB328}"/>
                </a:ext>
              </a:extLst>
            </p:cNvPr>
            <p:cNvSpPr txBox="1">
              <a:spLocks noChangeArrowheads="1"/>
            </p:cNvSpPr>
            <p:nvPr/>
          </p:nvSpPr>
          <p:spPr bwMode="auto">
            <a:xfrm>
              <a:off x="4569621"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Vladimir Putin</a:t>
              </a:r>
            </a:p>
          </p:txBody>
        </p:sp>
      </p:grpSp>
      <p:grpSp>
        <p:nvGrpSpPr>
          <p:cNvPr id="11" name="Group 10">
            <a:extLst>
              <a:ext uri="{FF2B5EF4-FFF2-40B4-BE49-F238E27FC236}">
                <a16:creationId xmlns:a16="http://schemas.microsoft.com/office/drawing/2014/main" id="{4712D283-9DED-520D-816E-15A53C19D25E}"/>
              </a:ext>
            </a:extLst>
          </p:cNvPr>
          <p:cNvGrpSpPr/>
          <p:nvPr/>
        </p:nvGrpSpPr>
        <p:grpSpPr>
          <a:xfrm>
            <a:off x="-1" y="0"/>
            <a:ext cx="4572001" cy="3501008"/>
            <a:chOff x="-1" y="0"/>
            <a:chExt cx="4572001" cy="3501008"/>
          </a:xfrm>
        </p:grpSpPr>
        <p:pic>
          <p:nvPicPr>
            <p:cNvPr id="27650" name="Picture 2" descr="Elon Musk's ex-wife Talulah Riley denies she was procured as child bride |  News | The Times">
              <a:extLst>
                <a:ext uri="{FF2B5EF4-FFF2-40B4-BE49-F238E27FC236}">
                  <a16:creationId xmlns:a16="http://schemas.microsoft.com/office/drawing/2014/main" id="{2E3162AD-AAEE-AED5-DA36-7FA24808C5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14" r="20378" b="12816"/>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5043C16-D4D7-F94B-A157-2293CD4F205A}"/>
                </a:ext>
              </a:extLst>
            </p:cNvPr>
            <p:cNvSpPr txBox="1">
              <a:spLocks noChangeArrowheads="1"/>
            </p:cNvSpPr>
            <p:nvPr/>
          </p:nvSpPr>
          <p:spPr bwMode="auto">
            <a:xfrm>
              <a:off x="-1" y="2780927"/>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Elon Musk</a:t>
              </a:r>
            </a:p>
          </p:txBody>
        </p:sp>
      </p:grpSp>
      <p:sp>
        <p:nvSpPr>
          <p:cNvPr id="900098" name="Rectangle 2"/>
          <p:cNvSpPr>
            <a:spLocks noGrp="1" noChangeArrowheads="1"/>
          </p:cNvSpPr>
          <p:nvPr>
            <p:ph type="ctrTitle"/>
          </p:nvPr>
        </p:nvSpPr>
        <p:spPr>
          <a:xfrm>
            <a:off x="-15698" y="29503"/>
            <a:ext cx="9144000" cy="72008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Multi-Billionaires</a:t>
            </a:r>
          </a:p>
        </p:txBody>
      </p:sp>
    </p:spTree>
    <p:extLst>
      <p:ext uri="{BB962C8B-B14F-4D97-AF65-F5344CB8AC3E}">
        <p14:creationId xmlns:p14="http://schemas.microsoft.com/office/powerpoint/2010/main" val="18505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r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p:cNvSpPr txBox="1">
            <a:spLocks noChangeArrowheads="1"/>
          </p:cNvSpPr>
          <p:nvPr/>
        </p:nvSpPr>
        <p:spPr bwMode="auto">
          <a:xfrm>
            <a:off x="1981200" y="5211763"/>
            <a:ext cx="6934200" cy="1570037"/>
          </a:xfrm>
          <a:prstGeom prst="rect">
            <a:avLst/>
          </a:prstGeom>
          <a:solidFill>
            <a:srgbClr val="22228B"/>
          </a:solidFill>
          <a:ln w="9525">
            <a:no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CA" alt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The Ammonites soon ceased to be a nation, but the people existed well into Hellenistic times.</a:t>
            </a:r>
            <a:endParaRPr kumimoji="0" lang="en-US" alt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endParaRPr>
          </a:p>
        </p:txBody>
      </p:sp>
      <p:sp>
        <p:nvSpPr>
          <p:cNvPr id="2" name="Title 1"/>
          <p:cNvSpPr>
            <a:spLocks noGrp="1"/>
          </p:cNvSpPr>
          <p:nvPr>
            <p:ph type="title"/>
          </p:nvPr>
        </p:nvSpPr>
        <p:spPr>
          <a:xfrm>
            <a:off x="5257800" y="2057400"/>
            <a:ext cx="3657600" cy="2209800"/>
          </a:xfrm>
          <a:extLst>
            <a:ext uri="{FAA26D3D-D897-4be2-8F04-BA451C77F1D7}">
              <ma14:placeholderFlag xmlns="" xmlns:ma14="http://schemas.microsoft.com/office/mac/drawingml/2011/main" val="1"/>
            </a:ext>
          </a:extLst>
        </p:spPr>
        <p:txBody>
          <a:bodyPr/>
          <a:lstStyle/>
          <a:p>
            <a:pPr>
              <a:defRPr/>
            </a:pPr>
            <a:r>
              <a:rPr lang="en-US" b="1" dirty="0">
                <a:effectLst>
                  <a:glow rad="190500">
                    <a:schemeClr val="bg1">
                      <a:alpha val="88000"/>
                    </a:schemeClr>
                  </a:glow>
                </a:effectLst>
              </a:rPr>
              <a:t>The Fall of Ammon</a:t>
            </a:r>
          </a:p>
        </p:txBody>
      </p:sp>
      <p:sp>
        <p:nvSpPr>
          <p:cNvPr id="6" name="Rectangle 3"/>
          <p:cNvSpPr txBox="1">
            <a:spLocks noChangeArrowheads="1"/>
          </p:cNvSpPr>
          <p:nvPr/>
        </p:nvSpPr>
        <p:spPr bwMode="auto">
          <a:xfrm>
            <a:off x="76200" y="58738"/>
            <a:ext cx="88201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342900" indent="-342900">
              <a:spcBef>
                <a:spcPct val="20000"/>
              </a:spcBef>
              <a:defRPr sz="2800" b="1">
                <a:solidFill>
                  <a:schemeClr val="bg1"/>
                </a:solidFill>
                <a:effectLst>
                  <a:glow rad="101600">
                    <a:schemeClr val="tx1">
                      <a:alpha val="75000"/>
                    </a:schemeClr>
                  </a:glow>
                </a:effectLst>
                <a:latin typeface="Arial" charset="0"/>
                <a:ea typeface="ＭＳ Ｐゴシック" charset="-128"/>
                <a:cs typeface="ＭＳ Ｐゴシック" charset="-128"/>
              </a:defRPr>
            </a:lvl1pPr>
            <a:lvl2pPr>
              <a:defRPr>
                <a:ea typeface="ＭＳ Ｐゴシック" charset="-128"/>
                <a:cs typeface="ＭＳ Ｐゴシック" charset="-128"/>
              </a:defRPr>
            </a:lvl2pPr>
            <a:lvl3pPr>
              <a:defRPr>
                <a:ea typeface="ＭＳ Ｐゴシック" charset="-128"/>
                <a:cs typeface="ＭＳ Ｐゴシック" charset="-128"/>
              </a:defRPr>
            </a:lvl3pPr>
            <a:lvl4pPr>
              <a:defRPr>
                <a:ea typeface="ＭＳ Ｐゴシック" charset="-128"/>
                <a:cs typeface="ＭＳ Ｐゴシック" charset="-128"/>
              </a:defRPr>
            </a:lvl4pPr>
            <a:lvl5pPr>
              <a:defRPr>
                <a:ea typeface="ＭＳ Ｐゴシック" charset="-128"/>
                <a:cs typeface="ＭＳ Ｐゴシック" charset="-128"/>
              </a:defRPr>
            </a:lvl5pPr>
            <a:lvl6pPr>
              <a:defRPr>
                <a:ea typeface="ＭＳ Ｐゴシック" charset="-128"/>
                <a:cs typeface="ＭＳ Ｐゴシック" charset="-128"/>
              </a:defRPr>
            </a:lvl6pPr>
            <a:lvl7pPr>
              <a:defRPr>
                <a:ea typeface="ＭＳ Ｐゴシック" charset="-128"/>
                <a:cs typeface="ＭＳ Ｐゴシック" charset="-128"/>
              </a:defRPr>
            </a:lvl7pPr>
            <a:lvl8pPr>
              <a:defRPr>
                <a:ea typeface="ＭＳ Ｐゴシック" charset="-128"/>
                <a:cs typeface="ＭＳ Ｐゴシック" charset="-128"/>
              </a:defRPr>
            </a:lvl8pPr>
            <a:lvl9pPr>
              <a:defRPr>
                <a:ea typeface="ＭＳ Ｐゴシック" charset="-128"/>
                <a:cs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CA"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128"/>
              </a:rPr>
              <a:t>	Nebuchadnezzar conducted a small campaign against Ammonites in his 23rd year (582-581)</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128"/>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3000"/>
                    </a:srgbClr>
                  </a:glow>
                </a:effectLst>
                <a:uLnTx/>
                <a:uFillTx/>
                <a:latin typeface="Arial" charset="0"/>
                <a:ea typeface="ＭＳ Ｐゴシック" charset="0"/>
                <a:cs typeface="Arial" charset="0"/>
              </a:rPr>
              <a:t>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id="{E4F838DC-BEBA-10A8-D6A9-4FFF7C009B2C}"/>
              </a:ext>
            </a:extLst>
          </p:cNvPr>
          <p:cNvSpPr>
            <a:spLocks noGrp="1"/>
          </p:cNvSpPr>
          <p:nvPr>
            <p:ph type="title"/>
          </p:nvPr>
        </p:nvSpPr>
        <p:spPr>
          <a:xfrm>
            <a:off x="395536" y="4797152"/>
            <a:ext cx="7772400" cy="1143000"/>
          </a:xfrm>
        </p:spPr>
        <p:txBody>
          <a:bodyPr/>
          <a:lstStyle/>
          <a:p>
            <a:r>
              <a:rPr lang="en-US" b="1" kern="1200" dirty="0">
                <a:solidFill>
                  <a:srgbClr val="F7FFFB"/>
                </a:solidFill>
                <a:effectLst>
                  <a:glow rad="228600">
                    <a:srgbClr val="000000">
                      <a:alpha val="83000"/>
                    </a:srgbClr>
                  </a:glow>
                </a:effectLst>
                <a:latin typeface="Arial" charset="0"/>
                <a:ea typeface="新細明體" charset="0"/>
                <a:cs typeface="新細明體" charset="0"/>
              </a:rPr>
              <a:t>Moab </a:t>
            </a:r>
            <a:br>
              <a:rPr lang="en-US" b="1" kern="1200" dirty="0">
                <a:solidFill>
                  <a:srgbClr val="F7FFFB"/>
                </a:solidFill>
                <a:effectLst>
                  <a:glow rad="228600">
                    <a:srgbClr val="000000">
                      <a:alpha val="83000"/>
                    </a:srgbClr>
                  </a:glow>
                </a:effectLst>
                <a:latin typeface="Arial" charset="0"/>
                <a:ea typeface="新細明體" charset="0"/>
                <a:cs typeface="新細明體" charset="0"/>
              </a:rPr>
            </a:br>
            <a:r>
              <a:rPr lang="en-US" b="1" kern="1200" dirty="0">
                <a:solidFill>
                  <a:srgbClr val="F7FFFB"/>
                </a:solidFill>
                <a:effectLst>
                  <a:glow rad="228600">
                    <a:srgbClr val="000000">
                      <a:alpha val="83000"/>
                    </a:srgbClr>
                  </a:glow>
                </a:effectLst>
                <a:latin typeface="Arial" charset="0"/>
                <a:ea typeface="新細明體" charset="0"/>
                <a:cs typeface="新細明體" charset="0"/>
              </a:rPr>
              <a:t>(25:8-11)</a:t>
            </a:r>
            <a:endParaRPr lang="en-US" dirty="0"/>
          </a:p>
        </p:txBody>
      </p:sp>
    </p:spTree>
    <p:extLst>
      <p:ext uri="{BB962C8B-B14F-4D97-AF65-F5344CB8AC3E}">
        <p14:creationId xmlns:p14="http://schemas.microsoft.com/office/powerpoint/2010/main" val="3239432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3586" name="Picture 2" descr="Image result for Chemosh">
            <a:extLst>
              <a:ext uri="{FF2B5EF4-FFF2-40B4-BE49-F238E27FC236}">
                <a16:creationId xmlns:a16="http://schemas.microsoft.com/office/drawing/2014/main" id="{FC2ACA02-F251-3A44-8029-C0F70CD9196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52524"/>
            <a:ext cx="9144000" cy="5700713"/>
          </a:xfrm>
          <a:prstGeom prst="rect">
            <a:avLst/>
          </a:prstGeom>
          <a:noFill/>
          <a:extLst>
            <a:ext uri="{909E8E84-426E-40DD-AFC4-6F175D3DCCD1}">
              <a14:hiddenFill xmlns:a14="http://schemas.microsoft.com/office/drawing/2010/main">
                <a:solidFill>
                  <a:srgbClr val="FFFFFF"/>
                </a:solidFill>
              </a14:hiddenFill>
            </a:ext>
          </a:extLst>
        </p:spPr>
      </p:pic>
      <p:sp>
        <p:nvSpPr>
          <p:cNvPr id="175106" name="Rectangle 2"/>
          <p:cNvSpPr>
            <a:spLocks noGrp="1" noChangeArrowheads="1"/>
          </p:cNvSpPr>
          <p:nvPr>
            <p:ph type="title"/>
          </p:nvPr>
        </p:nvSpPr>
        <p:spPr>
          <a:xfrm>
            <a:off x="533400" y="228600"/>
            <a:ext cx="7772400" cy="782515"/>
          </a:xfrm>
        </p:spPr>
        <p:txBody>
          <a:bodyPr/>
          <a:lstStyle/>
          <a:p>
            <a:pPr eaLnBrk="1" hangingPunct="1">
              <a:defRPr/>
            </a:pPr>
            <a:r>
              <a:rPr lang="en-US" dirty="0">
                <a:solidFill>
                  <a:srgbClr val="FFFFFF"/>
                </a:solidFill>
                <a:effectLst>
                  <a:glow rad="101600">
                    <a:schemeClr val="tx1">
                      <a:alpha val="75000"/>
                    </a:schemeClr>
                  </a:glow>
                </a:effectLst>
                <a:latin typeface="Arial" charset="0"/>
                <a:cs typeface="Arial" charset="0"/>
              </a:rPr>
              <a:t>Moabite Deities</a:t>
            </a:r>
          </a:p>
        </p:txBody>
      </p:sp>
      <p:sp>
        <p:nvSpPr>
          <p:cNvPr id="175109" name="Text Box 8"/>
          <p:cNvSpPr txBox="1">
            <a:spLocks noChangeArrowheads="1"/>
          </p:cNvSpPr>
          <p:nvPr/>
        </p:nvSpPr>
        <p:spPr bwMode="auto">
          <a:xfrm>
            <a:off x="304800" y="1371600"/>
            <a:ext cx="3062654" cy="3970318"/>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cs typeface="Arial" charset="0"/>
              </a:rPr>
              <a:t>Chemosh</a:t>
            </a:r>
            <a:endParaRPr kumimoji="0" lang="en-US" sz="2800" b="1" i="1"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a:p>
            <a:pPr marL="266700" marR="0" lvl="0" indent="-2667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chief deity, national god, warrior god</a:t>
            </a:r>
          </a:p>
          <a:p>
            <a:pPr marL="266700" marR="0" lvl="0" indent="-2667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god who provided for all aspects of life</a:t>
            </a:r>
          </a:p>
          <a:p>
            <a:pPr marL="266700" marR="0" lvl="0" indent="-2667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1 Kings 11:7, Num 21:27-30</a:t>
            </a:r>
          </a:p>
        </p:txBody>
      </p:sp>
      <p:sp>
        <p:nvSpPr>
          <p:cNvPr id="22221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98</a:t>
            </a:r>
          </a:p>
        </p:txBody>
      </p:sp>
      <p:sp>
        <p:nvSpPr>
          <p:cNvPr id="8" name="Text Box 8">
            <a:extLst>
              <a:ext uri="{FF2B5EF4-FFF2-40B4-BE49-F238E27FC236}">
                <a16:creationId xmlns:a16="http://schemas.microsoft.com/office/drawing/2014/main" id="{2FE8BFDF-ACDB-F544-8DD2-4AEDE4CB2A9A}"/>
              </a:ext>
            </a:extLst>
          </p:cNvPr>
          <p:cNvSpPr txBox="1">
            <a:spLocks noChangeArrowheads="1"/>
          </p:cNvSpPr>
          <p:nvPr/>
        </p:nvSpPr>
        <p:spPr bwMode="auto">
          <a:xfrm>
            <a:off x="6272090" y="1371600"/>
            <a:ext cx="2455985" cy="3970318"/>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Astarte</a:t>
            </a:r>
          </a:p>
          <a:p>
            <a:pPr marL="266700" marR="0" lvl="0" indent="-2667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mother goddess</a:t>
            </a:r>
          </a:p>
          <a:p>
            <a:pPr marL="266700" marR="0" lvl="0" indent="-2667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cs typeface="Arial" charset="0"/>
              </a:rPr>
              <a:t>Ashtar-Chemosh</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mentioned </a:t>
            </a:r>
          </a:p>
          <a:p>
            <a:pPr marL="266700" marR="0" lvl="0" indent="-2667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in the </a:t>
            </a:r>
            <a:r>
              <a:rPr kumimoji="0" lang="en-US" sz="28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cs typeface="Arial" charset="0"/>
              </a:rPr>
              <a:t>Mesha</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inscription</a:t>
            </a:r>
          </a:p>
        </p:txBody>
      </p:sp>
    </p:spTree>
    <p:extLst>
      <p:ext uri="{BB962C8B-B14F-4D97-AF65-F5344CB8AC3E}">
        <p14:creationId xmlns:p14="http://schemas.microsoft.com/office/powerpoint/2010/main" val="3292915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2" name="Picture 4" descr="Related image">
            <a:extLst>
              <a:ext uri="{FF2B5EF4-FFF2-40B4-BE49-F238E27FC236}">
                <a16:creationId xmlns:a16="http://schemas.microsoft.com/office/drawing/2014/main" id="{4E62E7EF-B077-1B42-B7FC-CB264300DB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400" y="355600"/>
            <a:ext cx="8331200" cy="614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372209"/>
            <a:ext cx="9144000" cy="1143000"/>
          </a:xfrm>
        </p:spPr>
        <p:txBody>
          <a:bodyPr/>
          <a:lstStyle/>
          <a:p>
            <a:pPr>
              <a:defRPr/>
            </a:pPr>
            <a:r>
              <a:rPr lang="en-US" sz="4000" b="1" dirty="0">
                <a:solidFill>
                  <a:srgbClr val="FFFFFF"/>
                </a:solidFill>
                <a:effectLst>
                  <a:glow rad="101600">
                    <a:schemeClr val="tx1">
                      <a:alpha val="75000"/>
                    </a:schemeClr>
                  </a:glow>
                </a:effectLst>
                <a:latin typeface="Arial"/>
                <a:ea typeface="ＭＳ Ｐゴシック"/>
                <a:cs typeface="Arial"/>
              </a:rPr>
              <a:t>Child Sacrifice to Chemosh</a:t>
            </a:r>
            <a:r>
              <a:rPr lang="en-US" sz="4000" b="1" dirty="0"/>
              <a:t> </a:t>
            </a:r>
          </a:p>
        </p:txBody>
      </p:sp>
      <p:sp>
        <p:nvSpPr>
          <p:cNvPr id="24064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98</a:t>
            </a:r>
          </a:p>
        </p:txBody>
      </p:sp>
    </p:spTree>
    <p:extLst>
      <p:ext uri="{BB962C8B-B14F-4D97-AF65-F5344CB8AC3E}">
        <p14:creationId xmlns:p14="http://schemas.microsoft.com/office/powerpoint/2010/main" val="2477926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6301934" y="4728295"/>
            <a:ext cx="2374522" cy="1797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Moab </a:t>
            </a:r>
            <a:b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(Ezekiel 25:8-11)</a:t>
            </a:r>
          </a:p>
        </p:txBody>
      </p:sp>
      <p:sp>
        <p:nvSpPr>
          <p:cNvPr id="632835" name="Title 1"/>
          <p:cNvSpPr>
            <a:spLocks noGrp="1"/>
          </p:cNvSpPr>
          <p:nvPr>
            <p:ph type="title"/>
          </p:nvPr>
        </p:nvSpPr>
        <p:spPr>
          <a:xfrm>
            <a:off x="-36512" y="-27384"/>
            <a:ext cx="6048672" cy="6884988"/>
          </a:xfrm>
          <a:gradFill>
            <a:gsLst>
              <a:gs pos="0">
                <a:schemeClr val="bg1"/>
              </a:gs>
              <a:gs pos="97000">
                <a:schemeClr val="accent1">
                  <a:lumMod val="70000"/>
                </a:schemeClr>
              </a:gs>
            </a:gsLst>
            <a:lin ang="2700000" scaled="1"/>
          </a:gradFill>
        </p:spPr>
        <p:txBody>
          <a:bodyPr anchor="ctr"/>
          <a:lstStyle/>
          <a:p>
            <a:pPr algn="ctr"/>
            <a:r>
              <a:rPr lang="en-US" sz="3200" b="1" i="0" dirty="0">
                <a:solidFill>
                  <a:srgbClr val="FFFFFF"/>
                </a:solidFill>
                <a:effectLst>
                  <a:glow rad="228600">
                    <a:schemeClr val="bg1">
                      <a:alpha val="78000"/>
                    </a:schemeClr>
                  </a:glow>
                </a:effectLst>
                <a:latin typeface="Arial" charset="0"/>
                <a:ea typeface="新細明體" charset="0"/>
              </a:rPr>
              <a:t>"This is what the Sovereign L</a:t>
            </a:r>
            <a:r>
              <a:rPr lang="en-US" sz="2800" b="1" i="0" dirty="0">
                <a:solidFill>
                  <a:srgbClr val="FFFFFF"/>
                </a:solidFill>
                <a:effectLst>
                  <a:glow rad="228600">
                    <a:schemeClr val="bg1">
                      <a:alpha val="78000"/>
                    </a:schemeClr>
                  </a:glow>
                </a:effectLst>
                <a:latin typeface="Arial" charset="0"/>
                <a:ea typeface="新細明體" charset="0"/>
              </a:rPr>
              <a:t>ORD</a:t>
            </a:r>
            <a:r>
              <a:rPr lang="en-US" sz="3200" b="1" i="0" dirty="0">
                <a:solidFill>
                  <a:srgbClr val="FFFFFF"/>
                </a:solidFill>
                <a:effectLst>
                  <a:glow rad="228600">
                    <a:schemeClr val="bg1">
                      <a:alpha val="78000"/>
                    </a:schemeClr>
                  </a:glow>
                </a:effectLst>
                <a:latin typeface="Arial" charset="0"/>
                <a:ea typeface="新細明體" charset="0"/>
              </a:rPr>
              <a:t> says: Because the people of Moab have </a:t>
            </a:r>
            <a:r>
              <a:rPr lang="en-US" sz="3200" b="1" i="0" dirty="0">
                <a:solidFill>
                  <a:srgbClr val="FFFF00"/>
                </a:solidFill>
                <a:effectLst>
                  <a:glow rad="228600">
                    <a:schemeClr val="bg1">
                      <a:alpha val="78000"/>
                    </a:schemeClr>
                  </a:glow>
                </a:effectLst>
                <a:latin typeface="Arial" charset="0"/>
                <a:ea typeface="新細明體" charset="0"/>
              </a:rPr>
              <a:t>said that Judah is just like all the other nations</a:t>
            </a:r>
            <a:r>
              <a:rPr lang="en-US" sz="3200" b="1" i="0" dirty="0">
                <a:solidFill>
                  <a:srgbClr val="FFFFFF"/>
                </a:solidFill>
                <a:effectLst>
                  <a:glow rad="228600">
                    <a:schemeClr val="bg1">
                      <a:alpha val="78000"/>
                    </a:schemeClr>
                  </a:glow>
                </a:effectLst>
                <a:latin typeface="Arial" charset="0"/>
                <a:ea typeface="新細明體" charset="0"/>
              </a:rPr>
              <a:t>, </a:t>
            </a:r>
            <a:r>
              <a:rPr lang="en-US" sz="3200" b="1" i="0" baseline="30000" dirty="0">
                <a:solidFill>
                  <a:srgbClr val="FFFFFF"/>
                </a:solidFill>
                <a:effectLst>
                  <a:glow rad="228600">
                    <a:schemeClr val="bg1">
                      <a:alpha val="78000"/>
                    </a:schemeClr>
                  </a:glow>
                </a:effectLst>
                <a:latin typeface="Arial" charset="0"/>
                <a:ea typeface="新細明體" charset="0"/>
              </a:rPr>
              <a:t>9 </a:t>
            </a:r>
            <a:r>
              <a:rPr lang="en-US" sz="3200" b="1" i="0" dirty="0">
                <a:solidFill>
                  <a:srgbClr val="FFFFFF"/>
                </a:solidFill>
                <a:effectLst>
                  <a:glow rad="228600">
                    <a:schemeClr val="bg1">
                      <a:alpha val="78000"/>
                    </a:schemeClr>
                  </a:glow>
                </a:effectLst>
                <a:latin typeface="Arial" charset="0"/>
                <a:ea typeface="新細明體" charset="0"/>
              </a:rPr>
              <a:t>I will open up their eastern flank and wipe out their glorious frontier towns—Beth-</a:t>
            </a:r>
            <a:r>
              <a:rPr lang="en-US" sz="3200" b="1" i="0" dirty="0" err="1">
                <a:solidFill>
                  <a:srgbClr val="FFFFFF"/>
                </a:solidFill>
                <a:effectLst>
                  <a:glow rad="228600">
                    <a:schemeClr val="bg1">
                      <a:alpha val="78000"/>
                    </a:schemeClr>
                  </a:glow>
                </a:effectLst>
                <a:latin typeface="Arial" charset="0"/>
                <a:ea typeface="新細明體" charset="0"/>
              </a:rPr>
              <a:t>jeshimoth</a:t>
            </a:r>
            <a:r>
              <a:rPr lang="en-US" sz="3200" b="1" i="0" dirty="0">
                <a:solidFill>
                  <a:srgbClr val="FFFFFF"/>
                </a:solidFill>
                <a:effectLst>
                  <a:glow rad="228600">
                    <a:schemeClr val="bg1">
                      <a:alpha val="78000"/>
                    </a:schemeClr>
                  </a:glow>
                </a:effectLst>
                <a:latin typeface="Arial" charset="0"/>
                <a:ea typeface="新細明體" charset="0"/>
              </a:rPr>
              <a:t>, Baal-</a:t>
            </a:r>
            <a:r>
              <a:rPr lang="en-US" sz="3200" b="1" i="0" dirty="0" err="1">
                <a:solidFill>
                  <a:srgbClr val="FFFFFF"/>
                </a:solidFill>
                <a:effectLst>
                  <a:glow rad="228600">
                    <a:schemeClr val="bg1">
                      <a:alpha val="78000"/>
                    </a:schemeClr>
                  </a:glow>
                </a:effectLst>
                <a:latin typeface="Arial" charset="0"/>
                <a:ea typeface="新細明體" charset="0"/>
              </a:rPr>
              <a:t>meon</a:t>
            </a:r>
            <a:r>
              <a:rPr lang="en-US" sz="3200" b="1" i="0" dirty="0">
                <a:solidFill>
                  <a:srgbClr val="FFFFFF"/>
                </a:solidFill>
                <a:effectLst>
                  <a:glow rad="228600">
                    <a:schemeClr val="bg1">
                      <a:alpha val="78000"/>
                    </a:schemeClr>
                  </a:glow>
                </a:effectLst>
                <a:latin typeface="Arial" charset="0"/>
                <a:ea typeface="新細明體" charset="0"/>
              </a:rPr>
              <a:t>, and </a:t>
            </a:r>
            <a:r>
              <a:rPr lang="en-US" sz="3200" b="1" i="0" dirty="0" err="1">
                <a:solidFill>
                  <a:srgbClr val="FFFFFF"/>
                </a:solidFill>
                <a:effectLst>
                  <a:glow rad="228600">
                    <a:schemeClr val="bg1">
                      <a:alpha val="78000"/>
                    </a:schemeClr>
                  </a:glow>
                </a:effectLst>
                <a:latin typeface="Arial" charset="0"/>
                <a:ea typeface="新細明體" charset="0"/>
              </a:rPr>
              <a:t>Kiriathaim</a:t>
            </a:r>
            <a:r>
              <a:rPr lang="en-US" sz="3200" b="1" i="0" dirty="0">
                <a:solidFill>
                  <a:srgbClr val="FFFFFF"/>
                </a:solidFill>
                <a:effectLst>
                  <a:glow rad="228600">
                    <a:schemeClr val="bg1">
                      <a:alpha val="78000"/>
                    </a:schemeClr>
                  </a:glow>
                </a:effectLst>
                <a:latin typeface="Arial" charset="0"/>
                <a:ea typeface="新細明體" charset="0"/>
              </a:rPr>
              <a:t>. </a:t>
            </a:r>
            <a:r>
              <a:rPr lang="en-US" sz="3200" b="1" i="0" baseline="30000" dirty="0">
                <a:solidFill>
                  <a:srgbClr val="FFFFFF"/>
                </a:solidFill>
                <a:effectLst>
                  <a:glow rad="228600">
                    <a:schemeClr val="bg1">
                      <a:alpha val="78000"/>
                    </a:schemeClr>
                  </a:glow>
                </a:effectLst>
                <a:latin typeface="Arial" charset="0"/>
                <a:ea typeface="新細明體" charset="0"/>
              </a:rPr>
              <a:t>10 </a:t>
            </a:r>
            <a:r>
              <a:rPr lang="en-US" sz="3200" b="1" i="0" dirty="0">
                <a:solidFill>
                  <a:srgbClr val="FFFFFF"/>
                </a:solidFill>
                <a:effectLst>
                  <a:glow rad="228600">
                    <a:schemeClr val="bg1">
                      <a:alpha val="78000"/>
                    </a:schemeClr>
                  </a:glow>
                </a:effectLst>
                <a:latin typeface="Arial" charset="0"/>
                <a:ea typeface="新細明體" charset="0"/>
              </a:rPr>
              <a:t>And I will hand Moab over to nomads from the eastern deserts, just as I handed over Ammon..."</a:t>
            </a:r>
            <a:endParaRPr lang="en-US" b="1" i="0" dirty="0">
              <a:solidFill>
                <a:srgbClr val="FFFFFF"/>
              </a:solidFill>
              <a:effectLst>
                <a:glow rad="228600">
                  <a:schemeClr val="bg1">
                    <a:alpha val="78000"/>
                  </a:schemeClr>
                </a:glow>
              </a:effectLst>
              <a:latin typeface="Arial" charset="0"/>
              <a:ea typeface="新細明體" charset="0"/>
            </a:endParaRPr>
          </a:p>
        </p:txBody>
      </p:sp>
      <p:sp>
        <p:nvSpPr>
          <p:cNvPr id="2" name="Left Arrow 1">
            <a:extLst>
              <a:ext uri="{FF2B5EF4-FFF2-40B4-BE49-F238E27FC236}">
                <a16:creationId xmlns:a16="http://schemas.microsoft.com/office/drawing/2014/main" id="{53431EC2-42F9-C878-251F-02E263994E6F}"/>
              </a:ext>
            </a:extLst>
          </p:cNvPr>
          <p:cNvSpPr/>
          <p:nvPr/>
        </p:nvSpPr>
        <p:spPr bwMode="auto">
          <a:xfrm rot="21168044">
            <a:off x="8268700" y="429309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12" name="Left Arrow 11">
            <a:extLst>
              <a:ext uri="{FF2B5EF4-FFF2-40B4-BE49-F238E27FC236}">
                <a16:creationId xmlns:a16="http://schemas.microsoft.com/office/drawing/2014/main" id="{5BD72091-64C0-FA08-1E4F-D40DF35CB57B}"/>
              </a:ext>
            </a:extLst>
          </p:cNvPr>
          <p:cNvSpPr/>
          <p:nvPr/>
        </p:nvSpPr>
        <p:spPr bwMode="auto">
          <a:xfrm>
            <a:off x="8280920" y="493275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13" name="Left Arrow 12">
            <a:extLst>
              <a:ext uri="{FF2B5EF4-FFF2-40B4-BE49-F238E27FC236}">
                <a16:creationId xmlns:a16="http://schemas.microsoft.com/office/drawing/2014/main" id="{386677B8-7AD2-F784-10D6-CDEE0B59F4D2}"/>
              </a:ext>
            </a:extLst>
          </p:cNvPr>
          <p:cNvSpPr/>
          <p:nvPr/>
        </p:nvSpPr>
        <p:spPr bwMode="auto">
          <a:xfrm rot="848208">
            <a:off x="8311223" y="557241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Tree>
    <p:extLst>
      <p:ext uri="{BB962C8B-B14F-4D97-AF65-F5344CB8AC3E}">
        <p14:creationId xmlns:p14="http://schemas.microsoft.com/office/powerpoint/2010/main" val="275032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dissolve">
                                      <p:cBhvr>
                                        <p:cTn id="7" dur="500"/>
                                        <p:tgtEl>
                                          <p:spTgt spid="63283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2000"/>
                                        <p:tgtEl>
                                          <p:spTgt spid="2"/>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2000"/>
                                        <p:tgtEl>
                                          <p:spTgt spid="12"/>
                                        </p:tgtEl>
                                      </p:cBhvr>
                                    </p:animEffect>
                                  </p:childTnLst>
                                </p:cTn>
                              </p:par>
                            </p:childTnLst>
                          </p:cTn>
                        </p:par>
                        <p:par>
                          <p:cTn id="16" fill="hold">
                            <p:stCondLst>
                              <p:cond delay="4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P spid="2"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id="{A3570419-B174-9DD1-F6C8-F42590620866}"/>
              </a:ext>
            </a:extLst>
          </p:cNvPr>
          <p:cNvSpPr>
            <a:spLocks noGrp="1"/>
          </p:cNvSpPr>
          <p:nvPr>
            <p:ph type="title"/>
          </p:nvPr>
        </p:nvSpPr>
        <p:spPr>
          <a:xfrm>
            <a:off x="2987824" y="5681896"/>
            <a:ext cx="4102224" cy="1143000"/>
          </a:xfrm>
        </p:spPr>
        <p:txBody>
          <a:bodyPr/>
          <a:lstStyle/>
          <a:p>
            <a:pPr lvl="0">
              <a:defRPr/>
            </a:pPr>
            <a:r>
              <a:rPr lang="en-US" b="1" kern="1200" dirty="0">
                <a:solidFill>
                  <a:srgbClr val="F7FFFB"/>
                </a:solidFill>
                <a:effectLst>
                  <a:glow rad="228600">
                    <a:srgbClr val="000000">
                      <a:alpha val="83000"/>
                    </a:srgbClr>
                  </a:glow>
                </a:effectLst>
                <a:latin typeface="Arial" charset="0"/>
                <a:ea typeface="新細明體" charset="0"/>
                <a:cs typeface="新細明體" charset="0"/>
              </a:rPr>
              <a:t>Edom</a:t>
            </a:r>
            <a:br>
              <a:rPr lang="en-US" b="1" kern="1200" dirty="0">
                <a:solidFill>
                  <a:srgbClr val="F7FFFB"/>
                </a:solidFill>
                <a:effectLst>
                  <a:glow rad="228600">
                    <a:srgbClr val="000000">
                      <a:alpha val="83000"/>
                    </a:srgbClr>
                  </a:glow>
                </a:effectLst>
                <a:latin typeface="Arial" charset="0"/>
                <a:ea typeface="新細明體" charset="0"/>
                <a:cs typeface="新細明體" charset="0"/>
              </a:rPr>
            </a:br>
            <a:r>
              <a:rPr lang="en-US" b="1" kern="1200" dirty="0">
                <a:solidFill>
                  <a:srgbClr val="F7FFFB"/>
                </a:solidFill>
                <a:effectLst>
                  <a:glow rad="228600">
                    <a:srgbClr val="000000">
                      <a:alpha val="83000"/>
                    </a:srgbClr>
                  </a:glow>
                </a:effectLst>
                <a:latin typeface="Arial" charset="0"/>
                <a:ea typeface="新細明體" charset="0"/>
                <a:cs typeface="新細明體" charset="0"/>
              </a:rPr>
              <a:t>(25:12-14)</a:t>
            </a:r>
          </a:p>
        </p:txBody>
      </p:sp>
    </p:spTree>
    <p:extLst>
      <p:ext uri="{BB962C8B-B14F-4D97-AF65-F5344CB8AC3E}">
        <p14:creationId xmlns:p14="http://schemas.microsoft.com/office/powerpoint/2010/main" val="390030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a:endParaRPr>
          </a:p>
        </p:txBody>
      </p:sp>
      <p:pic>
        <p:nvPicPr>
          <p:cNvPr id="51202"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52400"/>
            <a:ext cx="570388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p:cNvSpPr txBox="1">
            <a:spLocks noChangeArrowheads="1"/>
          </p:cNvSpPr>
          <p:nvPr/>
        </p:nvSpPr>
        <p:spPr bwMode="auto">
          <a:xfrm>
            <a:off x="4724400" y="6172200"/>
            <a:ext cx="426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a:rPr>
              <a:t>Genesis 27</a:t>
            </a:r>
          </a:p>
        </p:txBody>
      </p:sp>
      <p:sp>
        <p:nvSpPr>
          <p:cNvPr id="51204" name="Rectangle 5"/>
          <p:cNvSpPr>
            <a:spLocks noGrp="1" noChangeArrowheads="1"/>
          </p:cNvSpPr>
          <p:nvPr>
            <p:ph type="title" idx="4294967295"/>
          </p:nvPr>
        </p:nvSpPr>
        <p:spPr>
          <a:xfrm>
            <a:off x="5562600" y="1054100"/>
            <a:ext cx="3352800" cy="2087563"/>
          </a:xfrm>
        </p:spPr>
        <p:txBody>
          <a:bodyPr/>
          <a:lstStyle/>
          <a:p>
            <a:pPr eaLnBrk="1" hangingPunct="1"/>
            <a:r>
              <a:rPr lang="en-US" altLang="en-US" b="1" dirty="0">
                <a:ea typeface="ＭＳ Ｐゴシック" pitchFamily="34" charset="-128"/>
              </a:rPr>
              <a:t>God chose Jacob over Esau</a:t>
            </a:r>
          </a:p>
        </p:txBody>
      </p:sp>
      <p:sp>
        <p:nvSpPr>
          <p:cNvPr id="51205" name="Text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101</a:t>
            </a:r>
          </a:p>
        </p:txBody>
      </p:sp>
    </p:spTree>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643438" y="381000"/>
            <a:ext cx="4537075" cy="1752600"/>
          </a:xfrm>
        </p:spPr>
        <p:txBody>
          <a:bodyPr/>
          <a:lstStyle/>
          <a:p>
            <a:pPr eaLnBrk="1" hangingPunct="1"/>
            <a:r>
              <a:rPr lang="en-US" altLang="en-US" sz="6000" b="1" dirty="0">
                <a:solidFill>
                  <a:schemeClr val="folHlink"/>
                </a:solidFill>
                <a:latin typeface="Arial" pitchFamily="34" charset="0"/>
                <a:cs typeface="Arial" pitchFamily="34" charset="0"/>
              </a:rPr>
              <a:t>Geography</a:t>
            </a:r>
            <a:endParaRPr lang="en-US" altLang="en-US" b="1" dirty="0">
              <a:solidFill>
                <a:srgbClr val="996633"/>
              </a:solidFill>
              <a:latin typeface="Arial" pitchFamily="34" charset="0"/>
              <a:cs typeface="Arial" pitchFamily="34" charset="0"/>
            </a:endParaRPr>
          </a:p>
        </p:txBody>
      </p:sp>
      <p:graphicFrame>
        <p:nvGraphicFramePr>
          <p:cNvPr id="53250"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53250"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19112"/>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9DBD3"/>
                </a:solidFill>
                <a:effectLst/>
                <a:uLnTx/>
                <a:uFillTx/>
                <a:latin typeface="Arial" pitchFamily="34" charset="0"/>
                <a:ea typeface="ＭＳ Ｐゴシック" pitchFamily="34" charset="-128"/>
                <a:cs typeface="Arial" pitchFamily="34" charset="0"/>
              </a:rPr>
              <a:t>Edom</a:t>
            </a: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9DBD3"/>
                </a:solidFill>
                <a:effectLst/>
                <a:uLnTx/>
                <a:uFillTx/>
                <a:latin typeface="Arial" pitchFamily="34" charset="0"/>
                <a:ea typeface="ＭＳ Ｐゴシック" pitchFamily="34" charset="-128"/>
                <a:cs typeface="Arial" pitchFamily="34" charset="0"/>
              </a:rPr>
              <a:t>Esau</a:t>
            </a: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463634"/>
              </a:solidFill>
              <a:effectLst/>
              <a:uLnTx/>
              <a:uFillTx/>
              <a:latin typeface="Arial" pitchFamily="34" charset="0"/>
              <a:ea typeface="ＭＳ Ｐゴシック" pitchFamily="34" charset="-128"/>
              <a:cs typeface="Arial" pitchFamily="34" charset="0"/>
            </a:endParaRPr>
          </a:p>
        </p:txBody>
      </p:sp>
      <p:sp>
        <p:nvSpPr>
          <p:cNvPr id="30729"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9DBD3"/>
                </a:solidFill>
                <a:effectLst/>
                <a:uLnTx/>
                <a:uFillTx/>
                <a:latin typeface="Arial" pitchFamily="34" charset="0"/>
                <a:ea typeface="ＭＳ Ｐゴシック" pitchFamily="34" charset="-128"/>
                <a:cs typeface="Arial" pitchFamily="34" charset="0"/>
              </a:rPr>
              <a:t>Israel</a:t>
            </a: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9DBD3"/>
                </a:solidFill>
                <a:effectLst/>
                <a:uLnTx/>
                <a:uFillTx/>
                <a:latin typeface="Arial" pitchFamily="34" charset="0"/>
                <a:ea typeface="ＭＳ Ｐゴシック" pitchFamily="34" charset="-128"/>
                <a:cs typeface="Arial" pitchFamily="34" charset="0"/>
              </a:rPr>
              <a:t>Jacob</a:t>
            </a: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463634"/>
              </a:solidFill>
              <a:effectLst/>
              <a:uLnTx/>
              <a:uFillTx/>
              <a:latin typeface="Arial" pitchFamily="34" charset="0"/>
              <a:ea typeface="ＭＳ Ｐゴシック" pitchFamily="34" charset="-128"/>
              <a:cs typeface="Arial" pitchFamily="34" charset="0"/>
            </a:endParaRPr>
          </a:p>
        </p:txBody>
      </p:sp>
      <p:sp>
        <p:nvSpPr>
          <p:cNvPr id="53257" name="TextBox 9"/>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101</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7586" name="Picture 4"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9144000" cy="6858000"/>
          </a:xfrm>
          <a:noFill/>
        </p:spPr>
      </p:pic>
      <p:sp>
        <p:nvSpPr>
          <p:cNvPr id="67587" name="Rectangle 5"/>
          <p:cNvSpPr>
            <a:spLocks noGrp="1" noChangeArrowheads="1"/>
          </p:cNvSpPr>
          <p:nvPr>
            <p:ph type="title"/>
          </p:nvPr>
        </p:nvSpPr>
        <p:spPr/>
        <p:txBody>
          <a:bodyPr/>
          <a:lstStyle/>
          <a:p>
            <a:pPr eaLnBrk="1" hangingPunct="1"/>
            <a:r>
              <a:rPr lang="en-GB" altLang="en-US" sz="6000" b="1" dirty="0">
                <a:ea typeface="ＭＳ Ｐゴシック" pitchFamily="34" charset="-128"/>
              </a:rPr>
              <a:t>A Desolate Land</a:t>
            </a:r>
          </a:p>
        </p:txBody>
      </p:sp>
    </p:spTree>
  </p:cSld>
  <p:clrMapOvr>
    <a:masterClrMapping/>
  </p:clrMapOvr>
  <p:transition spd="med">
    <p:blinds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th remains of the city of petr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67525"/>
          </a:xfrm>
          <a:noFill/>
        </p:spPr>
      </p:pic>
      <p:sp>
        <p:nvSpPr>
          <p:cNvPr id="2" name="Rectangle 5"/>
          <p:cNvSpPr>
            <a:spLocks noGrp="1" noChangeArrowheads="1"/>
          </p:cNvSpPr>
          <p:nvPr>
            <p:ph type="title"/>
          </p:nvPr>
        </p:nvSpPr>
        <p:spPr>
          <a:xfrm>
            <a:off x="0" y="139824"/>
            <a:ext cx="8686800" cy="840904"/>
          </a:xfrm>
          <a:extLst>
            <a:ext uri="{FAA26D3D-D897-4be2-8F04-BA451C77F1D7}">
              <ma14:placeholderFlag xmlns:ma14="http://schemas.microsoft.com/office/mac/drawingml/2011/main" xmlns="" val="1"/>
            </a:ext>
          </a:extLst>
        </p:spPr>
        <p:txBody>
          <a:bodyPr/>
          <a:lstStyle/>
          <a:p>
            <a:pPr eaLnBrk="1" hangingPunct="1">
              <a:defRPr/>
            </a:pPr>
            <a:r>
              <a:rPr lang="en-GB" b="1" dirty="0">
                <a:solidFill>
                  <a:srgbClr val="FFFFFF"/>
                </a:solidFill>
                <a:effectLst>
                  <a:glow rad="101600">
                    <a:schemeClr val="tx1">
                      <a:alpha val="75000"/>
                    </a:schemeClr>
                  </a:glow>
                </a:effectLst>
              </a:rPr>
              <a:t>Rock Dwellers of Petra</a:t>
            </a:r>
          </a:p>
        </p:txBody>
      </p:sp>
    </p:spTree>
  </p:cSld>
  <p:clrMapOvr>
    <a:masterClrMapping/>
  </p:clrMapOvr>
  <p:transition spd="med">
    <p:blinds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6E2EFAE-B072-AC44-BB2D-B7EBAB236271}"/>
              </a:ext>
            </a:extLst>
          </p:cNvPr>
          <p:cNvGrpSpPr/>
          <p:nvPr/>
        </p:nvGrpSpPr>
        <p:grpSpPr>
          <a:xfrm>
            <a:off x="1397000" y="247650"/>
            <a:ext cx="6350000" cy="6362700"/>
            <a:chOff x="1397000" y="247650"/>
            <a:chExt cx="6350000" cy="6362700"/>
          </a:xfrm>
        </p:grpSpPr>
        <p:grpSp>
          <p:nvGrpSpPr>
            <p:cNvPr id="3" name="Group 2">
              <a:extLst>
                <a:ext uri="{FF2B5EF4-FFF2-40B4-BE49-F238E27FC236}">
                  <a16:creationId xmlns:a16="http://schemas.microsoft.com/office/drawing/2014/main" id="{C38C4924-45F8-BCEF-C00D-7CA4346E9223}"/>
                </a:ext>
              </a:extLst>
            </p:cNvPr>
            <p:cNvGrpSpPr/>
            <p:nvPr/>
          </p:nvGrpSpPr>
          <p:grpSpPr>
            <a:xfrm>
              <a:off x="1397000" y="247650"/>
              <a:ext cx="6350000" cy="6362700"/>
              <a:chOff x="1397000" y="247650"/>
              <a:chExt cx="6350000" cy="6362700"/>
            </a:xfrm>
          </p:grpSpPr>
          <p:pic>
            <p:nvPicPr>
              <p:cNvPr id="8194" name="Picture 2" descr="Sector Shifts to Eliminate Poverty - Circles USA">
                <a:extLst>
                  <a:ext uri="{FF2B5EF4-FFF2-40B4-BE49-F238E27FC236}">
                    <a16:creationId xmlns:a16="http://schemas.microsoft.com/office/drawing/2014/main" id="{BEB24E32-5B95-D48D-73AD-090884D2C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47650"/>
                <a:ext cx="6350000" cy="63627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1C5B980-FADB-804F-ED06-CDFAA7E91F50}"/>
                  </a:ext>
                </a:extLst>
              </p:cNvPr>
              <p:cNvSpPr/>
              <p:nvPr/>
            </p:nvSpPr>
            <p:spPr bwMode="auto">
              <a:xfrm>
                <a:off x="3131840" y="1988840"/>
                <a:ext cx="2880320" cy="2736304"/>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0" name="Oval 19">
              <a:extLst>
                <a:ext uri="{FF2B5EF4-FFF2-40B4-BE49-F238E27FC236}">
                  <a16:creationId xmlns:a16="http://schemas.microsoft.com/office/drawing/2014/main" id="{92F91D18-447F-6EC3-785D-52F6590EE6EB}"/>
                </a:ext>
              </a:extLst>
            </p:cNvPr>
            <p:cNvSpPr/>
            <p:nvPr/>
          </p:nvSpPr>
          <p:spPr bwMode="auto">
            <a:xfrm>
              <a:off x="2032229" y="2065993"/>
              <a:ext cx="1008112" cy="792088"/>
            </a:xfrm>
            <a:prstGeom prst="ellipse">
              <a:avLst/>
            </a:prstGeom>
            <a:solidFill>
              <a:srgbClr val="FFA00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E003F191-0318-C203-8FFA-6BDBED7BB11A}"/>
                </a:ext>
              </a:extLst>
            </p:cNvPr>
            <p:cNvSpPr/>
            <p:nvPr/>
          </p:nvSpPr>
          <p:spPr bwMode="auto">
            <a:xfrm>
              <a:off x="5652120" y="4941168"/>
              <a:ext cx="1008112" cy="792088"/>
            </a:xfrm>
            <a:prstGeom prst="ellipse">
              <a:avLst/>
            </a:prstGeom>
            <a:solidFill>
              <a:srgbClr val="8E23A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Oval 13">
              <a:extLst>
                <a:ext uri="{FF2B5EF4-FFF2-40B4-BE49-F238E27FC236}">
                  <a16:creationId xmlns:a16="http://schemas.microsoft.com/office/drawing/2014/main" id="{0ED72788-6BA2-5187-A8EB-AFDC7EEAAEA6}"/>
                </a:ext>
              </a:extLst>
            </p:cNvPr>
            <p:cNvSpPr/>
            <p:nvPr/>
          </p:nvSpPr>
          <p:spPr bwMode="auto">
            <a:xfrm>
              <a:off x="5897217" y="4422694"/>
              <a:ext cx="1008112" cy="792088"/>
            </a:xfrm>
            <a:prstGeom prst="ellipse">
              <a:avLst/>
            </a:prstGeom>
            <a:solidFill>
              <a:srgbClr val="8E23A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Oval 14">
              <a:extLst>
                <a:ext uri="{FF2B5EF4-FFF2-40B4-BE49-F238E27FC236}">
                  <a16:creationId xmlns:a16="http://schemas.microsoft.com/office/drawing/2014/main" id="{A8802902-D796-BC1C-A3E2-897D9D3017A5}"/>
                </a:ext>
              </a:extLst>
            </p:cNvPr>
            <p:cNvSpPr/>
            <p:nvPr/>
          </p:nvSpPr>
          <p:spPr bwMode="auto">
            <a:xfrm>
              <a:off x="6493850" y="2839310"/>
              <a:ext cx="1008112" cy="792088"/>
            </a:xfrm>
            <a:prstGeom prst="ellipse">
              <a:avLst/>
            </a:prstGeom>
            <a:solidFill>
              <a:srgbClr val="01968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Oval 15">
              <a:extLst>
                <a:ext uri="{FF2B5EF4-FFF2-40B4-BE49-F238E27FC236}">
                  <a16:creationId xmlns:a16="http://schemas.microsoft.com/office/drawing/2014/main" id="{302081EE-1808-32F7-CB6E-C20CC1FDFEEA}"/>
                </a:ext>
              </a:extLst>
            </p:cNvPr>
            <p:cNvSpPr/>
            <p:nvPr/>
          </p:nvSpPr>
          <p:spPr bwMode="auto">
            <a:xfrm>
              <a:off x="6132888" y="1745482"/>
              <a:ext cx="1008112" cy="792088"/>
            </a:xfrm>
            <a:prstGeom prst="ellipse">
              <a:avLst/>
            </a:prstGeom>
            <a:solidFill>
              <a:srgbClr val="01968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7" name="Oval 16">
              <a:extLst>
                <a:ext uri="{FF2B5EF4-FFF2-40B4-BE49-F238E27FC236}">
                  <a16:creationId xmlns:a16="http://schemas.microsoft.com/office/drawing/2014/main" id="{9B64EBD8-923A-EA62-22F6-2A651D82652F}"/>
                </a:ext>
              </a:extLst>
            </p:cNvPr>
            <p:cNvSpPr/>
            <p:nvPr/>
          </p:nvSpPr>
          <p:spPr bwMode="auto">
            <a:xfrm>
              <a:off x="6399582" y="2349116"/>
              <a:ext cx="1008112" cy="792088"/>
            </a:xfrm>
            <a:prstGeom prst="ellipse">
              <a:avLst/>
            </a:prstGeom>
            <a:solidFill>
              <a:srgbClr val="01968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8" name="Oval 17">
              <a:extLst>
                <a:ext uri="{FF2B5EF4-FFF2-40B4-BE49-F238E27FC236}">
                  <a16:creationId xmlns:a16="http://schemas.microsoft.com/office/drawing/2014/main" id="{F818AF5F-E4E0-D0B2-79DD-85D7C02ED5FE}"/>
                </a:ext>
              </a:extLst>
            </p:cNvPr>
            <p:cNvSpPr/>
            <p:nvPr/>
          </p:nvSpPr>
          <p:spPr bwMode="auto">
            <a:xfrm>
              <a:off x="4087272" y="670826"/>
              <a:ext cx="1008112" cy="792088"/>
            </a:xfrm>
            <a:prstGeom prst="ellipse">
              <a:avLst/>
            </a:prstGeom>
            <a:solidFill>
              <a:srgbClr val="64C9C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Oval 18">
              <a:extLst>
                <a:ext uri="{FF2B5EF4-FFF2-40B4-BE49-F238E27FC236}">
                  <a16:creationId xmlns:a16="http://schemas.microsoft.com/office/drawing/2014/main" id="{8FD5BE7F-21D3-E010-7D4A-E3F2176A4E1B}"/>
                </a:ext>
              </a:extLst>
            </p:cNvPr>
            <p:cNvSpPr/>
            <p:nvPr/>
          </p:nvSpPr>
          <p:spPr bwMode="auto">
            <a:xfrm>
              <a:off x="4725511" y="844542"/>
              <a:ext cx="1008112" cy="792088"/>
            </a:xfrm>
            <a:prstGeom prst="ellipse">
              <a:avLst/>
            </a:prstGeom>
            <a:solidFill>
              <a:srgbClr val="64C9C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1" name="Oval 20">
              <a:extLst>
                <a:ext uri="{FF2B5EF4-FFF2-40B4-BE49-F238E27FC236}">
                  <a16:creationId xmlns:a16="http://schemas.microsoft.com/office/drawing/2014/main" id="{FB48FFD7-A55A-C502-F55C-58F415AF38C3}"/>
                </a:ext>
              </a:extLst>
            </p:cNvPr>
            <p:cNvSpPr/>
            <p:nvPr/>
          </p:nvSpPr>
          <p:spPr bwMode="auto">
            <a:xfrm>
              <a:off x="2361090" y="1553501"/>
              <a:ext cx="1008112" cy="792088"/>
            </a:xfrm>
            <a:prstGeom prst="ellipse">
              <a:avLst/>
            </a:prstGeom>
            <a:solidFill>
              <a:srgbClr val="FFA00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2" name="Oval 21">
              <a:extLst>
                <a:ext uri="{FF2B5EF4-FFF2-40B4-BE49-F238E27FC236}">
                  <a16:creationId xmlns:a16="http://schemas.microsoft.com/office/drawing/2014/main" id="{478469AF-5827-4377-F6AC-B73274EEAB18}"/>
                </a:ext>
              </a:extLst>
            </p:cNvPr>
            <p:cNvSpPr/>
            <p:nvPr/>
          </p:nvSpPr>
          <p:spPr bwMode="auto">
            <a:xfrm>
              <a:off x="2634467" y="1214136"/>
              <a:ext cx="1008112" cy="792088"/>
            </a:xfrm>
            <a:prstGeom prst="ellipse">
              <a:avLst/>
            </a:prstGeom>
            <a:solidFill>
              <a:srgbClr val="FFA00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3" name="Oval 22">
              <a:extLst>
                <a:ext uri="{FF2B5EF4-FFF2-40B4-BE49-F238E27FC236}">
                  <a16:creationId xmlns:a16="http://schemas.microsoft.com/office/drawing/2014/main" id="{63265DA0-F493-78CD-0947-AF2CE629FAB8}"/>
                </a:ext>
              </a:extLst>
            </p:cNvPr>
            <p:cNvSpPr/>
            <p:nvPr/>
          </p:nvSpPr>
          <p:spPr bwMode="auto">
            <a:xfrm>
              <a:off x="2117070" y="4422694"/>
              <a:ext cx="1008112" cy="792088"/>
            </a:xfrm>
            <a:prstGeom prst="ellipse">
              <a:avLst/>
            </a:prstGeom>
            <a:solidFill>
              <a:srgbClr val="EF534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Oval 23">
              <a:extLst>
                <a:ext uri="{FF2B5EF4-FFF2-40B4-BE49-F238E27FC236}">
                  <a16:creationId xmlns:a16="http://schemas.microsoft.com/office/drawing/2014/main" id="{3674527A-FC80-97C8-8B07-C3919BDE2C23}"/>
                </a:ext>
              </a:extLst>
            </p:cNvPr>
            <p:cNvSpPr/>
            <p:nvPr/>
          </p:nvSpPr>
          <p:spPr bwMode="auto">
            <a:xfrm>
              <a:off x="1898810" y="3777592"/>
              <a:ext cx="1008112" cy="792088"/>
            </a:xfrm>
            <a:prstGeom prst="ellipse">
              <a:avLst/>
            </a:prstGeom>
            <a:solidFill>
              <a:srgbClr val="EF534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Oval 24">
              <a:extLst>
                <a:ext uri="{FF2B5EF4-FFF2-40B4-BE49-F238E27FC236}">
                  <a16:creationId xmlns:a16="http://schemas.microsoft.com/office/drawing/2014/main" id="{DB5275D9-0621-4F18-D95B-900660EE7D9A}"/>
                </a:ext>
              </a:extLst>
            </p:cNvPr>
            <p:cNvSpPr/>
            <p:nvPr/>
          </p:nvSpPr>
          <p:spPr bwMode="auto">
            <a:xfrm>
              <a:off x="1714656" y="3207832"/>
              <a:ext cx="1008112" cy="792088"/>
            </a:xfrm>
            <a:prstGeom prst="ellipse">
              <a:avLst/>
            </a:prstGeom>
            <a:solidFill>
              <a:srgbClr val="EF534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6" name="Oval 25">
              <a:extLst>
                <a:ext uri="{FF2B5EF4-FFF2-40B4-BE49-F238E27FC236}">
                  <a16:creationId xmlns:a16="http://schemas.microsoft.com/office/drawing/2014/main" id="{6197CFCB-8560-1945-FBD4-5DDCF3C77BAB}"/>
                </a:ext>
              </a:extLst>
            </p:cNvPr>
            <p:cNvSpPr/>
            <p:nvPr/>
          </p:nvSpPr>
          <p:spPr bwMode="auto">
            <a:xfrm>
              <a:off x="4139113" y="5337212"/>
              <a:ext cx="1008112" cy="792088"/>
            </a:xfrm>
            <a:prstGeom prst="ellipse">
              <a:avLst/>
            </a:prstGeom>
            <a:solidFill>
              <a:srgbClr val="084D7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7" name="Oval 26">
              <a:extLst>
                <a:ext uri="{FF2B5EF4-FFF2-40B4-BE49-F238E27FC236}">
                  <a16:creationId xmlns:a16="http://schemas.microsoft.com/office/drawing/2014/main" id="{8B3ECF1D-D7E9-D9E1-F30C-2E1AA17415C9}"/>
                </a:ext>
              </a:extLst>
            </p:cNvPr>
            <p:cNvSpPr/>
            <p:nvPr/>
          </p:nvSpPr>
          <p:spPr bwMode="auto">
            <a:xfrm>
              <a:off x="3302760" y="5144589"/>
              <a:ext cx="1008112" cy="792088"/>
            </a:xfrm>
            <a:prstGeom prst="ellipse">
              <a:avLst/>
            </a:prstGeom>
            <a:solidFill>
              <a:srgbClr val="084D7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2878895" y="2195363"/>
            <a:ext cx="3384375" cy="2079982"/>
          </a:xfrm>
          <a:effectLst/>
        </p:spPr>
        <p:txBody>
          <a:bodyPr/>
          <a:lstStyle/>
          <a:p>
            <a:pPr>
              <a:defRPr/>
            </a:pPr>
            <a:r>
              <a:rPr lang="en-US" sz="4000" b="1" dirty="0">
                <a:solidFill>
                  <a:srgbClr val="084D72"/>
                </a:solidFill>
                <a:effectLst>
                  <a:glow rad="127000">
                    <a:schemeClr val="bg1"/>
                  </a:glow>
                </a:effectLst>
                <a:latin typeface="Arial" charset="0"/>
                <a:ea typeface="ＭＳ Ｐゴシック" charset="0"/>
                <a:cs typeface="ＭＳ Ｐゴシック" charset="0"/>
              </a:rPr>
              <a:t>How are Christians doing here?</a:t>
            </a:r>
          </a:p>
        </p:txBody>
      </p:sp>
      <p:sp>
        <p:nvSpPr>
          <p:cNvPr id="6" name="Rectangle 2">
            <a:extLst>
              <a:ext uri="{FF2B5EF4-FFF2-40B4-BE49-F238E27FC236}">
                <a16:creationId xmlns:a16="http://schemas.microsoft.com/office/drawing/2014/main" id="{4C7FF603-AAB9-3197-261F-1E7EED285188}"/>
              </a:ext>
            </a:extLst>
          </p:cNvPr>
          <p:cNvSpPr txBox="1">
            <a:spLocks noChangeArrowheads="1"/>
          </p:cNvSpPr>
          <p:nvPr/>
        </p:nvSpPr>
        <p:spPr bwMode="auto">
          <a:xfrm rot="18773094">
            <a:off x="5030942" y="4772679"/>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Education</a:t>
            </a:r>
          </a:p>
        </p:txBody>
      </p:sp>
      <p:sp>
        <p:nvSpPr>
          <p:cNvPr id="7" name="Rectangle 2">
            <a:extLst>
              <a:ext uri="{FF2B5EF4-FFF2-40B4-BE49-F238E27FC236}">
                <a16:creationId xmlns:a16="http://schemas.microsoft.com/office/drawing/2014/main" id="{4F3D1C44-3AE7-51F9-8346-AE1483C21197}"/>
              </a:ext>
            </a:extLst>
          </p:cNvPr>
          <p:cNvSpPr txBox="1">
            <a:spLocks noChangeArrowheads="1"/>
          </p:cNvSpPr>
          <p:nvPr/>
        </p:nvSpPr>
        <p:spPr bwMode="auto">
          <a:xfrm rot="4091112">
            <a:off x="5645943" y="2336440"/>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Government</a:t>
            </a:r>
          </a:p>
        </p:txBody>
      </p:sp>
      <p:sp>
        <p:nvSpPr>
          <p:cNvPr id="8" name="Rectangle 2">
            <a:extLst>
              <a:ext uri="{FF2B5EF4-FFF2-40B4-BE49-F238E27FC236}">
                <a16:creationId xmlns:a16="http://schemas.microsoft.com/office/drawing/2014/main" id="{7F42801D-AAAD-7E01-B887-9219665968DB}"/>
              </a:ext>
            </a:extLst>
          </p:cNvPr>
          <p:cNvSpPr txBox="1">
            <a:spLocks noChangeArrowheads="1"/>
          </p:cNvSpPr>
          <p:nvPr/>
        </p:nvSpPr>
        <p:spPr bwMode="auto">
          <a:xfrm rot="954965">
            <a:off x="3763052" y="758536"/>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Economy</a:t>
            </a:r>
          </a:p>
        </p:txBody>
      </p:sp>
      <p:sp>
        <p:nvSpPr>
          <p:cNvPr id="9" name="Rectangle 2">
            <a:extLst>
              <a:ext uri="{FF2B5EF4-FFF2-40B4-BE49-F238E27FC236}">
                <a16:creationId xmlns:a16="http://schemas.microsoft.com/office/drawing/2014/main" id="{0EA787BA-102F-47B8-C862-BCDA6743AAAD}"/>
              </a:ext>
            </a:extLst>
          </p:cNvPr>
          <p:cNvSpPr txBox="1">
            <a:spLocks noChangeArrowheads="1"/>
          </p:cNvSpPr>
          <p:nvPr/>
        </p:nvSpPr>
        <p:spPr bwMode="auto">
          <a:xfrm rot="18787490">
            <a:off x="1464090" y="1579352"/>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Arts</a:t>
            </a:r>
          </a:p>
        </p:txBody>
      </p:sp>
      <p:sp>
        <p:nvSpPr>
          <p:cNvPr id="10" name="Rectangle 2">
            <a:extLst>
              <a:ext uri="{FF2B5EF4-FFF2-40B4-BE49-F238E27FC236}">
                <a16:creationId xmlns:a16="http://schemas.microsoft.com/office/drawing/2014/main" id="{2EF57821-1DA8-B34C-F41A-B4E815B9E98C}"/>
              </a:ext>
            </a:extLst>
          </p:cNvPr>
          <p:cNvSpPr txBox="1">
            <a:spLocks noChangeArrowheads="1"/>
          </p:cNvSpPr>
          <p:nvPr/>
        </p:nvSpPr>
        <p:spPr bwMode="auto">
          <a:xfrm rot="2450584">
            <a:off x="1034444" y="3804877"/>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Media</a:t>
            </a:r>
          </a:p>
        </p:txBody>
      </p:sp>
      <p:sp>
        <p:nvSpPr>
          <p:cNvPr id="11" name="Rectangle 2">
            <a:extLst>
              <a:ext uri="{FF2B5EF4-FFF2-40B4-BE49-F238E27FC236}">
                <a16:creationId xmlns:a16="http://schemas.microsoft.com/office/drawing/2014/main" id="{1B902374-7044-A8DA-CDA6-B1ACA865B2B3}"/>
              </a:ext>
            </a:extLst>
          </p:cNvPr>
          <p:cNvSpPr txBox="1">
            <a:spLocks noChangeArrowheads="1"/>
          </p:cNvSpPr>
          <p:nvPr/>
        </p:nvSpPr>
        <p:spPr bwMode="auto">
          <a:xfrm rot="768552">
            <a:off x="2806526" y="5451403"/>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Religion</a:t>
            </a:r>
          </a:p>
        </p:txBody>
      </p:sp>
    </p:spTree>
    <p:extLst>
      <p:ext uri="{BB962C8B-B14F-4D97-AF65-F5344CB8AC3E}">
        <p14:creationId xmlns:p14="http://schemas.microsoft.com/office/powerpoint/2010/main" val="3415248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map with popular rout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AutoShape 3"/>
          <p:cNvSpPr>
            <a:spLocks noChangeArrowheads="1"/>
          </p:cNvSpPr>
          <p:nvPr/>
        </p:nvSpPr>
        <p:spPr bwMode="auto">
          <a:xfrm>
            <a:off x="1752600" y="2667000"/>
            <a:ext cx="1676400" cy="533400"/>
          </a:xfrm>
          <a:prstGeom prst="rightArrow">
            <a:avLst>
              <a:gd name="adj1" fmla="val 50000"/>
              <a:gd name="adj2" fmla="val 78571"/>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a:endParaRPr>
          </a:p>
        </p:txBody>
      </p:sp>
      <p:sp>
        <p:nvSpPr>
          <p:cNvPr id="139267" name="Title 3"/>
          <p:cNvSpPr>
            <a:spLocks noGrp="1"/>
          </p:cNvSpPr>
          <p:nvPr>
            <p:ph type="title" idx="4294967295"/>
          </p:nvPr>
        </p:nvSpPr>
        <p:spPr>
          <a:xfrm>
            <a:off x="0" y="5943600"/>
            <a:ext cx="9144000" cy="914400"/>
          </a:xfrm>
          <a:solidFill>
            <a:srgbClr val="000000"/>
          </a:solidFill>
        </p:spPr>
        <p:txBody>
          <a:bodyPr/>
          <a:lstStyle/>
          <a:p>
            <a:r>
              <a:rPr lang="en-US" altLang="en-US" b="1" dirty="0">
                <a:solidFill>
                  <a:srgbClr val="FFFFFF"/>
                </a:solidFill>
                <a:ea typeface="ＭＳ Ｐゴシック" pitchFamily="34" charset="-128"/>
              </a:rPr>
              <a:t>Crossroads of Trade Routes</a:t>
            </a:r>
          </a:p>
        </p:txBody>
      </p:sp>
      <p:sp>
        <p:nvSpPr>
          <p:cNvPr id="5" name="Rectangle 4"/>
          <p:cNvSpPr/>
          <p:nvPr/>
        </p:nvSpPr>
        <p:spPr>
          <a:xfrm>
            <a:off x="5867400" y="3200400"/>
            <a:ext cx="3276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endParaRPr>
          </a:p>
        </p:txBody>
      </p:sp>
      <p:sp>
        <p:nvSpPr>
          <p:cNvPr id="2" name="Freeform 1">
            <a:extLst>
              <a:ext uri="{FF2B5EF4-FFF2-40B4-BE49-F238E27FC236}">
                <a16:creationId xmlns:a16="http://schemas.microsoft.com/office/drawing/2014/main" id="{B588530B-F77B-7C3C-F47A-F3857048BD22}"/>
              </a:ext>
            </a:extLst>
          </p:cNvPr>
          <p:cNvSpPr/>
          <p:nvPr/>
        </p:nvSpPr>
        <p:spPr>
          <a:xfrm>
            <a:off x="-78377" y="-60960"/>
            <a:ext cx="5077097" cy="4153989"/>
          </a:xfrm>
          <a:custGeom>
            <a:avLst/>
            <a:gdLst>
              <a:gd name="connsiteX0" fmla="*/ 0 w 5077097"/>
              <a:gd name="connsiteY0" fmla="*/ 3300549 h 4153989"/>
              <a:gd name="connsiteX1" fmla="*/ 60960 w 5077097"/>
              <a:gd name="connsiteY1" fmla="*/ 3326674 h 4153989"/>
              <a:gd name="connsiteX2" fmla="*/ 87086 w 5077097"/>
              <a:gd name="connsiteY2" fmla="*/ 3344091 h 4153989"/>
              <a:gd name="connsiteX3" fmla="*/ 104503 w 5077097"/>
              <a:gd name="connsiteY3" fmla="*/ 3361509 h 4153989"/>
              <a:gd name="connsiteX4" fmla="*/ 243840 w 5077097"/>
              <a:gd name="connsiteY4" fmla="*/ 3387634 h 4153989"/>
              <a:gd name="connsiteX5" fmla="*/ 330926 w 5077097"/>
              <a:gd name="connsiteY5" fmla="*/ 3413760 h 4153989"/>
              <a:gd name="connsiteX6" fmla="*/ 383177 w 5077097"/>
              <a:gd name="connsiteY6" fmla="*/ 3431177 h 4153989"/>
              <a:gd name="connsiteX7" fmla="*/ 444137 w 5077097"/>
              <a:gd name="connsiteY7" fmla="*/ 3439886 h 4153989"/>
              <a:gd name="connsiteX8" fmla="*/ 574766 w 5077097"/>
              <a:gd name="connsiteY8" fmla="*/ 3483429 h 4153989"/>
              <a:gd name="connsiteX9" fmla="*/ 600891 w 5077097"/>
              <a:gd name="connsiteY9" fmla="*/ 3492137 h 4153989"/>
              <a:gd name="connsiteX10" fmla="*/ 627017 w 5077097"/>
              <a:gd name="connsiteY10" fmla="*/ 3500846 h 4153989"/>
              <a:gd name="connsiteX11" fmla="*/ 696686 w 5077097"/>
              <a:gd name="connsiteY11" fmla="*/ 3509554 h 4153989"/>
              <a:gd name="connsiteX12" fmla="*/ 905691 w 5077097"/>
              <a:gd name="connsiteY12" fmla="*/ 3500846 h 4153989"/>
              <a:gd name="connsiteX13" fmla="*/ 966651 w 5077097"/>
              <a:gd name="connsiteY13" fmla="*/ 3483429 h 4153989"/>
              <a:gd name="connsiteX14" fmla="*/ 1045028 w 5077097"/>
              <a:gd name="connsiteY14" fmla="*/ 3448594 h 4153989"/>
              <a:gd name="connsiteX15" fmla="*/ 1097280 w 5077097"/>
              <a:gd name="connsiteY15" fmla="*/ 3431177 h 4153989"/>
              <a:gd name="connsiteX16" fmla="*/ 1123406 w 5077097"/>
              <a:gd name="connsiteY16" fmla="*/ 3413760 h 4153989"/>
              <a:gd name="connsiteX17" fmla="*/ 1175657 w 5077097"/>
              <a:gd name="connsiteY17" fmla="*/ 3396343 h 4153989"/>
              <a:gd name="connsiteX18" fmla="*/ 1201783 w 5077097"/>
              <a:gd name="connsiteY18" fmla="*/ 3378926 h 4153989"/>
              <a:gd name="connsiteX19" fmla="*/ 1227908 w 5077097"/>
              <a:gd name="connsiteY19" fmla="*/ 3370217 h 4153989"/>
              <a:gd name="connsiteX20" fmla="*/ 1341120 w 5077097"/>
              <a:gd name="connsiteY20" fmla="*/ 3344091 h 4153989"/>
              <a:gd name="connsiteX21" fmla="*/ 1480457 w 5077097"/>
              <a:gd name="connsiteY21" fmla="*/ 3352800 h 4153989"/>
              <a:gd name="connsiteX22" fmla="*/ 1550126 w 5077097"/>
              <a:gd name="connsiteY22" fmla="*/ 3370217 h 4153989"/>
              <a:gd name="connsiteX23" fmla="*/ 1602377 w 5077097"/>
              <a:gd name="connsiteY23" fmla="*/ 3387634 h 4153989"/>
              <a:gd name="connsiteX24" fmla="*/ 1628503 w 5077097"/>
              <a:gd name="connsiteY24" fmla="*/ 3405051 h 4153989"/>
              <a:gd name="connsiteX25" fmla="*/ 1680754 w 5077097"/>
              <a:gd name="connsiteY25" fmla="*/ 3422469 h 4153989"/>
              <a:gd name="connsiteX26" fmla="*/ 1733006 w 5077097"/>
              <a:gd name="connsiteY26" fmla="*/ 3448594 h 4153989"/>
              <a:gd name="connsiteX27" fmla="*/ 1776548 w 5077097"/>
              <a:gd name="connsiteY27" fmla="*/ 3483429 h 4153989"/>
              <a:gd name="connsiteX28" fmla="*/ 1793966 w 5077097"/>
              <a:gd name="connsiteY28" fmla="*/ 3500846 h 4153989"/>
              <a:gd name="connsiteX29" fmla="*/ 1846217 w 5077097"/>
              <a:gd name="connsiteY29" fmla="*/ 3518263 h 4153989"/>
              <a:gd name="connsiteX30" fmla="*/ 1872343 w 5077097"/>
              <a:gd name="connsiteY30" fmla="*/ 3526971 h 4153989"/>
              <a:gd name="connsiteX31" fmla="*/ 1898468 w 5077097"/>
              <a:gd name="connsiteY31" fmla="*/ 3535680 h 4153989"/>
              <a:gd name="connsiteX32" fmla="*/ 1950720 w 5077097"/>
              <a:gd name="connsiteY32" fmla="*/ 3544389 h 4153989"/>
              <a:gd name="connsiteX33" fmla="*/ 2011680 w 5077097"/>
              <a:gd name="connsiteY33" fmla="*/ 3570514 h 4153989"/>
              <a:gd name="connsiteX34" fmla="*/ 2063931 w 5077097"/>
              <a:gd name="connsiteY34" fmla="*/ 3587931 h 4153989"/>
              <a:gd name="connsiteX35" fmla="*/ 2246811 w 5077097"/>
              <a:gd name="connsiteY35" fmla="*/ 3596640 h 4153989"/>
              <a:gd name="connsiteX36" fmla="*/ 2377440 w 5077097"/>
              <a:gd name="connsiteY36" fmla="*/ 3622766 h 4153989"/>
              <a:gd name="connsiteX37" fmla="*/ 2429691 w 5077097"/>
              <a:gd name="connsiteY37" fmla="*/ 3657600 h 4153989"/>
              <a:gd name="connsiteX38" fmla="*/ 2455817 w 5077097"/>
              <a:gd name="connsiteY38" fmla="*/ 3675017 h 4153989"/>
              <a:gd name="connsiteX39" fmla="*/ 2612571 w 5077097"/>
              <a:gd name="connsiteY39" fmla="*/ 3727269 h 4153989"/>
              <a:gd name="connsiteX40" fmla="*/ 2664823 w 5077097"/>
              <a:gd name="connsiteY40" fmla="*/ 3744686 h 4153989"/>
              <a:gd name="connsiteX41" fmla="*/ 2717074 w 5077097"/>
              <a:gd name="connsiteY41" fmla="*/ 3770811 h 4153989"/>
              <a:gd name="connsiteX42" fmla="*/ 2760617 w 5077097"/>
              <a:gd name="connsiteY42" fmla="*/ 3805646 h 4153989"/>
              <a:gd name="connsiteX43" fmla="*/ 2786743 w 5077097"/>
              <a:gd name="connsiteY43" fmla="*/ 3814354 h 4153989"/>
              <a:gd name="connsiteX44" fmla="*/ 2812868 w 5077097"/>
              <a:gd name="connsiteY44" fmla="*/ 3831771 h 4153989"/>
              <a:gd name="connsiteX45" fmla="*/ 2873828 w 5077097"/>
              <a:gd name="connsiteY45" fmla="*/ 3849189 h 4153989"/>
              <a:gd name="connsiteX46" fmla="*/ 2934788 w 5077097"/>
              <a:gd name="connsiteY46" fmla="*/ 3875314 h 4153989"/>
              <a:gd name="connsiteX47" fmla="*/ 2952206 w 5077097"/>
              <a:gd name="connsiteY47" fmla="*/ 3892731 h 4153989"/>
              <a:gd name="connsiteX48" fmla="*/ 2978331 w 5077097"/>
              <a:gd name="connsiteY48" fmla="*/ 3901440 h 4153989"/>
              <a:gd name="connsiteX49" fmla="*/ 3030583 w 5077097"/>
              <a:gd name="connsiteY49" fmla="*/ 3936274 h 4153989"/>
              <a:gd name="connsiteX50" fmla="*/ 3065417 w 5077097"/>
              <a:gd name="connsiteY50" fmla="*/ 3944983 h 4153989"/>
              <a:gd name="connsiteX51" fmla="*/ 3117668 w 5077097"/>
              <a:gd name="connsiteY51" fmla="*/ 3962400 h 4153989"/>
              <a:gd name="connsiteX52" fmla="*/ 3152503 w 5077097"/>
              <a:gd name="connsiteY52" fmla="*/ 3971109 h 4153989"/>
              <a:gd name="connsiteX53" fmla="*/ 3222171 w 5077097"/>
              <a:gd name="connsiteY53" fmla="*/ 3988526 h 4153989"/>
              <a:gd name="connsiteX54" fmla="*/ 3248297 w 5077097"/>
              <a:gd name="connsiteY54" fmla="*/ 4005943 h 4153989"/>
              <a:gd name="connsiteX55" fmla="*/ 3283131 w 5077097"/>
              <a:gd name="connsiteY55" fmla="*/ 4058194 h 4153989"/>
              <a:gd name="connsiteX56" fmla="*/ 3300548 w 5077097"/>
              <a:gd name="connsiteY56" fmla="*/ 4084320 h 4153989"/>
              <a:gd name="connsiteX57" fmla="*/ 3317966 w 5077097"/>
              <a:gd name="connsiteY57" fmla="*/ 4101737 h 4153989"/>
              <a:gd name="connsiteX58" fmla="*/ 3335383 w 5077097"/>
              <a:gd name="connsiteY58" fmla="*/ 4127863 h 4153989"/>
              <a:gd name="connsiteX59" fmla="*/ 3387634 w 5077097"/>
              <a:gd name="connsiteY59" fmla="*/ 4145280 h 4153989"/>
              <a:gd name="connsiteX60" fmla="*/ 3413760 w 5077097"/>
              <a:gd name="connsiteY60" fmla="*/ 4153989 h 4153989"/>
              <a:gd name="connsiteX61" fmla="*/ 3483428 w 5077097"/>
              <a:gd name="connsiteY61" fmla="*/ 4145280 h 4153989"/>
              <a:gd name="connsiteX62" fmla="*/ 3535680 w 5077097"/>
              <a:gd name="connsiteY62" fmla="*/ 4101737 h 4153989"/>
              <a:gd name="connsiteX63" fmla="*/ 3561806 w 5077097"/>
              <a:gd name="connsiteY63" fmla="*/ 4084320 h 4153989"/>
              <a:gd name="connsiteX64" fmla="*/ 3614057 w 5077097"/>
              <a:gd name="connsiteY64" fmla="*/ 4066903 h 4153989"/>
              <a:gd name="connsiteX65" fmla="*/ 3675017 w 5077097"/>
              <a:gd name="connsiteY65" fmla="*/ 4075611 h 4153989"/>
              <a:gd name="connsiteX66" fmla="*/ 3701143 w 5077097"/>
              <a:gd name="connsiteY66" fmla="*/ 4084320 h 4153989"/>
              <a:gd name="connsiteX67" fmla="*/ 3735977 w 5077097"/>
              <a:gd name="connsiteY67" fmla="*/ 4136571 h 4153989"/>
              <a:gd name="connsiteX68" fmla="*/ 3788228 w 5077097"/>
              <a:gd name="connsiteY68" fmla="*/ 4153989 h 4153989"/>
              <a:gd name="connsiteX69" fmla="*/ 3857897 w 5077097"/>
              <a:gd name="connsiteY69" fmla="*/ 4145280 h 4153989"/>
              <a:gd name="connsiteX70" fmla="*/ 3901440 w 5077097"/>
              <a:gd name="connsiteY70" fmla="*/ 4093029 h 4153989"/>
              <a:gd name="connsiteX71" fmla="*/ 3927566 w 5077097"/>
              <a:gd name="connsiteY71" fmla="*/ 4084320 h 4153989"/>
              <a:gd name="connsiteX72" fmla="*/ 3953691 w 5077097"/>
              <a:gd name="connsiteY72" fmla="*/ 4066903 h 4153989"/>
              <a:gd name="connsiteX73" fmla="*/ 3988526 w 5077097"/>
              <a:gd name="connsiteY73" fmla="*/ 4023360 h 4153989"/>
              <a:gd name="connsiteX74" fmla="*/ 4005943 w 5077097"/>
              <a:gd name="connsiteY74" fmla="*/ 3997234 h 4153989"/>
              <a:gd name="connsiteX75" fmla="*/ 4032068 w 5077097"/>
              <a:gd name="connsiteY75" fmla="*/ 3953691 h 4153989"/>
              <a:gd name="connsiteX76" fmla="*/ 4040777 w 5077097"/>
              <a:gd name="connsiteY76" fmla="*/ 3927566 h 4153989"/>
              <a:gd name="connsiteX77" fmla="*/ 4058194 w 5077097"/>
              <a:gd name="connsiteY77" fmla="*/ 3901440 h 4153989"/>
              <a:gd name="connsiteX78" fmla="*/ 4075611 w 5077097"/>
              <a:gd name="connsiteY78" fmla="*/ 3849189 h 4153989"/>
              <a:gd name="connsiteX79" fmla="*/ 4093028 w 5077097"/>
              <a:gd name="connsiteY79" fmla="*/ 3823063 h 4153989"/>
              <a:gd name="connsiteX80" fmla="*/ 4110446 w 5077097"/>
              <a:gd name="connsiteY80" fmla="*/ 3770811 h 4153989"/>
              <a:gd name="connsiteX81" fmla="*/ 4119154 w 5077097"/>
              <a:gd name="connsiteY81" fmla="*/ 3744686 h 4153989"/>
              <a:gd name="connsiteX82" fmla="*/ 4127863 w 5077097"/>
              <a:gd name="connsiteY82" fmla="*/ 3718560 h 4153989"/>
              <a:gd name="connsiteX83" fmla="*/ 4136571 w 5077097"/>
              <a:gd name="connsiteY83" fmla="*/ 3675017 h 4153989"/>
              <a:gd name="connsiteX84" fmla="*/ 4153988 w 5077097"/>
              <a:gd name="connsiteY84" fmla="*/ 3579223 h 4153989"/>
              <a:gd name="connsiteX85" fmla="*/ 4171406 w 5077097"/>
              <a:gd name="connsiteY85" fmla="*/ 3526971 h 4153989"/>
              <a:gd name="connsiteX86" fmla="*/ 4180114 w 5077097"/>
              <a:gd name="connsiteY86" fmla="*/ 3500846 h 4153989"/>
              <a:gd name="connsiteX87" fmla="*/ 4214948 w 5077097"/>
              <a:gd name="connsiteY87" fmla="*/ 3422469 h 4153989"/>
              <a:gd name="connsiteX88" fmla="*/ 4223657 w 5077097"/>
              <a:gd name="connsiteY88" fmla="*/ 3396343 h 4153989"/>
              <a:gd name="connsiteX89" fmla="*/ 4241074 w 5077097"/>
              <a:gd name="connsiteY89" fmla="*/ 3274423 h 4153989"/>
              <a:gd name="connsiteX90" fmla="*/ 4249783 w 5077097"/>
              <a:gd name="connsiteY90" fmla="*/ 3213463 h 4153989"/>
              <a:gd name="connsiteX91" fmla="*/ 4267200 w 5077097"/>
              <a:gd name="connsiteY91" fmla="*/ 3074126 h 4153989"/>
              <a:gd name="connsiteX92" fmla="*/ 4275908 w 5077097"/>
              <a:gd name="connsiteY92" fmla="*/ 3048000 h 4153989"/>
              <a:gd name="connsiteX93" fmla="*/ 4293326 w 5077097"/>
              <a:gd name="connsiteY93" fmla="*/ 3021874 h 4153989"/>
              <a:gd name="connsiteX94" fmla="*/ 4293326 w 5077097"/>
              <a:gd name="connsiteY94" fmla="*/ 2952206 h 4153989"/>
              <a:gd name="connsiteX95" fmla="*/ 4302034 w 5077097"/>
              <a:gd name="connsiteY95" fmla="*/ 2804160 h 4153989"/>
              <a:gd name="connsiteX96" fmla="*/ 4319451 w 5077097"/>
              <a:gd name="connsiteY96" fmla="*/ 2751909 h 4153989"/>
              <a:gd name="connsiteX97" fmla="*/ 4328160 w 5077097"/>
              <a:gd name="connsiteY97" fmla="*/ 2699657 h 4153989"/>
              <a:gd name="connsiteX98" fmla="*/ 4345577 w 5077097"/>
              <a:gd name="connsiteY98" fmla="*/ 2551611 h 4153989"/>
              <a:gd name="connsiteX99" fmla="*/ 4371703 w 5077097"/>
              <a:gd name="connsiteY99" fmla="*/ 2473234 h 4153989"/>
              <a:gd name="connsiteX100" fmla="*/ 4380411 w 5077097"/>
              <a:gd name="connsiteY100" fmla="*/ 2447109 h 4153989"/>
              <a:gd name="connsiteX101" fmla="*/ 4397828 w 5077097"/>
              <a:gd name="connsiteY101" fmla="*/ 2246811 h 4153989"/>
              <a:gd name="connsiteX102" fmla="*/ 4415246 w 5077097"/>
              <a:gd name="connsiteY102" fmla="*/ 2194560 h 4153989"/>
              <a:gd name="connsiteX103" fmla="*/ 4432663 w 5077097"/>
              <a:gd name="connsiteY103" fmla="*/ 2168434 h 4153989"/>
              <a:gd name="connsiteX104" fmla="*/ 4450080 w 5077097"/>
              <a:gd name="connsiteY104" fmla="*/ 2055223 h 4153989"/>
              <a:gd name="connsiteX105" fmla="*/ 4458788 w 5077097"/>
              <a:gd name="connsiteY105" fmla="*/ 1959429 h 4153989"/>
              <a:gd name="connsiteX106" fmla="*/ 4484914 w 5077097"/>
              <a:gd name="connsiteY106" fmla="*/ 1907177 h 4153989"/>
              <a:gd name="connsiteX107" fmla="*/ 4502331 w 5077097"/>
              <a:gd name="connsiteY107" fmla="*/ 1854926 h 4153989"/>
              <a:gd name="connsiteX108" fmla="*/ 4528457 w 5077097"/>
              <a:gd name="connsiteY108" fmla="*/ 1767840 h 4153989"/>
              <a:gd name="connsiteX109" fmla="*/ 4537166 w 5077097"/>
              <a:gd name="connsiteY109" fmla="*/ 1715589 h 4153989"/>
              <a:gd name="connsiteX110" fmla="*/ 4545874 w 5077097"/>
              <a:gd name="connsiteY110" fmla="*/ 1654629 h 4153989"/>
              <a:gd name="connsiteX111" fmla="*/ 4554583 w 5077097"/>
              <a:gd name="connsiteY111" fmla="*/ 1628503 h 4153989"/>
              <a:gd name="connsiteX112" fmla="*/ 4606834 w 5077097"/>
              <a:gd name="connsiteY112" fmla="*/ 1602377 h 4153989"/>
              <a:gd name="connsiteX113" fmla="*/ 4606834 w 5077097"/>
              <a:gd name="connsiteY113" fmla="*/ 1541417 h 4153989"/>
              <a:gd name="connsiteX114" fmla="*/ 4554583 w 5077097"/>
              <a:gd name="connsiteY114" fmla="*/ 1506583 h 4153989"/>
              <a:gd name="connsiteX115" fmla="*/ 4528457 w 5077097"/>
              <a:gd name="connsiteY115" fmla="*/ 1454331 h 4153989"/>
              <a:gd name="connsiteX116" fmla="*/ 4537166 w 5077097"/>
              <a:gd name="connsiteY116" fmla="*/ 1428206 h 4153989"/>
              <a:gd name="connsiteX117" fmla="*/ 4545874 w 5077097"/>
              <a:gd name="connsiteY117" fmla="*/ 1323703 h 4153989"/>
              <a:gd name="connsiteX118" fmla="*/ 4589417 w 5077097"/>
              <a:gd name="connsiteY118" fmla="*/ 1245326 h 4153989"/>
              <a:gd name="connsiteX119" fmla="*/ 4598126 w 5077097"/>
              <a:gd name="connsiteY119" fmla="*/ 1219200 h 4153989"/>
              <a:gd name="connsiteX120" fmla="*/ 4624251 w 5077097"/>
              <a:gd name="connsiteY120" fmla="*/ 1062446 h 4153989"/>
              <a:gd name="connsiteX121" fmla="*/ 4650377 w 5077097"/>
              <a:gd name="connsiteY121" fmla="*/ 1045029 h 4153989"/>
              <a:gd name="connsiteX122" fmla="*/ 4667794 w 5077097"/>
              <a:gd name="connsiteY122" fmla="*/ 1027611 h 4153989"/>
              <a:gd name="connsiteX123" fmla="*/ 4720046 w 5077097"/>
              <a:gd name="connsiteY123" fmla="*/ 992777 h 4153989"/>
              <a:gd name="connsiteX124" fmla="*/ 4728754 w 5077097"/>
              <a:gd name="connsiteY124" fmla="*/ 966651 h 4153989"/>
              <a:gd name="connsiteX125" fmla="*/ 4746171 w 5077097"/>
              <a:gd name="connsiteY125" fmla="*/ 940526 h 4153989"/>
              <a:gd name="connsiteX126" fmla="*/ 4781006 w 5077097"/>
              <a:gd name="connsiteY126" fmla="*/ 870857 h 4153989"/>
              <a:gd name="connsiteX127" fmla="*/ 4772297 w 5077097"/>
              <a:gd name="connsiteY127" fmla="*/ 809897 h 4153989"/>
              <a:gd name="connsiteX128" fmla="*/ 4720046 w 5077097"/>
              <a:gd name="connsiteY128" fmla="*/ 705394 h 4153989"/>
              <a:gd name="connsiteX129" fmla="*/ 4702628 w 5077097"/>
              <a:gd name="connsiteY129" fmla="*/ 687977 h 4153989"/>
              <a:gd name="connsiteX130" fmla="*/ 4685211 w 5077097"/>
              <a:gd name="connsiteY130" fmla="*/ 635726 h 4153989"/>
              <a:gd name="connsiteX131" fmla="*/ 4676503 w 5077097"/>
              <a:gd name="connsiteY131" fmla="*/ 609600 h 4153989"/>
              <a:gd name="connsiteX132" fmla="*/ 4641668 w 5077097"/>
              <a:gd name="connsiteY132" fmla="*/ 557349 h 4153989"/>
              <a:gd name="connsiteX133" fmla="*/ 4624251 w 5077097"/>
              <a:gd name="connsiteY133" fmla="*/ 426720 h 4153989"/>
              <a:gd name="connsiteX134" fmla="*/ 4632960 w 5077097"/>
              <a:gd name="connsiteY134" fmla="*/ 357051 h 4153989"/>
              <a:gd name="connsiteX135" fmla="*/ 4711337 w 5077097"/>
              <a:gd name="connsiteY135" fmla="*/ 304800 h 4153989"/>
              <a:gd name="connsiteX136" fmla="*/ 4763588 w 5077097"/>
              <a:gd name="connsiteY136" fmla="*/ 269966 h 4153989"/>
              <a:gd name="connsiteX137" fmla="*/ 4781006 w 5077097"/>
              <a:gd name="connsiteY137" fmla="*/ 252549 h 4153989"/>
              <a:gd name="connsiteX138" fmla="*/ 4807131 w 5077097"/>
              <a:gd name="connsiteY138" fmla="*/ 243840 h 4153989"/>
              <a:gd name="connsiteX139" fmla="*/ 4859383 w 5077097"/>
              <a:gd name="connsiteY139" fmla="*/ 209006 h 4153989"/>
              <a:gd name="connsiteX140" fmla="*/ 4885508 w 5077097"/>
              <a:gd name="connsiteY140" fmla="*/ 191589 h 4153989"/>
              <a:gd name="connsiteX141" fmla="*/ 4902926 w 5077097"/>
              <a:gd name="connsiteY141" fmla="*/ 174171 h 4153989"/>
              <a:gd name="connsiteX142" fmla="*/ 4929051 w 5077097"/>
              <a:gd name="connsiteY142" fmla="*/ 165463 h 4153989"/>
              <a:gd name="connsiteX143" fmla="*/ 4955177 w 5077097"/>
              <a:gd name="connsiteY143" fmla="*/ 130629 h 4153989"/>
              <a:gd name="connsiteX144" fmla="*/ 5007428 w 5077097"/>
              <a:gd name="connsiteY144" fmla="*/ 95794 h 4153989"/>
              <a:gd name="connsiteX145" fmla="*/ 5042263 w 5077097"/>
              <a:gd name="connsiteY145" fmla="*/ 43543 h 4153989"/>
              <a:gd name="connsiteX146" fmla="*/ 5059680 w 5077097"/>
              <a:gd name="connsiteY146" fmla="*/ 17417 h 4153989"/>
              <a:gd name="connsiteX147" fmla="*/ 5077097 w 5077097"/>
              <a:gd name="connsiteY147" fmla="*/ 0 h 4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077097" h="4153989">
                <a:moveTo>
                  <a:pt x="0" y="3300549"/>
                </a:moveTo>
                <a:cubicBezTo>
                  <a:pt x="20320" y="3309257"/>
                  <a:pt x="41186" y="3316787"/>
                  <a:pt x="60960" y="3326674"/>
                </a:cubicBezTo>
                <a:cubicBezTo>
                  <a:pt x="70322" y="3331355"/>
                  <a:pt x="78913" y="3337553"/>
                  <a:pt x="87086" y="3344091"/>
                </a:cubicBezTo>
                <a:cubicBezTo>
                  <a:pt x="93497" y="3349220"/>
                  <a:pt x="96880" y="3358460"/>
                  <a:pt x="104503" y="3361509"/>
                </a:cubicBezTo>
                <a:cubicBezTo>
                  <a:pt x="146491" y="3378305"/>
                  <a:pt x="199680" y="3382114"/>
                  <a:pt x="243840" y="3387634"/>
                </a:cubicBezTo>
                <a:cubicBezTo>
                  <a:pt x="296480" y="3400795"/>
                  <a:pt x="267328" y="3392560"/>
                  <a:pt x="330926" y="3413760"/>
                </a:cubicBezTo>
                <a:lnTo>
                  <a:pt x="383177" y="3431177"/>
                </a:lnTo>
                <a:lnTo>
                  <a:pt x="444137" y="3439886"/>
                </a:lnTo>
                <a:lnTo>
                  <a:pt x="574766" y="3483429"/>
                </a:lnTo>
                <a:lnTo>
                  <a:pt x="600891" y="3492137"/>
                </a:lnTo>
                <a:cubicBezTo>
                  <a:pt x="609600" y="3495040"/>
                  <a:pt x="617908" y="3499707"/>
                  <a:pt x="627017" y="3500846"/>
                </a:cubicBezTo>
                <a:lnTo>
                  <a:pt x="696686" y="3509554"/>
                </a:lnTo>
                <a:cubicBezTo>
                  <a:pt x="766354" y="3506651"/>
                  <a:pt x="836139" y="3505814"/>
                  <a:pt x="905691" y="3500846"/>
                </a:cubicBezTo>
                <a:cubicBezTo>
                  <a:pt x="919606" y="3499852"/>
                  <a:pt x="952045" y="3488297"/>
                  <a:pt x="966651" y="3483429"/>
                </a:cubicBezTo>
                <a:cubicBezTo>
                  <a:pt x="1008052" y="3455828"/>
                  <a:pt x="982849" y="3469320"/>
                  <a:pt x="1045028" y="3448594"/>
                </a:cubicBezTo>
                <a:cubicBezTo>
                  <a:pt x="1045033" y="3448592"/>
                  <a:pt x="1097276" y="3431180"/>
                  <a:pt x="1097280" y="3431177"/>
                </a:cubicBezTo>
                <a:cubicBezTo>
                  <a:pt x="1105989" y="3425371"/>
                  <a:pt x="1113842" y="3418011"/>
                  <a:pt x="1123406" y="3413760"/>
                </a:cubicBezTo>
                <a:cubicBezTo>
                  <a:pt x="1140183" y="3406304"/>
                  <a:pt x="1175657" y="3396343"/>
                  <a:pt x="1175657" y="3396343"/>
                </a:cubicBezTo>
                <a:cubicBezTo>
                  <a:pt x="1184366" y="3390537"/>
                  <a:pt x="1192422" y="3383607"/>
                  <a:pt x="1201783" y="3378926"/>
                </a:cubicBezTo>
                <a:cubicBezTo>
                  <a:pt x="1209993" y="3374821"/>
                  <a:pt x="1219052" y="3372632"/>
                  <a:pt x="1227908" y="3370217"/>
                </a:cubicBezTo>
                <a:cubicBezTo>
                  <a:pt x="1285667" y="3354464"/>
                  <a:pt x="1290348" y="3354246"/>
                  <a:pt x="1341120" y="3344091"/>
                </a:cubicBezTo>
                <a:cubicBezTo>
                  <a:pt x="1387566" y="3346994"/>
                  <a:pt x="1434280" y="3347028"/>
                  <a:pt x="1480457" y="3352800"/>
                </a:cubicBezTo>
                <a:cubicBezTo>
                  <a:pt x="1504210" y="3355769"/>
                  <a:pt x="1527417" y="3362647"/>
                  <a:pt x="1550126" y="3370217"/>
                </a:cubicBezTo>
                <a:lnTo>
                  <a:pt x="1602377" y="3387634"/>
                </a:lnTo>
                <a:cubicBezTo>
                  <a:pt x="1611086" y="3393440"/>
                  <a:pt x="1618939" y="3400800"/>
                  <a:pt x="1628503" y="3405051"/>
                </a:cubicBezTo>
                <a:cubicBezTo>
                  <a:pt x="1645280" y="3412508"/>
                  <a:pt x="1665478" y="3412285"/>
                  <a:pt x="1680754" y="3422469"/>
                </a:cubicBezTo>
                <a:cubicBezTo>
                  <a:pt x="1714518" y="3444978"/>
                  <a:pt x="1696951" y="3436576"/>
                  <a:pt x="1733006" y="3448594"/>
                </a:cubicBezTo>
                <a:cubicBezTo>
                  <a:pt x="1767694" y="3500627"/>
                  <a:pt x="1729812" y="3455387"/>
                  <a:pt x="1776548" y="3483429"/>
                </a:cubicBezTo>
                <a:cubicBezTo>
                  <a:pt x="1783589" y="3487653"/>
                  <a:pt x="1786622" y="3497174"/>
                  <a:pt x="1793966" y="3500846"/>
                </a:cubicBezTo>
                <a:cubicBezTo>
                  <a:pt x="1810387" y="3509056"/>
                  <a:pt x="1828800" y="3512457"/>
                  <a:pt x="1846217" y="3518263"/>
                </a:cubicBezTo>
                <a:lnTo>
                  <a:pt x="1872343" y="3526971"/>
                </a:lnTo>
                <a:cubicBezTo>
                  <a:pt x="1881051" y="3529874"/>
                  <a:pt x="1889413" y="3534171"/>
                  <a:pt x="1898468" y="3535680"/>
                </a:cubicBezTo>
                <a:cubicBezTo>
                  <a:pt x="1915885" y="3538583"/>
                  <a:pt x="1933483" y="3540559"/>
                  <a:pt x="1950720" y="3544389"/>
                </a:cubicBezTo>
                <a:cubicBezTo>
                  <a:pt x="1982261" y="3551398"/>
                  <a:pt x="1978394" y="3557200"/>
                  <a:pt x="2011680" y="3570514"/>
                </a:cubicBezTo>
                <a:cubicBezTo>
                  <a:pt x="2028726" y="3577332"/>
                  <a:pt x="2045593" y="3587058"/>
                  <a:pt x="2063931" y="3587931"/>
                </a:cubicBezTo>
                <a:lnTo>
                  <a:pt x="2246811" y="3596640"/>
                </a:lnTo>
                <a:cubicBezTo>
                  <a:pt x="2277123" y="3600008"/>
                  <a:pt x="2346566" y="3602183"/>
                  <a:pt x="2377440" y="3622766"/>
                </a:cubicBezTo>
                <a:lnTo>
                  <a:pt x="2429691" y="3657600"/>
                </a:lnTo>
                <a:cubicBezTo>
                  <a:pt x="2438400" y="3663406"/>
                  <a:pt x="2445888" y="3671707"/>
                  <a:pt x="2455817" y="3675017"/>
                </a:cubicBezTo>
                <a:lnTo>
                  <a:pt x="2612571" y="3727269"/>
                </a:lnTo>
                <a:cubicBezTo>
                  <a:pt x="2612576" y="3727271"/>
                  <a:pt x="2664819" y="3744683"/>
                  <a:pt x="2664823" y="3744686"/>
                </a:cubicBezTo>
                <a:cubicBezTo>
                  <a:pt x="2698586" y="3767195"/>
                  <a:pt x="2681019" y="3758794"/>
                  <a:pt x="2717074" y="3770811"/>
                </a:cubicBezTo>
                <a:cubicBezTo>
                  <a:pt x="2733274" y="3787012"/>
                  <a:pt x="2738644" y="3794660"/>
                  <a:pt x="2760617" y="3805646"/>
                </a:cubicBezTo>
                <a:cubicBezTo>
                  <a:pt x="2768828" y="3809751"/>
                  <a:pt x="2778034" y="3811451"/>
                  <a:pt x="2786743" y="3814354"/>
                </a:cubicBezTo>
                <a:cubicBezTo>
                  <a:pt x="2795451" y="3820160"/>
                  <a:pt x="2803507" y="3827090"/>
                  <a:pt x="2812868" y="3831771"/>
                </a:cubicBezTo>
                <a:cubicBezTo>
                  <a:pt x="2826787" y="3838731"/>
                  <a:pt x="2860808" y="3845469"/>
                  <a:pt x="2873828" y="3849189"/>
                </a:cubicBezTo>
                <a:cubicBezTo>
                  <a:pt x="2894151" y="3854996"/>
                  <a:pt x="2917367" y="3863700"/>
                  <a:pt x="2934788" y="3875314"/>
                </a:cubicBezTo>
                <a:cubicBezTo>
                  <a:pt x="2941620" y="3879868"/>
                  <a:pt x="2945165" y="3888507"/>
                  <a:pt x="2952206" y="3892731"/>
                </a:cubicBezTo>
                <a:cubicBezTo>
                  <a:pt x="2960077" y="3897454"/>
                  <a:pt x="2970307" y="3896982"/>
                  <a:pt x="2978331" y="3901440"/>
                </a:cubicBezTo>
                <a:cubicBezTo>
                  <a:pt x="2996630" y="3911606"/>
                  <a:pt x="3010275" y="3931197"/>
                  <a:pt x="3030583" y="3936274"/>
                </a:cubicBezTo>
                <a:cubicBezTo>
                  <a:pt x="3042194" y="3939177"/>
                  <a:pt x="3053953" y="3941544"/>
                  <a:pt x="3065417" y="3944983"/>
                </a:cubicBezTo>
                <a:cubicBezTo>
                  <a:pt x="3083002" y="3950259"/>
                  <a:pt x="3099857" y="3957947"/>
                  <a:pt x="3117668" y="3962400"/>
                </a:cubicBezTo>
                <a:cubicBezTo>
                  <a:pt x="3129280" y="3965303"/>
                  <a:pt x="3140819" y="3968513"/>
                  <a:pt x="3152503" y="3971109"/>
                </a:cubicBezTo>
                <a:cubicBezTo>
                  <a:pt x="3170397" y="3975085"/>
                  <a:pt x="3203493" y="3979187"/>
                  <a:pt x="3222171" y="3988526"/>
                </a:cubicBezTo>
                <a:cubicBezTo>
                  <a:pt x="3231532" y="3993207"/>
                  <a:pt x="3239588" y="4000137"/>
                  <a:pt x="3248297" y="4005943"/>
                </a:cubicBezTo>
                <a:lnTo>
                  <a:pt x="3283131" y="4058194"/>
                </a:lnTo>
                <a:cubicBezTo>
                  <a:pt x="3288937" y="4066903"/>
                  <a:pt x="3293147" y="4076919"/>
                  <a:pt x="3300548" y="4084320"/>
                </a:cubicBezTo>
                <a:cubicBezTo>
                  <a:pt x="3306354" y="4090126"/>
                  <a:pt x="3312837" y="4095326"/>
                  <a:pt x="3317966" y="4101737"/>
                </a:cubicBezTo>
                <a:cubicBezTo>
                  <a:pt x="3324504" y="4109910"/>
                  <a:pt x="3326507" y="4122316"/>
                  <a:pt x="3335383" y="4127863"/>
                </a:cubicBezTo>
                <a:cubicBezTo>
                  <a:pt x="3350951" y="4137593"/>
                  <a:pt x="3370217" y="4139474"/>
                  <a:pt x="3387634" y="4145280"/>
                </a:cubicBezTo>
                <a:lnTo>
                  <a:pt x="3413760" y="4153989"/>
                </a:lnTo>
                <a:cubicBezTo>
                  <a:pt x="3436983" y="4151086"/>
                  <a:pt x="3460849" y="4151438"/>
                  <a:pt x="3483428" y="4145280"/>
                </a:cubicBezTo>
                <a:cubicBezTo>
                  <a:pt x="3502713" y="4140020"/>
                  <a:pt x="3522261" y="4112920"/>
                  <a:pt x="3535680" y="4101737"/>
                </a:cubicBezTo>
                <a:cubicBezTo>
                  <a:pt x="3543721" y="4095037"/>
                  <a:pt x="3552242" y="4088571"/>
                  <a:pt x="3561806" y="4084320"/>
                </a:cubicBezTo>
                <a:cubicBezTo>
                  <a:pt x="3578583" y="4076864"/>
                  <a:pt x="3614057" y="4066903"/>
                  <a:pt x="3614057" y="4066903"/>
                </a:cubicBezTo>
                <a:cubicBezTo>
                  <a:pt x="3634377" y="4069806"/>
                  <a:pt x="3654889" y="4071586"/>
                  <a:pt x="3675017" y="4075611"/>
                </a:cubicBezTo>
                <a:cubicBezTo>
                  <a:pt x="3684019" y="4077411"/>
                  <a:pt x="3694652" y="4077829"/>
                  <a:pt x="3701143" y="4084320"/>
                </a:cubicBezTo>
                <a:cubicBezTo>
                  <a:pt x="3715945" y="4099122"/>
                  <a:pt x="3716119" y="4129951"/>
                  <a:pt x="3735977" y="4136571"/>
                </a:cubicBezTo>
                <a:lnTo>
                  <a:pt x="3788228" y="4153989"/>
                </a:lnTo>
                <a:cubicBezTo>
                  <a:pt x="3811451" y="4151086"/>
                  <a:pt x="3835902" y="4153278"/>
                  <a:pt x="3857897" y="4145280"/>
                </a:cubicBezTo>
                <a:cubicBezTo>
                  <a:pt x="3888303" y="4134223"/>
                  <a:pt x="3879843" y="4110306"/>
                  <a:pt x="3901440" y="4093029"/>
                </a:cubicBezTo>
                <a:cubicBezTo>
                  <a:pt x="3908608" y="4087294"/>
                  <a:pt x="3919355" y="4088425"/>
                  <a:pt x="3927566" y="4084320"/>
                </a:cubicBezTo>
                <a:cubicBezTo>
                  <a:pt x="3936927" y="4079639"/>
                  <a:pt x="3944983" y="4072709"/>
                  <a:pt x="3953691" y="4066903"/>
                </a:cubicBezTo>
                <a:cubicBezTo>
                  <a:pt x="4007298" y="3986490"/>
                  <a:pt x="3938889" y="4085405"/>
                  <a:pt x="3988526" y="4023360"/>
                </a:cubicBezTo>
                <a:cubicBezTo>
                  <a:pt x="3995064" y="4015187"/>
                  <a:pt x="4000137" y="4005943"/>
                  <a:pt x="4005943" y="3997234"/>
                </a:cubicBezTo>
                <a:cubicBezTo>
                  <a:pt x="4030609" y="3923234"/>
                  <a:pt x="3996209" y="4013456"/>
                  <a:pt x="4032068" y="3953691"/>
                </a:cubicBezTo>
                <a:cubicBezTo>
                  <a:pt x="4036791" y="3945820"/>
                  <a:pt x="4036672" y="3935776"/>
                  <a:pt x="4040777" y="3927566"/>
                </a:cubicBezTo>
                <a:cubicBezTo>
                  <a:pt x="4045458" y="3918205"/>
                  <a:pt x="4053943" y="3911004"/>
                  <a:pt x="4058194" y="3901440"/>
                </a:cubicBezTo>
                <a:cubicBezTo>
                  <a:pt x="4065650" y="3884663"/>
                  <a:pt x="4065427" y="3864465"/>
                  <a:pt x="4075611" y="3849189"/>
                </a:cubicBezTo>
                <a:cubicBezTo>
                  <a:pt x="4081417" y="3840480"/>
                  <a:pt x="4088777" y="3832627"/>
                  <a:pt x="4093028" y="3823063"/>
                </a:cubicBezTo>
                <a:cubicBezTo>
                  <a:pt x="4100485" y="3806286"/>
                  <a:pt x="4104640" y="3788228"/>
                  <a:pt x="4110446" y="3770811"/>
                </a:cubicBezTo>
                <a:lnTo>
                  <a:pt x="4119154" y="3744686"/>
                </a:lnTo>
                <a:cubicBezTo>
                  <a:pt x="4122057" y="3735977"/>
                  <a:pt x="4126063" y="3727562"/>
                  <a:pt x="4127863" y="3718560"/>
                </a:cubicBezTo>
                <a:cubicBezTo>
                  <a:pt x="4130766" y="3704046"/>
                  <a:pt x="4134138" y="3689617"/>
                  <a:pt x="4136571" y="3675017"/>
                </a:cubicBezTo>
                <a:cubicBezTo>
                  <a:pt x="4145002" y="3624433"/>
                  <a:pt x="4141451" y="3621012"/>
                  <a:pt x="4153988" y="3579223"/>
                </a:cubicBezTo>
                <a:cubicBezTo>
                  <a:pt x="4159264" y="3561638"/>
                  <a:pt x="4165600" y="3544388"/>
                  <a:pt x="4171406" y="3526971"/>
                </a:cubicBezTo>
                <a:cubicBezTo>
                  <a:pt x="4174309" y="3518263"/>
                  <a:pt x="4175022" y="3508484"/>
                  <a:pt x="4180114" y="3500846"/>
                </a:cubicBezTo>
                <a:cubicBezTo>
                  <a:pt x="4207715" y="3459444"/>
                  <a:pt x="4194221" y="3484650"/>
                  <a:pt x="4214948" y="3422469"/>
                </a:cubicBezTo>
                <a:cubicBezTo>
                  <a:pt x="4217851" y="3413760"/>
                  <a:pt x="4221857" y="3405344"/>
                  <a:pt x="4223657" y="3396343"/>
                </a:cubicBezTo>
                <a:cubicBezTo>
                  <a:pt x="4239464" y="3317314"/>
                  <a:pt x="4227283" y="3384755"/>
                  <a:pt x="4241074" y="3274423"/>
                </a:cubicBezTo>
                <a:cubicBezTo>
                  <a:pt x="4243620" y="3254055"/>
                  <a:pt x="4247516" y="3233864"/>
                  <a:pt x="4249783" y="3213463"/>
                </a:cubicBezTo>
                <a:cubicBezTo>
                  <a:pt x="4257356" y="3145305"/>
                  <a:pt x="4253345" y="3129546"/>
                  <a:pt x="4267200" y="3074126"/>
                </a:cubicBezTo>
                <a:cubicBezTo>
                  <a:pt x="4269426" y="3065220"/>
                  <a:pt x="4271803" y="3056211"/>
                  <a:pt x="4275908" y="3048000"/>
                </a:cubicBezTo>
                <a:cubicBezTo>
                  <a:pt x="4280589" y="3038638"/>
                  <a:pt x="4287520" y="3030583"/>
                  <a:pt x="4293326" y="3021874"/>
                </a:cubicBezTo>
                <a:cubicBezTo>
                  <a:pt x="4316547" y="2928983"/>
                  <a:pt x="4293326" y="3045097"/>
                  <a:pt x="4293326" y="2952206"/>
                </a:cubicBezTo>
                <a:cubicBezTo>
                  <a:pt x="4293326" y="2902772"/>
                  <a:pt x="4295640" y="2853179"/>
                  <a:pt x="4302034" y="2804160"/>
                </a:cubicBezTo>
                <a:cubicBezTo>
                  <a:pt x="4304408" y="2785955"/>
                  <a:pt x="4316433" y="2770018"/>
                  <a:pt x="4319451" y="2751909"/>
                </a:cubicBezTo>
                <a:lnTo>
                  <a:pt x="4328160" y="2699657"/>
                </a:lnTo>
                <a:cubicBezTo>
                  <a:pt x="4332218" y="2650964"/>
                  <a:pt x="4332502" y="2599551"/>
                  <a:pt x="4345577" y="2551611"/>
                </a:cubicBezTo>
                <a:cubicBezTo>
                  <a:pt x="4345582" y="2551593"/>
                  <a:pt x="4367346" y="2486306"/>
                  <a:pt x="4371703" y="2473234"/>
                </a:cubicBezTo>
                <a:lnTo>
                  <a:pt x="4380411" y="2447109"/>
                </a:lnTo>
                <a:cubicBezTo>
                  <a:pt x="4385406" y="2352201"/>
                  <a:pt x="4376667" y="2317348"/>
                  <a:pt x="4397828" y="2246811"/>
                </a:cubicBezTo>
                <a:cubicBezTo>
                  <a:pt x="4403104" y="2229226"/>
                  <a:pt x="4405062" y="2209836"/>
                  <a:pt x="4415246" y="2194560"/>
                </a:cubicBezTo>
                <a:lnTo>
                  <a:pt x="4432663" y="2168434"/>
                </a:lnTo>
                <a:cubicBezTo>
                  <a:pt x="4438317" y="2134509"/>
                  <a:pt x="4446347" y="2088822"/>
                  <a:pt x="4450080" y="2055223"/>
                </a:cubicBezTo>
                <a:cubicBezTo>
                  <a:pt x="4453621" y="2023356"/>
                  <a:pt x="4454254" y="1991170"/>
                  <a:pt x="4458788" y="1959429"/>
                </a:cubicBezTo>
                <a:cubicBezTo>
                  <a:pt x="4463802" y="1924328"/>
                  <a:pt x="4470391" y="1939853"/>
                  <a:pt x="4484914" y="1907177"/>
                </a:cubicBezTo>
                <a:cubicBezTo>
                  <a:pt x="4492370" y="1890400"/>
                  <a:pt x="4496525" y="1872343"/>
                  <a:pt x="4502331" y="1854926"/>
                </a:cubicBezTo>
                <a:cubicBezTo>
                  <a:pt x="4511955" y="1826054"/>
                  <a:pt x="4522470" y="1797774"/>
                  <a:pt x="4528457" y="1767840"/>
                </a:cubicBezTo>
                <a:cubicBezTo>
                  <a:pt x="4531920" y="1750526"/>
                  <a:pt x="4534481" y="1733041"/>
                  <a:pt x="4537166" y="1715589"/>
                </a:cubicBezTo>
                <a:cubicBezTo>
                  <a:pt x="4540287" y="1695301"/>
                  <a:pt x="4541849" y="1674757"/>
                  <a:pt x="4545874" y="1654629"/>
                </a:cubicBezTo>
                <a:cubicBezTo>
                  <a:pt x="4547674" y="1645627"/>
                  <a:pt x="4548848" y="1635671"/>
                  <a:pt x="4554583" y="1628503"/>
                </a:cubicBezTo>
                <a:cubicBezTo>
                  <a:pt x="4566860" y="1613156"/>
                  <a:pt x="4589624" y="1608114"/>
                  <a:pt x="4606834" y="1602377"/>
                </a:cubicBezTo>
                <a:cubicBezTo>
                  <a:pt x="4613544" y="1582248"/>
                  <a:pt x="4625311" y="1562533"/>
                  <a:pt x="4606834" y="1541417"/>
                </a:cubicBezTo>
                <a:cubicBezTo>
                  <a:pt x="4593050" y="1525664"/>
                  <a:pt x="4554583" y="1506583"/>
                  <a:pt x="4554583" y="1506583"/>
                </a:cubicBezTo>
                <a:cubicBezTo>
                  <a:pt x="4545778" y="1493375"/>
                  <a:pt x="4528457" y="1472358"/>
                  <a:pt x="4528457" y="1454331"/>
                </a:cubicBezTo>
                <a:cubicBezTo>
                  <a:pt x="4528457" y="1445152"/>
                  <a:pt x="4534263" y="1436914"/>
                  <a:pt x="4537166" y="1428206"/>
                </a:cubicBezTo>
                <a:cubicBezTo>
                  <a:pt x="4540069" y="1393372"/>
                  <a:pt x="4541254" y="1358351"/>
                  <a:pt x="4545874" y="1323703"/>
                </a:cubicBezTo>
                <a:cubicBezTo>
                  <a:pt x="4551710" y="1279935"/>
                  <a:pt x="4571138" y="1300161"/>
                  <a:pt x="4589417" y="1245326"/>
                </a:cubicBezTo>
                <a:lnTo>
                  <a:pt x="4598126" y="1219200"/>
                </a:lnTo>
                <a:cubicBezTo>
                  <a:pt x="4601332" y="1171103"/>
                  <a:pt x="4584113" y="1102583"/>
                  <a:pt x="4624251" y="1062446"/>
                </a:cubicBezTo>
                <a:cubicBezTo>
                  <a:pt x="4631652" y="1055045"/>
                  <a:pt x="4642204" y="1051567"/>
                  <a:pt x="4650377" y="1045029"/>
                </a:cubicBezTo>
                <a:cubicBezTo>
                  <a:pt x="4656788" y="1039900"/>
                  <a:pt x="4661225" y="1032537"/>
                  <a:pt x="4667794" y="1027611"/>
                </a:cubicBezTo>
                <a:cubicBezTo>
                  <a:pt x="4684540" y="1015051"/>
                  <a:pt x="4720046" y="992777"/>
                  <a:pt x="4720046" y="992777"/>
                </a:cubicBezTo>
                <a:cubicBezTo>
                  <a:pt x="4722949" y="984068"/>
                  <a:pt x="4724649" y="974862"/>
                  <a:pt x="4728754" y="966651"/>
                </a:cubicBezTo>
                <a:cubicBezTo>
                  <a:pt x="4733435" y="957290"/>
                  <a:pt x="4741920" y="950090"/>
                  <a:pt x="4746171" y="940526"/>
                </a:cubicBezTo>
                <a:cubicBezTo>
                  <a:pt x="4778192" y="868477"/>
                  <a:pt x="4745235" y="906626"/>
                  <a:pt x="4781006" y="870857"/>
                </a:cubicBezTo>
                <a:cubicBezTo>
                  <a:pt x="4778103" y="850537"/>
                  <a:pt x="4776913" y="829898"/>
                  <a:pt x="4772297" y="809897"/>
                </a:cubicBezTo>
                <a:cubicBezTo>
                  <a:pt x="4763798" y="773069"/>
                  <a:pt x="4747348" y="732694"/>
                  <a:pt x="4720046" y="705394"/>
                </a:cubicBezTo>
                <a:lnTo>
                  <a:pt x="4702628" y="687977"/>
                </a:lnTo>
                <a:lnTo>
                  <a:pt x="4685211" y="635726"/>
                </a:lnTo>
                <a:cubicBezTo>
                  <a:pt x="4682308" y="627017"/>
                  <a:pt x="4681595" y="617238"/>
                  <a:pt x="4676503" y="609600"/>
                </a:cubicBezTo>
                <a:lnTo>
                  <a:pt x="4641668" y="557349"/>
                </a:lnTo>
                <a:cubicBezTo>
                  <a:pt x="4624394" y="505524"/>
                  <a:pt x="4624251" y="511955"/>
                  <a:pt x="4624251" y="426720"/>
                </a:cubicBezTo>
                <a:cubicBezTo>
                  <a:pt x="4624251" y="403316"/>
                  <a:pt x="4621168" y="377267"/>
                  <a:pt x="4632960" y="357051"/>
                </a:cubicBezTo>
                <a:cubicBezTo>
                  <a:pt x="4632961" y="357050"/>
                  <a:pt x="4698274" y="313509"/>
                  <a:pt x="4711337" y="304800"/>
                </a:cubicBezTo>
                <a:lnTo>
                  <a:pt x="4763588" y="269966"/>
                </a:lnTo>
                <a:cubicBezTo>
                  <a:pt x="4769394" y="264160"/>
                  <a:pt x="4773965" y="256773"/>
                  <a:pt x="4781006" y="252549"/>
                </a:cubicBezTo>
                <a:cubicBezTo>
                  <a:pt x="4788877" y="247826"/>
                  <a:pt x="4799107" y="248298"/>
                  <a:pt x="4807131" y="243840"/>
                </a:cubicBezTo>
                <a:cubicBezTo>
                  <a:pt x="4825430" y="233674"/>
                  <a:pt x="4841966" y="220617"/>
                  <a:pt x="4859383" y="209006"/>
                </a:cubicBezTo>
                <a:cubicBezTo>
                  <a:pt x="4868091" y="203200"/>
                  <a:pt x="4878107" y="198990"/>
                  <a:pt x="4885508" y="191589"/>
                </a:cubicBezTo>
                <a:cubicBezTo>
                  <a:pt x="4891314" y="185783"/>
                  <a:pt x="4895885" y="178396"/>
                  <a:pt x="4902926" y="174171"/>
                </a:cubicBezTo>
                <a:cubicBezTo>
                  <a:pt x="4910797" y="169448"/>
                  <a:pt x="4920343" y="168366"/>
                  <a:pt x="4929051" y="165463"/>
                </a:cubicBezTo>
                <a:cubicBezTo>
                  <a:pt x="4937760" y="153852"/>
                  <a:pt x="4944329" y="140272"/>
                  <a:pt x="4955177" y="130629"/>
                </a:cubicBezTo>
                <a:cubicBezTo>
                  <a:pt x="4970822" y="116722"/>
                  <a:pt x="5007428" y="95794"/>
                  <a:pt x="5007428" y="95794"/>
                </a:cubicBezTo>
                <a:lnTo>
                  <a:pt x="5042263" y="43543"/>
                </a:lnTo>
                <a:cubicBezTo>
                  <a:pt x="5048069" y="34834"/>
                  <a:pt x="5052279" y="24818"/>
                  <a:pt x="5059680" y="17417"/>
                </a:cubicBezTo>
                <a:lnTo>
                  <a:pt x="5077097" y="0"/>
                </a:lnTo>
              </a:path>
            </a:pathLst>
          </a:custGeom>
          <a:ln w="76200"/>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3" name="Freeform 2">
            <a:extLst>
              <a:ext uri="{FF2B5EF4-FFF2-40B4-BE49-F238E27FC236}">
                <a16:creationId xmlns:a16="http://schemas.microsoft.com/office/drawing/2014/main" id="{2FF2E57A-6A5C-7CB6-7FE7-AFA89C8A0965}"/>
              </a:ext>
            </a:extLst>
          </p:cNvPr>
          <p:cNvSpPr/>
          <p:nvPr/>
        </p:nvSpPr>
        <p:spPr>
          <a:xfrm>
            <a:off x="3003673" y="1358537"/>
            <a:ext cx="3152503" cy="4615543"/>
          </a:xfrm>
          <a:custGeom>
            <a:avLst/>
            <a:gdLst>
              <a:gd name="connsiteX0" fmla="*/ 3152503 w 3152503"/>
              <a:gd name="connsiteY0" fmla="*/ 4615543 h 4615543"/>
              <a:gd name="connsiteX1" fmla="*/ 3135085 w 3152503"/>
              <a:gd name="connsiteY1" fmla="*/ 4554583 h 4615543"/>
              <a:gd name="connsiteX2" fmla="*/ 3126377 w 3152503"/>
              <a:gd name="connsiteY2" fmla="*/ 4528457 h 4615543"/>
              <a:gd name="connsiteX3" fmla="*/ 3065417 w 3152503"/>
              <a:gd name="connsiteY3" fmla="*/ 4467497 h 4615543"/>
              <a:gd name="connsiteX4" fmla="*/ 3039291 w 3152503"/>
              <a:gd name="connsiteY4" fmla="*/ 4458789 h 4615543"/>
              <a:gd name="connsiteX5" fmla="*/ 3004457 w 3152503"/>
              <a:gd name="connsiteY5" fmla="*/ 4397829 h 4615543"/>
              <a:gd name="connsiteX6" fmla="*/ 2969623 w 3152503"/>
              <a:gd name="connsiteY6" fmla="*/ 4345577 h 4615543"/>
              <a:gd name="connsiteX7" fmla="*/ 2952205 w 3152503"/>
              <a:gd name="connsiteY7" fmla="*/ 4310743 h 4615543"/>
              <a:gd name="connsiteX8" fmla="*/ 2899954 w 3152503"/>
              <a:gd name="connsiteY8" fmla="*/ 4258492 h 4615543"/>
              <a:gd name="connsiteX9" fmla="*/ 2856411 w 3152503"/>
              <a:gd name="connsiteY9" fmla="*/ 4223657 h 4615543"/>
              <a:gd name="connsiteX10" fmla="*/ 2838994 w 3152503"/>
              <a:gd name="connsiteY10" fmla="*/ 4197532 h 4615543"/>
              <a:gd name="connsiteX11" fmla="*/ 2812868 w 3152503"/>
              <a:gd name="connsiteY11" fmla="*/ 4145280 h 4615543"/>
              <a:gd name="connsiteX12" fmla="*/ 2786743 w 3152503"/>
              <a:gd name="connsiteY12" fmla="*/ 4127863 h 4615543"/>
              <a:gd name="connsiteX13" fmla="*/ 2769325 w 3152503"/>
              <a:gd name="connsiteY13" fmla="*/ 4110446 h 4615543"/>
              <a:gd name="connsiteX14" fmla="*/ 2743200 w 3152503"/>
              <a:gd name="connsiteY14" fmla="*/ 4093029 h 4615543"/>
              <a:gd name="connsiteX15" fmla="*/ 2682240 w 3152503"/>
              <a:gd name="connsiteY15" fmla="*/ 4032069 h 4615543"/>
              <a:gd name="connsiteX16" fmla="*/ 2656114 w 3152503"/>
              <a:gd name="connsiteY16" fmla="*/ 4005943 h 4615543"/>
              <a:gd name="connsiteX17" fmla="*/ 2629988 w 3152503"/>
              <a:gd name="connsiteY17" fmla="*/ 3988526 h 4615543"/>
              <a:gd name="connsiteX18" fmla="*/ 2586445 w 3152503"/>
              <a:gd name="connsiteY18" fmla="*/ 3944983 h 4615543"/>
              <a:gd name="connsiteX19" fmla="*/ 2542903 w 3152503"/>
              <a:gd name="connsiteY19" fmla="*/ 3910149 h 4615543"/>
              <a:gd name="connsiteX20" fmla="*/ 2525485 w 3152503"/>
              <a:gd name="connsiteY20" fmla="*/ 3892732 h 4615543"/>
              <a:gd name="connsiteX21" fmla="*/ 2499360 w 3152503"/>
              <a:gd name="connsiteY21" fmla="*/ 3884023 h 4615543"/>
              <a:gd name="connsiteX22" fmla="*/ 2481943 w 3152503"/>
              <a:gd name="connsiteY22" fmla="*/ 3857897 h 4615543"/>
              <a:gd name="connsiteX23" fmla="*/ 2464525 w 3152503"/>
              <a:gd name="connsiteY23" fmla="*/ 3840480 h 4615543"/>
              <a:gd name="connsiteX24" fmla="*/ 2412274 w 3152503"/>
              <a:gd name="connsiteY24" fmla="*/ 3753394 h 4615543"/>
              <a:gd name="connsiteX25" fmla="*/ 2394857 w 3152503"/>
              <a:gd name="connsiteY25" fmla="*/ 3727269 h 4615543"/>
              <a:gd name="connsiteX26" fmla="*/ 2377440 w 3152503"/>
              <a:gd name="connsiteY26" fmla="*/ 3701143 h 4615543"/>
              <a:gd name="connsiteX27" fmla="*/ 2351314 w 3152503"/>
              <a:gd name="connsiteY27" fmla="*/ 3683726 h 4615543"/>
              <a:gd name="connsiteX28" fmla="*/ 2299063 w 3152503"/>
              <a:gd name="connsiteY28" fmla="*/ 3605349 h 4615543"/>
              <a:gd name="connsiteX29" fmla="*/ 2281645 w 3152503"/>
              <a:gd name="connsiteY29" fmla="*/ 3579223 h 4615543"/>
              <a:gd name="connsiteX30" fmla="*/ 2255520 w 3152503"/>
              <a:gd name="connsiteY30" fmla="*/ 3544389 h 4615543"/>
              <a:gd name="connsiteX31" fmla="*/ 2238103 w 3152503"/>
              <a:gd name="connsiteY31" fmla="*/ 3518263 h 4615543"/>
              <a:gd name="connsiteX32" fmla="*/ 2220685 w 3152503"/>
              <a:gd name="connsiteY32" fmla="*/ 3500846 h 4615543"/>
              <a:gd name="connsiteX33" fmla="*/ 2203268 w 3152503"/>
              <a:gd name="connsiteY33" fmla="*/ 3474720 h 4615543"/>
              <a:gd name="connsiteX34" fmla="*/ 2151017 w 3152503"/>
              <a:gd name="connsiteY34" fmla="*/ 3422469 h 4615543"/>
              <a:gd name="connsiteX35" fmla="*/ 2124891 w 3152503"/>
              <a:gd name="connsiteY35" fmla="*/ 3370217 h 4615543"/>
              <a:gd name="connsiteX36" fmla="*/ 2107474 w 3152503"/>
              <a:gd name="connsiteY36" fmla="*/ 3344092 h 4615543"/>
              <a:gd name="connsiteX37" fmla="*/ 2090057 w 3152503"/>
              <a:gd name="connsiteY37" fmla="*/ 3309257 h 4615543"/>
              <a:gd name="connsiteX38" fmla="*/ 2081348 w 3152503"/>
              <a:gd name="connsiteY38" fmla="*/ 3283132 h 4615543"/>
              <a:gd name="connsiteX39" fmla="*/ 2063931 w 3152503"/>
              <a:gd name="connsiteY39" fmla="*/ 3257006 h 4615543"/>
              <a:gd name="connsiteX40" fmla="*/ 2046514 w 3152503"/>
              <a:gd name="connsiteY40" fmla="*/ 3222172 h 4615543"/>
              <a:gd name="connsiteX41" fmla="*/ 2002971 w 3152503"/>
              <a:gd name="connsiteY41" fmla="*/ 3178629 h 4615543"/>
              <a:gd name="connsiteX42" fmla="*/ 1976845 w 3152503"/>
              <a:gd name="connsiteY42" fmla="*/ 3117669 h 4615543"/>
              <a:gd name="connsiteX43" fmla="*/ 1968137 w 3152503"/>
              <a:gd name="connsiteY43" fmla="*/ 3091543 h 4615543"/>
              <a:gd name="connsiteX44" fmla="*/ 1915885 w 3152503"/>
              <a:gd name="connsiteY44" fmla="*/ 3021874 h 4615543"/>
              <a:gd name="connsiteX45" fmla="*/ 1898468 w 3152503"/>
              <a:gd name="connsiteY45" fmla="*/ 2952206 h 4615543"/>
              <a:gd name="connsiteX46" fmla="*/ 1881051 w 3152503"/>
              <a:gd name="connsiteY46" fmla="*/ 2926080 h 4615543"/>
              <a:gd name="connsiteX47" fmla="*/ 1881051 w 3152503"/>
              <a:gd name="connsiteY47" fmla="*/ 2673532 h 4615543"/>
              <a:gd name="connsiteX48" fmla="*/ 1872343 w 3152503"/>
              <a:gd name="connsiteY48" fmla="*/ 2612572 h 4615543"/>
              <a:gd name="connsiteX49" fmla="*/ 1846217 w 3152503"/>
              <a:gd name="connsiteY49" fmla="*/ 2560320 h 4615543"/>
              <a:gd name="connsiteX50" fmla="*/ 1828800 w 3152503"/>
              <a:gd name="connsiteY50" fmla="*/ 2508069 h 4615543"/>
              <a:gd name="connsiteX51" fmla="*/ 1820091 w 3152503"/>
              <a:gd name="connsiteY51" fmla="*/ 2481943 h 4615543"/>
              <a:gd name="connsiteX52" fmla="*/ 1802674 w 3152503"/>
              <a:gd name="connsiteY52" fmla="*/ 2403566 h 4615543"/>
              <a:gd name="connsiteX53" fmla="*/ 1785257 w 3152503"/>
              <a:gd name="connsiteY53" fmla="*/ 2377440 h 4615543"/>
              <a:gd name="connsiteX54" fmla="*/ 1776548 w 3152503"/>
              <a:gd name="connsiteY54" fmla="*/ 2351314 h 4615543"/>
              <a:gd name="connsiteX55" fmla="*/ 1741714 w 3152503"/>
              <a:gd name="connsiteY55" fmla="*/ 2290354 h 4615543"/>
              <a:gd name="connsiteX56" fmla="*/ 1724297 w 3152503"/>
              <a:gd name="connsiteY56" fmla="*/ 2238103 h 4615543"/>
              <a:gd name="connsiteX57" fmla="*/ 1715588 w 3152503"/>
              <a:gd name="connsiteY57" fmla="*/ 2211977 h 4615543"/>
              <a:gd name="connsiteX58" fmla="*/ 1698171 w 3152503"/>
              <a:gd name="connsiteY58" fmla="*/ 2185852 h 4615543"/>
              <a:gd name="connsiteX59" fmla="*/ 1680754 w 3152503"/>
              <a:gd name="connsiteY59" fmla="*/ 2168434 h 4615543"/>
              <a:gd name="connsiteX60" fmla="*/ 1654628 w 3152503"/>
              <a:gd name="connsiteY60" fmla="*/ 2159726 h 4615543"/>
              <a:gd name="connsiteX61" fmla="*/ 1628503 w 3152503"/>
              <a:gd name="connsiteY61" fmla="*/ 2107474 h 4615543"/>
              <a:gd name="connsiteX62" fmla="*/ 1611085 w 3152503"/>
              <a:gd name="connsiteY62" fmla="*/ 2072640 h 4615543"/>
              <a:gd name="connsiteX63" fmla="*/ 1593668 w 3152503"/>
              <a:gd name="connsiteY63" fmla="*/ 2020389 h 4615543"/>
              <a:gd name="connsiteX64" fmla="*/ 1576251 w 3152503"/>
              <a:gd name="connsiteY64" fmla="*/ 1985554 h 4615543"/>
              <a:gd name="connsiteX65" fmla="*/ 1558834 w 3152503"/>
              <a:gd name="connsiteY65" fmla="*/ 1933303 h 4615543"/>
              <a:gd name="connsiteX66" fmla="*/ 1541417 w 3152503"/>
              <a:gd name="connsiteY66" fmla="*/ 1846217 h 4615543"/>
              <a:gd name="connsiteX67" fmla="*/ 1445623 w 3152503"/>
              <a:gd name="connsiteY67" fmla="*/ 1767840 h 4615543"/>
              <a:gd name="connsiteX68" fmla="*/ 1393371 w 3152503"/>
              <a:gd name="connsiteY68" fmla="*/ 1750423 h 4615543"/>
              <a:gd name="connsiteX69" fmla="*/ 1367245 w 3152503"/>
              <a:gd name="connsiteY69" fmla="*/ 1741714 h 4615543"/>
              <a:gd name="connsiteX70" fmla="*/ 1341120 w 3152503"/>
              <a:gd name="connsiteY70" fmla="*/ 1724297 h 4615543"/>
              <a:gd name="connsiteX71" fmla="*/ 1323703 w 3152503"/>
              <a:gd name="connsiteY71" fmla="*/ 1698172 h 4615543"/>
              <a:gd name="connsiteX72" fmla="*/ 1245325 w 3152503"/>
              <a:gd name="connsiteY72" fmla="*/ 1672046 h 4615543"/>
              <a:gd name="connsiteX73" fmla="*/ 1219200 w 3152503"/>
              <a:gd name="connsiteY73" fmla="*/ 1663337 h 4615543"/>
              <a:gd name="connsiteX74" fmla="*/ 1193074 w 3152503"/>
              <a:gd name="connsiteY74" fmla="*/ 1645920 h 4615543"/>
              <a:gd name="connsiteX75" fmla="*/ 1140823 w 3152503"/>
              <a:gd name="connsiteY75" fmla="*/ 1628503 h 4615543"/>
              <a:gd name="connsiteX76" fmla="*/ 1097280 w 3152503"/>
              <a:gd name="connsiteY76" fmla="*/ 1602377 h 4615543"/>
              <a:gd name="connsiteX77" fmla="*/ 1045028 w 3152503"/>
              <a:gd name="connsiteY77" fmla="*/ 1567543 h 4615543"/>
              <a:gd name="connsiteX78" fmla="*/ 1027611 w 3152503"/>
              <a:gd name="connsiteY78" fmla="*/ 1541417 h 4615543"/>
              <a:gd name="connsiteX79" fmla="*/ 1001485 w 3152503"/>
              <a:gd name="connsiteY79" fmla="*/ 1524000 h 4615543"/>
              <a:gd name="connsiteX80" fmla="*/ 992777 w 3152503"/>
              <a:gd name="connsiteY80" fmla="*/ 1497874 h 4615543"/>
              <a:gd name="connsiteX81" fmla="*/ 940525 w 3152503"/>
              <a:gd name="connsiteY81" fmla="*/ 1463040 h 4615543"/>
              <a:gd name="connsiteX82" fmla="*/ 923108 w 3152503"/>
              <a:gd name="connsiteY82" fmla="*/ 1436914 h 4615543"/>
              <a:gd name="connsiteX83" fmla="*/ 879565 w 3152503"/>
              <a:gd name="connsiteY83" fmla="*/ 1384663 h 4615543"/>
              <a:gd name="connsiteX84" fmla="*/ 853440 w 3152503"/>
              <a:gd name="connsiteY84" fmla="*/ 1306286 h 4615543"/>
              <a:gd name="connsiteX85" fmla="*/ 836023 w 3152503"/>
              <a:gd name="connsiteY85" fmla="*/ 1254034 h 4615543"/>
              <a:gd name="connsiteX86" fmla="*/ 827314 w 3152503"/>
              <a:gd name="connsiteY86" fmla="*/ 1219200 h 4615543"/>
              <a:gd name="connsiteX87" fmla="*/ 792480 w 3152503"/>
              <a:gd name="connsiteY87" fmla="*/ 1166949 h 4615543"/>
              <a:gd name="connsiteX88" fmla="*/ 783771 w 3152503"/>
              <a:gd name="connsiteY88" fmla="*/ 1140823 h 4615543"/>
              <a:gd name="connsiteX89" fmla="*/ 766354 w 3152503"/>
              <a:gd name="connsiteY89" fmla="*/ 1114697 h 4615543"/>
              <a:gd name="connsiteX90" fmla="*/ 748937 w 3152503"/>
              <a:gd name="connsiteY90" fmla="*/ 1062446 h 4615543"/>
              <a:gd name="connsiteX91" fmla="*/ 740228 w 3152503"/>
              <a:gd name="connsiteY91" fmla="*/ 1036320 h 4615543"/>
              <a:gd name="connsiteX92" fmla="*/ 731520 w 3152503"/>
              <a:gd name="connsiteY92" fmla="*/ 1001486 h 4615543"/>
              <a:gd name="connsiteX93" fmla="*/ 705394 w 3152503"/>
              <a:gd name="connsiteY93" fmla="*/ 923109 h 4615543"/>
              <a:gd name="connsiteX94" fmla="*/ 696685 w 3152503"/>
              <a:gd name="connsiteY94" fmla="*/ 896983 h 4615543"/>
              <a:gd name="connsiteX95" fmla="*/ 679268 w 3152503"/>
              <a:gd name="connsiteY95" fmla="*/ 818606 h 4615543"/>
              <a:gd name="connsiteX96" fmla="*/ 670560 w 3152503"/>
              <a:gd name="connsiteY96" fmla="*/ 748937 h 4615543"/>
              <a:gd name="connsiteX97" fmla="*/ 653143 w 3152503"/>
              <a:gd name="connsiteY97" fmla="*/ 696686 h 4615543"/>
              <a:gd name="connsiteX98" fmla="*/ 635725 w 3152503"/>
              <a:gd name="connsiteY98" fmla="*/ 635726 h 4615543"/>
              <a:gd name="connsiteX99" fmla="*/ 627017 w 3152503"/>
              <a:gd name="connsiteY99" fmla="*/ 609600 h 4615543"/>
              <a:gd name="connsiteX100" fmla="*/ 609600 w 3152503"/>
              <a:gd name="connsiteY100" fmla="*/ 548640 h 4615543"/>
              <a:gd name="connsiteX101" fmla="*/ 600891 w 3152503"/>
              <a:gd name="connsiteY101" fmla="*/ 522514 h 4615543"/>
              <a:gd name="connsiteX102" fmla="*/ 583474 w 3152503"/>
              <a:gd name="connsiteY102" fmla="*/ 452846 h 4615543"/>
              <a:gd name="connsiteX103" fmla="*/ 574765 w 3152503"/>
              <a:gd name="connsiteY103" fmla="*/ 426720 h 4615543"/>
              <a:gd name="connsiteX104" fmla="*/ 531223 w 3152503"/>
              <a:gd name="connsiteY104" fmla="*/ 383177 h 4615543"/>
              <a:gd name="connsiteX105" fmla="*/ 513805 w 3152503"/>
              <a:gd name="connsiteY105" fmla="*/ 365760 h 4615543"/>
              <a:gd name="connsiteX106" fmla="*/ 461554 w 3152503"/>
              <a:gd name="connsiteY106" fmla="*/ 339634 h 4615543"/>
              <a:gd name="connsiteX107" fmla="*/ 435428 w 3152503"/>
              <a:gd name="connsiteY107" fmla="*/ 313509 h 4615543"/>
              <a:gd name="connsiteX108" fmla="*/ 418011 w 3152503"/>
              <a:gd name="connsiteY108" fmla="*/ 287383 h 4615543"/>
              <a:gd name="connsiteX109" fmla="*/ 365760 w 3152503"/>
              <a:gd name="connsiteY109" fmla="*/ 252549 h 4615543"/>
              <a:gd name="connsiteX110" fmla="*/ 313508 w 3152503"/>
              <a:gd name="connsiteY110" fmla="*/ 226423 h 4615543"/>
              <a:gd name="connsiteX111" fmla="*/ 269965 w 3152503"/>
              <a:gd name="connsiteY111" fmla="*/ 182880 h 4615543"/>
              <a:gd name="connsiteX112" fmla="*/ 243840 w 3152503"/>
              <a:gd name="connsiteY112" fmla="*/ 165463 h 4615543"/>
              <a:gd name="connsiteX113" fmla="*/ 217714 w 3152503"/>
              <a:gd name="connsiteY113" fmla="*/ 139337 h 4615543"/>
              <a:gd name="connsiteX114" fmla="*/ 165463 w 3152503"/>
              <a:gd name="connsiteY114" fmla="*/ 121920 h 4615543"/>
              <a:gd name="connsiteX115" fmla="*/ 113211 w 3152503"/>
              <a:gd name="connsiteY115" fmla="*/ 104503 h 4615543"/>
              <a:gd name="connsiteX116" fmla="*/ 87085 w 3152503"/>
              <a:gd name="connsiteY116" fmla="*/ 87086 h 4615543"/>
              <a:gd name="connsiteX117" fmla="*/ 60960 w 3152503"/>
              <a:gd name="connsiteY117" fmla="*/ 60960 h 4615543"/>
              <a:gd name="connsiteX118" fmla="*/ 26125 w 3152503"/>
              <a:gd name="connsiteY118" fmla="*/ 17417 h 4615543"/>
              <a:gd name="connsiteX119" fmla="*/ 0 w 3152503"/>
              <a:gd name="connsiteY119" fmla="*/ 0 h 46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52503" h="4615543">
                <a:moveTo>
                  <a:pt x="3152503" y="4615543"/>
                </a:moveTo>
                <a:cubicBezTo>
                  <a:pt x="3146697" y="4595223"/>
                  <a:pt x="3141158" y="4574825"/>
                  <a:pt x="3135085" y="4554583"/>
                </a:cubicBezTo>
                <a:cubicBezTo>
                  <a:pt x="3132447" y="4545790"/>
                  <a:pt x="3130482" y="4536668"/>
                  <a:pt x="3126377" y="4528457"/>
                </a:cubicBezTo>
                <a:cubicBezTo>
                  <a:pt x="3113549" y="4502801"/>
                  <a:pt x="3091073" y="4480325"/>
                  <a:pt x="3065417" y="4467497"/>
                </a:cubicBezTo>
                <a:cubicBezTo>
                  <a:pt x="3057206" y="4463392"/>
                  <a:pt x="3048000" y="4461692"/>
                  <a:pt x="3039291" y="4458789"/>
                </a:cubicBezTo>
                <a:cubicBezTo>
                  <a:pt x="2979041" y="4368412"/>
                  <a:pt x="3070750" y="4508319"/>
                  <a:pt x="3004457" y="4397829"/>
                </a:cubicBezTo>
                <a:cubicBezTo>
                  <a:pt x="2993687" y="4379879"/>
                  <a:pt x="2978985" y="4364300"/>
                  <a:pt x="2969623" y="4345577"/>
                </a:cubicBezTo>
                <a:cubicBezTo>
                  <a:pt x="2963817" y="4333966"/>
                  <a:pt x="2960315" y="4320880"/>
                  <a:pt x="2952205" y="4310743"/>
                </a:cubicBezTo>
                <a:cubicBezTo>
                  <a:pt x="2936818" y="4291509"/>
                  <a:pt x="2917371" y="4275909"/>
                  <a:pt x="2899954" y="4258492"/>
                </a:cubicBezTo>
                <a:cubicBezTo>
                  <a:pt x="2875133" y="4233671"/>
                  <a:pt x="2889373" y="4245631"/>
                  <a:pt x="2856411" y="4223657"/>
                </a:cubicBezTo>
                <a:cubicBezTo>
                  <a:pt x="2850605" y="4214949"/>
                  <a:pt x="2843675" y="4206893"/>
                  <a:pt x="2838994" y="4197532"/>
                </a:cubicBezTo>
                <a:cubicBezTo>
                  <a:pt x="2824828" y="4169201"/>
                  <a:pt x="2837825" y="4170238"/>
                  <a:pt x="2812868" y="4145280"/>
                </a:cubicBezTo>
                <a:cubicBezTo>
                  <a:pt x="2805467" y="4137879"/>
                  <a:pt x="2794916" y="4134401"/>
                  <a:pt x="2786743" y="4127863"/>
                </a:cubicBezTo>
                <a:cubicBezTo>
                  <a:pt x="2780332" y="4122734"/>
                  <a:pt x="2775736" y="4115575"/>
                  <a:pt x="2769325" y="4110446"/>
                </a:cubicBezTo>
                <a:cubicBezTo>
                  <a:pt x="2761152" y="4103908"/>
                  <a:pt x="2750979" y="4100031"/>
                  <a:pt x="2743200" y="4093029"/>
                </a:cubicBezTo>
                <a:cubicBezTo>
                  <a:pt x="2721840" y="4073805"/>
                  <a:pt x="2702560" y="4052389"/>
                  <a:pt x="2682240" y="4032069"/>
                </a:cubicBezTo>
                <a:cubicBezTo>
                  <a:pt x="2673531" y="4023360"/>
                  <a:pt x="2666362" y="4012775"/>
                  <a:pt x="2656114" y="4005943"/>
                </a:cubicBezTo>
                <a:lnTo>
                  <a:pt x="2629988" y="3988526"/>
                </a:lnTo>
                <a:cubicBezTo>
                  <a:pt x="2583543" y="3918857"/>
                  <a:pt x="2644502" y="4003040"/>
                  <a:pt x="2586445" y="3944983"/>
                </a:cubicBezTo>
                <a:cubicBezTo>
                  <a:pt x="2547054" y="3905592"/>
                  <a:pt x="2593764" y="3927102"/>
                  <a:pt x="2542903" y="3910149"/>
                </a:cubicBezTo>
                <a:cubicBezTo>
                  <a:pt x="2537097" y="3904343"/>
                  <a:pt x="2532526" y="3896956"/>
                  <a:pt x="2525485" y="3892732"/>
                </a:cubicBezTo>
                <a:cubicBezTo>
                  <a:pt x="2517614" y="3888009"/>
                  <a:pt x="2506528" y="3889758"/>
                  <a:pt x="2499360" y="3884023"/>
                </a:cubicBezTo>
                <a:cubicBezTo>
                  <a:pt x="2491187" y="3877484"/>
                  <a:pt x="2488481" y="3866070"/>
                  <a:pt x="2481943" y="3857897"/>
                </a:cubicBezTo>
                <a:cubicBezTo>
                  <a:pt x="2476814" y="3851486"/>
                  <a:pt x="2470331" y="3846286"/>
                  <a:pt x="2464525" y="3840480"/>
                </a:cubicBezTo>
                <a:cubicBezTo>
                  <a:pt x="2437748" y="3786925"/>
                  <a:pt x="2454307" y="3816444"/>
                  <a:pt x="2412274" y="3753394"/>
                </a:cubicBezTo>
                <a:lnTo>
                  <a:pt x="2394857" y="3727269"/>
                </a:lnTo>
                <a:cubicBezTo>
                  <a:pt x="2389051" y="3718560"/>
                  <a:pt x="2386149" y="3706949"/>
                  <a:pt x="2377440" y="3701143"/>
                </a:cubicBezTo>
                <a:lnTo>
                  <a:pt x="2351314" y="3683726"/>
                </a:lnTo>
                <a:lnTo>
                  <a:pt x="2299063" y="3605349"/>
                </a:lnTo>
                <a:cubicBezTo>
                  <a:pt x="2293257" y="3596640"/>
                  <a:pt x="2287925" y="3587596"/>
                  <a:pt x="2281645" y="3579223"/>
                </a:cubicBezTo>
                <a:cubicBezTo>
                  <a:pt x="2272937" y="3567612"/>
                  <a:pt x="2263956" y="3556200"/>
                  <a:pt x="2255520" y="3544389"/>
                </a:cubicBezTo>
                <a:cubicBezTo>
                  <a:pt x="2249437" y="3535872"/>
                  <a:pt x="2244641" y="3526436"/>
                  <a:pt x="2238103" y="3518263"/>
                </a:cubicBezTo>
                <a:cubicBezTo>
                  <a:pt x="2232974" y="3511852"/>
                  <a:pt x="2225814" y="3507257"/>
                  <a:pt x="2220685" y="3500846"/>
                </a:cubicBezTo>
                <a:cubicBezTo>
                  <a:pt x="2214147" y="3492673"/>
                  <a:pt x="2210222" y="3482543"/>
                  <a:pt x="2203268" y="3474720"/>
                </a:cubicBezTo>
                <a:cubicBezTo>
                  <a:pt x="2186904" y="3456310"/>
                  <a:pt x="2164680" y="3442964"/>
                  <a:pt x="2151017" y="3422469"/>
                </a:cubicBezTo>
                <a:cubicBezTo>
                  <a:pt x="2101099" y="3347591"/>
                  <a:pt x="2160949" y="3442332"/>
                  <a:pt x="2124891" y="3370217"/>
                </a:cubicBezTo>
                <a:cubicBezTo>
                  <a:pt x="2120210" y="3360856"/>
                  <a:pt x="2112667" y="3353179"/>
                  <a:pt x="2107474" y="3344092"/>
                </a:cubicBezTo>
                <a:cubicBezTo>
                  <a:pt x="2101033" y="3332820"/>
                  <a:pt x="2095171" y="3321189"/>
                  <a:pt x="2090057" y="3309257"/>
                </a:cubicBezTo>
                <a:cubicBezTo>
                  <a:pt x="2086441" y="3300820"/>
                  <a:pt x="2085453" y="3291342"/>
                  <a:pt x="2081348" y="3283132"/>
                </a:cubicBezTo>
                <a:cubicBezTo>
                  <a:pt x="2076667" y="3273771"/>
                  <a:pt x="2069124" y="3266093"/>
                  <a:pt x="2063931" y="3257006"/>
                </a:cubicBezTo>
                <a:cubicBezTo>
                  <a:pt x="2057490" y="3245735"/>
                  <a:pt x="2054484" y="3232419"/>
                  <a:pt x="2046514" y="3222172"/>
                </a:cubicBezTo>
                <a:cubicBezTo>
                  <a:pt x="2033912" y="3205969"/>
                  <a:pt x="2002971" y="3178629"/>
                  <a:pt x="2002971" y="3178629"/>
                </a:cubicBezTo>
                <a:cubicBezTo>
                  <a:pt x="1984847" y="3106127"/>
                  <a:pt x="2006917" y="3177811"/>
                  <a:pt x="1976845" y="3117669"/>
                </a:cubicBezTo>
                <a:cubicBezTo>
                  <a:pt x="1972740" y="3109458"/>
                  <a:pt x="1972595" y="3099568"/>
                  <a:pt x="1968137" y="3091543"/>
                </a:cubicBezTo>
                <a:cubicBezTo>
                  <a:pt x="1943520" y="3047232"/>
                  <a:pt x="1942310" y="3048299"/>
                  <a:pt x="1915885" y="3021874"/>
                </a:cubicBezTo>
                <a:cubicBezTo>
                  <a:pt x="1912572" y="3005308"/>
                  <a:pt x="1907395" y="2970061"/>
                  <a:pt x="1898468" y="2952206"/>
                </a:cubicBezTo>
                <a:cubicBezTo>
                  <a:pt x="1893787" y="2942845"/>
                  <a:pt x="1886857" y="2934789"/>
                  <a:pt x="1881051" y="2926080"/>
                </a:cubicBezTo>
                <a:cubicBezTo>
                  <a:pt x="1847359" y="2824996"/>
                  <a:pt x="1881051" y="2936311"/>
                  <a:pt x="1881051" y="2673532"/>
                </a:cubicBezTo>
                <a:cubicBezTo>
                  <a:pt x="1881051" y="2653006"/>
                  <a:pt x="1876368" y="2632700"/>
                  <a:pt x="1872343" y="2612572"/>
                </a:cubicBezTo>
                <a:cubicBezTo>
                  <a:pt x="1863682" y="2569265"/>
                  <a:pt x="1864898" y="2602352"/>
                  <a:pt x="1846217" y="2560320"/>
                </a:cubicBezTo>
                <a:cubicBezTo>
                  <a:pt x="1838761" y="2543543"/>
                  <a:pt x="1834606" y="2525486"/>
                  <a:pt x="1828800" y="2508069"/>
                </a:cubicBezTo>
                <a:lnTo>
                  <a:pt x="1820091" y="2481943"/>
                </a:lnTo>
                <a:cubicBezTo>
                  <a:pt x="1816746" y="2461870"/>
                  <a:pt x="1813394" y="2425007"/>
                  <a:pt x="1802674" y="2403566"/>
                </a:cubicBezTo>
                <a:cubicBezTo>
                  <a:pt x="1797993" y="2394205"/>
                  <a:pt x="1789938" y="2386801"/>
                  <a:pt x="1785257" y="2377440"/>
                </a:cubicBezTo>
                <a:cubicBezTo>
                  <a:pt x="1781152" y="2369229"/>
                  <a:pt x="1780653" y="2359525"/>
                  <a:pt x="1776548" y="2351314"/>
                </a:cubicBezTo>
                <a:cubicBezTo>
                  <a:pt x="1745127" y="2288473"/>
                  <a:pt x="1772250" y="2366695"/>
                  <a:pt x="1741714" y="2290354"/>
                </a:cubicBezTo>
                <a:cubicBezTo>
                  <a:pt x="1734896" y="2273308"/>
                  <a:pt x="1730103" y="2255520"/>
                  <a:pt x="1724297" y="2238103"/>
                </a:cubicBezTo>
                <a:cubicBezTo>
                  <a:pt x="1721394" y="2229394"/>
                  <a:pt x="1720680" y="2219615"/>
                  <a:pt x="1715588" y="2211977"/>
                </a:cubicBezTo>
                <a:cubicBezTo>
                  <a:pt x="1709782" y="2203269"/>
                  <a:pt x="1704709" y="2194025"/>
                  <a:pt x="1698171" y="2185852"/>
                </a:cubicBezTo>
                <a:cubicBezTo>
                  <a:pt x="1693042" y="2179441"/>
                  <a:pt x="1687795" y="2172658"/>
                  <a:pt x="1680754" y="2168434"/>
                </a:cubicBezTo>
                <a:cubicBezTo>
                  <a:pt x="1672883" y="2163711"/>
                  <a:pt x="1663337" y="2162629"/>
                  <a:pt x="1654628" y="2159726"/>
                </a:cubicBezTo>
                <a:cubicBezTo>
                  <a:pt x="1621152" y="2109512"/>
                  <a:pt x="1650139" y="2157957"/>
                  <a:pt x="1628503" y="2107474"/>
                </a:cubicBezTo>
                <a:cubicBezTo>
                  <a:pt x="1623389" y="2095542"/>
                  <a:pt x="1615907" y="2084693"/>
                  <a:pt x="1611085" y="2072640"/>
                </a:cubicBezTo>
                <a:cubicBezTo>
                  <a:pt x="1604266" y="2055594"/>
                  <a:pt x="1601878" y="2036810"/>
                  <a:pt x="1593668" y="2020389"/>
                </a:cubicBezTo>
                <a:cubicBezTo>
                  <a:pt x="1587862" y="2008777"/>
                  <a:pt x="1581072" y="1997608"/>
                  <a:pt x="1576251" y="1985554"/>
                </a:cubicBezTo>
                <a:cubicBezTo>
                  <a:pt x="1569433" y="1968508"/>
                  <a:pt x="1558834" y="1933303"/>
                  <a:pt x="1558834" y="1933303"/>
                </a:cubicBezTo>
                <a:cubicBezTo>
                  <a:pt x="1558824" y="1933234"/>
                  <a:pt x="1552145" y="1860521"/>
                  <a:pt x="1541417" y="1846217"/>
                </a:cubicBezTo>
                <a:cubicBezTo>
                  <a:pt x="1525183" y="1824571"/>
                  <a:pt x="1472009" y="1776635"/>
                  <a:pt x="1445623" y="1767840"/>
                </a:cubicBezTo>
                <a:lnTo>
                  <a:pt x="1393371" y="1750423"/>
                </a:lnTo>
                <a:cubicBezTo>
                  <a:pt x="1384662" y="1747520"/>
                  <a:pt x="1374883" y="1746806"/>
                  <a:pt x="1367245" y="1741714"/>
                </a:cubicBezTo>
                <a:lnTo>
                  <a:pt x="1341120" y="1724297"/>
                </a:lnTo>
                <a:cubicBezTo>
                  <a:pt x="1335314" y="1715589"/>
                  <a:pt x="1332578" y="1703719"/>
                  <a:pt x="1323703" y="1698172"/>
                </a:cubicBezTo>
                <a:cubicBezTo>
                  <a:pt x="1323693" y="1698166"/>
                  <a:pt x="1258394" y="1676402"/>
                  <a:pt x="1245325" y="1672046"/>
                </a:cubicBezTo>
                <a:cubicBezTo>
                  <a:pt x="1236617" y="1669143"/>
                  <a:pt x="1226838" y="1668429"/>
                  <a:pt x="1219200" y="1663337"/>
                </a:cubicBezTo>
                <a:cubicBezTo>
                  <a:pt x="1210491" y="1657531"/>
                  <a:pt x="1202638" y="1650171"/>
                  <a:pt x="1193074" y="1645920"/>
                </a:cubicBezTo>
                <a:cubicBezTo>
                  <a:pt x="1176297" y="1638464"/>
                  <a:pt x="1140823" y="1628503"/>
                  <a:pt x="1140823" y="1628503"/>
                </a:cubicBezTo>
                <a:cubicBezTo>
                  <a:pt x="1101746" y="1589428"/>
                  <a:pt x="1148152" y="1630639"/>
                  <a:pt x="1097280" y="1602377"/>
                </a:cubicBezTo>
                <a:cubicBezTo>
                  <a:pt x="1078981" y="1592211"/>
                  <a:pt x="1045028" y="1567543"/>
                  <a:pt x="1045028" y="1567543"/>
                </a:cubicBezTo>
                <a:cubicBezTo>
                  <a:pt x="1039222" y="1558834"/>
                  <a:pt x="1035012" y="1548818"/>
                  <a:pt x="1027611" y="1541417"/>
                </a:cubicBezTo>
                <a:cubicBezTo>
                  <a:pt x="1020210" y="1534016"/>
                  <a:pt x="1008023" y="1532173"/>
                  <a:pt x="1001485" y="1524000"/>
                </a:cubicBezTo>
                <a:cubicBezTo>
                  <a:pt x="995751" y="1516832"/>
                  <a:pt x="999268" y="1504365"/>
                  <a:pt x="992777" y="1497874"/>
                </a:cubicBezTo>
                <a:cubicBezTo>
                  <a:pt x="977975" y="1483072"/>
                  <a:pt x="940525" y="1463040"/>
                  <a:pt x="940525" y="1463040"/>
                </a:cubicBezTo>
                <a:cubicBezTo>
                  <a:pt x="934719" y="1454331"/>
                  <a:pt x="929808" y="1444955"/>
                  <a:pt x="923108" y="1436914"/>
                </a:cubicBezTo>
                <a:cubicBezTo>
                  <a:pt x="867224" y="1369853"/>
                  <a:pt x="922816" y="1449537"/>
                  <a:pt x="879565" y="1384663"/>
                </a:cubicBezTo>
                <a:lnTo>
                  <a:pt x="853440" y="1306286"/>
                </a:lnTo>
                <a:lnTo>
                  <a:pt x="836023" y="1254034"/>
                </a:lnTo>
                <a:cubicBezTo>
                  <a:pt x="833120" y="1242423"/>
                  <a:pt x="832667" y="1229905"/>
                  <a:pt x="827314" y="1219200"/>
                </a:cubicBezTo>
                <a:cubicBezTo>
                  <a:pt x="817953" y="1200477"/>
                  <a:pt x="799100" y="1186807"/>
                  <a:pt x="792480" y="1166949"/>
                </a:cubicBezTo>
                <a:cubicBezTo>
                  <a:pt x="789577" y="1158240"/>
                  <a:pt x="787876" y="1149034"/>
                  <a:pt x="783771" y="1140823"/>
                </a:cubicBezTo>
                <a:cubicBezTo>
                  <a:pt x="779090" y="1131462"/>
                  <a:pt x="770605" y="1124261"/>
                  <a:pt x="766354" y="1114697"/>
                </a:cubicBezTo>
                <a:cubicBezTo>
                  <a:pt x="758898" y="1097920"/>
                  <a:pt x="754743" y="1079863"/>
                  <a:pt x="748937" y="1062446"/>
                </a:cubicBezTo>
                <a:cubicBezTo>
                  <a:pt x="746034" y="1053737"/>
                  <a:pt x="742454" y="1045226"/>
                  <a:pt x="740228" y="1036320"/>
                </a:cubicBezTo>
                <a:cubicBezTo>
                  <a:pt x="737325" y="1024709"/>
                  <a:pt x="734959" y="1012950"/>
                  <a:pt x="731520" y="1001486"/>
                </a:cubicBezTo>
                <a:cubicBezTo>
                  <a:pt x="731501" y="1001423"/>
                  <a:pt x="709759" y="936203"/>
                  <a:pt x="705394" y="923109"/>
                </a:cubicBezTo>
                <a:cubicBezTo>
                  <a:pt x="702491" y="914400"/>
                  <a:pt x="698911" y="905889"/>
                  <a:pt x="696685" y="896983"/>
                </a:cubicBezTo>
                <a:cubicBezTo>
                  <a:pt x="689753" y="869252"/>
                  <a:pt x="683689" y="847341"/>
                  <a:pt x="679268" y="818606"/>
                </a:cubicBezTo>
                <a:cubicBezTo>
                  <a:pt x="675709" y="795474"/>
                  <a:pt x="675464" y="771821"/>
                  <a:pt x="670560" y="748937"/>
                </a:cubicBezTo>
                <a:cubicBezTo>
                  <a:pt x="666713" y="730985"/>
                  <a:pt x="658949" y="714103"/>
                  <a:pt x="653143" y="696686"/>
                </a:cubicBezTo>
                <a:cubicBezTo>
                  <a:pt x="632265" y="634053"/>
                  <a:pt x="657591" y="712259"/>
                  <a:pt x="635725" y="635726"/>
                </a:cubicBezTo>
                <a:cubicBezTo>
                  <a:pt x="633203" y="626900"/>
                  <a:pt x="629655" y="618393"/>
                  <a:pt x="627017" y="609600"/>
                </a:cubicBezTo>
                <a:cubicBezTo>
                  <a:pt x="620945" y="589358"/>
                  <a:pt x="615673" y="568882"/>
                  <a:pt x="609600" y="548640"/>
                </a:cubicBezTo>
                <a:cubicBezTo>
                  <a:pt x="606962" y="539847"/>
                  <a:pt x="603306" y="531370"/>
                  <a:pt x="600891" y="522514"/>
                </a:cubicBezTo>
                <a:cubicBezTo>
                  <a:pt x="594593" y="499420"/>
                  <a:pt x="591044" y="475555"/>
                  <a:pt x="583474" y="452846"/>
                </a:cubicBezTo>
                <a:cubicBezTo>
                  <a:pt x="580571" y="444137"/>
                  <a:pt x="578870" y="434931"/>
                  <a:pt x="574765" y="426720"/>
                </a:cubicBezTo>
                <a:cubicBezTo>
                  <a:pt x="557348" y="391886"/>
                  <a:pt x="560251" y="406399"/>
                  <a:pt x="531223" y="383177"/>
                </a:cubicBezTo>
                <a:cubicBezTo>
                  <a:pt x="524812" y="378048"/>
                  <a:pt x="520216" y="370889"/>
                  <a:pt x="513805" y="365760"/>
                </a:cubicBezTo>
                <a:cubicBezTo>
                  <a:pt x="489687" y="346466"/>
                  <a:pt x="489149" y="348833"/>
                  <a:pt x="461554" y="339634"/>
                </a:cubicBezTo>
                <a:cubicBezTo>
                  <a:pt x="452845" y="330926"/>
                  <a:pt x="443312" y="322970"/>
                  <a:pt x="435428" y="313509"/>
                </a:cubicBezTo>
                <a:cubicBezTo>
                  <a:pt x="428727" y="305468"/>
                  <a:pt x="425888" y="294275"/>
                  <a:pt x="418011" y="287383"/>
                </a:cubicBezTo>
                <a:cubicBezTo>
                  <a:pt x="402258" y="273599"/>
                  <a:pt x="383177" y="264160"/>
                  <a:pt x="365760" y="252549"/>
                </a:cubicBezTo>
                <a:cubicBezTo>
                  <a:pt x="331997" y="230040"/>
                  <a:pt x="349563" y="238442"/>
                  <a:pt x="313508" y="226423"/>
                </a:cubicBezTo>
                <a:cubicBezTo>
                  <a:pt x="298994" y="211909"/>
                  <a:pt x="287044" y="194266"/>
                  <a:pt x="269965" y="182880"/>
                </a:cubicBezTo>
                <a:cubicBezTo>
                  <a:pt x="261257" y="177074"/>
                  <a:pt x="251880" y="172163"/>
                  <a:pt x="243840" y="165463"/>
                </a:cubicBezTo>
                <a:cubicBezTo>
                  <a:pt x="234379" y="157578"/>
                  <a:pt x="228480" y="145318"/>
                  <a:pt x="217714" y="139337"/>
                </a:cubicBezTo>
                <a:cubicBezTo>
                  <a:pt x="201665" y="130421"/>
                  <a:pt x="182880" y="127726"/>
                  <a:pt x="165463" y="121920"/>
                </a:cubicBezTo>
                <a:cubicBezTo>
                  <a:pt x="165458" y="121918"/>
                  <a:pt x="113215" y="104506"/>
                  <a:pt x="113211" y="104503"/>
                </a:cubicBezTo>
                <a:cubicBezTo>
                  <a:pt x="104502" y="98697"/>
                  <a:pt x="95126" y="93787"/>
                  <a:pt x="87085" y="87086"/>
                </a:cubicBezTo>
                <a:cubicBezTo>
                  <a:pt x="77624" y="79202"/>
                  <a:pt x="68844" y="70421"/>
                  <a:pt x="60960" y="60960"/>
                </a:cubicBezTo>
                <a:cubicBezTo>
                  <a:pt x="38326" y="33798"/>
                  <a:pt x="51464" y="37688"/>
                  <a:pt x="26125" y="17417"/>
                </a:cubicBezTo>
                <a:cubicBezTo>
                  <a:pt x="17952" y="10879"/>
                  <a:pt x="0" y="0"/>
                  <a:pt x="0" y="0"/>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 name="Text Box 8" descr="Purple mesh">
            <a:extLst>
              <a:ext uri="{FF2B5EF4-FFF2-40B4-BE49-F238E27FC236}">
                <a16:creationId xmlns:a16="http://schemas.microsoft.com/office/drawing/2014/main" id="{3F9A4DB6-FDA2-C433-42EF-816B41FA5CC8}"/>
              </a:ext>
            </a:extLst>
          </p:cNvPr>
          <p:cNvSpPr txBox="1">
            <a:spLocks noChangeArrowheads="1"/>
          </p:cNvSpPr>
          <p:nvPr/>
        </p:nvSpPr>
        <p:spPr bwMode="auto">
          <a:xfrm>
            <a:off x="3429000" y="2564904"/>
            <a:ext cx="1676400" cy="707886"/>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Petra</a:t>
            </a:r>
            <a:endParaRPr kumimoji="0" lang="en-US" altLang="en-US" sz="32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
        <p:nvSpPr>
          <p:cNvPr id="9" name="Text Box 4">
            <a:extLst>
              <a:ext uri="{FF2B5EF4-FFF2-40B4-BE49-F238E27FC236}">
                <a16:creationId xmlns:a16="http://schemas.microsoft.com/office/drawing/2014/main" id="{B7ED6BE7-F9FB-3694-60EF-02319814823F}"/>
              </a:ext>
            </a:extLst>
          </p:cNvPr>
          <p:cNvSpPr txBox="1">
            <a:spLocks noChangeArrowheads="1"/>
          </p:cNvSpPr>
          <p:nvPr/>
        </p:nvSpPr>
        <p:spPr bwMode="auto">
          <a:xfrm>
            <a:off x="5327495" y="2316480"/>
            <a:ext cx="3394721" cy="1077218"/>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Arial Black" panose="020B0604020202020204" pitchFamily="34" charset="0"/>
                <a:ea typeface="ＭＳ Ｐゴシック" pitchFamily="34" charset="-128"/>
                <a:cs typeface="Arial Black" panose="020B0604020202020204" pitchFamily="34" charset="0"/>
              </a:rPr>
              <a:t>ROUTES</a:t>
            </a:r>
            <a:br>
              <a:rPr kumimoji="0" lang="en-US" altLang="en-US" sz="2800" b="1" i="0" u="none" strike="noStrike" kern="1200" cap="none" spc="0" normalizeH="0" baseline="0" noProof="0" dirty="0">
                <a:ln>
                  <a:noFill/>
                </a:ln>
                <a:solidFill>
                  <a:srgbClr val="C00000"/>
                </a:solidFill>
                <a:effectLst/>
                <a:uLnTx/>
                <a:uFillTx/>
                <a:latin typeface="Arial Black" panose="020B0604020202020204" pitchFamily="34" charset="0"/>
                <a:ea typeface="ＭＳ Ｐゴシック" pitchFamily="34" charset="-128"/>
                <a:cs typeface="Arial Black" panose="020B0604020202020204" pitchFamily="34" charset="0"/>
              </a:rPr>
            </a:br>
            <a:r>
              <a:rPr kumimoji="0" lang="en-US" altLang="en-US" sz="2800" b="1" i="0" u="none" strike="noStrike" kern="1200" cap="none" spc="0" normalizeH="0" baseline="0" noProof="0" dirty="0">
                <a:ln>
                  <a:noFill/>
                </a:ln>
                <a:solidFill>
                  <a:srgbClr val="C00000"/>
                </a:solidFill>
                <a:effectLst/>
                <a:uLnTx/>
                <a:uFillTx/>
                <a:latin typeface="Arial Black" panose="020B0604020202020204" pitchFamily="34" charset="0"/>
                <a:ea typeface="ＭＳ Ｐゴシック" pitchFamily="34" charset="-128"/>
                <a:cs typeface="Arial Black" panose="020B0604020202020204" pitchFamily="34" charset="0"/>
              </a:rPr>
              <a:t>of the Near East</a:t>
            </a:r>
          </a:p>
        </p:txBody>
      </p:sp>
      <p:sp>
        <p:nvSpPr>
          <p:cNvPr id="10" name="Text Box 4">
            <a:extLst>
              <a:ext uri="{FF2B5EF4-FFF2-40B4-BE49-F238E27FC236}">
                <a16:creationId xmlns:a16="http://schemas.microsoft.com/office/drawing/2014/main" id="{E00CF1A6-22E5-DADD-92AF-BC3EE5E70C2B}"/>
              </a:ext>
            </a:extLst>
          </p:cNvPr>
          <p:cNvSpPr txBox="1">
            <a:spLocks noChangeArrowheads="1"/>
          </p:cNvSpPr>
          <p:nvPr/>
        </p:nvSpPr>
        <p:spPr bwMode="auto">
          <a:xfrm>
            <a:off x="5033554" y="3979249"/>
            <a:ext cx="2886892"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a:rPr>
              <a:t>Spice Route</a:t>
            </a:r>
          </a:p>
        </p:txBody>
      </p:sp>
      <p:sp>
        <p:nvSpPr>
          <p:cNvPr id="11" name="Text Box 4">
            <a:extLst>
              <a:ext uri="{FF2B5EF4-FFF2-40B4-BE49-F238E27FC236}">
                <a16:creationId xmlns:a16="http://schemas.microsoft.com/office/drawing/2014/main" id="{C3416F32-B33B-04D4-77B9-E39B60FBC18A}"/>
              </a:ext>
            </a:extLst>
          </p:cNvPr>
          <p:cNvSpPr txBox="1">
            <a:spLocks noChangeArrowheads="1"/>
          </p:cNvSpPr>
          <p:nvPr/>
        </p:nvSpPr>
        <p:spPr bwMode="auto">
          <a:xfrm>
            <a:off x="5318205" y="4432095"/>
            <a:ext cx="2602241"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a:rPr>
              <a:t>Coastal Road</a:t>
            </a:r>
          </a:p>
        </p:txBody>
      </p:sp>
      <p:sp>
        <p:nvSpPr>
          <p:cNvPr id="12" name="Text Box 4">
            <a:extLst>
              <a:ext uri="{FF2B5EF4-FFF2-40B4-BE49-F238E27FC236}">
                <a16:creationId xmlns:a16="http://schemas.microsoft.com/office/drawing/2014/main" id="{08E5547E-77FB-6F0C-74EF-EA45C8821F6A}"/>
              </a:ext>
            </a:extLst>
          </p:cNvPr>
          <p:cNvSpPr txBox="1">
            <a:spLocks noChangeArrowheads="1"/>
          </p:cNvSpPr>
          <p:nvPr/>
        </p:nvSpPr>
        <p:spPr bwMode="auto">
          <a:xfrm>
            <a:off x="5033554" y="3526403"/>
            <a:ext cx="2886892"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a:rPr>
              <a:t>King's Highway</a:t>
            </a:r>
          </a:p>
        </p:txBody>
      </p:sp>
      <p:sp>
        <p:nvSpPr>
          <p:cNvPr id="13" name="Freeform 12">
            <a:extLst>
              <a:ext uri="{FF2B5EF4-FFF2-40B4-BE49-F238E27FC236}">
                <a16:creationId xmlns:a16="http://schemas.microsoft.com/office/drawing/2014/main" id="{614DC284-19F6-6BF1-CB14-533DC7764AD2}"/>
              </a:ext>
            </a:extLst>
          </p:cNvPr>
          <p:cNvSpPr/>
          <p:nvPr/>
        </p:nvSpPr>
        <p:spPr>
          <a:xfrm>
            <a:off x="7920446" y="3796707"/>
            <a:ext cx="2078495" cy="52253"/>
          </a:xfrm>
          <a:custGeom>
            <a:avLst/>
            <a:gdLst>
              <a:gd name="connsiteX0" fmla="*/ 0 w 5077097"/>
              <a:gd name="connsiteY0" fmla="*/ 3300549 h 4153989"/>
              <a:gd name="connsiteX1" fmla="*/ 60960 w 5077097"/>
              <a:gd name="connsiteY1" fmla="*/ 3326674 h 4153989"/>
              <a:gd name="connsiteX2" fmla="*/ 87086 w 5077097"/>
              <a:gd name="connsiteY2" fmla="*/ 3344091 h 4153989"/>
              <a:gd name="connsiteX3" fmla="*/ 104503 w 5077097"/>
              <a:gd name="connsiteY3" fmla="*/ 3361509 h 4153989"/>
              <a:gd name="connsiteX4" fmla="*/ 243840 w 5077097"/>
              <a:gd name="connsiteY4" fmla="*/ 3387634 h 4153989"/>
              <a:gd name="connsiteX5" fmla="*/ 330926 w 5077097"/>
              <a:gd name="connsiteY5" fmla="*/ 3413760 h 4153989"/>
              <a:gd name="connsiteX6" fmla="*/ 383177 w 5077097"/>
              <a:gd name="connsiteY6" fmla="*/ 3431177 h 4153989"/>
              <a:gd name="connsiteX7" fmla="*/ 444137 w 5077097"/>
              <a:gd name="connsiteY7" fmla="*/ 3439886 h 4153989"/>
              <a:gd name="connsiteX8" fmla="*/ 574766 w 5077097"/>
              <a:gd name="connsiteY8" fmla="*/ 3483429 h 4153989"/>
              <a:gd name="connsiteX9" fmla="*/ 600891 w 5077097"/>
              <a:gd name="connsiteY9" fmla="*/ 3492137 h 4153989"/>
              <a:gd name="connsiteX10" fmla="*/ 627017 w 5077097"/>
              <a:gd name="connsiteY10" fmla="*/ 3500846 h 4153989"/>
              <a:gd name="connsiteX11" fmla="*/ 696686 w 5077097"/>
              <a:gd name="connsiteY11" fmla="*/ 3509554 h 4153989"/>
              <a:gd name="connsiteX12" fmla="*/ 905691 w 5077097"/>
              <a:gd name="connsiteY12" fmla="*/ 3500846 h 4153989"/>
              <a:gd name="connsiteX13" fmla="*/ 966651 w 5077097"/>
              <a:gd name="connsiteY13" fmla="*/ 3483429 h 4153989"/>
              <a:gd name="connsiteX14" fmla="*/ 1045028 w 5077097"/>
              <a:gd name="connsiteY14" fmla="*/ 3448594 h 4153989"/>
              <a:gd name="connsiteX15" fmla="*/ 1097280 w 5077097"/>
              <a:gd name="connsiteY15" fmla="*/ 3431177 h 4153989"/>
              <a:gd name="connsiteX16" fmla="*/ 1123406 w 5077097"/>
              <a:gd name="connsiteY16" fmla="*/ 3413760 h 4153989"/>
              <a:gd name="connsiteX17" fmla="*/ 1175657 w 5077097"/>
              <a:gd name="connsiteY17" fmla="*/ 3396343 h 4153989"/>
              <a:gd name="connsiteX18" fmla="*/ 1201783 w 5077097"/>
              <a:gd name="connsiteY18" fmla="*/ 3378926 h 4153989"/>
              <a:gd name="connsiteX19" fmla="*/ 1227908 w 5077097"/>
              <a:gd name="connsiteY19" fmla="*/ 3370217 h 4153989"/>
              <a:gd name="connsiteX20" fmla="*/ 1341120 w 5077097"/>
              <a:gd name="connsiteY20" fmla="*/ 3344091 h 4153989"/>
              <a:gd name="connsiteX21" fmla="*/ 1480457 w 5077097"/>
              <a:gd name="connsiteY21" fmla="*/ 3352800 h 4153989"/>
              <a:gd name="connsiteX22" fmla="*/ 1550126 w 5077097"/>
              <a:gd name="connsiteY22" fmla="*/ 3370217 h 4153989"/>
              <a:gd name="connsiteX23" fmla="*/ 1602377 w 5077097"/>
              <a:gd name="connsiteY23" fmla="*/ 3387634 h 4153989"/>
              <a:gd name="connsiteX24" fmla="*/ 1628503 w 5077097"/>
              <a:gd name="connsiteY24" fmla="*/ 3405051 h 4153989"/>
              <a:gd name="connsiteX25" fmla="*/ 1680754 w 5077097"/>
              <a:gd name="connsiteY25" fmla="*/ 3422469 h 4153989"/>
              <a:gd name="connsiteX26" fmla="*/ 1733006 w 5077097"/>
              <a:gd name="connsiteY26" fmla="*/ 3448594 h 4153989"/>
              <a:gd name="connsiteX27" fmla="*/ 1776548 w 5077097"/>
              <a:gd name="connsiteY27" fmla="*/ 3483429 h 4153989"/>
              <a:gd name="connsiteX28" fmla="*/ 1793966 w 5077097"/>
              <a:gd name="connsiteY28" fmla="*/ 3500846 h 4153989"/>
              <a:gd name="connsiteX29" fmla="*/ 1846217 w 5077097"/>
              <a:gd name="connsiteY29" fmla="*/ 3518263 h 4153989"/>
              <a:gd name="connsiteX30" fmla="*/ 1872343 w 5077097"/>
              <a:gd name="connsiteY30" fmla="*/ 3526971 h 4153989"/>
              <a:gd name="connsiteX31" fmla="*/ 1898468 w 5077097"/>
              <a:gd name="connsiteY31" fmla="*/ 3535680 h 4153989"/>
              <a:gd name="connsiteX32" fmla="*/ 1950720 w 5077097"/>
              <a:gd name="connsiteY32" fmla="*/ 3544389 h 4153989"/>
              <a:gd name="connsiteX33" fmla="*/ 2011680 w 5077097"/>
              <a:gd name="connsiteY33" fmla="*/ 3570514 h 4153989"/>
              <a:gd name="connsiteX34" fmla="*/ 2063931 w 5077097"/>
              <a:gd name="connsiteY34" fmla="*/ 3587931 h 4153989"/>
              <a:gd name="connsiteX35" fmla="*/ 2246811 w 5077097"/>
              <a:gd name="connsiteY35" fmla="*/ 3596640 h 4153989"/>
              <a:gd name="connsiteX36" fmla="*/ 2377440 w 5077097"/>
              <a:gd name="connsiteY36" fmla="*/ 3622766 h 4153989"/>
              <a:gd name="connsiteX37" fmla="*/ 2429691 w 5077097"/>
              <a:gd name="connsiteY37" fmla="*/ 3657600 h 4153989"/>
              <a:gd name="connsiteX38" fmla="*/ 2455817 w 5077097"/>
              <a:gd name="connsiteY38" fmla="*/ 3675017 h 4153989"/>
              <a:gd name="connsiteX39" fmla="*/ 2612571 w 5077097"/>
              <a:gd name="connsiteY39" fmla="*/ 3727269 h 4153989"/>
              <a:gd name="connsiteX40" fmla="*/ 2664823 w 5077097"/>
              <a:gd name="connsiteY40" fmla="*/ 3744686 h 4153989"/>
              <a:gd name="connsiteX41" fmla="*/ 2717074 w 5077097"/>
              <a:gd name="connsiteY41" fmla="*/ 3770811 h 4153989"/>
              <a:gd name="connsiteX42" fmla="*/ 2760617 w 5077097"/>
              <a:gd name="connsiteY42" fmla="*/ 3805646 h 4153989"/>
              <a:gd name="connsiteX43" fmla="*/ 2786743 w 5077097"/>
              <a:gd name="connsiteY43" fmla="*/ 3814354 h 4153989"/>
              <a:gd name="connsiteX44" fmla="*/ 2812868 w 5077097"/>
              <a:gd name="connsiteY44" fmla="*/ 3831771 h 4153989"/>
              <a:gd name="connsiteX45" fmla="*/ 2873828 w 5077097"/>
              <a:gd name="connsiteY45" fmla="*/ 3849189 h 4153989"/>
              <a:gd name="connsiteX46" fmla="*/ 2934788 w 5077097"/>
              <a:gd name="connsiteY46" fmla="*/ 3875314 h 4153989"/>
              <a:gd name="connsiteX47" fmla="*/ 2952206 w 5077097"/>
              <a:gd name="connsiteY47" fmla="*/ 3892731 h 4153989"/>
              <a:gd name="connsiteX48" fmla="*/ 2978331 w 5077097"/>
              <a:gd name="connsiteY48" fmla="*/ 3901440 h 4153989"/>
              <a:gd name="connsiteX49" fmla="*/ 3030583 w 5077097"/>
              <a:gd name="connsiteY49" fmla="*/ 3936274 h 4153989"/>
              <a:gd name="connsiteX50" fmla="*/ 3065417 w 5077097"/>
              <a:gd name="connsiteY50" fmla="*/ 3944983 h 4153989"/>
              <a:gd name="connsiteX51" fmla="*/ 3117668 w 5077097"/>
              <a:gd name="connsiteY51" fmla="*/ 3962400 h 4153989"/>
              <a:gd name="connsiteX52" fmla="*/ 3152503 w 5077097"/>
              <a:gd name="connsiteY52" fmla="*/ 3971109 h 4153989"/>
              <a:gd name="connsiteX53" fmla="*/ 3222171 w 5077097"/>
              <a:gd name="connsiteY53" fmla="*/ 3988526 h 4153989"/>
              <a:gd name="connsiteX54" fmla="*/ 3248297 w 5077097"/>
              <a:gd name="connsiteY54" fmla="*/ 4005943 h 4153989"/>
              <a:gd name="connsiteX55" fmla="*/ 3283131 w 5077097"/>
              <a:gd name="connsiteY55" fmla="*/ 4058194 h 4153989"/>
              <a:gd name="connsiteX56" fmla="*/ 3300548 w 5077097"/>
              <a:gd name="connsiteY56" fmla="*/ 4084320 h 4153989"/>
              <a:gd name="connsiteX57" fmla="*/ 3317966 w 5077097"/>
              <a:gd name="connsiteY57" fmla="*/ 4101737 h 4153989"/>
              <a:gd name="connsiteX58" fmla="*/ 3335383 w 5077097"/>
              <a:gd name="connsiteY58" fmla="*/ 4127863 h 4153989"/>
              <a:gd name="connsiteX59" fmla="*/ 3387634 w 5077097"/>
              <a:gd name="connsiteY59" fmla="*/ 4145280 h 4153989"/>
              <a:gd name="connsiteX60" fmla="*/ 3413760 w 5077097"/>
              <a:gd name="connsiteY60" fmla="*/ 4153989 h 4153989"/>
              <a:gd name="connsiteX61" fmla="*/ 3483428 w 5077097"/>
              <a:gd name="connsiteY61" fmla="*/ 4145280 h 4153989"/>
              <a:gd name="connsiteX62" fmla="*/ 3535680 w 5077097"/>
              <a:gd name="connsiteY62" fmla="*/ 4101737 h 4153989"/>
              <a:gd name="connsiteX63" fmla="*/ 3561806 w 5077097"/>
              <a:gd name="connsiteY63" fmla="*/ 4084320 h 4153989"/>
              <a:gd name="connsiteX64" fmla="*/ 3614057 w 5077097"/>
              <a:gd name="connsiteY64" fmla="*/ 4066903 h 4153989"/>
              <a:gd name="connsiteX65" fmla="*/ 3675017 w 5077097"/>
              <a:gd name="connsiteY65" fmla="*/ 4075611 h 4153989"/>
              <a:gd name="connsiteX66" fmla="*/ 3701143 w 5077097"/>
              <a:gd name="connsiteY66" fmla="*/ 4084320 h 4153989"/>
              <a:gd name="connsiteX67" fmla="*/ 3735977 w 5077097"/>
              <a:gd name="connsiteY67" fmla="*/ 4136571 h 4153989"/>
              <a:gd name="connsiteX68" fmla="*/ 3788228 w 5077097"/>
              <a:gd name="connsiteY68" fmla="*/ 4153989 h 4153989"/>
              <a:gd name="connsiteX69" fmla="*/ 3857897 w 5077097"/>
              <a:gd name="connsiteY69" fmla="*/ 4145280 h 4153989"/>
              <a:gd name="connsiteX70" fmla="*/ 3901440 w 5077097"/>
              <a:gd name="connsiteY70" fmla="*/ 4093029 h 4153989"/>
              <a:gd name="connsiteX71" fmla="*/ 3927566 w 5077097"/>
              <a:gd name="connsiteY71" fmla="*/ 4084320 h 4153989"/>
              <a:gd name="connsiteX72" fmla="*/ 3953691 w 5077097"/>
              <a:gd name="connsiteY72" fmla="*/ 4066903 h 4153989"/>
              <a:gd name="connsiteX73" fmla="*/ 3988526 w 5077097"/>
              <a:gd name="connsiteY73" fmla="*/ 4023360 h 4153989"/>
              <a:gd name="connsiteX74" fmla="*/ 4005943 w 5077097"/>
              <a:gd name="connsiteY74" fmla="*/ 3997234 h 4153989"/>
              <a:gd name="connsiteX75" fmla="*/ 4032068 w 5077097"/>
              <a:gd name="connsiteY75" fmla="*/ 3953691 h 4153989"/>
              <a:gd name="connsiteX76" fmla="*/ 4040777 w 5077097"/>
              <a:gd name="connsiteY76" fmla="*/ 3927566 h 4153989"/>
              <a:gd name="connsiteX77" fmla="*/ 4058194 w 5077097"/>
              <a:gd name="connsiteY77" fmla="*/ 3901440 h 4153989"/>
              <a:gd name="connsiteX78" fmla="*/ 4075611 w 5077097"/>
              <a:gd name="connsiteY78" fmla="*/ 3849189 h 4153989"/>
              <a:gd name="connsiteX79" fmla="*/ 4093028 w 5077097"/>
              <a:gd name="connsiteY79" fmla="*/ 3823063 h 4153989"/>
              <a:gd name="connsiteX80" fmla="*/ 4110446 w 5077097"/>
              <a:gd name="connsiteY80" fmla="*/ 3770811 h 4153989"/>
              <a:gd name="connsiteX81" fmla="*/ 4119154 w 5077097"/>
              <a:gd name="connsiteY81" fmla="*/ 3744686 h 4153989"/>
              <a:gd name="connsiteX82" fmla="*/ 4127863 w 5077097"/>
              <a:gd name="connsiteY82" fmla="*/ 3718560 h 4153989"/>
              <a:gd name="connsiteX83" fmla="*/ 4136571 w 5077097"/>
              <a:gd name="connsiteY83" fmla="*/ 3675017 h 4153989"/>
              <a:gd name="connsiteX84" fmla="*/ 4153988 w 5077097"/>
              <a:gd name="connsiteY84" fmla="*/ 3579223 h 4153989"/>
              <a:gd name="connsiteX85" fmla="*/ 4171406 w 5077097"/>
              <a:gd name="connsiteY85" fmla="*/ 3526971 h 4153989"/>
              <a:gd name="connsiteX86" fmla="*/ 4180114 w 5077097"/>
              <a:gd name="connsiteY86" fmla="*/ 3500846 h 4153989"/>
              <a:gd name="connsiteX87" fmla="*/ 4214948 w 5077097"/>
              <a:gd name="connsiteY87" fmla="*/ 3422469 h 4153989"/>
              <a:gd name="connsiteX88" fmla="*/ 4223657 w 5077097"/>
              <a:gd name="connsiteY88" fmla="*/ 3396343 h 4153989"/>
              <a:gd name="connsiteX89" fmla="*/ 4241074 w 5077097"/>
              <a:gd name="connsiteY89" fmla="*/ 3274423 h 4153989"/>
              <a:gd name="connsiteX90" fmla="*/ 4249783 w 5077097"/>
              <a:gd name="connsiteY90" fmla="*/ 3213463 h 4153989"/>
              <a:gd name="connsiteX91" fmla="*/ 4267200 w 5077097"/>
              <a:gd name="connsiteY91" fmla="*/ 3074126 h 4153989"/>
              <a:gd name="connsiteX92" fmla="*/ 4275908 w 5077097"/>
              <a:gd name="connsiteY92" fmla="*/ 3048000 h 4153989"/>
              <a:gd name="connsiteX93" fmla="*/ 4293326 w 5077097"/>
              <a:gd name="connsiteY93" fmla="*/ 3021874 h 4153989"/>
              <a:gd name="connsiteX94" fmla="*/ 4293326 w 5077097"/>
              <a:gd name="connsiteY94" fmla="*/ 2952206 h 4153989"/>
              <a:gd name="connsiteX95" fmla="*/ 4302034 w 5077097"/>
              <a:gd name="connsiteY95" fmla="*/ 2804160 h 4153989"/>
              <a:gd name="connsiteX96" fmla="*/ 4319451 w 5077097"/>
              <a:gd name="connsiteY96" fmla="*/ 2751909 h 4153989"/>
              <a:gd name="connsiteX97" fmla="*/ 4328160 w 5077097"/>
              <a:gd name="connsiteY97" fmla="*/ 2699657 h 4153989"/>
              <a:gd name="connsiteX98" fmla="*/ 4345577 w 5077097"/>
              <a:gd name="connsiteY98" fmla="*/ 2551611 h 4153989"/>
              <a:gd name="connsiteX99" fmla="*/ 4371703 w 5077097"/>
              <a:gd name="connsiteY99" fmla="*/ 2473234 h 4153989"/>
              <a:gd name="connsiteX100" fmla="*/ 4380411 w 5077097"/>
              <a:gd name="connsiteY100" fmla="*/ 2447109 h 4153989"/>
              <a:gd name="connsiteX101" fmla="*/ 4397828 w 5077097"/>
              <a:gd name="connsiteY101" fmla="*/ 2246811 h 4153989"/>
              <a:gd name="connsiteX102" fmla="*/ 4415246 w 5077097"/>
              <a:gd name="connsiteY102" fmla="*/ 2194560 h 4153989"/>
              <a:gd name="connsiteX103" fmla="*/ 4432663 w 5077097"/>
              <a:gd name="connsiteY103" fmla="*/ 2168434 h 4153989"/>
              <a:gd name="connsiteX104" fmla="*/ 4450080 w 5077097"/>
              <a:gd name="connsiteY104" fmla="*/ 2055223 h 4153989"/>
              <a:gd name="connsiteX105" fmla="*/ 4458788 w 5077097"/>
              <a:gd name="connsiteY105" fmla="*/ 1959429 h 4153989"/>
              <a:gd name="connsiteX106" fmla="*/ 4484914 w 5077097"/>
              <a:gd name="connsiteY106" fmla="*/ 1907177 h 4153989"/>
              <a:gd name="connsiteX107" fmla="*/ 4502331 w 5077097"/>
              <a:gd name="connsiteY107" fmla="*/ 1854926 h 4153989"/>
              <a:gd name="connsiteX108" fmla="*/ 4528457 w 5077097"/>
              <a:gd name="connsiteY108" fmla="*/ 1767840 h 4153989"/>
              <a:gd name="connsiteX109" fmla="*/ 4537166 w 5077097"/>
              <a:gd name="connsiteY109" fmla="*/ 1715589 h 4153989"/>
              <a:gd name="connsiteX110" fmla="*/ 4545874 w 5077097"/>
              <a:gd name="connsiteY110" fmla="*/ 1654629 h 4153989"/>
              <a:gd name="connsiteX111" fmla="*/ 4554583 w 5077097"/>
              <a:gd name="connsiteY111" fmla="*/ 1628503 h 4153989"/>
              <a:gd name="connsiteX112" fmla="*/ 4606834 w 5077097"/>
              <a:gd name="connsiteY112" fmla="*/ 1602377 h 4153989"/>
              <a:gd name="connsiteX113" fmla="*/ 4606834 w 5077097"/>
              <a:gd name="connsiteY113" fmla="*/ 1541417 h 4153989"/>
              <a:gd name="connsiteX114" fmla="*/ 4554583 w 5077097"/>
              <a:gd name="connsiteY114" fmla="*/ 1506583 h 4153989"/>
              <a:gd name="connsiteX115" fmla="*/ 4528457 w 5077097"/>
              <a:gd name="connsiteY115" fmla="*/ 1454331 h 4153989"/>
              <a:gd name="connsiteX116" fmla="*/ 4537166 w 5077097"/>
              <a:gd name="connsiteY116" fmla="*/ 1428206 h 4153989"/>
              <a:gd name="connsiteX117" fmla="*/ 4545874 w 5077097"/>
              <a:gd name="connsiteY117" fmla="*/ 1323703 h 4153989"/>
              <a:gd name="connsiteX118" fmla="*/ 4589417 w 5077097"/>
              <a:gd name="connsiteY118" fmla="*/ 1245326 h 4153989"/>
              <a:gd name="connsiteX119" fmla="*/ 4598126 w 5077097"/>
              <a:gd name="connsiteY119" fmla="*/ 1219200 h 4153989"/>
              <a:gd name="connsiteX120" fmla="*/ 4624251 w 5077097"/>
              <a:gd name="connsiteY120" fmla="*/ 1062446 h 4153989"/>
              <a:gd name="connsiteX121" fmla="*/ 4650377 w 5077097"/>
              <a:gd name="connsiteY121" fmla="*/ 1045029 h 4153989"/>
              <a:gd name="connsiteX122" fmla="*/ 4667794 w 5077097"/>
              <a:gd name="connsiteY122" fmla="*/ 1027611 h 4153989"/>
              <a:gd name="connsiteX123" fmla="*/ 4720046 w 5077097"/>
              <a:gd name="connsiteY123" fmla="*/ 992777 h 4153989"/>
              <a:gd name="connsiteX124" fmla="*/ 4728754 w 5077097"/>
              <a:gd name="connsiteY124" fmla="*/ 966651 h 4153989"/>
              <a:gd name="connsiteX125" fmla="*/ 4746171 w 5077097"/>
              <a:gd name="connsiteY125" fmla="*/ 940526 h 4153989"/>
              <a:gd name="connsiteX126" fmla="*/ 4781006 w 5077097"/>
              <a:gd name="connsiteY126" fmla="*/ 870857 h 4153989"/>
              <a:gd name="connsiteX127" fmla="*/ 4772297 w 5077097"/>
              <a:gd name="connsiteY127" fmla="*/ 809897 h 4153989"/>
              <a:gd name="connsiteX128" fmla="*/ 4720046 w 5077097"/>
              <a:gd name="connsiteY128" fmla="*/ 705394 h 4153989"/>
              <a:gd name="connsiteX129" fmla="*/ 4702628 w 5077097"/>
              <a:gd name="connsiteY129" fmla="*/ 687977 h 4153989"/>
              <a:gd name="connsiteX130" fmla="*/ 4685211 w 5077097"/>
              <a:gd name="connsiteY130" fmla="*/ 635726 h 4153989"/>
              <a:gd name="connsiteX131" fmla="*/ 4676503 w 5077097"/>
              <a:gd name="connsiteY131" fmla="*/ 609600 h 4153989"/>
              <a:gd name="connsiteX132" fmla="*/ 4641668 w 5077097"/>
              <a:gd name="connsiteY132" fmla="*/ 557349 h 4153989"/>
              <a:gd name="connsiteX133" fmla="*/ 4624251 w 5077097"/>
              <a:gd name="connsiteY133" fmla="*/ 426720 h 4153989"/>
              <a:gd name="connsiteX134" fmla="*/ 4632960 w 5077097"/>
              <a:gd name="connsiteY134" fmla="*/ 357051 h 4153989"/>
              <a:gd name="connsiteX135" fmla="*/ 4711337 w 5077097"/>
              <a:gd name="connsiteY135" fmla="*/ 304800 h 4153989"/>
              <a:gd name="connsiteX136" fmla="*/ 4763588 w 5077097"/>
              <a:gd name="connsiteY136" fmla="*/ 269966 h 4153989"/>
              <a:gd name="connsiteX137" fmla="*/ 4781006 w 5077097"/>
              <a:gd name="connsiteY137" fmla="*/ 252549 h 4153989"/>
              <a:gd name="connsiteX138" fmla="*/ 4807131 w 5077097"/>
              <a:gd name="connsiteY138" fmla="*/ 243840 h 4153989"/>
              <a:gd name="connsiteX139" fmla="*/ 4859383 w 5077097"/>
              <a:gd name="connsiteY139" fmla="*/ 209006 h 4153989"/>
              <a:gd name="connsiteX140" fmla="*/ 4885508 w 5077097"/>
              <a:gd name="connsiteY140" fmla="*/ 191589 h 4153989"/>
              <a:gd name="connsiteX141" fmla="*/ 4902926 w 5077097"/>
              <a:gd name="connsiteY141" fmla="*/ 174171 h 4153989"/>
              <a:gd name="connsiteX142" fmla="*/ 4929051 w 5077097"/>
              <a:gd name="connsiteY142" fmla="*/ 165463 h 4153989"/>
              <a:gd name="connsiteX143" fmla="*/ 4955177 w 5077097"/>
              <a:gd name="connsiteY143" fmla="*/ 130629 h 4153989"/>
              <a:gd name="connsiteX144" fmla="*/ 5007428 w 5077097"/>
              <a:gd name="connsiteY144" fmla="*/ 95794 h 4153989"/>
              <a:gd name="connsiteX145" fmla="*/ 5042263 w 5077097"/>
              <a:gd name="connsiteY145" fmla="*/ 43543 h 4153989"/>
              <a:gd name="connsiteX146" fmla="*/ 5059680 w 5077097"/>
              <a:gd name="connsiteY146" fmla="*/ 17417 h 4153989"/>
              <a:gd name="connsiteX147" fmla="*/ 5077097 w 5077097"/>
              <a:gd name="connsiteY147" fmla="*/ 0 h 4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077097" h="4153989">
                <a:moveTo>
                  <a:pt x="0" y="3300549"/>
                </a:moveTo>
                <a:cubicBezTo>
                  <a:pt x="20320" y="3309257"/>
                  <a:pt x="41186" y="3316787"/>
                  <a:pt x="60960" y="3326674"/>
                </a:cubicBezTo>
                <a:cubicBezTo>
                  <a:pt x="70322" y="3331355"/>
                  <a:pt x="78913" y="3337553"/>
                  <a:pt x="87086" y="3344091"/>
                </a:cubicBezTo>
                <a:cubicBezTo>
                  <a:pt x="93497" y="3349220"/>
                  <a:pt x="96880" y="3358460"/>
                  <a:pt x="104503" y="3361509"/>
                </a:cubicBezTo>
                <a:cubicBezTo>
                  <a:pt x="146491" y="3378305"/>
                  <a:pt x="199680" y="3382114"/>
                  <a:pt x="243840" y="3387634"/>
                </a:cubicBezTo>
                <a:cubicBezTo>
                  <a:pt x="296480" y="3400795"/>
                  <a:pt x="267328" y="3392560"/>
                  <a:pt x="330926" y="3413760"/>
                </a:cubicBezTo>
                <a:lnTo>
                  <a:pt x="383177" y="3431177"/>
                </a:lnTo>
                <a:lnTo>
                  <a:pt x="444137" y="3439886"/>
                </a:lnTo>
                <a:lnTo>
                  <a:pt x="574766" y="3483429"/>
                </a:lnTo>
                <a:lnTo>
                  <a:pt x="600891" y="3492137"/>
                </a:lnTo>
                <a:cubicBezTo>
                  <a:pt x="609600" y="3495040"/>
                  <a:pt x="617908" y="3499707"/>
                  <a:pt x="627017" y="3500846"/>
                </a:cubicBezTo>
                <a:lnTo>
                  <a:pt x="696686" y="3509554"/>
                </a:lnTo>
                <a:cubicBezTo>
                  <a:pt x="766354" y="3506651"/>
                  <a:pt x="836139" y="3505814"/>
                  <a:pt x="905691" y="3500846"/>
                </a:cubicBezTo>
                <a:cubicBezTo>
                  <a:pt x="919606" y="3499852"/>
                  <a:pt x="952045" y="3488297"/>
                  <a:pt x="966651" y="3483429"/>
                </a:cubicBezTo>
                <a:cubicBezTo>
                  <a:pt x="1008052" y="3455828"/>
                  <a:pt x="982849" y="3469320"/>
                  <a:pt x="1045028" y="3448594"/>
                </a:cubicBezTo>
                <a:cubicBezTo>
                  <a:pt x="1045033" y="3448592"/>
                  <a:pt x="1097276" y="3431180"/>
                  <a:pt x="1097280" y="3431177"/>
                </a:cubicBezTo>
                <a:cubicBezTo>
                  <a:pt x="1105989" y="3425371"/>
                  <a:pt x="1113842" y="3418011"/>
                  <a:pt x="1123406" y="3413760"/>
                </a:cubicBezTo>
                <a:cubicBezTo>
                  <a:pt x="1140183" y="3406304"/>
                  <a:pt x="1175657" y="3396343"/>
                  <a:pt x="1175657" y="3396343"/>
                </a:cubicBezTo>
                <a:cubicBezTo>
                  <a:pt x="1184366" y="3390537"/>
                  <a:pt x="1192422" y="3383607"/>
                  <a:pt x="1201783" y="3378926"/>
                </a:cubicBezTo>
                <a:cubicBezTo>
                  <a:pt x="1209993" y="3374821"/>
                  <a:pt x="1219052" y="3372632"/>
                  <a:pt x="1227908" y="3370217"/>
                </a:cubicBezTo>
                <a:cubicBezTo>
                  <a:pt x="1285667" y="3354464"/>
                  <a:pt x="1290348" y="3354246"/>
                  <a:pt x="1341120" y="3344091"/>
                </a:cubicBezTo>
                <a:cubicBezTo>
                  <a:pt x="1387566" y="3346994"/>
                  <a:pt x="1434280" y="3347028"/>
                  <a:pt x="1480457" y="3352800"/>
                </a:cubicBezTo>
                <a:cubicBezTo>
                  <a:pt x="1504210" y="3355769"/>
                  <a:pt x="1527417" y="3362647"/>
                  <a:pt x="1550126" y="3370217"/>
                </a:cubicBezTo>
                <a:lnTo>
                  <a:pt x="1602377" y="3387634"/>
                </a:lnTo>
                <a:cubicBezTo>
                  <a:pt x="1611086" y="3393440"/>
                  <a:pt x="1618939" y="3400800"/>
                  <a:pt x="1628503" y="3405051"/>
                </a:cubicBezTo>
                <a:cubicBezTo>
                  <a:pt x="1645280" y="3412508"/>
                  <a:pt x="1665478" y="3412285"/>
                  <a:pt x="1680754" y="3422469"/>
                </a:cubicBezTo>
                <a:cubicBezTo>
                  <a:pt x="1714518" y="3444978"/>
                  <a:pt x="1696951" y="3436576"/>
                  <a:pt x="1733006" y="3448594"/>
                </a:cubicBezTo>
                <a:cubicBezTo>
                  <a:pt x="1767694" y="3500627"/>
                  <a:pt x="1729812" y="3455387"/>
                  <a:pt x="1776548" y="3483429"/>
                </a:cubicBezTo>
                <a:cubicBezTo>
                  <a:pt x="1783589" y="3487653"/>
                  <a:pt x="1786622" y="3497174"/>
                  <a:pt x="1793966" y="3500846"/>
                </a:cubicBezTo>
                <a:cubicBezTo>
                  <a:pt x="1810387" y="3509056"/>
                  <a:pt x="1828800" y="3512457"/>
                  <a:pt x="1846217" y="3518263"/>
                </a:cubicBezTo>
                <a:lnTo>
                  <a:pt x="1872343" y="3526971"/>
                </a:lnTo>
                <a:cubicBezTo>
                  <a:pt x="1881051" y="3529874"/>
                  <a:pt x="1889413" y="3534171"/>
                  <a:pt x="1898468" y="3535680"/>
                </a:cubicBezTo>
                <a:cubicBezTo>
                  <a:pt x="1915885" y="3538583"/>
                  <a:pt x="1933483" y="3540559"/>
                  <a:pt x="1950720" y="3544389"/>
                </a:cubicBezTo>
                <a:cubicBezTo>
                  <a:pt x="1982261" y="3551398"/>
                  <a:pt x="1978394" y="3557200"/>
                  <a:pt x="2011680" y="3570514"/>
                </a:cubicBezTo>
                <a:cubicBezTo>
                  <a:pt x="2028726" y="3577332"/>
                  <a:pt x="2045593" y="3587058"/>
                  <a:pt x="2063931" y="3587931"/>
                </a:cubicBezTo>
                <a:lnTo>
                  <a:pt x="2246811" y="3596640"/>
                </a:lnTo>
                <a:cubicBezTo>
                  <a:pt x="2277123" y="3600008"/>
                  <a:pt x="2346566" y="3602183"/>
                  <a:pt x="2377440" y="3622766"/>
                </a:cubicBezTo>
                <a:lnTo>
                  <a:pt x="2429691" y="3657600"/>
                </a:lnTo>
                <a:cubicBezTo>
                  <a:pt x="2438400" y="3663406"/>
                  <a:pt x="2445888" y="3671707"/>
                  <a:pt x="2455817" y="3675017"/>
                </a:cubicBezTo>
                <a:lnTo>
                  <a:pt x="2612571" y="3727269"/>
                </a:lnTo>
                <a:cubicBezTo>
                  <a:pt x="2612576" y="3727271"/>
                  <a:pt x="2664819" y="3744683"/>
                  <a:pt x="2664823" y="3744686"/>
                </a:cubicBezTo>
                <a:cubicBezTo>
                  <a:pt x="2698586" y="3767195"/>
                  <a:pt x="2681019" y="3758794"/>
                  <a:pt x="2717074" y="3770811"/>
                </a:cubicBezTo>
                <a:cubicBezTo>
                  <a:pt x="2733274" y="3787012"/>
                  <a:pt x="2738644" y="3794660"/>
                  <a:pt x="2760617" y="3805646"/>
                </a:cubicBezTo>
                <a:cubicBezTo>
                  <a:pt x="2768828" y="3809751"/>
                  <a:pt x="2778034" y="3811451"/>
                  <a:pt x="2786743" y="3814354"/>
                </a:cubicBezTo>
                <a:cubicBezTo>
                  <a:pt x="2795451" y="3820160"/>
                  <a:pt x="2803507" y="3827090"/>
                  <a:pt x="2812868" y="3831771"/>
                </a:cubicBezTo>
                <a:cubicBezTo>
                  <a:pt x="2826787" y="3838731"/>
                  <a:pt x="2860808" y="3845469"/>
                  <a:pt x="2873828" y="3849189"/>
                </a:cubicBezTo>
                <a:cubicBezTo>
                  <a:pt x="2894151" y="3854996"/>
                  <a:pt x="2917367" y="3863700"/>
                  <a:pt x="2934788" y="3875314"/>
                </a:cubicBezTo>
                <a:cubicBezTo>
                  <a:pt x="2941620" y="3879868"/>
                  <a:pt x="2945165" y="3888507"/>
                  <a:pt x="2952206" y="3892731"/>
                </a:cubicBezTo>
                <a:cubicBezTo>
                  <a:pt x="2960077" y="3897454"/>
                  <a:pt x="2970307" y="3896982"/>
                  <a:pt x="2978331" y="3901440"/>
                </a:cubicBezTo>
                <a:cubicBezTo>
                  <a:pt x="2996630" y="3911606"/>
                  <a:pt x="3010275" y="3931197"/>
                  <a:pt x="3030583" y="3936274"/>
                </a:cubicBezTo>
                <a:cubicBezTo>
                  <a:pt x="3042194" y="3939177"/>
                  <a:pt x="3053953" y="3941544"/>
                  <a:pt x="3065417" y="3944983"/>
                </a:cubicBezTo>
                <a:cubicBezTo>
                  <a:pt x="3083002" y="3950259"/>
                  <a:pt x="3099857" y="3957947"/>
                  <a:pt x="3117668" y="3962400"/>
                </a:cubicBezTo>
                <a:cubicBezTo>
                  <a:pt x="3129280" y="3965303"/>
                  <a:pt x="3140819" y="3968513"/>
                  <a:pt x="3152503" y="3971109"/>
                </a:cubicBezTo>
                <a:cubicBezTo>
                  <a:pt x="3170397" y="3975085"/>
                  <a:pt x="3203493" y="3979187"/>
                  <a:pt x="3222171" y="3988526"/>
                </a:cubicBezTo>
                <a:cubicBezTo>
                  <a:pt x="3231532" y="3993207"/>
                  <a:pt x="3239588" y="4000137"/>
                  <a:pt x="3248297" y="4005943"/>
                </a:cubicBezTo>
                <a:lnTo>
                  <a:pt x="3283131" y="4058194"/>
                </a:lnTo>
                <a:cubicBezTo>
                  <a:pt x="3288937" y="4066903"/>
                  <a:pt x="3293147" y="4076919"/>
                  <a:pt x="3300548" y="4084320"/>
                </a:cubicBezTo>
                <a:cubicBezTo>
                  <a:pt x="3306354" y="4090126"/>
                  <a:pt x="3312837" y="4095326"/>
                  <a:pt x="3317966" y="4101737"/>
                </a:cubicBezTo>
                <a:cubicBezTo>
                  <a:pt x="3324504" y="4109910"/>
                  <a:pt x="3326507" y="4122316"/>
                  <a:pt x="3335383" y="4127863"/>
                </a:cubicBezTo>
                <a:cubicBezTo>
                  <a:pt x="3350951" y="4137593"/>
                  <a:pt x="3370217" y="4139474"/>
                  <a:pt x="3387634" y="4145280"/>
                </a:cubicBezTo>
                <a:lnTo>
                  <a:pt x="3413760" y="4153989"/>
                </a:lnTo>
                <a:cubicBezTo>
                  <a:pt x="3436983" y="4151086"/>
                  <a:pt x="3460849" y="4151438"/>
                  <a:pt x="3483428" y="4145280"/>
                </a:cubicBezTo>
                <a:cubicBezTo>
                  <a:pt x="3502713" y="4140020"/>
                  <a:pt x="3522261" y="4112920"/>
                  <a:pt x="3535680" y="4101737"/>
                </a:cubicBezTo>
                <a:cubicBezTo>
                  <a:pt x="3543721" y="4095037"/>
                  <a:pt x="3552242" y="4088571"/>
                  <a:pt x="3561806" y="4084320"/>
                </a:cubicBezTo>
                <a:cubicBezTo>
                  <a:pt x="3578583" y="4076864"/>
                  <a:pt x="3614057" y="4066903"/>
                  <a:pt x="3614057" y="4066903"/>
                </a:cubicBezTo>
                <a:cubicBezTo>
                  <a:pt x="3634377" y="4069806"/>
                  <a:pt x="3654889" y="4071586"/>
                  <a:pt x="3675017" y="4075611"/>
                </a:cubicBezTo>
                <a:cubicBezTo>
                  <a:pt x="3684019" y="4077411"/>
                  <a:pt x="3694652" y="4077829"/>
                  <a:pt x="3701143" y="4084320"/>
                </a:cubicBezTo>
                <a:cubicBezTo>
                  <a:pt x="3715945" y="4099122"/>
                  <a:pt x="3716119" y="4129951"/>
                  <a:pt x="3735977" y="4136571"/>
                </a:cubicBezTo>
                <a:lnTo>
                  <a:pt x="3788228" y="4153989"/>
                </a:lnTo>
                <a:cubicBezTo>
                  <a:pt x="3811451" y="4151086"/>
                  <a:pt x="3835902" y="4153278"/>
                  <a:pt x="3857897" y="4145280"/>
                </a:cubicBezTo>
                <a:cubicBezTo>
                  <a:pt x="3888303" y="4134223"/>
                  <a:pt x="3879843" y="4110306"/>
                  <a:pt x="3901440" y="4093029"/>
                </a:cubicBezTo>
                <a:cubicBezTo>
                  <a:pt x="3908608" y="4087294"/>
                  <a:pt x="3919355" y="4088425"/>
                  <a:pt x="3927566" y="4084320"/>
                </a:cubicBezTo>
                <a:cubicBezTo>
                  <a:pt x="3936927" y="4079639"/>
                  <a:pt x="3944983" y="4072709"/>
                  <a:pt x="3953691" y="4066903"/>
                </a:cubicBezTo>
                <a:cubicBezTo>
                  <a:pt x="4007298" y="3986490"/>
                  <a:pt x="3938889" y="4085405"/>
                  <a:pt x="3988526" y="4023360"/>
                </a:cubicBezTo>
                <a:cubicBezTo>
                  <a:pt x="3995064" y="4015187"/>
                  <a:pt x="4000137" y="4005943"/>
                  <a:pt x="4005943" y="3997234"/>
                </a:cubicBezTo>
                <a:cubicBezTo>
                  <a:pt x="4030609" y="3923234"/>
                  <a:pt x="3996209" y="4013456"/>
                  <a:pt x="4032068" y="3953691"/>
                </a:cubicBezTo>
                <a:cubicBezTo>
                  <a:pt x="4036791" y="3945820"/>
                  <a:pt x="4036672" y="3935776"/>
                  <a:pt x="4040777" y="3927566"/>
                </a:cubicBezTo>
                <a:cubicBezTo>
                  <a:pt x="4045458" y="3918205"/>
                  <a:pt x="4053943" y="3911004"/>
                  <a:pt x="4058194" y="3901440"/>
                </a:cubicBezTo>
                <a:cubicBezTo>
                  <a:pt x="4065650" y="3884663"/>
                  <a:pt x="4065427" y="3864465"/>
                  <a:pt x="4075611" y="3849189"/>
                </a:cubicBezTo>
                <a:cubicBezTo>
                  <a:pt x="4081417" y="3840480"/>
                  <a:pt x="4088777" y="3832627"/>
                  <a:pt x="4093028" y="3823063"/>
                </a:cubicBezTo>
                <a:cubicBezTo>
                  <a:pt x="4100485" y="3806286"/>
                  <a:pt x="4104640" y="3788228"/>
                  <a:pt x="4110446" y="3770811"/>
                </a:cubicBezTo>
                <a:lnTo>
                  <a:pt x="4119154" y="3744686"/>
                </a:lnTo>
                <a:cubicBezTo>
                  <a:pt x="4122057" y="3735977"/>
                  <a:pt x="4126063" y="3727562"/>
                  <a:pt x="4127863" y="3718560"/>
                </a:cubicBezTo>
                <a:cubicBezTo>
                  <a:pt x="4130766" y="3704046"/>
                  <a:pt x="4134138" y="3689617"/>
                  <a:pt x="4136571" y="3675017"/>
                </a:cubicBezTo>
                <a:cubicBezTo>
                  <a:pt x="4145002" y="3624433"/>
                  <a:pt x="4141451" y="3621012"/>
                  <a:pt x="4153988" y="3579223"/>
                </a:cubicBezTo>
                <a:cubicBezTo>
                  <a:pt x="4159264" y="3561638"/>
                  <a:pt x="4165600" y="3544388"/>
                  <a:pt x="4171406" y="3526971"/>
                </a:cubicBezTo>
                <a:cubicBezTo>
                  <a:pt x="4174309" y="3518263"/>
                  <a:pt x="4175022" y="3508484"/>
                  <a:pt x="4180114" y="3500846"/>
                </a:cubicBezTo>
                <a:cubicBezTo>
                  <a:pt x="4207715" y="3459444"/>
                  <a:pt x="4194221" y="3484650"/>
                  <a:pt x="4214948" y="3422469"/>
                </a:cubicBezTo>
                <a:cubicBezTo>
                  <a:pt x="4217851" y="3413760"/>
                  <a:pt x="4221857" y="3405344"/>
                  <a:pt x="4223657" y="3396343"/>
                </a:cubicBezTo>
                <a:cubicBezTo>
                  <a:pt x="4239464" y="3317314"/>
                  <a:pt x="4227283" y="3384755"/>
                  <a:pt x="4241074" y="3274423"/>
                </a:cubicBezTo>
                <a:cubicBezTo>
                  <a:pt x="4243620" y="3254055"/>
                  <a:pt x="4247516" y="3233864"/>
                  <a:pt x="4249783" y="3213463"/>
                </a:cubicBezTo>
                <a:cubicBezTo>
                  <a:pt x="4257356" y="3145305"/>
                  <a:pt x="4253345" y="3129546"/>
                  <a:pt x="4267200" y="3074126"/>
                </a:cubicBezTo>
                <a:cubicBezTo>
                  <a:pt x="4269426" y="3065220"/>
                  <a:pt x="4271803" y="3056211"/>
                  <a:pt x="4275908" y="3048000"/>
                </a:cubicBezTo>
                <a:cubicBezTo>
                  <a:pt x="4280589" y="3038638"/>
                  <a:pt x="4287520" y="3030583"/>
                  <a:pt x="4293326" y="3021874"/>
                </a:cubicBezTo>
                <a:cubicBezTo>
                  <a:pt x="4316547" y="2928983"/>
                  <a:pt x="4293326" y="3045097"/>
                  <a:pt x="4293326" y="2952206"/>
                </a:cubicBezTo>
                <a:cubicBezTo>
                  <a:pt x="4293326" y="2902772"/>
                  <a:pt x="4295640" y="2853179"/>
                  <a:pt x="4302034" y="2804160"/>
                </a:cubicBezTo>
                <a:cubicBezTo>
                  <a:pt x="4304408" y="2785955"/>
                  <a:pt x="4316433" y="2770018"/>
                  <a:pt x="4319451" y="2751909"/>
                </a:cubicBezTo>
                <a:lnTo>
                  <a:pt x="4328160" y="2699657"/>
                </a:lnTo>
                <a:cubicBezTo>
                  <a:pt x="4332218" y="2650964"/>
                  <a:pt x="4332502" y="2599551"/>
                  <a:pt x="4345577" y="2551611"/>
                </a:cubicBezTo>
                <a:cubicBezTo>
                  <a:pt x="4345582" y="2551593"/>
                  <a:pt x="4367346" y="2486306"/>
                  <a:pt x="4371703" y="2473234"/>
                </a:cubicBezTo>
                <a:lnTo>
                  <a:pt x="4380411" y="2447109"/>
                </a:lnTo>
                <a:cubicBezTo>
                  <a:pt x="4385406" y="2352201"/>
                  <a:pt x="4376667" y="2317348"/>
                  <a:pt x="4397828" y="2246811"/>
                </a:cubicBezTo>
                <a:cubicBezTo>
                  <a:pt x="4403104" y="2229226"/>
                  <a:pt x="4405062" y="2209836"/>
                  <a:pt x="4415246" y="2194560"/>
                </a:cubicBezTo>
                <a:lnTo>
                  <a:pt x="4432663" y="2168434"/>
                </a:lnTo>
                <a:cubicBezTo>
                  <a:pt x="4438317" y="2134509"/>
                  <a:pt x="4446347" y="2088822"/>
                  <a:pt x="4450080" y="2055223"/>
                </a:cubicBezTo>
                <a:cubicBezTo>
                  <a:pt x="4453621" y="2023356"/>
                  <a:pt x="4454254" y="1991170"/>
                  <a:pt x="4458788" y="1959429"/>
                </a:cubicBezTo>
                <a:cubicBezTo>
                  <a:pt x="4463802" y="1924328"/>
                  <a:pt x="4470391" y="1939853"/>
                  <a:pt x="4484914" y="1907177"/>
                </a:cubicBezTo>
                <a:cubicBezTo>
                  <a:pt x="4492370" y="1890400"/>
                  <a:pt x="4496525" y="1872343"/>
                  <a:pt x="4502331" y="1854926"/>
                </a:cubicBezTo>
                <a:cubicBezTo>
                  <a:pt x="4511955" y="1826054"/>
                  <a:pt x="4522470" y="1797774"/>
                  <a:pt x="4528457" y="1767840"/>
                </a:cubicBezTo>
                <a:cubicBezTo>
                  <a:pt x="4531920" y="1750526"/>
                  <a:pt x="4534481" y="1733041"/>
                  <a:pt x="4537166" y="1715589"/>
                </a:cubicBezTo>
                <a:cubicBezTo>
                  <a:pt x="4540287" y="1695301"/>
                  <a:pt x="4541849" y="1674757"/>
                  <a:pt x="4545874" y="1654629"/>
                </a:cubicBezTo>
                <a:cubicBezTo>
                  <a:pt x="4547674" y="1645627"/>
                  <a:pt x="4548848" y="1635671"/>
                  <a:pt x="4554583" y="1628503"/>
                </a:cubicBezTo>
                <a:cubicBezTo>
                  <a:pt x="4566860" y="1613156"/>
                  <a:pt x="4589624" y="1608114"/>
                  <a:pt x="4606834" y="1602377"/>
                </a:cubicBezTo>
                <a:cubicBezTo>
                  <a:pt x="4613544" y="1582248"/>
                  <a:pt x="4625311" y="1562533"/>
                  <a:pt x="4606834" y="1541417"/>
                </a:cubicBezTo>
                <a:cubicBezTo>
                  <a:pt x="4593050" y="1525664"/>
                  <a:pt x="4554583" y="1506583"/>
                  <a:pt x="4554583" y="1506583"/>
                </a:cubicBezTo>
                <a:cubicBezTo>
                  <a:pt x="4545778" y="1493375"/>
                  <a:pt x="4528457" y="1472358"/>
                  <a:pt x="4528457" y="1454331"/>
                </a:cubicBezTo>
                <a:cubicBezTo>
                  <a:pt x="4528457" y="1445152"/>
                  <a:pt x="4534263" y="1436914"/>
                  <a:pt x="4537166" y="1428206"/>
                </a:cubicBezTo>
                <a:cubicBezTo>
                  <a:pt x="4540069" y="1393372"/>
                  <a:pt x="4541254" y="1358351"/>
                  <a:pt x="4545874" y="1323703"/>
                </a:cubicBezTo>
                <a:cubicBezTo>
                  <a:pt x="4551710" y="1279935"/>
                  <a:pt x="4571138" y="1300161"/>
                  <a:pt x="4589417" y="1245326"/>
                </a:cubicBezTo>
                <a:lnTo>
                  <a:pt x="4598126" y="1219200"/>
                </a:lnTo>
                <a:cubicBezTo>
                  <a:pt x="4601332" y="1171103"/>
                  <a:pt x="4584113" y="1102583"/>
                  <a:pt x="4624251" y="1062446"/>
                </a:cubicBezTo>
                <a:cubicBezTo>
                  <a:pt x="4631652" y="1055045"/>
                  <a:pt x="4642204" y="1051567"/>
                  <a:pt x="4650377" y="1045029"/>
                </a:cubicBezTo>
                <a:cubicBezTo>
                  <a:pt x="4656788" y="1039900"/>
                  <a:pt x="4661225" y="1032537"/>
                  <a:pt x="4667794" y="1027611"/>
                </a:cubicBezTo>
                <a:cubicBezTo>
                  <a:pt x="4684540" y="1015051"/>
                  <a:pt x="4720046" y="992777"/>
                  <a:pt x="4720046" y="992777"/>
                </a:cubicBezTo>
                <a:cubicBezTo>
                  <a:pt x="4722949" y="984068"/>
                  <a:pt x="4724649" y="974862"/>
                  <a:pt x="4728754" y="966651"/>
                </a:cubicBezTo>
                <a:cubicBezTo>
                  <a:pt x="4733435" y="957290"/>
                  <a:pt x="4741920" y="950090"/>
                  <a:pt x="4746171" y="940526"/>
                </a:cubicBezTo>
                <a:cubicBezTo>
                  <a:pt x="4778192" y="868477"/>
                  <a:pt x="4745235" y="906626"/>
                  <a:pt x="4781006" y="870857"/>
                </a:cubicBezTo>
                <a:cubicBezTo>
                  <a:pt x="4778103" y="850537"/>
                  <a:pt x="4776913" y="829898"/>
                  <a:pt x="4772297" y="809897"/>
                </a:cubicBezTo>
                <a:cubicBezTo>
                  <a:pt x="4763798" y="773069"/>
                  <a:pt x="4747348" y="732694"/>
                  <a:pt x="4720046" y="705394"/>
                </a:cubicBezTo>
                <a:lnTo>
                  <a:pt x="4702628" y="687977"/>
                </a:lnTo>
                <a:lnTo>
                  <a:pt x="4685211" y="635726"/>
                </a:lnTo>
                <a:cubicBezTo>
                  <a:pt x="4682308" y="627017"/>
                  <a:pt x="4681595" y="617238"/>
                  <a:pt x="4676503" y="609600"/>
                </a:cubicBezTo>
                <a:lnTo>
                  <a:pt x="4641668" y="557349"/>
                </a:lnTo>
                <a:cubicBezTo>
                  <a:pt x="4624394" y="505524"/>
                  <a:pt x="4624251" y="511955"/>
                  <a:pt x="4624251" y="426720"/>
                </a:cubicBezTo>
                <a:cubicBezTo>
                  <a:pt x="4624251" y="403316"/>
                  <a:pt x="4621168" y="377267"/>
                  <a:pt x="4632960" y="357051"/>
                </a:cubicBezTo>
                <a:cubicBezTo>
                  <a:pt x="4632961" y="357050"/>
                  <a:pt x="4698274" y="313509"/>
                  <a:pt x="4711337" y="304800"/>
                </a:cubicBezTo>
                <a:lnTo>
                  <a:pt x="4763588" y="269966"/>
                </a:lnTo>
                <a:cubicBezTo>
                  <a:pt x="4769394" y="264160"/>
                  <a:pt x="4773965" y="256773"/>
                  <a:pt x="4781006" y="252549"/>
                </a:cubicBezTo>
                <a:cubicBezTo>
                  <a:pt x="4788877" y="247826"/>
                  <a:pt x="4799107" y="248298"/>
                  <a:pt x="4807131" y="243840"/>
                </a:cubicBezTo>
                <a:cubicBezTo>
                  <a:pt x="4825430" y="233674"/>
                  <a:pt x="4841966" y="220617"/>
                  <a:pt x="4859383" y="209006"/>
                </a:cubicBezTo>
                <a:cubicBezTo>
                  <a:pt x="4868091" y="203200"/>
                  <a:pt x="4878107" y="198990"/>
                  <a:pt x="4885508" y="191589"/>
                </a:cubicBezTo>
                <a:cubicBezTo>
                  <a:pt x="4891314" y="185783"/>
                  <a:pt x="4895885" y="178396"/>
                  <a:pt x="4902926" y="174171"/>
                </a:cubicBezTo>
                <a:cubicBezTo>
                  <a:pt x="4910797" y="169448"/>
                  <a:pt x="4920343" y="168366"/>
                  <a:pt x="4929051" y="165463"/>
                </a:cubicBezTo>
                <a:cubicBezTo>
                  <a:pt x="4937760" y="153852"/>
                  <a:pt x="4944329" y="140272"/>
                  <a:pt x="4955177" y="130629"/>
                </a:cubicBezTo>
                <a:cubicBezTo>
                  <a:pt x="4970822" y="116722"/>
                  <a:pt x="5007428" y="95794"/>
                  <a:pt x="5007428" y="95794"/>
                </a:cubicBezTo>
                <a:lnTo>
                  <a:pt x="5042263" y="43543"/>
                </a:lnTo>
                <a:cubicBezTo>
                  <a:pt x="5048069" y="34834"/>
                  <a:pt x="5052279" y="24818"/>
                  <a:pt x="5059680" y="17417"/>
                </a:cubicBezTo>
                <a:lnTo>
                  <a:pt x="5077097" y="0"/>
                </a:lnTo>
              </a:path>
            </a:pathLst>
          </a:custGeom>
          <a:ln w="76200"/>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4" name="Freeform 13">
            <a:extLst>
              <a:ext uri="{FF2B5EF4-FFF2-40B4-BE49-F238E27FC236}">
                <a16:creationId xmlns:a16="http://schemas.microsoft.com/office/drawing/2014/main" id="{68E61640-0E76-0E61-95DE-3EB9484A6175}"/>
              </a:ext>
            </a:extLst>
          </p:cNvPr>
          <p:cNvSpPr/>
          <p:nvPr/>
        </p:nvSpPr>
        <p:spPr>
          <a:xfrm>
            <a:off x="7920446" y="4265012"/>
            <a:ext cx="2602241" cy="45719"/>
          </a:xfrm>
          <a:custGeom>
            <a:avLst/>
            <a:gdLst>
              <a:gd name="connsiteX0" fmla="*/ 3152503 w 3152503"/>
              <a:gd name="connsiteY0" fmla="*/ 4615543 h 4615543"/>
              <a:gd name="connsiteX1" fmla="*/ 3135085 w 3152503"/>
              <a:gd name="connsiteY1" fmla="*/ 4554583 h 4615543"/>
              <a:gd name="connsiteX2" fmla="*/ 3126377 w 3152503"/>
              <a:gd name="connsiteY2" fmla="*/ 4528457 h 4615543"/>
              <a:gd name="connsiteX3" fmla="*/ 3065417 w 3152503"/>
              <a:gd name="connsiteY3" fmla="*/ 4467497 h 4615543"/>
              <a:gd name="connsiteX4" fmla="*/ 3039291 w 3152503"/>
              <a:gd name="connsiteY4" fmla="*/ 4458789 h 4615543"/>
              <a:gd name="connsiteX5" fmla="*/ 3004457 w 3152503"/>
              <a:gd name="connsiteY5" fmla="*/ 4397829 h 4615543"/>
              <a:gd name="connsiteX6" fmla="*/ 2969623 w 3152503"/>
              <a:gd name="connsiteY6" fmla="*/ 4345577 h 4615543"/>
              <a:gd name="connsiteX7" fmla="*/ 2952205 w 3152503"/>
              <a:gd name="connsiteY7" fmla="*/ 4310743 h 4615543"/>
              <a:gd name="connsiteX8" fmla="*/ 2899954 w 3152503"/>
              <a:gd name="connsiteY8" fmla="*/ 4258492 h 4615543"/>
              <a:gd name="connsiteX9" fmla="*/ 2856411 w 3152503"/>
              <a:gd name="connsiteY9" fmla="*/ 4223657 h 4615543"/>
              <a:gd name="connsiteX10" fmla="*/ 2838994 w 3152503"/>
              <a:gd name="connsiteY10" fmla="*/ 4197532 h 4615543"/>
              <a:gd name="connsiteX11" fmla="*/ 2812868 w 3152503"/>
              <a:gd name="connsiteY11" fmla="*/ 4145280 h 4615543"/>
              <a:gd name="connsiteX12" fmla="*/ 2786743 w 3152503"/>
              <a:gd name="connsiteY12" fmla="*/ 4127863 h 4615543"/>
              <a:gd name="connsiteX13" fmla="*/ 2769325 w 3152503"/>
              <a:gd name="connsiteY13" fmla="*/ 4110446 h 4615543"/>
              <a:gd name="connsiteX14" fmla="*/ 2743200 w 3152503"/>
              <a:gd name="connsiteY14" fmla="*/ 4093029 h 4615543"/>
              <a:gd name="connsiteX15" fmla="*/ 2682240 w 3152503"/>
              <a:gd name="connsiteY15" fmla="*/ 4032069 h 4615543"/>
              <a:gd name="connsiteX16" fmla="*/ 2656114 w 3152503"/>
              <a:gd name="connsiteY16" fmla="*/ 4005943 h 4615543"/>
              <a:gd name="connsiteX17" fmla="*/ 2629988 w 3152503"/>
              <a:gd name="connsiteY17" fmla="*/ 3988526 h 4615543"/>
              <a:gd name="connsiteX18" fmla="*/ 2586445 w 3152503"/>
              <a:gd name="connsiteY18" fmla="*/ 3944983 h 4615543"/>
              <a:gd name="connsiteX19" fmla="*/ 2542903 w 3152503"/>
              <a:gd name="connsiteY19" fmla="*/ 3910149 h 4615543"/>
              <a:gd name="connsiteX20" fmla="*/ 2525485 w 3152503"/>
              <a:gd name="connsiteY20" fmla="*/ 3892732 h 4615543"/>
              <a:gd name="connsiteX21" fmla="*/ 2499360 w 3152503"/>
              <a:gd name="connsiteY21" fmla="*/ 3884023 h 4615543"/>
              <a:gd name="connsiteX22" fmla="*/ 2481943 w 3152503"/>
              <a:gd name="connsiteY22" fmla="*/ 3857897 h 4615543"/>
              <a:gd name="connsiteX23" fmla="*/ 2464525 w 3152503"/>
              <a:gd name="connsiteY23" fmla="*/ 3840480 h 4615543"/>
              <a:gd name="connsiteX24" fmla="*/ 2412274 w 3152503"/>
              <a:gd name="connsiteY24" fmla="*/ 3753394 h 4615543"/>
              <a:gd name="connsiteX25" fmla="*/ 2394857 w 3152503"/>
              <a:gd name="connsiteY25" fmla="*/ 3727269 h 4615543"/>
              <a:gd name="connsiteX26" fmla="*/ 2377440 w 3152503"/>
              <a:gd name="connsiteY26" fmla="*/ 3701143 h 4615543"/>
              <a:gd name="connsiteX27" fmla="*/ 2351314 w 3152503"/>
              <a:gd name="connsiteY27" fmla="*/ 3683726 h 4615543"/>
              <a:gd name="connsiteX28" fmla="*/ 2299063 w 3152503"/>
              <a:gd name="connsiteY28" fmla="*/ 3605349 h 4615543"/>
              <a:gd name="connsiteX29" fmla="*/ 2281645 w 3152503"/>
              <a:gd name="connsiteY29" fmla="*/ 3579223 h 4615543"/>
              <a:gd name="connsiteX30" fmla="*/ 2255520 w 3152503"/>
              <a:gd name="connsiteY30" fmla="*/ 3544389 h 4615543"/>
              <a:gd name="connsiteX31" fmla="*/ 2238103 w 3152503"/>
              <a:gd name="connsiteY31" fmla="*/ 3518263 h 4615543"/>
              <a:gd name="connsiteX32" fmla="*/ 2220685 w 3152503"/>
              <a:gd name="connsiteY32" fmla="*/ 3500846 h 4615543"/>
              <a:gd name="connsiteX33" fmla="*/ 2203268 w 3152503"/>
              <a:gd name="connsiteY33" fmla="*/ 3474720 h 4615543"/>
              <a:gd name="connsiteX34" fmla="*/ 2151017 w 3152503"/>
              <a:gd name="connsiteY34" fmla="*/ 3422469 h 4615543"/>
              <a:gd name="connsiteX35" fmla="*/ 2124891 w 3152503"/>
              <a:gd name="connsiteY35" fmla="*/ 3370217 h 4615543"/>
              <a:gd name="connsiteX36" fmla="*/ 2107474 w 3152503"/>
              <a:gd name="connsiteY36" fmla="*/ 3344092 h 4615543"/>
              <a:gd name="connsiteX37" fmla="*/ 2090057 w 3152503"/>
              <a:gd name="connsiteY37" fmla="*/ 3309257 h 4615543"/>
              <a:gd name="connsiteX38" fmla="*/ 2081348 w 3152503"/>
              <a:gd name="connsiteY38" fmla="*/ 3283132 h 4615543"/>
              <a:gd name="connsiteX39" fmla="*/ 2063931 w 3152503"/>
              <a:gd name="connsiteY39" fmla="*/ 3257006 h 4615543"/>
              <a:gd name="connsiteX40" fmla="*/ 2046514 w 3152503"/>
              <a:gd name="connsiteY40" fmla="*/ 3222172 h 4615543"/>
              <a:gd name="connsiteX41" fmla="*/ 2002971 w 3152503"/>
              <a:gd name="connsiteY41" fmla="*/ 3178629 h 4615543"/>
              <a:gd name="connsiteX42" fmla="*/ 1976845 w 3152503"/>
              <a:gd name="connsiteY42" fmla="*/ 3117669 h 4615543"/>
              <a:gd name="connsiteX43" fmla="*/ 1968137 w 3152503"/>
              <a:gd name="connsiteY43" fmla="*/ 3091543 h 4615543"/>
              <a:gd name="connsiteX44" fmla="*/ 1915885 w 3152503"/>
              <a:gd name="connsiteY44" fmla="*/ 3021874 h 4615543"/>
              <a:gd name="connsiteX45" fmla="*/ 1898468 w 3152503"/>
              <a:gd name="connsiteY45" fmla="*/ 2952206 h 4615543"/>
              <a:gd name="connsiteX46" fmla="*/ 1881051 w 3152503"/>
              <a:gd name="connsiteY46" fmla="*/ 2926080 h 4615543"/>
              <a:gd name="connsiteX47" fmla="*/ 1881051 w 3152503"/>
              <a:gd name="connsiteY47" fmla="*/ 2673532 h 4615543"/>
              <a:gd name="connsiteX48" fmla="*/ 1872343 w 3152503"/>
              <a:gd name="connsiteY48" fmla="*/ 2612572 h 4615543"/>
              <a:gd name="connsiteX49" fmla="*/ 1846217 w 3152503"/>
              <a:gd name="connsiteY49" fmla="*/ 2560320 h 4615543"/>
              <a:gd name="connsiteX50" fmla="*/ 1828800 w 3152503"/>
              <a:gd name="connsiteY50" fmla="*/ 2508069 h 4615543"/>
              <a:gd name="connsiteX51" fmla="*/ 1820091 w 3152503"/>
              <a:gd name="connsiteY51" fmla="*/ 2481943 h 4615543"/>
              <a:gd name="connsiteX52" fmla="*/ 1802674 w 3152503"/>
              <a:gd name="connsiteY52" fmla="*/ 2403566 h 4615543"/>
              <a:gd name="connsiteX53" fmla="*/ 1785257 w 3152503"/>
              <a:gd name="connsiteY53" fmla="*/ 2377440 h 4615543"/>
              <a:gd name="connsiteX54" fmla="*/ 1776548 w 3152503"/>
              <a:gd name="connsiteY54" fmla="*/ 2351314 h 4615543"/>
              <a:gd name="connsiteX55" fmla="*/ 1741714 w 3152503"/>
              <a:gd name="connsiteY55" fmla="*/ 2290354 h 4615543"/>
              <a:gd name="connsiteX56" fmla="*/ 1724297 w 3152503"/>
              <a:gd name="connsiteY56" fmla="*/ 2238103 h 4615543"/>
              <a:gd name="connsiteX57" fmla="*/ 1715588 w 3152503"/>
              <a:gd name="connsiteY57" fmla="*/ 2211977 h 4615543"/>
              <a:gd name="connsiteX58" fmla="*/ 1698171 w 3152503"/>
              <a:gd name="connsiteY58" fmla="*/ 2185852 h 4615543"/>
              <a:gd name="connsiteX59" fmla="*/ 1680754 w 3152503"/>
              <a:gd name="connsiteY59" fmla="*/ 2168434 h 4615543"/>
              <a:gd name="connsiteX60" fmla="*/ 1654628 w 3152503"/>
              <a:gd name="connsiteY60" fmla="*/ 2159726 h 4615543"/>
              <a:gd name="connsiteX61" fmla="*/ 1628503 w 3152503"/>
              <a:gd name="connsiteY61" fmla="*/ 2107474 h 4615543"/>
              <a:gd name="connsiteX62" fmla="*/ 1611085 w 3152503"/>
              <a:gd name="connsiteY62" fmla="*/ 2072640 h 4615543"/>
              <a:gd name="connsiteX63" fmla="*/ 1593668 w 3152503"/>
              <a:gd name="connsiteY63" fmla="*/ 2020389 h 4615543"/>
              <a:gd name="connsiteX64" fmla="*/ 1576251 w 3152503"/>
              <a:gd name="connsiteY64" fmla="*/ 1985554 h 4615543"/>
              <a:gd name="connsiteX65" fmla="*/ 1558834 w 3152503"/>
              <a:gd name="connsiteY65" fmla="*/ 1933303 h 4615543"/>
              <a:gd name="connsiteX66" fmla="*/ 1541417 w 3152503"/>
              <a:gd name="connsiteY66" fmla="*/ 1846217 h 4615543"/>
              <a:gd name="connsiteX67" fmla="*/ 1445623 w 3152503"/>
              <a:gd name="connsiteY67" fmla="*/ 1767840 h 4615543"/>
              <a:gd name="connsiteX68" fmla="*/ 1393371 w 3152503"/>
              <a:gd name="connsiteY68" fmla="*/ 1750423 h 4615543"/>
              <a:gd name="connsiteX69" fmla="*/ 1367245 w 3152503"/>
              <a:gd name="connsiteY69" fmla="*/ 1741714 h 4615543"/>
              <a:gd name="connsiteX70" fmla="*/ 1341120 w 3152503"/>
              <a:gd name="connsiteY70" fmla="*/ 1724297 h 4615543"/>
              <a:gd name="connsiteX71" fmla="*/ 1323703 w 3152503"/>
              <a:gd name="connsiteY71" fmla="*/ 1698172 h 4615543"/>
              <a:gd name="connsiteX72" fmla="*/ 1245325 w 3152503"/>
              <a:gd name="connsiteY72" fmla="*/ 1672046 h 4615543"/>
              <a:gd name="connsiteX73" fmla="*/ 1219200 w 3152503"/>
              <a:gd name="connsiteY73" fmla="*/ 1663337 h 4615543"/>
              <a:gd name="connsiteX74" fmla="*/ 1193074 w 3152503"/>
              <a:gd name="connsiteY74" fmla="*/ 1645920 h 4615543"/>
              <a:gd name="connsiteX75" fmla="*/ 1140823 w 3152503"/>
              <a:gd name="connsiteY75" fmla="*/ 1628503 h 4615543"/>
              <a:gd name="connsiteX76" fmla="*/ 1097280 w 3152503"/>
              <a:gd name="connsiteY76" fmla="*/ 1602377 h 4615543"/>
              <a:gd name="connsiteX77" fmla="*/ 1045028 w 3152503"/>
              <a:gd name="connsiteY77" fmla="*/ 1567543 h 4615543"/>
              <a:gd name="connsiteX78" fmla="*/ 1027611 w 3152503"/>
              <a:gd name="connsiteY78" fmla="*/ 1541417 h 4615543"/>
              <a:gd name="connsiteX79" fmla="*/ 1001485 w 3152503"/>
              <a:gd name="connsiteY79" fmla="*/ 1524000 h 4615543"/>
              <a:gd name="connsiteX80" fmla="*/ 992777 w 3152503"/>
              <a:gd name="connsiteY80" fmla="*/ 1497874 h 4615543"/>
              <a:gd name="connsiteX81" fmla="*/ 940525 w 3152503"/>
              <a:gd name="connsiteY81" fmla="*/ 1463040 h 4615543"/>
              <a:gd name="connsiteX82" fmla="*/ 923108 w 3152503"/>
              <a:gd name="connsiteY82" fmla="*/ 1436914 h 4615543"/>
              <a:gd name="connsiteX83" fmla="*/ 879565 w 3152503"/>
              <a:gd name="connsiteY83" fmla="*/ 1384663 h 4615543"/>
              <a:gd name="connsiteX84" fmla="*/ 853440 w 3152503"/>
              <a:gd name="connsiteY84" fmla="*/ 1306286 h 4615543"/>
              <a:gd name="connsiteX85" fmla="*/ 836023 w 3152503"/>
              <a:gd name="connsiteY85" fmla="*/ 1254034 h 4615543"/>
              <a:gd name="connsiteX86" fmla="*/ 827314 w 3152503"/>
              <a:gd name="connsiteY86" fmla="*/ 1219200 h 4615543"/>
              <a:gd name="connsiteX87" fmla="*/ 792480 w 3152503"/>
              <a:gd name="connsiteY87" fmla="*/ 1166949 h 4615543"/>
              <a:gd name="connsiteX88" fmla="*/ 783771 w 3152503"/>
              <a:gd name="connsiteY88" fmla="*/ 1140823 h 4615543"/>
              <a:gd name="connsiteX89" fmla="*/ 766354 w 3152503"/>
              <a:gd name="connsiteY89" fmla="*/ 1114697 h 4615543"/>
              <a:gd name="connsiteX90" fmla="*/ 748937 w 3152503"/>
              <a:gd name="connsiteY90" fmla="*/ 1062446 h 4615543"/>
              <a:gd name="connsiteX91" fmla="*/ 740228 w 3152503"/>
              <a:gd name="connsiteY91" fmla="*/ 1036320 h 4615543"/>
              <a:gd name="connsiteX92" fmla="*/ 731520 w 3152503"/>
              <a:gd name="connsiteY92" fmla="*/ 1001486 h 4615543"/>
              <a:gd name="connsiteX93" fmla="*/ 705394 w 3152503"/>
              <a:gd name="connsiteY93" fmla="*/ 923109 h 4615543"/>
              <a:gd name="connsiteX94" fmla="*/ 696685 w 3152503"/>
              <a:gd name="connsiteY94" fmla="*/ 896983 h 4615543"/>
              <a:gd name="connsiteX95" fmla="*/ 679268 w 3152503"/>
              <a:gd name="connsiteY95" fmla="*/ 818606 h 4615543"/>
              <a:gd name="connsiteX96" fmla="*/ 670560 w 3152503"/>
              <a:gd name="connsiteY96" fmla="*/ 748937 h 4615543"/>
              <a:gd name="connsiteX97" fmla="*/ 653143 w 3152503"/>
              <a:gd name="connsiteY97" fmla="*/ 696686 h 4615543"/>
              <a:gd name="connsiteX98" fmla="*/ 635725 w 3152503"/>
              <a:gd name="connsiteY98" fmla="*/ 635726 h 4615543"/>
              <a:gd name="connsiteX99" fmla="*/ 627017 w 3152503"/>
              <a:gd name="connsiteY99" fmla="*/ 609600 h 4615543"/>
              <a:gd name="connsiteX100" fmla="*/ 609600 w 3152503"/>
              <a:gd name="connsiteY100" fmla="*/ 548640 h 4615543"/>
              <a:gd name="connsiteX101" fmla="*/ 600891 w 3152503"/>
              <a:gd name="connsiteY101" fmla="*/ 522514 h 4615543"/>
              <a:gd name="connsiteX102" fmla="*/ 583474 w 3152503"/>
              <a:gd name="connsiteY102" fmla="*/ 452846 h 4615543"/>
              <a:gd name="connsiteX103" fmla="*/ 574765 w 3152503"/>
              <a:gd name="connsiteY103" fmla="*/ 426720 h 4615543"/>
              <a:gd name="connsiteX104" fmla="*/ 531223 w 3152503"/>
              <a:gd name="connsiteY104" fmla="*/ 383177 h 4615543"/>
              <a:gd name="connsiteX105" fmla="*/ 513805 w 3152503"/>
              <a:gd name="connsiteY105" fmla="*/ 365760 h 4615543"/>
              <a:gd name="connsiteX106" fmla="*/ 461554 w 3152503"/>
              <a:gd name="connsiteY106" fmla="*/ 339634 h 4615543"/>
              <a:gd name="connsiteX107" fmla="*/ 435428 w 3152503"/>
              <a:gd name="connsiteY107" fmla="*/ 313509 h 4615543"/>
              <a:gd name="connsiteX108" fmla="*/ 418011 w 3152503"/>
              <a:gd name="connsiteY108" fmla="*/ 287383 h 4615543"/>
              <a:gd name="connsiteX109" fmla="*/ 365760 w 3152503"/>
              <a:gd name="connsiteY109" fmla="*/ 252549 h 4615543"/>
              <a:gd name="connsiteX110" fmla="*/ 313508 w 3152503"/>
              <a:gd name="connsiteY110" fmla="*/ 226423 h 4615543"/>
              <a:gd name="connsiteX111" fmla="*/ 269965 w 3152503"/>
              <a:gd name="connsiteY111" fmla="*/ 182880 h 4615543"/>
              <a:gd name="connsiteX112" fmla="*/ 243840 w 3152503"/>
              <a:gd name="connsiteY112" fmla="*/ 165463 h 4615543"/>
              <a:gd name="connsiteX113" fmla="*/ 217714 w 3152503"/>
              <a:gd name="connsiteY113" fmla="*/ 139337 h 4615543"/>
              <a:gd name="connsiteX114" fmla="*/ 165463 w 3152503"/>
              <a:gd name="connsiteY114" fmla="*/ 121920 h 4615543"/>
              <a:gd name="connsiteX115" fmla="*/ 113211 w 3152503"/>
              <a:gd name="connsiteY115" fmla="*/ 104503 h 4615543"/>
              <a:gd name="connsiteX116" fmla="*/ 87085 w 3152503"/>
              <a:gd name="connsiteY116" fmla="*/ 87086 h 4615543"/>
              <a:gd name="connsiteX117" fmla="*/ 60960 w 3152503"/>
              <a:gd name="connsiteY117" fmla="*/ 60960 h 4615543"/>
              <a:gd name="connsiteX118" fmla="*/ 26125 w 3152503"/>
              <a:gd name="connsiteY118" fmla="*/ 17417 h 4615543"/>
              <a:gd name="connsiteX119" fmla="*/ 0 w 3152503"/>
              <a:gd name="connsiteY119" fmla="*/ 0 h 46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52503" h="4615543">
                <a:moveTo>
                  <a:pt x="3152503" y="4615543"/>
                </a:moveTo>
                <a:cubicBezTo>
                  <a:pt x="3146697" y="4595223"/>
                  <a:pt x="3141158" y="4574825"/>
                  <a:pt x="3135085" y="4554583"/>
                </a:cubicBezTo>
                <a:cubicBezTo>
                  <a:pt x="3132447" y="4545790"/>
                  <a:pt x="3130482" y="4536668"/>
                  <a:pt x="3126377" y="4528457"/>
                </a:cubicBezTo>
                <a:cubicBezTo>
                  <a:pt x="3113549" y="4502801"/>
                  <a:pt x="3091073" y="4480325"/>
                  <a:pt x="3065417" y="4467497"/>
                </a:cubicBezTo>
                <a:cubicBezTo>
                  <a:pt x="3057206" y="4463392"/>
                  <a:pt x="3048000" y="4461692"/>
                  <a:pt x="3039291" y="4458789"/>
                </a:cubicBezTo>
                <a:cubicBezTo>
                  <a:pt x="2979041" y="4368412"/>
                  <a:pt x="3070750" y="4508319"/>
                  <a:pt x="3004457" y="4397829"/>
                </a:cubicBezTo>
                <a:cubicBezTo>
                  <a:pt x="2993687" y="4379879"/>
                  <a:pt x="2978985" y="4364300"/>
                  <a:pt x="2969623" y="4345577"/>
                </a:cubicBezTo>
                <a:cubicBezTo>
                  <a:pt x="2963817" y="4333966"/>
                  <a:pt x="2960315" y="4320880"/>
                  <a:pt x="2952205" y="4310743"/>
                </a:cubicBezTo>
                <a:cubicBezTo>
                  <a:pt x="2936818" y="4291509"/>
                  <a:pt x="2917371" y="4275909"/>
                  <a:pt x="2899954" y="4258492"/>
                </a:cubicBezTo>
                <a:cubicBezTo>
                  <a:pt x="2875133" y="4233671"/>
                  <a:pt x="2889373" y="4245631"/>
                  <a:pt x="2856411" y="4223657"/>
                </a:cubicBezTo>
                <a:cubicBezTo>
                  <a:pt x="2850605" y="4214949"/>
                  <a:pt x="2843675" y="4206893"/>
                  <a:pt x="2838994" y="4197532"/>
                </a:cubicBezTo>
                <a:cubicBezTo>
                  <a:pt x="2824828" y="4169201"/>
                  <a:pt x="2837825" y="4170238"/>
                  <a:pt x="2812868" y="4145280"/>
                </a:cubicBezTo>
                <a:cubicBezTo>
                  <a:pt x="2805467" y="4137879"/>
                  <a:pt x="2794916" y="4134401"/>
                  <a:pt x="2786743" y="4127863"/>
                </a:cubicBezTo>
                <a:cubicBezTo>
                  <a:pt x="2780332" y="4122734"/>
                  <a:pt x="2775736" y="4115575"/>
                  <a:pt x="2769325" y="4110446"/>
                </a:cubicBezTo>
                <a:cubicBezTo>
                  <a:pt x="2761152" y="4103908"/>
                  <a:pt x="2750979" y="4100031"/>
                  <a:pt x="2743200" y="4093029"/>
                </a:cubicBezTo>
                <a:cubicBezTo>
                  <a:pt x="2721840" y="4073805"/>
                  <a:pt x="2702560" y="4052389"/>
                  <a:pt x="2682240" y="4032069"/>
                </a:cubicBezTo>
                <a:cubicBezTo>
                  <a:pt x="2673531" y="4023360"/>
                  <a:pt x="2666362" y="4012775"/>
                  <a:pt x="2656114" y="4005943"/>
                </a:cubicBezTo>
                <a:lnTo>
                  <a:pt x="2629988" y="3988526"/>
                </a:lnTo>
                <a:cubicBezTo>
                  <a:pt x="2583543" y="3918857"/>
                  <a:pt x="2644502" y="4003040"/>
                  <a:pt x="2586445" y="3944983"/>
                </a:cubicBezTo>
                <a:cubicBezTo>
                  <a:pt x="2547054" y="3905592"/>
                  <a:pt x="2593764" y="3927102"/>
                  <a:pt x="2542903" y="3910149"/>
                </a:cubicBezTo>
                <a:cubicBezTo>
                  <a:pt x="2537097" y="3904343"/>
                  <a:pt x="2532526" y="3896956"/>
                  <a:pt x="2525485" y="3892732"/>
                </a:cubicBezTo>
                <a:cubicBezTo>
                  <a:pt x="2517614" y="3888009"/>
                  <a:pt x="2506528" y="3889758"/>
                  <a:pt x="2499360" y="3884023"/>
                </a:cubicBezTo>
                <a:cubicBezTo>
                  <a:pt x="2491187" y="3877484"/>
                  <a:pt x="2488481" y="3866070"/>
                  <a:pt x="2481943" y="3857897"/>
                </a:cubicBezTo>
                <a:cubicBezTo>
                  <a:pt x="2476814" y="3851486"/>
                  <a:pt x="2470331" y="3846286"/>
                  <a:pt x="2464525" y="3840480"/>
                </a:cubicBezTo>
                <a:cubicBezTo>
                  <a:pt x="2437748" y="3786925"/>
                  <a:pt x="2454307" y="3816444"/>
                  <a:pt x="2412274" y="3753394"/>
                </a:cubicBezTo>
                <a:lnTo>
                  <a:pt x="2394857" y="3727269"/>
                </a:lnTo>
                <a:cubicBezTo>
                  <a:pt x="2389051" y="3718560"/>
                  <a:pt x="2386149" y="3706949"/>
                  <a:pt x="2377440" y="3701143"/>
                </a:cubicBezTo>
                <a:lnTo>
                  <a:pt x="2351314" y="3683726"/>
                </a:lnTo>
                <a:lnTo>
                  <a:pt x="2299063" y="3605349"/>
                </a:lnTo>
                <a:cubicBezTo>
                  <a:pt x="2293257" y="3596640"/>
                  <a:pt x="2287925" y="3587596"/>
                  <a:pt x="2281645" y="3579223"/>
                </a:cubicBezTo>
                <a:cubicBezTo>
                  <a:pt x="2272937" y="3567612"/>
                  <a:pt x="2263956" y="3556200"/>
                  <a:pt x="2255520" y="3544389"/>
                </a:cubicBezTo>
                <a:cubicBezTo>
                  <a:pt x="2249437" y="3535872"/>
                  <a:pt x="2244641" y="3526436"/>
                  <a:pt x="2238103" y="3518263"/>
                </a:cubicBezTo>
                <a:cubicBezTo>
                  <a:pt x="2232974" y="3511852"/>
                  <a:pt x="2225814" y="3507257"/>
                  <a:pt x="2220685" y="3500846"/>
                </a:cubicBezTo>
                <a:cubicBezTo>
                  <a:pt x="2214147" y="3492673"/>
                  <a:pt x="2210222" y="3482543"/>
                  <a:pt x="2203268" y="3474720"/>
                </a:cubicBezTo>
                <a:cubicBezTo>
                  <a:pt x="2186904" y="3456310"/>
                  <a:pt x="2164680" y="3442964"/>
                  <a:pt x="2151017" y="3422469"/>
                </a:cubicBezTo>
                <a:cubicBezTo>
                  <a:pt x="2101099" y="3347591"/>
                  <a:pt x="2160949" y="3442332"/>
                  <a:pt x="2124891" y="3370217"/>
                </a:cubicBezTo>
                <a:cubicBezTo>
                  <a:pt x="2120210" y="3360856"/>
                  <a:pt x="2112667" y="3353179"/>
                  <a:pt x="2107474" y="3344092"/>
                </a:cubicBezTo>
                <a:cubicBezTo>
                  <a:pt x="2101033" y="3332820"/>
                  <a:pt x="2095171" y="3321189"/>
                  <a:pt x="2090057" y="3309257"/>
                </a:cubicBezTo>
                <a:cubicBezTo>
                  <a:pt x="2086441" y="3300820"/>
                  <a:pt x="2085453" y="3291342"/>
                  <a:pt x="2081348" y="3283132"/>
                </a:cubicBezTo>
                <a:cubicBezTo>
                  <a:pt x="2076667" y="3273771"/>
                  <a:pt x="2069124" y="3266093"/>
                  <a:pt x="2063931" y="3257006"/>
                </a:cubicBezTo>
                <a:cubicBezTo>
                  <a:pt x="2057490" y="3245735"/>
                  <a:pt x="2054484" y="3232419"/>
                  <a:pt x="2046514" y="3222172"/>
                </a:cubicBezTo>
                <a:cubicBezTo>
                  <a:pt x="2033912" y="3205969"/>
                  <a:pt x="2002971" y="3178629"/>
                  <a:pt x="2002971" y="3178629"/>
                </a:cubicBezTo>
                <a:cubicBezTo>
                  <a:pt x="1984847" y="3106127"/>
                  <a:pt x="2006917" y="3177811"/>
                  <a:pt x="1976845" y="3117669"/>
                </a:cubicBezTo>
                <a:cubicBezTo>
                  <a:pt x="1972740" y="3109458"/>
                  <a:pt x="1972595" y="3099568"/>
                  <a:pt x="1968137" y="3091543"/>
                </a:cubicBezTo>
                <a:cubicBezTo>
                  <a:pt x="1943520" y="3047232"/>
                  <a:pt x="1942310" y="3048299"/>
                  <a:pt x="1915885" y="3021874"/>
                </a:cubicBezTo>
                <a:cubicBezTo>
                  <a:pt x="1912572" y="3005308"/>
                  <a:pt x="1907395" y="2970061"/>
                  <a:pt x="1898468" y="2952206"/>
                </a:cubicBezTo>
                <a:cubicBezTo>
                  <a:pt x="1893787" y="2942845"/>
                  <a:pt x="1886857" y="2934789"/>
                  <a:pt x="1881051" y="2926080"/>
                </a:cubicBezTo>
                <a:cubicBezTo>
                  <a:pt x="1847359" y="2824996"/>
                  <a:pt x="1881051" y="2936311"/>
                  <a:pt x="1881051" y="2673532"/>
                </a:cubicBezTo>
                <a:cubicBezTo>
                  <a:pt x="1881051" y="2653006"/>
                  <a:pt x="1876368" y="2632700"/>
                  <a:pt x="1872343" y="2612572"/>
                </a:cubicBezTo>
                <a:cubicBezTo>
                  <a:pt x="1863682" y="2569265"/>
                  <a:pt x="1864898" y="2602352"/>
                  <a:pt x="1846217" y="2560320"/>
                </a:cubicBezTo>
                <a:cubicBezTo>
                  <a:pt x="1838761" y="2543543"/>
                  <a:pt x="1834606" y="2525486"/>
                  <a:pt x="1828800" y="2508069"/>
                </a:cubicBezTo>
                <a:lnTo>
                  <a:pt x="1820091" y="2481943"/>
                </a:lnTo>
                <a:cubicBezTo>
                  <a:pt x="1816746" y="2461870"/>
                  <a:pt x="1813394" y="2425007"/>
                  <a:pt x="1802674" y="2403566"/>
                </a:cubicBezTo>
                <a:cubicBezTo>
                  <a:pt x="1797993" y="2394205"/>
                  <a:pt x="1789938" y="2386801"/>
                  <a:pt x="1785257" y="2377440"/>
                </a:cubicBezTo>
                <a:cubicBezTo>
                  <a:pt x="1781152" y="2369229"/>
                  <a:pt x="1780653" y="2359525"/>
                  <a:pt x="1776548" y="2351314"/>
                </a:cubicBezTo>
                <a:cubicBezTo>
                  <a:pt x="1745127" y="2288473"/>
                  <a:pt x="1772250" y="2366695"/>
                  <a:pt x="1741714" y="2290354"/>
                </a:cubicBezTo>
                <a:cubicBezTo>
                  <a:pt x="1734896" y="2273308"/>
                  <a:pt x="1730103" y="2255520"/>
                  <a:pt x="1724297" y="2238103"/>
                </a:cubicBezTo>
                <a:cubicBezTo>
                  <a:pt x="1721394" y="2229394"/>
                  <a:pt x="1720680" y="2219615"/>
                  <a:pt x="1715588" y="2211977"/>
                </a:cubicBezTo>
                <a:cubicBezTo>
                  <a:pt x="1709782" y="2203269"/>
                  <a:pt x="1704709" y="2194025"/>
                  <a:pt x="1698171" y="2185852"/>
                </a:cubicBezTo>
                <a:cubicBezTo>
                  <a:pt x="1693042" y="2179441"/>
                  <a:pt x="1687795" y="2172658"/>
                  <a:pt x="1680754" y="2168434"/>
                </a:cubicBezTo>
                <a:cubicBezTo>
                  <a:pt x="1672883" y="2163711"/>
                  <a:pt x="1663337" y="2162629"/>
                  <a:pt x="1654628" y="2159726"/>
                </a:cubicBezTo>
                <a:cubicBezTo>
                  <a:pt x="1621152" y="2109512"/>
                  <a:pt x="1650139" y="2157957"/>
                  <a:pt x="1628503" y="2107474"/>
                </a:cubicBezTo>
                <a:cubicBezTo>
                  <a:pt x="1623389" y="2095542"/>
                  <a:pt x="1615907" y="2084693"/>
                  <a:pt x="1611085" y="2072640"/>
                </a:cubicBezTo>
                <a:cubicBezTo>
                  <a:pt x="1604266" y="2055594"/>
                  <a:pt x="1601878" y="2036810"/>
                  <a:pt x="1593668" y="2020389"/>
                </a:cubicBezTo>
                <a:cubicBezTo>
                  <a:pt x="1587862" y="2008777"/>
                  <a:pt x="1581072" y="1997608"/>
                  <a:pt x="1576251" y="1985554"/>
                </a:cubicBezTo>
                <a:cubicBezTo>
                  <a:pt x="1569433" y="1968508"/>
                  <a:pt x="1558834" y="1933303"/>
                  <a:pt x="1558834" y="1933303"/>
                </a:cubicBezTo>
                <a:cubicBezTo>
                  <a:pt x="1558824" y="1933234"/>
                  <a:pt x="1552145" y="1860521"/>
                  <a:pt x="1541417" y="1846217"/>
                </a:cubicBezTo>
                <a:cubicBezTo>
                  <a:pt x="1525183" y="1824571"/>
                  <a:pt x="1472009" y="1776635"/>
                  <a:pt x="1445623" y="1767840"/>
                </a:cubicBezTo>
                <a:lnTo>
                  <a:pt x="1393371" y="1750423"/>
                </a:lnTo>
                <a:cubicBezTo>
                  <a:pt x="1384662" y="1747520"/>
                  <a:pt x="1374883" y="1746806"/>
                  <a:pt x="1367245" y="1741714"/>
                </a:cubicBezTo>
                <a:lnTo>
                  <a:pt x="1341120" y="1724297"/>
                </a:lnTo>
                <a:cubicBezTo>
                  <a:pt x="1335314" y="1715589"/>
                  <a:pt x="1332578" y="1703719"/>
                  <a:pt x="1323703" y="1698172"/>
                </a:cubicBezTo>
                <a:cubicBezTo>
                  <a:pt x="1323693" y="1698166"/>
                  <a:pt x="1258394" y="1676402"/>
                  <a:pt x="1245325" y="1672046"/>
                </a:cubicBezTo>
                <a:cubicBezTo>
                  <a:pt x="1236617" y="1669143"/>
                  <a:pt x="1226838" y="1668429"/>
                  <a:pt x="1219200" y="1663337"/>
                </a:cubicBezTo>
                <a:cubicBezTo>
                  <a:pt x="1210491" y="1657531"/>
                  <a:pt x="1202638" y="1650171"/>
                  <a:pt x="1193074" y="1645920"/>
                </a:cubicBezTo>
                <a:cubicBezTo>
                  <a:pt x="1176297" y="1638464"/>
                  <a:pt x="1140823" y="1628503"/>
                  <a:pt x="1140823" y="1628503"/>
                </a:cubicBezTo>
                <a:cubicBezTo>
                  <a:pt x="1101746" y="1589428"/>
                  <a:pt x="1148152" y="1630639"/>
                  <a:pt x="1097280" y="1602377"/>
                </a:cubicBezTo>
                <a:cubicBezTo>
                  <a:pt x="1078981" y="1592211"/>
                  <a:pt x="1045028" y="1567543"/>
                  <a:pt x="1045028" y="1567543"/>
                </a:cubicBezTo>
                <a:cubicBezTo>
                  <a:pt x="1039222" y="1558834"/>
                  <a:pt x="1035012" y="1548818"/>
                  <a:pt x="1027611" y="1541417"/>
                </a:cubicBezTo>
                <a:cubicBezTo>
                  <a:pt x="1020210" y="1534016"/>
                  <a:pt x="1008023" y="1532173"/>
                  <a:pt x="1001485" y="1524000"/>
                </a:cubicBezTo>
                <a:cubicBezTo>
                  <a:pt x="995751" y="1516832"/>
                  <a:pt x="999268" y="1504365"/>
                  <a:pt x="992777" y="1497874"/>
                </a:cubicBezTo>
                <a:cubicBezTo>
                  <a:pt x="977975" y="1483072"/>
                  <a:pt x="940525" y="1463040"/>
                  <a:pt x="940525" y="1463040"/>
                </a:cubicBezTo>
                <a:cubicBezTo>
                  <a:pt x="934719" y="1454331"/>
                  <a:pt x="929808" y="1444955"/>
                  <a:pt x="923108" y="1436914"/>
                </a:cubicBezTo>
                <a:cubicBezTo>
                  <a:pt x="867224" y="1369853"/>
                  <a:pt x="922816" y="1449537"/>
                  <a:pt x="879565" y="1384663"/>
                </a:cubicBezTo>
                <a:lnTo>
                  <a:pt x="853440" y="1306286"/>
                </a:lnTo>
                <a:lnTo>
                  <a:pt x="836023" y="1254034"/>
                </a:lnTo>
                <a:cubicBezTo>
                  <a:pt x="833120" y="1242423"/>
                  <a:pt x="832667" y="1229905"/>
                  <a:pt x="827314" y="1219200"/>
                </a:cubicBezTo>
                <a:cubicBezTo>
                  <a:pt x="817953" y="1200477"/>
                  <a:pt x="799100" y="1186807"/>
                  <a:pt x="792480" y="1166949"/>
                </a:cubicBezTo>
                <a:cubicBezTo>
                  <a:pt x="789577" y="1158240"/>
                  <a:pt x="787876" y="1149034"/>
                  <a:pt x="783771" y="1140823"/>
                </a:cubicBezTo>
                <a:cubicBezTo>
                  <a:pt x="779090" y="1131462"/>
                  <a:pt x="770605" y="1124261"/>
                  <a:pt x="766354" y="1114697"/>
                </a:cubicBezTo>
                <a:cubicBezTo>
                  <a:pt x="758898" y="1097920"/>
                  <a:pt x="754743" y="1079863"/>
                  <a:pt x="748937" y="1062446"/>
                </a:cubicBezTo>
                <a:cubicBezTo>
                  <a:pt x="746034" y="1053737"/>
                  <a:pt x="742454" y="1045226"/>
                  <a:pt x="740228" y="1036320"/>
                </a:cubicBezTo>
                <a:cubicBezTo>
                  <a:pt x="737325" y="1024709"/>
                  <a:pt x="734959" y="1012950"/>
                  <a:pt x="731520" y="1001486"/>
                </a:cubicBezTo>
                <a:cubicBezTo>
                  <a:pt x="731501" y="1001423"/>
                  <a:pt x="709759" y="936203"/>
                  <a:pt x="705394" y="923109"/>
                </a:cubicBezTo>
                <a:cubicBezTo>
                  <a:pt x="702491" y="914400"/>
                  <a:pt x="698911" y="905889"/>
                  <a:pt x="696685" y="896983"/>
                </a:cubicBezTo>
                <a:cubicBezTo>
                  <a:pt x="689753" y="869252"/>
                  <a:pt x="683689" y="847341"/>
                  <a:pt x="679268" y="818606"/>
                </a:cubicBezTo>
                <a:cubicBezTo>
                  <a:pt x="675709" y="795474"/>
                  <a:pt x="675464" y="771821"/>
                  <a:pt x="670560" y="748937"/>
                </a:cubicBezTo>
                <a:cubicBezTo>
                  <a:pt x="666713" y="730985"/>
                  <a:pt x="658949" y="714103"/>
                  <a:pt x="653143" y="696686"/>
                </a:cubicBezTo>
                <a:cubicBezTo>
                  <a:pt x="632265" y="634053"/>
                  <a:pt x="657591" y="712259"/>
                  <a:pt x="635725" y="635726"/>
                </a:cubicBezTo>
                <a:cubicBezTo>
                  <a:pt x="633203" y="626900"/>
                  <a:pt x="629655" y="618393"/>
                  <a:pt x="627017" y="609600"/>
                </a:cubicBezTo>
                <a:cubicBezTo>
                  <a:pt x="620945" y="589358"/>
                  <a:pt x="615673" y="568882"/>
                  <a:pt x="609600" y="548640"/>
                </a:cubicBezTo>
                <a:cubicBezTo>
                  <a:pt x="606962" y="539847"/>
                  <a:pt x="603306" y="531370"/>
                  <a:pt x="600891" y="522514"/>
                </a:cubicBezTo>
                <a:cubicBezTo>
                  <a:pt x="594593" y="499420"/>
                  <a:pt x="591044" y="475555"/>
                  <a:pt x="583474" y="452846"/>
                </a:cubicBezTo>
                <a:cubicBezTo>
                  <a:pt x="580571" y="444137"/>
                  <a:pt x="578870" y="434931"/>
                  <a:pt x="574765" y="426720"/>
                </a:cubicBezTo>
                <a:cubicBezTo>
                  <a:pt x="557348" y="391886"/>
                  <a:pt x="560251" y="406399"/>
                  <a:pt x="531223" y="383177"/>
                </a:cubicBezTo>
                <a:cubicBezTo>
                  <a:pt x="524812" y="378048"/>
                  <a:pt x="520216" y="370889"/>
                  <a:pt x="513805" y="365760"/>
                </a:cubicBezTo>
                <a:cubicBezTo>
                  <a:pt x="489687" y="346466"/>
                  <a:pt x="489149" y="348833"/>
                  <a:pt x="461554" y="339634"/>
                </a:cubicBezTo>
                <a:cubicBezTo>
                  <a:pt x="452845" y="330926"/>
                  <a:pt x="443312" y="322970"/>
                  <a:pt x="435428" y="313509"/>
                </a:cubicBezTo>
                <a:cubicBezTo>
                  <a:pt x="428727" y="305468"/>
                  <a:pt x="425888" y="294275"/>
                  <a:pt x="418011" y="287383"/>
                </a:cubicBezTo>
                <a:cubicBezTo>
                  <a:pt x="402258" y="273599"/>
                  <a:pt x="383177" y="264160"/>
                  <a:pt x="365760" y="252549"/>
                </a:cubicBezTo>
                <a:cubicBezTo>
                  <a:pt x="331997" y="230040"/>
                  <a:pt x="349563" y="238442"/>
                  <a:pt x="313508" y="226423"/>
                </a:cubicBezTo>
                <a:cubicBezTo>
                  <a:pt x="298994" y="211909"/>
                  <a:pt x="287044" y="194266"/>
                  <a:pt x="269965" y="182880"/>
                </a:cubicBezTo>
                <a:cubicBezTo>
                  <a:pt x="261257" y="177074"/>
                  <a:pt x="251880" y="172163"/>
                  <a:pt x="243840" y="165463"/>
                </a:cubicBezTo>
                <a:cubicBezTo>
                  <a:pt x="234379" y="157578"/>
                  <a:pt x="228480" y="145318"/>
                  <a:pt x="217714" y="139337"/>
                </a:cubicBezTo>
                <a:cubicBezTo>
                  <a:pt x="201665" y="130421"/>
                  <a:pt x="182880" y="127726"/>
                  <a:pt x="165463" y="121920"/>
                </a:cubicBezTo>
                <a:cubicBezTo>
                  <a:pt x="165458" y="121918"/>
                  <a:pt x="113215" y="104506"/>
                  <a:pt x="113211" y="104503"/>
                </a:cubicBezTo>
                <a:cubicBezTo>
                  <a:pt x="104502" y="98697"/>
                  <a:pt x="95126" y="93787"/>
                  <a:pt x="87085" y="87086"/>
                </a:cubicBezTo>
                <a:cubicBezTo>
                  <a:pt x="77624" y="79202"/>
                  <a:pt x="68844" y="70421"/>
                  <a:pt x="60960" y="60960"/>
                </a:cubicBezTo>
                <a:cubicBezTo>
                  <a:pt x="38326" y="33798"/>
                  <a:pt x="51464" y="37688"/>
                  <a:pt x="26125" y="17417"/>
                </a:cubicBezTo>
                <a:cubicBezTo>
                  <a:pt x="17952" y="10879"/>
                  <a:pt x="0" y="0"/>
                  <a:pt x="0" y="0"/>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63258"/>
            <a:ext cx="8229600" cy="1143000"/>
          </a:xfrm>
        </p:spPr>
        <p:txBody>
          <a:bodyPr/>
          <a:lstStyle/>
          <a:p>
            <a:pPr eaLnBrk="1" hangingPunct="1"/>
            <a:r>
              <a:rPr lang="en-US" altLang="en-US" b="1" dirty="0">
                <a:solidFill>
                  <a:srgbClr val="FFFF00"/>
                </a:solidFill>
                <a:ea typeface="ＭＳ Ｐゴシック" pitchFamily="34" charset="-128"/>
              </a:rPr>
              <a:t>Deity</a:t>
            </a:r>
          </a:p>
        </p:txBody>
      </p:sp>
      <p:pic>
        <p:nvPicPr>
          <p:cNvPr id="94211" name="Picture 4" descr="e-3horn"/>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99392"/>
            <a:ext cx="2709863" cy="3809621"/>
          </a:xfrm>
          <a:noFill/>
        </p:spPr>
      </p:pic>
      <p:sp>
        <p:nvSpPr>
          <p:cNvPr id="94212" name="Rectangle 6"/>
          <p:cNvSpPr>
            <a:spLocks noChangeArrowheads="1"/>
          </p:cNvSpPr>
          <p:nvPr/>
        </p:nvSpPr>
        <p:spPr bwMode="auto">
          <a:xfrm>
            <a:off x="2667000" y="1101104"/>
            <a:ext cx="5943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The three-horned headdress of the figurine has no known parallel.</a:t>
            </a:r>
            <a:r>
              <a:rPr kumimoji="0" lang="en-US" altLang="en-US" sz="36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 </a:t>
            </a:r>
          </a:p>
        </p:txBody>
      </p:sp>
      <p:pic>
        <p:nvPicPr>
          <p:cNvPr id="94213" name="Picture 11" descr="e-flute"/>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840214" y="2420888"/>
            <a:ext cx="3303786" cy="6002097"/>
          </a:xfrm>
          <a:noFill/>
        </p:spPr>
      </p:pic>
      <p:sp>
        <p:nvSpPr>
          <p:cNvPr id="94214" name="Rectangle 15"/>
          <p:cNvSpPr>
            <a:spLocks noChangeArrowheads="1"/>
          </p:cNvSpPr>
          <p:nvPr/>
        </p:nvSpPr>
        <p:spPr bwMode="auto">
          <a:xfrm>
            <a:off x="762000" y="3809951"/>
            <a:ext cx="58261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Double-flute player is believed to be made by the same artisan in the same workshop</a:t>
            </a:r>
            <a:endParaRPr kumimoji="0" lang="en-US" altLang="en-US" sz="36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26988"/>
            <a:ext cx="9215438" cy="5976267"/>
          </a:xfrm>
          <a:solidFill>
            <a:srgbClr val="002060"/>
          </a:solidFill>
        </p:spPr>
        <p:txBody>
          <a:bodyPr anchor="ctr"/>
          <a:lstStyle/>
          <a:p>
            <a:pPr algn="ctr"/>
            <a:r>
              <a:rPr lang="en-US" sz="3200" b="1" i="0" dirty="0">
                <a:solidFill>
                  <a:srgbClr val="FFFFFF"/>
                </a:solidFill>
                <a:latin typeface="Arial" charset="0"/>
                <a:ea typeface="新細明體" charset="0"/>
              </a:rPr>
              <a:t>"This is what the Sovereign L</a:t>
            </a:r>
            <a:r>
              <a:rPr lang="en-US" sz="2800" b="1" i="0" dirty="0">
                <a:solidFill>
                  <a:srgbClr val="FFFFFF"/>
                </a:solidFill>
                <a:latin typeface="Arial" charset="0"/>
                <a:ea typeface="新細明體" charset="0"/>
              </a:rPr>
              <a:t>ORD</a:t>
            </a:r>
            <a:r>
              <a:rPr lang="en-US" sz="3200" b="1" i="0" dirty="0">
                <a:solidFill>
                  <a:srgbClr val="FFFFFF"/>
                </a:solidFill>
                <a:latin typeface="Arial" charset="0"/>
                <a:ea typeface="新細明體" charset="0"/>
              </a:rPr>
              <a:t> says: The people of Edom have sinned greatly by </a:t>
            </a:r>
            <a:r>
              <a:rPr lang="en-US" sz="3200" b="1" i="0" dirty="0">
                <a:solidFill>
                  <a:srgbClr val="FFFF00"/>
                </a:solidFill>
                <a:latin typeface="Arial" charset="0"/>
                <a:ea typeface="新細明體" charset="0"/>
              </a:rPr>
              <a:t>avenging themselves against the people of Judah</a:t>
            </a:r>
            <a:r>
              <a:rPr lang="en-US" sz="3200" b="1" i="0" dirty="0">
                <a:solidFill>
                  <a:srgbClr val="FFFFFF"/>
                </a:solidFill>
                <a:latin typeface="Arial" charset="0"/>
                <a:ea typeface="新細明體" charset="0"/>
              </a:rPr>
              <a:t>. </a:t>
            </a:r>
            <a:r>
              <a:rPr lang="en-US" sz="3200" b="1" i="0" baseline="30000" dirty="0">
                <a:solidFill>
                  <a:srgbClr val="FFFFFF"/>
                </a:solidFill>
                <a:latin typeface="Arial" charset="0"/>
                <a:ea typeface="新細明體" charset="0"/>
              </a:rPr>
              <a:t>13 </a:t>
            </a:r>
            <a:r>
              <a:rPr lang="en-US" sz="3200" b="1" i="0" dirty="0">
                <a:solidFill>
                  <a:srgbClr val="FFFFFF"/>
                </a:solidFill>
                <a:latin typeface="Arial" charset="0"/>
                <a:ea typeface="新細明體" charset="0"/>
              </a:rPr>
              <a:t>Therefore, says the Sovereign L</a:t>
            </a:r>
            <a:r>
              <a:rPr lang="en-US" sz="2800" b="1" i="0" dirty="0">
                <a:solidFill>
                  <a:srgbClr val="FFFFFF"/>
                </a:solidFill>
                <a:latin typeface="Arial" charset="0"/>
                <a:ea typeface="新細明體" charset="0"/>
              </a:rPr>
              <a:t>ORD</a:t>
            </a:r>
            <a:r>
              <a:rPr lang="en-US" sz="3200" b="1" i="0" dirty="0">
                <a:solidFill>
                  <a:srgbClr val="FFFFFF"/>
                </a:solidFill>
                <a:latin typeface="Arial" charset="0"/>
                <a:ea typeface="新細明體" charset="0"/>
              </a:rPr>
              <a:t>, I will raise my fist of judgment against Edom. I will wipe out its people and animals with the sword. I will make a wasteland of everything from </a:t>
            </a:r>
            <a:r>
              <a:rPr lang="en-US" sz="3200" b="1" i="0" dirty="0" err="1">
                <a:solidFill>
                  <a:srgbClr val="FFFFFF"/>
                </a:solidFill>
                <a:latin typeface="Arial" charset="0"/>
                <a:ea typeface="新細明體" charset="0"/>
              </a:rPr>
              <a:t>Teman</a:t>
            </a:r>
            <a:r>
              <a:rPr lang="en-US" sz="3200" b="1" i="0" dirty="0">
                <a:solidFill>
                  <a:srgbClr val="FFFFFF"/>
                </a:solidFill>
                <a:latin typeface="Arial" charset="0"/>
                <a:ea typeface="新細明體" charset="0"/>
              </a:rPr>
              <a:t> to Dedan. </a:t>
            </a:r>
            <a:r>
              <a:rPr lang="en-US" sz="3200" b="1" i="0" baseline="30000" dirty="0">
                <a:solidFill>
                  <a:srgbClr val="FFFFFF"/>
                </a:solidFill>
                <a:latin typeface="Arial" charset="0"/>
                <a:ea typeface="新細明體" charset="0"/>
              </a:rPr>
              <a:t>14 </a:t>
            </a:r>
            <a:r>
              <a:rPr lang="en-US" sz="3200" b="1" i="0" dirty="0">
                <a:solidFill>
                  <a:srgbClr val="FFFFFF"/>
                </a:solidFill>
                <a:latin typeface="Arial" charset="0"/>
                <a:ea typeface="新細明體" charset="0"/>
              </a:rPr>
              <a:t>I will accomplish this by the hand of my people of Israel. They will carry out my vengeance with anger, and Edom will know that this vengeance is from me. I, the Sovereign L</a:t>
            </a:r>
            <a:r>
              <a:rPr lang="en-US" sz="2800" b="1" i="0" dirty="0">
                <a:solidFill>
                  <a:srgbClr val="FFFFFF"/>
                </a:solidFill>
                <a:latin typeface="Arial" charset="0"/>
                <a:ea typeface="新細明體" charset="0"/>
              </a:rPr>
              <a:t>ORD</a:t>
            </a:r>
            <a:r>
              <a:rPr lang="en-US" sz="3200" b="1" i="0" dirty="0">
                <a:solidFill>
                  <a:srgbClr val="FFFFFF"/>
                </a:solidFill>
                <a:latin typeface="Arial" charset="0"/>
                <a:ea typeface="新細明體" charset="0"/>
              </a:rPr>
              <a:t>, have spoken!"</a:t>
            </a:r>
            <a:endParaRPr lang="en-US" b="1" i="0" dirty="0">
              <a:solidFill>
                <a:srgbClr val="FFFFFF"/>
              </a:solidFill>
              <a:latin typeface="Arial" charset="0"/>
              <a:ea typeface="新細明體" charset="0"/>
            </a:endParaRP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Edom</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(25:12-14)</a:t>
            </a:r>
          </a:p>
        </p:txBody>
      </p:sp>
    </p:spTree>
    <p:extLst>
      <p:ext uri="{BB962C8B-B14F-4D97-AF65-F5344CB8AC3E}">
        <p14:creationId xmlns:p14="http://schemas.microsoft.com/office/powerpoint/2010/main" val="350416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checkerboard(across)">
                                      <p:cBhvr>
                                        <p:cTn id="7" dur="5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id="{194C360D-15AE-E459-BE49-233FCE01ACE2}"/>
              </a:ext>
            </a:extLst>
          </p:cNvPr>
          <p:cNvSpPr>
            <a:spLocks noGrp="1"/>
          </p:cNvSpPr>
          <p:nvPr>
            <p:ph type="title"/>
          </p:nvPr>
        </p:nvSpPr>
        <p:spPr>
          <a:xfrm>
            <a:off x="1547664" y="4221088"/>
            <a:ext cx="3454152" cy="1143000"/>
          </a:xfrm>
        </p:spPr>
        <p:txBody>
          <a:bodyPr/>
          <a:lstStyle/>
          <a:p>
            <a:r>
              <a:rPr lang="en-US" b="1" kern="1200" dirty="0">
                <a:solidFill>
                  <a:srgbClr val="F7FFFB"/>
                </a:solidFill>
                <a:effectLst>
                  <a:glow rad="228600">
                    <a:srgbClr val="000000">
                      <a:alpha val="83000"/>
                    </a:srgbClr>
                  </a:glow>
                </a:effectLst>
                <a:latin typeface="Arial" charset="0"/>
                <a:ea typeface="新細明體" charset="0"/>
                <a:cs typeface="新細明體" charset="0"/>
              </a:rPr>
              <a:t>Philistia</a:t>
            </a:r>
            <a:br>
              <a:rPr lang="en-US" b="1" kern="1200" dirty="0">
                <a:solidFill>
                  <a:srgbClr val="F7FFFB"/>
                </a:solidFill>
                <a:effectLst>
                  <a:glow rad="228600">
                    <a:srgbClr val="000000">
                      <a:alpha val="83000"/>
                    </a:srgbClr>
                  </a:glow>
                </a:effectLst>
                <a:latin typeface="Arial" charset="0"/>
                <a:ea typeface="新細明體" charset="0"/>
                <a:cs typeface="新細明體" charset="0"/>
              </a:rPr>
            </a:br>
            <a:r>
              <a:rPr lang="en-US" b="1" kern="1200" dirty="0">
                <a:solidFill>
                  <a:srgbClr val="F7FFFB"/>
                </a:solidFill>
                <a:effectLst>
                  <a:glow rad="228600">
                    <a:srgbClr val="000000">
                      <a:alpha val="83000"/>
                    </a:srgbClr>
                  </a:glow>
                </a:effectLst>
                <a:latin typeface="Arial" charset="0"/>
                <a:ea typeface="新細明體" charset="0"/>
                <a:cs typeface="新細明體" charset="0"/>
              </a:rPr>
              <a:t>(25:15-17)</a:t>
            </a:r>
            <a:endParaRPr lang="en-US" dirty="0"/>
          </a:p>
        </p:txBody>
      </p:sp>
    </p:spTree>
    <p:extLst>
      <p:ext uri="{BB962C8B-B14F-4D97-AF65-F5344CB8AC3E}">
        <p14:creationId xmlns:p14="http://schemas.microsoft.com/office/powerpoint/2010/main" val="4284663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filist~1"/>
          <p:cNvPicPr>
            <a:picLocks noChangeAspect="1" noChangeArrowheads="1"/>
          </p:cNvPicPr>
          <p:nvPr/>
        </p:nvPicPr>
        <p:blipFill rotWithShape="1">
          <a:blip r:embed="rId3">
            <a:extLst>
              <a:ext uri="{28A0092B-C50C-407E-A947-70E740481C1C}">
                <a14:useLocalDpi xmlns:a14="http://schemas.microsoft.com/office/drawing/2010/main" val="0"/>
              </a:ext>
            </a:extLst>
          </a:blip>
          <a:srcRect l="2663" r="5050" b="3800"/>
          <a:stretch/>
        </p:blipFill>
        <p:spPr bwMode="auto">
          <a:xfrm>
            <a:off x="3203848" y="-41836"/>
            <a:ext cx="6048672" cy="6927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29"/>
          <p:cNvSpPr>
            <a:spLocks noGrp="1" noChangeArrowheads="1"/>
          </p:cNvSpPr>
          <p:nvPr>
            <p:ph type="title"/>
          </p:nvPr>
        </p:nvSpPr>
        <p:spPr>
          <a:xfrm>
            <a:off x="0" y="609600"/>
            <a:ext cx="2819400" cy="2362200"/>
          </a:xfrm>
        </p:spPr>
        <p:txBody>
          <a:bodyPr/>
          <a:lstStyle/>
          <a:p>
            <a:pPr eaLnBrk="1" hangingPunct="1"/>
            <a:r>
              <a:rPr lang="en-US" altLang="en-US" sz="3600" b="1">
                <a:latin typeface="Arial" pitchFamily="34" charset="0"/>
                <a:ea typeface="ＭＳ Ｐゴシック" pitchFamily="34" charset="-128"/>
              </a:rPr>
              <a:t>Philistines were a fearsome people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27384"/>
            <a:ext cx="9215438" cy="4104456"/>
          </a:xfrm>
          <a:gradFill flip="none" rotWithShape="1">
            <a:gsLst>
              <a:gs pos="0">
                <a:schemeClr val="bg1"/>
              </a:gs>
              <a:gs pos="97000">
                <a:schemeClr val="accent1">
                  <a:lumMod val="70000"/>
                </a:schemeClr>
              </a:gs>
            </a:gsLst>
            <a:lin ang="2700000" scaled="1"/>
            <a:tileRect/>
          </a:gradFill>
        </p:spPr>
        <p:txBody>
          <a:bodyPr anchor="ctr"/>
          <a:lstStyle/>
          <a:p>
            <a:pPr algn="ctr"/>
            <a:r>
              <a:rPr lang="en-US" sz="3200" b="1" i="0" dirty="0">
                <a:solidFill>
                  <a:srgbClr val="FFFFFF"/>
                </a:solidFill>
                <a:effectLst>
                  <a:glow rad="228600">
                    <a:schemeClr val="bg1">
                      <a:alpha val="85000"/>
                    </a:schemeClr>
                  </a:glow>
                </a:effectLst>
                <a:latin typeface="Arial" charset="0"/>
                <a:ea typeface="新細明體" charset="0"/>
              </a:rPr>
              <a:t>"This is what the Sovereign L</a:t>
            </a:r>
            <a:r>
              <a:rPr lang="en-US" sz="2800" b="1" i="0" dirty="0">
                <a:solidFill>
                  <a:srgbClr val="FFFFFF"/>
                </a:solidFill>
                <a:effectLst>
                  <a:glow rad="228600">
                    <a:schemeClr val="bg1">
                      <a:alpha val="85000"/>
                    </a:schemeClr>
                  </a:glow>
                </a:effectLst>
                <a:latin typeface="Arial" charset="0"/>
                <a:ea typeface="新細明體" charset="0"/>
              </a:rPr>
              <a:t>ORD</a:t>
            </a:r>
            <a:r>
              <a:rPr lang="en-US" sz="3200" b="1" i="0" dirty="0">
                <a:solidFill>
                  <a:srgbClr val="FFFFFF"/>
                </a:solidFill>
                <a:effectLst>
                  <a:glow rad="228600">
                    <a:schemeClr val="bg1">
                      <a:alpha val="85000"/>
                    </a:schemeClr>
                  </a:glow>
                </a:effectLst>
                <a:latin typeface="Arial" charset="0"/>
                <a:ea typeface="新細明體" charset="0"/>
              </a:rPr>
              <a:t> says: The people of Philistia have </a:t>
            </a:r>
            <a:r>
              <a:rPr lang="en-US" sz="3200" b="1" i="0" dirty="0">
                <a:solidFill>
                  <a:srgbClr val="FFFF00"/>
                </a:solidFill>
                <a:effectLst>
                  <a:glow rad="228600">
                    <a:schemeClr val="bg1">
                      <a:alpha val="85000"/>
                    </a:schemeClr>
                  </a:glow>
                </a:effectLst>
                <a:latin typeface="Arial" charset="0"/>
                <a:ea typeface="新細明體" charset="0"/>
              </a:rPr>
              <a:t>acted against Judah out of bitter revenge and long-standing contempt</a:t>
            </a:r>
            <a:r>
              <a:rPr lang="en-US" sz="3200" b="1" i="0" dirty="0">
                <a:solidFill>
                  <a:srgbClr val="FFFFFF"/>
                </a:solidFill>
                <a:effectLst>
                  <a:glow rad="228600">
                    <a:schemeClr val="bg1">
                      <a:alpha val="85000"/>
                    </a:schemeClr>
                  </a:glow>
                </a:effectLst>
                <a:latin typeface="Arial" charset="0"/>
                <a:ea typeface="新細明體" charset="0"/>
              </a:rPr>
              <a:t>. </a:t>
            </a:r>
            <a:r>
              <a:rPr lang="en-US" sz="3200" b="1" i="0" baseline="30000" dirty="0">
                <a:solidFill>
                  <a:srgbClr val="FFFFFF"/>
                </a:solidFill>
                <a:effectLst>
                  <a:glow rad="228600">
                    <a:schemeClr val="bg1">
                      <a:alpha val="85000"/>
                    </a:schemeClr>
                  </a:glow>
                </a:effectLst>
                <a:latin typeface="Arial" charset="0"/>
                <a:ea typeface="新細明體" charset="0"/>
              </a:rPr>
              <a:t>16</a:t>
            </a:r>
            <a:r>
              <a:rPr lang="en-US" sz="2800" b="1" i="0" baseline="30000" dirty="0">
                <a:solidFill>
                  <a:srgbClr val="FFFFFF"/>
                </a:solidFill>
                <a:effectLst>
                  <a:glow rad="228600">
                    <a:schemeClr val="bg1">
                      <a:alpha val="85000"/>
                    </a:schemeClr>
                  </a:glow>
                </a:effectLst>
                <a:latin typeface="Arial" charset="0"/>
                <a:ea typeface="新細明體" charset="0"/>
              </a:rPr>
              <a:t> </a:t>
            </a:r>
            <a:r>
              <a:rPr lang="en-US" sz="3200" b="1" i="0" dirty="0">
                <a:solidFill>
                  <a:srgbClr val="FFFFFF"/>
                </a:solidFill>
                <a:effectLst>
                  <a:glow rad="228600">
                    <a:schemeClr val="bg1">
                      <a:alpha val="85000"/>
                    </a:schemeClr>
                  </a:glow>
                </a:effectLst>
                <a:latin typeface="Arial" charset="0"/>
                <a:ea typeface="新細明體" charset="0"/>
              </a:rPr>
              <a:t>Therefore... </a:t>
            </a:r>
            <a:r>
              <a:rPr lang="en-US" sz="3200" b="1" i="0" baseline="30000" dirty="0">
                <a:solidFill>
                  <a:srgbClr val="FFFFFF"/>
                </a:solidFill>
                <a:effectLst>
                  <a:glow rad="228600">
                    <a:schemeClr val="bg1">
                      <a:alpha val="85000"/>
                    </a:schemeClr>
                  </a:glow>
                </a:effectLst>
                <a:latin typeface="Arial" charset="0"/>
                <a:ea typeface="新細明體" charset="0"/>
              </a:rPr>
              <a:t>17 </a:t>
            </a:r>
            <a:r>
              <a:rPr lang="en-US" sz="3200" b="1" i="0" dirty="0">
                <a:solidFill>
                  <a:srgbClr val="FFFFFF"/>
                </a:solidFill>
                <a:effectLst>
                  <a:glow rad="228600">
                    <a:schemeClr val="bg1">
                      <a:alpha val="85000"/>
                    </a:schemeClr>
                  </a:glow>
                </a:effectLst>
                <a:latin typeface="Arial" charset="0"/>
                <a:ea typeface="新細明體" charset="0"/>
              </a:rPr>
              <a:t>I will execute terrible vengeance against them to punish them for what they have done. And when I have inflicted my revenge, </a:t>
            </a:r>
            <a:br>
              <a:rPr lang="en-US" sz="3200" b="1" i="0" dirty="0">
                <a:solidFill>
                  <a:srgbClr val="FFFFFF"/>
                </a:solidFill>
                <a:effectLst>
                  <a:glow rad="228600">
                    <a:schemeClr val="bg1">
                      <a:alpha val="85000"/>
                    </a:schemeClr>
                  </a:glow>
                </a:effectLst>
                <a:latin typeface="Arial" charset="0"/>
                <a:ea typeface="新細明體" charset="0"/>
              </a:rPr>
            </a:br>
            <a:r>
              <a:rPr lang="en-US" sz="3200" b="1" i="0" dirty="0">
                <a:solidFill>
                  <a:srgbClr val="FFFFFF"/>
                </a:solidFill>
                <a:effectLst>
                  <a:glow rad="228600">
                    <a:schemeClr val="bg1">
                      <a:alpha val="85000"/>
                    </a:schemeClr>
                  </a:glow>
                </a:effectLst>
                <a:latin typeface="Arial" charset="0"/>
                <a:ea typeface="新細明體" charset="0"/>
              </a:rPr>
              <a:t>they will know that I am the L</a:t>
            </a:r>
            <a:r>
              <a:rPr lang="en-US" sz="2800" b="1" i="0" dirty="0">
                <a:solidFill>
                  <a:srgbClr val="FFFFFF"/>
                </a:solidFill>
                <a:effectLst>
                  <a:glow rad="228600">
                    <a:schemeClr val="bg1">
                      <a:alpha val="85000"/>
                    </a:schemeClr>
                  </a:glow>
                </a:effectLst>
                <a:latin typeface="Arial" charset="0"/>
                <a:ea typeface="新細明體" charset="0"/>
              </a:rPr>
              <a:t>ORD</a:t>
            </a:r>
            <a:r>
              <a:rPr lang="en-US" sz="3200" b="1" i="0" dirty="0">
                <a:solidFill>
                  <a:srgbClr val="FFFFFF"/>
                </a:solidFill>
                <a:effectLst>
                  <a:glow rad="228600">
                    <a:schemeClr val="bg1">
                      <a:alpha val="85000"/>
                    </a:schemeClr>
                  </a:glow>
                </a:effectLst>
                <a:latin typeface="Arial" charset="0"/>
                <a:ea typeface="新細明體" charset="0"/>
              </a:rPr>
              <a:t>."</a:t>
            </a:r>
            <a:endParaRPr lang="en-US" b="1" i="0" dirty="0">
              <a:solidFill>
                <a:srgbClr val="FFFFFF"/>
              </a:solidFill>
              <a:effectLst>
                <a:glow rad="228600">
                  <a:schemeClr val="bg1">
                    <a:alpha val="85000"/>
                  </a:schemeClr>
                </a:glow>
              </a:effectLst>
              <a:latin typeface="Arial" charset="0"/>
              <a:ea typeface="新細明體" charset="0"/>
            </a:endParaRP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Philistia</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(25:15-17)</a:t>
            </a:r>
          </a:p>
        </p:txBody>
      </p:sp>
    </p:spTree>
    <p:extLst>
      <p:ext uri="{BB962C8B-B14F-4D97-AF65-F5344CB8AC3E}">
        <p14:creationId xmlns:p14="http://schemas.microsoft.com/office/powerpoint/2010/main" val="159803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checkerboard(across)">
                                      <p:cBhvr>
                                        <p:cTn id="7" dur="5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26</a:t>
            </a:r>
          </a:p>
        </p:txBody>
      </p:sp>
    </p:spTree>
    <p:extLst>
      <p:ext uri="{BB962C8B-B14F-4D97-AF65-F5344CB8AC3E}">
        <p14:creationId xmlns:p14="http://schemas.microsoft.com/office/powerpoint/2010/main" val="3010744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a:extLst>
              <a:ext uri="{FF2B5EF4-FFF2-40B4-BE49-F238E27FC236}">
                <a16:creationId xmlns:a16="http://schemas.microsoft.com/office/drawing/2014/main" id="{E0FE81FF-683F-5CE9-B30C-C0D89E3C98FE}"/>
              </a:ext>
            </a:extLst>
          </p:cNvPr>
          <p:cNvSpPr>
            <a:spLocks noGrp="1"/>
          </p:cNvSpPr>
          <p:nvPr>
            <p:ph type="title"/>
          </p:nvPr>
        </p:nvSpPr>
        <p:spPr>
          <a:xfrm>
            <a:off x="1259632" y="692696"/>
            <a:ext cx="4390256" cy="1143000"/>
          </a:xfrm>
        </p:spPr>
        <p:txBody>
          <a:bodyPr/>
          <a:lstStyle/>
          <a:p>
            <a:r>
              <a:rPr lang="en-US" b="1" kern="1200" dirty="0">
                <a:solidFill>
                  <a:srgbClr val="F7FFFB"/>
                </a:solidFill>
                <a:effectLst>
                  <a:glow rad="228600">
                    <a:srgbClr val="000000">
                      <a:alpha val="83000"/>
                    </a:srgbClr>
                  </a:glow>
                </a:effectLst>
                <a:latin typeface="Arial" charset="0"/>
                <a:ea typeface="新細明體" charset="0"/>
                <a:cs typeface="新細明體" charset="0"/>
              </a:rPr>
              <a:t>Tyre</a:t>
            </a:r>
            <a:br>
              <a:rPr lang="en-US" b="1" kern="1200" dirty="0">
                <a:solidFill>
                  <a:srgbClr val="F7FFFB"/>
                </a:solidFill>
                <a:effectLst>
                  <a:glow rad="228600">
                    <a:srgbClr val="000000">
                      <a:alpha val="83000"/>
                    </a:srgbClr>
                  </a:glow>
                </a:effectLst>
                <a:latin typeface="Arial" charset="0"/>
                <a:ea typeface="新細明體" charset="0"/>
                <a:cs typeface="新細明體" charset="0"/>
              </a:rPr>
            </a:br>
            <a:r>
              <a:rPr lang="en-US" b="1" kern="1200" dirty="0">
                <a:solidFill>
                  <a:srgbClr val="F7FFFB"/>
                </a:solidFill>
                <a:effectLst>
                  <a:glow rad="228600">
                    <a:srgbClr val="000000">
                      <a:alpha val="83000"/>
                    </a:srgbClr>
                  </a:glow>
                </a:effectLst>
                <a:latin typeface="Arial" charset="0"/>
                <a:ea typeface="新細明體" charset="0"/>
                <a:cs typeface="新細明體" charset="0"/>
              </a:rPr>
              <a:t>(26:1–28:19)</a:t>
            </a:r>
            <a:endParaRPr lang="en-US" dirty="0"/>
          </a:p>
        </p:txBody>
      </p:sp>
    </p:spTree>
    <p:extLst>
      <p:ext uri="{BB962C8B-B14F-4D97-AF65-F5344CB8AC3E}">
        <p14:creationId xmlns:p14="http://schemas.microsoft.com/office/powerpoint/2010/main" val="3513274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Title 1"/>
          <p:cNvSpPr>
            <a:spLocks noGrp="1"/>
          </p:cNvSpPr>
          <p:nvPr>
            <p:ph type="title" idx="4294967295"/>
          </p:nvPr>
        </p:nvSpPr>
        <p:spPr/>
        <p:txBody>
          <a:bodyPr/>
          <a:lstStyle/>
          <a:p>
            <a:r>
              <a:rPr lang="en-US" sz="4800">
                <a:latin typeface="Times New Roman" charset="0"/>
                <a:ea typeface="ＭＳ Ｐゴシック" charset="0"/>
                <a:cs typeface="ＭＳ Ｐゴシック" charset="0"/>
              </a:rPr>
              <a:t>The Phoenicians</a:t>
            </a:r>
          </a:p>
        </p:txBody>
      </p:sp>
      <p:pic>
        <p:nvPicPr>
          <p:cNvPr id="638978" name="Picture 2" descr="sid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38100"/>
            <a:ext cx="8839200" cy="678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WordArt 3"/>
          <p:cNvSpPr>
            <a:spLocks noChangeArrowheads="1" noChangeShapeType="1" noTextEdit="1"/>
          </p:cNvSpPr>
          <p:nvPr/>
        </p:nvSpPr>
        <p:spPr bwMode="auto">
          <a:xfrm>
            <a:off x="228600" y="3500438"/>
            <a:ext cx="8686800" cy="28956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25400">
                  <a:solidFill>
                    <a:srgbClr val="CC99FF"/>
                  </a:solidFill>
                  <a:round/>
                  <a:headEnd/>
                  <a:tailEnd/>
                </a:ln>
                <a:gradFill rotWithShape="1">
                  <a:gsLst>
                    <a:gs pos="0">
                      <a:srgbClr val="800080"/>
                    </a:gs>
                    <a:gs pos="100000">
                      <a:srgbClr val="D4A9D4"/>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The Phoenicians</a:t>
            </a:r>
          </a:p>
        </p:txBody>
      </p:sp>
    </p:spTree>
    <p:extLst>
      <p:ext uri="{BB962C8B-B14F-4D97-AF65-F5344CB8AC3E}">
        <p14:creationId xmlns:p14="http://schemas.microsoft.com/office/powerpoint/2010/main" val="3972321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 calcmode="lin" valueType="num">
                                      <p:cBhvr>
                                        <p:cTn id="9" dur="1000" fill="hold"/>
                                        <p:tgtEl>
                                          <p:spTgt spid="92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152400" y="1517650"/>
            <a:ext cx="8763000" cy="5235575"/>
          </a:xfrm>
          <a:prstGeom prst="rect">
            <a:avLst/>
          </a:prstGeom>
          <a:noFill/>
          <a:ln w="9525">
            <a:noFill/>
            <a:miter lim="800000"/>
            <a:headEnd/>
            <a:tailEnd/>
          </a:ln>
          <a:effectLst/>
        </p:spPr>
        <p:txBody>
          <a:bodyPr>
            <a:spAutoFit/>
          </a:bodyPr>
          <a:lstStyle/>
          <a:p>
            <a:pPr marL="301625" marR="0" lvl="0" indent="-296863" algn="l"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rPr>
              <a:t>Phoenicia – from Greek </a:t>
            </a:r>
            <a:r>
              <a:rPr kumimoji="0" lang="fr-FR"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rPr>
              <a:t>'</a:t>
            </a:r>
            <a:r>
              <a:rPr kumimoji="0" lang="en-US"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rPr>
              <a:t>phoinix</a:t>
            </a:r>
            <a:r>
              <a:rPr kumimoji="0" lang="fr-FR"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rPr>
              <a:t>'</a:t>
            </a:r>
            <a:br>
              <a:rPr kumimoji="0" lang="fr-FR"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rPr>
            </a:b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rPr>
              <a:t>meaning purple red</a:t>
            </a:r>
          </a:p>
          <a:p>
            <a:pPr marL="301625" marR="0" lvl="0" indent="-296863"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endParaRPr>
          </a:p>
          <a:p>
            <a:pPr marL="301625" marR="0" lvl="0" indent="-296863" algn="l"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rPr>
              <a:t>A mighty seaport</a:t>
            </a:r>
          </a:p>
          <a:p>
            <a:pPr marL="301625" marR="0" lvl="0" indent="-296863"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endParaRPr>
          </a:p>
          <a:p>
            <a:pPr marL="301625" marR="0" lvl="0" indent="-296863" algn="l"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rPr>
              <a:t> Purposes: Gain better understanding</a:t>
            </a:r>
          </a:p>
          <a:p>
            <a:pPr marL="758825" marR="0" lvl="2" indent="-296863" algn="l" defTabSz="914400" rtl="0" eaLnBrk="1" fontAlgn="base" latinLnBrk="0" hangingPunct="1">
              <a:lnSpc>
                <a:spcPct val="100000"/>
              </a:lnSpc>
              <a:spcBef>
                <a:spcPct val="0"/>
              </a:spcBef>
              <a:spcAft>
                <a:spcPct val="0"/>
              </a:spcAft>
              <a:buClrTx/>
              <a:buSzTx/>
              <a:buFont typeface="Wingdings" pitchFamily="-105" charset="2"/>
              <a:buChar char="ü"/>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rPr>
              <a:t> Relationship with Israel</a:t>
            </a:r>
          </a:p>
          <a:p>
            <a:pPr marL="758825" marR="0" lvl="2" indent="-296863" algn="l" defTabSz="914400" rtl="0" eaLnBrk="1" fontAlgn="base" latinLnBrk="0" hangingPunct="1">
              <a:lnSpc>
                <a:spcPct val="100000"/>
              </a:lnSpc>
              <a:spcBef>
                <a:spcPct val="0"/>
              </a:spcBef>
              <a:spcAft>
                <a:spcPct val="0"/>
              </a:spcAft>
              <a:buClrTx/>
              <a:buSzTx/>
              <a:buFont typeface="Wingdings" pitchFamily="-105" charset="2"/>
              <a:buChar char="ü"/>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rPr>
              <a:t> Impact on the nations around them</a:t>
            </a:r>
          </a:p>
          <a:p>
            <a:pPr marL="758825" marR="0" lvl="2" indent="-296863" algn="l" defTabSz="914400" rtl="0" eaLnBrk="1" fontAlgn="base" latinLnBrk="0" hangingPunct="1">
              <a:lnSpc>
                <a:spcPct val="100000"/>
              </a:lnSpc>
              <a:spcBef>
                <a:spcPct val="0"/>
              </a:spcBef>
              <a:spcAft>
                <a:spcPct val="0"/>
              </a:spcAft>
              <a:buClrTx/>
              <a:buSzTx/>
              <a:buFont typeface="Wingdings" pitchFamily="-105" charset="2"/>
              <a:buChar char="ü"/>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empus Sans ITC" pitchFamily="82" charset="0"/>
                <a:ea typeface="ＭＳ Ｐゴシック" charset="0"/>
              </a:rPr>
              <a:t> Lessons we can learn from them</a:t>
            </a:r>
          </a:p>
        </p:txBody>
      </p:sp>
      <p:sp>
        <p:nvSpPr>
          <p:cNvPr id="20485" name="Text Box 5"/>
          <p:cNvSpPr txBox="1">
            <a:spLocks noChangeArrowheads="1"/>
          </p:cNvSpPr>
          <p:nvPr/>
        </p:nvSpPr>
        <p:spPr bwMode="auto">
          <a:xfrm>
            <a:off x="9251950" y="0"/>
            <a:ext cx="150495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OTB 115</a:t>
            </a:r>
          </a:p>
        </p:txBody>
      </p:sp>
      <p:sp>
        <p:nvSpPr>
          <p:cNvPr id="2" name="Title 1"/>
          <p:cNvSpPr>
            <a:spLocks noGrp="1"/>
          </p:cNvSpPr>
          <p:nvPr>
            <p:ph type="title" idx="4294967295"/>
          </p:nvPr>
        </p:nvSpPr>
        <p:spPr>
          <a:xfrm>
            <a:off x="539552" y="188640"/>
            <a:ext cx="7772400" cy="1143000"/>
          </a:xfrm>
        </p:spPr>
        <p:txBody>
          <a:bodyPr wrap="none" fromWordArt="1"/>
          <a:lstStyle/>
          <a:p>
            <a:pPr>
              <a:defRPr/>
            </a:pPr>
            <a:r>
              <a:rPr lang="en-US" sz="4000" b="1" kern="10" dirty="0">
                <a:ln w="9525">
                  <a:solidFill>
                    <a:schemeClr val="bg1"/>
                  </a:solidFill>
                  <a:round/>
                  <a:headEnd/>
                  <a:tailEnd/>
                </a:ln>
                <a:solidFill>
                  <a:srgbClr val="FFFFFF"/>
                </a:solidFill>
                <a:effectLst>
                  <a:outerShdw blurRad="63500" dist="563972" dir="14049741" sx="112000" sy="112000" algn="tl" rotWithShape="0">
                    <a:schemeClr val="tx2"/>
                  </a:outerShdw>
                </a:effectLst>
                <a:latin typeface="KidTYPEPaint"/>
                <a:ea typeface="KidTYPEPaint"/>
                <a:cs typeface="KidTYPEPaint"/>
              </a:rPr>
              <a:t>Tyre, Capital of the Phoenicians</a:t>
            </a:r>
          </a:p>
        </p:txBody>
      </p:sp>
      <p:sp>
        <p:nvSpPr>
          <p:cNvPr id="641028" name="Picture 3"/>
          <p:cNvSpPr>
            <a:spLocks noChangeAspect="1"/>
          </p:cNvSpPr>
          <p:nvPr/>
        </p:nvSpPr>
        <p:spPr bwMode="auto">
          <a:xfrm>
            <a:off x="5219700" y="2205038"/>
            <a:ext cx="3289300" cy="208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dissolve">
                                      <p:cBhvr>
                                        <p:cTn id="7" dur="500"/>
                                        <p:tgtEl>
                                          <p:spTgt spid="204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4">
                                            <p:txEl>
                                              <p:pRg st="2" end="2"/>
                                            </p:txEl>
                                          </p:spTgt>
                                        </p:tgtEl>
                                        <p:attrNameLst>
                                          <p:attrName>style.visibility</p:attrName>
                                        </p:attrNameLst>
                                      </p:cBhvr>
                                      <p:to>
                                        <p:strVal val="visible"/>
                                      </p:to>
                                    </p:set>
                                    <p:animEffect transition="in" filter="dissolve">
                                      <p:cBhvr>
                                        <p:cTn id="12" dur="500"/>
                                        <p:tgtEl>
                                          <p:spTgt spid="2048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484">
                                            <p:txEl>
                                              <p:pRg st="4" end="4"/>
                                            </p:txEl>
                                          </p:spTgt>
                                        </p:tgtEl>
                                        <p:attrNameLst>
                                          <p:attrName>style.visibility</p:attrName>
                                        </p:attrNameLst>
                                      </p:cBhvr>
                                      <p:to>
                                        <p:strVal val="visible"/>
                                      </p:to>
                                    </p:set>
                                    <p:animEffect transition="in" filter="dissolve">
                                      <p:cBhvr>
                                        <p:cTn id="17" dur="500"/>
                                        <p:tgtEl>
                                          <p:spTgt spid="20484">
                                            <p:txEl>
                                              <p:pRg st="4" end="4"/>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0484">
                                            <p:txEl>
                                              <p:pRg st="5" end="5"/>
                                            </p:txEl>
                                          </p:spTgt>
                                        </p:tgtEl>
                                        <p:attrNameLst>
                                          <p:attrName>style.visibility</p:attrName>
                                        </p:attrNameLst>
                                      </p:cBhvr>
                                      <p:to>
                                        <p:strVal val="visible"/>
                                      </p:to>
                                    </p:set>
                                    <p:animEffect transition="in" filter="dissolve">
                                      <p:cBhvr>
                                        <p:cTn id="20" dur="500"/>
                                        <p:tgtEl>
                                          <p:spTgt spid="20484">
                                            <p:txEl>
                                              <p:pRg st="5" end="5"/>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0484">
                                            <p:txEl>
                                              <p:pRg st="6" end="6"/>
                                            </p:txEl>
                                          </p:spTgt>
                                        </p:tgtEl>
                                        <p:attrNameLst>
                                          <p:attrName>style.visibility</p:attrName>
                                        </p:attrNameLst>
                                      </p:cBhvr>
                                      <p:to>
                                        <p:strVal val="visible"/>
                                      </p:to>
                                    </p:set>
                                    <p:animEffect transition="in" filter="dissolve">
                                      <p:cBhvr>
                                        <p:cTn id="23" dur="500"/>
                                        <p:tgtEl>
                                          <p:spTgt spid="20484">
                                            <p:txEl>
                                              <p:pRg st="6" end="6"/>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484">
                                            <p:txEl>
                                              <p:pRg st="7" end="7"/>
                                            </p:txEl>
                                          </p:spTgt>
                                        </p:tgtEl>
                                        <p:attrNameLst>
                                          <p:attrName>style.visibility</p:attrName>
                                        </p:attrNameLst>
                                      </p:cBhvr>
                                      <p:to>
                                        <p:strVal val="visible"/>
                                      </p:to>
                                    </p:set>
                                    <p:animEffect transition="in" filter="dissolve">
                                      <p:cBhvr>
                                        <p:cTn id="26" dur="500"/>
                                        <p:tgtEl>
                                          <p:spTgt spid="2048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imited knowledge">
            <a:extLst>
              <a:ext uri="{FF2B5EF4-FFF2-40B4-BE49-F238E27FC236}">
                <a16:creationId xmlns:a16="http://schemas.microsoft.com/office/drawing/2014/main" id="{2D79DB34-BADE-6DA8-168F-A2A868A0F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5888" cy="68369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95736" y="0"/>
            <a:ext cx="6948264" cy="321297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is God doing running the world?</a:t>
            </a:r>
          </a:p>
        </p:txBody>
      </p:sp>
    </p:spTree>
    <p:extLst>
      <p:ext uri="{BB962C8B-B14F-4D97-AF65-F5344CB8AC3E}">
        <p14:creationId xmlns:p14="http://schemas.microsoft.com/office/powerpoint/2010/main" val="2450863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Text Box 3"/>
          <p:cNvSpPr txBox="1">
            <a:spLocks noChangeArrowheads="1"/>
          </p:cNvSpPr>
          <p:nvPr/>
        </p:nvSpPr>
        <p:spPr bwMode="auto">
          <a:xfrm>
            <a:off x="76200" y="2390775"/>
            <a:ext cx="5867400" cy="42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9725" indent="-3397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39725" marR="0" lvl="0" indent="-339725" algn="l"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Tempus Sans ITC" charset="0"/>
                <a:ea typeface="ＭＳ Ｐゴシック" charset="0"/>
              </a:rPr>
              <a:t>Strip of land between the Mediterranean Sea and mountains</a:t>
            </a:r>
          </a:p>
          <a:p>
            <a:pPr marL="339725" marR="0" lvl="0" indent="-339725" algn="l" defTabSz="914400" rtl="0" eaLnBrk="1" fontAlgn="base" latinLnBrk="0" hangingPunct="1">
              <a:lnSpc>
                <a:spcPct val="100000"/>
              </a:lnSpc>
              <a:spcBef>
                <a:spcPct val="0"/>
              </a:spcBef>
              <a:spcAft>
                <a:spcPct val="0"/>
              </a:spcAft>
              <a:buClrTx/>
              <a:buSzTx/>
              <a:buFontTx/>
              <a:buChar char="•"/>
              <a:tabLst/>
              <a:defRPr/>
            </a:pPr>
            <a:endParaRPr kumimoji="0" lang="en-US" sz="2400" b="1" i="0" u="none" strike="noStrike" kern="1200" cap="none" spc="0" normalizeH="0" baseline="0" noProof="0">
              <a:ln>
                <a:noFill/>
              </a:ln>
              <a:solidFill>
                <a:srgbClr val="FFFFFF"/>
              </a:solidFill>
              <a:effectLst/>
              <a:uLnTx/>
              <a:uFillTx/>
              <a:latin typeface="Tempus Sans ITC" charset="0"/>
              <a:ea typeface="ＭＳ Ｐゴシック" charset="0"/>
            </a:endParaRPr>
          </a:p>
          <a:p>
            <a:pPr marL="339725" marR="0" lvl="0" indent="-339725" algn="l"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Tempus Sans ITC" charset="0"/>
                <a:ea typeface="ＭＳ Ｐゴシック" charset="0"/>
              </a:rPr>
              <a:t>Fertile crops</a:t>
            </a:r>
          </a:p>
          <a:p>
            <a:pPr marL="339725" marR="0" lvl="0" indent="-339725" algn="l" defTabSz="914400" rtl="0" eaLnBrk="1" fontAlgn="base" latinLnBrk="0" hangingPunct="1">
              <a:lnSpc>
                <a:spcPct val="100000"/>
              </a:lnSpc>
              <a:spcBef>
                <a:spcPct val="0"/>
              </a:spcBef>
              <a:spcAft>
                <a:spcPct val="0"/>
              </a:spcAft>
              <a:buClrTx/>
              <a:buSzTx/>
              <a:buFontTx/>
              <a:buChar char="•"/>
              <a:tabLst/>
              <a:defRPr/>
            </a:pPr>
            <a:endParaRPr kumimoji="0" lang="en-US" sz="2400" b="1" i="0" u="none" strike="noStrike" kern="1200" cap="none" spc="0" normalizeH="0" baseline="0" noProof="0">
              <a:ln>
                <a:noFill/>
              </a:ln>
              <a:solidFill>
                <a:srgbClr val="FFFFFF"/>
              </a:solidFill>
              <a:effectLst/>
              <a:uLnTx/>
              <a:uFillTx/>
              <a:latin typeface="Tempus Sans ITC" charset="0"/>
              <a:ea typeface="ＭＳ Ｐゴシック" charset="0"/>
            </a:endParaRPr>
          </a:p>
          <a:p>
            <a:pPr marL="339725" marR="0" lvl="0" indent="-339725" algn="l"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Tempus Sans ITC" charset="0"/>
                <a:ea typeface="ＭＳ Ｐゴシック" charset="0"/>
              </a:rPr>
              <a:t>Heart of the region:</a:t>
            </a:r>
          </a:p>
          <a:p>
            <a:pPr marL="339725" marR="0" lvl="0" indent="-339725"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empus Sans ITC" charset="0"/>
                <a:ea typeface="ＭＳ Ｐゴシック" charset="0"/>
              </a:rPr>
              <a:t>   Tyre, Sidon and Byblos</a:t>
            </a:r>
          </a:p>
        </p:txBody>
      </p:sp>
      <p:graphicFrame>
        <p:nvGraphicFramePr>
          <p:cNvPr id="643074" name="Object 2"/>
          <p:cNvGraphicFramePr>
            <a:graphicFrameLocks noChangeAspect="1"/>
          </p:cNvGraphicFramePr>
          <p:nvPr/>
        </p:nvGraphicFramePr>
        <p:xfrm>
          <a:off x="5910263" y="1295400"/>
          <a:ext cx="3233737" cy="5334000"/>
        </p:xfrm>
        <a:graphic>
          <a:graphicData uri="http://schemas.openxmlformats.org/presentationml/2006/ole">
            <mc:AlternateContent xmlns:mc="http://schemas.openxmlformats.org/markup-compatibility/2006">
              <mc:Choice xmlns:v="urn:schemas-microsoft-com:vml" Requires="v">
                <p:oleObj r:id="rId3" imgW="2019048" imgH="3333333" progId="">
                  <p:embed/>
                </p:oleObj>
              </mc:Choice>
              <mc:Fallback>
                <p:oleObj r:id="rId3" imgW="2019048" imgH="3333333" progId="">
                  <p:embed/>
                  <p:pic>
                    <p:nvPicPr>
                      <p:cNvPr id="6430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295400"/>
                        <a:ext cx="323373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69989" name="Text Box 5"/>
          <p:cNvSpPr txBox="1">
            <a:spLocks noChangeArrowheads="1"/>
          </p:cNvSpPr>
          <p:nvPr/>
        </p:nvSpPr>
        <p:spPr bwMode="auto">
          <a:xfrm>
            <a:off x="8426450" y="76200"/>
            <a:ext cx="64135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05" charset="0"/>
                <a:ea typeface="ＭＳ Ｐゴシック" charset="0"/>
              </a:rPr>
              <a:t>115</a:t>
            </a:r>
          </a:p>
        </p:txBody>
      </p:sp>
      <p:sp>
        <p:nvSpPr>
          <p:cNvPr id="9" name="Text Box 5"/>
          <p:cNvSpPr txBox="1">
            <a:spLocks noChangeArrowheads="1"/>
          </p:cNvSpPr>
          <p:nvPr/>
        </p:nvSpPr>
        <p:spPr bwMode="auto">
          <a:xfrm>
            <a:off x="8426450" y="76200"/>
            <a:ext cx="674688"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115</a:t>
            </a:r>
          </a:p>
        </p:txBody>
      </p:sp>
      <p:sp>
        <p:nvSpPr>
          <p:cNvPr id="8" name="Rectangle 6"/>
          <p:cNvSpPr txBox="1">
            <a:spLocks noChangeArrowheads="1"/>
          </p:cNvSpPr>
          <p:nvPr/>
        </p:nvSpPr>
        <p:spPr bwMode="auto">
          <a:xfrm>
            <a:off x="0" y="1341438"/>
            <a:ext cx="5867400" cy="57626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of Phoenicia</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179512" y="260648"/>
            <a:ext cx="5688632" cy="1143000"/>
          </a:xfrm>
        </p:spPr>
        <p:txBody>
          <a:bodyPr/>
          <a:lstStyle/>
          <a:p>
            <a:pPr>
              <a:defRPr/>
            </a:pPr>
            <a:r>
              <a:rPr lang="en-US" sz="5400" kern="10" dirty="0">
                <a:ln w="9525" cap="flat" cmpd="sng" algn="ctr">
                  <a:solidFill>
                    <a:srgbClr val="FFFFFF"/>
                  </a:solidFill>
                  <a:prstDash val="solid"/>
                  <a:round/>
                </a:ln>
                <a:solidFill>
                  <a:srgbClr val="FFFFFF"/>
                </a:solidFill>
                <a:effectLst>
                  <a:outerShdw blurRad="63500" dist="564007" dir="14049741" sx="125000" sy="125000" algn="tl" rotWithShape="0">
                    <a:schemeClr val="tx2">
                      <a:alpha val="50000"/>
                    </a:schemeClr>
                  </a:outerShdw>
                </a:effectLst>
                <a:latin typeface="KidTYPEPaint"/>
                <a:ea typeface="KidTYPEPaint"/>
                <a:cs typeface="KidTYPEPaint"/>
              </a:rPr>
              <a:t>Geography</a:t>
            </a:r>
            <a:endParaRPr lang="en-US" sz="6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dissolve">
                                      <p:cBhvr>
                                        <p:cTn id="7" dur="500"/>
                                        <p:tgtEl>
                                          <p:spTgt spid="169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9987">
                                            <p:txEl>
                                              <p:pRg st="2" end="2"/>
                                            </p:txEl>
                                          </p:spTgt>
                                        </p:tgtEl>
                                        <p:attrNameLst>
                                          <p:attrName>style.visibility</p:attrName>
                                        </p:attrNameLst>
                                      </p:cBhvr>
                                      <p:to>
                                        <p:strVal val="visible"/>
                                      </p:to>
                                    </p:set>
                                    <p:animEffect transition="in" filter="dissolve">
                                      <p:cBhvr>
                                        <p:cTn id="12" dur="500"/>
                                        <p:tgtEl>
                                          <p:spTgt spid="1699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9987">
                                            <p:txEl>
                                              <p:pRg st="4" end="4"/>
                                            </p:txEl>
                                          </p:spTgt>
                                        </p:tgtEl>
                                        <p:attrNameLst>
                                          <p:attrName>style.visibility</p:attrName>
                                        </p:attrNameLst>
                                      </p:cBhvr>
                                      <p:to>
                                        <p:strVal val="visible"/>
                                      </p:to>
                                    </p:set>
                                    <p:animEffect transition="in" filter="dissolve">
                                      <p:cBhvr>
                                        <p:cTn id="17" dur="500"/>
                                        <p:tgtEl>
                                          <p:spTgt spid="16998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9987">
                                            <p:txEl>
                                              <p:pRg st="5" end="5"/>
                                            </p:txEl>
                                          </p:spTgt>
                                        </p:tgtEl>
                                        <p:attrNameLst>
                                          <p:attrName>style.visibility</p:attrName>
                                        </p:attrNameLst>
                                      </p:cBhvr>
                                      <p:to>
                                        <p:strVal val="visible"/>
                                      </p:to>
                                    </p:set>
                                    <p:animEffect transition="in" filter="dissolve">
                                      <p:cBhvr>
                                        <p:cTn id="22" dur="500"/>
                                        <p:tgtEl>
                                          <p:spTgt spid="1699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21" name="Picture 2" descr="ced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8426450" y="76200"/>
            <a:ext cx="674688" cy="461963"/>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115</a:t>
            </a:r>
          </a:p>
        </p:txBody>
      </p:sp>
      <p:sp>
        <p:nvSpPr>
          <p:cNvPr id="2" name="Title 1"/>
          <p:cNvSpPr>
            <a:spLocks noGrp="1"/>
          </p:cNvSpPr>
          <p:nvPr>
            <p:ph type="title" idx="4294967295"/>
          </p:nvPr>
        </p:nvSpPr>
        <p:spPr>
          <a:xfrm>
            <a:off x="0" y="5238750"/>
            <a:ext cx="9101138" cy="1143000"/>
          </a:xfrm>
        </p:spPr>
        <p:txBody>
          <a:bodyPr/>
          <a:lstStyle/>
          <a:p>
            <a:pPr>
              <a:defRPr/>
            </a:pPr>
            <a:r>
              <a:rPr lang="en-US" sz="5400" b="1" kern="1200" dirty="0">
                <a:solidFill>
                  <a:srgbClr val="FFFFFF"/>
                </a:solidFill>
                <a:latin typeface="Tempus Sans ITC"/>
                <a:ea typeface="ＭＳ Ｐゴシック"/>
                <a:cs typeface="ＭＳ Ｐゴシック"/>
              </a:rPr>
              <a:t>Cedars of Lebanon</a:t>
            </a:r>
            <a:endParaRPr lang="en-US" sz="6600" dirty="0"/>
          </a:p>
        </p:txBody>
      </p:sp>
    </p:spTree>
    <p:extLst>
      <p:ext uri="{BB962C8B-B14F-4D97-AF65-F5344CB8AC3E}">
        <p14:creationId xmlns:p14="http://schemas.microsoft.com/office/powerpoint/2010/main" val="1166354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7169" name="Object 2"/>
          <p:cNvGraphicFramePr>
            <a:graphicFrameLocks noChangeAspect="1"/>
          </p:cNvGraphicFramePr>
          <p:nvPr/>
        </p:nvGraphicFramePr>
        <p:xfrm>
          <a:off x="4191000" y="0"/>
          <a:ext cx="4953000" cy="2328863"/>
        </p:xfrm>
        <a:graphic>
          <a:graphicData uri="http://schemas.openxmlformats.org/presentationml/2006/ole">
            <mc:AlternateContent xmlns:mc="http://schemas.openxmlformats.org/markup-compatibility/2006">
              <mc:Choice xmlns:v="urn:schemas-microsoft-com:vml" Requires="v">
                <p:oleObj r:id="rId3" imgW="2676899" imgH="1257476" progId="">
                  <p:embed/>
                </p:oleObj>
              </mc:Choice>
              <mc:Fallback>
                <p:oleObj r:id="rId3" imgW="2676899" imgH="1257476" progId="">
                  <p:embed/>
                  <p:pic>
                    <p:nvPicPr>
                      <p:cNvPr id="64716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953000" cy="232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25605" name="Picture 5" descr="tribute_gree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733800"/>
            <a:ext cx="9126538" cy="198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 Box 3"/>
          <p:cNvSpPr txBox="1">
            <a:spLocks noChangeArrowheads="1"/>
          </p:cNvSpPr>
          <p:nvPr/>
        </p:nvSpPr>
        <p:spPr bwMode="auto">
          <a:xfrm>
            <a:off x="152400" y="2349500"/>
            <a:ext cx="8763000" cy="13843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7588" algn="l"/>
              </a:tabLst>
              <a:defRPr/>
            </a:pPr>
            <a:r>
              <a:rPr kumimoji="0" lang="en-US" sz="2800" b="1" i="0" u="none" strike="noStrike" kern="1200" cap="none" spc="0" normalizeH="0" baseline="0" noProof="0" dirty="0">
                <a:ln>
                  <a:noFill/>
                </a:ln>
                <a:solidFill>
                  <a:srgbClr val="FFFFFF"/>
                </a:solidFill>
                <a:effectLst/>
                <a:uLnTx/>
                <a:uFillTx/>
                <a:latin typeface="Tempus Sans ITC" pitchFamily="82" charset="0"/>
                <a:ea typeface="ＭＳ Ｐゴシック" charset="0"/>
              </a:rPr>
              <a:t> 3000 BC	=&gt; First Phoenician settlement</a:t>
            </a:r>
          </a:p>
          <a:p>
            <a:pPr marL="0" marR="0" lvl="0" indent="0" algn="l" defTabSz="914400" rtl="0" eaLnBrk="1" fontAlgn="base" latinLnBrk="0" hangingPunct="1">
              <a:lnSpc>
                <a:spcPct val="100000"/>
              </a:lnSpc>
              <a:spcBef>
                <a:spcPct val="0"/>
              </a:spcBef>
              <a:spcAft>
                <a:spcPct val="0"/>
              </a:spcAft>
              <a:buClrTx/>
              <a:buSzTx/>
              <a:buFontTx/>
              <a:buNone/>
              <a:tabLst>
                <a:tab pos="2287588" algn="l"/>
              </a:tabLst>
              <a:defRPr/>
            </a:pPr>
            <a:r>
              <a:rPr kumimoji="0" lang="en-US" sz="2800" b="1" i="0" u="none" strike="noStrike" kern="1200" cap="none" spc="0" normalizeH="0" baseline="0" noProof="0" dirty="0">
                <a:ln>
                  <a:noFill/>
                </a:ln>
                <a:solidFill>
                  <a:srgbClr val="FFFFFF"/>
                </a:solidFill>
                <a:effectLst/>
                <a:uLnTx/>
                <a:uFillTx/>
                <a:latin typeface="Tempus Sans ITC" pitchFamily="82" charset="0"/>
                <a:ea typeface="ＭＳ Ｐゴシック" charset="0"/>
              </a:rPr>
              <a:t> 1800 BC	=&gt; Under Egyptian control</a:t>
            </a:r>
          </a:p>
          <a:p>
            <a:pPr marL="0" marR="0" lvl="0" indent="0" algn="l" defTabSz="914400" rtl="0" eaLnBrk="1" fontAlgn="base" latinLnBrk="0" hangingPunct="1">
              <a:lnSpc>
                <a:spcPct val="100000"/>
              </a:lnSpc>
              <a:spcBef>
                <a:spcPct val="0"/>
              </a:spcBef>
              <a:spcAft>
                <a:spcPct val="0"/>
              </a:spcAft>
              <a:buClrTx/>
              <a:buSzTx/>
              <a:buFontTx/>
              <a:buNone/>
              <a:tabLst>
                <a:tab pos="2287588" algn="l"/>
              </a:tabLst>
              <a:defRPr/>
            </a:pPr>
            <a:r>
              <a:rPr kumimoji="0" lang="en-US" sz="2800" b="1" i="0" u="none" strike="noStrike" kern="1200" cap="none" spc="0" normalizeH="0" baseline="0" noProof="0" dirty="0">
                <a:ln>
                  <a:noFill/>
                </a:ln>
                <a:solidFill>
                  <a:srgbClr val="FFFFFF"/>
                </a:solidFill>
                <a:effectLst/>
                <a:uLnTx/>
                <a:uFillTx/>
                <a:latin typeface="Tempus Sans ITC" pitchFamily="82" charset="0"/>
                <a:ea typeface="ＭＳ Ｐゴシック" charset="0"/>
              </a:rPr>
              <a:t> 1600 BC	=&gt; Trading with foreign cities</a:t>
            </a:r>
          </a:p>
        </p:txBody>
      </p:sp>
      <p:sp>
        <p:nvSpPr>
          <p:cNvPr id="25606" name="Text Box 6"/>
          <p:cNvSpPr txBox="1">
            <a:spLocks noChangeArrowheads="1"/>
          </p:cNvSpPr>
          <p:nvPr/>
        </p:nvSpPr>
        <p:spPr bwMode="auto">
          <a:xfrm>
            <a:off x="165100" y="3662363"/>
            <a:ext cx="8978900" cy="267652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7588" algn="l"/>
              </a:tabLst>
              <a:defRPr/>
            </a:pPr>
            <a:r>
              <a:rPr kumimoji="0" lang="en-US" sz="2800" b="1" i="0" u="none" strike="noStrike" kern="1200" cap="none" spc="0" normalizeH="0" baseline="0" noProof="0" dirty="0">
                <a:ln>
                  <a:noFill/>
                </a:ln>
                <a:solidFill>
                  <a:srgbClr val="FFFFFF"/>
                </a:solidFill>
                <a:effectLst/>
                <a:uLnTx/>
                <a:uFillTx/>
                <a:latin typeface="Tempus Sans ITC" pitchFamily="82" charset="0"/>
                <a:ea typeface="ＭＳ Ｐゴシック" charset="0"/>
              </a:rPr>
              <a:t> 1400 BC	=&gt; Under Hittite control</a:t>
            </a:r>
          </a:p>
          <a:p>
            <a:pPr marL="0" marR="0" lvl="0" indent="0" algn="l" defTabSz="914400" rtl="0" eaLnBrk="1" fontAlgn="base" latinLnBrk="0" hangingPunct="1">
              <a:lnSpc>
                <a:spcPct val="100000"/>
              </a:lnSpc>
              <a:spcBef>
                <a:spcPct val="0"/>
              </a:spcBef>
              <a:spcAft>
                <a:spcPct val="0"/>
              </a:spcAft>
              <a:buClrTx/>
              <a:buSzTx/>
              <a:buFontTx/>
              <a:buNone/>
              <a:tabLst>
                <a:tab pos="2287588" algn="l"/>
              </a:tabLst>
              <a:defRPr/>
            </a:pPr>
            <a:r>
              <a:rPr kumimoji="0" lang="en-US" sz="2800" b="1" i="0" u="none" strike="noStrike" kern="1200" cap="none" spc="0" normalizeH="0" baseline="0" noProof="0" dirty="0">
                <a:ln>
                  <a:noFill/>
                </a:ln>
                <a:solidFill>
                  <a:srgbClr val="FFFFFF"/>
                </a:solidFill>
                <a:effectLst/>
                <a:uLnTx/>
                <a:uFillTx/>
                <a:latin typeface="Tempus Sans ITC" pitchFamily="82" charset="0"/>
                <a:ea typeface="ＭＳ Ｐゴシック" charset="0"/>
              </a:rPr>
              <a:t> 1200 BC	=&gt; Independent &amp; colonizing</a:t>
            </a:r>
          </a:p>
          <a:p>
            <a:pPr marL="0" marR="0" lvl="0" indent="0" algn="l" defTabSz="914400" rtl="0" eaLnBrk="1" fontAlgn="base" latinLnBrk="0" hangingPunct="1">
              <a:lnSpc>
                <a:spcPct val="100000"/>
              </a:lnSpc>
              <a:spcBef>
                <a:spcPct val="0"/>
              </a:spcBef>
              <a:spcAft>
                <a:spcPct val="0"/>
              </a:spcAft>
              <a:buClrTx/>
              <a:buSzTx/>
              <a:buFontTx/>
              <a:buNone/>
              <a:tabLst>
                <a:tab pos="2287588" algn="l"/>
              </a:tabLst>
              <a:defRPr/>
            </a:pPr>
            <a:r>
              <a:rPr kumimoji="0" lang="en-US" sz="2800" b="1" i="0" u="none" strike="noStrike" kern="1200" cap="none" spc="0" normalizeH="0" baseline="0" noProof="0" dirty="0">
                <a:ln>
                  <a:noFill/>
                </a:ln>
                <a:solidFill>
                  <a:srgbClr val="FFFFFF"/>
                </a:solidFill>
                <a:effectLst/>
                <a:uLnTx/>
                <a:uFillTx/>
                <a:latin typeface="Tempus Sans ITC" pitchFamily="82" charset="0"/>
                <a:ea typeface="ＭＳ Ｐゴシック" charset="0"/>
              </a:rPr>
              <a:t>   800 BC	=&gt; Under Assyrians</a:t>
            </a:r>
          </a:p>
          <a:p>
            <a:pPr marL="0" marR="0" lvl="0" indent="0" algn="l" defTabSz="914400" rtl="0" eaLnBrk="1" fontAlgn="base" latinLnBrk="0" hangingPunct="1">
              <a:lnSpc>
                <a:spcPct val="100000"/>
              </a:lnSpc>
              <a:spcBef>
                <a:spcPct val="0"/>
              </a:spcBef>
              <a:spcAft>
                <a:spcPct val="0"/>
              </a:spcAft>
              <a:buClrTx/>
              <a:buSzTx/>
              <a:buFontTx/>
              <a:buNone/>
              <a:tabLst>
                <a:tab pos="2287588" algn="l"/>
              </a:tabLst>
              <a:defRPr/>
            </a:pPr>
            <a:r>
              <a:rPr kumimoji="0" lang="en-US" sz="2800" b="1" i="0" u="none" strike="noStrike" kern="1200" cap="none" spc="0" normalizeH="0" baseline="0" noProof="0" dirty="0">
                <a:ln>
                  <a:noFill/>
                </a:ln>
                <a:solidFill>
                  <a:srgbClr val="FFFFFF"/>
                </a:solidFill>
                <a:effectLst/>
                <a:uLnTx/>
                <a:uFillTx/>
                <a:latin typeface="Tempus Sans ITC" pitchFamily="82" charset="0"/>
                <a:ea typeface="ＭＳ Ｐゴシック" charset="0"/>
              </a:rPr>
              <a:t>   585 BC	=&gt; Conquered by Nebuchadnezzar</a:t>
            </a:r>
          </a:p>
          <a:p>
            <a:pPr marL="0" marR="0" lvl="0" indent="0" algn="l" defTabSz="914400" rtl="0" eaLnBrk="1" fontAlgn="base" latinLnBrk="0" hangingPunct="1">
              <a:lnSpc>
                <a:spcPct val="100000"/>
              </a:lnSpc>
              <a:spcBef>
                <a:spcPct val="0"/>
              </a:spcBef>
              <a:spcAft>
                <a:spcPct val="0"/>
              </a:spcAft>
              <a:buClrTx/>
              <a:buSzTx/>
              <a:buFontTx/>
              <a:buNone/>
              <a:tabLst>
                <a:tab pos="2287588" algn="l"/>
              </a:tabLst>
              <a:defRPr/>
            </a:pPr>
            <a:r>
              <a:rPr kumimoji="0" lang="en-US" sz="2800" b="1" i="0" u="none" strike="noStrike" kern="1200" cap="none" spc="0" normalizeH="0" baseline="0" noProof="0" dirty="0">
                <a:ln>
                  <a:noFill/>
                </a:ln>
                <a:solidFill>
                  <a:srgbClr val="FFFFFF"/>
                </a:solidFill>
                <a:effectLst/>
                <a:uLnTx/>
                <a:uFillTx/>
                <a:latin typeface="Tempus Sans ITC" pitchFamily="82" charset="0"/>
                <a:ea typeface="ＭＳ Ｐゴシック" charset="0"/>
              </a:rPr>
              <a:t>   332 BC	=&gt; Conquered by Alexander</a:t>
            </a:r>
          </a:p>
          <a:p>
            <a:pPr marL="0" marR="0" lvl="0" indent="0" algn="l" defTabSz="914400" rtl="0" eaLnBrk="1" fontAlgn="base" latinLnBrk="0" hangingPunct="1">
              <a:lnSpc>
                <a:spcPct val="100000"/>
              </a:lnSpc>
              <a:spcBef>
                <a:spcPct val="0"/>
              </a:spcBef>
              <a:spcAft>
                <a:spcPct val="0"/>
              </a:spcAft>
              <a:buClrTx/>
              <a:buSzTx/>
              <a:buFontTx/>
              <a:buNone/>
              <a:tabLst>
                <a:tab pos="2287588" algn="l"/>
              </a:tabLst>
              <a:defRPr/>
            </a:pPr>
            <a:r>
              <a:rPr kumimoji="0" lang="en-US" sz="2800" b="1" i="0" u="none" strike="noStrike" kern="1200" cap="none" spc="0" normalizeH="0" baseline="0" noProof="0" dirty="0">
                <a:ln>
                  <a:noFill/>
                </a:ln>
                <a:solidFill>
                  <a:srgbClr val="FFFFFF"/>
                </a:solidFill>
                <a:effectLst/>
                <a:uLnTx/>
                <a:uFillTx/>
                <a:latin typeface="Tempus Sans ITC" pitchFamily="82" charset="0"/>
                <a:ea typeface="ＭＳ Ｐゴシック" charset="0"/>
              </a:rPr>
              <a:t>     64 BC	=&gt; Absorbed into Roman empire</a:t>
            </a:r>
          </a:p>
        </p:txBody>
      </p:sp>
      <p:sp>
        <p:nvSpPr>
          <p:cNvPr id="7" name="Text Box 5"/>
          <p:cNvSpPr txBox="1">
            <a:spLocks noChangeArrowheads="1"/>
          </p:cNvSpPr>
          <p:nvPr/>
        </p:nvSpPr>
        <p:spPr bwMode="auto">
          <a:xfrm>
            <a:off x="8426450" y="76200"/>
            <a:ext cx="674688"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115</a:t>
            </a:r>
          </a:p>
        </p:txBody>
      </p:sp>
      <p:sp>
        <p:nvSpPr>
          <p:cNvPr id="56326" name="Title 1"/>
          <p:cNvSpPr>
            <a:spLocks noGrp="1" noTextEdit="1"/>
          </p:cNvSpPr>
          <p:nvPr/>
        </p:nvSpPr>
        <p:spPr bwMode="auto">
          <a:xfrm>
            <a:off x="179388" y="609600"/>
            <a:ext cx="4176712" cy="1163638"/>
          </a:xfrm>
          <a:prstGeom prst="rect">
            <a:avLst/>
          </a:prstGeom>
        </p:spPr>
        <p:txBody>
          <a:bodyPr wrap="none" fromWordArt="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solidFill>
                  <a:srgbClr val="FFFFFF"/>
                </a:solidFill>
                <a:round/>
                <a:headEnd/>
                <a:tailEnd/>
              </a:ln>
              <a:solidFill>
                <a:srgbClr val="FFFFFF"/>
              </a:solidFill>
              <a:effectLst/>
              <a:uLnTx/>
              <a:uFillTx/>
              <a:latin typeface="KidTYPEPaint"/>
              <a:ea typeface="KidTYPEPaint"/>
              <a:cs typeface="KidTYPEPaint"/>
            </a:endParaRPr>
          </a:p>
        </p:txBody>
      </p:sp>
      <p:sp>
        <p:nvSpPr>
          <p:cNvPr id="2" name="Title 1"/>
          <p:cNvSpPr>
            <a:spLocks noGrp="1"/>
          </p:cNvSpPr>
          <p:nvPr>
            <p:ph type="title" idx="4294967295"/>
          </p:nvPr>
        </p:nvSpPr>
        <p:spPr>
          <a:xfrm>
            <a:off x="0" y="609600"/>
            <a:ext cx="4283968" cy="1143000"/>
          </a:xfrm>
        </p:spPr>
        <p:txBody>
          <a:bodyPr/>
          <a:lstStyle/>
          <a:p>
            <a:pPr>
              <a:defRPr/>
            </a:pPr>
            <a:r>
              <a:rPr lang="en-US" sz="4000" kern="10" dirty="0">
                <a:ln w="9525" cap="flat" cmpd="sng" algn="ctr">
                  <a:solidFill>
                    <a:srgbClr val="FFFFFF"/>
                  </a:solidFill>
                  <a:prstDash val="solid"/>
                  <a:round/>
                </a:ln>
                <a:solidFill>
                  <a:srgbClr val="FFFFFF"/>
                </a:solidFill>
                <a:latin typeface="KidTYPEPaint"/>
                <a:ea typeface="KidTYPEPaint"/>
                <a:cs typeface="KidTYPEPaint"/>
              </a:rPr>
              <a:t>History</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dissolve">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dissolve">
                                      <p:cBhvr>
                                        <p:cTn id="12" dur="5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dissolve">
                                      <p:cBhvr>
                                        <p:cTn id="17" dur="500"/>
                                        <p:tgtEl>
                                          <p:spTgt spid="256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5605"/>
                                        </p:tgtEl>
                                        <p:attrNameLst>
                                          <p:attrName>style.visibility</p:attrName>
                                        </p:attrNameLst>
                                      </p:cBhvr>
                                      <p:to>
                                        <p:strVal val="visible"/>
                                      </p:to>
                                    </p:set>
                                    <p:animEffect transition="in" filter="dissolve">
                                      <p:cBhvr>
                                        <p:cTn id="22" dur="500"/>
                                        <p:tgtEl>
                                          <p:spTgt spid="256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606"/>
                                        </p:tgtEl>
                                        <p:attrNameLst>
                                          <p:attrName>style.visibility</p:attrName>
                                        </p:attrNameLst>
                                      </p:cBhvr>
                                      <p:to>
                                        <p:strVal val="visible"/>
                                      </p:to>
                                    </p:set>
                                    <p:animEffect transition="in" filter="dissolve">
                                      <p:cBhvr>
                                        <p:cTn id="27"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P spid="2560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34342"/>
            <a:ext cx="9215438" cy="1734555"/>
          </a:xfrm>
          <a:gradFill flip="none" rotWithShape="1">
            <a:gsLst>
              <a:gs pos="0">
                <a:schemeClr val="bg1"/>
              </a:gs>
              <a:gs pos="97000">
                <a:schemeClr val="accent6">
                  <a:lumMod val="70000"/>
                </a:schemeClr>
              </a:gs>
            </a:gsLst>
            <a:path path="circle">
              <a:fillToRect l="50000" t="50000" r="50000" b="50000"/>
            </a:path>
            <a:tileRect/>
          </a:gradFill>
        </p:spPr>
        <p:txBody>
          <a:bodyPr anchor="ctr"/>
          <a:lstStyle/>
          <a:p>
            <a:pPr algn="ctr"/>
            <a:r>
              <a:rPr lang="en-US" sz="3200" b="1" i="0" dirty="0">
                <a:solidFill>
                  <a:srgbClr val="FFFFFF"/>
                </a:solidFill>
                <a:latin typeface="Arial" charset="0"/>
                <a:ea typeface="新細明體" charset="0"/>
              </a:rPr>
              <a:t>"Son of man, Tyre has </a:t>
            </a:r>
            <a:r>
              <a:rPr lang="en-US" sz="3200" b="1" i="0" dirty="0">
                <a:solidFill>
                  <a:srgbClr val="FFFF00"/>
                </a:solidFill>
                <a:latin typeface="Arial" charset="0"/>
                <a:ea typeface="新細明體" charset="0"/>
              </a:rPr>
              <a:t>rejoiced over the fall of Jerusalem</a:t>
            </a:r>
            <a:r>
              <a:rPr lang="en-US" sz="3200" b="1" i="0" dirty="0">
                <a:solidFill>
                  <a:srgbClr val="FFFFFF"/>
                </a:solidFill>
                <a:latin typeface="Arial" charset="0"/>
                <a:ea typeface="新細明體" charset="0"/>
              </a:rPr>
              <a:t>, saying…"</a:t>
            </a:r>
            <a:endParaRPr lang="en-US" b="1" i="0" dirty="0">
              <a:solidFill>
                <a:srgbClr val="FFFFFF"/>
              </a:solidFill>
              <a:latin typeface="Arial" charset="0"/>
              <a:ea typeface="新細明體" charset="0"/>
            </a:endParaRPr>
          </a:p>
        </p:txBody>
      </p:sp>
      <p:sp>
        <p:nvSpPr>
          <p:cNvPr id="9" name="Title 1"/>
          <p:cNvSpPr txBox="1">
            <a:spLocks/>
          </p:cNvSpPr>
          <p:nvPr/>
        </p:nvSpPr>
        <p:spPr bwMode="auto">
          <a:xfrm>
            <a:off x="1043608" y="1700213"/>
            <a:ext cx="4536455"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Tyre</a:t>
            </a:r>
            <a:b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(Ezekiel 26:1–28:19)</a:t>
            </a:r>
          </a:p>
        </p:txBody>
      </p:sp>
      <p:sp>
        <p:nvSpPr>
          <p:cNvPr id="7" name="Title 1">
            <a:extLst>
              <a:ext uri="{FF2B5EF4-FFF2-40B4-BE49-F238E27FC236}">
                <a16:creationId xmlns:a16="http://schemas.microsoft.com/office/drawing/2014/main" id="{B5456904-E247-DBD7-B68A-0B906DD8D738}"/>
              </a:ext>
            </a:extLst>
          </p:cNvPr>
          <p:cNvSpPr txBox="1">
            <a:spLocks/>
          </p:cNvSpPr>
          <p:nvPr/>
        </p:nvSpPr>
        <p:spPr bwMode="auto">
          <a:xfrm>
            <a:off x="-15498" y="4365104"/>
            <a:ext cx="9215438" cy="2561982"/>
          </a:xfrm>
          <a:prstGeom prst="rect">
            <a:avLst/>
          </a:prstGeom>
          <a:gradFill flip="none" rotWithShape="1">
            <a:gsLst>
              <a:gs pos="0">
                <a:schemeClr val="bg1"/>
              </a:gs>
              <a:gs pos="97000">
                <a:schemeClr val="accent6">
                  <a:lumMod val="70000"/>
                </a:schemeClr>
              </a:gs>
            </a:gsLst>
            <a:path path="circle">
              <a:fillToRect l="50000" t="50000" r="50000" b="50000"/>
            </a:path>
            <a:tileRect/>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新細明體" charset="0"/>
                <a:cs typeface="Arial"/>
              </a:rPr>
              <a:t>"'Ha! She who was the gateway to the rich trade routes to the east has been broken, </a:t>
            </a:r>
            <a:br>
              <a:rPr kumimoji="0" lang="en-US" sz="3200" b="1" i="0" u="none" strike="noStrike" kern="0" cap="none" spc="0" normalizeH="0" baseline="0" noProof="0" dirty="0">
                <a:ln>
                  <a:noFill/>
                </a:ln>
                <a:solidFill>
                  <a:srgbClr val="FFFFFF"/>
                </a:solidFill>
                <a:effectLst/>
                <a:uLnTx/>
                <a:uFillTx/>
                <a:latin typeface="Arial" charset="0"/>
                <a:ea typeface="新細明體" charset="0"/>
                <a:cs typeface="Arial"/>
              </a:rPr>
            </a:br>
            <a:r>
              <a:rPr kumimoji="0" lang="en-US" sz="3200" b="1" i="0" u="none" strike="noStrike" kern="0" cap="none" spc="0" normalizeH="0" baseline="0" noProof="0" dirty="0">
                <a:ln>
                  <a:noFill/>
                </a:ln>
                <a:solidFill>
                  <a:srgbClr val="FFFFFF"/>
                </a:solidFill>
                <a:effectLst/>
                <a:uLnTx/>
                <a:uFillTx/>
                <a:latin typeface="Arial" charset="0"/>
                <a:ea typeface="新細明體" charset="0"/>
                <a:cs typeface="Arial"/>
              </a:rPr>
              <a:t>and I am the heir! Because she has been made desolate, I will become wealthy!'" (26:1-2 </a:t>
            </a:r>
            <a:r>
              <a:rPr kumimoji="0" lang="en-US" sz="2800" b="1" i="0" u="none" strike="noStrike" kern="0" cap="none" spc="0" normalizeH="0" baseline="0" noProof="0" dirty="0">
                <a:ln>
                  <a:noFill/>
                </a:ln>
                <a:solidFill>
                  <a:srgbClr val="FFFFFF"/>
                </a:solidFill>
                <a:effectLst/>
                <a:uLnTx/>
                <a:uFillTx/>
                <a:latin typeface="Arial" charset="0"/>
                <a:ea typeface="新細明體" charset="0"/>
                <a:cs typeface="Arial"/>
              </a:rPr>
              <a:t>NLT</a:t>
            </a:r>
            <a:r>
              <a:rPr kumimoji="0" lang="en-US" sz="3200" b="1" i="0" u="none" strike="noStrike" kern="0" cap="none" spc="0" normalizeH="0" baseline="0" noProof="0" dirty="0">
                <a:ln>
                  <a:noFill/>
                </a:ln>
                <a:solidFill>
                  <a:srgbClr val="FFFFFF"/>
                </a:solidFill>
                <a:effectLst/>
                <a:uLnTx/>
                <a:uFillTx/>
                <a:latin typeface="Arial" charset="0"/>
                <a:ea typeface="新細明體" charset="0"/>
                <a:cs typeface="Arial"/>
              </a:rPr>
              <a:t>)</a:t>
            </a:r>
            <a:endParaRPr kumimoji="0" lang="en-US" sz="4000" b="1" i="0" u="none" strike="noStrike" kern="0" cap="none" spc="0" normalizeH="0" baseline="0" noProof="0" dirty="0">
              <a:ln>
                <a:noFill/>
              </a:ln>
              <a:solidFill>
                <a:srgbClr val="FFFFFF"/>
              </a:solidFill>
              <a:effectLst/>
              <a:uLnTx/>
              <a:uFillTx/>
              <a:latin typeface="Arial" charset="0"/>
              <a:ea typeface="新細明體" charset="0"/>
              <a:cs typeface="Arial"/>
            </a:endParaRPr>
          </a:p>
        </p:txBody>
      </p:sp>
    </p:spTree>
    <p:extLst>
      <p:ext uri="{BB962C8B-B14F-4D97-AF65-F5344CB8AC3E}">
        <p14:creationId xmlns:p14="http://schemas.microsoft.com/office/powerpoint/2010/main" val="24156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500" fill="hold"/>
                                        <p:tgtEl>
                                          <p:spTgt spid="632835"/>
                                        </p:tgtEl>
                                        <p:attrNameLst>
                                          <p:attrName>ppt_w</p:attrName>
                                        </p:attrNameLst>
                                      </p:cBhvr>
                                      <p:tavLst>
                                        <p:tav tm="0">
                                          <p:val>
                                            <p:fltVal val="0"/>
                                          </p:val>
                                        </p:tav>
                                        <p:tav tm="100000">
                                          <p:val>
                                            <p:strVal val="#ppt_w"/>
                                          </p:val>
                                        </p:tav>
                                      </p:tavLst>
                                    </p:anim>
                                    <p:anim calcmode="lin" valueType="num">
                                      <p:cBhvr>
                                        <p:cTn id="8" dur="500" fill="hold"/>
                                        <p:tgtEl>
                                          <p:spTgt spid="632835"/>
                                        </p:tgtEl>
                                        <p:attrNameLst>
                                          <p:attrName>ppt_h</p:attrName>
                                        </p:attrNameLst>
                                      </p:cBhvr>
                                      <p:tavLst>
                                        <p:tav tm="0">
                                          <p:val>
                                            <p:fltVal val="0"/>
                                          </p:val>
                                        </p:tav>
                                        <p:tav tm="100000">
                                          <p:val>
                                            <p:strVal val="#ppt_h"/>
                                          </p:val>
                                        </p:tav>
                                      </p:tavLst>
                                    </p:anim>
                                    <p:animEffect transition="in" filter="fade">
                                      <p:cBhvr>
                                        <p:cTn id="9" dur="500"/>
                                        <p:tgtEl>
                                          <p:spTgt spid="63283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pPr eaLnBrk="1" hangingPunct="1">
              <a:defRPr/>
            </a:pPr>
            <a:r>
              <a:rPr lang="en-US" sz="4800" dirty="0">
                <a:ea typeface="ＭＳ Ｐゴシック" charset="0"/>
              </a:rPr>
              <a:t>Phoenician Coastal Plain</a:t>
            </a:r>
          </a:p>
        </p:txBody>
      </p:sp>
      <p:pic>
        <p:nvPicPr>
          <p:cNvPr id="649218" name="Picture 4" descr="Tyr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1905000" y="1219200"/>
            <a:ext cx="6934200" cy="5395913"/>
          </a:xfrm>
        </p:spPr>
      </p:pic>
      <p:sp>
        <p:nvSpPr>
          <p:cNvPr id="54277" name="Rectangle 5"/>
          <p:cNvSpPr>
            <a:spLocks noChangeArrowheads="1"/>
          </p:cNvSpPr>
          <p:nvPr/>
        </p:nvSpPr>
        <p:spPr bwMode="auto">
          <a:xfrm>
            <a:off x="0" y="2174875"/>
            <a:ext cx="2771775" cy="46196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 name="Rectangle 3"/>
          <p:cNvSpPr txBox="1">
            <a:spLocks noChangeArrowheads="1"/>
          </p:cNvSpPr>
          <p:nvPr/>
        </p:nvSpPr>
        <p:spPr bwMode="auto">
          <a:xfrm>
            <a:off x="179388" y="1484313"/>
            <a:ext cx="3124200" cy="609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342900" marR="0" lvl="0" indent="-342900" algn="l" defTabSz="914400" rtl="0"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Tyre</a:t>
            </a:r>
          </a:p>
        </p:txBody>
      </p:sp>
      <p:pic>
        <p:nvPicPr>
          <p:cNvPr id="64922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r="6122"/>
          <a:stretch>
            <a:fillRect/>
          </a:stretch>
        </p:blipFill>
        <p:spPr bwMode="auto">
          <a:xfrm>
            <a:off x="179388" y="4437063"/>
            <a:ext cx="3505200" cy="219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361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27</a:t>
            </a:r>
          </a:p>
        </p:txBody>
      </p:sp>
    </p:spTree>
    <p:extLst>
      <p:ext uri="{BB962C8B-B14F-4D97-AF65-F5344CB8AC3E}">
        <p14:creationId xmlns:p14="http://schemas.microsoft.com/office/powerpoint/2010/main" val="2824581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5" name="Picture 4" descr="ivoryplaqu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209800"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9" name="Text Box 9"/>
          <p:cNvSpPr txBox="1">
            <a:spLocks noChangeArrowheads="1"/>
          </p:cNvSpPr>
          <p:nvPr/>
        </p:nvSpPr>
        <p:spPr bwMode="auto">
          <a:xfrm>
            <a:off x="2046288" y="4624388"/>
            <a:ext cx="7097712"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0363" marR="0" lvl="0" indent="-360363"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00"/>
                </a:solidFill>
                <a:effectLst/>
                <a:uLnTx/>
                <a:uFillTx/>
                <a:latin typeface="Tempus Sans ITC" charset="0"/>
                <a:ea typeface="ＭＳ Ｐゴシック" charset="0"/>
              </a:rPr>
              <a:t>Ivory</a:t>
            </a:r>
            <a:r>
              <a:rPr kumimoji="0" lang="en-US" sz="2800" b="1" i="0" u="none" strike="noStrike" kern="1200" cap="none" spc="0" normalizeH="0" baseline="0" noProof="0">
                <a:ln>
                  <a:noFill/>
                </a:ln>
                <a:solidFill>
                  <a:srgbClr val="FFFFFF"/>
                </a:solidFill>
                <a:effectLst/>
                <a:uLnTx/>
                <a:uFillTx/>
                <a:latin typeface="Tempus Sans ITC" charset="0"/>
                <a:ea typeface="ＭＳ Ｐゴシック" charset="0"/>
              </a:rPr>
              <a:t> – imported from Syria then exported finished products to the west</a:t>
            </a:r>
          </a:p>
        </p:txBody>
      </p:sp>
      <p:pic>
        <p:nvPicPr>
          <p:cNvPr id="651267" name="Picture 6" descr="women at windo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192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Text Box 2"/>
          <p:cNvSpPr txBox="1">
            <a:spLocks noChangeArrowheads="1"/>
          </p:cNvSpPr>
          <p:nvPr/>
        </p:nvSpPr>
        <p:spPr bwMode="auto">
          <a:xfrm>
            <a:off x="0" y="2351088"/>
            <a:ext cx="91440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empus Sans ITC" charset="0"/>
                <a:ea typeface="ＭＳ Ｐゴシック" charset="0"/>
              </a:rPr>
              <a:t>Imported raw materials from faraway countries and exported finished products:</a:t>
            </a:r>
          </a:p>
        </p:txBody>
      </p:sp>
      <p:pic>
        <p:nvPicPr>
          <p:cNvPr id="651269" name="Picture 5" descr="bowl_ph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29000"/>
            <a:ext cx="19939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8" name="Text Box 8"/>
          <p:cNvSpPr txBox="1">
            <a:spLocks noChangeArrowheads="1"/>
          </p:cNvSpPr>
          <p:nvPr/>
        </p:nvSpPr>
        <p:spPr bwMode="auto">
          <a:xfrm>
            <a:off x="2051050" y="3549650"/>
            <a:ext cx="694055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0363" marR="0" lvl="0" indent="-360363"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00"/>
                </a:solidFill>
                <a:effectLst/>
                <a:uLnTx/>
                <a:uFillTx/>
                <a:latin typeface="Tempus Sans ITC" charset="0"/>
                <a:ea typeface="ＭＳ Ｐゴシック" charset="0"/>
              </a:rPr>
              <a:t>Bronze</a:t>
            </a:r>
            <a:r>
              <a:rPr kumimoji="0" lang="en-US" sz="2800" b="1" i="0" u="none" strike="noStrike" kern="1200" cap="none" spc="0" normalizeH="0" baseline="0" noProof="0">
                <a:ln>
                  <a:noFill/>
                </a:ln>
                <a:solidFill>
                  <a:srgbClr val="FFFFFF"/>
                </a:solidFill>
                <a:effectLst/>
                <a:uLnTx/>
                <a:uFillTx/>
                <a:latin typeface="Tempus Sans ITC" charset="0"/>
                <a:ea typeface="ＭＳ Ｐゴシック" charset="0"/>
              </a:rPr>
              <a:t> – exported to Assyria, Cyprus, Greece, and Italy</a:t>
            </a:r>
          </a:p>
        </p:txBody>
      </p:sp>
      <p:sp>
        <p:nvSpPr>
          <p:cNvPr id="35850" name="Text Box 10"/>
          <p:cNvSpPr txBox="1">
            <a:spLocks noChangeArrowheads="1"/>
          </p:cNvSpPr>
          <p:nvPr/>
        </p:nvSpPr>
        <p:spPr bwMode="auto">
          <a:xfrm>
            <a:off x="2063750" y="5683250"/>
            <a:ext cx="658495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0363" marR="0" lvl="0" indent="-360363"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Tempus Sans ITC" charset="0"/>
                <a:ea typeface="ＭＳ Ｐゴシック" charset="0"/>
              </a:rPr>
              <a:t>Also </a:t>
            </a:r>
            <a:r>
              <a:rPr kumimoji="0" lang="en-US" sz="2800" b="1" i="0" u="none" strike="noStrike" kern="1200" cap="none" spc="0" normalizeH="0" baseline="0" noProof="0">
                <a:ln>
                  <a:noFill/>
                </a:ln>
                <a:solidFill>
                  <a:srgbClr val="FFFF00"/>
                </a:solidFill>
                <a:effectLst/>
                <a:uLnTx/>
                <a:uFillTx/>
                <a:latin typeface="Tempus Sans ITC" charset="0"/>
                <a:ea typeface="ＭＳ Ｐゴシック" charset="0"/>
              </a:rPr>
              <a:t>glass</a:t>
            </a:r>
            <a:r>
              <a:rPr kumimoji="0" lang="en-US" sz="2800" b="1" i="0" u="none" strike="noStrike" kern="1200" cap="none" spc="0" normalizeH="0" baseline="0" noProof="0">
                <a:ln>
                  <a:noFill/>
                </a:ln>
                <a:solidFill>
                  <a:srgbClr val="FFFFFF"/>
                </a:solidFill>
                <a:effectLst/>
                <a:uLnTx/>
                <a:uFillTx/>
                <a:latin typeface="Tempus Sans ITC" charset="0"/>
                <a:ea typeface="ＭＳ Ｐゴシック" charset="0"/>
              </a:rPr>
              <a:t> workings, </a:t>
            </a:r>
            <a:r>
              <a:rPr kumimoji="0" lang="en-US" sz="2800" b="1" i="0" u="none" strike="noStrike" kern="1200" cap="none" spc="0" normalizeH="0" baseline="0" noProof="0">
                <a:ln>
                  <a:noFill/>
                </a:ln>
                <a:solidFill>
                  <a:srgbClr val="FFFF00"/>
                </a:solidFill>
                <a:effectLst/>
                <a:uLnTx/>
                <a:uFillTx/>
                <a:latin typeface="Tempus Sans ITC" charset="0"/>
                <a:ea typeface="ＭＳ Ｐゴシック" charset="0"/>
              </a:rPr>
              <a:t>wool</a:t>
            </a:r>
            <a:r>
              <a:rPr kumimoji="0" lang="en-US" sz="2800" b="1" i="0" u="none" strike="noStrike" kern="1200" cap="none" spc="0" normalizeH="0" baseline="0" noProof="0">
                <a:ln>
                  <a:noFill/>
                </a:ln>
                <a:solidFill>
                  <a:srgbClr val="FFFFFF"/>
                </a:solidFill>
                <a:effectLst/>
                <a:uLnTx/>
                <a:uFillTx/>
                <a:latin typeface="Tempus Sans ITC" charset="0"/>
                <a:ea typeface="ＭＳ Ｐゴシック" charset="0"/>
              </a:rPr>
              <a:t> stuffs dyed in purple, etc.</a:t>
            </a:r>
          </a:p>
        </p:txBody>
      </p:sp>
      <p:sp>
        <p:nvSpPr>
          <p:cNvPr id="2" name="Title 1"/>
          <p:cNvSpPr>
            <a:spLocks noGrp="1"/>
          </p:cNvSpPr>
          <p:nvPr>
            <p:ph type="title" idx="4294967295"/>
          </p:nvPr>
        </p:nvSpPr>
        <p:spPr>
          <a:xfrm>
            <a:off x="2413000" y="0"/>
            <a:ext cx="4263571" cy="2485571"/>
          </a:xfrm>
        </p:spPr>
        <p:txBody>
          <a:bodyPr wrap="none" fromWordArt="1"/>
          <a:lstStyle/>
          <a:p>
            <a:pPr>
              <a:defRPr/>
            </a:pPr>
            <a:r>
              <a:rPr lang="en-US" b="1" kern="10" dirty="0">
                <a:ln w="9525">
                  <a:solidFill>
                    <a:srgbClr val="FFFFFF"/>
                  </a:solidFill>
                  <a:round/>
                  <a:headEnd/>
                  <a:tailEnd/>
                </a:ln>
                <a:solidFill>
                  <a:srgbClr val="FFFFFF"/>
                </a:solidFill>
                <a:latin typeface="KidTYPEPaint"/>
                <a:ea typeface="KidTYPEPaint"/>
                <a:cs typeface="KidTYPEPaint"/>
              </a:rPr>
              <a:t>Trade of Tyre </a:t>
            </a:r>
            <a:br>
              <a:rPr lang="en-US" b="1" kern="10" dirty="0">
                <a:ln w="9525">
                  <a:solidFill>
                    <a:srgbClr val="FFFFFF"/>
                  </a:solidFill>
                  <a:round/>
                  <a:headEnd/>
                  <a:tailEnd/>
                </a:ln>
                <a:solidFill>
                  <a:srgbClr val="FFFFFF"/>
                </a:solidFill>
                <a:latin typeface="KidTYPEPaint"/>
                <a:ea typeface="KidTYPEPaint"/>
                <a:cs typeface="KidTYPEPaint"/>
              </a:rPr>
            </a:br>
            <a:r>
              <a:rPr lang="en-US" b="1" kern="10" dirty="0">
                <a:ln w="9525">
                  <a:solidFill>
                    <a:srgbClr val="FFFFFF"/>
                  </a:solidFill>
                  <a:round/>
                  <a:headEnd/>
                  <a:tailEnd/>
                </a:ln>
                <a:solidFill>
                  <a:srgbClr val="FFFFFF"/>
                </a:solidFill>
                <a:latin typeface="KidTYPEPaint"/>
                <a:ea typeface="KidTYPEPaint"/>
                <a:cs typeface="KidTYPEPaint"/>
              </a:rPr>
              <a:t>(Isaiah 23)</a:t>
            </a:r>
          </a:p>
        </p:txBody>
      </p:sp>
      <p:sp>
        <p:nvSpPr>
          <p:cNvPr id="10" name="Text Box 5"/>
          <p:cNvSpPr txBox="1">
            <a:spLocks noChangeArrowheads="1"/>
          </p:cNvSpPr>
          <p:nvPr/>
        </p:nvSpPr>
        <p:spPr bwMode="auto">
          <a:xfrm>
            <a:off x="8426450" y="76200"/>
            <a:ext cx="674688" cy="461963"/>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119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ssolve">
                                      <p:cBhvr>
                                        <p:cTn id="7" dur="5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dissolve">
                                      <p:cBhvr>
                                        <p:cTn id="12" dur="500"/>
                                        <p:tgtEl>
                                          <p:spTgt spid="35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9"/>
                                        </p:tgtEl>
                                        <p:attrNameLst>
                                          <p:attrName>style.visibility</p:attrName>
                                        </p:attrNameLst>
                                      </p:cBhvr>
                                      <p:to>
                                        <p:strVal val="visible"/>
                                      </p:to>
                                    </p:set>
                                    <p:animEffect transition="in" filter="dissolve">
                                      <p:cBhvr>
                                        <p:cTn id="17" dur="500"/>
                                        <p:tgtEl>
                                          <p:spTgt spid="358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50"/>
                                        </p:tgtEl>
                                        <p:attrNameLst>
                                          <p:attrName>style.visibility</p:attrName>
                                        </p:attrNameLst>
                                      </p:cBhvr>
                                      <p:to>
                                        <p:strVal val="visible"/>
                                      </p:to>
                                    </p:set>
                                    <p:animEffect transition="in" filter="dissolve">
                                      <p:cBhvr>
                                        <p:cTn id="22"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utoUpdateAnimBg="0"/>
      <p:bldP spid="35842" grpId="0" autoUpdateAnimBg="0"/>
      <p:bldP spid="35848" grpId="0" autoUpdateAnimBg="0"/>
      <p:bldP spid="3585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76200" y="4043363"/>
            <a:ext cx="89154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8788" indent="-4587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8788" marR="0" lvl="0" indent="-458788" algn="l" defTabSz="914400" rtl="0" eaLnBrk="1" fontAlgn="base" latinLnBrk="0" hangingPunct="1">
              <a:lnSpc>
                <a:spcPct val="100000"/>
              </a:lnSpc>
              <a:spcBef>
                <a:spcPct val="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Tempus Sans ITC" charset="0"/>
                <a:ea typeface="ＭＳ Ｐゴシック" charset="0"/>
              </a:rPr>
              <a:t>Trade with David (2 Sam. 5:11; 1 Kings 5:1)</a:t>
            </a:r>
          </a:p>
          <a:p>
            <a:pPr marL="458788" marR="0" lvl="0" indent="-458788" algn="l" defTabSz="914400" rtl="0" eaLnBrk="1" fontAlgn="base" latinLnBrk="0" hangingPunct="1">
              <a:lnSpc>
                <a:spcPct val="100000"/>
              </a:lnSpc>
              <a:spcBef>
                <a:spcPct val="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Tempus Sans ITC" charset="0"/>
                <a:ea typeface="ＭＳ Ｐゴシック" charset="0"/>
              </a:rPr>
              <a:t>King Hiram helped Solomon in building and overseas ventures</a:t>
            </a:r>
          </a:p>
          <a:p>
            <a:pPr marL="458788" marR="0" lvl="0" indent="-458788" algn="l" defTabSz="914400" rtl="0" eaLnBrk="1" fontAlgn="base" latinLnBrk="0" hangingPunct="1">
              <a:lnSpc>
                <a:spcPct val="100000"/>
              </a:lnSpc>
              <a:spcBef>
                <a:spcPct val="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Tempus Sans ITC" charset="0"/>
                <a:ea typeface="ＭＳ Ｐゴシック" charset="0"/>
              </a:rPr>
              <a:t>Export of oil, wine and timber</a:t>
            </a:r>
          </a:p>
          <a:p>
            <a:pPr marL="458788" marR="0" lvl="0" indent="-458788" algn="l" defTabSz="914400" rtl="0" eaLnBrk="1" fontAlgn="base" latinLnBrk="0" hangingPunct="1">
              <a:lnSpc>
                <a:spcPct val="100000"/>
              </a:lnSpc>
              <a:spcBef>
                <a:spcPct val="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Tempus Sans ITC" charset="0"/>
                <a:ea typeface="ＭＳ Ｐゴシック" charset="0"/>
              </a:rPr>
              <a:t>Called a harlot (Isa. 23:16-17)</a:t>
            </a:r>
            <a:endParaRPr kumimoji="0" lang="en-US" sz="3600" b="1" i="0" u="none" strike="noStrike" kern="1200" cap="none" spc="0" normalizeH="0" baseline="0" noProof="0">
              <a:ln>
                <a:noFill/>
              </a:ln>
              <a:solidFill>
                <a:srgbClr val="FFFFFF"/>
              </a:solidFill>
              <a:effectLst/>
              <a:uLnTx/>
              <a:uFillTx/>
              <a:latin typeface="Tempus Sans ITC" charset="0"/>
              <a:ea typeface="ＭＳ Ｐゴシック" charset="0"/>
            </a:endParaRPr>
          </a:p>
        </p:txBody>
      </p:sp>
      <p:pic>
        <p:nvPicPr>
          <p:cNvPr id="655362" name="Picture 8" descr="Shi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263" y="-26988"/>
            <a:ext cx="4032250" cy="4032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63" name="Rectangle 9"/>
          <p:cNvSpPr>
            <a:spLocks noChangeArrowheads="1"/>
          </p:cNvSpPr>
          <p:nvPr/>
        </p:nvSpPr>
        <p:spPr bwMode="auto">
          <a:xfrm>
            <a:off x="250825" y="1600200"/>
            <a:ext cx="4843463" cy="180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empus Sans ITC" charset="0"/>
                <a:ea typeface="ＭＳ Ｐゴシック" charset="0"/>
              </a:rPr>
              <a:t>Commercially astute: used trade treaties &amp; political alliances:</a:t>
            </a:r>
          </a:p>
        </p:txBody>
      </p:sp>
      <p:sp>
        <p:nvSpPr>
          <p:cNvPr id="2" name="Title 1"/>
          <p:cNvSpPr>
            <a:spLocks noGrp="1"/>
          </p:cNvSpPr>
          <p:nvPr>
            <p:ph type="title" idx="4294967295"/>
          </p:nvPr>
        </p:nvSpPr>
        <p:spPr>
          <a:xfrm>
            <a:off x="287338" y="68263"/>
            <a:ext cx="4719637" cy="1446212"/>
          </a:xfrm>
          <a:solidFill>
            <a:schemeClr val="tx1"/>
          </a:solidFill>
        </p:spPr>
        <p:txBody>
          <a:bodyPr>
            <a:spAutoFit/>
          </a:bodyPr>
          <a:lstStyle/>
          <a:p>
            <a:pPr eaLnBrk="1" hangingPunct="1">
              <a:defRPr/>
            </a:pPr>
            <a:r>
              <a:rPr lang="en-US" sz="4800" b="1" kern="1200" dirty="0">
                <a:solidFill>
                  <a:srgbClr val="FFFFFF"/>
                </a:solidFill>
                <a:latin typeface="Tempus Sans ITC" charset="0"/>
                <a:ea typeface="ＭＳ Ｐゴシック" charset="0"/>
                <a:cs typeface="ＭＳ Ｐゴシック" charset="0"/>
              </a:rPr>
              <a:t>The Trade of Phoenicia</a:t>
            </a:r>
          </a:p>
        </p:txBody>
      </p:sp>
      <p:sp>
        <p:nvSpPr>
          <p:cNvPr id="6" name="Text Box 5"/>
          <p:cNvSpPr txBox="1">
            <a:spLocks noChangeArrowheads="1"/>
          </p:cNvSpPr>
          <p:nvPr/>
        </p:nvSpPr>
        <p:spPr bwMode="auto">
          <a:xfrm>
            <a:off x="8426450" y="76200"/>
            <a:ext cx="674688" cy="461963"/>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119</a:t>
            </a:r>
          </a:p>
        </p:txBody>
      </p:sp>
    </p:spTree>
    <p:extLst>
      <p:ext uri="{BB962C8B-B14F-4D97-AF65-F5344CB8AC3E}">
        <p14:creationId xmlns:p14="http://schemas.microsoft.com/office/powerpoint/2010/main" val="3790929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dissolve">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dissolve">
                                      <p:cBhvr>
                                        <p:cTn id="12" dur="500"/>
                                        <p:tgtEl>
                                          <p:spTgt spid="3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dissolve">
                                      <p:cBhvr>
                                        <p:cTn id="17" dur="500"/>
                                        <p:tgtEl>
                                          <p:spTgt spid="368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dissolve">
                                      <p:cBhvr>
                                        <p:cTn id="22"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3"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14" name="Rectangle 3"/>
          <p:cNvSpPr>
            <a:spLocks noGrp="1" noChangeArrowheads="1"/>
          </p:cNvSpPr>
          <p:nvPr>
            <p:ph type="title" idx="4294967295"/>
          </p:nvPr>
        </p:nvSpPr>
        <p:spPr>
          <a:xfrm>
            <a:off x="762000" y="76200"/>
            <a:ext cx="6834188" cy="760413"/>
          </a:xfrm>
          <a:solidFill>
            <a:srgbClr val="000000"/>
          </a:solidFill>
        </p:spPr>
        <p:txBody>
          <a:bodyPr/>
          <a:lstStyle/>
          <a:p>
            <a:pPr eaLnBrk="1" hangingPunct="1"/>
            <a:r>
              <a:rPr lang="en-US" b="1">
                <a:latin typeface="Arial" charset="0"/>
                <a:ea typeface="ＭＳ Ｐゴシック" charset="0"/>
              </a:rPr>
              <a:t>Phoenician Colonies</a:t>
            </a:r>
          </a:p>
        </p:txBody>
      </p:sp>
      <p:sp>
        <p:nvSpPr>
          <p:cNvPr id="653316"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Land of Phoenicia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Trade Routes</a:t>
            </a:r>
          </a:p>
        </p:txBody>
      </p:sp>
      <p:sp>
        <p:nvSpPr>
          <p:cNvPr id="653317"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Phoenician Shipping Routes</a:t>
            </a:r>
          </a:p>
        </p:txBody>
      </p:sp>
      <p:sp>
        <p:nvSpPr>
          <p:cNvPr id="653318"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AFRICA</a:t>
            </a:r>
          </a:p>
        </p:txBody>
      </p:sp>
      <p:sp>
        <p:nvSpPr>
          <p:cNvPr id="653319"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ASIA MINOR</a:t>
            </a:r>
          </a:p>
        </p:txBody>
      </p:sp>
      <p:sp>
        <p:nvSpPr>
          <p:cNvPr id="653320"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EUROPE</a:t>
            </a:r>
          </a:p>
        </p:txBody>
      </p:sp>
      <p:sp>
        <p:nvSpPr>
          <p:cNvPr id="653321"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(Tarshish)</a:t>
            </a:r>
          </a:p>
        </p:txBody>
      </p:sp>
      <p:sp>
        <p:nvSpPr>
          <p:cNvPr id="11" name="Text Box 5"/>
          <p:cNvSpPr txBox="1">
            <a:spLocks noChangeArrowheads="1"/>
          </p:cNvSpPr>
          <p:nvPr/>
        </p:nvSpPr>
        <p:spPr bwMode="auto">
          <a:xfrm>
            <a:off x="8426450" y="76200"/>
            <a:ext cx="674688" cy="461963"/>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119</a:t>
            </a:r>
          </a:p>
        </p:txBody>
      </p:sp>
      <p:sp>
        <p:nvSpPr>
          <p:cNvPr id="13" name="Title 1">
            <a:extLst>
              <a:ext uri="{FF2B5EF4-FFF2-40B4-BE49-F238E27FC236}">
                <a16:creationId xmlns:a16="http://schemas.microsoft.com/office/drawing/2014/main" id="{8E361B9D-E0DD-D5E0-1608-ACF88D1945F8}"/>
              </a:ext>
            </a:extLst>
          </p:cNvPr>
          <p:cNvSpPr txBox="1">
            <a:spLocks/>
          </p:cNvSpPr>
          <p:nvPr/>
        </p:nvSpPr>
        <p:spPr bwMode="auto">
          <a:xfrm>
            <a:off x="8709" y="1"/>
            <a:ext cx="9144000" cy="2132856"/>
          </a:xfrm>
          <a:prstGeom prst="rect">
            <a:avLst/>
          </a:prstGeom>
          <a:gradFill flip="none" rotWithShape="1">
            <a:gsLst>
              <a:gs pos="0">
                <a:srgbClr val="000000"/>
              </a:gs>
              <a:gs pos="97000">
                <a:srgbClr val="B9005C">
                  <a:lumMod val="70000"/>
                </a:srgbClr>
              </a:gs>
            </a:gsLst>
            <a:path path="circle">
              <a:fillToRect l="50000" t="50000" r="50000" b="50000"/>
            </a:path>
            <a:tileRect/>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新細明體" charset="0"/>
                <a:cs typeface="Arial"/>
              </a:rPr>
              <a:t>"Tarshish sent merchants to buy your wares in exchange for silver, iron, tin, and lead. </a:t>
            </a:r>
            <a:r>
              <a:rPr kumimoji="0" lang="en-US" sz="2800" b="1" i="0" u="none" strike="noStrike" kern="0" cap="none" spc="0" normalizeH="0" baseline="30000" noProof="0" dirty="0">
                <a:ln>
                  <a:noFill/>
                </a:ln>
                <a:solidFill>
                  <a:srgbClr val="FFFFFF"/>
                </a:solidFill>
                <a:effectLst/>
                <a:uLnTx/>
                <a:uFillTx/>
                <a:latin typeface="Arial" charset="0"/>
                <a:ea typeface="新細明體" charset="0"/>
                <a:cs typeface="Arial"/>
              </a:rPr>
              <a:t>13</a:t>
            </a:r>
            <a:r>
              <a:rPr kumimoji="0" lang="en-US" sz="2800" b="1" i="0" u="none" strike="noStrike" kern="0" cap="none" spc="0" normalizeH="0" baseline="0" noProof="0" dirty="0">
                <a:ln>
                  <a:noFill/>
                </a:ln>
                <a:solidFill>
                  <a:srgbClr val="FFFFFF"/>
                </a:solidFill>
                <a:effectLst/>
                <a:uLnTx/>
                <a:uFillTx/>
                <a:latin typeface="Arial" charset="0"/>
                <a:ea typeface="新細明體" charset="0"/>
                <a:cs typeface="Arial"/>
              </a:rPr>
              <a:t>Merchants from Greece, Tubal, and Meshech brought slaves and articles of bronze to trade with you" </a:t>
            </a:r>
            <a:br>
              <a:rPr kumimoji="0" lang="en-US" sz="2800" b="1" i="0" u="none" strike="noStrike" kern="0" cap="none" spc="0" normalizeH="0" baseline="0" noProof="0" dirty="0">
                <a:ln>
                  <a:noFill/>
                </a:ln>
                <a:solidFill>
                  <a:srgbClr val="FFFFFF"/>
                </a:solidFill>
                <a:effectLst/>
                <a:uLnTx/>
                <a:uFillTx/>
                <a:latin typeface="Arial" charset="0"/>
                <a:ea typeface="新細明體" charset="0"/>
                <a:cs typeface="Arial"/>
              </a:rPr>
            </a:br>
            <a:r>
              <a:rPr kumimoji="0" lang="en-US" sz="2800" b="1" i="0" u="none" strike="noStrike" kern="0" cap="none" spc="0" normalizeH="0" baseline="0" noProof="0" dirty="0">
                <a:ln>
                  <a:noFill/>
                </a:ln>
                <a:solidFill>
                  <a:srgbClr val="FFFFFF"/>
                </a:solidFill>
                <a:effectLst/>
                <a:uLnTx/>
                <a:uFillTx/>
                <a:latin typeface="Arial" charset="0"/>
                <a:ea typeface="新細明體" charset="0"/>
                <a:cs typeface="Arial"/>
              </a:rPr>
              <a:t>(Ezekiel 27:12 </a:t>
            </a:r>
            <a:r>
              <a:rPr kumimoji="0" lang="en-US" sz="2400" b="1" i="0" u="none" strike="noStrike" kern="0" cap="none" spc="0" normalizeH="0" baseline="0" noProof="0" dirty="0">
                <a:ln>
                  <a:noFill/>
                </a:ln>
                <a:solidFill>
                  <a:srgbClr val="FFFFFF"/>
                </a:solidFill>
                <a:effectLst/>
                <a:uLnTx/>
                <a:uFillTx/>
                <a:latin typeface="Arial" charset="0"/>
                <a:ea typeface="新細明體" charset="0"/>
                <a:cs typeface="Arial"/>
              </a:rPr>
              <a:t>NLT</a:t>
            </a:r>
            <a:r>
              <a:rPr kumimoji="0" lang="en-US" sz="2800" b="1" i="0" u="none" strike="noStrike" kern="0" cap="none" spc="0" normalizeH="0" baseline="0" noProof="0" dirty="0">
                <a:ln>
                  <a:noFill/>
                </a:ln>
                <a:solidFill>
                  <a:srgbClr val="FFFFFF"/>
                </a:solidFill>
                <a:effectLst/>
                <a:uLnTx/>
                <a:uFillTx/>
                <a:latin typeface="Arial" charset="0"/>
                <a:ea typeface="新細明體" charset="0"/>
                <a:cs typeface="Arial"/>
              </a:rPr>
              <a:t>).</a:t>
            </a:r>
          </a:p>
        </p:txBody>
      </p:sp>
      <p:pic>
        <p:nvPicPr>
          <p:cNvPr id="65331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9763" y="1909278"/>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4" name="Text Box 8" descr="Purple mesh">
            <a:extLst>
              <a:ext uri="{FF2B5EF4-FFF2-40B4-BE49-F238E27FC236}">
                <a16:creationId xmlns:a16="http://schemas.microsoft.com/office/drawing/2014/main" id="{3ECB279C-B348-A2DE-2D97-8EEA676333A6}"/>
              </a:ext>
            </a:extLst>
          </p:cNvPr>
          <p:cNvSpPr txBox="1">
            <a:spLocks noChangeArrowheads="1"/>
          </p:cNvSpPr>
          <p:nvPr/>
        </p:nvSpPr>
        <p:spPr bwMode="auto">
          <a:xfrm>
            <a:off x="7596188" y="4767951"/>
            <a:ext cx="1490662" cy="646331"/>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Tyre</a:t>
            </a:r>
            <a:endParaRPr kumimoji="0" lang="en-US"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3135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strips(downLeft)">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28</a:t>
            </a:r>
          </a:p>
        </p:txBody>
      </p:sp>
    </p:spTree>
    <p:extLst>
      <p:ext uri="{BB962C8B-B14F-4D97-AF65-F5344CB8AC3E}">
        <p14:creationId xmlns:p14="http://schemas.microsoft.com/office/powerpoint/2010/main" val="395269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2420888"/>
            <a:ext cx="9144000" cy="4536504"/>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a:defRPr sz="4800" b="1">
                <a:latin typeface="Arial"/>
                <a:ea typeface="ＭＳ Ｐゴシック" pitchFamily="-108" charset="-128"/>
                <a:cs typeface="Arial"/>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pPr marL="9525" marR="0" lvl="0" indent="-9525"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"God is a terrible judge. Seriously. If He served in any court in our country, He would probably wind up in prison. I am not trying to malign God; I am just stating the way things are. Look at the facts</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p>
        </p:txBody>
      </p:sp>
      <p:sp>
        <p:nvSpPr>
          <p:cNvPr id="900098" name="Rectangle 2"/>
          <p:cNvSpPr>
            <a:spLocks noGrp="1" noChangeArrowheads="1"/>
          </p:cNvSpPr>
          <p:nvPr>
            <p:ph type="ctrTitle"/>
          </p:nvPr>
        </p:nvSpPr>
        <p:spPr>
          <a:xfrm>
            <a:off x="3203848" y="162609"/>
            <a:ext cx="5940152" cy="1178159"/>
          </a:xfrm>
          <a:effectLst/>
        </p:spPr>
        <p:txBody>
          <a:bodyPr/>
          <a:lstStyle/>
          <a:p>
            <a:pPr algn="l">
              <a:defRPr/>
            </a:pPr>
            <a:r>
              <a:rPr lang="en-US" sz="4800" b="1" dirty="0">
                <a:solidFill>
                  <a:schemeClr val="tx1"/>
                </a:solidFill>
              </a:rPr>
              <a:t>4 Reasons God is a Bad Judge</a:t>
            </a:r>
            <a:endParaRPr lang="en-US" sz="4800" b="1" dirty="0">
              <a:solidFill>
                <a:schemeClr val="tx1"/>
              </a:solidFill>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98D11C72-9623-547D-1D83-B1C3EC8C4BDD}"/>
              </a:ext>
            </a:extLst>
          </p:cNvPr>
          <p:cNvSpPr txBox="1">
            <a:spLocks noChangeArrowheads="1"/>
          </p:cNvSpPr>
          <p:nvPr/>
        </p:nvSpPr>
        <p:spPr bwMode="auto">
          <a:xfrm>
            <a:off x="3203848" y="1471081"/>
            <a:ext cx="5796136" cy="51775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Arial"/>
                <a:ea typeface="ＭＳ Ｐゴシック" pitchFamily="-108" charset="-128"/>
                <a:cs typeface="Arial"/>
              </a:rPr>
              <a:t>—Jeremy Myers</a:t>
            </a:r>
            <a:endParaRPr kumimoji="0" lang="en-US" sz="3200" b="1" i="1" u="none" strike="noStrike" kern="0" cap="none" spc="0" normalizeH="0" baseline="0" noProof="0" dirty="0">
              <a:ln>
                <a:noFill/>
              </a:ln>
              <a:solidFill>
                <a:srgbClr val="000000"/>
              </a:solidFill>
              <a:effectLst>
                <a:glow rad="127000">
                  <a:srgbClr val="000000"/>
                </a:glow>
              </a:effectLst>
              <a:uLnTx/>
              <a:uFillTx/>
              <a:latin typeface="Arial" charset="0"/>
              <a:ea typeface="ＭＳ Ｐゴシック" charset="0"/>
              <a:cs typeface="ＭＳ Ｐゴシック" charset="0"/>
            </a:endParaRPr>
          </a:p>
        </p:txBody>
      </p:sp>
      <p:pic>
        <p:nvPicPr>
          <p:cNvPr id="2052" name="Picture 4" descr="What The Bible Says About Judging Others | Jack Wellman">
            <a:extLst>
              <a:ext uri="{FF2B5EF4-FFF2-40B4-BE49-F238E27FC236}">
                <a16:creationId xmlns:a16="http://schemas.microsoft.com/office/drawing/2014/main" id="{F1979F46-69EC-4485-A960-00F6F1A2D2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6" t="4785" r="4706" b="4283"/>
          <a:stretch/>
        </p:blipFill>
        <p:spPr bwMode="auto">
          <a:xfrm>
            <a:off x="144016" y="0"/>
            <a:ext cx="2771800" cy="1889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12259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905" name="Picture 1" descr="13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3975"/>
            <a:ext cx="9150350"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906" name="Rectangle 1026"/>
          <p:cNvSpPr>
            <a:spLocks noGrp="1" noChangeArrowheads="1"/>
          </p:cNvSpPr>
          <p:nvPr>
            <p:ph type="ctrTitle"/>
          </p:nvPr>
        </p:nvSpPr>
        <p:spPr>
          <a:xfrm>
            <a:off x="1979613" y="692150"/>
            <a:ext cx="6302375" cy="984250"/>
          </a:xfrm>
        </p:spPr>
        <p:txBody>
          <a:bodyPr anchor="ctr"/>
          <a:lstStyle/>
          <a:p>
            <a:pPr algn="ctr" eaLnBrk="1" hangingPunct="1"/>
            <a:r>
              <a:rPr lang="en-US" altLang="zh-TW" b="1" i="0">
                <a:latin typeface="Arial" charset="0"/>
                <a:ea typeface="新細明體" charset="0"/>
              </a:rPr>
              <a:t>Difficult Passages</a:t>
            </a:r>
            <a:endParaRPr lang="en-US" altLang="zh-TW" sz="5400" b="1">
              <a:latin typeface="Arial" charset="0"/>
              <a:ea typeface="新細明體" charset="0"/>
            </a:endParaRPr>
          </a:p>
        </p:txBody>
      </p:sp>
      <p:sp>
        <p:nvSpPr>
          <p:cNvPr id="40965" name="Rectangle 1029"/>
          <p:cNvSpPr>
            <a:spLocks noChangeArrowheads="1"/>
          </p:cNvSpPr>
          <p:nvPr/>
        </p:nvSpPr>
        <p:spPr bwMode="auto">
          <a:xfrm>
            <a:off x="35496" y="3657600"/>
            <a:ext cx="9108504"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kumimoji="0" lang="ru-RU"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a:t>
            </a:r>
            <a:r>
              <a:rPr kumimoji="0" lang="en-US"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son of man</a:t>
            </a:r>
            <a:r>
              <a:rPr kumimoji="0" lang="ru-RU"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a:t>
            </a:r>
            <a:r>
              <a:rPr kumimoji="0" lang="en-US"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 (2:1 &amp; 93 times)</a:t>
            </a: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   </a:t>
            </a:r>
            <a:r>
              <a:rPr kumimoji="0" lang="ru-RU"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a:t>
            </a:r>
            <a:r>
              <a:rPr kumimoji="0" lang="en-US"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Spirit within you</a:t>
            </a:r>
            <a:r>
              <a:rPr kumimoji="0" lang="ru-RU"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a:t>
            </a:r>
            <a:r>
              <a:rPr kumimoji="0" lang="en-US"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 (36:26-27)</a:t>
            </a: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kumimoji="0" lang="ru-RU"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a:t>
            </a:r>
            <a:r>
              <a:rPr kumimoji="0" lang="en-US"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prince of Tyre</a:t>
            </a:r>
            <a:r>
              <a:rPr kumimoji="0" lang="ru-RU"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a:t>
            </a:r>
            <a:r>
              <a:rPr kumimoji="0" lang="en-US" altLang="zh-TW" sz="4400" b="1" i="0" u="none" strike="noStrike" kern="1200" cap="none" spc="0" normalizeH="0" baseline="0" noProof="0" dirty="0">
                <a:ln>
                  <a:noFill/>
                </a:ln>
                <a:solidFill>
                  <a:srgbClr val="FFFFCC"/>
                </a:solidFill>
                <a:effectLst>
                  <a:glow rad="139700">
                    <a:srgbClr val="000000">
                      <a:alpha val="75000"/>
                    </a:srgbClr>
                  </a:glow>
                </a:effectLst>
                <a:uLnTx/>
                <a:uFillTx/>
                <a:latin typeface="Arial" charset="0"/>
                <a:ea typeface="ＭＳ Ｐゴシック" charset="0"/>
                <a:cs typeface="Arial" charset="0"/>
              </a:rPr>
              <a:t> (28:2)</a:t>
            </a:r>
          </a:p>
        </p:txBody>
      </p:sp>
    </p:spTree>
    <p:extLst>
      <p:ext uri="{BB962C8B-B14F-4D97-AF65-F5344CB8AC3E}">
        <p14:creationId xmlns:p14="http://schemas.microsoft.com/office/powerpoint/2010/main" val="2444362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Effect transition="in" filter="barn(outVertical)">
                                      <p:cBhvr>
                                        <p:cTn id="7" dur="500"/>
                                        <p:tgtEl>
                                          <p:spTgt spid="409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0965">
                                            <p:txEl>
                                              <p:pRg st="1" end="1"/>
                                            </p:txEl>
                                          </p:spTgt>
                                        </p:tgtEl>
                                        <p:attrNameLst>
                                          <p:attrName>style.visibility</p:attrName>
                                        </p:attrNameLst>
                                      </p:cBhvr>
                                      <p:to>
                                        <p:strVal val="visible"/>
                                      </p:to>
                                    </p:set>
                                    <p:animEffect transition="in" filter="barn(outVertical)">
                                      <p:cBhvr>
                                        <p:cTn id="12" dur="500"/>
                                        <p:tgtEl>
                                          <p:spTgt spid="409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0965">
                                            <p:txEl>
                                              <p:pRg st="2" end="2"/>
                                            </p:txEl>
                                          </p:spTgt>
                                        </p:tgtEl>
                                        <p:attrNameLst>
                                          <p:attrName>style.visibility</p:attrName>
                                        </p:attrNameLst>
                                      </p:cBhvr>
                                      <p:to>
                                        <p:strVal val="visible"/>
                                      </p:to>
                                    </p:set>
                                    <p:animEffect transition="in" filter="barn(outVertical)">
                                      <p:cBhvr>
                                        <p:cTn id="17" dur="500"/>
                                        <p:tgtEl>
                                          <p:spTgt spid="409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9144000" cy="621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9394" name="Text Box 2"/>
          <p:cNvSpPr txBox="1">
            <a:spLocks noChangeArrowheads="1"/>
          </p:cNvSpPr>
          <p:nvPr/>
        </p:nvSpPr>
        <p:spPr bwMode="auto">
          <a:xfrm>
            <a:off x="0" y="473075"/>
            <a:ext cx="9144000" cy="868363"/>
          </a:xfrm>
          <a:prstGeom prst="rect">
            <a:avLst/>
          </a:prstGeom>
          <a:solidFill>
            <a:srgbClr val="000000"/>
          </a:solid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Who was the King of Tyre (Isaiah 23)?</a:t>
            </a:r>
          </a:p>
        </p:txBody>
      </p:sp>
      <p:sp>
        <p:nvSpPr>
          <p:cNvPr id="888835" name="Text Box 3"/>
          <p:cNvSpPr txBox="1">
            <a:spLocks noChangeArrowheads="1"/>
          </p:cNvSpPr>
          <p:nvPr/>
        </p:nvSpPr>
        <p:spPr bwMode="auto">
          <a:xfrm>
            <a:off x="0" y="5741988"/>
            <a:ext cx="9144000" cy="86995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Tyrian coins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4" descr="Ezek 28 Temple Lar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9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7954" name="Title 1"/>
          <p:cNvSpPr>
            <a:spLocks noGrp="1"/>
          </p:cNvSpPr>
          <p:nvPr>
            <p:ph type="title"/>
          </p:nvPr>
        </p:nvSpPr>
        <p:spPr>
          <a:xfrm>
            <a:off x="0" y="5181600"/>
            <a:ext cx="9144000" cy="838200"/>
          </a:xfrm>
        </p:spPr>
        <p:txBody>
          <a:bodyPr/>
          <a:lstStyle/>
          <a:p>
            <a:pPr algn="l"/>
            <a:r>
              <a:rPr lang="en-US" b="1" dirty="0">
                <a:solidFill>
                  <a:srgbClr val="FFFFFF"/>
                </a:solidFill>
                <a:latin typeface="Arial" charset="0"/>
                <a:ea typeface="新細明體" charset="0"/>
              </a:rPr>
              <a:t>Poseidon</a:t>
            </a:r>
            <a:r>
              <a:rPr lang="fr-FR"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Temple</a:t>
            </a:r>
          </a:p>
        </p:txBody>
      </p:sp>
      <p:sp>
        <p:nvSpPr>
          <p:cNvPr id="7" name="Title 1"/>
          <p:cNvSpPr txBox="1">
            <a:spLocks/>
          </p:cNvSpPr>
          <p:nvPr/>
        </p:nvSpPr>
        <p:spPr bwMode="auto">
          <a:xfrm>
            <a:off x="0" y="6019800"/>
            <a:ext cx="9144000" cy="8382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err="1">
                <a:ln>
                  <a:noFill/>
                </a:ln>
                <a:solidFill>
                  <a:srgbClr val="FFFFFF"/>
                </a:solidFill>
                <a:effectLst/>
                <a:uLnTx/>
                <a:uFillTx/>
                <a:latin typeface="Arial"/>
                <a:ea typeface="新細明體"/>
                <a:cs typeface="Arial"/>
              </a:rPr>
              <a:t>Tyre</a:t>
            </a:r>
            <a:r>
              <a:rPr kumimoji="0" lang="fr-FR" sz="2800" b="1" i="1" u="none" strike="noStrike" kern="0" cap="none" spc="0" normalizeH="0" baseline="0" noProof="0" dirty="0">
                <a:ln>
                  <a:noFill/>
                </a:ln>
                <a:solidFill>
                  <a:srgbClr val="FFFFFF"/>
                </a:solidFill>
                <a:effectLst/>
                <a:uLnTx/>
                <a:uFillTx/>
                <a:latin typeface="Arial"/>
                <a:ea typeface="新細明體"/>
                <a:cs typeface="Arial"/>
              </a:rPr>
              <a:t>'</a:t>
            </a:r>
            <a:r>
              <a:rPr kumimoji="0" lang="en-US" sz="2800" b="1" i="1" u="none" strike="noStrike" kern="0" cap="none" spc="0" normalizeH="0" baseline="0" noProof="0" dirty="0">
                <a:ln>
                  <a:noFill/>
                </a:ln>
                <a:solidFill>
                  <a:srgbClr val="FFFFFF"/>
                </a:solidFill>
                <a:effectLst/>
                <a:uLnTx/>
                <a:uFillTx/>
                <a:latin typeface="Arial"/>
                <a:ea typeface="新細明體"/>
                <a:cs typeface="Arial"/>
              </a:rPr>
              <a:t>s king regarded himself as the god of the sea (Ezek. 28:2 </a:t>
            </a:r>
            <a:r>
              <a:rPr kumimoji="0" lang="en-US" sz="2000" b="1" i="1" u="none" strike="noStrike" kern="0" cap="none" spc="0" normalizeH="0" baseline="0" noProof="0" dirty="0">
                <a:ln>
                  <a:noFill/>
                </a:ln>
                <a:solidFill>
                  <a:srgbClr val="FFFFFF"/>
                </a:solidFill>
                <a:effectLst/>
                <a:uLnTx/>
                <a:uFillTx/>
                <a:latin typeface="Arial"/>
                <a:ea typeface="新細明體"/>
                <a:cs typeface="Arial"/>
              </a:rPr>
              <a:t>NLT</a:t>
            </a:r>
            <a:r>
              <a:rPr kumimoji="0" lang="en-US" sz="2800" b="1" i="1" u="none" strike="noStrike" kern="0" cap="none" spc="0" normalizeH="0" baseline="0" noProof="0" dirty="0">
                <a:ln>
                  <a:noFill/>
                </a:ln>
                <a:solidFill>
                  <a:srgbClr val="FFFFFF"/>
                </a:solidFill>
                <a:effectLst/>
                <a:uLnTx/>
                <a:uFillTx/>
                <a:latin typeface="Arial"/>
                <a:ea typeface="新細明體"/>
                <a:cs typeface="Arial"/>
              </a:rPr>
              <a:t>)</a:t>
            </a:r>
          </a:p>
        </p:txBody>
      </p:sp>
      <p:sp>
        <p:nvSpPr>
          <p:cNvPr id="8" name="Title 1"/>
          <p:cNvSpPr txBox="1">
            <a:spLocks/>
          </p:cNvSpPr>
          <p:nvPr/>
        </p:nvSpPr>
        <p:spPr bwMode="auto">
          <a:xfrm>
            <a:off x="0" y="0"/>
            <a:ext cx="5148064" cy="5181600"/>
          </a:xfrm>
          <a:prstGeom prst="rect">
            <a:avLst/>
          </a:prstGeom>
          <a:gradFill flip="none" rotWithShape="1">
            <a:gsLst>
              <a:gs pos="0">
                <a:srgbClr val="000090">
                  <a:shade val="30000"/>
                  <a:satMod val="115000"/>
                </a:srgbClr>
              </a:gs>
              <a:gs pos="50000">
                <a:srgbClr val="000090">
                  <a:shade val="67500"/>
                  <a:satMod val="115000"/>
                </a:srgbClr>
              </a:gs>
              <a:gs pos="100000">
                <a:srgbClr val="000090">
                  <a:shade val="100000"/>
                  <a:satMod val="115000"/>
                </a:srgbClr>
              </a:gs>
            </a:gsLst>
            <a:lin ang="2700000" scaled="1"/>
            <a:tileRect/>
          </a:gradFill>
          <a:ln w="9525">
            <a:solidFill>
              <a:schemeClr val="accent4">
                <a:lumMod val="20000"/>
                <a:lumOff val="80000"/>
              </a:schemeClr>
            </a:solidFill>
            <a:miter lim="800000"/>
            <a:headEnd/>
            <a:tailEnd/>
          </a:ln>
        </p:spPr>
        <p:txBody>
          <a:bodyPr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"Son of man, give the prince of Tyre this message from the Sovereign L</a:t>
            </a:r>
            <a:r>
              <a:rPr kumimoji="0" lang="en-US" sz="2400" b="1" i="0" u="none" strike="noStrike" kern="1200" cap="none" spc="0" normalizeH="0" baseline="0" noProof="0" dirty="0">
                <a:ln>
                  <a:noFill/>
                </a:ln>
                <a:solidFill>
                  <a:srgbClr val="FFFFFF"/>
                </a:solidFill>
                <a:effectLst/>
                <a:uLnTx/>
                <a:uFillTx/>
                <a:latin typeface="Arial" pitchFamily="-112" charset="0"/>
                <a:ea typeface="新細明體"/>
                <a:cs typeface="新細明體"/>
              </a:rPr>
              <a:t>ORD</a:t>
            </a: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 </a:t>
            </a:r>
            <a:b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en-US"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'In your great pride, you claim, </a:t>
            </a:r>
            <a:r>
              <a:rPr kumimoji="0" lang="fr-FR"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a:t>
            </a:r>
            <a:r>
              <a:rPr kumimoji="0" lang="en-US"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I am a god! I sit on a divine throne in the heart of the sea.</a:t>
            </a:r>
            <a:r>
              <a:rPr kumimoji="0" lang="fr-FR"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a:t>
            </a:r>
            <a:r>
              <a:rPr kumimoji="0" lang="en-US"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 </a:t>
            </a: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But you are only a man and not a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though you boast that you are a god.'</a:t>
            </a:r>
            <a:r>
              <a:rPr kumimoji="0" lang="ru-RU"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endPar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endParaRPr>
          </a:p>
        </p:txBody>
      </p:sp>
    </p:spTree>
    <p:extLst>
      <p:ext uri="{BB962C8B-B14F-4D97-AF65-F5344CB8AC3E}">
        <p14:creationId xmlns:p14="http://schemas.microsoft.com/office/powerpoint/2010/main" val="3824061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7410" name="Picture 3" descr="Rev 12 Satan c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9618" name="Rectangle 2"/>
          <p:cNvSpPr>
            <a:spLocks noGrp="1" noChangeArrowheads="1"/>
          </p:cNvSpPr>
          <p:nvPr>
            <p:ph type="ctrTitle"/>
          </p:nvPr>
        </p:nvSpPr>
        <p:spPr>
          <a:xfrm>
            <a:off x="4283968" y="5229135"/>
            <a:ext cx="4680520" cy="1200329"/>
          </a:xfrm>
          <a:noFill/>
          <a:ln w="9525">
            <a:noFill/>
            <a:miter lim="800000"/>
            <a:headEnd/>
            <a:tailEnd/>
          </a:ln>
          <a:effectLst/>
        </p:spPr>
        <p:txBody>
          <a:bodyPr wrap="square">
            <a:spAutoFit/>
          </a:bodyPr>
          <a:lstStyle/>
          <a:p>
            <a:pPr algn="r" eaLnBrk="1" hangingPunct="1"/>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Satan cast down </a:t>
            </a:r>
            <a:b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br>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(cf. Rev. 12:7-13)</a:t>
            </a:r>
          </a:p>
        </p:txBody>
      </p:sp>
      <p:sp>
        <p:nvSpPr>
          <p:cNvPr id="70660" name="TextBox 3"/>
          <p:cNvSpPr txBox="1">
            <a:spLocks noChangeArrowheads="1"/>
          </p:cNvSpPr>
          <p:nvPr/>
        </p:nvSpPr>
        <p:spPr bwMode="auto">
          <a:xfrm>
            <a:off x="36512" y="0"/>
            <a:ext cx="9144000" cy="306896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2 </a:t>
            </a:r>
            <a:r>
              <a:rPr kumimoji="0" lang="ru-RU"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Son of man, give the prince of Tyre this message from the Sovereign L</a:t>
            </a:r>
            <a:r>
              <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ORD</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endParaRPr kumimoji="0" lang="en-US" sz="3200" b="1" i="1"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In your great pride you claim, </a:t>
            </a:r>
            <a:r>
              <a:rPr kumimoji="0" lang="fr-FR"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 am a god! I sit on a divine throne in the heart of the sea.</a:t>
            </a:r>
            <a:r>
              <a:rPr kumimoji="0" lang="fr-FR"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But you are only a man and not a god, though you boast that you are a god</a:t>
            </a:r>
            <a:r>
              <a:rPr kumimoji="0" lang="ru-RU"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(Ezekiel 28:2).</a:t>
            </a:r>
          </a:p>
        </p:txBody>
      </p:sp>
    </p:spTree>
    <p:extLst>
      <p:ext uri="{BB962C8B-B14F-4D97-AF65-F5344CB8AC3E}">
        <p14:creationId xmlns:p14="http://schemas.microsoft.com/office/powerpoint/2010/main" val="4047443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57" name="Picture 3" descr="Satan fall Rev 1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3" name="Title 1"/>
          <p:cNvSpPr>
            <a:spLocks noGrp="1"/>
          </p:cNvSpPr>
          <p:nvPr>
            <p:ph type="title"/>
          </p:nvPr>
        </p:nvSpPr>
        <p:spPr>
          <a:xfrm>
            <a:off x="107504" y="5533935"/>
            <a:ext cx="8856984" cy="120032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1" hangingPunct="1"/>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Fall of Lucifer, the Shining Star</a:t>
            </a:r>
            <a:b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br>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(cf. Rev. 12:7-9)</a:t>
            </a:r>
          </a:p>
        </p:txBody>
      </p:sp>
      <p:sp>
        <p:nvSpPr>
          <p:cNvPr id="4" name="Title 1"/>
          <p:cNvSpPr txBox="1">
            <a:spLocks/>
          </p:cNvSpPr>
          <p:nvPr/>
        </p:nvSpPr>
        <p:spPr bwMode="auto">
          <a:xfrm>
            <a:off x="0" y="50304"/>
            <a:ext cx="9144000" cy="4098776"/>
          </a:xfrm>
          <a:prstGeom prst="rect">
            <a:avLst/>
          </a:prstGeom>
          <a:noFill/>
          <a:ln w="9525">
            <a:noFill/>
            <a:miter lim="800000"/>
            <a:headEnd/>
            <a:tailEnd/>
          </a:ln>
          <a:effectLst>
            <a:glow rad="228600">
              <a:schemeClr val="accent4">
                <a:satMod val="175000"/>
                <a:alpha val="40000"/>
              </a:schemeClr>
            </a:glow>
          </a:effectLst>
        </p:spPr>
        <p:txBody>
          <a:bodyPr anchor="t"/>
          <a:lstStyle>
            <a:defPPr>
              <a:defRPr lang="en-US"/>
            </a:defPPr>
            <a:lvl1pPr algn="ctr" defTabSz="914400" eaLnBrk="0" fontAlgn="base" hangingPunct="0">
              <a:spcBef>
                <a:spcPct val="0"/>
              </a:spcBef>
              <a:spcAft>
                <a:spcPct val="0"/>
              </a:spcAft>
              <a:defRPr sz="2000" b="1">
                <a:solidFill>
                  <a:srgbClr val="FFFFFF"/>
                </a:solidFill>
                <a:effectLst>
                  <a:glow rad="304800">
                    <a:srgbClr val="000000">
                      <a:alpha val="75000"/>
                    </a:srgbClr>
                  </a:glow>
                  <a:outerShdw blurRad="38100" dist="38100" dir="2700000" algn="tl">
                    <a:srgbClr val="000000">
                      <a:alpha val="43137"/>
                    </a:srgbClr>
                  </a:outerShdw>
                </a:effectLst>
                <a:latin typeface="Arial" charset="0"/>
                <a:ea typeface="ＭＳ Ｐゴシック"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3 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regard yourself as wiser than Daniel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think no secret is hidden from you.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4 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With your wisdom and understanding you have amassed great wealth—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gold and silver for your treasuries.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5 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Yes, your wisdom has made you very rich,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your riches have made you very proud</a:t>
            </a:r>
            <a:r>
              <a:rPr kumimoji="0" lang="ru-RU" altLang="ja-JP"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(Ezekiel 28:3-5)</a:t>
            </a:r>
          </a:p>
        </p:txBody>
      </p:sp>
    </p:spTree>
    <p:extLst>
      <p:ext uri="{BB962C8B-B14F-4D97-AF65-F5344CB8AC3E}">
        <p14:creationId xmlns:p14="http://schemas.microsoft.com/office/powerpoint/2010/main" val="4163608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Title 1"/>
          <p:cNvSpPr>
            <a:spLocks noGrp="1"/>
          </p:cNvSpPr>
          <p:nvPr>
            <p:ph type="title"/>
          </p:nvPr>
        </p:nvSpPr>
        <p:spPr/>
        <p:txBody>
          <a:bodyPr/>
          <a:lstStyle/>
          <a:p>
            <a:r>
              <a:rPr lang="en-US" sz="4800">
                <a:latin typeface="Times New Roman" charset="0"/>
                <a:ea typeface="ＭＳ Ｐゴシック" charset="0"/>
                <a:cs typeface="ＭＳ Ｐゴシック" charset="0"/>
              </a:rPr>
              <a:t>The angels pursue</a:t>
            </a:r>
          </a:p>
        </p:txBody>
      </p:sp>
      <p:sp>
        <p:nvSpPr>
          <p:cNvPr id="660482" name="Content Placeholder 2"/>
          <p:cNvSpPr>
            <a:spLocks noGrp="1"/>
          </p:cNvSpPr>
          <p:nvPr>
            <p:ph idx="1"/>
          </p:nvPr>
        </p:nvSpPr>
        <p:spPr/>
        <p:txBody>
          <a:bodyPr/>
          <a:lstStyle/>
          <a:p>
            <a:endParaRPr lang="en-US">
              <a:latin typeface="Times New Roman" charset="0"/>
              <a:ea typeface="ＭＳ Ｐゴシック" charset="0"/>
              <a:cs typeface="ＭＳ Ｐゴシック" charset="0"/>
            </a:endParaRPr>
          </a:p>
        </p:txBody>
      </p:sp>
      <p:pic>
        <p:nvPicPr>
          <p:cNvPr id="660483"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9766" y="764704"/>
            <a:ext cx="9173766" cy="3429000"/>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the model of perfection, full of wisdom and exquisite in beauty. </a:t>
            </a: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13 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in Eden, the garden of God… </a:t>
            </a: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15</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blameless in all you did from the day you were created until the day evil was found in you"</a:t>
            </a:r>
            <a:b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(Ezekiel 28:12-15)</a:t>
            </a:r>
          </a:p>
        </p:txBody>
      </p:sp>
      <p:sp>
        <p:nvSpPr>
          <p:cNvPr id="7" name="Title 1">
            <a:extLst>
              <a:ext uri="{FF2B5EF4-FFF2-40B4-BE49-F238E27FC236}">
                <a16:creationId xmlns:a16="http://schemas.microsoft.com/office/drawing/2014/main" id="{2DD7C212-DA0B-82EF-C57F-5C188CFED86E}"/>
              </a:ext>
            </a:extLst>
          </p:cNvPr>
          <p:cNvSpPr txBox="1">
            <a:spLocks/>
          </p:cNvSpPr>
          <p:nvPr/>
        </p:nvSpPr>
        <p:spPr bwMode="auto">
          <a:xfrm>
            <a:off x="107504" y="5533935"/>
            <a:ext cx="8856984" cy="1200329"/>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Fall of Lucifer, the Shining Star</a:t>
            </a:r>
            <a:br>
              <a:rPr kumimoji="0" lang="en-US" sz="3600" b="1" i="0" u="none" strike="noStrike" kern="1200" cap="none" spc="0" normalizeH="0" baseline="0" noProof="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600" b="1" i="0" u="none" strike="noStrike" kern="1200" cap="none" spc="0" normalizeH="0" baseline="0" noProof="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(cf. Rev. 12:7-9)</a:t>
            </a:r>
            <a:endParaRPr kumimoji="0" lang="en-US" sz="36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70405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Title 1"/>
          <p:cNvSpPr>
            <a:spLocks noGrp="1"/>
          </p:cNvSpPr>
          <p:nvPr>
            <p:ph type="title"/>
          </p:nvPr>
        </p:nvSpPr>
        <p:spPr/>
        <p:txBody>
          <a:bodyPr/>
          <a:lstStyle/>
          <a:p>
            <a:r>
              <a:rPr lang="en-US" sz="4800">
                <a:latin typeface="Times New Roman" charset="0"/>
                <a:ea typeface="ＭＳ Ｐゴシック" charset="0"/>
                <a:cs typeface="ＭＳ Ｐゴシック" charset="0"/>
              </a:rPr>
              <a:t>The angels pursue</a:t>
            </a:r>
          </a:p>
        </p:txBody>
      </p:sp>
      <p:sp>
        <p:nvSpPr>
          <p:cNvPr id="660482" name="Content Placeholder 2"/>
          <p:cNvSpPr>
            <a:spLocks noGrp="1"/>
          </p:cNvSpPr>
          <p:nvPr>
            <p:ph idx="1"/>
          </p:nvPr>
        </p:nvSpPr>
        <p:spPr/>
        <p:txBody>
          <a:bodyPr/>
          <a:lstStyle/>
          <a:p>
            <a:endParaRPr lang="en-US">
              <a:latin typeface="Times New Roman" charset="0"/>
              <a:ea typeface="ＭＳ Ｐゴシック" charset="0"/>
              <a:cs typeface="ＭＳ Ｐゴシック" charset="0"/>
            </a:endParaRPr>
          </a:p>
        </p:txBody>
      </p:sp>
      <p:pic>
        <p:nvPicPr>
          <p:cNvPr id="660483"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614" y="0"/>
            <a:ext cx="9144000" cy="6453336"/>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glow rad="304800">
                    <a:schemeClr val="tx1">
                      <a:alpha val="75000"/>
                    </a:schemeClr>
                  </a:glow>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16</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rich commerce led you to violence,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you sinned.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 I banished you in disgrace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from the mountain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 expelled you, O mighty guardian,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from your place among the stones of fire.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17</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heart was filled with pride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because of all your beauty.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wisdom was corrupted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by your love of splendor.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 I threw you to the ground and </a:t>
            </a:r>
            <a:b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exposed you to the curious gaze of kings</a:t>
            </a:r>
            <a:r>
              <a:rPr kumimoji="0" lang="ru-RU" altLang="ja-JP"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a:t>
            </a:r>
            <a:b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(Ezek. 28:16-17)</a:t>
            </a:r>
          </a:p>
        </p:txBody>
      </p:sp>
    </p:spTree>
    <p:extLst>
      <p:ext uri="{BB962C8B-B14F-4D97-AF65-F5344CB8AC3E}">
        <p14:creationId xmlns:p14="http://schemas.microsoft.com/office/powerpoint/2010/main" val="2078411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1318742"/>
            <a:ext cx="9215438" cy="5539258"/>
          </a:xfrm>
          <a:gradFill>
            <a:gsLst>
              <a:gs pos="92000">
                <a:srgbClr val="084D72"/>
              </a:gs>
              <a:gs pos="23000">
                <a:schemeClr val="bg1"/>
              </a:gs>
            </a:gsLst>
            <a:path path="circle">
              <a:fillToRect l="50000" t="50000" r="50000" b="50000"/>
            </a:path>
          </a:gradFill>
        </p:spPr>
        <p:txBody>
          <a:bodyPr anchor="ctr"/>
          <a:lstStyle/>
          <a:p>
            <a:pPr algn="ctr"/>
            <a:r>
              <a:rPr lang="en-US" sz="3200" b="1" i="0" dirty="0">
                <a:solidFill>
                  <a:srgbClr val="FFFFFF"/>
                </a:solidFill>
                <a:latin typeface="Arial" charset="0"/>
                <a:ea typeface="新細明體" charset="0"/>
              </a:rPr>
              <a:t>"I am your enemy, O Sidon...</a:t>
            </a:r>
            <a:br>
              <a:rPr lang="en-US" sz="3200" b="1" i="0" dirty="0">
                <a:solidFill>
                  <a:srgbClr val="FFFFFF"/>
                </a:solidFill>
                <a:latin typeface="Arial" charset="0"/>
                <a:ea typeface="新細明體" charset="0"/>
              </a:rPr>
            </a:br>
            <a:r>
              <a:rPr lang="en-US" sz="3200" b="1" i="0" baseline="30000" dirty="0">
                <a:solidFill>
                  <a:srgbClr val="FFFFFF"/>
                </a:solidFill>
                <a:latin typeface="Arial" charset="0"/>
                <a:ea typeface="新細明體" charset="0"/>
              </a:rPr>
              <a:t>23 </a:t>
            </a:r>
            <a:r>
              <a:rPr lang="en-US" sz="3200" b="1" i="0" dirty="0">
                <a:solidFill>
                  <a:srgbClr val="FFFFFF"/>
                </a:solidFill>
                <a:latin typeface="Arial" charset="0"/>
                <a:ea typeface="新細明體" charset="0"/>
              </a:rPr>
              <a:t> I will send a plague against you,</a:t>
            </a:r>
            <a:br>
              <a:rPr lang="en-US" sz="3200" b="1" i="0" dirty="0">
                <a:solidFill>
                  <a:srgbClr val="FFFFFF"/>
                </a:solidFill>
                <a:latin typeface="Arial" charset="0"/>
                <a:ea typeface="新細明體" charset="0"/>
              </a:rPr>
            </a:br>
            <a:r>
              <a:rPr lang="en-US" sz="3200" b="1" i="0" dirty="0">
                <a:solidFill>
                  <a:srgbClr val="FFFFFF"/>
                </a:solidFill>
                <a:latin typeface="Arial" charset="0"/>
                <a:ea typeface="新細明體" charset="0"/>
              </a:rPr>
              <a:t>and blood will be spilled in your streets.</a:t>
            </a:r>
            <a:br>
              <a:rPr lang="en-US" sz="3200" b="1" i="0" dirty="0">
                <a:solidFill>
                  <a:srgbClr val="FFFFFF"/>
                </a:solidFill>
                <a:latin typeface="Arial" charset="0"/>
                <a:ea typeface="新細明體" charset="0"/>
              </a:rPr>
            </a:br>
            <a:r>
              <a:rPr lang="en-US" sz="3200" b="1" i="0" dirty="0">
                <a:solidFill>
                  <a:srgbClr val="FFFFFF"/>
                </a:solidFill>
                <a:latin typeface="Arial" charset="0"/>
                <a:ea typeface="新細明體" charset="0"/>
              </a:rPr>
              <a:t>The attack will come from every direction,</a:t>
            </a:r>
            <a:br>
              <a:rPr lang="en-US" sz="3200" b="1" i="0" dirty="0">
                <a:solidFill>
                  <a:srgbClr val="FFFFFF"/>
                </a:solidFill>
                <a:latin typeface="Arial" charset="0"/>
                <a:ea typeface="新細明體" charset="0"/>
              </a:rPr>
            </a:br>
            <a:r>
              <a:rPr lang="en-US" sz="3200" b="1" i="0" dirty="0">
                <a:solidFill>
                  <a:srgbClr val="FFFFFF"/>
                </a:solidFill>
                <a:latin typeface="Arial" charset="0"/>
                <a:ea typeface="新細明體" charset="0"/>
              </a:rPr>
              <a:t>and your people will lie slaughtered within your walls. Then everyone will know that I am the L</a:t>
            </a:r>
            <a:r>
              <a:rPr lang="en-US" sz="2800" b="1" i="0" dirty="0">
                <a:solidFill>
                  <a:srgbClr val="FFFFFF"/>
                </a:solidFill>
                <a:latin typeface="Arial" charset="0"/>
                <a:ea typeface="新細明體" charset="0"/>
              </a:rPr>
              <a:t>ORD</a:t>
            </a:r>
            <a:r>
              <a:rPr lang="en-US" sz="3200" b="1" i="0" dirty="0">
                <a:solidFill>
                  <a:srgbClr val="FFFFFF"/>
                </a:solidFill>
                <a:latin typeface="Arial" charset="0"/>
                <a:ea typeface="新細明體" charset="0"/>
              </a:rPr>
              <a:t>. </a:t>
            </a:r>
            <a:r>
              <a:rPr lang="en-US" sz="3200" b="1" i="0" baseline="30000" dirty="0">
                <a:solidFill>
                  <a:srgbClr val="FFFFFF"/>
                </a:solidFill>
                <a:latin typeface="Arial" charset="0"/>
                <a:ea typeface="新細明體" charset="0"/>
              </a:rPr>
              <a:t>24 </a:t>
            </a:r>
            <a:r>
              <a:rPr lang="en-US" sz="3200" b="1" i="0" dirty="0">
                <a:solidFill>
                  <a:srgbClr val="FFFF00"/>
                </a:solidFill>
                <a:latin typeface="Arial" charset="0"/>
                <a:ea typeface="新細明體" charset="0"/>
              </a:rPr>
              <a:t>No longer will Israel’s scornful neighbors prick and tear at her like briers and thorns.</a:t>
            </a:r>
            <a:r>
              <a:rPr lang="en-US" sz="3200" b="1" i="0" dirty="0">
                <a:solidFill>
                  <a:srgbClr val="FFFFFF"/>
                </a:solidFill>
                <a:latin typeface="Arial" charset="0"/>
                <a:ea typeface="新細明體" charset="0"/>
              </a:rPr>
              <a:t> For then they will know that I am the Sovereign L</a:t>
            </a:r>
            <a:r>
              <a:rPr lang="en-US" sz="2800" b="1" i="0" dirty="0">
                <a:solidFill>
                  <a:srgbClr val="FFFFFF"/>
                </a:solidFill>
                <a:latin typeface="Arial" charset="0"/>
                <a:ea typeface="新細明體" charset="0"/>
              </a:rPr>
              <a:t>ORD</a:t>
            </a:r>
            <a:r>
              <a:rPr lang="en-US" sz="3200" b="1" i="0" dirty="0">
                <a:solidFill>
                  <a:srgbClr val="FFFFFF"/>
                </a:solidFill>
                <a:latin typeface="Arial" charset="0"/>
                <a:ea typeface="新細明體" charset="0"/>
              </a:rPr>
              <a:t>."</a:t>
            </a:r>
            <a:endParaRPr lang="en-US" b="1" i="0" dirty="0">
              <a:solidFill>
                <a:srgbClr val="FFFFFF"/>
              </a:solidFill>
              <a:latin typeface="Arial" charset="0"/>
              <a:ea typeface="新細明體" charset="0"/>
            </a:endParaRP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Sidon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(28:20-26)</a:t>
            </a:r>
          </a:p>
        </p:txBody>
      </p:sp>
    </p:spTree>
    <p:extLst>
      <p:ext uri="{BB962C8B-B14F-4D97-AF65-F5344CB8AC3E}">
        <p14:creationId xmlns:p14="http://schemas.microsoft.com/office/powerpoint/2010/main" val="185333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fade">
                                      <p:cBhvr>
                                        <p:cTn id="7" dur="1000"/>
                                        <p:tgtEl>
                                          <p:spTgt spid="632835"/>
                                        </p:tgtEl>
                                      </p:cBhvr>
                                    </p:animEffect>
                                    <p:anim calcmode="lin" valueType="num">
                                      <p:cBhvr>
                                        <p:cTn id="8" dur="1000" fill="hold"/>
                                        <p:tgtEl>
                                          <p:spTgt spid="632835"/>
                                        </p:tgtEl>
                                        <p:attrNameLst>
                                          <p:attrName>ppt_x</p:attrName>
                                        </p:attrNameLst>
                                      </p:cBhvr>
                                      <p:tavLst>
                                        <p:tav tm="0">
                                          <p:val>
                                            <p:strVal val="#ppt_x"/>
                                          </p:val>
                                        </p:tav>
                                        <p:tav tm="100000">
                                          <p:val>
                                            <p:strVal val="#ppt_x"/>
                                          </p:val>
                                        </p:tav>
                                      </p:tavLst>
                                    </p:anim>
                                    <p:anim calcmode="lin" valueType="num">
                                      <p:cBhvr>
                                        <p:cTn id="9" dur="900" decel="100000" fill="hold"/>
                                        <p:tgtEl>
                                          <p:spTgt spid="6328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328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29</a:t>
            </a:r>
          </a:p>
        </p:txBody>
      </p:sp>
    </p:spTree>
    <p:extLst>
      <p:ext uri="{BB962C8B-B14F-4D97-AF65-F5344CB8AC3E}">
        <p14:creationId xmlns:p14="http://schemas.microsoft.com/office/powerpoint/2010/main" val="25397790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73485"/>
            <a:ext cx="9144000" cy="1167283"/>
          </a:xfrm>
          <a:noFill/>
          <a:effectLst>
            <a:outerShdw blurRad="63500" dist="35921" dir="2700000" algn="ctr" rotWithShape="0">
              <a:schemeClr val="tx2">
                <a:alpha val="74998"/>
              </a:schemeClr>
            </a:outerShdw>
          </a:effectLst>
        </p:spPr>
        <p:txBody>
          <a:bodyPr anchor="ctr"/>
          <a:lstStyle/>
          <a:p>
            <a:pP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Egypt was deemed strong</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pic>
        <p:nvPicPr>
          <p:cNvPr id="960514" name="Picture 2">
            <a:extLst>
              <a:ext uri="{FF2B5EF4-FFF2-40B4-BE49-F238E27FC236}">
                <a16:creationId xmlns:a16="http://schemas.microsoft.com/office/drawing/2014/main" id="{3D338438-D57F-1A49-982F-0C79DEE2E3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200" y="1628800"/>
            <a:ext cx="77216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332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4" y="2132856"/>
            <a:ext cx="9167813" cy="4824536"/>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a:defRPr sz="4800" b="1">
                <a:latin typeface="Arial"/>
                <a:ea typeface="ＭＳ Ｐゴシック" pitchFamily="-108" charset="-128"/>
                <a:cs typeface="Arial"/>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pPr marL="574675" marR="0" lvl="0" indent="-574675"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God is the judge of the world, </a:t>
            </a:r>
            <a:b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but the world is in quite a mess.</a:t>
            </a:r>
          </a:p>
          <a:p>
            <a:pPr marL="574675" marR="0" lvl="0" indent="-574675"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It takes God way too long to pass judgment.</a:t>
            </a:r>
          </a:p>
          <a:p>
            <a:pPr marL="574675" marR="0" lvl="0" indent="-574675"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When God does make a judgment, </a:t>
            </a:r>
            <a:b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He is way too lenient.</a:t>
            </a:r>
          </a:p>
          <a:p>
            <a:pPr marL="574675" marR="0" lvl="0" indent="-574675"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4. God allows His judgments to be influenced by people.</a:t>
            </a:r>
          </a:p>
        </p:txBody>
      </p:sp>
      <p:sp>
        <p:nvSpPr>
          <p:cNvPr id="900098" name="Rectangle 2"/>
          <p:cNvSpPr>
            <a:spLocks noGrp="1" noChangeArrowheads="1"/>
          </p:cNvSpPr>
          <p:nvPr>
            <p:ph type="ctrTitle"/>
          </p:nvPr>
        </p:nvSpPr>
        <p:spPr>
          <a:xfrm>
            <a:off x="3203848" y="162609"/>
            <a:ext cx="5940152" cy="1178159"/>
          </a:xfrm>
          <a:effectLst/>
        </p:spPr>
        <p:txBody>
          <a:bodyPr/>
          <a:lstStyle/>
          <a:p>
            <a:pPr algn="l">
              <a:defRPr/>
            </a:pPr>
            <a:r>
              <a:rPr lang="en-US" sz="4800" b="1" dirty="0">
                <a:solidFill>
                  <a:schemeClr val="tx1"/>
                </a:solidFill>
              </a:rPr>
              <a:t>4 Reasons God is a Bad Judge</a:t>
            </a:r>
            <a:endParaRPr lang="en-US" sz="4800" b="1" dirty="0">
              <a:solidFill>
                <a:schemeClr val="tx1"/>
              </a:solidFill>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98D11C72-9623-547D-1D83-B1C3EC8C4BDD}"/>
              </a:ext>
            </a:extLst>
          </p:cNvPr>
          <p:cNvSpPr txBox="1">
            <a:spLocks noChangeArrowheads="1"/>
          </p:cNvSpPr>
          <p:nvPr/>
        </p:nvSpPr>
        <p:spPr bwMode="auto">
          <a:xfrm>
            <a:off x="3203848" y="1471081"/>
            <a:ext cx="5796136" cy="51775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Arial"/>
                <a:ea typeface="ＭＳ Ｐゴシック" pitchFamily="-108" charset="-128"/>
                <a:cs typeface="Arial"/>
              </a:rPr>
              <a:t>—Jeremy Myers</a:t>
            </a:r>
            <a:endParaRPr kumimoji="0" lang="en-US" sz="3200" b="1" i="1" u="none" strike="noStrike" kern="0" cap="none" spc="0" normalizeH="0" baseline="0" noProof="0" dirty="0">
              <a:ln>
                <a:noFill/>
              </a:ln>
              <a:solidFill>
                <a:srgbClr val="000000"/>
              </a:solidFill>
              <a:effectLst>
                <a:glow rad="127000">
                  <a:srgbClr val="000000"/>
                </a:glow>
              </a:effectLst>
              <a:uLnTx/>
              <a:uFillTx/>
              <a:latin typeface="Arial" charset="0"/>
              <a:ea typeface="ＭＳ Ｐゴシック" charset="0"/>
              <a:cs typeface="ＭＳ Ｐゴシック" charset="0"/>
            </a:endParaRPr>
          </a:p>
        </p:txBody>
      </p:sp>
      <p:pic>
        <p:nvPicPr>
          <p:cNvPr id="11" name="Picture 4" descr="What The Bible Says About Judging Others | Jack Wellman">
            <a:extLst>
              <a:ext uri="{FF2B5EF4-FFF2-40B4-BE49-F238E27FC236}">
                <a16:creationId xmlns:a16="http://schemas.microsoft.com/office/drawing/2014/main" id="{373E0C41-6503-F6E9-D881-18B6B8ED2A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6" t="4785" r="4706" b="4283"/>
          <a:stretch/>
        </p:blipFill>
        <p:spPr bwMode="auto">
          <a:xfrm>
            <a:off x="144016" y="0"/>
            <a:ext cx="2771800" cy="1889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59983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8820596" cy="4969296"/>
          </a:xfrm>
          <a:gradFill flip="none" rotWithShape="1">
            <a:gsLst>
              <a:gs pos="0">
                <a:srgbClr val="006500">
                  <a:lumMod val="71000"/>
                </a:srgbClr>
              </a:gs>
              <a:gs pos="100000">
                <a:schemeClr val="bg1"/>
              </a:gs>
            </a:gsLst>
            <a:path path="circle">
              <a:fillToRect l="50000" t="50000" r="50000" b="50000"/>
            </a:path>
            <a:tileRect/>
          </a:gradFill>
        </p:spPr>
        <p:txBody>
          <a:bodyPr anchor="ctr"/>
          <a:lstStyle/>
          <a:p>
            <a:pPr algn="ctr"/>
            <a:r>
              <a:rPr lang="en-US" sz="3200" b="1" i="0" dirty="0">
                <a:solidFill>
                  <a:srgbClr val="FFFFFF"/>
                </a:solidFill>
                <a:latin typeface="Arial" charset="0"/>
                <a:ea typeface="新細明體" charset="0"/>
              </a:rPr>
              <a:t>"On January 7, during the tenth year of King Jehoiachin’s captivity [587 BC], this message came to me from the L</a:t>
            </a:r>
            <a:r>
              <a:rPr lang="en-US" sz="2800" b="1" i="0" dirty="0">
                <a:solidFill>
                  <a:srgbClr val="FFFFFF"/>
                </a:solidFill>
                <a:latin typeface="Arial" charset="0"/>
                <a:ea typeface="新細明體" charset="0"/>
              </a:rPr>
              <a:t>ORD</a:t>
            </a:r>
            <a:r>
              <a:rPr lang="en-US" sz="3200" b="1" i="0" dirty="0">
                <a:solidFill>
                  <a:srgbClr val="FFFFFF"/>
                </a:solidFill>
                <a:latin typeface="Arial" charset="0"/>
                <a:ea typeface="新細明體" charset="0"/>
              </a:rPr>
              <a:t>: </a:t>
            </a:r>
            <a:br>
              <a:rPr lang="en-US" sz="3200" b="1" i="0" dirty="0">
                <a:solidFill>
                  <a:srgbClr val="FFFFFF"/>
                </a:solidFill>
                <a:latin typeface="Arial" charset="0"/>
                <a:ea typeface="新細明體" charset="0"/>
              </a:rPr>
            </a:br>
            <a:br>
              <a:rPr lang="en-US" sz="3200" b="1" i="0" dirty="0">
                <a:solidFill>
                  <a:srgbClr val="FFFFFF"/>
                </a:solidFill>
                <a:latin typeface="Arial" charset="0"/>
                <a:ea typeface="新細明體" charset="0"/>
              </a:rPr>
            </a:br>
            <a:r>
              <a:rPr lang="en-US" sz="3200" b="1" i="0" baseline="30000" dirty="0">
                <a:solidFill>
                  <a:srgbClr val="FFFFFF"/>
                </a:solidFill>
                <a:latin typeface="Arial" charset="0"/>
                <a:ea typeface="新細明體" charset="0"/>
              </a:rPr>
              <a:t>2</a:t>
            </a:r>
            <a:r>
              <a:rPr lang="en-US" sz="3200" b="1" i="0" dirty="0">
                <a:solidFill>
                  <a:srgbClr val="FFFFFF"/>
                </a:solidFill>
                <a:latin typeface="Arial" charset="0"/>
                <a:ea typeface="新細明體" charset="0"/>
              </a:rPr>
              <a:t>'Son of man, turn and face Egypt and prophesy against Pharaoh the king and all the people of Egypt'"</a:t>
            </a:r>
            <a:br>
              <a:rPr lang="en-US" sz="3200" b="1" i="0" dirty="0">
                <a:solidFill>
                  <a:srgbClr val="FFFFFF"/>
                </a:solidFill>
                <a:latin typeface="Arial" charset="0"/>
                <a:ea typeface="新細明體" charset="0"/>
              </a:rPr>
            </a:br>
            <a:br>
              <a:rPr lang="en-US" sz="3200" b="1" i="0" dirty="0">
                <a:solidFill>
                  <a:srgbClr val="FFFFFF"/>
                </a:solidFill>
                <a:latin typeface="Arial" charset="0"/>
                <a:ea typeface="新細明體" charset="0"/>
              </a:rPr>
            </a:br>
            <a:r>
              <a:rPr lang="en-US" sz="3200" b="1" i="0" dirty="0">
                <a:solidFill>
                  <a:srgbClr val="FFFFFF"/>
                </a:solidFill>
                <a:latin typeface="Arial" charset="0"/>
                <a:ea typeface="新細明體" charset="0"/>
              </a:rPr>
              <a:t>—Ezekiel 29:1-2 </a:t>
            </a:r>
            <a:r>
              <a:rPr lang="en-US" sz="2800" b="1" i="0" dirty="0">
                <a:solidFill>
                  <a:srgbClr val="FFFFFF"/>
                </a:solidFill>
                <a:latin typeface="Arial" charset="0"/>
                <a:ea typeface="新細明體" charset="0"/>
              </a:rPr>
              <a:t>NLT</a:t>
            </a:r>
            <a:r>
              <a:rPr lang="en-US" sz="3200" b="1" i="0" dirty="0">
                <a:solidFill>
                  <a:srgbClr val="FFFFFF"/>
                </a:solidFill>
                <a:latin typeface="Arial" charset="0"/>
                <a:ea typeface="新細明體" charset="0"/>
              </a:rPr>
              <a:t>—</a:t>
            </a:r>
            <a:endParaRPr lang="en-US" b="1" i="0" dirty="0">
              <a:solidFill>
                <a:srgbClr val="FFFFFF"/>
              </a:solidFill>
              <a:latin typeface="Arial" charset="0"/>
              <a:ea typeface="新細明體" charset="0"/>
            </a:endParaRP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Egypt</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(29–32)</a:t>
            </a:r>
          </a:p>
        </p:txBody>
      </p:sp>
    </p:spTree>
    <p:extLst>
      <p:ext uri="{BB962C8B-B14F-4D97-AF65-F5344CB8AC3E}">
        <p14:creationId xmlns:p14="http://schemas.microsoft.com/office/powerpoint/2010/main" val="389571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1000" fill="hold"/>
                                        <p:tgtEl>
                                          <p:spTgt spid="632835"/>
                                        </p:tgtEl>
                                        <p:attrNameLst>
                                          <p:attrName>ppt_w</p:attrName>
                                        </p:attrNameLst>
                                      </p:cBhvr>
                                      <p:tavLst>
                                        <p:tav tm="0">
                                          <p:val>
                                            <p:fltVal val="0"/>
                                          </p:val>
                                        </p:tav>
                                        <p:tav tm="100000">
                                          <p:val>
                                            <p:strVal val="#ppt_w"/>
                                          </p:val>
                                        </p:tav>
                                      </p:tavLst>
                                    </p:anim>
                                    <p:anim calcmode="lin" valueType="num">
                                      <p:cBhvr>
                                        <p:cTn id="8" dur="1000" fill="hold"/>
                                        <p:tgtEl>
                                          <p:spTgt spid="632835"/>
                                        </p:tgtEl>
                                        <p:attrNameLst>
                                          <p:attrName>ppt_h</p:attrName>
                                        </p:attrNameLst>
                                      </p:cBhvr>
                                      <p:tavLst>
                                        <p:tav tm="0">
                                          <p:val>
                                            <p:fltVal val="0"/>
                                          </p:val>
                                        </p:tav>
                                        <p:tav tm="100000">
                                          <p:val>
                                            <p:strVal val="#ppt_h"/>
                                          </p:val>
                                        </p:tav>
                                      </p:tavLst>
                                    </p:anim>
                                    <p:anim calcmode="lin" valueType="num">
                                      <p:cBhvr>
                                        <p:cTn id="9" dur="1000" fill="hold"/>
                                        <p:tgtEl>
                                          <p:spTgt spid="632835"/>
                                        </p:tgtEl>
                                        <p:attrNameLst>
                                          <p:attrName>style.rotation</p:attrName>
                                        </p:attrNameLst>
                                      </p:cBhvr>
                                      <p:tavLst>
                                        <p:tav tm="0">
                                          <p:val>
                                            <p:fltVal val="90"/>
                                          </p:val>
                                        </p:tav>
                                        <p:tav tm="100000">
                                          <p:val>
                                            <p:fltVal val="0"/>
                                          </p:val>
                                        </p:tav>
                                      </p:tavLst>
                                    </p:anim>
                                    <p:animEffect transition="in" filter="fade">
                                      <p:cBhvr>
                                        <p:cTn id="10" dur="10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스크랩] Re:테드 라슨의 에스겔서 그림이미지">
            <a:extLst>
              <a:ext uri="{FF2B5EF4-FFF2-40B4-BE49-F238E27FC236}">
                <a16:creationId xmlns:a16="http://schemas.microsoft.com/office/drawing/2014/main" id="{AFAFF75D-CA10-EA34-0D45-E9D9AC9EC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144000" y="0"/>
            <a:ext cx="5940152"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Thus says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am your enemy, O Pharaoh, king of Egypt—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you great monster, lurking in the streams of the Nile.</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For you have said, 'The Nile River is mine;</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made it for myself.'</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(Ezekiel 29:3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2" descr="ezekiel 29 and 30">
            <a:extLst>
              <a:ext uri="{FF2B5EF4-FFF2-40B4-BE49-F238E27FC236}">
                <a16:creationId xmlns:a16="http://schemas.microsoft.com/office/drawing/2014/main" id="{D332FBFE-8A33-61A1-DE4F-64D9C4365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68" y="0"/>
            <a:ext cx="7389440" cy="738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476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Egypt</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(29–32)</a:t>
            </a:r>
          </a:p>
        </p:txBody>
      </p:sp>
      <p:sp>
        <p:nvSpPr>
          <p:cNvPr id="632835" name="Title 1"/>
          <p:cNvSpPr>
            <a:spLocks noGrp="1"/>
          </p:cNvSpPr>
          <p:nvPr>
            <p:ph type="title"/>
          </p:nvPr>
        </p:nvSpPr>
        <p:spPr>
          <a:xfrm>
            <a:off x="215900" y="115888"/>
            <a:ext cx="8820596" cy="6626226"/>
          </a:xfrm>
          <a:gradFill flip="none" rotWithShape="1">
            <a:gsLst>
              <a:gs pos="0">
                <a:srgbClr val="084D72"/>
              </a:gs>
              <a:gs pos="100000">
                <a:schemeClr val="bg1"/>
              </a:gs>
            </a:gsLst>
            <a:path path="circle">
              <a:fillToRect l="50000" t="50000" r="50000" b="50000"/>
            </a:path>
            <a:tileRect/>
          </a:gradFill>
        </p:spPr>
        <p:txBody>
          <a:bodyPr anchor="ctr"/>
          <a:lstStyle/>
          <a:p>
            <a:pPr algn="ctr"/>
            <a:r>
              <a:rPr lang="en-US" sz="3200" b="1" i="0" dirty="0">
                <a:solidFill>
                  <a:srgbClr val="FFFFFF"/>
                </a:solidFill>
                <a:latin typeface="Arial" charset="0"/>
                <a:ea typeface="新細明體" charset="0"/>
              </a:rPr>
              <a:t>"But this is what the Sovereign L</a:t>
            </a:r>
            <a:r>
              <a:rPr lang="en-US" sz="2800" b="1" i="0" dirty="0">
                <a:solidFill>
                  <a:srgbClr val="FFFFFF"/>
                </a:solidFill>
                <a:latin typeface="Arial" charset="0"/>
                <a:ea typeface="新細明體" charset="0"/>
              </a:rPr>
              <a:t>ORD</a:t>
            </a:r>
            <a:r>
              <a:rPr lang="en-US" sz="3200" b="1" i="0" dirty="0">
                <a:solidFill>
                  <a:srgbClr val="FFFFFF"/>
                </a:solidFill>
                <a:latin typeface="Arial" charset="0"/>
                <a:ea typeface="新細明體" charset="0"/>
              </a:rPr>
              <a:t> also says: </a:t>
            </a:r>
            <a:r>
              <a:rPr lang="en-US" sz="3200" b="1" i="0" dirty="0">
                <a:solidFill>
                  <a:srgbClr val="FFFF00"/>
                </a:solidFill>
                <a:latin typeface="Arial" charset="0"/>
                <a:ea typeface="新細明體" charset="0"/>
              </a:rPr>
              <a:t>At the end of the forty years I will bring the Egyptians home again </a:t>
            </a:r>
            <a:r>
              <a:rPr lang="en-US" sz="3200" b="1" i="0" dirty="0">
                <a:solidFill>
                  <a:srgbClr val="FFFFFF"/>
                </a:solidFill>
                <a:latin typeface="Arial" charset="0"/>
                <a:ea typeface="新細明體" charset="0"/>
              </a:rPr>
              <a:t>from the nations to which they have been scattered. </a:t>
            </a:r>
            <a:r>
              <a:rPr lang="en-US" sz="3200" b="1" i="0" baseline="30000" dirty="0">
                <a:solidFill>
                  <a:srgbClr val="FFFFFF"/>
                </a:solidFill>
                <a:latin typeface="Arial" charset="0"/>
                <a:ea typeface="新細明體" charset="0"/>
              </a:rPr>
              <a:t>14 </a:t>
            </a:r>
            <a:r>
              <a:rPr lang="en-US" sz="3200" b="1" i="0" dirty="0">
                <a:solidFill>
                  <a:srgbClr val="FFFFFF"/>
                </a:solidFill>
                <a:latin typeface="Arial" charset="0"/>
                <a:ea typeface="新細明體" charset="0"/>
              </a:rPr>
              <a:t>I will restore the prosperity of Egypt and bring its people back to the land of </a:t>
            </a:r>
            <a:r>
              <a:rPr lang="en-US" sz="3200" b="1" i="0" dirty="0" err="1">
                <a:solidFill>
                  <a:srgbClr val="FFFFFF"/>
                </a:solidFill>
                <a:latin typeface="Arial" charset="0"/>
                <a:ea typeface="新細明體" charset="0"/>
              </a:rPr>
              <a:t>Pathros</a:t>
            </a:r>
            <a:r>
              <a:rPr lang="en-US" sz="3200" b="1" i="0" dirty="0">
                <a:solidFill>
                  <a:srgbClr val="FFFFFF"/>
                </a:solidFill>
                <a:latin typeface="Arial" charset="0"/>
                <a:ea typeface="新細明體" charset="0"/>
              </a:rPr>
              <a:t> in southern Egypt from which they came. But Egypt will remain an unimportant, minor kingdom. </a:t>
            </a:r>
            <a:r>
              <a:rPr lang="en-US" sz="3200" b="1" i="0" baseline="30000" dirty="0">
                <a:solidFill>
                  <a:srgbClr val="FFFFFF"/>
                </a:solidFill>
                <a:latin typeface="Arial" charset="0"/>
                <a:ea typeface="新細明體" charset="0"/>
              </a:rPr>
              <a:t>15 </a:t>
            </a:r>
            <a:r>
              <a:rPr lang="en-US" sz="3200" b="1" i="0" dirty="0">
                <a:solidFill>
                  <a:srgbClr val="FFFF00"/>
                </a:solidFill>
                <a:latin typeface="Arial" charset="0"/>
                <a:ea typeface="新細明體" charset="0"/>
              </a:rPr>
              <a:t>It will be the lowliest of all the nations</a:t>
            </a:r>
            <a:r>
              <a:rPr lang="en-US" sz="3200" b="1" i="0" dirty="0">
                <a:solidFill>
                  <a:srgbClr val="FFFFFF"/>
                </a:solidFill>
                <a:latin typeface="Arial" charset="0"/>
                <a:ea typeface="新細明體" charset="0"/>
              </a:rPr>
              <a:t>, never again great enough to rise above its neighbors"</a:t>
            </a:r>
            <a:br>
              <a:rPr lang="en-US" sz="3200" b="1" i="0" dirty="0">
                <a:solidFill>
                  <a:srgbClr val="FFFFFF"/>
                </a:solidFill>
                <a:latin typeface="Arial" charset="0"/>
                <a:ea typeface="新細明體" charset="0"/>
              </a:rPr>
            </a:br>
            <a:br>
              <a:rPr lang="en-US" sz="3200" b="1" i="0" dirty="0">
                <a:solidFill>
                  <a:srgbClr val="FFFFFF"/>
                </a:solidFill>
                <a:latin typeface="Arial" charset="0"/>
                <a:ea typeface="新細明體" charset="0"/>
              </a:rPr>
            </a:br>
            <a:r>
              <a:rPr lang="en-US" sz="3200" b="1" i="0" dirty="0">
                <a:solidFill>
                  <a:srgbClr val="FFFFFF"/>
                </a:solidFill>
                <a:latin typeface="Arial" charset="0"/>
                <a:ea typeface="新細明體" charset="0"/>
              </a:rPr>
              <a:t>—Ezekiel 29:13-15 </a:t>
            </a:r>
            <a:r>
              <a:rPr lang="en-US" sz="2800" b="1" i="0" dirty="0">
                <a:solidFill>
                  <a:srgbClr val="FFFFFF"/>
                </a:solidFill>
                <a:latin typeface="Arial" charset="0"/>
                <a:ea typeface="新細明體" charset="0"/>
              </a:rPr>
              <a:t>NLT</a:t>
            </a:r>
            <a:r>
              <a:rPr lang="en-US" sz="3200" b="1" i="0" dirty="0">
                <a:solidFill>
                  <a:srgbClr val="FFFFFF"/>
                </a:solidFill>
                <a:latin typeface="Arial" charset="0"/>
                <a:ea typeface="新細明體" charset="0"/>
              </a:rPr>
              <a:t>—</a:t>
            </a:r>
            <a:endParaRPr lang="en-US" b="1" i="0" dirty="0">
              <a:solidFill>
                <a:srgbClr val="FFFFFF"/>
              </a:solidFill>
              <a:latin typeface="Arial" charset="0"/>
              <a:ea typeface="新細明體" charset="0"/>
            </a:endParaRPr>
          </a:p>
        </p:txBody>
      </p:sp>
    </p:spTree>
    <p:extLst>
      <p:ext uri="{BB962C8B-B14F-4D97-AF65-F5344CB8AC3E}">
        <p14:creationId xmlns:p14="http://schemas.microsoft.com/office/powerpoint/2010/main" val="9222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1000" fill="hold"/>
                                        <p:tgtEl>
                                          <p:spTgt spid="632835"/>
                                        </p:tgtEl>
                                        <p:attrNameLst>
                                          <p:attrName>ppt_w</p:attrName>
                                        </p:attrNameLst>
                                      </p:cBhvr>
                                      <p:tavLst>
                                        <p:tav tm="0">
                                          <p:val>
                                            <p:fltVal val="0"/>
                                          </p:val>
                                        </p:tav>
                                        <p:tav tm="100000">
                                          <p:val>
                                            <p:strVal val="#ppt_w"/>
                                          </p:val>
                                        </p:tav>
                                      </p:tavLst>
                                    </p:anim>
                                    <p:anim calcmode="lin" valueType="num">
                                      <p:cBhvr>
                                        <p:cTn id="8" dur="1000" fill="hold"/>
                                        <p:tgtEl>
                                          <p:spTgt spid="632835"/>
                                        </p:tgtEl>
                                        <p:attrNameLst>
                                          <p:attrName>ppt_h</p:attrName>
                                        </p:attrNameLst>
                                      </p:cBhvr>
                                      <p:tavLst>
                                        <p:tav tm="0">
                                          <p:val>
                                            <p:fltVal val="0"/>
                                          </p:val>
                                        </p:tav>
                                        <p:tav tm="100000">
                                          <p:val>
                                            <p:strVal val="#ppt_h"/>
                                          </p:val>
                                        </p:tav>
                                      </p:tavLst>
                                    </p:anim>
                                    <p:anim calcmode="lin" valueType="num">
                                      <p:cBhvr>
                                        <p:cTn id="9" dur="1000" fill="hold"/>
                                        <p:tgtEl>
                                          <p:spTgt spid="632835"/>
                                        </p:tgtEl>
                                        <p:attrNameLst>
                                          <p:attrName>style.rotation</p:attrName>
                                        </p:attrNameLst>
                                      </p:cBhvr>
                                      <p:tavLst>
                                        <p:tav tm="0">
                                          <p:val>
                                            <p:fltVal val="90"/>
                                          </p:val>
                                        </p:tav>
                                        <p:tav tm="100000">
                                          <p:val>
                                            <p:fltVal val="0"/>
                                          </p:val>
                                        </p:tav>
                                      </p:tavLst>
                                    </p:anim>
                                    <p:animEffect transition="in" filter="fade">
                                      <p:cBhvr>
                                        <p:cTn id="10" dur="10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726C0FE8-6FCA-4B15-8F6C-A0596A60A1BD}"/>
              </a:ext>
            </a:extLst>
          </p:cNvPr>
          <p:cNvPicPr>
            <a:picLocks noChangeAspect="1"/>
          </p:cNvPicPr>
          <p:nvPr/>
        </p:nvPicPr>
        <p:blipFill rotWithShape="1">
          <a:blip r:embed="rId3">
            <a:extLst>
              <a:ext uri="{28A0092B-C50C-407E-A947-70E740481C1C}">
                <a14:useLocalDpi xmlns:a14="http://schemas.microsoft.com/office/drawing/2010/main" val="0"/>
              </a:ext>
            </a:extLst>
          </a:blip>
          <a:srcRect l="23102" t="17488" r="29533" b="29598"/>
          <a:stretch/>
        </p:blipFill>
        <p:spPr>
          <a:xfrm>
            <a:off x="0" y="0"/>
            <a:ext cx="9144001" cy="6849469"/>
          </a:xfrm>
          <a:prstGeom prst="rect">
            <a:avLst/>
          </a:prstGeom>
        </p:spPr>
      </p:pic>
      <p:sp>
        <p:nvSpPr>
          <p:cNvPr id="6" name="Text Box 9">
            <a:extLst>
              <a:ext uri="{FF2B5EF4-FFF2-40B4-BE49-F238E27FC236}">
                <a16:creationId xmlns:a16="http://schemas.microsoft.com/office/drawing/2014/main" id="{AAFFA5C0-1AF4-A12B-14FA-E7C8DA776C50}"/>
              </a:ext>
            </a:extLst>
          </p:cNvPr>
          <p:cNvSpPr txBox="1">
            <a:spLocks noChangeArrowheads="1"/>
          </p:cNvSpPr>
          <p:nvPr/>
        </p:nvSpPr>
        <p:spPr bwMode="auto">
          <a:xfrm>
            <a:off x="165177" y="5229200"/>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7" name="Text Box 9">
            <a:extLst>
              <a:ext uri="{FF2B5EF4-FFF2-40B4-BE49-F238E27FC236}">
                <a16:creationId xmlns:a16="http://schemas.microsoft.com/office/drawing/2014/main" id="{6D5D8B52-BF1D-8F95-1C56-699AA1C62F81}"/>
              </a:ext>
            </a:extLst>
          </p:cNvPr>
          <p:cNvSpPr txBox="1">
            <a:spLocks noChangeArrowheads="1"/>
          </p:cNvSpPr>
          <p:nvPr/>
        </p:nvSpPr>
        <p:spPr bwMode="auto">
          <a:xfrm>
            <a:off x="755576" y="1340768"/>
            <a:ext cx="133543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Tyre</a:t>
            </a:r>
          </a:p>
        </p:txBody>
      </p:sp>
      <p:sp>
        <p:nvSpPr>
          <p:cNvPr id="900098" name="Rectangle 2"/>
          <p:cNvSpPr>
            <a:spLocks noGrp="1" noChangeArrowheads="1"/>
          </p:cNvSpPr>
          <p:nvPr>
            <p:ph type="ctrTitle"/>
          </p:nvPr>
        </p:nvSpPr>
        <p:spPr>
          <a:xfrm>
            <a:off x="0" y="8531"/>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Babylon to Conquer Egypt (571 BC)</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sp>
        <p:nvSpPr>
          <p:cNvPr id="2" name="Left Arrow 1">
            <a:extLst>
              <a:ext uri="{FF2B5EF4-FFF2-40B4-BE49-F238E27FC236}">
                <a16:creationId xmlns:a16="http://schemas.microsoft.com/office/drawing/2014/main" id="{0CB03F5A-745B-C86C-9A02-84122D9BFD29}"/>
              </a:ext>
            </a:extLst>
          </p:cNvPr>
          <p:cNvSpPr/>
          <p:nvPr/>
        </p:nvSpPr>
        <p:spPr bwMode="auto">
          <a:xfrm rot="3172895">
            <a:off x="1994755" y="2437342"/>
            <a:ext cx="1904930" cy="1008112"/>
          </a:xfrm>
          <a:prstGeom prst="leftArrow">
            <a:avLst>
              <a:gd name="adj1" fmla="val 50000"/>
              <a:gd name="adj2" fmla="val 52363"/>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131840" y="908719"/>
            <a:ext cx="5940152" cy="5940749"/>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Son of man, the army of King Nebuchadnezzar of Babylon fought so hard against Tyre that the warriors’ heads were rubbed bare and their shoulders were raw and blistered. Yet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Nebuchadnezzar and his army won no plunder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to compensate them for all their work"</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 </a:t>
            </a:r>
            <a:b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(Ezekiel 29:18 NLT).</a:t>
            </a:r>
          </a:p>
        </p:txBody>
      </p:sp>
      <p:sp>
        <p:nvSpPr>
          <p:cNvPr id="8" name="Oval 58">
            <a:extLst>
              <a:ext uri="{FF2B5EF4-FFF2-40B4-BE49-F238E27FC236}">
                <a16:creationId xmlns:a16="http://schemas.microsoft.com/office/drawing/2014/main" id="{70FB7D05-5E7E-3FCE-6EEF-C239C86A49DE}"/>
              </a:ext>
            </a:extLst>
          </p:cNvPr>
          <p:cNvSpPr>
            <a:spLocks noChangeArrowheads="1"/>
          </p:cNvSpPr>
          <p:nvPr/>
        </p:nvSpPr>
        <p:spPr bwMode="auto">
          <a:xfrm>
            <a:off x="2123728" y="1827486"/>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13967478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726C0FE8-6FCA-4B15-8F6C-A0596A60A1BD}"/>
              </a:ext>
            </a:extLst>
          </p:cNvPr>
          <p:cNvPicPr>
            <a:picLocks noChangeAspect="1"/>
          </p:cNvPicPr>
          <p:nvPr/>
        </p:nvPicPr>
        <p:blipFill rotWithShape="1">
          <a:blip r:embed="rId3">
            <a:extLst>
              <a:ext uri="{28A0092B-C50C-407E-A947-70E740481C1C}">
                <a14:useLocalDpi xmlns:a14="http://schemas.microsoft.com/office/drawing/2010/main" val="0"/>
              </a:ext>
            </a:extLst>
          </a:blip>
          <a:srcRect l="23102" t="17488" r="29533" b="29598"/>
          <a:stretch/>
        </p:blipFill>
        <p:spPr>
          <a:xfrm>
            <a:off x="0" y="0"/>
            <a:ext cx="9144001" cy="6849469"/>
          </a:xfrm>
          <a:prstGeom prst="rect">
            <a:avLst/>
          </a:prstGeom>
        </p:spPr>
      </p:pic>
      <p:sp>
        <p:nvSpPr>
          <p:cNvPr id="6" name="Text Box 9">
            <a:extLst>
              <a:ext uri="{FF2B5EF4-FFF2-40B4-BE49-F238E27FC236}">
                <a16:creationId xmlns:a16="http://schemas.microsoft.com/office/drawing/2014/main" id="{AAFFA5C0-1AF4-A12B-14FA-E7C8DA776C50}"/>
              </a:ext>
            </a:extLst>
          </p:cNvPr>
          <p:cNvSpPr txBox="1">
            <a:spLocks noChangeArrowheads="1"/>
          </p:cNvSpPr>
          <p:nvPr/>
        </p:nvSpPr>
        <p:spPr bwMode="auto">
          <a:xfrm>
            <a:off x="165177" y="5229200"/>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7" name="Text Box 9">
            <a:extLst>
              <a:ext uri="{FF2B5EF4-FFF2-40B4-BE49-F238E27FC236}">
                <a16:creationId xmlns:a16="http://schemas.microsoft.com/office/drawing/2014/main" id="{6D5D8B52-BF1D-8F95-1C56-699AA1C62F81}"/>
              </a:ext>
            </a:extLst>
          </p:cNvPr>
          <p:cNvSpPr txBox="1">
            <a:spLocks noChangeArrowheads="1"/>
          </p:cNvSpPr>
          <p:nvPr/>
        </p:nvSpPr>
        <p:spPr bwMode="auto">
          <a:xfrm>
            <a:off x="755576" y="1340768"/>
            <a:ext cx="133543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Tyre</a:t>
            </a:r>
          </a:p>
        </p:txBody>
      </p:sp>
      <p:sp>
        <p:nvSpPr>
          <p:cNvPr id="900098" name="Rectangle 2"/>
          <p:cNvSpPr>
            <a:spLocks noGrp="1" noChangeArrowheads="1"/>
          </p:cNvSpPr>
          <p:nvPr>
            <p:ph type="ctrTitle"/>
          </p:nvPr>
        </p:nvSpPr>
        <p:spPr>
          <a:xfrm>
            <a:off x="0" y="8531"/>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Babylon to Conquer Egypt (571 BC)</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sp>
        <p:nvSpPr>
          <p:cNvPr id="2" name="Left Arrow 1">
            <a:extLst>
              <a:ext uri="{FF2B5EF4-FFF2-40B4-BE49-F238E27FC236}">
                <a16:creationId xmlns:a16="http://schemas.microsoft.com/office/drawing/2014/main" id="{0CB03F5A-745B-C86C-9A02-84122D9BFD29}"/>
              </a:ext>
            </a:extLst>
          </p:cNvPr>
          <p:cNvSpPr/>
          <p:nvPr/>
        </p:nvSpPr>
        <p:spPr bwMode="auto">
          <a:xfrm rot="19607372">
            <a:off x="1608087" y="3975782"/>
            <a:ext cx="1904930" cy="1008112"/>
          </a:xfrm>
          <a:prstGeom prst="leftArrow">
            <a:avLst>
              <a:gd name="adj1" fmla="val 50000"/>
              <a:gd name="adj2" fmla="val 52363"/>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201008" y="826243"/>
            <a:ext cx="5976664" cy="6031757"/>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Therefore, this is what the Sovereign L</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says: I will give the land of Egypt to Nebuchadnezzar, king of Babylon. He will carry off its wealth, plundering everything it has so he can pay his army.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20</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Yes,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I have given him the land of Egypt as a reward for his work, says the Sovereign L</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 because he was working for me when he destroyed Tyre</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 </a:t>
            </a:r>
            <a:br>
              <a:rPr kumimoji="0" lang="en-US" sz="1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(Ezekiel 29:19-20 NLT).</a:t>
            </a:r>
          </a:p>
        </p:txBody>
      </p:sp>
      <p:sp>
        <p:nvSpPr>
          <p:cNvPr id="9" name="Oval 58">
            <a:extLst>
              <a:ext uri="{FF2B5EF4-FFF2-40B4-BE49-F238E27FC236}">
                <a16:creationId xmlns:a16="http://schemas.microsoft.com/office/drawing/2014/main" id="{F2B48411-315D-7357-899C-560F0A5AAFFC}"/>
              </a:ext>
            </a:extLst>
          </p:cNvPr>
          <p:cNvSpPr>
            <a:spLocks noChangeArrowheads="1"/>
          </p:cNvSpPr>
          <p:nvPr/>
        </p:nvSpPr>
        <p:spPr bwMode="auto">
          <a:xfrm>
            <a:off x="2123728" y="1827486"/>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59952613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30</a:t>
            </a:r>
          </a:p>
        </p:txBody>
      </p:sp>
    </p:spTree>
    <p:extLst>
      <p:ext uri="{BB962C8B-B14F-4D97-AF65-F5344CB8AC3E}">
        <p14:creationId xmlns:p14="http://schemas.microsoft.com/office/powerpoint/2010/main" val="29583733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516" name="Picture 4">
            <a:extLst>
              <a:ext uri="{FF2B5EF4-FFF2-40B4-BE49-F238E27FC236}">
                <a16:creationId xmlns:a16="http://schemas.microsoft.com/office/drawing/2014/main" id="{BAE5F474-F82A-6D40-A032-50A720DFCA4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3994"/>
          <a:stretch/>
        </p:blipFill>
        <p:spPr bwMode="auto">
          <a:xfrm>
            <a:off x="-14228" y="1008112"/>
            <a:ext cx="9157761" cy="58498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73485"/>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But Egypt was unreliable</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80020" y="1268759"/>
            <a:ext cx="8783960" cy="54157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"'What sorrow awaits my rebellious children,'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says the L</a:t>
            </a:r>
            <a:r>
              <a:rPr kumimoji="0" lang="en-US" sz="24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'You make plans that are contrary to mine.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You make alliances not directed by my Spirit,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thus piling up your sins.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2  </a:t>
            </a: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For without consulting me,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you have gone down to Egypt for help</a:t>
            </a: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You have put your trust in Pharaoh’s protection.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You have tried to hide in his shade.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3  </a:t>
            </a: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But by trusting Pharaoh, you will be humiliated,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and by depending on him, you will be disgraced'" </a:t>
            </a:r>
            <a:b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(Isaiah 30:1-3 NLT).</a:t>
            </a:r>
          </a:p>
        </p:txBody>
      </p:sp>
    </p:spTree>
    <p:extLst>
      <p:ext uri="{BB962C8B-B14F-4D97-AF65-F5344CB8AC3E}">
        <p14:creationId xmlns:p14="http://schemas.microsoft.com/office/powerpoint/2010/main" val="2656321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hy Strong Word - Ezekiel 30: A Lament for Egypt - KFUO Radio">
            <a:extLst>
              <a:ext uri="{FF2B5EF4-FFF2-40B4-BE49-F238E27FC236}">
                <a16:creationId xmlns:a16="http://schemas.microsoft.com/office/drawing/2014/main" id="{B97970B5-E869-EFEC-003F-2ADEBAEA6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5235"/>
            <a:ext cx="9144000" cy="47926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4760" y="0"/>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Egypt and Allies Destroyed</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195736" y="1628800"/>
            <a:ext cx="6840760" cy="2376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 sword will come against Egypt,</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and those who are slaughtered will cover the ground.</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Its wealth will be carried away</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and its foundations destroyed…"</a:t>
            </a:r>
          </a:p>
        </p:txBody>
      </p:sp>
      <p:sp>
        <p:nvSpPr>
          <p:cNvPr id="5" name="Rectangle 2">
            <a:extLst>
              <a:ext uri="{FF2B5EF4-FFF2-40B4-BE49-F238E27FC236}">
                <a16:creationId xmlns:a16="http://schemas.microsoft.com/office/drawing/2014/main" id="{BB962BF6-D48E-634D-6158-C19F9B61B88C}"/>
              </a:ext>
            </a:extLst>
          </p:cNvPr>
          <p:cNvSpPr txBox="1">
            <a:spLocks noChangeArrowheads="1"/>
          </p:cNvSpPr>
          <p:nvPr/>
        </p:nvSpPr>
        <p:spPr bwMode="auto">
          <a:xfrm>
            <a:off x="827584" y="5824044"/>
            <a:ext cx="8064896" cy="8781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—Ezekiel 30:4 NLT</a:t>
            </a:r>
          </a:p>
        </p:txBody>
      </p:sp>
    </p:spTree>
    <p:extLst>
      <p:ext uri="{BB962C8B-B14F-4D97-AF65-F5344CB8AC3E}">
        <p14:creationId xmlns:p14="http://schemas.microsoft.com/office/powerpoint/2010/main" val="3720446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EA9CAD-E2B0-E476-E308-BF938792A05F}"/>
              </a:ext>
            </a:extLst>
          </p:cNvPr>
          <p:cNvPicPr>
            <a:picLocks noChangeAspect="1"/>
          </p:cNvPicPr>
          <p:nvPr/>
        </p:nvPicPr>
        <p:blipFill>
          <a:blip r:embed="rId3"/>
          <a:stretch>
            <a:fillRect/>
          </a:stretch>
        </p:blipFill>
        <p:spPr>
          <a:xfrm>
            <a:off x="0" y="723123"/>
            <a:ext cx="9144000" cy="6162261"/>
          </a:xfrm>
          <a:prstGeom prst="rect">
            <a:avLst/>
          </a:prstGeom>
        </p:spPr>
      </p:pic>
      <p:sp>
        <p:nvSpPr>
          <p:cNvPr id="900098" name="Rectangle 2"/>
          <p:cNvSpPr>
            <a:spLocks noGrp="1" noChangeArrowheads="1"/>
          </p:cNvSpPr>
          <p:nvPr>
            <p:ph type="ctrTitle"/>
          </p:nvPr>
        </p:nvSpPr>
        <p:spPr>
          <a:xfrm>
            <a:off x="0" y="31207"/>
            <a:ext cx="9144000" cy="701344"/>
          </a:xfrm>
          <a:noFill/>
          <a:effectLst>
            <a:outerShdw blurRad="63500" dist="35921" dir="2700000" algn="ctr" rotWithShape="0">
              <a:schemeClr val="tx2">
                <a:alpha val="74998"/>
              </a:schemeClr>
            </a:outerShdw>
          </a:effectLst>
        </p:spPr>
        <p:txBody>
          <a:bodyPr anchor="ctr"/>
          <a:lstStyle/>
          <a:p>
            <a:pP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Egypt and Allies Destroyed</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971600" y="1858906"/>
            <a:ext cx="8064896"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"…The land of Ethiopia will be ravished.</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5  </a:t>
            </a: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Ethiopia, Libya, Lydia, all Arabia,</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and all their other allies</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will be destroyed in that war."</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(Ezekiel 30:4-5 NLT).</a:t>
            </a:r>
          </a:p>
        </p:txBody>
      </p:sp>
      <p:sp>
        <p:nvSpPr>
          <p:cNvPr id="10" name="Text Box 9">
            <a:extLst>
              <a:ext uri="{FF2B5EF4-FFF2-40B4-BE49-F238E27FC236}">
                <a16:creationId xmlns:a16="http://schemas.microsoft.com/office/drawing/2014/main" id="{3EE7B83C-B3DE-AC11-F208-328475242EEE}"/>
              </a:ext>
            </a:extLst>
          </p:cNvPr>
          <p:cNvSpPr txBox="1">
            <a:spLocks noChangeArrowheads="1"/>
          </p:cNvSpPr>
          <p:nvPr/>
        </p:nvSpPr>
        <p:spPr bwMode="auto">
          <a:xfrm>
            <a:off x="73299" y="4365104"/>
            <a:ext cx="1253869"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Libya</a:t>
            </a:r>
          </a:p>
        </p:txBody>
      </p:sp>
      <p:sp>
        <p:nvSpPr>
          <p:cNvPr id="11" name="Text Box 9">
            <a:extLst>
              <a:ext uri="{FF2B5EF4-FFF2-40B4-BE49-F238E27FC236}">
                <a16:creationId xmlns:a16="http://schemas.microsoft.com/office/drawing/2014/main" id="{BB7A5AF8-CEB1-2583-286A-67E056F8063B}"/>
              </a:ext>
            </a:extLst>
          </p:cNvPr>
          <p:cNvSpPr txBox="1">
            <a:spLocks noChangeArrowheads="1"/>
          </p:cNvSpPr>
          <p:nvPr/>
        </p:nvSpPr>
        <p:spPr bwMode="auto">
          <a:xfrm>
            <a:off x="2562074" y="6329105"/>
            <a:ext cx="1800493"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Ethiopia</a:t>
            </a:r>
          </a:p>
        </p:txBody>
      </p:sp>
      <p:sp>
        <p:nvSpPr>
          <p:cNvPr id="12" name="Text Box 9">
            <a:extLst>
              <a:ext uri="{FF2B5EF4-FFF2-40B4-BE49-F238E27FC236}">
                <a16:creationId xmlns:a16="http://schemas.microsoft.com/office/drawing/2014/main" id="{A9AE01C6-290F-B811-F045-8F33D0CFEDB4}"/>
              </a:ext>
            </a:extLst>
          </p:cNvPr>
          <p:cNvSpPr txBox="1">
            <a:spLocks noChangeArrowheads="1"/>
          </p:cNvSpPr>
          <p:nvPr/>
        </p:nvSpPr>
        <p:spPr bwMode="auto">
          <a:xfrm>
            <a:off x="4427984" y="4797152"/>
            <a:ext cx="1460656"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Arabia</a:t>
            </a:r>
          </a:p>
        </p:txBody>
      </p:sp>
      <p:sp>
        <p:nvSpPr>
          <p:cNvPr id="13" name="Text Box 9">
            <a:extLst>
              <a:ext uri="{FF2B5EF4-FFF2-40B4-BE49-F238E27FC236}">
                <a16:creationId xmlns:a16="http://schemas.microsoft.com/office/drawing/2014/main" id="{D9B8D24A-EFAE-81C6-9346-B87E94866252}"/>
              </a:ext>
            </a:extLst>
          </p:cNvPr>
          <p:cNvSpPr txBox="1">
            <a:spLocks noChangeArrowheads="1"/>
          </p:cNvSpPr>
          <p:nvPr/>
        </p:nvSpPr>
        <p:spPr bwMode="auto">
          <a:xfrm>
            <a:off x="1969534" y="5063830"/>
            <a:ext cx="1322798"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4" name="Text Box 9">
            <a:extLst>
              <a:ext uri="{FF2B5EF4-FFF2-40B4-BE49-F238E27FC236}">
                <a16:creationId xmlns:a16="http://schemas.microsoft.com/office/drawing/2014/main" id="{11EC1207-B88F-EB4F-460D-2C7D50E7D693}"/>
              </a:ext>
            </a:extLst>
          </p:cNvPr>
          <p:cNvSpPr txBox="1">
            <a:spLocks noChangeArrowheads="1"/>
          </p:cNvSpPr>
          <p:nvPr/>
        </p:nvSpPr>
        <p:spPr bwMode="auto">
          <a:xfrm>
            <a:off x="1277643" y="906330"/>
            <a:ext cx="1238609"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Lydia</a:t>
            </a:r>
          </a:p>
        </p:txBody>
      </p:sp>
    </p:spTree>
    <p:extLst>
      <p:ext uri="{BB962C8B-B14F-4D97-AF65-F5344CB8AC3E}">
        <p14:creationId xmlns:p14="http://schemas.microsoft.com/office/powerpoint/2010/main" val="666042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31</a:t>
            </a:r>
          </a:p>
        </p:txBody>
      </p:sp>
    </p:spTree>
    <p:extLst>
      <p:ext uri="{BB962C8B-B14F-4D97-AF65-F5344CB8AC3E}">
        <p14:creationId xmlns:p14="http://schemas.microsoft.com/office/powerpoint/2010/main" val="3710290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0"/>
            <a:ext cx="5436096" cy="6165304"/>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should we act when we feel we’re on the losing side?</a:t>
            </a:r>
          </a:p>
        </p:txBody>
      </p:sp>
      <p:pic>
        <p:nvPicPr>
          <p:cNvPr id="3" name="Picture 2" descr="4 Reasons God is a Bad Judge">
            <a:extLst>
              <a:ext uri="{FF2B5EF4-FFF2-40B4-BE49-F238E27FC236}">
                <a16:creationId xmlns:a16="http://schemas.microsoft.com/office/drawing/2014/main" id="{8FB0F9E0-4EFA-3922-87BD-4BBD3F93F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353227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0638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42082" name="Picture 2">
            <a:extLst>
              <a:ext uri="{FF2B5EF4-FFF2-40B4-BE49-F238E27FC236}">
                <a16:creationId xmlns:a16="http://schemas.microsoft.com/office/drawing/2014/main" id="{F466F623-31C2-6C41-B0A0-F6E6A15DC9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7" y="2426737"/>
            <a:ext cx="6925796" cy="47754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p:spPr>
        <p:txBody>
          <a:bodyPr anchor="ctr"/>
          <a:lstStyle/>
          <a:p>
            <a:pPr>
              <a:defRPr/>
            </a:pPr>
            <a:r>
              <a:rPr lang="en-SG" sz="4000" b="1" dirty="0">
                <a:solidFill>
                  <a:srgbClr val="C00000"/>
                </a:solidFill>
                <a:effectLst/>
                <a:latin typeface="Arial" charset="0"/>
                <a:ea typeface="ＭＳ Ｐゴシック" charset="0"/>
                <a:cs typeface="ＭＳ Ｐゴシック" charset="0"/>
              </a:rPr>
              <a:t>Do not trust Egypt</a:t>
            </a:r>
            <a:endParaRPr lang="en-US" sz="4000" b="1" dirty="0">
              <a:solidFill>
                <a:srgbClr val="C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836712"/>
            <a:ext cx="9144000" cy="32403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What sorrow awaits those who look to Egypt </a:t>
            </a:r>
            <a:r>
              <a:rPr kumimoji="0" lang="en-US" sz="2800" b="1" i="0" u="none" strike="noStrike" kern="1200" cap="none" spc="0" normalizeH="0" baseline="0" noProof="0" dirty="0">
                <a:ln>
                  <a:noFill/>
                </a:ln>
                <a:solidFill>
                  <a:srgbClr val="C00000"/>
                </a:solidFill>
                <a:effectLst/>
                <a:uLnTx/>
                <a:uFillTx/>
                <a:latin typeface="Arial" charset="0"/>
                <a:ea typeface="ＭＳ Ｐゴシック" charset="0"/>
              </a:rPr>
              <a:t>for help,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ＭＳ Ｐゴシック" charset="0"/>
              </a:rPr>
              <a:t>trusting their horses, chariots, and charioteers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ＭＳ Ｐゴシック" charset="0"/>
              </a:rPr>
              <a:t>and depending on the strength of human armies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instead of looking to the L</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C00000"/>
                </a:solidFill>
                <a:effectLst/>
                <a:uLnTx/>
                <a:uFillTx/>
                <a:latin typeface="Arial" charset="0"/>
                <a:ea typeface="ＭＳ Ｐゴシック" charset="0"/>
              </a:rPr>
              <a: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ＭＳ Ｐゴシック" charset="0"/>
              </a:rPr>
              <a:t>the Holy One of Israel” </a:t>
            </a:r>
            <a:br>
              <a:rPr kumimoji="0" lang="en-US" sz="2800" b="1" i="0" u="none" strike="noStrike" kern="1200" cap="none" spc="0" normalizeH="0" baseline="0" noProof="0" dirty="0">
                <a:ln>
                  <a:noFill/>
                </a:ln>
                <a:solidFill>
                  <a:srgbClr val="C00000"/>
                </a:solidFill>
                <a:effectLst/>
                <a:uLnTx/>
                <a:uFillTx/>
                <a:latin typeface="Arial" charset="0"/>
                <a:ea typeface="ＭＳ Ｐゴシック" charset="0"/>
              </a:rPr>
            </a:br>
            <a:r>
              <a:rPr kumimoji="0" lang="en-US" sz="2800" b="1" i="0" u="none" strike="noStrike" kern="1200" cap="none" spc="0" normalizeH="0" baseline="0" noProof="0" dirty="0">
                <a:ln>
                  <a:noFill/>
                </a:ln>
                <a:solidFill>
                  <a:srgbClr val="C00000"/>
                </a:solidFill>
                <a:effectLst/>
                <a:uLnTx/>
                <a:uFillTx/>
                <a:latin typeface="Arial" charset="0"/>
                <a:ea typeface="ＭＳ Ｐゴシック" charset="0"/>
              </a:rPr>
              <a:t>(Isaiah 31:1 NLT).</a:t>
            </a:r>
          </a:p>
        </p:txBody>
      </p:sp>
    </p:spTree>
    <p:extLst>
      <p:ext uri="{BB962C8B-B14F-4D97-AF65-F5344CB8AC3E}">
        <p14:creationId xmlns:p14="http://schemas.microsoft.com/office/powerpoint/2010/main" val="309426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edars of Lebanon on Resiliency and Tenacity - G.N. Rogers">
            <a:extLst>
              <a:ext uri="{FF2B5EF4-FFF2-40B4-BE49-F238E27FC236}">
                <a16:creationId xmlns:a16="http://schemas.microsoft.com/office/drawing/2014/main" id="{CA800E03-BD9B-ABCE-C904-F873ADB6B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90" t="3012" b="5311"/>
          <a:stretch/>
        </p:blipFill>
        <p:spPr bwMode="auto">
          <a:xfrm>
            <a:off x="0" y="-171400"/>
            <a:ext cx="9168760" cy="69847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7504" y="0"/>
            <a:ext cx="9144000" cy="735235"/>
          </a:xfrm>
          <a:noFill/>
          <a:effectLst>
            <a:outerShdw blurRad="63500" dist="35921" dir="2700000" algn="ctr" rotWithShape="0">
              <a:schemeClr val="tx2">
                <a:alpha val="74998"/>
              </a:schemeClr>
            </a:outerShdw>
          </a:effectLst>
        </p:spPr>
        <p:txBody>
          <a:bodyPr anchor="ctr"/>
          <a:lstStyle/>
          <a:p>
            <a:pPr algn="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Babylon to Ruin Egypt</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267744" y="908720"/>
            <a:ext cx="6768752" cy="5949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"Therefore, this is what the Sovereign L</a:t>
            </a: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 says: </a:t>
            </a:r>
            <a:r>
              <a:rPr kumimoji="0" lang="en-US" sz="3200" b="1" i="0" u="none" strike="noStrike" kern="1200" cap="none" spc="0" normalizeH="0" baseline="0" noProof="0" dirty="0">
                <a:ln>
                  <a:noFill/>
                </a:ln>
                <a:solidFill>
                  <a:srgbClr val="FFFF00"/>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Because Egypt became proud and arrogant</a:t>
            </a: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 and because it set itself so high above the others, with its top reaching to the clouds, </a:t>
            </a:r>
            <a:r>
              <a:rPr kumimoji="0" lang="en-US" sz="3200" b="1" i="0" u="none" strike="noStrike" kern="1200" cap="none" spc="0" normalizeH="0" baseline="3000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11 </a:t>
            </a: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I will hand it over to a mighty nation that will destroy it as its wickedness deserves. </a:t>
            </a:r>
            <a:r>
              <a:rPr kumimoji="0" lang="en-US" sz="3200" b="1" i="0" u="none" strike="noStrike" kern="1200" cap="none" spc="0" normalizeH="0" baseline="0" noProof="0" dirty="0">
                <a:ln>
                  <a:noFill/>
                </a:ln>
                <a:solidFill>
                  <a:srgbClr val="FFFF00"/>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I have already discarded it</a:t>
            </a: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(Ezekiel 31:10-11 </a:t>
            </a: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NLT</a:t>
            </a: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t>
            </a:r>
          </a:p>
        </p:txBody>
      </p:sp>
    </p:spTree>
    <p:extLst>
      <p:ext uri="{BB962C8B-B14F-4D97-AF65-F5344CB8AC3E}">
        <p14:creationId xmlns:p14="http://schemas.microsoft.com/office/powerpoint/2010/main" val="1276604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32</a:t>
            </a:r>
          </a:p>
        </p:txBody>
      </p:sp>
    </p:spTree>
    <p:extLst>
      <p:ext uri="{BB962C8B-B14F-4D97-AF65-F5344CB8AC3E}">
        <p14:creationId xmlns:p14="http://schemas.microsoft.com/office/powerpoint/2010/main" val="2302261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285" y="-732531"/>
            <a:ext cx="9144000" cy="735235"/>
          </a:xfrm>
          <a:noFill/>
          <a:effectLst>
            <a:outerShdw blurRad="63500" dist="35921" dir="2700000" algn="ctr" rotWithShape="0">
              <a:schemeClr val="tx2">
                <a:alpha val="74998"/>
              </a:schemeClr>
            </a:outerShdw>
          </a:effectLst>
        </p:spPr>
        <p:txBody>
          <a:bodyPr anchor="ctr"/>
          <a:lstStyle/>
          <a:p>
            <a:pPr algn="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Egypt in Hades</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pic>
        <p:nvPicPr>
          <p:cNvPr id="32770" name="Picture 2" descr="1080x1920 Surrealism Dark Hell Stairs Iphone 7, 6s, 6 Plus and Pixel XL  ,One Plus 3, 3t, 5 Wallpaper, HD Fantasy 4K Wallpapers, Images, Photos and  Background - Wallpapers Den">
            <a:extLst>
              <a:ext uri="{FF2B5EF4-FFF2-40B4-BE49-F238E27FC236}">
                <a16:creationId xmlns:a16="http://schemas.microsoft.com/office/drawing/2014/main" id="{F52EA643-7434-EB1C-381F-9B3642B1F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5" y="-15133"/>
            <a:ext cx="3857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563888" y="-15133"/>
            <a:ext cx="5550443" cy="690649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00"/>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Son of man, weep for the hordes of Egypt </a:t>
            </a: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and for the other mighty nations. For I will send them down to the world below in company with those who descend to the pit. </a:t>
            </a:r>
            <a:r>
              <a:rPr kumimoji="0" lang="en-US" sz="3200" b="1" i="0" u="none" strike="noStrike" kern="1200" cap="none" spc="0" normalizeH="0" baseline="3000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19 </a:t>
            </a: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Say to them,</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  ‘O Egypt, are you lovelier than the other nations?</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No! So go down to the pit and lie there among the outcasts"</a:t>
            </a:r>
            <a:b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(Ezekiel 32:18-19 </a:t>
            </a: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NLT</a:t>
            </a:r>
            <a:r>
              <a:rPr kumimoji="0" lang="en-US" sz="32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t>
            </a:r>
          </a:p>
        </p:txBody>
      </p:sp>
    </p:spTree>
    <p:extLst>
      <p:ext uri="{BB962C8B-B14F-4D97-AF65-F5344CB8AC3E}">
        <p14:creationId xmlns:p14="http://schemas.microsoft.com/office/powerpoint/2010/main" val="216869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10868662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308496161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395493214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0" y="228600"/>
            <a:ext cx="9144000" cy="533400"/>
          </a:xfrm>
          <a:solidFill>
            <a:srgbClr val="F8FAA8"/>
          </a:solidFill>
        </p:spPr>
        <p:txBody>
          <a:bodyPr anchor="ctr"/>
          <a:lstStyle/>
          <a:p>
            <a:pPr algn="ctr" eaLnBrk="1" hangingPunct="1"/>
            <a:r>
              <a:rPr lang="en-US" sz="2400" b="1" dirty="0">
                <a:solidFill>
                  <a:schemeClr val="bg1"/>
                </a:solidFill>
                <a:latin typeface="Arial" charset="0"/>
                <a:ea typeface="新細明體" charset="0"/>
              </a:rPr>
              <a:t>God still judges nations because they are still responsible </a:t>
            </a:r>
            <a:endParaRPr lang="en-US" sz="2400" b="1" dirty="0">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FFFFFF"/>
                          </a:solidFill>
                          <a:effectLst/>
                          <a:latin typeface="Arial"/>
                          <a:ea typeface="新細明體" pitchFamily="-112" charset="-120"/>
                          <a:cs typeface="Arial"/>
                        </a:rPr>
                        <a:t>Sovereign Departing and Return of Glory</a:t>
                      </a:r>
                      <a:r>
                        <a:rPr kumimoji="0" lang="en-US" sz="3200" b="1" i="0" u="none" strike="noStrike" cap="none" normalizeH="0" baseline="0" dirty="0">
                          <a:ln>
                            <a:noFill/>
                          </a:ln>
                          <a:solidFill>
                            <a:srgbClr val="FFFFFF"/>
                          </a:solidFill>
                          <a:effectLst/>
                          <a:latin typeface="Arial"/>
                          <a:ea typeface="新細明體" pitchFamily="-112" charset="-120"/>
                          <a:cs typeface="Arial"/>
                        </a:rPr>
                        <a:t> </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Departs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1–24</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Nations Judged (No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25–32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Returns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Exile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Sovereignty Vindicated</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Restoration</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Judah</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Nations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Blessing of Israel</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Fall</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Foes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Future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Before the Siege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During the Siege</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After the Siege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Call in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1–3</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Pre-exile Hopeless-ness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4–24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Ammon, Moab, Edom, Philistia</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25</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Tyre and Sidon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26–28</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Egypt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29–32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Life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33–39</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Order</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40–48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Babylon (592-570 BC)</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 name="Oval 5">
            <a:extLst>
              <a:ext uri="{FF2B5EF4-FFF2-40B4-BE49-F238E27FC236}">
                <a16:creationId xmlns:a16="http://schemas.microsoft.com/office/drawing/2014/main" id="{E1180014-0CCB-DB4D-9CAB-F5BC47F1ED76}"/>
              </a:ext>
            </a:extLst>
          </p:cNvPr>
          <p:cNvSpPr>
            <a:spLocks noChangeArrowheads="1"/>
          </p:cNvSpPr>
          <p:nvPr/>
        </p:nvSpPr>
        <p:spPr bwMode="auto">
          <a:xfrm>
            <a:off x="2124075" y="836613"/>
            <a:ext cx="4824413" cy="5832475"/>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6802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3"/>
            <a:ext cx="9052420" cy="6306519"/>
          </a:xfrm>
          <a:prstGeom prst="rect">
            <a:avLst/>
          </a:prstGeom>
        </p:spPr>
      </p:pic>
      <p:sp>
        <p:nvSpPr>
          <p:cNvPr id="900098" name="Rectangle 2"/>
          <p:cNvSpPr>
            <a:spLocks noGrp="1" noChangeArrowheads="1"/>
          </p:cNvSpPr>
          <p:nvPr>
            <p:ph type="ctrTitle"/>
          </p:nvPr>
        </p:nvSpPr>
        <p:spPr>
          <a:xfrm>
            <a:off x="1" y="251317"/>
            <a:ext cx="9143999" cy="784797"/>
          </a:xfrm>
          <a:effectLst/>
        </p:spPr>
        <p:txBody>
          <a:bodyPr/>
          <a:lstStyle/>
          <a:p>
            <a:pPr>
              <a:defRPr/>
            </a:pPr>
            <a:r>
              <a:rPr lang="en-US" sz="6000" b="1" dirty="0">
                <a:solidFill>
                  <a:schemeClr val="tx2"/>
                </a:solidFill>
                <a:effectLst>
                  <a:glow rad="127000">
                    <a:schemeClr val="bg1"/>
                  </a:glow>
                </a:effectLst>
                <a:latin typeface="Arial" charset="0"/>
                <a:ea typeface="ＭＳ Ｐゴシック" charset="0"/>
                <a:cs typeface="ＭＳ Ｐゴシック" charset="0"/>
              </a:rPr>
              <a:t>The Big Ten</a:t>
            </a:r>
          </a:p>
        </p:txBody>
      </p:sp>
    </p:spTree>
    <p:extLst>
      <p:ext uri="{BB962C8B-B14F-4D97-AF65-F5344CB8AC3E}">
        <p14:creationId xmlns:p14="http://schemas.microsoft.com/office/powerpoint/2010/main" val="306959558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1"/>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pic>
        <p:nvPicPr>
          <p:cNvPr id="633858" name="Picture 1" descr="JudgmentDa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27538" y="3119438"/>
            <a:ext cx="4716462"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2" name="Rectangle 1026"/>
          <p:cNvSpPr>
            <a:spLocks noGrp="1" noChangeArrowheads="1"/>
          </p:cNvSpPr>
          <p:nvPr>
            <p:ph type="ctrTitle"/>
          </p:nvPr>
        </p:nvSpPr>
        <p:spPr>
          <a:xfrm>
            <a:off x="34925" y="44450"/>
            <a:ext cx="9145588" cy="739775"/>
          </a:xfrm>
          <a:solidFill>
            <a:srgbClr val="FF0000"/>
          </a:solidFill>
        </p:spPr>
        <p:txBody>
          <a:bodyPr anchor="ctr"/>
          <a:lstStyle/>
          <a:p>
            <a:pPr algn="l" eaLnBrk="1" hangingPunct="1">
              <a:defRPr/>
            </a:pPr>
            <a:r>
              <a:rPr lang="en-US" altLang="zh-TW" sz="3600" b="1" dirty="0">
                <a:solidFill>
                  <a:srgbClr val="FFFFFF"/>
                </a:solidFill>
                <a:effectLst>
                  <a:outerShdw blurRad="38100" dist="38100" dir="2700000" algn="tl">
                    <a:srgbClr val="5F5F5F"/>
                  </a:outerShdw>
                </a:effectLst>
                <a:latin typeface="Arial" charset="0"/>
                <a:ea typeface="新細明體" charset="0"/>
              </a:rPr>
              <a:t>Why must there be judgment?</a:t>
            </a:r>
            <a:endParaRPr lang="en-US" altLang="zh-TW" sz="4800" b="1" dirty="0">
              <a:solidFill>
                <a:srgbClr val="FFFFFF"/>
              </a:solidFill>
              <a:effectLst>
                <a:outerShdw blurRad="38100" dist="38100" dir="2700000" algn="tl">
                  <a:srgbClr val="5F5F5F"/>
                </a:outerShdw>
              </a:effectLst>
              <a:latin typeface="Arial" charset="0"/>
              <a:ea typeface="新細明體" charset="0"/>
            </a:endParaRPr>
          </a:p>
        </p:txBody>
      </p:sp>
      <p:sp>
        <p:nvSpPr>
          <p:cNvPr id="37892" name="Rectangle 1028"/>
          <p:cNvSpPr>
            <a:spLocks noChangeArrowheads="1"/>
          </p:cNvSpPr>
          <p:nvPr/>
        </p:nvSpPr>
        <p:spPr bwMode="auto">
          <a:xfrm>
            <a:off x="152400" y="908050"/>
            <a:ext cx="88392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514350" marR="0" lvl="0" indent="-514350" algn="l" defTabSz="914400" rtl="0" eaLnBrk="1" fontAlgn="base" latinLnBrk="0" hangingPunct="1">
              <a:lnSpc>
                <a:spcPct val="100000"/>
              </a:lnSpc>
              <a:spcBef>
                <a:spcPct val="20000"/>
              </a:spcBef>
              <a:spcAft>
                <a:spcPct val="0"/>
              </a:spcAft>
              <a:buClr>
                <a:srgbClr val="FFCC66"/>
              </a:buClr>
              <a:buSzTx/>
              <a:buFont typeface="Times New Roman" charset="0"/>
              <a:buAutoNum type="arabicPeriod"/>
              <a:tabLst/>
              <a:defRPr/>
            </a:pPr>
            <a:r>
              <a:rPr kumimoji="0" lang="en-US" altLang="zh-TW" sz="2800" b="1" i="0" u="none" strike="noStrike" kern="1200" cap="none" spc="0" normalizeH="0" baseline="0" noProof="0">
                <a:ln>
                  <a:noFill/>
                </a:ln>
                <a:solidFill>
                  <a:srgbClr val="FFFFCC"/>
                </a:solidFill>
                <a:effectLst/>
                <a:uLnTx/>
                <a:uFillTx/>
                <a:latin typeface="Arial" charset="0"/>
                <a:ea typeface="ＭＳ Ｐゴシック" charset="0"/>
                <a:cs typeface="Arial" charset="0"/>
              </a:rPr>
              <a:t>That people may repent</a:t>
            </a:r>
          </a:p>
          <a:p>
            <a:pPr marL="514350" marR="0" lvl="0" indent="-514350" algn="l"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2800" b="1" i="0" u="none" strike="noStrike" kern="1200" cap="none" spc="0" normalizeH="0" baseline="0" noProof="0">
                <a:ln>
                  <a:noFill/>
                </a:ln>
                <a:solidFill>
                  <a:srgbClr val="FFFFCC"/>
                </a:solidFill>
                <a:effectLst/>
                <a:uLnTx/>
                <a:uFillTx/>
                <a:latin typeface="Arial" charset="0"/>
                <a:ea typeface="ＭＳ Ｐゴシック" charset="0"/>
                <a:cs typeface="Arial" charset="0"/>
              </a:rPr>
              <a:t>2.  That people may know God speaks and acts</a:t>
            </a:r>
          </a:p>
          <a:p>
            <a:pPr marL="514350" marR="0" lvl="0" indent="-514350" algn="l"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2800" b="1" i="0" u="none" strike="noStrike" kern="1200" cap="none" spc="0" normalizeH="0" baseline="0" noProof="0">
                <a:ln>
                  <a:noFill/>
                </a:ln>
                <a:solidFill>
                  <a:srgbClr val="FFFFCC"/>
                </a:solidFill>
                <a:effectLst/>
                <a:uLnTx/>
                <a:uFillTx/>
                <a:latin typeface="Arial" charset="0"/>
                <a:ea typeface="ＭＳ Ｐゴシック" charset="0"/>
                <a:cs typeface="Arial" charset="0"/>
              </a:rPr>
              <a:t>3.  That God may prove Himself holy</a:t>
            </a:r>
          </a:p>
          <a:p>
            <a:pPr marL="514350" marR="0" lvl="0" indent="-514350" algn="l"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2800" b="1" i="0" u="none" strike="noStrike" kern="1200" cap="none" spc="0" normalizeH="0" baseline="0" noProof="0">
                <a:ln>
                  <a:noFill/>
                </a:ln>
                <a:solidFill>
                  <a:srgbClr val="FFFFCC"/>
                </a:solidFill>
                <a:effectLst/>
                <a:uLnTx/>
                <a:uFillTx/>
                <a:latin typeface="Arial" charset="0"/>
                <a:ea typeface="ＭＳ Ｐゴシック" charset="0"/>
                <a:cs typeface="Arial" charset="0"/>
              </a:rPr>
              <a:t>4.  That God may show Himself just</a:t>
            </a:r>
          </a:p>
          <a:p>
            <a:pPr marL="514350" marR="0" lvl="0" indent="-514350" algn="l"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2800" b="1" i="0" u="none" strike="noStrike" kern="1200" cap="none" spc="0" normalizeH="0" baseline="0" noProof="0">
                <a:ln>
                  <a:noFill/>
                </a:ln>
                <a:solidFill>
                  <a:srgbClr val="FFFFCC"/>
                </a:solidFill>
                <a:effectLst/>
                <a:uLnTx/>
                <a:uFillTx/>
                <a:latin typeface="Arial" charset="0"/>
                <a:ea typeface="ＭＳ Ｐゴシック" charset="0"/>
                <a:cs typeface="Arial" charset="0"/>
              </a:rPr>
              <a:t>5.  That God may purge people and prepare them for future restoration</a:t>
            </a:r>
            <a:endParaRPr kumimoji="0" lang="en-US" altLang="zh-TW" sz="3600" b="1" i="0" u="none" strike="noStrike" kern="1200" cap="none" spc="0" normalizeH="0" baseline="0" noProof="0">
              <a:ln>
                <a:noFill/>
              </a:ln>
              <a:solidFill>
                <a:srgbClr val="FFFFCC"/>
              </a:solidFill>
              <a:effectLst/>
              <a:uLnTx/>
              <a:uFillTx/>
              <a:latin typeface="Arial" charset="0"/>
              <a:ea typeface="ＭＳ Ｐゴシック" charset="0"/>
              <a:cs typeface="Arial" charset="0"/>
            </a:endParaRPr>
          </a:p>
          <a:p>
            <a:pPr marL="514350" marR="0" lvl="0" indent="-514350" algn="l" defTabSz="914400" rtl="0" eaLnBrk="1" fontAlgn="base" latinLnBrk="0" hangingPunct="1">
              <a:lnSpc>
                <a:spcPct val="100000"/>
              </a:lnSpc>
              <a:spcBef>
                <a:spcPct val="20000"/>
              </a:spcBef>
              <a:spcAft>
                <a:spcPct val="0"/>
              </a:spcAft>
              <a:buClr>
                <a:srgbClr val="FFCC66"/>
              </a:buClr>
              <a:buSzTx/>
              <a:buFontTx/>
              <a:buNone/>
              <a:tabLst/>
              <a:defRPr/>
            </a:pPr>
            <a:endParaRPr kumimoji="0" lang="zh-TW" altLang="en-US" sz="3600" b="1"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 name="Rectangle 1026">
            <a:extLst>
              <a:ext uri="{FF2B5EF4-FFF2-40B4-BE49-F238E27FC236}">
                <a16:creationId xmlns:a16="http://schemas.microsoft.com/office/drawing/2014/main" id="{C25EBBDA-A995-237D-6434-559032B12016}"/>
              </a:ext>
            </a:extLst>
          </p:cNvPr>
          <p:cNvSpPr txBox="1">
            <a:spLocks noChangeArrowheads="1"/>
          </p:cNvSpPr>
          <p:nvPr/>
        </p:nvSpPr>
        <p:spPr bwMode="auto">
          <a:xfrm>
            <a:off x="34925" y="4442690"/>
            <a:ext cx="5384581" cy="1845397"/>
          </a:xfrm>
          <a:prstGeom prst="rect">
            <a:avLst/>
          </a:prstGeom>
          <a:solidFill>
            <a:srgbClr val="FF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600" b="1" i="1" u="none" strike="noStrike" kern="0" cap="none" spc="0" normalizeH="0" baseline="0" noProof="0" dirty="0">
                <a:ln>
                  <a:noFill/>
                </a:ln>
                <a:solidFill>
                  <a:srgbClr val="FFFFFF"/>
                </a:solidFill>
                <a:effectLst>
                  <a:outerShdw blurRad="38100" dist="38100" dir="2700000" algn="tl">
                    <a:srgbClr val="5F5F5F"/>
                  </a:outerShdw>
                </a:effectLst>
                <a:uLnTx/>
                <a:uFillTx/>
                <a:latin typeface="Arial" charset="0"/>
                <a:ea typeface="新細明體" charset="0"/>
                <a:cs typeface="Arial"/>
              </a:rPr>
              <a:t>God is still just (fair)—so there must be judgment </a:t>
            </a:r>
            <a:endParaRPr kumimoji="0" lang="en-US" altLang="zh-TW" sz="4800" b="1" i="1" u="none" strike="noStrike" kern="0" cap="none" spc="0" normalizeH="0" baseline="0" noProof="0" dirty="0">
              <a:ln>
                <a:noFill/>
              </a:ln>
              <a:solidFill>
                <a:srgbClr val="FFFFFF"/>
              </a:solidFill>
              <a:effectLst>
                <a:outerShdw blurRad="38100" dist="38100" dir="2700000" algn="tl">
                  <a:srgbClr val="5F5F5F"/>
                </a:outerShdw>
              </a:effectLst>
              <a:uLnTx/>
              <a:uFillTx/>
              <a:latin typeface="Arial" charset="0"/>
              <a:ea typeface="新細明體" charset="0"/>
              <a:cs typeface="Arial"/>
            </a:endParaRPr>
          </a:p>
        </p:txBody>
      </p:sp>
    </p:spTree>
    <p:extLst>
      <p:ext uri="{BB962C8B-B14F-4D97-AF65-F5344CB8AC3E}">
        <p14:creationId xmlns:p14="http://schemas.microsoft.com/office/powerpoint/2010/main" val="2462074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2">
                                            <p:txEl>
                                              <p:pRg st="1" end="1"/>
                                            </p:txEl>
                                          </p:spTgt>
                                        </p:tgtEl>
                                        <p:attrNameLst>
                                          <p:attrName>style.visibility</p:attrName>
                                        </p:attrNameLst>
                                      </p:cBhvr>
                                      <p:to>
                                        <p:strVal val="visible"/>
                                      </p:to>
                                    </p:set>
                                    <p:anim calcmode="lin" valueType="num">
                                      <p:cBhvr additive="base">
                                        <p:cTn id="13" dur="500" fill="hold"/>
                                        <p:tgtEl>
                                          <p:spTgt spid="3789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2">
                                            <p:txEl>
                                              <p:pRg st="2" end="2"/>
                                            </p:txEl>
                                          </p:spTgt>
                                        </p:tgtEl>
                                        <p:attrNameLst>
                                          <p:attrName>style.visibility</p:attrName>
                                        </p:attrNameLst>
                                      </p:cBhvr>
                                      <p:to>
                                        <p:strVal val="visible"/>
                                      </p:to>
                                    </p:set>
                                    <p:anim calcmode="lin" valueType="num">
                                      <p:cBhvr additive="base">
                                        <p:cTn id="19" dur="500" fill="hold"/>
                                        <p:tgtEl>
                                          <p:spTgt spid="3789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892">
                                            <p:txEl>
                                              <p:pRg st="3" end="3"/>
                                            </p:txEl>
                                          </p:spTgt>
                                        </p:tgtEl>
                                        <p:attrNameLst>
                                          <p:attrName>style.visibility</p:attrName>
                                        </p:attrNameLst>
                                      </p:cBhvr>
                                      <p:to>
                                        <p:strVal val="visible"/>
                                      </p:to>
                                    </p:set>
                                    <p:anim calcmode="lin" valueType="num">
                                      <p:cBhvr additive="base">
                                        <p:cTn id="25" dur="500" fill="hold"/>
                                        <p:tgtEl>
                                          <p:spTgt spid="3789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9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892">
                                            <p:txEl>
                                              <p:pRg st="4" end="4"/>
                                            </p:txEl>
                                          </p:spTgt>
                                        </p:tgtEl>
                                        <p:attrNameLst>
                                          <p:attrName>style.visibility</p:attrName>
                                        </p:attrNameLst>
                                      </p:cBhvr>
                                      <p:to>
                                        <p:strVal val="visible"/>
                                      </p:to>
                                    </p:set>
                                    <p:anim calcmode="lin" valueType="num">
                                      <p:cBhvr additive="base">
                                        <p:cTn id="31" dur="500" fill="hold"/>
                                        <p:tgtEl>
                                          <p:spTgt spid="3789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89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a:latin typeface="Arial" charset="0"/>
                <a:ea typeface="ＭＳ Ｐゴシック" charset="0"/>
                <a:cs typeface="ＭＳ Ｐゴシック"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016250"/>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C0C0C0"/>
                </a:solidFill>
                <a:effectLst/>
                <a:uLnTx/>
                <a:uFillTx/>
                <a:latin typeface="QUAKE" charset="0"/>
                <a:ea typeface="ＭＳ Ｐゴシック" charset="0"/>
              </a:rPr>
              <a:t>D A N I E L</a:t>
            </a:r>
          </a:p>
        </p:txBody>
      </p:sp>
      <p:sp>
        <p:nvSpPr>
          <p:cNvPr id="379909" name="Text Box 1029"/>
          <p:cNvSpPr txBox="1">
            <a:spLocks noChangeArrowheads="1"/>
          </p:cNvSpPr>
          <p:nvPr/>
        </p:nvSpPr>
        <p:spPr bwMode="auto">
          <a:xfrm>
            <a:off x="0" y="3017838"/>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C0C0C0"/>
                </a:solidFill>
                <a:effectLst/>
                <a:uLnTx/>
                <a:uFillTx/>
                <a:latin typeface="QUAKE" charset="0"/>
                <a:ea typeface="ＭＳ Ｐゴシック" charset="0"/>
              </a:rPr>
              <a:t>E Z E K I E L</a:t>
            </a:r>
          </a:p>
        </p:txBody>
      </p:sp>
      <p:sp>
        <p:nvSpPr>
          <p:cNvPr id="379910" name="Text Box 1030"/>
          <p:cNvSpPr txBox="1">
            <a:spLocks noChangeArrowheads="1"/>
          </p:cNvSpPr>
          <p:nvPr/>
        </p:nvSpPr>
        <p:spPr bwMode="auto">
          <a:xfrm>
            <a:off x="1865313" y="5194300"/>
            <a:ext cx="10302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SIN</a:t>
            </a:r>
          </a:p>
        </p:txBody>
      </p:sp>
      <p:sp>
        <p:nvSpPr>
          <p:cNvPr id="379911" name="Text Box 1031"/>
          <p:cNvSpPr txBox="1">
            <a:spLocks noChangeArrowheads="1"/>
          </p:cNvSpPr>
          <p:nvPr/>
        </p:nvSpPr>
        <p:spPr bwMode="auto">
          <a:xfrm>
            <a:off x="3559175" y="5899150"/>
            <a:ext cx="40227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DISOBEDIENCE</a:t>
            </a:r>
          </a:p>
        </p:txBody>
      </p:sp>
      <p:sp>
        <p:nvSpPr>
          <p:cNvPr id="379912" name="Text Box 1032"/>
          <p:cNvSpPr txBox="1">
            <a:spLocks noChangeArrowheads="1"/>
          </p:cNvSpPr>
          <p:nvPr/>
        </p:nvSpPr>
        <p:spPr bwMode="auto">
          <a:xfrm>
            <a:off x="4811713" y="4337050"/>
            <a:ext cx="35433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PUNISHMENT</a:t>
            </a:r>
          </a:p>
        </p:txBody>
      </p:sp>
      <p:sp>
        <p:nvSpPr>
          <p:cNvPr id="379913" name="Text Box 1033"/>
          <p:cNvSpPr txBox="1">
            <a:spLocks noChangeArrowheads="1"/>
          </p:cNvSpPr>
          <p:nvPr/>
        </p:nvSpPr>
        <p:spPr bwMode="auto">
          <a:xfrm>
            <a:off x="1376363" y="1936750"/>
            <a:ext cx="20462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WRATH</a:t>
            </a:r>
          </a:p>
        </p:txBody>
      </p:sp>
      <p:sp>
        <p:nvSpPr>
          <p:cNvPr id="379914" name="Text Box 1034"/>
          <p:cNvSpPr txBox="1">
            <a:spLocks noChangeArrowheads="1"/>
          </p:cNvSpPr>
          <p:nvPr/>
        </p:nvSpPr>
        <p:spPr bwMode="auto">
          <a:xfrm>
            <a:off x="206375" y="965200"/>
            <a:ext cx="272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IDOLATRY</a:t>
            </a:r>
          </a:p>
        </p:txBody>
      </p:sp>
      <p:sp>
        <p:nvSpPr>
          <p:cNvPr id="379915" name="Text Box 1035"/>
          <p:cNvSpPr txBox="1">
            <a:spLocks noChangeArrowheads="1"/>
          </p:cNvSpPr>
          <p:nvPr/>
        </p:nvSpPr>
        <p:spPr bwMode="auto">
          <a:xfrm>
            <a:off x="5827713" y="241300"/>
            <a:ext cx="30067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JUDGMENT</a:t>
            </a:r>
          </a:p>
        </p:txBody>
      </p:sp>
    </p:spTree>
    <p:extLst>
      <p:ext uri="{BB962C8B-B14F-4D97-AF65-F5344CB8AC3E}">
        <p14:creationId xmlns:p14="http://schemas.microsoft.com/office/powerpoint/2010/main" val="310460279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60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60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6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6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6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55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55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45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45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45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635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52877"/>
            <a:ext cx="9143999" cy="159194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Can you render the world correct </a:t>
            </a:r>
            <a:r>
              <a:rPr lang="en-US" sz="6000" b="1" dirty="0">
                <a:solidFill>
                  <a:srgbClr val="C00000"/>
                </a:solidFill>
                <a:effectLst>
                  <a:glow rad="127000">
                    <a:schemeClr val="bg1"/>
                  </a:glow>
                </a:effectLst>
                <a:latin typeface="Arial" charset="0"/>
                <a:ea typeface="ＭＳ Ｐゴシック" charset="0"/>
                <a:cs typeface="ＭＳ Ｐゴシック" charset="0"/>
              </a:rPr>
              <a:t>judgment</a:t>
            </a:r>
            <a:r>
              <a:rPr lang="en-US" b="1" dirty="0">
                <a:solidFill>
                  <a:schemeClr val="tx2"/>
                </a:solidFill>
                <a:effectLst>
                  <a:glow rad="127000">
                    <a:schemeClr val="bg1"/>
                  </a:glow>
                </a:effectLst>
                <a:latin typeface="Arial" charset="0"/>
                <a:ea typeface="ＭＳ Ｐゴシック" charset="0"/>
                <a:cs typeface="ＭＳ Ｐゴシック" charset="0"/>
              </a:rPr>
              <a:t>?</a:t>
            </a:r>
          </a:p>
        </p:txBody>
      </p:sp>
      <p:pic>
        <p:nvPicPr>
          <p:cNvPr id="4098" name="Picture 2" descr="What the Bible Really Says about Judging Others">
            <a:extLst>
              <a:ext uri="{FF2B5EF4-FFF2-40B4-BE49-F238E27FC236}">
                <a16:creationId xmlns:a16="http://schemas.microsoft.com/office/drawing/2014/main" id="{61304397-DCA8-8FB8-0FFB-0998E7CE2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 y="3435626"/>
            <a:ext cx="737347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7DA37A30-D800-5CE6-BE5F-9CD53DAD33AA}"/>
              </a:ext>
            </a:extLst>
          </p:cNvPr>
          <p:cNvSpPr txBox="1">
            <a:spLocks noChangeArrowheads="1"/>
          </p:cNvSpPr>
          <p:nvPr/>
        </p:nvSpPr>
        <p:spPr bwMode="auto">
          <a:xfrm>
            <a:off x="-12699" y="1980077"/>
            <a:ext cx="9143999" cy="14555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Can you render the world correct </a:t>
            </a:r>
            <a:r>
              <a:rPr kumimoji="0" lang="en-US" sz="60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judgement</a:t>
            </a: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632051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Buy Gzrlyf Gay Pride Necklace Rainbow Pendant Necklace Gay Lesbian LGBT Pride  Jewelry (Equality Rainbow Necklace-Round) at Amazon.in">
            <a:extLst>
              <a:ext uri="{FF2B5EF4-FFF2-40B4-BE49-F238E27FC236}">
                <a16:creationId xmlns:a16="http://schemas.microsoft.com/office/drawing/2014/main" id="{B08D01E9-6C1A-FCAF-9D13-EB5BBC81E3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599"/>
          <a:stretch/>
        </p:blipFill>
        <p:spPr bwMode="auto">
          <a:xfrm>
            <a:off x="179512" y="0"/>
            <a:ext cx="8424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1"/>
            <a:ext cx="9143999" cy="3429001"/>
          </a:xfrm>
          <a:effectLst/>
        </p:spPr>
        <p:txBody>
          <a:bodyPr/>
          <a:lstStyle/>
          <a:p>
            <a:pPr>
              <a:defRPr/>
            </a:pPr>
            <a:r>
              <a:rPr lang="en-US" sz="4800" b="1" dirty="0">
                <a:solidFill>
                  <a:schemeClr val="tx2"/>
                </a:solidFill>
                <a:effectLst>
                  <a:glow rad="127000">
                    <a:schemeClr val="bg1"/>
                  </a:glow>
                </a:effectLst>
                <a:latin typeface="Arial" charset="0"/>
                <a:ea typeface="ＭＳ Ｐゴシック" charset="0"/>
                <a:cs typeface="ＭＳ Ｐゴシック" charset="0"/>
              </a:rPr>
              <a:t>"They wear pride like a jeweled necklace and clothe themselves with cruelty" (Psalm 73:6 </a:t>
            </a:r>
            <a:r>
              <a:rPr lang="en-US" b="1" dirty="0">
                <a:solidFill>
                  <a:schemeClr val="tx2"/>
                </a:solidFill>
                <a:effectLst>
                  <a:glow rad="127000">
                    <a:schemeClr val="bg1"/>
                  </a:glow>
                </a:effectLst>
                <a:latin typeface="Arial" charset="0"/>
                <a:ea typeface="ＭＳ Ｐゴシック" charset="0"/>
                <a:cs typeface="ＭＳ Ｐゴシック" charset="0"/>
              </a:rPr>
              <a:t>NLT</a:t>
            </a:r>
            <a:r>
              <a:rPr lang="en-US" sz="48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3634605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0"/>
            <a:ext cx="5436096" cy="6165304"/>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should we act when we feel we’re on the losing side?</a:t>
            </a:r>
          </a:p>
        </p:txBody>
      </p:sp>
      <p:pic>
        <p:nvPicPr>
          <p:cNvPr id="3" name="Picture 2" descr="4 Reasons God is a Bad Judge">
            <a:extLst>
              <a:ext uri="{FF2B5EF4-FFF2-40B4-BE49-F238E27FC236}">
                <a16:creationId xmlns:a16="http://schemas.microsoft.com/office/drawing/2014/main" id="{8FB0F9E0-4EFA-3922-87BD-4BBD3F93F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353227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5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y God Is Fire | Rival Tides">
            <a:extLst>
              <a:ext uri="{FF2B5EF4-FFF2-40B4-BE49-F238E27FC236}">
                <a16:creationId xmlns:a16="http://schemas.microsoft.com/office/drawing/2014/main" id="{7BCE9E4D-7101-7872-DA0C-FA888D248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80"/>
          <a:stretch/>
        </p:blipFill>
        <p:spPr bwMode="auto">
          <a:xfrm>
            <a:off x="521804" y="-3"/>
            <a:ext cx="8100392" cy="68382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
            <a:ext cx="9144000" cy="91529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Ezekiel 25–32</a:t>
            </a:r>
          </a:p>
        </p:txBody>
      </p:sp>
      <p:sp>
        <p:nvSpPr>
          <p:cNvPr id="3" name="Rectangle 2"/>
          <p:cNvSpPr txBox="1">
            <a:spLocks noChangeArrowheads="1"/>
          </p:cNvSpPr>
          <p:nvPr/>
        </p:nvSpPr>
        <p:spPr bwMode="auto">
          <a:xfrm>
            <a:off x="521804" y="4293096"/>
            <a:ext cx="8100392" cy="25451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Allow God to handle all rivals.</a:t>
            </a:r>
          </a:p>
        </p:txBody>
      </p:sp>
    </p:spTree>
    <p:extLst>
      <p:ext uri="{BB962C8B-B14F-4D97-AF65-F5344CB8AC3E}">
        <p14:creationId xmlns:p14="http://schemas.microsoft.com/office/powerpoint/2010/main" val="29715526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1278071"/>
            <a:ext cx="9144000" cy="459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Be Patient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0040" y="1278072"/>
            <a:ext cx="8388424" cy="474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Don’t put in the microwave what God has in the crockpot.</a:t>
            </a:r>
          </a:p>
        </p:txBody>
      </p:sp>
    </p:spTree>
    <p:extLst>
      <p:ext uri="{BB962C8B-B14F-4D97-AF65-F5344CB8AC3E}">
        <p14:creationId xmlns:p14="http://schemas.microsoft.com/office/powerpoint/2010/main" val="128839594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God’s glory will not shine with competitors in your life.</a:t>
            </a:r>
          </a:p>
        </p:txBody>
      </p:sp>
      <p:pic>
        <p:nvPicPr>
          <p:cNvPr id="6148" name="Picture 4" descr="Related image">
            <a:extLst>
              <a:ext uri="{FF2B5EF4-FFF2-40B4-BE49-F238E27FC236}">
                <a16:creationId xmlns:a16="http://schemas.microsoft.com/office/drawing/2014/main" id="{AE5F7CB9-656E-2240-BE7E-0C154F26E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C67A721-FE68-5162-16D4-3D03D34DF361}"/>
              </a:ext>
            </a:extLst>
          </p:cNvPr>
          <p:cNvSpPr txBox="1">
            <a:spLocks noChangeArrowheads="1"/>
          </p:cNvSpPr>
          <p:nvPr/>
        </p:nvSpPr>
        <p:spPr bwMode="auto">
          <a:xfrm>
            <a:off x="1" y="1988840"/>
            <a:ext cx="5436095"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Invest with biblical values.</a:t>
            </a:r>
          </a:p>
        </p:txBody>
      </p:sp>
    </p:spTree>
    <p:extLst>
      <p:ext uri="{BB962C8B-B14F-4D97-AF65-F5344CB8AC3E}">
        <p14:creationId xmlns:p14="http://schemas.microsoft.com/office/powerpoint/2010/main" val="18467387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962C317-8468-F936-F8A8-AEE68E9B2CAE}"/>
              </a:ext>
            </a:extLst>
          </p:cNvPr>
          <p:cNvGrpSpPr/>
          <p:nvPr/>
        </p:nvGrpSpPr>
        <p:grpSpPr>
          <a:xfrm>
            <a:off x="4572000" y="14861"/>
            <a:ext cx="4608512" cy="3461854"/>
            <a:chOff x="4572000" y="14861"/>
            <a:chExt cx="4608512" cy="3461854"/>
          </a:xfrm>
        </p:grpSpPr>
        <p:pic>
          <p:nvPicPr>
            <p:cNvPr id="9" name="Picture 8">
              <a:extLst>
                <a:ext uri="{FF2B5EF4-FFF2-40B4-BE49-F238E27FC236}">
                  <a16:creationId xmlns:a16="http://schemas.microsoft.com/office/drawing/2014/main" id="{40A218B3-4C45-E278-5E90-D43A6FA9BC87}"/>
                </a:ext>
              </a:extLst>
            </p:cNvPr>
            <p:cNvPicPr>
              <a:picLocks noChangeAspect="1"/>
            </p:cNvPicPr>
            <p:nvPr/>
          </p:nvPicPr>
          <p:blipFill rotWithShape="1">
            <a:blip r:embed="rId3"/>
            <a:srcRect b="27124"/>
            <a:stretch/>
          </p:blipFill>
          <p:spPr>
            <a:xfrm>
              <a:off x="4572000" y="14861"/>
              <a:ext cx="4572000" cy="3414139"/>
            </a:xfrm>
            <a:prstGeom prst="rect">
              <a:avLst/>
            </a:prstGeom>
          </p:spPr>
        </p:pic>
        <p:sp>
          <p:nvSpPr>
            <p:cNvPr id="4" name="Rectangle 2">
              <a:extLst>
                <a:ext uri="{FF2B5EF4-FFF2-40B4-BE49-F238E27FC236}">
                  <a16:creationId xmlns:a16="http://schemas.microsoft.com/office/drawing/2014/main" id="{1BCDCFD8-CFC0-01A5-99A2-DA84EBE845A7}"/>
                </a:ext>
              </a:extLst>
            </p:cNvPr>
            <p:cNvSpPr txBox="1">
              <a:spLocks noChangeArrowheads="1"/>
            </p:cNvSpPr>
            <p:nvPr/>
          </p:nvSpPr>
          <p:spPr bwMode="auto">
            <a:xfrm>
              <a:off x="4608511" y="2756634"/>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Bill Gates</a:t>
              </a:r>
            </a:p>
          </p:txBody>
        </p:sp>
      </p:grpSp>
      <p:grpSp>
        <p:nvGrpSpPr>
          <p:cNvPr id="14" name="Group 13">
            <a:extLst>
              <a:ext uri="{FF2B5EF4-FFF2-40B4-BE49-F238E27FC236}">
                <a16:creationId xmlns:a16="http://schemas.microsoft.com/office/drawing/2014/main" id="{7C274309-E9BE-D310-5C73-7F730D04F91A}"/>
              </a:ext>
            </a:extLst>
          </p:cNvPr>
          <p:cNvGrpSpPr/>
          <p:nvPr/>
        </p:nvGrpSpPr>
        <p:grpSpPr>
          <a:xfrm>
            <a:off x="-131536" y="3356992"/>
            <a:ext cx="4703536" cy="3501008"/>
            <a:chOff x="-131536" y="3429000"/>
            <a:chExt cx="4703536" cy="3501008"/>
          </a:xfrm>
        </p:grpSpPr>
        <p:pic>
          <p:nvPicPr>
            <p:cNvPr id="27654" name="Picture 6" descr="Jeff Bezos' ex-wife MacKenzie's post-divorce revenge | Fox Business">
              <a:extLst>
                <a:ext uri="{FF2B5EF4-FFF2-40B4-BE49-F238E27FC236}">
                  <a16:creationId xmlns:a16="http://schemas.microsoft.com/office/drawing/2014/main" id="{090FFEBE-49F2-FA83-92F5-44A1F512F5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2" t="3970" r="24129" b="24132"/>
            <a:stretch/>
          </p:blipFill>
          <p:spPr bwMode="auto">
            <a:xfrm>
              <a:off x="-131536" y="3471244"/>
              <a:ext cx="4703536" cy="34587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E1AE1C3-D352-C2CC-18D3-71CAF976612B}"/>
                </a:ext>
              </a:extLst>
            </p:cNvPr>
            <p:cNvSpPr txBox="1">
              <a:spLocks noChangeArrowheads="1"/>
            </p:cNvSpPr>
            <p:nvPr/>
          </p:nvSpPr>
          <p:spPr bwMode="auto">
            <a:xfrm>
              <a:off x="-57797"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Jeff Bezos</a:t>
              </a:r>
            </a:p>
          </p:txBody>
        </p:sp>
      </p:grpSp>
      <p:grpSp>
        <p:nvGrpSpPr>
          <p:cNvPr id="15" name="Group 14">
            <a:extLst>
              <a:ext uri="{FF2B5EF4-FFF2-40B4-BE49-F238E27FC236}">
                <a16:creationId xmlns:a16="http://schemas.microsoft.com/office/drawing/2014/main" id="{0BC79F66-F955-314B-7EA4-8F1CAC73A4DD}"/>
              </a:ext>
            </a:extLst>
          </p:cNvPr>
          <p:cNvGrpSpPr/>
          <p:nvPr/>
        </p:nvGrpSpPr>
        <p:grpSpPr>
          <a:xfrm>
            <a:off x="4569621" y="3428999"/>
            <a:ext cx="4572001" cy="3429001"/>
            <a:chOff x="4569621" y="3428999"/>
            <a:chExt cx="4572001" cy="3429001"/>
          </a:xfrm>
        </p:grpSpPr>
        <p:pic>
          <p:nvPicPr>
            <p:cNvPr id="27656" name="Picture 8" descr="Lyudmila Putina Once Called Her Husband a Vampire - The Moscow Times">
              <a:extLst>
                <a:ext uri="{FF2B5EF4-FFF2-40B4-BE49-F238E27FC236}">
                  <a16:creationId xmlns:a16="http://schemas.microsoft.com/office/drawing/2014/main" id="{108A7E22-92A0-C2C5-FFC0-5F025B6587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82" t="2858" r="20773" b="24863"/>
            <a:stretch/>
          </p:blipFill>
          <p:spPr bwMode="auto">
            <a:xfrm>
              <a:off x="4572000" y="3428999"/>
              <a:ext cx="4556302" cy="3429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C090920-4D02-D45C-439B-DC23DECAB328}"/>
                </a:ext>
              </a:extLst>
            </p:cNvPr>
            <p:cNvSpPr txBox="1">
              <a:spLocks noChangeArrowheads="1"/>
            </p:cNvSpPr>
            <p:nvPr/>
          </p:nvSpPr>
          <p:spPr bwMode="auto">
            <a:xfrm>
              <a:off x="4569621"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Vladimir Putin</a:t>
              </a:r>
            </a:p>
          </p:txBody>
        </p:sp>
      </p:grpSp>
      <p:grpSp>
        <p:nvGrpSpPr>
          <p:cNvPr id="11" name="Group 10">
            <a:extLst>
              <a:ext uri="{FF2B5EF4-FFF2-40B4-BE49-F238E27FC236}">
                <a16:creationId xmlns:a16="http://schemas.microsoft.com/office/drawing/2014/main" id="{4712D283-9DED-520D-816E-15A53C19D25E}"/>
              </a:ext>
            </a:extLst>
          </p:cNvPr>
          <p:cNvGrpSpPr/>
          <p:nvPr/>
        </p:nvGrpSpPr>
        <p:grpSpPr>
          <a:xfrm>
            <a:off x="-1" y="0"/>
            <a:ext cx="4572001" cy="3501008"/>
            <a:chOff x="-1" y="0"/>
            <a:chExt cx="4572001" cy="3501008"/>
          </a:xfrm>
        </p:grpSpPr>
        <p:pic>
          <p:nvPicPr>
            <p:cNvPr id="27650" name="Picture 2" descr="Elon Musk's ex-wife Talulah Riley denies she was procured as child bride |  News | The Times">
              <a:extLst>
                <a:ext uri="{FF2B5EF4-FFF2-40B4-BE49-F238E27FC236}">
                  <a16:creationId xmlns:a16="http://schemas.microsoft.com/office/drawing/2014/main" id="{2E3162AD-AAEE-AED5-DA36-7FA24808C5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14" r="20378" b="12816"/>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5043C16-D4D7-F94B-A157-2293CD4F205A}"/>
                </a:ext>
              </a:extLst>
            </p:cNvPr>
            <p:cNvSpPr txBox="1">
              <a:spLocks noChangeArrowheads="1"/>
            </p:cNvSpPr>
            <p:nvPr/>
          </p:nvSpPr>
          <p:spPr bwMode="auto">
            <a:xfrm>
              <a:off x="-1" y="2780927"/>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Elon Musk</a:t>
              </a:r>
            </a:p>
          </p:txBody>
        </p:sp>
      </p:grpSp>
      <p:sp>
        <p:nvSpPr>
          <p:cNvPr id="900098" name="Rectangle 2"/>
          <p:cNvSpPr>
            <a:spLocks noGrp="1" noChangeArrowheads="1"/>
          </p:cNvSpPr>
          <p:nvPr>
            <p:ph type="ctrTitle"/>
          </p:nvPr>
        </p:nvSpPr>
        <p:spPr>
          <a:xfrm>
            <a:off x="-15698" y="29503"/>
            <a:ext cx="9144000" cy="72008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Multi-Billionaires</a:t>
            </a:r>
          </a:p>
        </p:txBody>
      </p:sp>
      <p:sp>
        <p:nvSpPr>
          <p:cNvPr id="18" name="Freeform 17">
            <a:extLst>
              <a:ext uri="{FF2B5EF4-FFF2-40B4-BE49-F238E27FC236}">
                <a16:creationId xmlns:a16="http://schemas.microsoft.com/office/drawing/2014/main" id="{00149A83-0F16-5EF0-67FF-AFFBB754D4D2}"/>
              </a:ext>
            </a:extLst>
          </p:cNvPr>
          <p:cNvSpPr/>
          <p:nvPr/>
        </p:nvSpPr>
        <p:spPr bwMode="auto">
          <a:xfrm>
            <a:off x="1841878" y="-55418"/>
            <a:ext cx="709071" cy="3574473"/>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Freeform 25">
            <a:extLst>
              <a:ext uri="{FF2B5EF4-FFF2-40B4-BE49-F238E27FC236}">
                <a16:creationId xmlns:a16="http://schemas.microsoft.com/office/drawing/2014/main" id="{F89C3E07-4E34-E5F5-18BC-535FCD2BFFD5}"/>
              </a:ext>
            </a:extLst>
          </p:cNvPr>
          <p:cNvSpPr/>
          <p:nvPr/>
        </p:nvSpPr>
        <p:spPr bwMode="auto">
          <a:xfrm>
            <a:off x="6303041" y="-110836"/>
            <a:ext cx="709071" cy="3574473"/>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Freeform 26">
            <a:extLst>
              <a:ext uri="{FF2B5EF4-FFF2-40B4-BE49-F238E27FC236}">
                <a16:creationId xmlns:a16="http://schemas.microsoft.com/office/drawing/2014/main" id="{62294CEA-9057-3952-4091-4AAA560DB3B8}"/>
              </a:ext>
            </a:extLst>
          </p:cNvPr>
          <p:cNvSpPr/>
          <p:nvPr/>
        </p:nvSpPr>
        <p:spPr bwMode="auto">
          <a:xfrm>
            <a:off x="1925005" y="3366655"/>
            <a:ext cx="709071" cy="3574473"/>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8" name="Freeform 27">
            <a:extLst>
              <a:ext uri="{FF2B5EF4-FFF2-40B4-BE49-F238E27FC236}">
                <a16:creationId xmlns:a16="http://schemas.microsoft.com/office/drawing/2014/main" id="{FB3C4EFA-0AD2-43DD-364D-F4DAAFA13E9A}"/>
              </a:ext>
            </a:extLst>
          </p:cNvPr>
          <p:cNvSpPr/>
          <p:nvPr/>
        </p:nvSpPr>
        <p:spPr bwMode="auto">
          <a:xfrm>
            <a:off x="6552423" y="3366655"/>
            <a:ext cx="709071" cy="3574473"/>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Rectangle 2">
            <a:extLst>
              <a:ext uri="{FF2B5EF4-FFF2-40B4-BE49-F238E27FC236}">
                <a16:creationId xmlns:a16="http://schemas.microsoft.com/office/drawing/2014/main" id="{C919C6C6-780B-EB63-DFB0-724FF884D0A8}"/>
              </a:ext>
            </a:extLst>
          </p:cNvPr>
          <p:cNvSpPr txBox="1">
            <a:spLocks noChangeArrowheads="1"/>
          </p:cNvSpPr>
          <p:nvPr/>
        </p:nvSpPr>
        <p:spPr bwMode="auto">
          <a:xfrm>
            <a:off x="4608511" y="1991218"/>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2021</a:t>
            </a:r>
          </a:p>
        </p:txBody>
      </p:sp>
      <p:sp>
        <p:nvSpPr>
          <p:cNvPr id="16" name="Rectangle 2">
            <a:extLst>
              <a:ext uri="{FF2B5EF4-FFF2-40B4-BE49-F238E27FC236}">
                <a16:creationId xmlns:a16="http://schemas.microsoft.com/office/drawing/2014/main" id="{64A10A9F-DAE1-6FA4-21EF-5C20F47112EC}"/>
              </a:ext>
            </a:extLst>
          </p:cNvPr>
          <p:cNvSpPr txBox="1">
            <a:spLocks noChangeArrowheads="1"/>
          </p:cNvSpPr>
          <p:nvPr/>
        </p:nvSpPr>
        <p:spPr bwMode="auto">
          <a:xfrm>
            <a:off x="-1" y="4149079"/>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2020</a:t>
            </a:r>
          </a:p>
        </p:txBody>
      </p:sp>
      <p:sp>
        <p:nvSpPr>
          <p:cNvPr id="8" name="Rectangle 2">
            <a:extLst>
              <a:ext uri="{FF2B5EF4-FFF2-40B4-BE49-F238E27FC236}">
                <a16:creationId xmlns:a16="http://schemas.microsoft.com/office/drawing/2014/main" id="{339C99E2-E8E6-220E-F4CB-F3A486DE6EB2}"/>
              </a:ext>
            </a:extLst>
          </p:cNvPr>
          <p:cNvSpPr txBox="1">
            <a:spLocks noChangeArrowheads="1"/>
          </p:cNvSpPr>
          <p:nvPr/>
        </p:nvSpPr>
        <p:spPr bwMode="auto">
          <a:xfrm>
            <a:off x="-1" y="1991218"/>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2012, 2014, 2016</a:t>
            </a:r>
          </a:p>
        </p:txBody>
      </p:sp>
      <p:sp>
        <p:nvSpPr>
          <p:cNvPr id="21" name="Rectangle 2">
            <a:extLst>
              <a:ext uri="{FF2B5EF4-FFF2-40B4-BE49-F238E27FC236}">
                <a16:creationId xmlns:a16="http://schemas.microsoft.com/office/drawing/2014/main" id="{6173C09A-0CB7-EFCE-07CD-95F00848BACC}"/>
              </a:ext>
            </a:extLst>
          </p:cNvPr>
          <p:cNvSpPr txBox="1">
            <a:spLocks noChangeArrowheads="1"/>
          </p:cNvSpPr>
          <p:nvPr/>
        </p:nvSpPr>
        <p:spPr bwMode="auto">
          <a:xfrm>
            <a:off x="4558145" y="4149079"/>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2013</a:t>
            </a:r>
          </a:p>
        </p:txBody>
      </p:sp>
    </p:spTree>
    <p:extLst>
      <p:ext uri="{BB962C8B-B14F-4D97-AF65-F5344CB8AC3E}">
        <p14:creationId xmlns:p14="http://schemas.microsoft.com/office/powerpoint/2010/main" val="60453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80">
                                          <p:stCondLst>
                                            <p:cond delay="0"/>
                                          </p:stCondLst>
                                        </p:cTn>
                                        <p:tgtEl>
                                          <p:spTgt spid="8"/>
                                        </p:tgtEl>
                                      </p:cBhvr>
                                    </p:animEffect>
                                    <p:anim calcmode="lin" valueType="num">
                                      <p:cBhvr>
                                        <p:cTn id="1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 dur="26">
                                          <p:stCondLst>
                                            <p:cond delay="650"/>
                                          </p:stCondLst>
                                        </p:cTn>
                                        <p:tgtEl>
                                          <p:spTgt spid="8"/>
                                        </p:tgtEl>
                                      </p:cBhvr>
                                      <p:to x="100000" y="60000"/>
                                    </p:animScale>
                                    <p:animScale>
                                      <p:cBhvr>
                                        <p:cTn id="17" dur="166" decel="50000">
                                          <p:stCondLst>
                                            <p:cond delay="676"/>
                                          </p:stCondLst>
                                        </p:cTn>
                                        <p:tgtEl>
                                          <p:spTgt spid="8"/>
                                        </p:tgtEl>
                                      </p:cBhvr>
                                      <p:to x="100000" y="100000"/>
                                    </p:animScale>
                                    <p:animScale>
                                      <p:cBhvr>
                                        <p:cTn id="18" dur="26">
                                          <p:stCondLst>
                                            <p:cond delay="1312"/>
                                          </p:stCondLst>
                                        </p:cTn>
                                        <p:tgtEl>
                                          <p:spTgt spid="8"/>
                                        </p:tgtEl>
                                      </p:cBhvr>
                                      <p:to x="100000" y="80000"/>
                                    </p:animScale>
                                    <p:animScale>
                                      <p:cBhvr>
                                        <p:cTn id="19" dur="166" decel="50000">
                                          <p:stCondLst>
                                            <p:cond delay="1338"/>
                                          </p:stCondLst>
                                        </p:cTn>
                                        <p:tgtEl>
                                          <p:spTgt spid="8"/>
                                        </p:tgtEl>
                                      </p:cBhvr>
                                      <p:to x="100000" y="100000"/>
                                    </p:animScale>
                                    <p:animScale>
                                      <p:cBhvr>
                                        <p:cTn id="20" dur="26">
                                          <p:stCondLst>
                                            <p:cond delay="1642"/>
                                          </p:stCondLst>
                                        </p:cTn>
                                        <p:tgtEl>
                                          <p:spTgt spid="8"/>
                                        </p:tgtEl>
                                      </p:cBhvr>
                                      <p:to x="100000" y="90000"/>
                                    </p:animScale>
                                    <p:animScale>
                                      <p:cBhvr>
                                        <p:cTn id="21" dur="166" decel="50000">
                                          <p:stCondLst>
                                            <p:cond delay="1668"/>
                                          </p:stCondLst>
                                        </p:cTn>
                                        <p:tgtEl>
                                          <p:spTgt spid="8"/>
                                        </p:tgtEl>
                                      </p:cBhvr>
                                      <p:to x="100000" y="100000"/>
                                    </p:animScale>
                                    <p:animScale>
                                      <p:cBhvr>
                                        <p:cTn id="22" dur="26">
                                          <p:stCondLst>
                                            <p:cond delay="1808"/>
                                          </p:stCondLst>
                                        </p:cTn>
                                        <p:tgtEl>
                                          <p:spTgt spid="8"/>
                                        </p:tgtEl>
                                      </p:cBhvr>
                                      <p:to x="100000" y="95000"/>
                                    </p:animScale>
                                    <p:animScale>
                                      <p:cBhvr>
                                        <p:cTn id="23" dur="166" decel="50000">
                                          <p:stCondLst>
                                            <p:cond delay="1834"/>
                                          </p:stCondLst>
                                        </p:cTn>
                                        <p:tgtEl>
                                          <p:spTgt spid="8"/>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par>
                                <p:cTn id="50" presetID="26"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80">
                                          <p:stCondLst>
                                            <p:cond delay="0"/>
                                          </p:stCondLst>
                                        </p:cTn>
                                        <p:tgtEl>
                                          <p:spTgt spid="16"/>
                                        </p:tgtEl>
                                      </p:cBhvr>
                                    </p:animEffect>
                                    <p:anim calcmode="lin" valueType="num">
                                      <p:cBhvr>
                                        <p:cTn id="5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8" dur="26">
                                          <p:stCondLst>
                                            <p:cond delay="650"/>
                                          </p:stCondLst>
                                        </p:cTn>
                                        <p:tgtEl>
                                          <p:spTgt spid="16"/>
                                        </p:tgtEl>
                                      </p:cBhvr>
                                      <p:to x="100000" y="60000"/>
                                    </p:animScale>
                                    <p:animScale>
                                      <p:cBhvr>
                                        <p:cTn id="59" dur="166" decel="50000">
                                          <p:stCondLst>
                                            <p:cond delay="676"/>
                                          </p:stCondLst>
                                        </p:cTn>
                                        <p:tgtEl>
                                          <p:spTgt spid="16"/>
                                        </p:tgtEl>
                                      </p:cBhvr>
                                      <p:to x="100000" y="100000"/>
                                    </p:animScale>
                                    <p:animScale>
                                      <p:cBhvr>
                                        <p:cTn id="60" dur="26">
                                          <p:stCondLst>
                                            <p:cond delay="1312"/>
                                          </p:stCondLst>
                                        </p:cTn>
                                        <p:tgtEl>
                                          <p:spTgt spid="16"/>
                                        </p:tgtEl>
                                      </p:cBhvr>
                                      <p:to x="100000" y="80000"/>
                                    </p:animScale>
                                    <p:animScale>
                                      <p:cBhvr>
                                        <p:cTn id="61" dur="166" decel="50000">
                                          <p:stCondLst>
                                            <p:cond delay="1338"/>
                                          </p:stCondLst>
                                        </p:cTn>
                                        <p:tgtEl>
                                          <p:spTgt spid="16"/>
                                        </p:tgtEl>
                                      </p:cBhvr>
                                      <p:to x="100000" y="100000"/>
                                    </p:animScale>
                                    <p:animScale>
                                      <p:cBhvr>
                                        <p:cTn id="62" dur="26">
                                          <p:stCondLst>
                                            <p:cond delay="1642"/>
                                          </p:stCondLst>
                                        </p:cTn>
                                        <p:tgtEl>
                                          <p:spTgt spid="16"/>
                                        </p:tgtEl>
                                      </p:cBhvr>
                                      <p:to x="100000" y="90000"/>
                                    </p:animScale>
                                    <p:animScale>
                                      <p:cBhvr>
                                        <p:cTn id="63" dur="166" decel="50000">
                                          <p:stCondLst>
                                            <p:cond delay="1668"/>
                                          </p:stCondLst>
                                        </p:cTn>
                                        <p:tgtEl>
                                          <p:spTgt spid="16"/>
                                        </p:tgtEl>
                                      </p:cBhvr>
                                      <p:to x="100000" y="100000"/>
                                    </p:animScale>
                                    <p:animScale>
                                      <p:cBhvr>
                                        <p:cTn id="64" dur="26">
                                          <p:stCondLst>
                                            <p:cond delay="1808"/>
                                          </p:stCondLst>
                                        </p:cTn>
                                        <p:tgtEl>
                                          <p:spTgt spid="16"/>
                                        </p:tgtEl>
                                      </p:cBhvr>
                                      <p:to x="100000" y="95000"/>
                                    </p:animScale>
                                    <p:animScale>
                                      <p:cBhvr>
                                        <p:cTn id="65" dur="166" decel="50000">
                                          <p:stCondLst>
                                            <p:cond delay="1834"/>
                                          </p:stCondLst>
                                        </p:cTn>
                                        <p:tgtEl>
                                          <p:spTgt spid="16"/>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up)">
                                      <p:cBhvr>
                                        <p:cTn id="70" dur="500"/>
                                        <p:tgtEl>
                                          <p:spTgt spid="28"/>
                                        </p:tgtEl>
                                      </p:cBhvr>
                                    </p:animEffect>
                                  </p:childTnLst>
                                </p:cTn>
                              </p:par>
                              <p:par>
                                <p:cTn id="71" presetID="26"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down)">
                                      <p:cBhvr>
                                        <p:cTn id="73" dur="580">
                                          <p:stCondLst>
                                            <p:cond delay="0"/>
                                          </p:stCondLst>
                                        </p:cTn>
                                        <p:tgtEl>
                                          <p:spTgt spid="21"/>
                                        </p:tgtEl>
                                      </p:cBhvr>
                                    </p:animEffect>
                                    <p:anim calcmode="lin" valueType="num">
                                      <p:cBhvr>
                                        <p:cTn id="7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9" dur="26">
                                          <p:stCondLst>
                                            <p:cond delay="650"/>
                                          </p:stCondLst>
                                        </p:cTn>
                                        <p:tgtEl>
                                          <p:spTgt spid="21"/>
                                        </p:tgtEl>
                                      </p:cBhvr>
                                      <p:to x="100000" y="60000"/>
                                    </p:animScale>
                                    <p:animScale>
                                      <p:cBhvr>
                                        <p:cTn id="80" dur="166" decel="50000">
                                          <p:stCondLst>
                                            <p:cond delay="676"/>
                                          </p:stCondLst>
                                        </p:cTn>
                                        <p:tgtEl>
                                          <p:spTgt spid="21"/>
                                        </p:tgtEl>
                                      </p:cBhvr>
                                      <p:to x="100000" y="100000"/>
                                    </p:animScale>
                                    <p:animScale>
                                      <p:cBhvr>
                                        <p:cTn id="81" dur="26">
                                          <p:stCondLst>
                                            <p:cond delay="1312"/>
                                          </p:stCondLst>
                                        </p:cTn>
                                        <p:tgtEl>
                                          <p:spTgt spid="21"/>
                                        </p:tgtEl>
                                      </p:cBhvr>
                                      <p:to x="100000" y="80000"/>
                                    </p:animScale>
                                    <p:animScale>
                                      <p:cBhvr>
                                        <p:cTn id="82" dur="166" decel="50000">
                                          <p:stCondLst>
                                            <p:cond delay="1338"/>
                                          </p:stCondLst>
                                        </p:cTn>
                                        <p:tgtEl>
                                          <p:spTgt spid="21"/>
                                        </p:tgtEl>
                                      </p:cBhvr>
                                      <p:to x="100000" y="100000"/>
                                    </p:animScale>
                                    <p:animScale>
                                      <p:cBhvr>
                                        <p:cTn id="83" dur="26">
                                          <p:stCondLst>
                                            <p:cond delay="1642"/>
                                          </p:stCondLst>
                                        </p:cTn>
                                        <p:tgtEl>
                                          <p:spTgt spid="21"/>
                                        </p:tgtEl>
                                      </p:cBhvr>
                                      <p:to x="100000" y="90000"/>
                                    </p:animScale>
                                    <p:animScale>
                                      <p:cBhvr>
                                        <p:cTn id="84" dur="166" decel="50000">
                                          <p:stCondLst>
                                            <p:cond delay="1668"/>
                                          </p:stCondLst>
                                        </p:cTn>
                                        <p:tgtEl>
                                          <p:spTgt spid="21"/>
                                        </p:tgtEl>
                                      </p:cBhvr>
                                      <p:to x="100000" y="100000"/>
                                    </p:animScale>
                                    <p:animScale>
                                      <p:cBhvr>
                                        <p:cTn id="85" dur="26">
                                          <p:stCondLst>
                                            <p:cond delay="1808"/>
                                          </p:stCondLst>
                                        </p:cTn>
                                        <p:tgtEl>
                                          <p:spTgt spid="21"/>
                                        </p:tgtEl>
                                      </p:cBhvr>
                                      <p:to x="100000" y="95000"/>
                                    </p:animScale>
                                    <p:animScale>
                                      <p:cBhvr>
                                        <p:cTn id="8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7" grpId="0" animBg="1"/>
      <p:bldP spid="28" grpId="0" animBg="1"/>
      <p:bldP spid="10" grpId="0"/>
      <p:bldP spid="16" grpId="0"/>
      <p:bldP spid="8" grpId="0"/>
      <p:bldP spid="21"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Proverbs 28:5</a:t>
            </a:r>
            <a:r>
              <a:rPr lang="en-US" sz="4000" b="1" dirty="0">
                <a:solidFill>
                  <a:srgbClr val="FFFFFF"/>
                </a:solidFill>
                <a:effectLst>
                  <a:glow rad="127000">
                    <a:srgbClr val="000000"/>
                  </a:glow>
                </a:effectLst>
                <a:latin typeface="Arial" charset="0"/>
                <a:ea typeface="ＭＳ Ｐゴシック" charset="0"/>
                <a:cs typeface="ＭＳ Ｐゴシック" charset="0"/>
              </a:rPr>
              <a:t> NLT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95536" y="1350080"/>
            <a:ext cx="8460432" cy="474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"Evil people don’t understand justice,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those who follow the L</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understand completely."</a:t>
            </a:r>
          </a:p>
        </p:txBody>
      </p:sp>
    </p:spTree>
    <p:extLst>
      <p:ext uri="{BB962C8B-B14F-4D97-AF65-F5344CB8AC3E}">
        <p14:creationId xmlns:p14="http://schemas.microsoft.com/office/powerpoint/2010/main" val="393557013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y God Is Fire | Rival Tides">
            <a:extLst>
              <a:ext uri="{FF2B5EF4-FFF2-40B4-BE49-F238E27FC236}">
                <a16:creationId xmlns:a16="http://schemas.microsoft.com/office/drawing/2014/main" id="{7BCE9E4D-7101-7872-DA0C-FA888D248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80"/>
          <a:stretch/>
        </p:blipFill>
        <p:spPr bwMode="auto">
          <a:xfrm>
            <a:off x="521804" y="-3"/>
            <a:ext cx="8100392" cy="68382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
            <a:ext cx="9144000" cy="91529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Ezekiel 25–32</a:t>
            </a:r>
          </a:p>
        </p:txBody>
      </p:sp>
      <p:sp>
        <p:nvSpPr>
          <p:cNvPr id="3" name="Rectangle 2"/>
          <p:cNvSpPr txBox="1">
            <a:spLocks noChangeArrowheads="1"/>
          </p:cNvSpPr>
          <p:nvPr/>
        </p:nvSpPr>
        <p:spPr bwMode="auto">
          <a:xfrm>
            <a:off x="521804" y="4293096"/>
            <a:ext cx="8100392" cy="25451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Allow God to handle all rivals.</a:t>
            </a:r>
          </a:p>
        </p:txBody>
      </p:sp>
    </p:spTree>
    <p:extLst>
      <p:ext uri="{BB962C8B-B14F-4D97-AF65-F5344CB8AC3E}">
        <p14:creationId xmlns:p14="http://schemas.microsoft.com/office/powerpoint/2010/main" val="37061508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979712" y="44624"/>
            <a:ext cx="7164288" cy="6840760"/>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That’s the whole story. Here now is my final conclusion: </a:t>
            </a:r>
            <a:r>
              <a:rPr lang="en-US" sz="3600" b="1" dirty="0">
                <a:solidFill>
                  <a:srgbClr val="FFFF00"/>
                </a:solidFill>
                <a:effectLst>
                  <a:glow rad="127000">
                    <a:schemeClr val="tx1"/>
                  </a:glow>
                </a:effectLst>
                <a:latin typeface="Arial" charset="0"/>
                <a:ea typeface="ＭＳ Ｐゴシック" charset="0"/>
                <a:cs typeface="ＭＳ Ｐゴシック" charset="0"/>
              </a:rPr>
              <a:t>Fear God and obey his commands</a:t>
            </a:r>
            <a:r>
              <a:rPr lang="en-US" sz="3600" b="1" dirty="0">
                <a:effectLst>
                  <a:glow rad="127000">
                    <a:schemeClr val="tx1"/>
                  </a:glow>
                </a:effectLst>
                <a:latin typeface="Arial" charset="0"/>
                <a:ea typeface="ＭＳ Ｐゴシック" charset="0"/>
                <a:cs typeface="ＭＳ Ｐゴシック" charset="0"/>
              </a:rPr>
              <a:t>, for this is everyone’s duty. </a:t>
            </a:r>
            <a:r>
              <a:rPr lang="en-US" sz="3600" b="1" baseline="30000" dirty="0">
                <a:effectLst>
                  <a:glow rad="127000">
                    <a:schemeClr val="tx1"/>
                  </a:glow>
                </a:effectLst>
                <a:latin typeface="Arial" charset="0"/>
                <a:ea typeface="ＭＳ Ｐゴシック" charset="0"/>
                <a:cs typeface="ＭＳ Ｐゴシック" charset="0"/>
              </a:rPr>
              <a:t>14</a:t>
            </a:r>
            <a:r>
              <a:rPr lang="en-US" sz="3600" b="1" dirty="0">
                <a:solidFill>
                  <a:srgbClr val="FFFF00"/>
                </a:solidFill>
                <a:effectLst>
                  <a:glow rad="127000">
                    <a:schemeClr val="tx1"/>
                  </a:glow>
                </a:effectLst>
                <a:latin typeface="Arial" charset="0"/>
                <a:ea typeface="ＭＳ Ｐゴシック" charset="0"/>
                <a:cs typeface="ＭＳ Ｐゴシック" charset="0"/>
              </a:rPr>
              <a:t>God will judge us for everything we do, including every secret thing, whether good or bad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(Ecclesiastes 12:13-14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2" name="Right Arrow 1">
            <a:extLst>
              <a:ext uri="{FF2B5EF4-FFF2-40B4-BE49-F238E27FC236}">
                <a16:creationId xmlns:a16="http://schemas.microsoft.com/office/drawing/2014/main" id="{7DBB9BB6-6F1A-CF98-6F44-3BEFCCBECDF8}"/>
              </a:ext>
            </a:extLst>
          </p:cNvPr>
          <p:cNvSpPr/>
          <p:nvPr/>
        </p:nvSpPr>
        <p:spPr bwMode="auto">
          <a:xfrm>
            <a:off x="0" y="1124744"/>
            <a:ext cx="2195736" cy="460851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27323728"/>
      </p:ext>
    </p:extLst>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45631</TotalTime>
  <Words>12864</Words>
  <Application>Microsoft Macintosh PowerPoint</Application>
  <PresentationFormat>On-screen Show (4:3)</PresentationFormat>
  <Paragraphs>931</Paragraphs>
  <Slides>105</Slides>
  <Notes>99</Notes>
  <HiddenSlides>0</HiddenSlides>
  <MMClips>0</MMClips>
  <ScaleCrop>false</ScaleCrop>
  <HeadingPairs>
    <vt:vector size="8" baseType="variant">
      <vt:variant>
        <vt:lpstr>Fonts Used</vt:lpstr>
      </vt:variant>
      <vt:variant>
        <vt:i4>18</vt:i4>
      </vt:variant>
      <vt:variant>
        <vt:lpstr>Theme</vt:lpstr>
      </vt:variant>
      <vt:variant>
        <vt:i4>20</vt:i4>
      </vt:variant>
      <vt:variant>
        <vt:lpstr>Embedded OLE Servers</vt:lpstr>
      </vt:variant>
      <vt:variant>
        <vt:i4>1</vt:i4>
      </vt:variant>
      <vt:variant>
        <vt:lpstr>Slide Titles</vt:lpstr>
      </vt:variant>
      <vt:variant>
        <vt:i4>105</vt:i4>
      </vt:variant>
    </vt:vector>
  </HeadingPairs>
  <TitlesOfParts>
    <vt:vector size="144" baseType="lpstr">
      <vt:lpstr>BONES</vt:lpstr>
      <vt:lpstr>KidTYPEPaint</vt:lpstr>
      <vt:lpstr>ＭＳ Ｐゴシック</vt:lpstr>
      <vt:lpstr>Osaka</vt:lpstr>
      <vt:lpstr>新細明體</vt:lpstr>
      <vt:lpstr>QUAKE</vt:lpstr>
      <vt:lpstr>Visitation</vt:lpstr>
      <vt:lpstr>Apple Chancery</vt:lpstr>
      <vt:lpstr>Arial</vt:lpstr>
      <vt:lpstr>Arial Black</vt:lpstr>
      <vt:lpstr>Calibri</vt:lpstr>
      <vt:lpstr>Comic Sans MS</vt:lpstr>
      <vt:lpstr>Garamond</vt:lpstr>
      <vt:lpstr>Helvetica Neue Black Condensed</vt:lpstr>
      <vt:lpstr>Impact</vt:lpstr>
      <vt:lpstr>Tempus Sans ITC</vt:lpstr>
      <vt:lpstr>Times New Roman</vt:lpstr>
      <vt:lpstr>Wingdings</vt:lpstr>
      <vt:lpstr>Default Design</vt:lpstr>
      <vt:lpstr>49_Blank Presentation</vt:lpstr>
      <vt:lpstr>1_Fireball</vt:lpstr>
      <vt:lpstr>50_Blank Presentation</vt:lpstr>
      <vt:lpstr>14_Default Design</vt:lpstr>
      <vt:lpstr>4_Blank Presentation</vt:lpstr>
      <vt:lpstr>3_Fireball</vt:lpstr>
      <vt:lpstr>54_Blank Presentation</vt:lpstr>
      <vt:lpstr>Fireball</vt:lpstr>
      <vt:lpstr>2_Default Design</vt:lpstr>
      <vt:lpstr>1_Sample presentation slides [3]</vt:lpstr>
      <vt:lpstr>4_Default Design</vt:lpstr>
      <vt:lpstr>6_Default Design</vt:lpstr>
      <vt:lpstr>Sakura</vt:lpstr>
      <vt:lpstr>18_Default Design</vt:lpstr>
      <vt:lpstr>Blank Presentation</vt:lpstr>
      <vt:lpstr>21_Default Design</vt:lpstr>
      <vt:lpstr>2_Stream</vt:lpstr>
      <vt:lpstr>5_Blank Presentation</vt:lpstr>
      <vt:lpstr>8_Office Theme</vt:lpstr>
      <vt:lpstr>Photo Editor Photo</vt:lpstr>
      <vt:lpstr>Allow God to Judge</vt:lpstr>
      <vt:lpstr>Feeling weak?</vt:lpstr>
      <vt:lpstr>Multi-Billionaires</vt:lpstr>
      <vt:lpstr>How are Christians doing here?</vt:lpstr>
      <vt:lpstr>How is God doing running the world?</vt:lpstr>
      <vt:lpstr>4 Reasons God is a Bad Judge</vt:lpstr>
      <vt:lpstr>4 Reasons God is a Bad Judge</vt:lpstr>
      <vt:lpstr>How should we act when we feel we’re on the losing side?</vt:lpstr>
      <vt:lpstr>Sin</vt:lpstr>
      <vt:lpstr>Share His  Glory </vt:lpstr>
      <vt:lpstr>Admit His  Glory  Left</vt:lpstr>
      <vt:lpstr>"Son of man, write down today’s date, because on this very day the king of Babylon is beginning his attack against Jerusalem" (Ezekiel 24:2 NLT).</vt:lpstr>
      <vt:lpstr>Chart of Ezekiel</vt:lpstr>
      <vt:lpstr>Allow God to Judge</vt:lpstr>
      <vt:lpstr>Solomon's Pagan Wives</vt:lpstr>
      <vt:lpstr>Solomon's Pagan Wives</vt:lpstr>
      <vt:lpstr>False Gods Surrounding Israel</vt:lpstr>
      <vt:lpstr>How should we act when we feel we’re on the losing side?</vt:lpstr>
      <vt:lpstr>Ezekiel 25–32</vt:lpstr>
      <vt:lpstr>Slides on  Ezekiel 25</vt:lpstr>
      <vt:lpstr>Nations to Be Judged (Ezekiel 25–32) </vt:lpstr>
      <vt:lpstr>Ammon (25:1-7)</vt:lpstr>
      <vt:lpstr>Ammonites</vt:lpstr>
      <vt:lpstr>Genesis 19:36-38</vt:lpstr>
      <vt:lpstr>Amman</vt:lpstr>
      <vt:lpstr>Salt</vt:lpstr>
      <vt:lpstr>Molech Child Sacrifice</vt:lpstr>
      <vt:lpstr>Imported Idolatry</vt:lpstr>
      <vt:lpstr>"This is what the Sovereign LORD says: Because you clapped and danced and cheered with glee at the destruction of my people,  7 I will raise my fist of judgment against you. I will give you as plunder to many nations. I will cut you off from being a nation and destroy you completely. Then you will know that I am the LORD."</vt:lpstr>
      <vt:lpstr>The Fall of Ammon</vt:lpstr>
      <vt:lpstr>Moab  (25:8-11)</vt:lpstr>
      <vt:lpstr>Moabite Deities</vt:lpstr>
      <vt:lpstr>Child Sacrifice to Chemosh </vt:lpstr>
      <vt:lpstr>"This is what the Sovereign LORD says: Because the people of Moab have said that Judah is just like all the other nations, 9 I will open up their eastern flank and wipe out their glorious frontier towns—Beth-jeshimoth, Baal-meon, and Kiriathaim. 10 And I will hand Moab over to nomads from the eastern deserts, just as I handed over Ammon..."</vt:lpstr>
      <vt:lpstr>Edom (25:12-14)</vt:lpstr>
      <vt:lpstr>God chose Jacob over Esau</vt:lpstr>
      <vt:lpstr>Geography</vt:lpstr>
      <vt:lpstr>A Desolate Land</vt:lpstr>
      <vt:lpstr>Rock Dwellers of Petra</vt:lpstr>
      <vt:lpstr>Crossroads of Trade Routes</vt:lpstr>
      <vt:lpstr>Deity</vt:lpstr>
      <vt:lpstr>"This is what the Sovereign LORD says: The people of Edom have sinned greatly by avenging themselves against the people of Judah. 13 Therefore, says the Sovereign LORD, I will raise my fist of judgment against Edom. I will wipe out its people and animals with the sword. I will make a wasteland of everything from Teman to Dedan. 14 I will accomplish this by the hand of my people of Israel. They will carry out my vengeance with anger, and Edom will know that this vengeance is from me. I, the Sovereign LORD, have spoken!"</vt:lpstr>
      <vt:lpstr>Philistia (25:15-17)</vt:lpstr>
      <vt:lpstr>Philistines were a fearsome people</vt:lpstr>
      <vt:lpstr>"This is what the Sovereign LORD says: The people of Philistia have acted against Judah out of bitter revenge and long-standing contempt. 16 Therefore... 17 I will execute terrible vengeance against them to punish them for what they have done. And when I have inflicted my revenge,  they will know that I am the LORD."</vt:lpstr>
      <vt:lpstr>Slides on  Ezekiel 26</vt:lpstr>
      <vt:lpstr>Tyre (26:1–28:19)</vt:lpstr>
      <vt:lpstr>The Phoenicians</vt:lpstr>
      <vt:lpstr>Tyre, Capital of the Phoenicians</vt:lpstr>
      <vt:lpstr>Geography</vt:lpstr>
      <vt:lpstr>Cedars of Lebanon</vt:lpstr>
      <vt:lpstr>History</vt:lpstr>
      <vt:lpstr>"Son of man, Tyre has rejoiced over the fall of Jerusalem, saying…"</vt:lpstr>
      <vt:lpstr>Phoenician Coastal Plain</vt:lpstr>
      <vt:lpstr>Slides on  Ezekiel 27</vt:lpstr>
      <vt:lpstr>Trade of Tyre  (Isaiah 23)</vt:lpstr>
      <vt:lpstr>The Trade of Phoenicia</vt:lpstr>
      <vt:lpstr>Phoenician Colonies</vt:lpstr>
      <vt:lpstr>Slides on  Ezekiel 28</vt:lpstr>
      <vt:lpstr>Difficult Passages</vt:lpstr>
      <vt:lpstr>PowerPoint Presentation</vt:lpstr>
      <vt:lpstr>Poseidon's Temple</vt:lpstr>
      <vt:lpstr>Satan cast down  (cf. Rev. 12:7-13)</vt:lpstr>
      <vt:lpstr>Fall of Lucifer, the Shining Star (cf. Rev. 12:7-9)</vt:lpstr>
      <vt:lpstr>The angels pursue</vt:lpstr>
      <vt:lpstr>The angels pursue</vt:lpstr>
      <vt:lpstr>"I am your enemy, O Sidon... 23  I will send a plague against you, and blood will be spilled in your streets. The attack will come from every direction, and your people will lie slaughtered within your walls. Then everyone will know that I am the LORD. 24 No longer will Israel’s scornful neighbors prick and tear at her like briers and thorns. For then they will know that I am the Sovereign LORD."</vt:lpstr>
      <vt:lpstr>Slides on  Ezekiel 29</vt:lpstr>
      <vt:lpstr>Egypt was deemed strong</vt:lpstr>
      <vt:lpstr>"On January 7, during the tenth year of King Jehoiachin’s captivity [587 BC], this message came to me from the LORD:   2'Son of man, turn and face Egypt and prophesy against Pharaoh the king and all the people of Egypt'"  —Ezekiel 29:1-2 NLT—</vt:lpstr>
      <vt:lpstr>"Thus says the LORD God,  I am your enemy, O Pharaoh, king of Egypt— you great monster, lurking in the streams of the Nile. For you have said, 'The Nile River is mine; I made it for myself.'" (Ezekiel 29:3 NLT).</vt:lpstr>
      <vt:lpstr>"But this is what the Sovereign LORD also says: At the end of the forty years I will bring the Egyptians home again from the nations to which they have been scattered. 14 I will restore the prosperity of Egypt and bring its people back to the land of Pathros in southern Egypt from which they came. But Egypt will remain an unimportant, minor kingdom. 15 It will be the lowliest of all the nations, never again great enough to rise above its neighbors"  —Ezekiel 29:13-15 NLT—</vt:lpstr>
      <vt:lpstr>Babylon to Conquer Egypt (571 BC)</vt:lpstr>
      <vt:lpstr>Babylon to Conquer Egypt (571 BC)</vt:lpstr>
      <vt:lpstr>Slides on  Ezekiel 30</vt:lpstr>
      <vt:lpstr>But Egypt was unreliable</vt:lpstr>
      <vt:lpstr>Egypt and Allies Destroyed</vt:lpstr>
      <vt:lpstr>Egypt and Allies Destroyed</vt:lpstr>
      <vt:lpstr>Slides on  Ezekiel 31</vt:lpstr>
      <vt:lpstr>Do not trust Egypt</vt:lpstr>
      <vt:lpstr>Babylon to Ruin Egypt</vt:lpstr>
      <vt:lpstr>Slides on  Ezekiel 32</vt:lpstr>
      <vt:lpstr>Egypt in Hades</vt:lpstr>
      <vt:lpstr>How can you be expectant of God’s glory once again in your life?</vt:lpstr>
      <vt:lpstr>STEPS TO GOD'S GLORY</vt:lpstr>
      <vt:lpstr>STEPS TO GOD'S GLORY</vt:lpstr>
      <vt:lpstr>God still judges nations because they are still responsible </vt:lpstr>
      <vt:lpstr>The Big Ten</vt:lpstr>
      <vt:lpstr>Why must there be judgment?</vt:lpstr>
      <vt:lpstr>Can you render the world correct judgment?</vt:lpstr>
      <vt:lpstr>"They wear pride like a jeweled necklace and clothe themselves with cruelty" (Psalm 73:6 NLT).</vt:lpstr>
      <vt:lpstr>How should we act when we feel we’re on the losing side?</vt:lpstr>
      <vt:lpstr>Main Idea of Ezekiel 25–32</vt:lpstr>
      <vt:lpstr>Be Patient</vt:lpstr>
      <vt:lpstr>God’s glory will not shine with competitors in your life.</vt:lpstr>
      <vt:lpstr>Multi-Billionaires</vt:lpstr>
      <vt:lpstr>Proverbs 28:5 NLT</vt:lpstr>
      <vt:lpstr>Main Idea of Ezekiel 25–32</vt:lpstr>
      <vt:lpstr>"That’s the whole story. Here now is my final conclusion: Fear God and obey his commands, for this is everyone’s duty. 14God will judge us for everything we do, including every secret thing, whether good or bad"  (Ecclesiastes 12:13-14 NLT).</vt:lpstr>
      <vt:lpstr>Black</vt:lpstr>
      <vt:lpstr>OT Survey link at BibleStudyDownloads.org</vt:lpstr>
      <vt:lpstr>Theological Themes</vt:lpstr>
      <vt:lpstr>Summary</vt:lpstr>
      <vt:lpstr>PowerPoint Presentation</vt:lpstr>
      <vt:lpstr>OT Survey link at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608</cp:revision>
  <dcterms:created xsi:type="dcterms:W3CDTF">2008-12-21T11:50:05Z</dcterms:created>
  <dcterms:modified xsi:type="dcterms:W3CDTF">2024-03-24T13:38:55Z</dcterms:modified>
</cp:coreProperties>
</file>