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4.xml" ContentType="application/vnd.openxmlformats-officedocument.theme+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theme/theme21.xml" ContentType="application/vnd.openxmlformats-officedocument.theme+xml"/>
  <Override PartName="/ppt/slideLayouts/slideLayout136.xml" ContentType="application/vnd.openxmlformats-officedocument.presentationml.slideLayout+xml"/>
  <Override PartName="/ppt/theme/theme2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7.xml" ContentType="application/vnd.openxmlformats-officedocument.theme+xml"/>
  <Override PartName="/ppt/slideLayouts/slideLayout193.xml" ContentType="application/vnd.openxmlformats-officedocument.presentationml.slideLayout+xml"/>
  <Override PartName="/ppt/theme/theme28.xml" ContentType="application/vnd.openxmlformats-officedocument.theme+xml"/>
  <Override PartName="/ppt/slideLayouts/slideLayout194.xml" ContentType="application/vnd.openxmlformats-officedocument.presentationml.slideLayout+xml"/>
  <Override PartName="/ppt/theme/theme2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8.xml" ContentType="application/vnd.openxmlformats-officedocument.theme+xml"/>
  <Override PartName="/ppt/slideLayouts/slideLayout307.xml" ContentType="application/vnd.openxmlformats-officedocument.presentationml.slideLayout+xml"/>
  <Override PartName="/ppt/theme/theme39.xml" ContentType="application/vnd.openxmlformats-officedocument.theme+xml"/>
  <Override PartName="/ppt/slideLayouts/slideLayout308.xml" ContentType="application/vnd.openxmlformats-officedocument.presentationml.slideLayout+xml"/>
  <Override PartName="/ppt/theme/theme4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6.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7.xml" ContentType="application/vnd.openxmlformats-officedocument.themeOverride+xml"/>
  <Override PartName="/ppt/notesSlides/notesSlide78.xml" ContentType="application/vnd.openxmlformats-officedocument.presentationml.notesSlide+xml"/>
  <Override PartName="/ppt/theme/themeOverride8.xml" ContentType="application/vnd.openxmlformats-officedocument.themeOverride+xml"/>
  <Override PartName="/ppt/notesSlides/notesSlide79.xml" ContentType="application/vnd.openxmlformats-officedocument.presentationml.notesSlide+xml"/>
  <Override PartName="/ppt/theme/themeOverride9.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10.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11.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theme/themeOverride12.xml" ContentType="application/vnd.openxmlformats-officedocument.themeOverr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75" r:id="rId4"/>
    <p:sldMasterId id="2147483677" r:id="rId5"/>
    <p:sldMasterId id="2147483679" r:id="rId6"/>
    <p:sldMasterId id="2147483683" r:id="rId7"/>
    <p:sldMasterId id="2147483686" r:id="rId8"/>
    <p:sldMasterId id="2147483688" r:id="rId9"/>
    <p:sldMasterId id="2147483700" r:id="rId10"/>
    <p:sldMasterId id="2147483710" r:id="rId11"/>
    <p:sldMasterId id="2147483723" r:id="rId12"/>
    <p:sldMasterId id="2147483736" r:id="rId13"/>
    <p:sldMasterId id="2147483775" r:id="rId14"/>
    <p:sldMasterId id="2147483786" r:id="rId15"/>
    <p:sldMasterId id="2147483812" r:id="rId16"/>
    <p:sldMasterId id="2147483824" r:id="rId17"/>
    <p:sldMasterId id="2147483836" r:id="rId18"/>
    <p:sldMasterId id="2147483848" r:id="rId19"/>
    <p:sldMasterId id="2147483860" r:id="rId20"/>
    <p:sldMasterId id="2147483872" r:id="rId21"/>
    <p:sldMasterId id="2147483874" r:id="rId22"/>
    <p:sldMasterId id="2147483880" r:id="rId23"/>
    <p:sldMasterId id="2147483892" r:id="rId24"/>
    <p:sldMasterId id="2147483905" r:id="rId25"/>
    <p:sldMasterId id="2147483917" r:id="rId26"/>
    <p:sldMasterId id="2147483929" r:id="rId27"/>
    <p:sldMasterId id="2147483941" r:id="rId28"/>
    <p:sldMasterId id="2147483943" r:id="rId29"/>
    <p:sldMasterId id="2147483945" r:id="rId30"/>
    <p:sldMasterId id="2147483974" r:id="rId31"/>
    <p:sldMasterId id="2147483989" r:id="rId32"/>
    <p:sldMasterId id="2147484002" r:id="rId33"/>
    <p:sldMasterId id="2147484014" r:id="rId34"/>
    <p:sldMasterId id="2147484026" r:id="rId35"/>
    <p:sldMasterId id="2147484040" r:id="rId36"/>
    <p:sldMasterId id="2147484052" r:id="rId37"/>
    <p:sldMasterId id="2147484066" r:id="rId38"/>
    <p:sldMasterId id="2147484079" r:id="rId39"/>
    <p:sldMasterId id="2147484081" r:id="rId40"/>
    <p:sldMasterId id="2147484083" r:id="rId41"/>
    <p:sldMasterId id="2147484095" r:id="rId42"/>
  </p:sldMasterIdLst>
  <p:notesMasterIdLst>
    <p:notesMasterId r:id="rId331"/>
  </p:notesMasterIdLst>
  <p:sldIdLst>
    <p:sldId id="471" r:id="rId43"/>
    <p:sldId id="1769" r:id="rId44"/>
    <p:sldId id="1770" r:id="rId45"/>
    <p:sldId id="1771" r:id="rId46"/>
    <p:sldId id="475" r:id="rId47"/>
    <p:sldId id="476" r:id="rId48"/>
    <p:sldId id="477" r:id="rId49"/>
    <p:sldId id="478" r:id="rId50"/>
    <p:sldId id="479" r:id="rId51"/>
    <p:sldId id="1749" r:id="rId52"/>
    <p:sldId id="481" r:id="rId53"/>
    <p:sldId id="525" r:id="rId54"/>
    <p:sldId id="425" r:id="rId55"/>
    <p:sldId id="404" r:id="rId56"/>
    <p:sldId id="426" r:id="rId57"/>
    <p:sldId id="427" r:id="rId58"/>
    <p:sldId id="428" r:id="rId59"/>
    <p:sldId id="1772" r:id="rId60"/>
    <p:sldId id="487" r:id="rId61"/>
    <p:sldId id="488" r:id="rId62"/>
    <p:sldId id="258" r:id="rId63"/>
    <p:sldId id="259" r:id="rId64"/>
    <p:sldId id="260" r:id="rId65"/>
    <p:sldId id="261" r:id="rId66"/>
    <p:sldId id="262" r:id="rId67"/>
    <p:sldId id="263" r:id="rId68"/>
    <p:sldId id="264" r:id="rId69"/>
    <p:sldId id="1255" r:id="rId70"/>
    <p:sldId id="266" r:id="rId71"/>
    <p:sldId id="267" r:id="rId72"/>
    <p:sldId id="548" r:id="rId73"/>
    <p:sldId id="388" r:id="rId74"/>
    <p:sldId id="269" r:id="rId75"/>
    <p:sldId id="387" r:id="rId76"/>
    <p:sldId id="272" r:id="rId77"/>
    <p:sldId id="545" r:id="rId78"/>
    <p:sldId id="544" r:id="rId79"/>
    <p:sldId id="275" r:id="rId80"/>
    <p:sldId id="276" r:id="rId81"/>
    <p:sldId id="277" r:id="rId82"/>
    <p:sldId id="278" r:id="rId83"/>
    <p:sldId id="279" r:id="rId84"/>
    <p:sldId id="280" r:id="rId85"/>
    <p:sldId id="281" r:id="rId86"/>
    <p:sldId id="284" r:id="rId87"/>
    <p:sldId id="285" r:id="rId88"/>
    <p:sldId id="286" r:id="rId89"/>
    <p:sldId id="287" r:id="rId90"/>
    <p:sldId id="546" r:id="rId91"/>
    <p:sldId id="289" r:id="rId92"/>
    <p:sldId id="290" r:id="rId93"/>
    <p:sldId id="291" r:id="rId94"/>
    <p:sldId id="4035" r:id="rId95"/>
    <p:sldId id="293" r:id="rId96"/>
    <p:sldId id="491" r:id="rId97"/>
    <p:sldId id="1748" r:id="rId98"/>
    <p:sldId id="647" r:id="rId99"/>
    <p:sldId id="382" r:id="rId100"/>
    <p:sldId id="646" r:id="rId101"/>
    <p:sldId id="294" r:id="rId102"/>
    <p:sldId id="295" r:id="rId103"/>
    <p:sldId id="296" r:id="rId104"/>
    <p:sldId id="297" r:id="rId105"/>
    <p:sldId id="298" r:id="rId106"/>
    <p:sldId id="299" r:id="rId107"/>
    <p:sldId id="283" r:id="rId108"/>
    <p:sldId id="256" r:id="rId109"/>
    <p:sldId id="1754" r:id="rId110"/>
    <p:sldId id="1755" r:id="rId111"/>
    <p:sldId id="1756" r:id="rId112"/>
    <p:sldId id="1757" r:id="rId113"/>
    <p:sldId id="1758" r:id="rId114"/>
    <p:sldId id="456" r:id="rId115"/>
    <p:sldId id="1759" r:id="rId116"/>
    <p:sldId id="1760" r:id="rId117"/>
    <p:sldId id="1761" r:id="rId118"/>
    <p:sldId id="455" r:id="rId119"/>
    <p:sldId id="433" r:id="rId120"/>
    <p:sldId id="457" r:id="rId121"/>
    <p:sldId id="257" r:id="rId122"/>
    <p:sldId id="1762" r:id="rId123"/>
    <p:sldId id="4034" r:id="rId124"/>
    <p:sldId id="1764" r:id="rId125"/>
    <p:sldId id="1765" r:id="rId126"/>
    <p:sldId id="265" r:id="rId127"/>
    <p:sldId id="1766" r:id="rId128"/>
    <p:sldId id="1767" r:id="rId129"/>
    <p:sldId id="1768" r:id="rId130"/>
    <p:sldId id="398" r:id="rId131"/>
    <p:sldId id="1775" r:id="rId132"/>
    <p:sldId id="270" r:id="rId133"/>
    <p:sldId id="271" r:id="rId134"/>
    <p:sldId id="303" r:id="rId135"/>
    <p:sldId id="304" r:id="rId136"/>
    <p:sldId id="1773" r:id="rId137"/>
    <p:sldId id="1774" r:id="rId138"/>
    <p:sldId id="421" r:id="rId139"/>
    <p:sldId id="422" r:id="rId140"/>
    <p:sldId id="578" r:id="rId141"/>
    <p:sldId id="579" r:id="rId142"/>
    <p:sldId id="400" r:id="rId143"/>
    <p:sldId id="5580" r:id="rId144"/>
    <p:sldId id="5579" r:id="rId145"/>
    <p:sldId id="401" r:id="rId146"/>
    <p:sldId id="402" r:id="rId147"/>
    <p:sldId id="580" r:id="rId148"/>
    <p:sldId id="581" r:id="rId149"/>
    <p:sldId id="582" r:id="rId150"/>
    <p:sldId id="583" r:id="rId151"/>
    <p:sldId id="405" r:id="rId152"/>
    <p:sldId id="307" r:id="rId153"/>
    <p:sldId id="406" r:id="rId154"/>
    <p:sldId id="407" r:id="rId155"/>
    <p:sldId id="500" r:id="rId156"/>
    <p:sldId id="584" r:id="rId157"/>
    <p:sldId id="585" r:id="rId158"/>
    <p:sldId id="409" r:id="rId159"/>
    <p:sldId id="410" r:id="rId160"/>
    <p:sldId id="309" r:id="rId161"/>
    <p:sldId id="411" r:id="rId162"/>
    <p:sldId id="310" r:id="rId163"/>
    <p:sldId id="412" r:id="rId164"/>
    <p:sldId id="1750" r:id="rId165"/>
    <p:sldId id="1751" r:id="rId166"/>
    <p:sldId id="413" r:id="rId167"/>
    <p:sldId id="1752" r:id="rId168"/>
    <p:sldId id="414" r:id="rId169"/>
    <p:sldId id="415" r:id="rId170"/>
    <p:sldId id="311" r:id="rId171"/>
    <p:sldId id="416" r:id="rId172"/>
    <p:sldId id="312" r:id="rId173"/>
    <p:sldId id="417" r:id="rId174"/>
    <p:sldId id="313" r:id="rId175"/>
    <p:sldId id="1152" r:id="rId176"/>
    <p:sldId id="418" r:id="rId177"/>
    <p:sldId id="314" r:id="rId178"/>
    <p:sldId id="419" r:id="rId179"/>
    <p:sldId id="420" r:id="rId180"/>
    <p:sldId id="586" r:id="rId181"/>
    <p:sldId id="587" r:id="rId182"/>
    <p:sldId id="4690" r:id="rId183"/>
    <p:sldId id="588" r:id="rId184"/>
    <p:sldId id="589" r:id="rId185"/>
    <p:sldId id="4036" r:id="rId186"/>
    <p:sldId id="4685" r:id="rId187"/>
    <p:sldId id="317" r:id="rId188"/>
    <p:sldId id="435" r:id="rId189"/>
    <p:sldId id="423" r:id="rId190"/>
    <p:sldId id="592" r:id="rId191"/>
    <p:sldId id="1753" r:id="rId192"/>
    <p:sldId id="593" r:id="rId193"/>
    <p:sldId id="594" r:id="rId194"/>
    <p:sldId id="595" r:id="rId195"/>
    <p:sldId id="596" r:id="rId196"/>
    <p:sldId id="597" r:id="rId197"/>
    <p:sldId id="598" r:id="rId198"/>
    <p:sldId id="599" r:id="rId199"/>
    <p:sldId id="434" r:id="rId200"/>
    <p:sldId id="436" r:id="rId201"/>
    <p:sldId id="437" r:id="rId202"/>
    <p:sldId id="600" r:id="rId203"/>
    <p:sldId id="601" r:id="rId204"/>
    <p:sldId id="5407" r:id="rId205"/>
    <p:sldId id="4691" r:id="rId206"/>
    <p:sldId id="5406" r:id="rId207"/>
    <p:sldId id="5408" r:id="rId208"/>
    <p:sldId id="1776" r:id="rId209"/>
    <p:sldId id="4032" r:id="rId210"/>
    <p:sldId id="1778" r:id="rId211"/>
    <p:sldId id="1779" r:id="rId212"/>
    <p:sldId id="1780" r:id="rId213"/>
    <p:sldId id="1781" r:id="rId214"/>
    <p:sldId id="1782" r:id="rId215"/>
    <p:sldId id="460" r:id="rId216"/>
    <p:sldId id="461" r:id="rId217"/>
    <p:sldId id="462" r:id="rId218"/>
    <p:sldId id="463" r:id="rId219"/>
    <p:sldId id="1783" r:id="rId220"/>
    <p:sldId id="465" r:id="rId221"/>
    <p:sldId id="5581" r:id="rId222"/>
    <p:sldId id="5714" r:id="rId223"/>
    <p:sldId id="5715" r:id="rId224"/>
    <p:sldId id="648" r:id="rId225"/>
    <p:sldId id="4692" r:id="rId226"/>
    <p:sldId id="507" r:id="rId227"/>
    <p:sldId id="4229" r:id="rId228"/>
    <p:sldId id="4674" r:id="rId229"/>
    <p:sldId id="611" r:id="rId230"/>
    <p:sldId id="429" r:id="rId231"/>
    <p:sldId id="323" r:id="rId232"/>
    <p:sldId id="324" r:id="rId233"/>
    <p:sldId id="325" r:id="rId234"/>
    <p:sldId id="326" r:id="rId235"/>
    <p:sldId id="327" r:id="rId236"/>
    <p:sldId id="328" r:id="rId237"/>
    <p:sldId id="329" r:id="rId238"/>
    <p:sldId id="330" r:id="rId239"/>
    <p:sldId id="331" r:id="rId240"/>
    <p:sldId id="332" r:id="rId241"/>
    <p:sldId id="333" r:id="rId242"/>
    <p:sldId id="334" r:id="rId243"/>
    <p:sldId id="335" r:id="rId244"/>
    <p:sldId id="336" r:id="rId245"/>
    <p:sldId id="337" r:id="rId246"/>
    <p:sldId id="338" r:id="rId247"/>
    <p:sldId id="339" r:id="rId248"/>
    <p:sldId id="340" r:id="rId249"/>
    <p:sldId id="341" r:id="rId250"/>
    <p:sldId id="342" r:id="rId251"/>
    <p:sldId id="343" r:id="rId252"/>
    <p:sldId id="344" r:id="rId253"/>
    <p:sldId id="345" r:id="rId254"/>
    <p:sldId id="5716" r:id="rId255"/>
    <p:sldId id="430" r:id="rId256"/>
    <p:sldId id="4688" r:id="rId257"/>
    <p:sldId id="1777" r:id="rId258"/>
    <p:sldId id="431" r:id="rId259"/>
    <p:sldId id="438" r:id="rId260"/>
    <p:sldId id="439" r:id="rId261"/>
    <p:sldId id="346" r:id="rId262"/>
    <p:sldId id="347" r:id="rId263"/>
    <p:sldId id="440" r:id="rId264"/>
    <p:sldId id="348" r:id="rId265"/>
    <p:sldId id="441" r:id="rId266"/>
    <p:sldId id="442" r:id="rId267"/>
    <p:sldId id="349" r:id="rId268"/>
    <p:sldId id="1744" r:id="rId269"/>
    <p:sldId id="4687" r:id="rId270"/>
    <p:sldId id="443" r:id="rId271"/>
    <p:sldId id="350" r:id="rId272"/>
    <p:sldId id="444" r:id="rId273"/>
    <p:sldId id="445" r:id="rId274"/>
    <p:sldId id="446" r:id="rId275"/>
    <p:sldId id="447" r:id="rId276"/>
    <p:sldId id="448" r:id="rId277"/>
    <p:sldId id="1784" r:id="rId278"/>
    <p:sldId id="1785" r:id="rId279"/>
    <p:sldId id="1786" r:id="rId280"/>
    <p:sldId id="1787" r:id="rId281"/>
    <p:sldId id="1788" r:id="rId282"/>
    <p:sldId id="352" r:id="rId283"/>
    <p:sldId id="4027" r:id="rId284"/>
    <p:sldId id="391" r:id="rId285"/>
    <p:sldId id="3638" r:id="rId286"/>
    <p:sldId id="618" r:id="rId287"/>
    <p:sldId id="450" r:id="rId288"/>
    <p:sldId id="4025" r:id="rId289"/>
    <p:sldId id="4028" r:id="rId290"/>
    <p:sldId id="495" r:id="rId291"/>
    <p:sldId id="451" r:id="rId292"/>
    <p:sldId id="4029" r:id="rId293"/>
    <p:sldId id="452" r:id="rId294"/>
    <p:sldId id="4030" r:id="rId295"/>
    <p:sldId id="453" r:id="rId296"/>
    <p:sldId id="4689" r:id="rId297"/>
    <p:sldId id="454" r:id="rId298"/>
    <p:sldId id="397" r:id="rId299"/>
    <p:sldId id="424" r:id="rId300"/>
    <p:sldId id="4657" r:id="rId301"/>
    <p:sldId id="4686" r:id="rId302"/>
    <p:sldId id="1789" r:id="rId303"/>
    <p:sldId id="1746" r:id="rId304"/>
    <p:sldId id="1747" r:id="rId305"/>
    <p:sldId id="1790" r:id="rId306"/>
    <p:sldId id="1791" r:id="rId307"/>
    <p:sldId id="1792" r:id="rId308"/>
    <p:sldId id="1793" r:id="rId309"/>
    <p:sldId id="1794" r:id="rId310"/>
    <p:sldId id="1795" r:id="rId311"/>
    <p:sldId id="1796" r:id="rId312"/>
    <p:sldId id="1797" r:id="rId313"/>
    <p:sldId id="1798" r:id="rId314"/>
    <p:sldId id="1799" r:id="rId315"/>
    <p:sldId id="408" r:id="rId316"/>
    <p:sldId id="1800" r:id="rId317"/>
    <p:sldId id="1801" r:id="rId318"/>
    <p:sldId id="1802" r:id="rId319"/>
    <p:sldId id="1803" r:id="rId320"/>
    <p:sldId id="1804" r:id="rId321"/>
    <p:sldId id="1805" r:id="rId322"/>
    <p:sldId id="1806" r:id="rId323"/>
    <p:sldId id="1807" r:id="rId324"/>
    <p:sldId id="1808" r:id="rId325"/>
    <p:sldId id="513" r:id="rId326"/>
    <p:sldId id="514" r:id="rId327"/>
    <p:sldId id="379" r:id="rId328"/>
    <p:sldId id="380" r:id="rId329"/>
    <p:sldId id="390" r:id="rId3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B920048-D5F8-354F-9365-D6CA63098A19}">
          <p14:sldIdLst>
            <p14:sldId id="471"/>
            <p14:sldId id="1769"/>
            <p14:sldId id="1770"/>
            <p14:sldId id="1771"/>
            <p14:sldId id="475"/>
            <p14:sldId id="476"/>
            <p14:sldId id="477"/>
            <p14:sldId id="478"/>
            <p14:sldId id="479"/>
            <p14:sldId id="1749"/>
            <p14:sldId id="481"/>
            <p14:sldId id="525"/>
            <p14:sldId id="425"/>
            <p14:sldId id="404"/>
            <p14:sldId id="426"/>
            <p14:sldId id="427"/>
            <p14:sldId id="428"/>
            <p14:sldId id="1772"/>
            <p14:sldId id="487"/>
            <p14:sldId id="488"/>
          </p14:sldIdLst>
        </p14:section>
        <p14:section name="Introduction" id="{B310ADF1-86EB-6949-88EC-6E65479275DA}">
          <p14:sldIdLst>
            <p14:sldId id="258"/>
            <p14:sldId id="259"/>
            <p14:sldId id="260"/>
            <p14:sldId id="261"/>
            <p14:sldId id="262"/>
            <p14:sldId id="263"/>
            <p14:sldId id="264"/>
            <p14:sldId id="1255"/>
            <p14:sldId id="266"/>
            <p14:sldId id="267"/>
            <p14:sldId id="548"/>
            <p14:sldId id="388"/>
            <p14:sldId id="269"/>
            <p14:sldId id="387"/>
            <p14:sldId id="272"/>
            <p14:sldId id="545"/>
            <p14:sldId id="544"/>
            <p14:sldId id="275"/>
            <p14:sldId id="276"/>
            <p14:sldId id="277"/>
            <p14:sldId id="278"/>
            <p14:sldId id="279"/>
            <p14:sldId id="280"/>
            <p14:sldId id="281"/>
            <p14:sldId id="284"/>
            <p14:sldId id="285"/>
            <p14:sldId id="286"/>
            <p14:sldId id="287"/>
            <p14:sldId id="546"/>
            <p14:sldId id="289"/>
            <p14:sldId id="290"/>
            <p14:sldId id="291"/>
            <p14:sldId id="4035"/>
            <p14:sldId id="293"/>
            <p14:sldId id="491"/>
            <p14:sldId id="1748"/>
            <p14:sldId id="647"/>
            <p14:sldId id="382"/>
            <p14:sldId id="646"/>
            <p14:sldId id="294"/>
            <p14:sldId id="295"/>
            <p14:sldId id="296"/>
            <p14:sldId id="297"/>
            <p14:sldId id="298"/>
            <p14:sldId id="299"/>
            <p14:sldId id="283"/>
          </p14:sldIdLst>
        </p14:section>
        <p14:section name="Sermon" id="{BD821BFC-DDD9-4B41-BC29-43E6AC38538C}">
          <p14:sldIdLst>
            <p14:sldId id="256"/>
            <p14:sldId id="1754"/>
            <p14:sldId id="1755"/>
            <p14:sldId id="1756"/>
            <p14:sldId id="1757"/>
            <p14:sldId id="1758"/>
            <p14:sldId id="456"/>
            <p14:sldId id="1759"/>
            <p14:sldId id="1760"/>
            <p14:sldId id="1761"/>
            <p14:sldId id="455"/>
            <p14:sldId id="433"/>
            <p14:sldId id="457"/>
            <p14:sldId id="257"/>
            <p14:sldId id="1762"/>
            <p14:sldId id="4034"/>
            <p14:sldId id="1764"/>
            <p14:sldId id="1765"/>
            <p14:sldId id="265"/>
            <p14:sldId id="1766"/>
            <p14:sldId id="1767"/>
            <p14:sldId id="1768"/>
          </p14:sldIdLst>
        </p14:section>
        <p14:section name="Chapters" id="{3AC3B675-19CD-BA4C-8D3A-4DDFDA2A8FF0}">
          <p14:sldIdLst>
            <p14:sldId id="398"/>
            <p14:sldId id="1775"/>
            <p14:sldId id="270"/>
            <p14:sldId id="271"/>
            <p14:sldId id="303"/>
            <p14:sldId id="304"/>
            <p14:sldId id="1773"/>
            <p14:sldId id="1774"/>
            <p14:sldId id="421"/>
            <p14:sldId id="422"/>
            <p14:sldId id="578"/>
            <p14:sldId id="579"/>
            <p14:sldId id="400"/>
            <p14:sldId id="5580"/>
            <p14:sldId id="5579"/>
            <p14:sldId id="401"/>
            <p14:sldId id="402"/>
            <p14:sldId id="580"/>
            <p14:sldId id="581"/>
            <p14:sldId id="582"/>
            <p14:sldId id="583"/>
            <p14:sldId id="405"/>
            <p14:sldId id="307"/>
            <p14:sldId id="406"/>
            <p14:sldId id="407"/>
            <p14:sldId id="500"/>
            <p14:sldId id="584"/>
            <p14:sldId id="585"/>
            <p14:sldId id="409"/>
            <p14:sldId id="410"/>
            <p14:sldId id="309"/>
            <p14:sldId id="411"/>
            <p14:sldId id="310"/>
            <p14:sldId id="412"/>
            <p14:sldId id="1750"/>
            <p14:sldId id="1751"/>
            <p14:sldId id="413"/>
            <p14:sldId id="1752"/>
            <p14:sldId id="414"/>
            <p14:sldId id="415"/>
            <p14:sldId id="311"/>
            <p14:sldId id="416"/>
            <p14:sldId id="312"/>
            <p14:sldId id="417"/>
            <p14:sldId id="313"/>
            <p14:sldId id="1152"/>
            <p14:sldId id="418"/>
            <p14:sldId id="314"/>
            <p14:sldId id="419"/>
            <p14:sldId id="420"/>
            <p14:sldId id="586"/>
            <p14:sldId id="587"/>
            <p14:sldId id="4690"/>
            <p14:sldId id="588"/>
            <p14:sldId id="589"/>
            <p14:sldId id="4036"/>
            <p14:sldId id="4685"/>
            <p14:sldId id="317"/>
            <p14:sldId id="435"/>
            <p14:sldId id="423"/>
            <p14:sldId id="592"/>
            <p14:sldId id="1753"/>
            <p14:sldId id="593"/>
            <p14:sldId id="594"/>
            <p14:sldId id="595"/>
            <p14:sldId id="596"/>
            <p14:sldId id="597"/>
            <p14:sldId id="598"/>
            <p14:sldId id="599"/>
            <p14:sldId id="434"/>
            <p14:sldId id="436"/>
            <p14:sldId id="437"/>
            <p14:sldId id="600"/>
            <p14:sldId id="601"/>
            <p14:sldId id="5407"/>
            <p14:sldId id="4691"/>
            <p14:sldId id="5406"/>
            <p14:sldId id="5408"/>
            <p14:sldId id="1776"/>
            <p14:sldId id="4032"/>
            <p14:sldId id="1778"/>
            <p14:sldId id="1779"/>
            <p14:sldId id="1780"/>
            <p14:sldId id="1781"/>
            <p14:sldId id="1782"/>
            <p14:sldId id="460"/>
            <p14:sldId id="461"/>
            <p14:sldId id="462"/>
            <p14:sldId id="463"/>
            <p14:sldId id="1783"/>
            <p14:sldId id="465"/>
            <p14:sldId id="5581"/>
            <p14:sldId id="5714"/>
            <p14:sldId id="5715"/>
            <p14:sldId id="648"/>
            <p14:sldId id="4692"/>
            <p14:sldId id="507"/>
            <p14:sldId id="4229"/>
            <p14:sldId id="4674"/>
            <p14:sldId id="611"/>
            <p14:sldId id="429"/>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5716"/>
            <p14:sldId id="430"/>
            <p14:sldId id="4688"/>
            <p14:sldId id="1777"/>
            <p14:sldId id="431"/>
            <p14:sldId id="438"/>
            <p14:sldId id="439"/>
            <p14:sldId id="346"/>
            <p14:sldId id="347"/>
            <p14:sldId id="440"/>
            <p14:sldId id="348"/>
            <p14:sldId id="441"/>
            <p14:sldId id="442"/>
            <p14:sldId id="349"/>
            <p14:sldId id="1744"/>
            <p14:sldId id="4687"/>
            <p14:sldId id="443"/>
            <p14:sldId id="350"/>
            <p14:sldId id="444"/>
            <p14:sldId id="445"/>
            <p14:sldId id="446"/>
            <p14:sldId id="447"/>
            <p14:sldId id="448"/>
            <p14:sldId id="1784"/>
            <p14:sldId id="1785"/>
            <p14:sldId id="1786"/>
            <p14:sldId id="1787"/>
            <p14:sldId id="1788"/>
            <p14:sldId id="352"/>
            <p14:sldId id="4027"/>
            <p14:sldId id="391"/>
            <p14:sldId id="3638"/>
            <p14:sldId id="618"/>
            <p14:sldId id="450"/>
            <p14:sldId id="4025"/>
            <p14:sldId id="4028"/>
            <p14:sldId id="495"/>
            <p14:sldId id="451"/>
            <p14:sldId id="4029"/>
            <p14:sldId id="452"/>
            <p14:sldId id="4030"/>
            <p14:sldId id="453"/>
            <p14:sldId id="4689"/>
            <p14:sldId id="454"/>
            <p14:sldId id="397"/>
            <p14:sldId id="424"/>
            <p14:sldId id="4657"/>
            <p14:sldId id="4686"/>
            <p14:sldId id="1789"/>
            <p14:sldId id="1746"/>
            <p14:sldId id="1747"/>
            <p14:sldId id="1790"/>
          </p14:sldIdLst>
        </p14:section>
        <p14:section name="Conclusion" id="{3E7A25E9-7A94-FD4B-9A1E-32AD4F9C04A4}">
          <p14:sldIdLst>
            <p14:sldId id="1791"/>
            <p14:sldId id="1792"/>
            <p14:sldId id="1793"/>
            <p14:sldId id="1794"/>
            <p14:sldId id="1795"/>
            <p14:sldId id="1796"/>
            <p14:sldId id="1797"/>
            <p14:sldId id="1798"/>
            <p14:sldId id="1799"/>
            <p14:sldId id="408"/>
            <p14:sldId id="1800"/>
            <p14:sldId id="1801"/>
            <p14:sldId id="1802"/>
            <p14:sldId id="1803"/>
            <p14:sldId id="1804"/>
            <p14:sldId id="1805"/>
            <p14:sldId id="1806"/>
            <p14:sldId id="1807"/>
            <p14:sldId id="1808"/>
            <p14:sldId id="513"/>
            <p14:sldId id="514"/>
          </p14:sldIdLst>
        </p14:section>
        <p14:section name="Supplements" id="{6A01A12D-3F1B-8548-BB8B-F22C4278035F}">
          <p14:sldIdLst>
            <p14:sldId id="379"/>
            <p14:sldId id="380"/>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D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96"/>
    <p:restoredTop sz="94829" autoAdjust="0"/>
  </p:normalViewPr>
  <p:slideViewPr>
    <p:cSldViewPr snapToGrid="0" snapToObjects="1">
      <p:cViewPr varScale="1">
        <p:scale>
          <a:sx n="90" d="100"/>
          <a:sy n="90" d="100"/>
        </p:scale>
        <p:origin x="216" y="14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71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335" Type="http://schemas.openxmlformats.org/officeDocument/2006/relationships/tableStyles" Target="tableStyles.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250" Type="http://schemas.openxmlformats.org/officeDocument/2006/relationships/slide" Target="slides/slide208.xml"/><Relationship Id="rId292" Type="http://schemas.openxmlformats.org/officeDocument/2006/relationships/slide" Target="slides/slide250.xml"/><Relationship Id="rId306" Type="http://schemas.openxmlformats.org/officeDocument/2006/relationships/slide" Target="slides/slide264.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327" Type="http://schemas.openxmlformats.org/officeDocument/2006/relationships/slide" Target="slides/slide285.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slide" Target="slides/slide286.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329" Type="http://schemas.openxmlformats.org/officeDocument/2006/relationships/slide" Target="slides/slide287.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330" Type="http://schemas.openxmlformats.org/officeDocument/2006/relationships/slide" Target="slides/slide288.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openxmlformats.org/officeDocument/2006/relationships/notesMaster" Target="notesMasters/notesMaster1.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332" Type="http://schemas.openxmlformats.org/officeDocument/2006/relationships/presProps" Target="presProps.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333" Type="http://schemas.openxmlformats.org/officeDocument/2006/relationships/viewProps" Target="viewProps.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334" Type="http://schemas.openxmlformats.org/officeDocument/2006/relationships/theme" Target="theme/theme1.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162" Type="http://schemas.openxmlformats.org/officeDocument/2006/relationships/slide" Target="slides/slide120.xml"/><Relationship Id="rId218" Type="http://schemas.openxmlformats.org/officeDocument/2006/relationships/slide" Target="slides/slide176.xml"/><Relationship Id="rId271" Type="http://schemas.openxmlformats.org/officeDocument/2006/relationships/slide" Target="slides/slide2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ECCD-A0D7-4B48-83FE-BF20D8822171}" type="datetimeFigureOut">
              <a:rPr lang="en-US" smtClean="0"/>
              <a:t>8/18/25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93D2-6052-9D41-95B2-9D51089F47DA}" type="slidenum">
              <a:rPr lang="en-US" smtClean="0"/>
              <a:t>‹#›</a:t>
            </a:fld>
            <a:endParaRPr lang="en-US"/>
          </a:p>
        </p:txBody>
      </p:sp>
    </p:spTree>
    <p:extLst>
      <p:ext uri="{BB962C8B-B14F-4D97-AF65-F5344CB8AC3E}">
        <p14:creationId xmlns:p14="http://schemas.microsoft.com/office/powerpoint/2010/main" val="599890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25406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faces serious opposition from false prophets. Hananiah seizes Jeremiah</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Jeremiah.</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707A053B-9C7E-8145-B1FE-98C1570AD061}" type="slidenum">
              <a:rPr lang="en-US" sz="1200">
                <a:solidFill>
                  <a:prstClr val="white"/>
                </a:solidFill>
              </a:rPr>
              <a:pPr eaLnBrk="1" hangingPunct="1"/>
              <a:t>158</a:t>
            </a:fld>
            <a:endParaRPr lang="en-US" sz="1200">
              <a:solidFill>
                <a:prstClr val="white"/>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0941F4F3-470A-0A46-8475-260574475FE3}" type="slidenum">
              <a:rPr lang="en-US" sz="1200">
                <a:solidFill>
                  <a:prstClr val="white"/>
                </a:solidFill>
              </a:rPr>
              <a:pPr eaLnBrk="1" hangingPunct="1"/>
              <a:t>159</a:t>
            </a:fld>
            <a:endParaRPr lang="en-US" sz="1200">
              <a:solidFill>
                <a:prstClr val="white"/>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328C13CD-CE30-A142-B26F-49E225C35CB3}" type="slidenum">
              <a:rPr lang="en-US" sz="1200">
                <a:solidFill>
                  <a:prstClr val="white"/>
                </a:solidFill>
              </a:rPr>
              <a:pPr eaLnBrk="1" hangingPunct="1"/>
              <a:t>160</a:t>
            </a:fld>
            <a:endParaRPr lang="en-US" sz="1200">
              <a:solidFill>
                <a:prstClr val="white"/>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161</a:t>
            </a:fld>
            <a:endParaRPr lang="en-US">
              <a:solidFill>
                <a:prstClr val="black"/>
              </a:solidFill>
              <a:latin typeface="Calibri"/>
            </a:endParaRPr>
          </a:p>
        </p:txBody>
      </p:sp>
    </p:spTree>
    <p:extLst>
      <p:ext uri="{BB962C8B-B14F-4D97-AF65-F5344CB8AC3E}">
        <p14:creationId xmlns:p14="http://schemas.microsoft.com/office/powerpoint/2010/main" val="173507841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66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Jeremiah 30–33 as the Book of Comfort or Book of Consolation. Jeremiah</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Jeremiah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For nearly 20 centuries, Jews were spread throughout the countries of the world and integrated into many societies while speaking numerous languages. Returning to their ancient homeland was hardly an attractive idea. Comfort has a way of desensitizing us to pursue difficulty. </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Common-498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Israel-125, 159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OS-24-Jeremiah-160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49</a:t>
            </a:r>
            <a:endParaRPr lang="ar-SA"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1559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164</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2790251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6182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76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87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Jeremiah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9F2266-65EB-D74A-9F6A-FEB0913FECBA}" type="slidenum">
              <a:rPr lang="en-US" sz="1200">
                <a:solidFill>
                  <a:prstClr val="black"/>
                </a:solidFill>
                <a:latin typeface="Calibri" charset="0"/>
              </a:rPr>
              <a:pPr eaLnBrk="1" hangingPunct="1"/>
              <a:t>174</a:t>
            </a:fld>
            <a:endParaRPr lang="en-US" sz="1200">
              <a:solidFill>
                <a:prstClr val="black"/>
              </a:solidFill>
              <a:latin typeface="Calibri"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C1AE93D2-6052-9D41-95B2-9D51089F47DA}" type="slidenum">
              <a:rPr lang="en-US" smtClean="0"/>
              <a:t>175</a:t>
            </a:fld>
            <a:endParaRPr lang="en-US"/>
          </a:p>
        </p:txBody>
      </p:sp>
    </p:spTree>
    <p:extLst>
      <p:ext uri="{BB962C8B-B14F-4D97-AF65-F5344CB8AC3E}">
        <p14:creationId xmlns:p14="http://schemas.microsoft.com/office/powerpoint/2010/main" val="2320440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176</a:t>
            </a:fld>
            <a:endParaRPr lang="en-US"/>
          </a:p>
        </p:txBody>
      </p:sp>
    </p:spTree>
    <p:extLst>
      <p:ext uri="{BB962C8B-B14F-4D97-AF65-F5344CB8AC3E}">
        <p14:creationId xmlns:p14="http://schemas.microsoft.com/office/powerpoint/2010/main" val="66518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C1AE93D2-6052-9D41-95B2-9D51089F47DA}" type="slidenum">
              <a:rPr lang="en-US" smtClean="0"/>
              <a:t>177</a:t>
            </a:fld>
            <a:endParaRPr lang="en-US"/>
          </a:p>
        </p:txBody>
      </p:sp>
    </p:spTree>
    <p:extLst>
      <p:ext uri="{BB962C8B-B14F-4D97-AF65-F5344CB8AC3E}">
        <p14:creationId xmlns:p14="http://schemas.microsoft.com/office/powerpoint/2010/main" val="40785444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dirty="0">
                <a:latin typeface=""/>
                <a:ea typeface="ＭＳ Ｐゴシック" charset="0"/>
                <a:cs typeface="ＭＳ Ｐゴシック" charset="0"/>
              </a:rPr>
              <a:t>Ignores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a:t>
            </a:r>
          </a:p>
          <a:p>
            <a:pPr marL="228600" indent="-228600">
              <a:buFontTx/>
              <a:buAutoNum type="arabicParenR"/>
            </a:pPr>
            <a:r>
              <a:rPr lang="en-US" dirty="0">
                <a:latin typeface=""/>
                <a:ea typeface="ＭＳ Ｐゴシック" charset="0"/>
                <a:cs typeface="ＭＳ Ｐゴシック" charset="0"/>
              </a:rPr>
              <a:t>Ignore present work of the Holy Spirit cue cards </a:t>
            </a:r>
          </a:p>
          <a:p>
            <a:pPr marL="228600" indent="-228600">
              <a:buFontTx/>
              <a:buAutoNum type="arabicParenR"/>
            </a:pPr>
            <a:endParaRPr lang="en-US" dirty="0">
              <a:latin typeface=""/>
              <a:ea typeface="ＭＳ Ｐゴシック" charset="0"/>
              <a:cs typeface="ＭＳ Ｐゴシック" charset="0"/>
            </a:endParaRPr>
          </a:p>
          <a:p>
            <a:pPr marL="228600" indent="-228600"/>
            <a:r>
              <a:rPr lang="en-US" dirty="0">
                <a:latin typeface=""/>
                <a:ea typeface="ＭＳ Ｐゴシック" charset="0"/>
                <a:cs typeface="ＭＳ Ｐゴシック" charset="0"/>
              </a:rPr>
              <a:t>1)Cannot reconcile same terminology for OT and NT covenants.</a:t>
            </a:r>
          </a:p>
          <a:p>
            <a:pPr marL="228600" indent="-228600"/>
            <a:r>
              <a:rPr lang="en-US" dirty="0">
                <a:latin typeface=""/>
                <a:ea typeface="ＭＳ Ｐゴシック" charset="0"/>
                <a:cs typeface="ＭＳ Ｐゴシック" charset="0"/>
              </a:rPr>
              <a:t>2) The distinctions are too sharp. </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E10705-8DA6-E640-8A52-A437EAD0B62F}" type="slidenum">
              <a:rPr lang="en-US" sz="1200">
                <a:solidFill>
                  <a:prstClr val="black"/>
                </a:solidFill>
                <a:latin typeface="Calibri" charset="0"/>
              </a:rPr>
              <a:pPr eaLnBrk="1" hangingPunct="1"/>
              <a:t>179</a:t>
            </a:fld>
            <a:endParaRPr lang="en-US" sz="1200">
              <a:solidFill>
                <a:prstClr val="black"/>
              </a:solidFill>
              <a:latin typeface="Calibri"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9F7DCC-D495-A042-BC5D-DE5572031F6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5AF16-3FB1-9A4E-9187-F88E424D65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Covenants-40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06487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5AF16-3FB1-9A4E-9187-F88E424D65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This view has the best support without any real problems.</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Covenants-40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183</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NS-08-2Cor-89</a:t>
            </a:r>
          </a:p>
          <a:p>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185</a:t>
            </a:fld>
            <a:endParaRPr lang="en-US"/>
          </a:p>
        </p:txBody>
      </p:sp>
    </p:spTree>
    <p:extLst>
      <p:ext uri="{BB962C8B-B14F-4D97-AF65-F5344CB8AC3E}">
        <p14:creationId xmlns:p14="http://schemas.microsoft.com/office/powerpoint/2010/main" val="36469980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SG" dirty="0">
              <a:effectLst/>
            </a:endParaRP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baseline="0" dirty="0">
                <a:latin typeface="Arial"/>
                <a:ea typeface="ＭＳ Ｐゴシック" charset="0"/>
                <a:cs typeface="Arial"/>
              </a:rPr>
              <a:t>FU-05-Biblical Covenants-34</a:t>
            </a:r>
            <a:endParaRPr lang="en-US" dirty="0"/>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OS-24-Jeremiah-177</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51244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Yet the UK had warning signs as SDS almost looks like SOS</a:t>
            </a:r>
          </a:p>
          <a:p>
            <a:r>
              <a:rPr lang="en-US" baseline="0" dirty="0">
                <a:latin typeface="Times New Roman" charset="0"/>
                <a:ea typeface="ＭＳ Ｐゴシック" charset="0"/>
                <a:cs typeface="ＭＳ Ｐゴシック" charset="0"/>
              </a:rPr>
              <a:t>Sure enough, the UK split with Israel in its own "Brexit" in the north</a:t>
            </a:r>
          </a:p>
          <a:p>
            <a:r>
              <a:rPr lang="en-US" baseline="0" dirty="0">
                <a:latin typeface="Times New Roman" charset="0"/>
                <a:ea typeface="ＭＳ Ｐゴシック" charset="0"/>
                <a:cs typeface="ＭＳ Ｐゴシック" charset="0"/>
              </a:rPr>
              <a:t>This began the Pre-Exile prophets</a:t>
            </a:r>
          </a:p>
          <a:p>
            <a:r>
              <a:rPr lang="en-US" baseline="0" dirty="0">
                <a:latin typeface="Times New Roman" charset="0"/>
                <a:ea typeface="ＭＳ Ｐゴシック" charset="0"/>
                <a:cs typeface="ＭＳ Ｐゴシック" charset="0"/>
              </a:rPr>
              <a:t>Israel was the first to say "HA" to God in rejection, so God sent Hosea and Amos</a:t>
            </a:r>
          </a:p>
          <a:p>
            <a:r>
              <a:rPr lang="en-US" baseline="0" dirty="0">
                <a:latin typeface="Times New Roman" charset="0"/>
                <a:ea typeface="ＭＳ Ｐゴシック" charset="0"/>
                <a:cs typeface="ＭＳ Ｐゴシック" charset="0"/>
              </a:rPr>
              <a:t>Meanwhile, Assyria was even worse. After first repenting under Jonah, they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Of course, Edom as a blood relative to Israel and should have known better, so they were really BAD.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dirty="0">
                <a:latin typeface="Times New Roman" charset="0"/>
                <a:ea typeface="ＭＳ Ｐゴシック" charset="0"/>
                <a:cs typeface="ＭＳ Ｐゴシック" charset="0"/>
              </a:rPr>
              <a:t>But God brought the people of Judah back as Jews in Jerusalem and raised up 3 prophets with the </a:t>
            </a:r>
            <a:r>
              <a:rPr lang="en-US" baseline="0">
                <a:latin typeface="Times New Roman" charset="0"/>
                <a:ea typeface="ＭＳ Ｐゴシック" charset="0"/>
                <a:cs typeface="ＭＳ Ｐゴシック" charset="0"/>
              </a:rPr>
              <a:t>memory device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But we can't forget th largest group of prophets back in the Pre-Exile times, but how can we remember all 7 of them?</a:t>
            </a:r>
          </a:p>
          <a:p>
            <a:r>
              <a:rPr lang="en-US" baseline="0" dirty="0">
                <a:latin typeface="Times New Roman" charset="0"/>
                <a:ea typeface="ＭＳ Ｐゴシック" charset="0"/>
                <a:cs typeface="ＭＳ Ｐゴシック" charset="0"/>
              </a:rPr>
              <a:t>Fortunately, singing Twinkle, Twinkle with their first letters gives HIJJMZL, which, sung over and over, is unforgettable.</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78797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Also, God's covenant (promise) to Noah still applies today never to flood the entire earth.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 because believers have died to the Law (Rom 7:1-6).</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answering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Common-151</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ES-27-Kingdom_&amp;_Covenants_Timeline-1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OS-24-Jeremiah-178-p337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OS-36-Zephaniah-143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1F42D0-FA19-5148-9F01-C5C79057D999}"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
        <p:nvSpPr>
          <p:cNvPr id="160770"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112288" tIns="56144" rIns="112288" bIns="56144"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BB79-610B-2C4E-BA6D-6FFAED597E7B}" type="slidenum">
              <a:rPr lang="en-US" sz="1200">
                <a:solidFill>
                  <a:srgbClr val="000000"/>
                </a:solidFill>
                <a:latin typeface="Calibri" charset="0"/>
              </a:rPr>
              <a:pPr eaLnBrk="1" hangingPunct="1"/>
              <a:t>191</a:t>
            </a:fld>
            <a:endParaRPr lang="en-US" sz="1200">
              <a:solidFill>
                <a:srgbClr val="000000"/>
              </a:solidFill>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50115-B098-164C-A4B6-250A02061B9A}" type="slidenum">
              <a:rPr lang="en-US" sz="1200">
                <a:solidFill>
                  <a:srgbClr val="000000"/>
                </a:solidFill>
                <a:latin typeface="Calibri" charset="0"/>
              </a:rPr>
              <a:pPr eaLnBrk="1" hangingPunct="1"/>
              <a:t>192</a:t>
            </a:fld>
            <a:endParaRPr lang="en-US" sz="1200">
              <a:solidFill>
                <a:srgbClr val="000000"/>
              </a:solidFill>
              <a:latin typeface="Calibri"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F91762-E7A0-B948-8335-A0E5CB954AF5}" type="slidenum">
              <a:rPr lang="en-US" sz="1200">
                <a:solidFill>
                  <a:srgbClr val="000000"/>
                </a:solidFill>
                <a:latin typeface="Calibri" charset="0"/>
              </a:rPr>
              <a:pPr eaLnBrk="1" hangingPunct="1"/>
              <a:t>193</a:t>
            </a:fld>
            <a:endParaRPr lang="en-US" sz="1200">
              <a:solidFill>
                <a:srgbClr val="000000"/>
              </a:solidFill>
              <a:latin typeface="Calibri"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194</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2" name="Rectangle 3"/>
          <p:cNvSpPr>
            <a:spLocks noGrp="1" noChangeArrowheads="1"/>
          </p:cNvSpPr>
          <p:nvPr>
            <p:ph type="body" idx="1"/>
          </p:nvPr>
        </p:nvSpPr>
        <p:spPr>
          <a:ln/>
        </p:spPr>
        <p:txBody>
          <a:bodyPr/>
          <a:lstStyle/>
          <a:p>
            <a:pPr eaLnBrk="1" hangingPunct="1">
              <a:defRPr/>
            </a:pPr>
            <a:r>
              <a:rPr lang="en-US" sz="1200" b="0" dirty="0">
                <a:latin typeface="Arial" panose="020B0604020202020204" pitchFamily="34" charset="0"/>
                <a:cs typeface="Arial" panose="020B0604020202020204" pitchFamily="34" charset="0"/>
              </a:rPr>
              <a:t>Jeremiah 24 portrayed all the Jews as two types of figs:</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bad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 refused to submit to God</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s discipline by the Babylonians would disobey </a:t>
            </a:r>
            <a:r>
              <a:rPr lang="en-US" sz="1200" b="0" dirty="0" err="1">
                <a:latin typeface="Arial" panose="020B0604020202020204" pitchFamily="34" charset="0"/>
                <a:cs typeface="Arial" panose="020B0604020202020204" pitchFamily="34" charset="0"/>
              </a:rPr>
              <a:t>Goxd</a:t>
            </a:r>
            <a:r>
              <a:rPr lang="en-US" sz="1200" b="0" dirty="0">
                <a:latin typeface="Arial" panose="020B0604020202020204" pitchFamily="34" charset="0"/>
                <a:cs typeface="Arial" panose="020B0604020202020204" pitchFamily="34" charset="0"/>
              </a:rPr>
              <a:t> by staying in the city and dying</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good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whose lives would be spared would leave the city and surrender to the Babylonians outside!</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F3F19-9AE8-944E-9C2B-B4FD771DC565}"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What is the significance of buying a field?</a:t>
            </a:r>
          </a:p>
          <a:p>
            <a:pPr eaLnBrk="1" hangingPunct="1"/>
            <a:r>
              <a:rPr lang="en-US" dirty="0">
                <a:latin typeface="Times New Roman" charset="0"/>
                <a:ea typeface="ＭＳ Ｐゴシック" charset="0"/>
                <a:cs typeface="ＭＳ Ｐゴシック" charset="0"/>
              </a:rPr>
              <a:t>Leviticus 25:25 says that if a person becomes so poor that he has to sell his land, his nearest relative must buy it.</a:t>
            </a:r>
          </a:p>
          <a:p>
            <a:pPr eaLnBrk="1" hangingPunct="1"/>
            <a:r>
              <a:rPr lang="en-US" dirty="0" err="1">
                <a:latin typeface="Times New Roman" charset="0"/>
                <a:ea typeface="ＭＳ Ｐゴシック" charset="0"/>
                <a:cs typeface="ＭＳ Ｐゴシック" charset="0"/>
              </a:rPr>
              <a:t>Anathoth</a:t>
            </a:r>
            <a:r>
              <a:rPr lang="en-US" dirty="0">
                <a:latin typeface="Times New Roman" charset="0"/>
                <a:ea typeface="ＭＳ Ｐゴシック" charset="0"/>
                <a:cs typeface="ＭＳ Ｐゴシック" charset="0"/>
              </a:rPr>
              <a:t> was Jeremiah</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hometown four kilometers north of Jerusalem. Since he was the closest relative, God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will was for him to buy the land.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B7ADA-60FF-724D-B2AD-FF9EAF033A65}"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what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really significant is he needed to buy the field at this time!  Why?</a:t>
            </a:r>
          </a:p>
          <a:p>
            <a:pPr eaLnBrk="1" hangingPunct="1"/>
            <a:r>
              <a:rPr lang="en-US" dirty="0" err="1">
                <a:latin typeface="Arial" panose="020B0604020202020204" pitchFamily="34" charset="0"/>
                <a:ea typeface="ＭＳ Ｐゴシック" charset="0"/>
                <a:cs typeface="Arial" panose="020B0604020202020204" pitchFamily="34" charset="0"/>
              </a:rPr>
              <a:t>Anathoth</a:t>
            </a:r>
            <a:r>
              <a:rPr lang="en-US" dirty="0">
                <a:latin typeface="Arial" panose="020B0604020202020204" pitchFamily="34" charset="0"/>
                <a:ea typeface="ＭＳ Ｐゴシック" charset="0"/>
                <a:cs typeface="Arial" panose="020B0604020202020204" pitchFamily="34" charset="0"/>
              </a:rPr>
              <a:t> was in Babylonian hands!  Waste money to buy enemy land?!</a:t>
            </a:r>
          </a:p>
          <a:p>
            <a:pPr eaLnBrk="1" hangingPunct="1"/>
            <a:r>
              <a:rPr lang="en-US" dirty="0">
                <a:latin typeface="Arial" panose="020B0604020202020204" pitchFamily="34" charset="0"/>
                <a:ea typeface="ＭＳ Ｐゴシック" charset="0"/>
                <a:cs typeface="Arial" panose="020B0604020202020204" pitchFamily="34" charset="0"/>
              </a:rPr>
              <a:t>I bet King Zedekiah was sitting there thinking Jeremiah was a lunatic to even consider this bad debt loss!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A3EC5-4C8C-4748-A550-6716A3F40390}" type="slidenum">
              <a:rPr lang="en-US" sz="1200">
                <a:solidFill>
                  <a:srgbClr val="000000"/>
                </a:solidFill>
                <a:latin typeface="Calibri" charset="0"/>
              </a:rPr>
              <a:pPr eaLnBrk="1" hangingPunct="1"/>
              <a:t>197</a:t>
            </a:fld>
            <a:endParaRPr lang="en-US" sz="1200">
              <a:solidFill>
                <a:srgbClr val="000000"/>
              </a:solidFill>
              <a:latin typeface="Calibri"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5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Jeremiah reveals himself as author and reveals that his ministry lasted over four decades from Josiah's thirteenth year (627 BC) to the exile (1:1-3; 586 BC).</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2069688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2D28A-58F4-934A-8AA7-AFA2921CBC28}" type="slidenum">
              <a:rPr lang="en-US" sz="1200">
                <a:solidFill>
                  <a:srgbClr val="000000"/>
                </a:solidFill>
                <a:latin typeface="Calibri" charset="0"/>
              </a:rPr>
              <a:pPr eaLnBrk="1" hangingPunct="1"/>
              <a:t>198</a:t>
            </a:fld>
            <a:endParaRPr lang="en-US" sz="1200">
              <a:solidFill>
                <a:srgbClr val="000000"/>
              </a:solidFill>
              <a:latin typeface="Calibri"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2206-3B6B-4042-AC48-E89D3B23EC52}" type="slidenum">
              <a:rPr lang="en-US" sz="1200">
                <a:solidFill>
                  <a:srgbClr val="000000"/>
                </a:solidFill>
                <a:latin typeface="Calibri" charset="0"/>
              </a:rPr>
              <a:pPr eaLnBrk="1" hangingPunct="1"/>
              <a:t>199</a:t>
            </a:fld>
            <a:endParaRPr lang="en-US" sz="1200">
              <a:solidFill>
                <a:srgbClr val="000000"/>
              </a:solidFill>
              <a:latin typeface="Calibri"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84BFE-AFB2-F746-8119-EE8C5A194559}" type="slidenum">
              <a:rPr lang="en-US" sz="1200">
                <a:solidFill>
                  <a:srgbClr val="000000"/>
                </a:solidFill>
                <a:latin typeface="Calibri" charset="0"/>
              </a:rPr>
              <a:pPr eaLnBrk="1" hangingPunct="1"/>
              <a:t>200</a:t>
            </a:fld>
            <a:endParaRPr lang="en-US" sz="1200">
              <a:solidFill>
                <a:srgbClr val="000000"/>
              </a:solidFill>
              <a:latin typeface="Calibri"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09B1-4397-4A45-8633-9AE4C86C6523}" type="slidenum">
              <a:rPr lang="en-US" sz="1200">
                <a:solidFill>
                  <a:srgbClr val="000000"/>
                </a:solidFill>
                <a:latin typeface="Calibri" charset="0"/>
              </a:rPr>
              <a:pPr eaLnBrk="1" hangingPunct="1"/>
              <a:t>201</a:t>
            </a:fld>
            <a:endParaRPr lang="en-US" sz="1200">
              <a:solidFill>
                <a:srgbClr val="000000"/>
              </a:solidFill>
              <a:latin typeface="Calibri"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Learn </a:t>
            </a:r>
            <a:r>
              <a:rPr lang="en-US" sz="1200" u="sng" kern="1200" dirty="0">
                <a:solidFill>
                  <a:schemeClr val="tx1"/>
                </a:solidFill>
                <a:effectLst/>
                <a:latin typeface="Arial" panose="020B0604020202020204" pitchFamily="34" charset="0"/>
                <a:ea typeface="+mn-ea"/>
                <a:cs typeface="Arial" panose="020B0604020202020204" pitchFamily="34" charset="0"/>
              </a:rPr>
              <a:t>Spanish</a:t>
            </a:r>
            <a:r>
              <a:rPr lang="en-US" sz="1200" kern="1200" dirty="0">
                <a:solidFill>
                  <a:schemeClr val="tx1"/>
                </a:solidFill>
                <a:effectLst/>
                <a:latin typeface="Arial" panose="020B0604020202020204" pitchFamily="34" charset="0"/>
                <a:ea typeface="+mn-ea"/>
                <a:cs typeface="Arial" panose="020B0604020202020204" pitchFamily="34" charset="0"/>
              </a:rPr>
              <a:t> in school and then minister to Chinese</a:t>
            </a:r>
            <a:r>
              <a:rPr lang="en-SG" sz="1200" kern="1200" dirty="0">
                <a:solidFill>
                  <a:schemeClr val="tx1"/>
                </a:solidFill>
                <a:effectLst/>
                <a:latin typeface="Arial" panose="020B0604020202020204" pitchFamily="34" charset="0"/>
                <a:ea typeface="+mn-ea"/>
                <a:cs typeface="Arial" panose="020B0604020202020204" pitchFamily="34" charset="0"/>
              </a:rPr>
              <a: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B6BEF-D1EE-2A45-8414-B7B88150F722}" type="slidenum">
              <a:rPr lang="en-US" sz="1200">
                <a:solidFill>
                  <a:srgbClr val="000000"/>
                </a:solidFill>
                <a:latin typeface="Calibri" charset="0"/>
              </a:rPr>
              <a:pPr eaLnBrk="1" hangingPunct="1"/>
              <a:t>202</a:t>
            </a:fld>
            <a:endParaRPr lang="en-US" sz="1200">
              <a:solidFill>
                <a:srgbClr val="000000"/>
              </a:solidFill>
              <a:latin typeface="Calibri"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[Work in a menial job that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below your abilities.]</a:t>
            </a:r>
          </a:p>
          <a:p>
            <a:pPr eaLnBrk="1" hangingPunct="1"/>
            <a:r>
              <a:rPr lang="en-US" dirty="0">
                <a:latin typeface="Arial" panose="020B0604020202020204" pitchFamily="34" charset="0"/>
                <a:ea typeface="ＭＳ Ｐゴシック" charset="0"/>
                <a:cs typeface="Arial" panose="020B0604020202020204" pitchFamily="34" charset="0"/>
              </a:rPr>
              <a:t>One of our Sri Lankan students a few years back was James Kanaganayagam.  He married a woman named Shevanthi Senanayaki Kanaganayagam who was a year behind him in school, so he needed to find work for a year until she graduated.</a:t>
            </a:r>
          </a:p>
          <a:p>
            <a:pPr eaLnBrk="1" hangingPunct="1"/>
            <a:r>
              <a:rPr lang="en-US" dirty="0">
                <a:latin typeface="Arial" panose="020B0604020202020204" pitchFamily="34" charset="0"/>
                <a:ea typeface="ＭＳ Ｐゴシック" charset="0"/>
                <a:cs typeface="Arial" panose="020B0604020202020204" pitchFamily="34" charset="0"/>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eaLnBrk="1" hangingPunct="1"/>
            <a:r>
              <a:rPr lang="en-US" dirty="0">
                <a:latin typeface="Arial" panose="020B0604020202020204" pitchFamily="34" charset="0"/>
                <a:ea typeface="ＭＳ Ｐゴシック" charset="0"/>
                <a:cs typeface="Arial" panose="020B0604020202020204" pitchFamily="34" charset="0"/>
              </a:rPr>
              <a:t>Though humanly James considered this plan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He also knew it was God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will since he knew God called him to live with his wife (1 Pet. 3:7), so he did it.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8048-B9DE-7D4A-B24D-1ACDFA3F5339}" type="slidenum">
              <a:rPr lang="en-US" sz="1200">
                <a:solidFill>
                  <a:srgbClr val="000000"/>
                </a:solidFill>
                <a:latin typeface="Calibri" charset="0"/>
              </a:rPr>
              <a:pPr eaLnBrk="1" hangingPunct="1"/>
              <a:t>203</a:t>
            </a:fld>
            <a:endParaRPr lang="en-US" sz="1200">
              <a:solidFill>
                <a:srgbClr val="000000"/>
              </a:solidFill>
              <a:latin typeface="Calibri"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FE35DC-764B-2C46-9A15-EE0B0A5E0329}" type="slidenum">
              <a:rPr lang="en-US" sz="1200">
                <a:solidFill>
                  <a:srgbClr val="000000"/>
                </a:solidFill>
                <a:latin typeface="Calibri" charset="0"/>
              </a:rPr>
              <a:pPr eaLnBrk="1" hangingPunct="1"/>
              <a:t>204</a:t>
            </a:fld>
            <a:endParaRPr lang="en-US" sz="1200">
              <a:solidFill>
                <a:srgbClr val="000000"/>
              </a:solidFill>
              <a:latin typeface="Calibri"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AF3497-9168-3040-A5C9-1B137E5E46D3}" type="slidenum">
              <a:rPr lang="en-US" sz="1200">
                <a:solidFill>
                  <a:srgbClr val="000000"/>
                </a:solidFill>
                <a:latin typeface="Calibri" charset="0"/>
              </a:rPr>
              <a:pPr eaLnBrk="1" hangingPunct="1"/>
              <a:t>205</a:t>
            </a:fld>
            <a:endParaRPr lang="en-US" sz="1200">
              <a:solidFill>
                <a:srgbClr val="000000"/>
              </a:solidFill>
              <a:latin typeface="Calibri" charset="0"/>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14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30D0A5-2213-2B46-B5FE-DD1D18191856}" type="slidenum">
              <a:rPr lang="en-US" sz="1200">
                <a:solidFill>
                  <a:srgbClr val="000000"/>
                </a:solidFill>
                <a:latin typeface="Calibri" charset="0"/>
              </a:rPr>
              <a:pPr eaLnBrk="1" hangingPunct="1"/>
              <a:t>206</a:t>
            </a:fld>
            <a:endParaRPr lang="en-US" sz="1200">
              <a:solidFill>
                <a:srgbClr val="000000"/>
              </a:solidFill>
              <a:latin typeface="Calibri" charset="0"/>
            </a:endParaRPr>
          </a:p>
        </p:txBody>
      </p:sp>
      <p:sp>
        <p:nvSpPr>
          <p:cNvPr id="1935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SBC, due to the economic slowdown, our new S$8.5 building ended up costing only S$5.8 million!  We saved nearly S$3 million and now have 500 students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48299-432F-944F-9F5F-16775512235F}" type="slidenum">
              <a:rPr lang="en-US" sz="1200">
                <a:solidFill>
                  <a:srgbClr val="000000"/>
                </a:solidFill>
                <a:latin typeface="Calibri" charset="0"/>
              </a:rPr>
              <a:pPr eaLnBrk="1" hangingPunct="1"/>
              <a:t>207</a:t>
            </a:fld>
            <a:endParaRPr lang="en-US" sz="1200">
              <a:solidFill>
                <a:srgbClr val="000000"/>
              </a:solidFill>
              <a:latin typeface="Calibri" charset="0"/>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What about my learning Spanish?  This helped me learn French, German, Greek, and Hebrew to make it through my seven-year tribulation at Dallas Seminary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A6BFB2-7859-E446-9FE3-36E3568F0276}" type="slidenum">
              <a:rPr lang="en-US" sz="1200">
                <a:solidFill>
                  <a:srgbClr val="000000"/>
                </a:solidFill>
              </a:rPr>
              <a:pPr eaLnBrk="1" hangingPunct="1"/>
              <a:t>32</a:t>
            </a:fld>
            <a:endParaRPr lang="en-US" sz="1200">
              <a:solidFill>
                <a:srgbClr val="000000"/>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E613DD-B007-AD4B-A717-4138DB198146}" type="slidenum">
              <a:rPr lang="en-US" sz="1200">
                <a:solidFill>
                  <a:srgbClr val="000000"/>
                </a:solidFill>
                <a:latin typeface="Calibri" charset="0"/>
              </a:rPr>
              <a:pPr eaLnBrk="1" hangingPunct="1"/>
              <a:t>208</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a:t>
            </a:r>
            <a:r>
              <a:rPr lang="en-SG" sz="1200" kern="1200" dirty="0">
                <a:solidFill>
                  <a:schemeClr val="tx1"/>
                </a:solidFill>
                <a:effectLst/>
                <a:latin typeface="Arial" panose="020B0604020202020204" pitchFamily="34" charset="0"/>
                <a:ea typeface="+mn-ea"/>
                <a:cs typeface="Arial" panose="020B0604020202020204" pitchFamily="34" charset="0"/>
              </a:rPr>
              <a:t>.  He is now</a:t>
            </a:r>
            <a:r>
              <a:rPr lang="en-SG" sz="1200" kern="1200" baseline="0" dirty="0">
                <a:solidFill>
                  <a:schemeClr val="tx1"/>
                </a:solidFill>
                <a:effectLst/>
                <a:latin typeface="Arial" panose="020B0604020202020204" pitchFamily="34" charset="0"/>
                <a:ea typeface="+mn-ea"/>
                <a:cs typeface="Arial" panose="020B0604020202020204" pitchFamily="34" charset="0"/>
              </a:rPr>
              <a:t> the International Director of BBTB for the entire world!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7F0BD4-EB18-014F-A2E7-661B6739FAFE}" type="slidenum">
              <a:rPr lang="en-US" sz="1200">
                <a:solidFill>
                  <a:srgbClr val="000000"/>
                </a:solidFill>
                <a:latin typeface="Calibri" charset="0"/>
              </a:rPr>
              <a:pPr eaLnBrk="1" hangingPunct="1"/>
              <a:t>209</a:t>
            </a:fld>
            <a:endParaRPr lang="en-US" sz="1200">
              <a:solidFill>
                <a:srgbClr val="000000"/>
              </a:solidFill>
              <a:latin typeface="Calibri" charset="0"/>
            </a:endParaRPr>
          </a:p>
        </p:txBody>
      </p:sp>
      <p:sp>
        <p:nvSpPr>
          <p:cNvPr id="199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at times we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has us do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things.  </a:t>
            </a:r>
          </a:p>
          <a:p>
            <a:pPr eaLnBrk="1" hangingPunct="1"/>
            <a:r>
              <a:rPr lang="en-US" dirty="0">
                <a:latin typeface="Arial" panose="020B0604020202020204" pitchFamily="34" charset="0"/>
                <a:ea typeface="ＭＳ Ｐゴシック" charset="0"/>
                <a:cs typeface="Arial" panose="020B0604020202020204" pitchFamily="34" charset="0"/>
              </a:rPr>
              <a:t>I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called me to help start International Community School, but now ICS has 460 students and it provided Susan ministry opportunities for years—plus trained our sons.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62D77-6E22-E348-B733-D1AD68E8A6E6}" type="slidenum">
              <a:rPr lang="en-US" sz="1200">
                <a:solidFill>
                  <a:srgbClr val="000000"/>
                </a:solidFill>
                <a:latin typeface="Calibri" charset="0"/>
              </a:rPr>
              <a:pPr eaLnBrk="1" hangingPunct="1"/>
              <a:t>210</a:t>
            </a:fld>
            <a:endParaRPr lang="en-US" sz="1200">
              <a:solidFill>
                <a:srgbClr val="000000"/>
              </a:solidFill>
              <a:latin typeface="Calibri" charset="0"/>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62E4F-4EC1-3349-9233-E00C53A1211A}" type="slidenum">
              <a:rPr lang="en-US" sz="1200">
                <a:solidFill>
                  <a:srgbClr val="000000"/>
                </a:solidFill>
                <a:latin typeface="Calibri" charset="0"/>
              </a:rPr>
              <a:pPr eaLnBrk="1" hangingPunct="1"/>
              <a:t>211</a:t>
            </a:fld>
            <a:endParaRPr lang="en-US" sz="1200">
              <a:solidFill>
                <a:srgbClr val="000000"/>
              </a:solidFill>
              <a:latin typeface="Calibri" charset="0"/>
            </a:endParaRPr>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So the point of this passage is still clear: When God asks you to do something </a:t>
            </a:r>
            <a:r>
              <a:rPr lang="mr-IN" sz="1200" kern="1200" dirty="0">
                <a:solidFill>
                  <a:schemeClr val="tx1"/>
                </a:solidFill>
                <a:effectLst/>
                <a:latin typeface="Arial" panose="020B0604020202020204" pitchFamily="34" charset="0"/>
                <a:ea typeface="+mn-ea"/>
                <a:cs typeface="+mn-cs"/>
              </a:rPr>
              <a:t>"</a:t>
            </a:r>
            <a:r>
              <a:rPr lang="en-US" sz="1200" u="sng" kern="1200" dirty="0">
                <a:solidFill>
                  <a:schemeClr val="tx1"/>
                </a:solidFill>
                <a:effectLst/>
                <a:latin typeface="Arial" panose="020B0604020202020204" pitchFamily="34" charset="0"/>
                <a:ea typeface="+mn-ea"/>
                <a:cs typeface="Arial" panose="020B0604020202020204" pitchFamily="34" charset="0"/>
              </a:rPr>
              <a:t>crazy</a:t>
            </a:r>
            <a:r>
              <a:rPr lang="en-US" sz="1200" kern="1200" dirty="0">
                <a:solidFill>
                  <a:schemeClr val="tx1"/>
                </a:solidFill>
                <a:effectLst/>
                <a:latin typeface="Arial" panose="020B0604020202020204" pitchFamily="34" charset="0"/>
                <a:ea typeface="+mn-ea"/>
                <a:cs typeface="Arial" panose="020B0604020202020204" pitchFamily="34" charset="0"/>
              </a:rPr>
              <a:t>,</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do</a:t>
            </a:r>
            <a:r>
              <a:rPr lang="en-US" sz="1200" kern="1200" dirty="0">
                <a:solidFill>
                  <a:schemeClr val="tx1"/>
                </a:solidFill>
                <a:effectLst/>
                <a:latin typeface="Arial" panose="020B0604020202020204" pitchFamily="34" charset="0"/>
                <a:ea typeface="+mn-ea"/>
                <a:cs typeface="Arial" panose="020B0604020202020204" pitchFamily="34" charset="0"/>
              </a:rPr>
              <a:t> it!  It shows 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fitting into His </a:t>
            </a:r>
            <a:r>
              <a:rPr lang="en-US" sz="1200" u="sng" kern="1200" dirty="0">
                <a:solidFill>
                  <a:schemeClr val="tx1"/>
                </a:solidFill>
                <a:effectLst/>
                <a:latin typeface="Arial" panose="020B0604020202020204" pitchFamily="34" charset="0"/>
                <a:ea typeface="+mn-ea"/>
                <a:cs typeface="Arial" panose="020B0604020202020204" pitchFamily="34" charset="0"/>
              </a:rPr>
              <a:t>plans</a:t>
            </a:r>
            <a:r>
              <a:rPr lang="en-US" sz="1200" kern="1200" dirty="0">
                <a:solidFill>
                  <a:schemeClr val="tx1"/>
                </a:solidFill>
                <a:effectLst/>
                <a:latin typeface="Arial" panose="020B0604020202020204" pitchFamily="34" charset="0"/>
                <a:ea typeface="+mn-ea"/>
                <a:cs typeface="Arial" panose="020B0604020202020204" pitchFamily="34" charset="0"/>
              </a:rPr>
              <a:t> (Main Idea).  Don</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t misunderstand me.  Not </a:t>
            </a:r>
            <a:r>
              <a:rPr lang="en-US" sz="1200" i="1" kern="1200" dirty="0">
                <a:solidFill>
                  <a:schemeClr val="tx1"/>
                </a:solidFill>
                <a:effectLst/>
                <a:latin typeface="Arial" panose="020B0604020202020204" pitchFamily="34" charset="0"/>
                <a:ea typeface="+mn-ea"/>
                <a:cs typeface="Arial" panose="020B0604020202020204" pitchFamily="34" charset="0"/>
              </a:rPr>
              <a:t>every</a:t>
            </a:r>
            <a:r>
              <a:rPr lang="en-US" sz="1200" kern="1200" dirty="0">
                <a:solidFill>
                  <a:schemeClr val="tx1"/>
                </a:solidFill>
                <a:effectLst/>
                <a:latin typeface="Arial" panose="020B0604020202020204" pitchFamily="34" charset="0"/>
                <a:ea typeface="+mn-ea"/>
                <a:cs typeface="Arial" panose="020B0604020202020204" pitchFamily="34" charset="0"/>
              </a:rPr>
              <a:t> crazy idea is God</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s will, but only those in line with His Word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4DF52-730F-4C49-872F-E9FDEFB38524}" type="slidenum">
              <a:rPr lang="en-US" sz="1200">
                <a:solidFill>
                  <a:srgbClr val="000000"/>
                </a:solidFill>
                <a:latin typeface="Calibri" charset="0"/>
              </a:rPr>
              <a:pPr eaLnBrk="1" hangingPunct="1"/>
              <a:t>212</a:t>
            </a:fld>
            <a:endParaRPr lang="en-US" sz="1200">
              <a:solidFill>
                <a:srgbClr val="000000"/>
              </a:solidFill>
              <a:latin typeface="Calibri" charset="0"/>
            </a:endParaRPr>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field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is God telling you to buy?  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demand is He making of you?  Let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bow together and consider what He</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asking us to do…</a:t>
            </a:r>
          </a:p>
          <a:p>
            <a:pPr eaLnBrk="1" hangingPunct="1"/>
            <a:r>
              <a:rPr lang="en-US" dirty="0">
                <a:latin typeface="Arial" panose="020B0604020202020204" pitchFamily="34" charset="0"/>
                <a:ea typeface="ＭＳ Ｐゴシック" charset="0"/>
                <a:cs typeface="Arial" panose="020B0604020202020204" pitchFamily="34" charset="0"/>
              </a:rPr>
              <a:t>Trust a crucified man who died for you 2000 years ago?</a:t>
            </a:r>
          </a:p>
          <a:p>
            <a:pPr eaLnBrk="1" hangingPunct="1"/>
            <a:r>
              <a:rPr lang="en-US" dirty="0">
                <a:latin typeface="Arial" panose="020B0604020202020204" pitchFamily="34" charset="0"/>
                <a:ea typeface="ＭＳ Ｐゴシック" charset="0"/>
                <a:cs typeface="Arial" panose="020B0604020202020204" pitchFamily="34" charset="0"/>
              </a:rPr>
              <a:t>Share the gospel with that person whom you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just know won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respond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a:t>
            </a:r>
          </a:p>
          <a:p>
            <a:pPr eaLnBrk="1" hangingPunct="1"/>
            <a:r>
              <a:rPr lang="en-US" dirty="0">
                <a:latin typeface="Arial" panose="020B0604020202020204" pitchFamily="34" charset="0"/>
                <a:ea typeface="ＭＳ Ｐゴシック" charset="0"/>
                <a:cs typeface="Arial" panose="020B0604020202020204" pitchFamily="34" charset="0"/>
              </a:rPr>
              <a:t>Learn one language and then witness in another?</a:t>
            </a:r>
          </a:p>
          <a:p>
            <a:pPr eaLnBrk="1" hangingPunct="1"/>
            <a:r>
              <a:rPr lang="en-US" dirty="0">
                <a:latin typeface="Arial" panose="020B0604020202020204" pitchFamily="34" charset="0"/>
                <a:ea typeface="ＭＳ Ｐゴシック" charset="0"/>
                <a:cs typeface="Arial" panose="020B0604020202020204" pitchFamily="34" charset="0"/>
              </a:rPr>
              <a:t>Start a new ministry—or stay in your ministry—that others may think ludicrous?</a:t>
            </a:r>
          </a:p>
          <a:p>
            <a:pPr eaLnBrk="1" hangingPunct="1"/>
            <a:r>
              <a:rPr lang="en-US" dirty="0">
                <a:latin typeface="Arial" panose="020B0604020202020204" pitchFamily="34" charset="0"/>
                <a:ea typeface="ＭＳ Ｐゴシック" charset="0"/>
                <a:cs typeface="Arial" panose="020B0604020202020204" pitchFamily="34" charset="0"/>
              </a:rPr>
              <a:t>Spend your money on what others may think stupid?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548143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5990025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787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Flashback !! During </a:t>
            </a:r>
            <a:r>
              <a:rPr lang="en-US" dirty="0" err="1">
                <a:latin typeface="Arial" panose="020B0604020202020204" pitchFamily="34" charset="0"/>
                <a:ea typeface="ＭＳ Ｐゴシック" charset="0"/>
                <a:cs typeface="Arial" panose="020B0604020202020204" pitchFamily="34" charset="0"/>
              </a:rPr>
              <a:t>Jehoiakim</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days, God had instructed Jeremiah to prepare a scroll that contained all the prophetic words Jeremiah had received. Baruch read the scroll to many of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officials who insisted the king heard the message.</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992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king showed his utter contempt for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words by cutting the scroll into pieces and casting them into the fire. Unfazed, Jeremiah rewrites an expanded prophecy to show how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 cannot be thwarted.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a:t>OS-25-Lamentations-7</a:t>
            </a:r>
            <a:endParaRPr lang="en-US" dirty="0"/>
          </a:p>
        </p:txBody>
      </p:sp>
      <p:sp>
        <p:nvSpPr>
          <p:cNvPr id="4" name="Slide Number Placeholder 3"/>
          <p:cNvSpPr>
            <a:spLocks noGrp="1"/>
          </p:cNvSpPr>
          <p:nvPr>
            <p:ph type="sldNum" sz="quarter" idx="10"/>
          </p:nvPr>
        </p:nvSpPr>
        <p:spPr/>
        <p:txBody>
          <a:bodyPr/>
          <a:lstStyle/>
          <a:p>
            <a:fld id="{C1AE93D2-6052-9D41-95B2-9D51089F47DA}" type="slidenum">
              <a:rPr lang="en-US" smtClean="0"/>
              <a:t>34</a:t>
            </a:fld>
            <a:endParaRPr lang="en-US"/>
          </a:p>
        </p:txBody>
      </p:sp>
    </p:spTree>
    <p:extLst>
      <p:ext uri="{BB962C8B-B14F-4D97-AF65-F5344CB8AC3E}">
        <p14:creationId xmlns:p14="http://schemas.microsoft.com/office/powerpoint/2010/main" val="34893697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B722C-DEA5-B74F-A977-1CE2C7B30CBD}" type="slidenum">
              <a:rPr lang="en-US" sz="1200">
                <a:solidFill>
                  <a:prstClr val="black"/>
                </a:solidFill>
                <a:latin typeface="Calibri" charset="0"/>
                <a:cs typeface="Arial" charset="0"/>
              </a:rPr>
              <a:pPr eaLnBrk="1" hangingPunct="1"/>
              <a:t>223</a:t>
            </a:fld>
            <a:endParaRPr lang="en-US" sz="1200">
              <a:solidFill>
                <a:prstClr val="black"/>
              </a:solidFill>
              <a:latin typeface="Calibri" charset="0"/>
              <a:cs typeface="Arial"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continues to proclaim faithfully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 of judgment to Zedekiah who refuses to listen to his message. He is accused of defecting to the Babylonians, put into a dungeon, and later a cistern. But he is rescued by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foreign servant, </a:t>
            </a:r>
            <a:r>
              <a:rPr lang="en-GB" dirty="0" err="1">
                <a:latin typeface="Arial" panose="020B0604020202020204" pitchFamily="34" charset="0"/>
                <a:ea typeface="ＭＳ Ｐゴシック" charset="0"/>
                <a:cs typeface="Arial" panose="020B0604020202020204" pitchFamily="34" charset="0"/>
              </a:rPr>
              <a:t>Ebed-Melech</a:t>
            </a:r>
            <a:r>
              <a:rPr lang="en-GB" dirty="0">
                <a:latin typeface="Arial" panose="020B0604020202020204" pitchFamily="34" charset="0"/>
                <a:ea typeface="ＭＳ Ｐゴシック" charset="0"/>
                <a:cs typeface="Arial" panose="020B0604020202020204" pitchFamily="34" charset="0"/>
              </a:rPr>
              <a:t>, who is later spared for protecting Jeremiah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life, showing benefits of obedience.</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B612C-8860-4649-B558-486539C5E757}" type="slidenum">
              <a:rPr lang="en-US" sz="1200">
                <a:solidFill>
                  <a:prstClr val="black"/>
                </a:solidFill>
                <a:latin typeface="Calibri" charset="0"/>
                <a:cs typeface="Arial" charset="0"/>
              </a:rPr>
              <a:pPr eaLnBrk="1" hangingPunct="1"/>
              <a:t>226</a:t>
            </a:fld>
            <a:endParaRPr lang="en-US" sz="1200">
              <a:solidFill>
                <a:prstClr val="black"/>
              </a:solidFill>
              <a:latin typeface="Calibri" charset="0"/>
              <a:cs typeface="Arial"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The terrible hour Jeremiah had prophesied finally came. Babylonians breach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walls and capture the city.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fall fulfils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14322487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a:p>
            <a:endParaRPr lang="en-US" dirty="0">
              <a:cs typeface="ＭＳ Ｐゴシック" charset="0"/>
            </a:endParaRPr>
          </a:p>
          <a:p>
            <a:r>
              <a:rPr lang="en-US" dirty="0">
                <a:cs typeface="ＭＳ Ｐゴシック" charset="0"/>
              </a:rPr>
              <a:t>____________</a:t>
            </a:r>
          </a:p>
          <a:p>
            <a:endParaRPr lang="en-US" dirty="0">
              <a:cs typeface="ＭＳ Ｐゴシック" charset="0"/>
            </a:endParaRPr>
          </a:p>
          <a:p>
            <a:r>
              <a:rPr lang="en-US" dirty="0">
                <a:cs typeface="ＭＳ Ｐゴシック" charset="0"/>
              </a:rPr>
              <a:t>OS-12-2Kings-219</a:t>
            </a:r>
          </a:p>
          <a:p>
            <a:r>
              <a:rPr lang="en-US" dirty="0">
                <a:cs typeface="ＭＳ Ｐゴシック" charset="0"/>
              </a:rPr>
              <a:t>OS-14-2Chron-282</a:t>
            </a:r>
          </a:p>
          <a:p>
            <a:r>
              <a:rPr lang="en-US">
                <a:cs typeface="ＭＳ Ｐゴシック" charset="0"/>
              </a:rPr>
              <a:t>OS-24-Jeremiah-213</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606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Nebuchadnezzar appoints Gedaliah as governor of Judah. He is murdered within 2 months. The people seek Jeremiah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advice, who tells them to stay in the land and not run off to Egypt, but they ignore him and force him to go to Egypt with them. Jeremiah continues to rebuke the remnant in Egypt. </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p:txBody>
      </p:sp>
    </p:spTree>
    <p:extLst>
      <p:ext uri="{BB962C8B-B14F-4D97-AF65-F5344CB8AC3E}">
        <p14:creationId xmlns:p14="http://schemas.microsoft.com/office/powerpoint/2010/main" val="375544167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33118031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52975542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248086984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 temptation for Ahab in Isaiah's time was to trust in a coalition of other nations to fight Assyria—yet God told them to trust him instead. Why?</a:t>
            </a:r>
            <a:r>
              <a:rPr lang="en-US" baseline="0">
                <a:latin typeface="Arial"/>
                <a:ea typeface="ＭＳ Ｐゴシック" charset="0"/>
                <a:cs typeface="Arial"/>
              </a:rPr>
              <a:t> All these nations would fall to Assyria since God had appointed it. </a:t>
            </a:r>
            <a:r>
              <a:rPr lang="en-US">
                <a:latin typeface="Arial"/>
                <a:ea typeface="ＭＳ Ｐゴシック" charset="0"/>
                <a:cs typeface="Arial"/>
              </a:rPr>
              <a:t>The Assyrians later destroyed the northern nation of Israel during Isaiah’s lifetime—as well as 46 cities of Judah. </a:t>
            </a:r>
          </a:p>
          <a:p>
            <a:r>
              <a:rPr lang="en-US">
                <a:latin typeface="Arial"/>
                <a:ea typeface="ＭＳ Ｐゴシック" charset="0"/>
                <a:cs typeface="Arial"/>
              </a:rPr>
              <a:t>In such a time of calamity, whom would Judah trust? </a:t>
            </a:r>
          </a:p>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00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0BB48C-C49E-6747-A139-BDAC751A28B2}"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Arial"/>
              <a:ea typeface="ＭＳ Ｐゴシック" charset="0"/>
              <a:cs typeface="Arial"/>
            </a:endParaRPr>
          </a:p>
          <a:p>
            <a:r>
              <a:rPr lang="en-US">
                <a:latin typeface="Arial"/>
                <a:ea typeface="ＭＳ Ｐゴシック" charset="0"/>
                <a:cs typeface="Arial"/>
              </a:rPr>
              <a:t>The last five kings of Judah comprised only three generations. That's because it was such a turbulent</a:t>
            </a:r>
            <a:r>
              <a:rPr lang="en-US" baseline="0">
                <a:latin typeface="Arial"/>
                <a:ea typeface="ＭＳ Ｐゴシック" charset="0"/>
                <a:cs typeface="Arial"/>
              </a:rPr>
              <a:t> time that two of them served only 3 months each! Josiah was the final good king with a long rule of 31 years, </a:t>
            </a:r>
          </a:p>
          <a:p>
            <a:r>
              <a:rPr lang="en-US" baseline="0">
                <a:latin typeface="Arial"/>
                <a:ea typeface="ＭＳ Ｐゴシック" charset="0"/>
                <a:cs typeface="Arial"/>
              </a:rPr>
              <a:t>• but his son Jehoahaz ruled only three months before getting exiled to Egypt, the rising superpower </a:t>
            </a:r>
          </a:p>
          <a:p>
            <a:r>
              <a:rPr lang="en-US" baseline="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a:latin typeface="Arial"/>
                <a:ea typeface="ＭＳ Ｐゴシック" charset="0"/>
                <a:cs typeface="Arial"/>
              </a:rPr>
              <a:t>• Jehoiachin also reigned only 3 months like his uncle Jehoahaz. Jehoiachin was then exiled ahead of the rest of Judah to Babylon, and his other uncle, </a:t>
            </a:r>
          </a:p>
          <a:p>
            <a:r>
              <a:rPr lang="en-US" baseline="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forcably exiled to Babylon.</a:t>
            </a:r>
            <a:endParaRPr lang="en-US">
              <a:latin typeface="Arial"/>
              <a:ea typeface="ＭＳ Ｐゴシック" charset="0"/>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01524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1811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p:txBody>
      </p:sp>
    </p:spTree>
    <p:extLst>
      <p:ext uri="{BB962C8B-B14F-4D97-AF65-F5344CB8AC3E}">
        <p14:creationId xmlns:p14="http://schemas.microsoft.com/office/powerpoint/2010/main" val="29081057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6130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48016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628287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33296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had decreed in Jeremiah's time that Jerusalem would be destroyed, which brought rejoicing by nearby nations such as Ammon and Edom. However, they also would face the wrath of Babylon and thus were not worthy of Jerusalem's trust. </a:t>
            </a:r>
          </a:p>
          <a:p>
            <a:pPr eaLnBrk="1" hangingPunct="1"/>
            <a:endParaRPr lang="en-US" altLang="zh-CN" dirty="0">
              <a:latin typeface="Times New Roman" charset="0"/>
              <a:ea typeface="ＭＳ Ｐゴシック" charset="0"/>
              <a:cs typeface="ＭＳ Ｐゴシック" charset="0"/>
            </a:endParaRPr>
          </a:p>
          <a:p>
            <a:r>
              <a:rPr lang="en-US" sz="1200" b="1" kern="1200" dirty="0">
                <a:solidFill>
                  <a:schemeClr val="tx1"/>
                </a:solidFill>
                <a:effectLst/>
                <a:latin typeface="+mn-lt"/>
                <a:ea typeface="+mn-ea"/>
                <a:cs typeface="+mn-cs"/>
              </a:rPr>
              <a:t>Jer. 27:1</a:t>
            </a:r>
            <a:r>
              <a:rPr lang="en-US" sz="1200" kern="1200" dirty="0">
                <a:solidFill>
                  <a:schemeClr val="tx1"/>
                </a:solidFill>
                <a:effectLst/>
                <a:latin typeface="+mn-lt"/>
                <a:ea typeface="+mn-ea"/>
                <a:cs typeface="+mn-cs"/>
              </a:rPr>
              <a:t>    This message came to Jeremiah from the LORD early in the reign of Zedekiah son of Josiah, king of Judah.</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 27:2</a:t>
            </a:r>
            <a:r>
              <a:rPr lang="en-US" sz="1200" kern="1200" dirty="0">
                <a:solidFill>
                  <a:schemeClr val="tx1"/>
                </a:solidFill>
                <a:effectLst/>
                <a:latin typeface="+mn-lt"/>
                <a:ea typeface="+mn-ea"/>
                <a:cs typeface="+mn-cs"/>
              </a:rPr>
              <a:t>    This is what the LORD said to me: “Make a yoke, and fasten it on your neck with leather straps. </a:t>
            </a:r>
            <a:r>
              <a:rPr lang="en-US" sz="1200" b="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Then send messages to the kings of Edom, Moab, Ammon, Tyre, and Sidon through their ambassadors who have come to see King Zedekiah in Jerusalem.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Give them this message for their masters: ‘This is what the LORD of Heaven’s Armies, the God of Israel, says: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With my great strength and powerful arm I made the earth and all its people and every animal. I can give these things of mine to anyone I choose. </a:t>
            </a:r>
            <a:r>
              <a:rPr lang="en-US" sz="1200" b="1"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Now I will give your countries to King Nebuchadnezzar of Babylon, who is my servant. I have put everything, even the wild animals, under his control.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All the nations will serve him, his son, and his grandson until his time is up. Then many nations and great kings will conquer and rule over Babylon.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So you must submit to Babylon’s king and serve him; put your neck under Babylon’s yoke! I will punish any nation that refuses to be his slave, says the LORD. I will send war, famine, and disease upon that nation until Babylon has conquered it.</a:t>
            </a:r>
          </a:p>
          <a:p>
            <a:r>
              <a:rPr lang="en-US" sz="1200" kern="1200" dirty="0">
                <a:solidFill>
                  <a:schemeClr val="tx1"/>
                </a:solidFill>
                <a:effectLst/>
                <a:latin typeface="+mn-lt"/>
                <a:ea typeface="+mn-ea"/>
                <a:cs typeface="+mn-cs"/>
              </a:rPr>
              <a:t>____________</a:t>
            </a:r>
          </a:p>
          <a:p>
            <a:pPr eaLnBrk="1" hangingPunct="1"/>
            <a:r>
              <a:rPr lang="en-US" dirty="0">
                <a:latin typeface="Times New Roman" charset="0"/>
                <a:ea typeface="ＭＳ Ｐゴシック" charset="0"/>
                <a:cs typeface="ＭＳ Ｐゴシック" charset="0"/>
              </a:rPr>
              <a:t>OS-24-Jeremiah-243</a:t>
            </a:r>
          </a:p>
          <a:p>
            <a:pPr eaLnBrk="1" hangingPunct="1"/>
            <a:r>
              <a:rPr lang="en-US" dirty="0">
                <a:latin typeface="Times New Roman" charset="0"/>
                <a:ea typeface="ＭＳ Ｐゴシック" charset="0"/>
                <a:cs typeface="ＭＳ Ｐゴシック" charset="0"/>
              </a:rPr>
              <a:t>OS-25-Lamentations-122</a:t>
            </a:r>
          </a:p>
          <a:p>
            <a:endParaRPr lang="en-US" sz="1200" kern="1200" dirty="0">
              <a:solidFill>
                <a:schemeClr val="tx1"/>
              </a:solidFill>
              <a:effectLst/>
              <a:latin typeface="+mn-lt"/>
              <a:ea typeface="+mn-ea"/>
              <a:cs typeface="+mn-cs"/>
            </a:endParaRPr>
          </a:p>
          <a:p>
            <a:pPr eaLnBrk="1" hangingPunct="1"/>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3804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329214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a:solidFill>
                  <a:srgbClr val="FFFF00"/>
                </a:solidFill>
                <a:latin typeface="Times" charset="0"/>
                <a:ea typeface="宋体" charset="0"/>
                <a:cs typeface="ＭＳ Ｐゴシック" charset="0"/>
              </a:rPr>
              <a:t>OS-24-Jeremiah-243</a:t>
            </a:r>
            <a:endParaRPr lang="en-US" b="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9379451"/>
            <a:ext cx="253916" cy="3947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642764"/>
            <a:ext cx="57471506" cy="75484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OS-24-Jeremiah-244</a:t>
            </a:r>
            <a:endParaRPr lang="en-US" b="0" dirty="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0BB48C-C49E-6747-A139-BDAC751A28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extLst>
      <p:ext uri="{BB962C8B-B14F-4D97-AF65-F5344CB8AC3E}">
        <p14:creationId xmlns:p14="http://schemas.microsoft.com/office/powerpoint/2010/main" val="418361809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348847963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42615768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2557466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51232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47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153938736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6112775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81823605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59819726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Jeremiah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67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Jeremiah</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en-US" b="0" dirty="0">
                <a:latin typeface="Arial"/>
                <a:cs typeface="Arial"/>
              </a:rPr>
              <a:t>Jeremiah told God wanted them to stay in the land but they rejected his counsel. </a:t>
            </a:r>
          </a:p>
          <a:p>
            <a:r>
              <a:rPr lang="en-US" b="0" dirty="0">
                <a:latin typeface="Arial"/>
                <a:cs typeface="Arial"/>
              </a:rPr>
              <a:t>A large group still fled to Egypt, taking Jeremiah and Baruch.</a:t>
            </a:r>
          </a:p>
          <a:p>
            <a:r>
              <a:rPr lang="en-US" b="0" dirty="0">
                <a:latin typeface="Arial"/>
                <a:cs typeface="Arial"/>
              </a:rPr>
              <a:t>Even in Egypt, Jeremiah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883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extLst>
      <p:ext uri="{BB962C8B-B14F-4D97-AF65-F5344CB8AC3E}">
        <p14:creationId xmlns:p14="http://schemas.microsoft.com/office/powerpoint/2010/main" val="343587079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29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49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a:t>
            </a:r>
            <a:r>
              <a:rPr lang="en-US" dirty="0" err="1">
                <a:latin typeface="Arial"/>
                <a:ea typeface="ＭＳ Ｐゴシック" charset="0"/>
                <a:cs typeface="Arial"/>
              </a:rPr>
              <a:t>descendents</a:t>
            </a:r>
            <a:r>
              <a:rPr lang="en-US" dirty="0">
                <a:latin typeface="Arial"/>
                <a:ea typeface="ＭＳ Ｐゴシック" charset="0"/>
                <a:cs typeface="Arial"/>
              </a:rPr>
              <a:t>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A5C991-0D15-8648-B6F0-5404C670CB3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2165284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OS-24-Jeremiah-269</a:t>
            </a:r>
          </a:p>
        </p:txBody>
      </p:sp>
      <p:sp>
        <p:nvSpPr>
          <p:cNvPr id="4" name="Slide Number Placeholder 3"/>
          <p:cNvSpPr>
            <a:spLocks noGrp="1"/>
          </p:cNvSpPr>
          <p:nvPr>
            <p:ph type="sldNum" sz="quarter" idx="5"/>
          </p:nvPr>
        </p:nvSpPr>
        <p:spPr/>
        <p:txBody>
          <a:bodyPr/>
          <a:lstStyle/>
          <a:p>
            <a:fld id="{C1AE93D2-6052-9D41-95B2-9D51089F47DA}" type="slidenum">
              <a:rPr lang="en-US" smtClean="0"/>
              <a:t>283</a:t>
            </a:fld>
            <a:endParaRPr lang="en-US"/>
          </a:p>
        </p:txBody>
      </p:sp>
    </p:spTree>
    <p:extLst>
      <p:ext uri="{BB962C8B-B14F-4D97-AF65-F5344CB8AC3E}">
        <p14:creationId xmlns:p14="http://schemas.microsoft.com/office/powerpoint/2010/main" val="356318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7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2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See https://www.youtube.com/</a:t>
            </a:r>
            <a:r>
              <a:rPr lang="en-US" b="1" dirty="0" err="1">
                <a:latin typeface="Calibri" charset="0"/>
                <a:ea typeface="ＭＳ Ｐゴシック" charset="0"/>
                <a:cs typeface="ＭＳ Ｐゴシック" charset="0"/>
              </a:rPr>
              <a:t>watch?v</a:t>
            </a:r>
            <a:r>
              <a:rPr lang="en-US" b="1" dirty="0">
                <a:latin typeface="Calibri" charset="0"/>
                <a:ea typeface="ＭＳ Ｐゴシック" charset="0"/>
                <a:cs typeface="ＭＳ Ｐゴシック" charset="0"/>
              </a:rPr>
              <a:t>=lV2LadwSbMA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Jeremiah - 1998 - Full Movie - Patrick Dempsey - Jeremiah Bible Movie - Jeremiah the Prophet movie</a:t>
            </a:r>
          </a:p>
          <a:p>
            <a:r>
              <a:rPr lang="en-US" b="1" dirty="0">
                <a:latin typeface="Calibri" charset="0"/>
                <a:ea typeface="ＭＳ Ｐゴシック" charset="0"/>
                <a:cs typeface="ＭＳ Ｐゴシック" charset="0"/>
              </a:rPr>
              <a:t>Uploaded by Bible Truth</a:t>
            </a:r>
          </a:p>
          <a:p>
            <a:endParaRPr lang="en-US" b="1"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Review at http://</a:t>
            </a:r>
            <a:r>
              <a:rPr lang="en-US" b="1" dirty="0" err="1">
                <a:latin typeface="Calibri" charset="0"/>
                <a:ea typeface="ＭＳ Ｐゴシック" charset="0"/>
                <a:cs typeface="ＭＳ Ｐゴシック" charset="0"/>
              </a:rPr>
              <a:t>www.tower.com</a:t>
            </a:r>
            <a:r>
              <a:rPr lang="en-US" b="1" dirty="0">
                <a:latin typeface="Calibri" charset="0"/>
                <a:ea typeface="ＭＳ Ｐゴシック" charset="0"/>
                <a:cs typeface="ＭＳ Ｐゴシック" charset="0"/>
              </a:rPr>
              <a:t>/bible-</a:t>
            </a:r>
            <a:r>
              <a:rPr lang="en-US" b="1" dirty="0" err="1">
                <a:latin typeface="Calibri" charset="0"/>
                <a:ea typeface="ＭＳ Ｐゴシック" charset="0"/>
                <a:cs typeface="ＭＳ Ｐゴシック" charset="0"/>
              </a:rPr>
              <a:t>jeremiah</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patrick-dempsey-dvd</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wapi</a:t>
            </a:r>
            <a:r>
              <a:rPr lang="en-US" b="1" dirty="0">
                <a:latin typeface="Calibri" charset="0"/>
                <a:ea typeface="ＭＳ Ｐゴシック" charset="0"/>
                <a:cs typeface="ＭＳ Ｐゴシック" charset="0"/>
              </a:rPr>
              <a:t>/107038227</a:t>
            </a:r>
          </a:p>
          <a:p>
            <a:r>
              <a:rPr lang="en-US" dirty="0">
                <a:latin typeface="Calibri" charset="0"/>
                <a:ea typeface="ＭＳ Ｐゴシック" charset="0"/>
                <a:cs typeface="ＭＳ Ｐゴシック" charset="0"/>
              </a:rPr>
              <a:t>The overwhelming conclusion of this 94-minute movie is that being a prophet is tough. Jeremiah (Patrick Dempsey) is repeatedly imprisoned and beaten, dropped into a muddy well face first, and forced to witness the stabbing death of his fiancée. And all for repeating messages from God, most of them urging the Judeans to submit to Babylon</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King Nebuchadnezzar (Klaus Maria </a:t>
            </a:r>
            <a:r>
              <a:rPr lang="en-US" dirty="0" err="1">
                <a:latin typeface="Calibri" charset="0"/>
                <a:ea typeface="ＭＳ Ｐゴシック" charset="0"/>
                <a:cs typeface="ＭＳ Ｐゴシック" charset="0"/>
              </a:rPr>
              <a:t>Brandauer</a:t>
            </a:r>
            <a:r>
              <a:rPr lang="en-US" dirty="0">
                <a:latin typeface="Calibri" charset="0"/>
                <a:ea typeface="ＭＳ Ｐゴシック" charset="0"/>
                <a:cs typeface="ＭＳ Ｐゴシック" charset="0"/>
              </a:rPr>
              <a:t>). Dempsey gives an earnest performance, ably assisted by a strong supporting cast. Writer-director Harry </a:t>
            </a:r>
            <a:r>
              <a:rPr lang="en-US" dirty="0" err="1">
                <a:latin typeface="Calibri" charset="0"/>
                <a:ea typeface="ＭＳ Ｐゴシック" charset="0"/>
                <a:cs typeface="ＭＳ Ｐゴシック" charset="0"/>
              </a:rPr>
              <a:t>Winer</a:t>
            </a:r>
            <a:r>
              <a:rPr lang="en-US" dirty="0">
                <a:latin typeface="Calibri" charset="0"/>
                <a:ea typeface="ＭＳ Ｐゴシック" charset="0"/>
                <a:cs typeface="ＭＳ Ｐゴシック" charset="0"/>
              </a:rPr>
              <a:t> spends the first part of the film on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formative years of visions, moving on to his contentious relationship with King Zedekiah, who ultimately--and tragically--listened to his general (Oliver Reed) rather than the prophet. This bleak film ends with the fall of Jerusalem to the Babylonians and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self-comforting thought that the city will rise again. Parents should be aware of some disturbing violence: in addition to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fiancée</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 Zedekiah sees his sons fatally stabbed before he</a:t>
            </a:r>
            <a:r>
              <a:rPr lang="en-US" baseline="0" dirty="0">
                <a:latin typeface="Calibri" charset="0"/>
                <a:ea typeface="ＭＳ Ｐゴシック" charset="0"/>
                <a:cs typeface="ＭＳ Ｐゴシック" charset="0"/>
              </a:rPr>
              <a:t> has his eyes blinded</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–adapted from Kimberly </a:t>
            </a:r>
            <a:r>
              <a:rPr lang="en-US" i="1" dirty="0" err="1">
                <a:latin typeface="Calibri" charset="0"/>
                <a:ea typeface="ＭＳ Ｐゴシック" charset="0"/>
                <a:cs typeface="ＭＳ Ｐゴシック" charset="0"/>
              </a:rPr>
              <a:t>Heinrichs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603FC8-6024-3544-B516-EEA7DBBDB976}" type="slidenum">
              <a:rPr lang="en-US" sz="1200">
                <a:solidFill>
                  <a:prstClr val="black"/>
                </a:solidFill>
                <a:latin typeface="Calibri" charset="0"/>
              </a:rPr>
              <a:pPr eaLnBrk="1" hangingPunct="1"/>
              <a:t>286</a:t>
            </a:fld>
            <a:endParaRPr lang="en-US" sz="1200">
              <a:solidFill>
                <a:prstClr val="black"/>
              </a:solidFill>
              <a:latin typeface="Calibri"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29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recap of which books were written to whom, as we see from this chart, Jeremiah is written to Judah. Let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take a closer look.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499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Jeremiah addressed the people of Judah: (1) as a warning before the Fall, (2) as an encouragement to Exiles before the Fall, and (3) to Exiles after the Fall. The different widths of the circles represent the relative numbers of people.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AAB87-998C-5145-BCA5-E789BCC71F81}" type="slidenum">
              <a:rPr lang="en-US" sz="1200">
                <a:solidFill>
                  <a:prstClr val="black"/>
                </a:solidFill>
                <a:latin typeface="Calibri" charset="0"/>
              </a:rPr>
              <a:pPr eaLnBrk="1" hangingPunct="1"/>
              <a:t>49</a:t>
            </a:fld>
            <a:endParaRPr lang="en-US" sz="1200">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Jeremiah</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Jeremiah we can see that there is a logical flow in what and who it was trying to address.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The 70-year exile of Judah can be figured in two ways—either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Charts-25</a:t>
            </a:r>
          </a:p>
          <a:p>
            <a:r>
              <a:rPr lang="en-US" dirty="0">
                <a:cs typeface="ＭＳ Ｐゴシック" charset="0"/>
              </a:rPr>
              <a:t>OS-12-2Kings-287</a:t>
            </a:r>
          </a:p>
          <a:p>
            <a:r>
              <a:rPr lang="en-US" dirty="0">
                <a:cs typeface="ＭＳ Ｐゴシック" charset="0"/>
              </a:rPr>
              <a:t>OS-14-2Chron-287</a:t>
            </a:r>
          </a:p>
          <a:p>
            <a:r>
              <a:rPr lang="en-US" dirty="0">
                <a:latin typeface="Times New Roman" charset="0"/>
                <a:ea typeface="ＭＳ Ｐゴシック" charset="0"/>
                <a:cs typeface="ＭＳ Ｐゴシック" charset="0"/>
              </a:rPr>
              <a:t>OS-27-Daniel-340</a:t>
            </a:r>
          </a:p>
          <a:p>
            <a:r>
              <a:rPr lang="en-US">
                <a:latin typeface="Times New Roman" charset="0"/>
                <a:ea typeface="ＭＳ Ｐゴシック" charset="0"/>
                <a:cs typeface="ＭＳ Ｐゴシック" charset="0"/>
              </a:rPr>
              <a:t>OS-24-Jeremiah-53, 139</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01468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9198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z="1200" dirty="0">
              <a:latin typeface="Arial"/>
              <a:ea typeface="ＭＳ Ｐゴシック" charset="0"/>
              <a:cs typeface="Arial"/>
            </a:endParaRPr>
          </a:p>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3219271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58</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161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113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96651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42634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we study the Scripture book-by-book, today we come to the book of Jeremiah. </a:t>
            </a:r>
            <a:endParaRPr lang="en-US" dirty="0">
              <a:latin typeface="Arial"/>
              <a:cs typeface="Arial"/>
            </a:endParaRPr>
          </a:p>
        </p:txBody>
      </p:sp>
    </p:spTree>
    <p:extLst>
      <p:ext uri="{BB962C8B-B14F-4D97-AF65-F5344CB8AC3E}">
        <p14:creationId xmlns:p14="http://schemas.microsoft.com/office/powerpoint/2010/main" val="3527526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Jeremiah was the only prophet to live through the 586 BC fall of Jerusalem. God called him to show God’s compassion even in Judah’s darkest hours.</a:t>
            </a:r>
            <a:r>
              <a:rPr lang="en-SG" dirty="0">
                <a:effectLst/>
                <a:latin typeface="Arial"/>
                <a:cs typeface="Arial"/>
              </a:rPr>
              <a:t> </a:t>
            </a:r>
            <a:r>
              <a:rPr lang="en-US" dirty="0">
                <a:latin typeface="Arial"/>
                <a:cs typeface="Arial"/>
              </a:rPr>
              <a:t>Jeremiah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 good father does not discipline in harshness and then reject and neglect his child.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Like the best earthly father, God wants us to realize that, despite his discipline, he also offers his comfort. </a:t>
            </a:r>
          </a:p>
        </p:txBody>
      </p:sp>
    </p:spTree>
    <p:extLst>
      <p:ext uri="{BB962C8B-B14F-4D97-AF65-F5344CB8AC3E}">
        <p14:creationId xmlns:p14="http://schemas.microsoft.com/office/powerpoint/2010/main" val="3360329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a:p>
            <a:endParaRPr lang="en-US" dirty="0">
              <a:cs typeface="ＭＳ Ｐゴシック" charset="0"/>
            </a:endParaRPr>
          </a:p>
          <a:p>
            <a:r>
              <a:rPr lang="en-US" dirty="0">
                <a:cs typeface="ＭＳ Ｐゴシック" charset="0"/>
              </a:rPr>
              <a:t>———————</a:t>
            </a:r>
          </a:p>
          <a:p>
            <a:r>
              <a:rPr lang="en-US" dirty="0">
                <a:cs typeface="ＭＳ Ｐゴシック" charset="0"/>
              </a:rPr>
              <a:t>OS-12-2Kings-220</a:t>
            </a:r>
          </a:p>
          <a:p>
            <a:r>
              <a:rPr lang="en-US" dirty="0">
                <a:cs typeface="ＭＳ Ｐゴシック" charset="0"/>
              </a:rPr>
              <a:t>OS-14-2Chron-283</a:t>
            </a:r>
          </a:p>
          <a:p>
            <a:r>
              <a:rPr lang="en-US">
                <a:cs typeface="ＭＳ Ｐゴシック" charset="0"/>
              </a:rPr>
              <a:t>OS-23-Jeremiah-82</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chapter content on the side panels. Then move the white box underneath above to the top above the text, then shift translated text from the sides onto the slide on top of the white </a:t>
            </a:r>
            <a:r>
              <a:rPr lang="en-US"/>
              <a:t>text boxes.</a:t>
            </a:r>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11</a:t>
            </a:fld>
            <a:endParaRPr lang="en-US"/>
          </a:p>
        </p:txBody>
      </p:sp>
    </p:spTree>
    <p:extLst>
      <p:ext uri="{BB962C8B-B14F-4D97-AF65-F5344CB8AC3E}">
        <p14:creationId xmlns:p14="http://schemas.microsoft.com/office/powerpoint/2010/main" val="4221612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886021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060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27410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9729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1942494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00022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Jeremiah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Jeremiah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Jeremiah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4BFBC-3540-4F45-954C-EB30CFEF0D32}" type="slidenum">
              <a:rPr lang="en-US" sz="1200">
                <a:solidFill>
                  <a:prstClr val="black"/>
                </a:solidFill>
                <a:latin typeface="Calibri" charset="0"/>
                <a:cs typeface="Arial" charset="0"/>
              </a:rPr>
              <a:pPr eaLnBrk="1" hangingPunct="1"/>
              <a:t>93</a:t>
            </a:fld>
            <a:endParaRPr lang="en-US" sz="1200">
              <a:solidFill>
                <a:prstClr val="black"/>
              </a:solidFill>
              <a:latin typeface="Calibri"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God uses many object lessons to teach Jeremiah and the people. God shows him the branch of an almond tree. The sign was a play on words. The word for almond tree sounds like God is watching over the fulfilment of His Word, thus assuring Jeremiah that God will accomplish His 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04EBBB-E75B-A349-8A5C-33584CC939BE}" type="slidenum">
              <a:rPr lang="en-US" sz="1200">
                <a:solidFill>
                  <a:prstClr val="black"/>
                </a:solidFill>
                <a:latin typeface="Calibri" charset="0"/>
                <a:cs typeface="Arial" charset="0"/>
              </a:rPr>
              <a:pPr eaLnBrk="1" hangingPunct="1"/>
              <a:t>94</a:t>
            </a:fld>
            <a:endParaRPr lang="en-US" sz="1200">
              <a:solidFill>
                <a:prstClr val="black"/>
              </a:solidFill>
              <a:latin typeface="Calibri"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Next, God shows a boiling pot, overflowing, </a:t>
            </a:r>
            <a:r>
              <a:rPr lang="en-GB" dirty="0" err="1">
                <a:latin typeface="Calibri" charset="0"/>
                <a:ea typeface="ＭＳ Ｐゴシック" charset="0"/>
                <a:cs typeface="ＭＳ Ｐゴシック" charset="0"/>
              </a:rPr>
              <a:t>tiliting</a:t>
            </a:r>
            <a:r>
              <a:rPr lang="en-GB" dirty="0">
                <a:latin typeface="Calibri" charset="0"/>
                <a:ea typeface="ＭＳ Ｐゴシック" charset="0"/>
                <a:cs typeface="ＭＳ Ｐゴシック" charset="0"/>
              </a:rPr>
              <a:t> from the north, symbolizing the disaster God would pour onto the land using invaders from the north to destroy Jerusalem and Judah. But God assures Jeremiah of His presence and encourages him to speak without fear of God</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message.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extLst>
      <p:ext uri="{BB962C8B-B14F-4D97-AF65-F5344CB8AC3E}">
        <p14:creationId xmlns:p14="http://schemas.microsoft.com/office/powerpoint/2010/main" val="2858327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657087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143558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3627778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1969611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7C0CF5-299A-B042-9B82-35ED7920B534}" type="slidenum">
              <a:rPr lang="en-US" sz="1200">
                <a:solidFill>
                  <a:prstClr val="black"/>
                </a:solidFill>
                <a:latin typeface="Calibri" charset="0"/>
                <a:cs typeface="Arial" charset="0"/>
              </a:rPr>
              <a:pPr eaLnBrk="1" hangingPunct="1"/>
              <a:t>100</a:t>
            </a:fld>
            <a:endParaRPr lang="en-US" sz="1200">
              <a:solidFill>
                <a:prstClr val="black"/>
              </a:solidFill>
              <a:latin typeface="Calibri"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Jeremiah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Jeremiah knew that the people would return to the land after 70 years, but he also predicted another return far into the future when Israel would be respected worldwide under the leadership of Messiah.</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Israel-175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OS-24-Jeremiah-102</a:t>
            </a:r>
          </a:p>
        </p:txBody>
      </p:sp>
    </p:spTree>
    <p:extLst>
      <p:ext uri="{BB962C8B-B14F-4D97-AF65-F5344CB8AC3E}">
        <p14:creationId xmlns:p14="http://schemas.microsoft.com/office/powerpoint/2010/main" val="2261570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Jeremiah knew that the people would return to the land after 70 years, but he also predicted another return far into the future when Israel would be respected worldwide under the leadership of Messiah.</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Israel-17</a:t>
            </a:r>
            <a:r>
              <a:rPr lang="el-GR" b="0" dirty="0">
                <a:latin typeface="Arial" panose="020B0604020202020204" pitchFamily="34" charset="0"/>
                <a:ea typeface="ＭＳ Ｐゴシック" charset="0"/>
                <a:cs typeface="Arial" panose="020B0604020202020204" pitchFamily="34" charset="0"/>
              </a:rPr>
              <a:t>6</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OS-24-Jeremiah-10</a:t>
            </a:r>
            <a:r>
              <a:rPr lang="el-GR" b="0" dirty="0">
                <a:latin typeface="Arial" panose="020B0604020202020204" pitchFamily="34" charset="0"/>
                <a:ea typeface="ＭＳ Ｐゴシック" charset="0"/>
                <a:cs typeface="Arial" panose="020B0604020202020204" pitchFamily="34" charset="0"/>
              </a:rPr>
              <a:t>3</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411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161378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be pursuing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Jeremiah's temple address aims to convince the people to turn from their </a:t>
            </a:r>
            <a:r>
              <a:rPr lang="en-US" sz="1200" b="1" i="1" kern="1200">
                <a:solidFill>
                  <a:schemeClr val="tx1"/>
                </a:solidFill>
                <a:effectLst/>
                <a:latin typeface="+mn-lt"/>
                <a:ea typeface="+mn-ea"/>
                <a:cs typeface="+mn-cs"/>
              </a:rPr>
              <a:t>false reliance on the temple</a:t>
            </a:r>
            <a:r>
              <a:rPr lang="en-US" sz="1200" kern="1200">
                <a:solidFill>
                  <a:schemeClr val="tx1"/>
                </a:solidFill>
                <a:effectLst/>
                <a:latin typeface="+mn-lt"/>
                <a:ea typeface="+mn-ea"/>
                <a:cs typeface="+mn-cs"/>
              </a:rPr>
              <a:t> and idolatry to avoid impending judgment (Jer 7–10).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108</a:t>
            </a:fld>
            <a:endParaRPr lang="en-US">
              <a:solidFill>
                <a:prstClr val="black"/>
              </a:solidFill>
              <a:latin typeface="Calibri"/>
            </a:endParaRPr>
          </a:p>
        </p:txBody>
      </p:sp>
    </p:spTree>
    <p:extLst>
      <p:ext uri="{BB962C8B-B14F-4D97-AF65-F5344CB8AC3E}">
        <p14:creationId xmlns:p14="http://schemas.microsoft.com/office/powerpoint/2010/main" val="36067096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D3A02-2120-0346-BC01-4DC2763C6656}" type="slidenum">
              <a:rPr lang="en-US" sz="1200">
                <a:solidFill>
                  <a:prstClr val="black"/>
                </a:solidFill>
                <a:latin typeface="Calibri" charset="0"/>
                <a:cs typeface="Arial" charset="0"/>
              </a:rPr>
              <a:pPr eaLnBrk="1" hangingPunct="1"/>
              <a:t>109</a:t>
            </a:fld>
            <a:endParaRPr lang="en-US" sz="1200">
              <a:solidFill>
                <a:prstClr val="black"/>
              </a:solidFill>
              <a:latin typeface="Calibri"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Jeremiah to stop praying for the people. Their evil had become unthinkable and were even sacrificing their children to pagan gods.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8002"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is shocked at Judah. Animals observed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but not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people. God details the coming judgment for the nation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idolatry. It will be imminent and terrible. The enemy will devastate the land. Jeremiah mourns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sad spiritual state and his lament models the kind of repentance God wants of the entire nation.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A6EF37-33EE-CA41-B777-8B9C9B652D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God is unique and thus due proper worship.</a:t>
            </a:r>
          </a:p>
          <a:p>
            <a:pPr eaLnBrk="1" hangingPunct="1"/>
            <a:r>
              <a:rPr lang="en-US" dirty="0">
                <a:latin typeface="Arial" charset="0"/>
                <a:ea typeface="ＭＳ Ｐゴシック" charset="0"/>
                <a:cs typeface="ＭＳ Ｐゴシック" charset="0"/>
              </a:rPr>
              <a:t>_____________________</a:t>
            </a:r>
          </a:p>
          <a:p>
            <a:pPr eaLnBrk="1" hangingPunct="1"/>
            <a:r>
              <a:rPr lang="en-US" dirty="0">
                <a:latin typeface="Arial" charset="0"/>
                <a:ea typeface="ＭＳ Ｐゴシック" charset="0"/>
                <a:cs typeface="ＭＳ Ｐゴシック" charset="0"/>
              </a:rPr>
              <a:t>HS-03-The_Spirit_Ministries_to_the_Unbeliever-47</a:t>
            </a:r>
          </a:p>
          <a:p>
            <a:pPr eaLnBrk="1" hangingPunct="1"/>
            <a:r>
              <a:rPr lang="en-US" dirty="0">
                <a:latin typeface="Arial" charset="0"/>
                <a:ea typeface="ＭＳ Ｐゴシック" charset="0"/>
                <a:cs typeface="ＭＳ Ｐゴシック" charset="0"/>
              </a:rPr>
              <a:t>OS-24-Jeremiah-112</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0050"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t>
            </a:r>
            <a:r>
              <a:rPr lang="en-US" dirty="0" err="1">
                <a:latin typeface="Arial"/>
                <a:ea typeface="ＭＳ Ｐゴシック" charset="0"/>
                <a:cs typeface="Arial"/>
              </a:rPr>
              <a:t>Anathoth</a:t>
            </a:r>
            <a:r>
              <a:rPr lang="en-US" dirty="0">
                <a:latin typeface="Arial"/>
                <a:ea typeface="ＭＳ Ｐゴシック" charset="0"/>
                <a:cs typeface="Arial"/>
              </a:rPr>
              <a:t>, Jeremiah</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Jeremiah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2098"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More object lessons !  God shows signs of judgment. He instructs Jeremiah to purchase a linen waistband and hide in some rocks by the river. After some time, Jeremiah went to retrieve the waistband which had rotted. God said the people were like the waistband. He had bound them to Himself, but they had strayed away after other gods. Through their exposure to such pagan influences, they are now spiritually worthless to Him. Jeremiah also commands the people to </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drink it up!</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Lord will bring spiritual drunkenness to Judah – He will not have compassion on them when they suffer sin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consequences.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4146"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sends a drought to turn the people back to him. The ground cracked, and water became so scarce that animals deserted their young. Jeremiah prays for the people, but God tells him not to. He has to deal severely with them so they would know the seriousness of their sin. Did God reject Judah forever, Jeremiah wonders. Also, God restricts marriage, attendance to funerals or parties upon Jeremiah because of the impending disasters.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Even if Moses and Samuel were to stand before Me, My heart would not go out to this people. Send them away from My presence! Let them go!</a:t>
            </a: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 </a:t>
            </a:r>
            <a:endParaRPr lang="en-US" altLang="ja-JP" b="0" i="0" dirty="0">
              <a:solidFill>
                <a:srgbClr val="6699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171025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latin typeface="Arial" panose="020B0604020202020204" pitchFamily="34" charset="0"/>
                <a:ea typeface="宋体" charset="0"/>
                <a:cs typeface="Arial" panose="020B0604020202020204" pitchFamily="34" charset="0"/>
              </a:rPr>
              <a:t>"</a:t>
            </a:r>
            <a:r>
              <a:rPr lang="en-US" altLang="zh-CN" b="0" i="0" dirty="0">
                <a:latin typeface="Arial" panose="020B0604020202020204" pitchFamily="34" charset="0"/>
                <a:ea typeface="宋体" charset="0"/>
                <a:cs typeface="Arial" panose="020B0604020202020204" pitchFamily="34" charset="0"/>
              </a:rPr>
              <a:t>I will make them abhorrent to all the kingdoms of the earth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because of what Manasseh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latin typeface="Arial" panose="020B0604020202020204" pitchFamily="34" charset="0"/>
                <a:ea typeface="宋体" charset="0"/>
                <a:cs typeface="Arial" panose="020B0604020202020204" pitchFamily="34" charset="0"/>
              </a:rPr>
              <a:t>son of Hezekiah king of Judah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did in Jerusalem.</a:t>
            </a:r>
            <a:r>
              <a:rPr lang="ru-RU" altLang="zh-CN" b="0" i="0" dirty="0">
                <a:solidFill>
                  <a:srgbClr val="0000FF"/>
                </a:solidFill>
                <a:latin typeface="Arial" panose="020B0604020202020204" pitchFamily="34" charset="0"/>
                <a:ea typeface="宋体" charset="0"/>
                <a:cs typeface="Arial" panose="020B0604020202020204" pitchFamily="34" charset="0"/>
              </a:rPr>
              <a:t>"</a:t>
            </a:r>
            <a:endParaRPr lang="en-US" altLang="ja-JP" b="0" i="0" dirty="0">
              <a:solidFill>
                <a:srgbClr val="0000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60405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0" i="0" dirty="0">
                <a:solidFill>
                  <a:schemeClr val="hlink"/>
                </a:solidFill>
                <a:latin typeface="Arial" panose="020B0604020202020204" pitchFamily="34" charset="0"/>
                <a:ea typeface="宋体" charset="0"/>
                <a:cs typeface="Arial" panose="020B0604020202020204" pitchFamily="34" charset="0"/>
              </a:rPr>
              <a:t>"</a:t>
            </a:r>
            <a:r>
              <a:rPr lang="en-US" altLang="zh-CN" b="0" i="0" dirty="0">
                <a:solidFill>
                  <a:schemeClr val="hlink"/>
                </a:solidFill>
                <a:latin typeface="Arial" panose="020B0604020202020204" pitchFamily="34" charset="0"/>
                <a:ea typeface="宋体" charset="0"/>
                <a:cs typeface="Arial" panose="020B0604020202020204" pitchFamily="34" charset="0"/>
              </a:rPr>
              <a:t>...Your fathers forsook me… and did not keep my law. But</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you have behaved more wickedly than your fathers… instead of obeying Me. So I will throw you out of this land into a land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neither you nor your fathers have known, 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there you will serve other gods</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day and night, for I will show you no </a:t>
            </a:r>
            <a:r>
              <a:rPr lang="en-US" altLang="zh-CN" b="0" i="0" dirty="0" err="1">
                <a:solidFill>
                  <a:schemeClr val="hlink"/>
                </a:solidFill>
                <a:latin typeface="Arial" panose="020B0604020202020204" pitchFamily="34" charset="0"/>
                <a:ea typeface="宋体" charset="0"/>
                <a:cs typeface="Arial" panose="020B0604020202020204" pitchFamily="34" charset="0"/>
              </a:rPr>
              <a:t>favour</a:t>
            </a:r>
            <a:r>
              <a:rPr lang="en-US" altLang="zh-CN" b="0" i="0" dirty="0">
                <a:solidFill>
                  <a:schemeClr val="hlink"/>
                </a:solidFill>
                <a:latin typeface="Arial" panose="020B0604020202020204" pitchFamily="34" charset="0"/>
                <a:ea typeface="宋体" charset="0"/>
                <a:cs typeface="Arial" panose="020B0604020202020204" pitchFamily="34" charset="0"/>
              </a:rPr>
              <a:t>.</a:t>
            </a:r>
            <a:r>
              <a:rPr lang="ru-RU" altLang="zh-CN" b="0" i="0" dirty="0">
                <a:solidFill>
                  <a:schemeClr val="hlink"/>
                </a:solidFill>
                <a:latin typeface="Arial" panose="020B0604020202020204" pitchFamily="34" charset="0"/>
                <a:ea typeface="宋体" charset="0"/>
                <a:cs typeface="Arial" panose="020B0604020202020204" pitchFamily="34" charset="0"/>
              </a:rPr>
              <a:t>"</a:t>
            </a:r>
            <a:endParaRPr lang="en-US" altLang="ja-JP" b="0" i="0" dirty="0">
              <a:solidFill>
                <a:schemeClr val="hlink"/>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5012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21EF7-BB08-4643-AA1B-F2641065B621}" type="slidenum">
              <a:rPr lang="en-US" sz="1200">
                <a:solidFill>
                  <a:prstClr val="black"/>
                </a:solidFill>
                <a:latin typeface="Calibri" charset="0"/>
                <a:cs typeface="Arial" charset="0"/>
              </a:rPr>
              <a:pPr eaLnBrk="1" hangingPunct="1"/>
              <a:t>129</a:t>
            </a:fld>
            <a:endParaRPr lang="en-US" sz="1200">
              <a:solidFill>
                <a:prstClr val="black"/>
              </a:solidFill>
              <a:latin typeface="Calibri"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sends Jeremiah to the potter</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EBE59A-95D7-EE40-BFD1-E7B2941F76D5}" type="slidenum">
              <a:rPr lang="en-US" sz="1200">
                <a:solidFill>
                  <a:prstClr val="black"/>
                </a:solidFill>
                <a:latin typeface="Calibri" charset="0"/>
                <a:cs typeface="Arial" charset="0"/>
              </a:rPr>
              <a:pPr eaLnBrk="1" hangingPunct="1"/>
              <a:t>131</a:t>
            </a:fld>
            <a:endParaRPr lang="en-US" sz="1200">
              <a:solidFill>
                <a:prstClr val="black"/>
              </a:solidFill>
              <a:latin typeface="Calibri"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824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takes an earthenware jar from the potter</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Jeremiah smashes the jar, symbolizing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seemingly irreversible destruction.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0FF47-52C4-D149-A885-25F5F608417B}" type="slidenum">
              <a:rPr lang="en-US" sz="1200">
                <a:solidFill>
                  <a:prstClr val="black"/>
                </a:solidFill>
                <a:latin typeface="Calibri" charset="0"/>
                <a:cs typeface="Arial" charset="0"/>
              </a:rPr>
              <a:pPr eaLnBrk="1" hangingPunct="1"/>
              <a:t>133</a:t>
            </a:fld>
            <a:endParaRPr lang="en-US" sz="1200">
              <a:solidFill>
                <a:prstClr val="black"/>
              </a:solidFill>
              <a:latin typeface="Calibri"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Pashhur reacts angrily to Jeremiahs</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 words against Jerusalem and Judah. He has Jeremiah beaten and locked in the public stocks. But Jeremiah is released, and pronounces judgment against Pashhur and his family. Jeremiah laments to God for his suffering. Eventually, Baruch, a young scribe offers to help him.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Picture &amp; Article: https://</a:t>
            </a:r>
            <a:r>
              <a:rPr lang="en-US" dirty="0" err="1"/>
              <a:t>www.jewishpress.com</a:t>
            </a:r>
            <a:r>
              <a:rPr lang="en-US" dirty="0"/>
              <a:t>/news/</a:t>
            </a:r>
            <a:r>
              <a:rPr lang="en-US" dirty="0" err="1"/>
              <a:t>israel</a:t>
            </a:r>
            <a:r>
              <a:rPr lang="en-US" dirty="0"/>
              <a:t>/kingdom-of-</a:t>
            </a:r>
            <a:r>
              <a:rPr lang="en-US" dirty="0" err="1"/>
              <a:t>judahs</a:t>
            </a:r>
            <a:r>
              <a:rPr lang="en-US" dirty="0"/>
              <a:t>-temple-and-royal-treasuries-revealed/2022/01/09/</a:t>
            </a:r>
          </a:p>
          <a:p>
            <a:endParaRPr lang="en-US" dirty="0"/>
          </a:p>
          <a:p>
            <a:r>
              <a:rPr lang="en-US"/>
              <a:t>Another Article</a:t>
            </a:r>
            <a:r>
              <a:rPr lang="en-US" dirty="0"/>
              <a:t>: https://</a:t>
            </a:r>
            <a:r>
              <a:rPr lang="en-US" dirty="0" err="1"/>
              <a:t>patternsofevidence.com</a:t>
            </a:r>
            <a:r>
              <a:rPr lang="en-US" dirty="0"/>
              <a:t>/2022/03/04/clay-seals-with-biblical-names-found/?</a:t>
            </a:r>
            <a:r>
              <a:rPr lang="en-US" dirty="0" err="1"/>
              <a:t>utm_campaign</a:t>
            </a:r>
            <a:r>
              <a:rPr lang="en-US" dirty="0"/>
              <a:t>=Thinker%20Update-%20Clay%20Seals%20Inscribed%20with%20Biblical%20Names%20Found%20in%20Jerusalem%20%28QWZ8rd%29&amp;utm_medium=</a:t>
            </a:r>
            <a:r>
              <a:rPr lang="en-US" dirty="0" err="1"/>
              <a:t>email&amp;utm_source</a:t>
            </a:r>
            <a:r>
              <a:rPr lang="en-US" dirty="0"/>
              <a:t>=Email%20List%20-%20120%20day%20engaged&amp;_kx=YXo9ToML2ZYOgon6TelWR-8ViwFBWyLgU5_VbrbI4qIK9K_Zu4S0ObP0z8EYm_4b.WEfJdA</a:t>
            </a:r>
          </a:p>
        </p:txBody>
      </p:sp>
    </p:spTree>
    <p:extLst>
      <p:ext uri="{BB962C8B-B14F-4D97-AF65-F5344CB8AC3E}">
        <p14:creationId xmlns:p14="http://schemas.microsoft.com/office/powerpoint/2010/main" val="27796824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0F7C-CAE5-6A4C-9D70-A21EE362C686}" type="slidenum">
              <a:rPr lang="en-US" sz="1200">
                <a:solidFill>
                  <a:prstClr val="black"/>
                </a:solidFill>
                <a:latin typeface="Calibri" charset="0"/>
                <a:cs typeface="Arial" charset="0"/>
              </a:rPr>
              <a:pPr eaLnBrk="1" hangingPunct="1"/>
              <a:t>136</a:t>
            </a:fld>
            <a:endParaRPr lang="en-US" sz="1200">
              <a:solidFill>
                <a:prstClr val="black"/>
              </a:solidFill>
              <a:latin typeface="Calibri" charset="0"/>
              <a:cs typeface="Arial"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continues to preach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messages. He prophesies judgments against Judah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temple and spoken lies.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631FB-D701-E44C-967D-5DFC455D4BDA}" type="slidenum">
              <a:rPr lang="en-US" sz="1200">
                <a:solidFill>
                  <a:prstClr val="black"/>
                </a:solidFill>
                <a:latin typeface="Calibri" charset="0"/>
                <a:cs typeface="Arial" charset="0"/>
              </a:rPr>
              <a:pPr eaLnBrk="1" hangingPunct="1"/>
              <a:t>140</a:t>
            </a:fld>
            <a:endParaRPr lang="en-US" sz="1200">
              <a:solidFill>
                <a:prstClr val="black"/>
              </a:solidFill>
              <a:latin typeface="Calibri"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97C01-0E2A-EF49-BEC8-0433B996981E}" type="slidenum">
              <a:rPr lang="en-US" sz="1200">
                <a:solidFill>
                  <a:prstClr val="black"/>
                </a:solidFill>
                <a:latin typeface="Calibri" charset="0"/>
                <a:cs typeface="Arial" charset="0"/>
              </a:rPr>
              <a:pPr eaLnBrk="1" hangingPunct="1"/>
              <a:t>143</a:t>
            </a:fld>
            <a:endParaRPr lang="en-US" sz="1200">
              <a:solidFill>
                <a:prstClr val="black"/>
              </a:solidFill>
              <a:latin typeface="Calibri"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Jeremiah's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Jeremiah the </a:t>
            </a:r>
            <a:r>
              <a:rPr lang="en-GB" dirty="0">
                <a:latin typeface="Arial"/>
                <a:ea typeface="ＭＳ Ｐゴシック" charset="0"/>
                <a:cs typeface="Arial"/>
              </a:rPr>
              <a:t>70 years captivity.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The 70-year exile of Judah can be figured in two ways—either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Charts-25</a:t>
            </a:r>
          </a:p>
          <a:p>
            <a:r>
              <a:rPr lang="en-US" dirty="0">
                <a:cs typeface="ＭＳ Ｐゴシック" charset="0"/>
              </a:rPr>
              <a:t>OS-12-2Kings-287</a:t>
            </a:r>
          </a:p>
          <a:p>
            <a:r>
              <a:rPr lang="en-US" dirty="0">
                <a:cs typeface="ＭＳ Ｐゴシック" charset="0"/>
              </a:rPr>
              <a:t>OS-14-2Chron-287</a:t>
            </a:r>
          </a:p>
          <a:p>
            <a:r>
              <a:rPr lang="en-US" dirty="0">
                <a:latin typeface="Times New Roman" charset="0"/>
                <a:ea typeface="ＭＳ Ｐゴシック" charset="0"/>
                <a:cs typeface="ＭＳ Ｐゴシック" charset="0"/>
              </a:rPr>
              <a:t>OS-27-Daniel-340</a:t>
            </a:r>
          </a:p>
          <a:p>
            <a:r>
              <a:rPr lang="en-US">
                <a:latin typeface="Times New Roman" charset="0"/>
                <a:ea typeface="ＭＳ Ｐゴシック" charset="0"/>
                <a:cs typeface="ＭＳ Ｐゴシック" charset="0"/>
              </a:rPr>
              <a:t>OS-24-Jeremiah-53, 139</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r>
              <a:rPr lang="en-US" dirty="0">
                <a:latin typeface="Calibri" charset="0"/>
                <a:cs typeface="ＭＳ Ｐゴシック" charset="0"/>
              </a:rPr>
              <a:t>.</a:t>
            </a:r>
          </a:p>
          <a:p>
            <a:endParaRPr lang="en-US" dirty="0">
              <a:latin typeface="Calibri" charset="0"/>
              <a:cs typeface="ＭＳ Ｐゴシック" charset="0"/>
            </a:endParaRP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a:t>
            </a:r>
            <a:r>
              <a:rPr lang="en-US">
                <a:latin typeface="Times New Roman" charset="0"/>
                <a:ea typeface="ＭＳ Ｐゴシック" charset="0"/>
                <a:cs typeface="ＭＳ Ｐゴシック" charset="0"/>
              </a:rPr>
              <a:t>Prophets Charts-25</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OS-12-2Kings-286</a:t>
            </a:r>
          </a:p>
          <a:p>
            <a:r>
              <a:rPr lang="en-US" dirty="0">
                <a:cs typeface="ＭＳ Ｐゴシック" charset="0"/>
              </a:rPr>
              <a:t>OS-14-2Chron-283</a:t>
            </a:r>
          </a:p>
          <a:p>
            <a:r>
              <a:rPr lang="en-US" dirty="0">
                <a:cs typeface="ＭＳ Ｐゴシック" charset="0"/>
              </a:rPr>
              <a:t>OS-24-Jeremiah-140</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146</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848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147</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Jerusalem’s leaders reject Jeremiah and lead to captivity as unavoidable (Jer 26–29).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149</a:t>
            </a:fld>
            <a:endParaRPr lang="en-US">
              <a:solidFill>
                <a:prstClr val="black"/>
              </a:solidFill>
              <a:latin typeface="Calibri"/>
            </a:endParaRPr>
          </a:p>
        </p:txBody>
      </p:sp>
    </p:spTree>
    <p:extLst>
      <p:ext uri="{BB962C8B-B14F-4D97-AF65-F5344CB8AC3E}">
        <p14:creationId xmlns:p14="http://schemas.microsoft.com/office/powerpoint/2010/main" val="42627513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chemeClr val="bg2"/>
                </a:solidFill>
                <a:latin typeface="Arial" panose="020B0604020202020204" pitchFamily="34" charset="0"/>
                <a:ea typeface="宋体" charset="0"/>
                <a:cs typeface="Arial" panose="020B0604020202020204" pitchFamily="34" charset="0"/>
              </a:rPr>
              <a:t>I gave the same message to Zedekiah king of Judah. I said, </a:t>
            </a:r>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rgbClr val="0000FF"/>
                </a:solidFill>
                <a:latin typeface="Arial" panose="020B0604020202020204" pitchFamily="34" charset="0"/>
                <a:ea typeface="宋体" charset="0"/>
                <a:cs typeface="Arial" panose="020B0604020202020204" pitchFamily="34" charset="0"/>
              </a:rPr>
              <a:t>Bow your neck under the yoke of the king of Babylon; serve him and his people, and you will live.</a:t>
            </a:r>
            <a:r>
              <a:rPr lang="en-US" altLang="zh-CN" sz="1300" b="0" i="0" dirty="0">
                <a:solidFill>
                  <a:srgbClr val="66FFFF"/>
                </a:solidFill>
                <a:latin typeface="Arial" panose="020B0604020202020204" pitchFamily="34" charset="0"/>
                <a:ea typeface="宋体" charset="0"/>
                <a:cs typeface="Arial" panose="020B0604020202020204" pitchFamily="34" charset="0"/>
              </a:rPr>
              <a:t> </a:t>
            </a:r>
            <a:r>
              <a:rPr lang="en-US" altLang="zh-CN" sz="1300" b="0" i="0" dirty="0">
                <a:solidFill>
                  <a:srgbClr val="FFFF00"/>
                </a:solidFill>
                <a:latin typeface="Arial" panose="020B0604020202020204" pitchFamily="34" charset="0"/>
                <a:ea typeface="宋体" charset="0"/>
                <a:cs typeface="Arial" panose="020B0604020202020204" pitchFamily="34" charset="0"/>
              </a:rPr>
              <a:t> </a:t>
            </a:r>
            <a:r>
              <a:rPr lang="en-US" altLang="zh-CN" sz="1300" b="0" i="0" dirty="0">
                <a:solidFill>
                  <a:schemeClr val="bg2"/>
                </a:solidFill>
                <a:latin typeface="Arial" panose="020B0604020202020204" pitchFamily="34" charset="0"/>
                <a:ea typeface="宋体" charset="0"/>
                <a:cs typeface="Arial" panose="020B0604020202020204" pitchFamily="34" charset="0"/>
              </a:rPr>
              <a:t>Why will you and your people die by the sword, famine, and plague with which the Lord has threatened any nation that will not serve the King of Babylon?</a:t>
            </a:r>
            <a:r>
              <a:rPr lang="ru-RU" altLang="zh-CN" sz="1300" b="0" i="0" dirty="0">
                <a:solidFill>
                  <a:schemeClr val="bg2"/>
                </a:solidFill>
                <a:latin typeface="Arial" panose="020B0604020202020204" pitchFamily="34" charset="0"/>
                <a:ea typeface="宋体" charset="0"/>
                <a:cs typeface="Arial" panose="020B0604020202020204" pitchFamily="34" charset="0"/>
              </a:rPr>
              <a:t>"</a:t>
            </a:r>
            <a:endParaRPr lang="en-US" altLang="zh-CN" sz="1300" b="0" i="0" dirty="0">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8585147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373D4-73BA-6741-844B-589D1F79FA52}" type="slidenum">
              <a:rPr lang="en-US" sz="1200">
                <a:solidFill>
                  <a:prstClr val="black"/>
                </a:solidFill>
                <a:latin typeface="Calibri" charset="0"/>
                <a:cs typeface="Arial" charset="0"/>
              </a:rPr>
              <a:pPr eaLnBrk="1" hangingPunct="1"/>
              <a:t>151</a:t>
            </a:fld>
            <a:endParaRPr lang="en-US" sz="1200">
              <a:solidFill>
                <a:prstClr val="black"/>
              </a:solidFill>
              <a:latin typeface="Calibri"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Jeremiah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152</a:t>
            </a:fld>
            <a:endParaRPr lang="en-US">
              <a:solidFill>
                <a:prstClr val="black"/>
              </a:solidFill>
              <a:latin typeface="Calibri"/>
            </a:endParaRPr>
          </a:p>
        </p:txBody>
      </p:sp>
    </p:spTree>
    <p:extLst>
      <p:ext uri="{BB962C8B-B14F-4D97-AF65-F5344CB8AC3E}">
        <p14:creationId xmlns:p14="http://schemas.microsoft.com/office/powerpoint/2010/main" val="1953495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153</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One way you can tell a false prophet is if he only predicts good news!</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960F5D1F-8B00-E645-B7B1-3A8B33019CBB}" type="slidenum">
              <a:rPr lang="en-US" sz="1200">
                <a:solidFill>
                  <a:prstClr val="white"/>
                </a:solidFill>
              </a:rPr>
              <a:pPr eaLnBrk="1" hangingPunct="1"/>
              <a:t>155</a:t>
            </a:fld>
            <a:endParaRPr lang="en-US" sz="1200">
              <a:solidFill>
                <a:prstClr val="white"/>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870E0DF7-9D98-9841-8600-2D33256A9FAF}" type="slidenum">
              <a:rPr lang="en-US" sz="1200">
                <a:solidFill>
                  <a:prstClr val="white"/>
                </a:solidFill>
              </a:rPr>
              <a:pPr eaLnBrk="1" hangingPunct="1"/>
              <a:t>156</a:t>
            </a:fld>
            <a:endParaRPr lang="en-US" sz="1200">
              <a:solidFill>
                <a:prstClr val="white"/>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8/18/25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420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0982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628865"/>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18866"/>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6684913"/>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810789"/>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931225"/>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948691"/>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542076"/>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508109"/>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8E94ABB-4D0F-5941-8CCB-004C11EC7FA3}" type="slidenum">
              <a:rPr lang="en-US"/>
              <a:pPr>
                <a:defRPr/>
              </a:pPr>
              <a:t>‹#›</a:t>
            </a:fld>
            <a:endParaRPr lang="en-US"/>
          </a:p>
        </p:txBody>
      </p:sp>
    </p:spTree>
    <p:extLst>
      <p:ext uri="{BB962C8B-B14F-4D97-AF65-F5344CB8AC3E}">
        <p14:creationId xmlns:p14="http://schemas.microsoft.com/office/powerpoint/2010/main" val="254199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174797"/>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99038"/>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064173"/>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750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001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943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6380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5887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116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62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25297063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6595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575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741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9490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34894286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146676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3910373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41265235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2290795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3823667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AC3855E4-CED5-6B40-A4C0-234B7DA8619D}" type="slidenum">
              <a:rPr lang="en-US"/>
              <a:pPr>
                <a:defRPr/>
              </a:pPr>
              <a:t>‹#›</a:t>
            </a:fld>
            <a:endParaRPr lang="en-US"/>
          </a:p>
        </p:txBody>
      </p:sp>
    </p:spTree>
    <p:extLst>
      <p:ext uri="{BB962C8B-B14F-4D97-AF65-F5344CB8AC3E}">
        <p14:creationId xmlns:p14="http://schemas.microsoft.com/office/powerpoint/2010/main" val="178382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613760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3661153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11572364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6571853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2444592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835738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281285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06960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83069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87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8/18/25</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30429305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975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8/18/25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248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8/18/25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99863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8/18/25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823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3673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8/18/25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3550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0712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8/18/25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4185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006585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261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02145865"/>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331863"/>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75666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321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76585779"/>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674"/>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3746677"/>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097633"/>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98176"/>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03447"/>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52099883"/>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917890190"/>
      </p:ext>
    </p:extLst>
  </p:cSld>
  <p:clrMapOvr>
    <a:masterClrMapping/>
  </p:clrMapOvr>
  <p:transition>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18/08/2025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85260575"/>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18/08/2025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22966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18/08/2025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51023337"/>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18/08/2025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620630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18/08/2025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61123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18/08/2025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331654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18/08/2025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037200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18/08/2025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1824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18/08/2025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2116558"/>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18/08/2025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460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1706484"/>
      </p:ext>
    </p:extLst>
  </p:cSld>
  <p:clrMapOvr>
    <a:masterClrMapping/>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18/08/2025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6521296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200186"/>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97242"/>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586083"/>
      </p:ext>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63925"/>
      </p:ext>
    </p:extLst>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850599"/>
      </p:ext>
    </p:extLst>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95890"/>
      </p:ext>
    </p:extLst>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477247"/>
      </p:ext>
    </p:extLst>
  </p:cSld>
  <p:clrMapOvr>
    <a:masterClrMapping/>
  </p:clrMapOvr>
  <p:transition>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85858"/>
      </p:ext>
    </p:extLst>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3336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8/18/25</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1810686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29440"/>
      </p:ext>
    </p:extLst>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327212"/>
      </p:ext>
    </p:extLst>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0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392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2416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739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7035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01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124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13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48D766C-5282-CA41-8F08-5D746405989F}" type="slidenum">
              <a:rPr lang="en-US"/>
              <a:pPr>
                <a:defRPr/>
              </a:pPr>
              <a:t>‹#›</a:t>
            </a:fld>
            <a:endParaRPr lang="en-US"/>
          </a:p>
        </p:txBody>
      </p:sp>
    </p:spTree>
    <p:extLst>
      <p:ext uri="{BB962C8B-B14F-4D97-AF65-F5344CB8AC3E}">
        <p14:creationId xmlns:p14="http://schemas.microsoft.com/office/powerpoint/2010/main" val="7131738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5767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734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748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0566859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792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314459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3547788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0716740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35537211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68584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8/18/25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72690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34621372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7161074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7488754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3601330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28476897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22072704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41690512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6174605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2823347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1748789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60947764"/>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0161258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729622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25161995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592608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265153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1473132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4595435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1429819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5209276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214350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9390773"/>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7305743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42253146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35762460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9882800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15100588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3659784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905040676"/>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5392470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144456638"/>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8693702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78802287"/>
      </p:ext>
    </p:extLst>
  </p:cSld>
  <p:clrMapOvr>
    <a:masterClrMapping/>
  </p:clrMapOvr>
  <p:transitio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04240964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72293994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28312896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269934692"/>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256257218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70194976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7878286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9955838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8111724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60609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257083080"/>
      </p:ext>
    </p:extLst>
  </p:cSld>
  <p:clrMapOvr>
    <a:masterClrMapping/>
  </p:clrMapOvr>
  <p:transition spd="med">
    <p:zoom dir="in"/>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5511790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6547164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7559712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7815587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5203830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3519757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6010844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840657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33973323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3949715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853233407"/>
      </p:ext>
    </p:extLst>
  </p:cSld>
  <p:clrMapOvr>
    <a:masterClrMapping/>
  </p:clrMapOvr>
  <p:transition spd="med">
    <p:zoom dir="in"/>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18437928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16560424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3476625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10289686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32744845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9211397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10038951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13417462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2545029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4045851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27863049"/>
      </p:ext>
    </p:extLst>
  </p:cSld>
  <p:clrMapOvr>
    <a:masterClrMapping/>
  </p:clrMapOvr>
  <p:transition spd="med">
    <p:zoom dir="in"/>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0315748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1270273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7967750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8553858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37203776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33396947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2420745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8546626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1911460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770195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59052668"/>
      </p:ext>
    </p:extLst>
  </p:cSld>
  <p:clrMapOvr>
    <a:masterClrMapping/>
  </p:clrMapOvr>
  <p:transition spd="med">
    <p:zoom dir="in"/>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484902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19274118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31567945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0002400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9862796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39508535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9143061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15779603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33911500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295408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57206235"/>
      </p:ext>
    </p:extLst>
  </p:cSld>
  <p:clrMapOvr>
    <a:masterClrMapping/>
  </p:clrMapOvr>
  <p:transition spd="med">
    <p:zoom dir="in"/>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19663229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32560278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028593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411906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86259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581026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755804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337042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184100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71234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52772146"/>
      </p:ext>
    </p:extLst>
  </p:cSld>
  <p:clrMapOvr>
    <a:masterClrMapping/>
  </p:clrMapOvr>
  <p:transition spd="med">
    <p:zoom dir="in"/>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562479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37281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179998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83694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820250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4466416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61403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0577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66581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5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8/18/25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2745098"/>
      </p:ext>
    </p:extLst>
  </p:cSld>
  <p:clrMapOvr>
    <a:masterClrMapping/>
  </p:clrMapOvr>
  <p:transition spd="med">
    <p:zoom dir="in"/>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70253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344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9317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8652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455366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95639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8514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4561336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6528733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2380823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47EA7B9-8B77-8643-8065-A069A4444EF9}" type="slidenum">
              <a:rPr lang="en-US"/>
              <a:pPr>
                <a:defRPr/>
              </a:pPr>
              <a:t>‹#›</a:t>
            </a:fld>
            <a:endParaRPr lang="en-US"/>
          </a:p>
        </p:txBody>
      </p:sp>
    </p:spTree>
    <p:extLst>
      <p:ext uri="{BB962C8B-B14F-4D97-AF65-F5344CB8AC3E}">
        <p14:creationId xmlns:p14="http://schemas.microsoft.com/office/powerpoint/2010/main" val="1755999968"/>
      </p:ext>
    </p:extLst>
  </p:cSld>
  <p:clrMapOvr>
    <a:masterClrMapping/>
  </p:clrMapOvr>
  <p:transition>
    <p:dissolv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21699183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14103815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27561168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22458431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406755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1077278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25342139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42649967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13771013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493565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50988"/>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4A608-E57F-AC4C-9819-3068F90DE604}" type="slidenum">
              <a:rPr lang="en-US"/>
              <a:pPr>
                <a:defRPr/>
              </a:pPr>
              <a:t>‹#›</a:t>
            </a:fld>
            <a:endParaRPr lang="en-US"/>
          </a:p>
        </p:txBody>
      </p:sp>
    </p:spTree>
    <p:extLst>
      <p:ext uri="{BB962C8B-B14F-4D97-AF65-F5344CB8AC3E}">
        <p14:creationId xmlns:p14="http://schemas.microsoft.com/office/powerpoint/2010/main" val="18515891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49CF8-7331-7B42-A140-354C8E505CE1}" type="slidenum">
              <a:rPr lang="en-US"/>
              <a:pPr>
                <a:defRPr/>
              </a:pPr>
              <a:t>‹#›</a:t>
            </a:fld>
            <a:endParaRPr lang="en-US"/>
          </a:p>
        </p:txBody>
      </p:sp>
    </p:spTree>
    <p:extLst>
      <p:ext uri="{BB962C8B-B14F-4D97-AF65-F5344CB8AC3E}">
        <p14:creationId xmlns:p14="http://schemas.microsoft.com/office/powerpoint/2010/main" val="9952898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0C71F-8D6B-6C48-A6C5-EB1BC6583B1D}" type="slidenum">
              <a:rPr lang="en-US"/>
              <a:pPr>
                <a:defRPr/>
              </a:pPr>
              <a:t>‹#›</a:t>
            </a:fld>
            <a:endParaRPr lang="en-US"/>
          </a:p>
        </p:txBody>
      </p:sp>
    </p:spTree>
    <p:extLst>
      <p:ext uri="{BB962C8B-B14F-4D97-AF65-F5344CB8AC3E}">
        <p14:creationId xmlns:p14="http://schemas.microsoft.com/office/powerpoint/2010/main" val="37228013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EB3AE-D66F-0549-B023-7385089941BF}" type="slidenum">
              <a:rPr lang="en-US"/>
              <a:pPr>
                <a:defRPr/>
              </a:pPr>
              <a:t>‹#›</a:t>
            </a:fld>
            <a:endParaRPr lang="en-US"/>
          </a:p>
        </p:txBody>
      </p:sp>
    </p:spTree>
    <p:extLst>
      <p:ext uri="{BB962C8B-B14F-4D97-AF65-F5344CB8AC3E}">
        <p14:creationId xmlns:p14="http://schemas.microsoft.com/office/powerpoint/2010/main" val="36801775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3C8045-CF35-3F43-B773-6CF81C63B81B}" type="slidenum">
              <a:rPr lang="en-US"/>
              <a:pPr>
                <a:defRPr/>
              </a:pPr>
              <a:t>‹#›</a:t>
            </a:fld>
            <a:endParaRPr lang="en-US"/>
          </a:p>
        </p:txBody>
      </p:sp>
    </p:spTree>
    <p:extLst>
      <p:ext uri="{BB962C8B-B14F-4D97-AF65-F5344CB8AC3E}">
        <p14:creationId xmlns:p14="http://schemas.microsoft.com/office/powerpoint/2010/main" val="11478745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F407D6-B088-174D-BD7B-4307A2622DE1}" type="slidenum">
              <a:rPr lang="en-US"/>
              <a:pPr>
                <a:defRPr/>
              </a:pPr>
              <a:t>‹#›</a:t>
            </a:fld>
            <a:endParaRPr lang="en-US"/>
          </a:p>
        </p:txBody>
      </p:sp>
    </p:spTree>
    <p:extLst>
      <p:ext uri="{BB962C8B-B14F-4D97-AF65-F5344CB8AC3E}">
        <p14:creationId xmlns:p14="http://schemas.microsoft.com/office/powerpoint/2010/main" val="938740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7D363-614B-7E4C-83D9-B68AF0EAC386}" type="slidenum">
              <a:rPr lang="en-US"/>
              <a:pPr>
                <a:defRPr/>
              </a:pPr>
              <a:t>‹#›</a:t>
            </a:fld>
            <a:endParaRPr lang="en-US"/>
          </a:p>
        </p:txBody>
      </p:sp>
    </p:spTree>
    <p:extLst>
      <p:ext uri="{BB962C8B-B14F-4D97-AF65-F5344CB8AC3E}">
        <p14:creationId xmlns:p14="http://schemas.microsoft.com/office/powerpoint/2010/main" val="16668492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B6E9F-09C4-4741-B396-A2BCB45BCD54}" type="slidenum">
              <a:rPr lang="en-US"/>
              <a:pPr>
                <a:defRPr/>
              </a:pPr>
              <a:t>‹#›</a:t>
            </a:fld>
            <a:endParaRPr lang="en-US"/>
          </a:p>
        </p:txBody>
      </p:sp>
    </p:spTree>
    <p:extLst>
      <p:ext uri="{BB962C8B-B14F-4D97-AF65-F5344CB8AC3E}">
        <p14:creationId xmlns:p14="http://schemas.microsoft.com/office/powerpoint/2010/main" val="23672119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11CCC-2AEB-BE4F-B1B5-D8312DF5C3AC}" type="slidenum">
              <a:rPr lang="en-US"/>
              <a:pPr>
                <a:defRPr/>
              </a:pPr>
              <a:t>‹#›</a:t>
            </a:fld>
            <a:endParaRPr lang="en-US"/>
          </a:p>
        </p:txBody>
      </p:sp>
    </p:spTree>
    <p:extLst>
      <p:ext uri="{BB962C8B-B14F-4D97-AF65-F5344CB8AC3E}">
        <p14:creationId xmlns:p14="http://schemas.microsoft.com/office/powerpoint/2010/main" val="33737935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1C904-8E82-414E-A281-5052B51C86FE}" type="slidenum">
              <a:rPr lang="en-US"/>
              <a:pPr>
                <a:defRPr/>
              </a:pPr>
              <a:t>‹#›</a:t>
            </a:fld>
            <a:endParaRPr lang="en-US"/>
          </a:p>
        </p:txBody>
      </p:sp>
    </p:spTree>
    <p:extLst>
      <p:ext uri="{BB962C8B-B14F-4D97-AF65-F5344CB8AC3E}">
        <p14:creationId xmlns:p14="http://schemas.microsoft.com/office/powerpoint/2010/main" val="718573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45908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8FF98-DC3B-6048-A641-F38E042683F6}" type="slidenum">
              <a:rPr lang="en-US"/>
              <a:pPr>
                <a:defRPr/>
              </a:pPr>
              <a:t>‹#›</a:t>
            </a:fld>
            <a:endParaRPr lang="en-US"/>
          </a:p>
        </p:txBody>
      </p:sp>
    </p:spTree>
    <p:extLst>
      <p:ext uri="{BB962C8B-B14F-4D97-AF65-F5344CB8AC3E}">
        <p14:creationId xmlns:p14="http://schemas.microsoft.com/office/powerpoint/2010/main" val="3684387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1722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657526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1587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23665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379479"/>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193953"/>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8/18/25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05117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04982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18108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3474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38648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7855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9645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420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885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138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8/18/25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09657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0750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25940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0367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0202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1828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34740491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8/18/25</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248961106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8/18/25</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225187762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8/18/25</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033649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8/18/25</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054686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1848677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8/18/25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10484935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8/18/25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827658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8/18/25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7654153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8/18/25</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42350891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24167056"/>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8/18/25</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9771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259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79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810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510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428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8528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316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40180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313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8/18/25</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9382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1706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4521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2921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79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134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987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220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25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11.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2.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1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6" Type="http://schemas.openxmlformats.org/officeDocument/2006/relationships/image" Target="../media/image7.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1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2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2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4.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6.xml"/><Relationship Id="rId2" Type="http://schemas.openxmlformats.org/officeDocument/2006/relationships/slideLayout" Target="../slideLayouts/slideLayout172.xml"/><Relationship Id="rId16" Type="http://schemas.openxmlformats.org/officeDocument/2006/relationships/image" Target="../media/image7.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6.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9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9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3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31.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1.emf"/><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0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2.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8/18/25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213DA3F1-5C3A-C14C-BC3A-67C2B55299F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8040917"/>
      </p:ext>
    </p:extLst>
  </p:cSld>
  <p:clrMap bg1="lt1" tx1="dk1" bg2="lt2" tx2="dk2" accent1="accent1" accent2="accent2" accent3="accent3" accent4="accent4" accent5="accent5" accent6="accent6" hlink="hlink" folHlink="folHlink"/>
  <p:sldLayoutIdLst>
    <p:sldLayoutId id="214748370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0838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0669196"/>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8/18/25</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32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3198082724"/>
      </p:ext>
    </p:extLst>
  </p:cSld>
  <p:clrMap bg1="dk2" tx1="lt1" bg2="dk1" tx2="lt2" accent1="accent1" accent2="accent2" accent3="accent3" accent4="accent4" accent5="accent5" accent6="accent6" hlink="hlink" folHlink="folHlink"/>
  <p:sldLayoutIdLst>
    <p:sldLayoutId id="2147483787"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462104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fontAlgn="base">
              <a:spcBef>
                <a:spcPct val="0"/>
              </a:spcBef>
              <a:spcAft>
                <a:spcPct val="0"/>
              </a:spcAft>
              <a:defRPr/>
            </a:pPr>
            <a:fld id="{F7381B6D-9B86-EA42-8D99-657DFE49BEFE}"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687962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defTabSz="914400" fontAlgn="base">
              <a:spcBef>
                <a:spcPct val="0"/>
              </a:spcBef>
              <a:spcAft>
                <a:spcPct val="0"/>
              </a:spcAft>
              <a:defRPr/>
            </a:pPr>
            <a:fld id="{009F7E4D-9E2A-0243-9D6B-3C450602AD42}"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7773105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defTabSz="914400" fontAlgn="base">
              <a:spcBef>
                <a:spcPct val="0"/>
              </a:spcBef>
              <a:spcAft>
                <a:spcPct val="0"/>
              </a:spcAft>
              <a:defRPr/>
            </a:pPr>
            <a:fld id="{9A5F5C15-D590-5447-BDB4-880693D3692F}"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363967053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03E9851-DF11-9149-A6EE-FCAE45B3C26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010489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5422411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32743800"/>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496046"/>
      </p:ext>
    </p:extLst>
  </p:cSld>
  <p:clrMap bg1="dk2" tx1="lt1" bg2="dk1" tx2="lt2" accent1="accent1" accent2="accent2" accent3="accent3" accent4="accent4" accent5="accent5" accent6="accent6" hlink="hlink" folHlink="folHlink"/>
  <p:sldLayoutIdLst>
    <p:sldLayoutId id="21474838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8/18/25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6516526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7769226"/>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18/08/2025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0326326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61457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82276020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631976438"/>
      </p:ext>
    </p:extLst>
  </p:cSld>
  <p:clrMap bg1="lt1" tx1="dk1" bg2="dk2" tx2="lt2" accent1="accent1" accent2="accent2" accent3="accent3" accent4="accent4" accent5="accent5" accent6="accent6" hlink="hlink" folHlink="folHlink"/>
  <p:sldLayoutIdLst>
    <p:sldLayoutId id="214748394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230632"/>
      </p:ext>
    </p:extLst>
  </p:cSld>
  <p:clrMap bg1="dk2" tx1="lt1" bg2="dk1" tx2="lt2" accent1="accent1" accent2="accent2" accent3="accent3" accent4="accent4" accent5="accent5" accent6="accent6" hlink="hlink" folHlink="folHlink"/>
  <p:sldLayoutIdLst>
    <p:sldLayoutId id="21474839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defTabSz="914400" fontAlgn="base">
              <a:spcBef>
                <a:spcPct val="0"/>
              </a:spcBef>
              <a:spcAft>
                <a:spcPct val="0"/>
              </a:spcAft>
              <a:defRPr/>
            </a:pPr>
            <a:fld id="{71756F61-30D4-B148-BED6-7E63EC18D05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8430928"/>
      </p:ext>
    </p:extLst>
  </p:cSld>
  <p:clrMap bg1="dk2" tx1="lt1" bg2="dk1" tx2="lt2" accent1="accent1" accent2="accent2" accent3="accent3" accent4="accent4" accent5="accent5" accent6="accent6" hlink="hlink" folHlink="folHlink"/>
  <p:sldLayoutIdLst>
    <p:sldLayoutId id="21474836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091814"/>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75412930"/>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29122512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6961554"/>
      </p:ext>
    </p:extLst>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199550104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269427790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719846647"/>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959330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955907"/>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624661553"/>
      </p:ext>
    </p:extLst>
  </p:cSld>
  <p:clrMap bg1="lt1" tx1="dk1" bg2="lt2" tx2="dk2" accent1="accent1" accent2="accent2" accent3="accent3" accent4="accent4" accent5="accent5" accent6="accent6" hlink="hlink" folHlink="folHlink"/>
  <p:sldLayoutIdLst>
    <p:sldLayoutId id="214748408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54BFE795-9126-C240-845A-8C34343B351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48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048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53361104"/>
      </p:ext>
    </p:extLst>
  </p:cSld>
  <p:clrMap bg1="dk2" tx1="lt1" bg2="dk1" tx2="lt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7918306"/>
      </p:ext>
    </p:extLst>
  </p:cSld>
  <p:clrMap bg1="lt1" tx1="dk1" bg2="lt2" tx2="dk2" accent1="accent1" accent2="accent2" accent3="accent3" accent4="accent4" accent5="accent5" accent6="accent6" hlink="hlink" folHlink="folHlink"/>
  <p:sldLayoutIdLst>
    <p:sldLayoutId id="214748408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3421573356"/>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86181C7-7D38-3149-BEDD-50F99853AC01}" type="slidenum">
              <a:rPr lang="en-US"/>
              <a:pPr>
                <a:defRPr/>
              </a:pPr>
              <a:t>‹#›</a:t>
            </a:fld>
            <a:endParaRPr lang="en-US"/>
          </a:p>
        </p:txBody>
      </p:sp>
    </p:spTree>
    <p:extLst>
      <p:ext uri="{BB962C8B-B14F-4D97-AF65-F5344CB8AC3E}">
        <p14:creationId xmlns:p14="http://schemas.microsoft.com/office/powerpoint/2010/main" val="42316368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8787933"/>
      </p:ext>
    </p:extLst>
  </p:cSld>
  <p:clrMap bg1="dk2" tx1="lt1" bg2="dk1" tx2="lt2" accent1="accent1" accent2="accent2" accent3="accent3" accent4="accent4" accent5="accent5" accent6="accent6" hlink="hlink" folHlink="folHlink"/>
  <p:sldLayoutIdLst>
    <p:sldLayoutId id="214748367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6217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94A04964-6F10-374B-93F0-578960873101}" type="slidenum">
              <a:rPr lang="en-US" altLang="ja-JP"/>
              <a:pPr defTabSz="914400" fontAlgn="base">
                <a:spcBef>
                  <a:spcPct val="0"/>
                </a:spcBef>
                <a:spcAft>
                  <a:spcPct val="0"/>
                </a:spcAft>
                <a:defRPr/>
              </a:pPr>
              <a:t>‹#›</a:t>
            </a:fld>
            <a:endParaRPr lang="en-US" altLang="ja-JP"/>
          </a:p>
        </p:txBody>
      </p:sp>
      <p:pic>
        <p:nvPicPr>
          <p:cNvPr id="22536"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37099404"/>
      </p:ext>
    </p:extLst>
  </p:cSld>
  <p:clrMap bg1="dk2" tx1="lt1" bg2="dk1" tx2="lt2" accent1="accent1" accent2="accent2" accent3="accent3" accent4="accent4" accent5="accent5" accent6="accent6" hlink="hlink" folHlink="folHlink"/>
  <p:sldLayoutIdLst>
    <p:sldLayoutId id="214748368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EA69E1A-C27F-2E48-8E8B-D2207242C3D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05740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68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8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834255677"/>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6.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83.wmf"/><Relationship Id="rId4" Type="http://schemas.openxmlformats.org/officeDocument/2006/relationships/image" Target="../media/image8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62.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5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87.w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32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6.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3.xml"/><Relationship Id="rId1" Type="http://schemas.openxmlformats.org/officeDocument/2006/relationships/themeOverride" Target="../theme/themeOverride7.xml"/><Relationship Id="rId4" Type="http://schemas.openxmlformats.org/officeDocument/2006/relationships/image" Target="../media/image97.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83.xml"/><Relationship Id="rId1" Type="http://schemas.openxmlformats.org/officeDocument/2006/relationships/themeOverride" Target="../theme/themeOverride8.xml"/><Relationship Id="rId4" Type="http://schemas.openxmlformats.org/officeDocument/2006/relationships/image" Target="../media/image9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83.xml"/><Relationship Id="rId1" Type="http://schemas.openxmlformats.org/officeDocument/2006/relationships/themeOverride" Target="../theme/themeOverride9.xml"/><Relationship Id="rId4" Type="http://schemas.openxmlformats.org/officeDocument/2006/relationships/image" Target="../media/image9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https://www.jewishpress.com/wp-content/uploads/The-clay-sealing-Bulla-of-Hizilyahu-son-of-Immer-a-member-of-the-priestly-Immer-family-who-served-in-the-administration-of-the-Temple-treasury.jpg" TargetMode="External"/><Relationship Id="rId2" Type="http://schemas.openxmlformats.org/officeDocument/2006/relationships/notesSlide" Target="../notesSlides/notesSlide84.xml"/><Relationship Id="rId1" Type="http://schemas.openxmlformats.org/officeDocument/2006/relationships/slideLayout" Target="../slideLayouts/slideLayout282.xml"/><Relationship Id="rId4" Type="http://schemas.openxmlformats.org/officeDocument/2006/relationships/image" Target="../media/image10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7.xml"/><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1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23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10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83.xml"/><Relationship Id="rId1" Type="http://schemas.openxmlformats.org/officeDocument/2006/relationships/themeOverride" Target="../theme/themeOverride10.xml"/><Relationship Id="rId4" Type="http://schemas.openxmlformats.org/officeDocument/2006/relationships/image" Target="../media/image108.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10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10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1.xml"/><Relationship Id="rId1" Type="http://schemas.openxmlformats.org/officeDocument/2006/relationships/slideLayout" Target="../slideLayouts/slideLayout97.xml"/><Relationship Id="rId4" Type="http://schemas.microsoft.com/office/2007/relationships/hdphoto" Target="../media/hdphoto3.wdp"/></Relationships>
</file>

<file path=ppt/slides/_rels/slide1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2.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3.xml"/><Relationship Id="rId1" Type="http://schemas.openxmlformats.org/officeDocument/2006/relationships/slideLayout" Target="../slideLayouts/slideLayout97.xml"/><Relationship Id="rId4" Type="http://schemas.openxmlformats.org/officeDocument/2006/relationships/image" Target="../media/image111.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6.xml"/><Relationship Id="rId1" Type="http://schemas.openxmlformats.org/officeDocument/2006/relationships/slideLayout" Target="../slideLayouts/slideLayout62.xml"/><Relationship Id="rId5" Type="http://schemas.openxmlformats.org/officeDocument/2006/relationships/hyperlink" Target="https://commons.wikimedia.org/wiki/Language" TargetMode="External"/><Relationship Id="rId4" Type="http://schemas.microsoft.com/office/2007/relationships/hdphoto" Target="../media/hdphoto2.wdp"/></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07.xml"/></Relationships>
</file>

<file path=ppt/slides/_rels/slide16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6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9.xml"/><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image" Target="../media/image122.jpeg"/><Relationship Id="rId4" Type="http://schemas.openxmlformats.org/officeDocument/2006/relationships/image" Target="../media/image1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8.xml"/><Relationship Id="rId1" Type="http://schemas.openxmlformats.org/officeDocument/2006/relationships/slideLayout" Target="../slideLayouts/slideLayout124.xml"/><Relationship Id="rId4" Type="http://schemas.openxmlformats.org/officeDocument/2006/relationships/image" Target="../media/image127.png"/></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9.xml"/><Relationship Id="rId1" Type="http://schemas.openxmlformats.org/officeDocument/2006/relationships/slideLayout" Target="../slideLayouts/slideLayout13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6.xml"/></Relationships>
</file>

<file path=ppt/slides/_rels/slide1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1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15.xml"/></Relationships>
</file>

<file path=ppt/slides/_rels/slide1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9.xml"/><Relationship Id="rId1" Type="http://schemas.openxmlformats.org/officeDocument/2006/relationships/slideLayout" Target="../slideLayouts/slideLayout308.xml"/><Relationship Id="rId4" Type="http://schemas.openxmlformats.org/officeDocument/2006/relationships/image" Target="../media/image132.jpeg"/></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0.xml"/><Relationship Id="rId1" Type="http://schemas.openxmlformats.org/officeDocument/2006/relationships/slideLayout" Target="../slideLayouts/slideLayout194.xml"/><Relationship Id="rId4" Type="http://schemas.openxmlformats.org/officeDocument/2006/relationships/image" Target="../media/image133.emf"/></Relationships>
</file>

<file path=ppt/slides/_rels/slide1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1.xml"/><Relationship Id="rId1" Type="http://schemas.openxmlformats.org/officeDocument/2006/relationships/slideLayout" Target="../slideLayouts/slideLayout5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3.xml"/><Relationship Id="rId1" Type="http://schemas.openxmlformats.org/officeDocument/2006/relationships/slideLayout" Target="../slideLayouts/slideLayout16.xml"/><Relationship Id="rId5" Type="http://schemas.openxmlformats.org/officeDocument/2006/relationships/image" Target="../media/image138.jpeg"/><Relationship Id="rId4" Type="http://schemas.openxmlformats.org/officeDocument/2006/relationships/image" Target="../media/image137.jpeg"/></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6.xml"/><Relationship Id="rId1" Type="http://schemas.openxmlformats.org/officeDocument/2006/relationships/slideLayout" Target="../slideLayouts/slideLayout16.xml"/><Relationship Id="rId4" Type="http://schemas.openxmlformats.org/officeDocument/2006/relationships/image" Target="../media/image103.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7.xml"/><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9.xml"/><Relationship Id="rId1" Type="http://schemas.openxmlformats.org/officeDocument/2006/relationships/slideLayout" Target="../slideLayouts/slideLayout31.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0.xml"/><Relationship Id="rId1" Type="http://schemas.openxmlformats.org/officeDocument/2006/relationships/slideLayout" Target="../slideLayouts/slideLayout16.xml"/><Relationship Id="rId4" Type="http://schemas.openxmlformats.org/officeDocument/2006/relationships/image" Target="../media/image143.png"/></Relationships>
</file>

<file path=ppt/slides/_rels/slide19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2.xml"/><Relationship Id="rId1" Type="http://schemas.openxmlformats.org/officeDocument/2006/relationships/slideLayout" Target="../slideLayouts/slideLayout16.xml"/><Relationship Id="rId5" Type="http://schemas.openxmlformats.org/officeDocument/2006/relationships/image" Target="../media/image146.emf"/><Relationship Id="rId4" Type="http://schemas.openxmlformats.org/officeDocument/2006/relationships/oleObject" Target="../embeddings/oleObject3.bin"/></Relationships>
</file>

<file path=ppt/slides/_rels/slide2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3.xml"/><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4.xml"/><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5.xml"/><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6.xml"/><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8.xml"/><Relationship Id="rId1" Type="http://schemas.openxmlformats.org/officeDocument/2006/relationships/slideLayout" Target="../slideLayouts/slideLayout16.xml"/><Relationship Id="rId6" Type="http://schemas.openxmlformats.org/officeDocument/2006/relationships/oleObject" Target="../embeddings/oleObject5.bin"/><Relationship Id="rId5" Type="http://schemas.openxmlformats.org/officeDocument/2006/relationships/image" Target="../media/image146.emf"/><Relationship Id="rId4" Type="http://schemas.openxmlformats.org/officeDocument/2006/relationships/oleObject" Target="../embeddings/oleObject4.bin"/></Relationships>
</file>

<file path=ppt/slides/_rels/slide20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9.xml"/><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0.xml"/><Relationship Id="rId1" Type="http://schemas.openxmlformats.org/officeDocument/2006/relationships/slideLayout" Target="../slideLayouts/slideLayout16.xml"/><Relationship Id="rId5" Type="http://schemas.openxmlformats.org/officeDocument/2006/relationships/image" Target="../media/image153.jpeg"/><Relationship Id="rId4" Type="http://schemas.openxmlformats.org/officeDocument/2006/relationships/image" Target="../media/image152.jpeg"/></Relationships>
</file>

<file path=ppt/slides/_rels/slide20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2.xml"/><Relationship Id="rId1" Type="http://schemas.openxmlformats.org/officeDocument/2006/relationships/slideLayout" Target="../slideLayouts/slideLayout16.xml"/><Relationship Id="rId4" Type="http://schemas.openxmlformats.org/officeDocument/2006/relationships/image" Target="../media/image156.jpeg"/></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3.xml"/><Relationship Id="rId1" Type="http://schemas.openxmlformats.org/officeDocument/2006/relationships/slideLayout" Target="../slideLayouts/slideLayout17.xml"/><Relationship Id="rId4" Type="http://schemas.openxmlformats.org/officeDocument/2006/relationships/image" Target="../media/image135.jpeg"/></Relationships>
</file>

<file path=ppt/slides/_rels/slide2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4.xml"/><Relationship Id="rId1" Type="http://schemas.openxmlformats.org/officeDocument/2006/relationships/slideLayout" Target="../slideLayouts/slideLayout1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66.xml"/><Relationship Id="rId1" Type="http://schemas.openxmlformats.org/officeDocument/2006/relationships/themeOverride" Target="../theme/themeOverride1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5.xml"/><Relationship Id="rId1" Type="http://schemas.openxmlformats.org/officeDocument/2006/relationships/slideLayout" Target="../slideLayouts/slideLayout80.xml"/></Relationships>
</file>

<file path=ppt/slides/_rels/slide2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6.xml"/><Relationship Id="rId1" Type="http://schemas.openxmlformats.org/officeDocument/2006/relationships/slideLayout" Target="../slideLayouts/slideLayout56.xml"/></Relationships>
</file>

<file path=ppt/slides/_rels/slide2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7.xml"/><Relationship Id="rId1" Type="http://schemas.openxmlformats.org/officeDocument/2006/relationships/slideLayout" Target="../slideLayouts/slideLayout56.xml"/></Relationships>
</file>

<file path=ppt/slides/_rels/slide2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8.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9.xml"/><Relationship Id="rId1" Type="http://schemas.openxmlformats.org/officeDocument/2006/relationships/slideLayout" Target="../slideLayouts/slideLayout224.xml"/></Relationships>
</file>

<file path=ppt/slides/_rels/slide2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0.xml"/><Relationship Id="rId1" Type="http://schemas.openxmlformats.org/officeDocument/2006/relationships/slideLayout" Target="../slideLayouts/slideLayout215.xml"/><Relationship Id="rId4" Type="http://schemas.openxmlformats.org/officeDocument/2006/relationships/image" Target="../media/image167.png"/></Relationships>
</file>

<file path=ppt/slides/_rels/slide2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2.xml"/><Relationship Id="rId1" Type="http://schemas.openxmlformats.org/officeDocument/2006/relationships/slideLayout" Target="../slideLayouts/slideLayout224.xml"/></Relationships>
</file>

<file path=ppt/slides/_rels/slide2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3.xml"/><Relationship Id="rId1" Type="http://schemas.openxmlformats.org/officeDocument/2006/relationships/slideLayout" Target="../slideLayouts/slideLayout5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4.xml"/><Relationship Id="rId1" Type="http://schemas.openxmlformats.org/officeDocument/2006/relationships/slideLayout" Target="../slideLayouts/slideLayout196.xml"/></Relationships>
</file>

<file path=ppt/slides/_rels/slide2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5.xml"/><Relationship Id="rId1" Type="http://schemas.openxmlformats.org/officeDocument/2006/relationships/slideLayout" Target="../slideLayouts/slideLayout224.xml"/></Relationships>
</file>

<file path=ppt/slides/_rels/slide24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6.xml"/><Relationship Id="rId1" Type="http://schemas.openxmlformats.org/officeDocument/2006/relationships/slideLayout" Target="../slideLayouts/slideLayout30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7.xml"/><Relationship Id="rId1" Type="http://schemas.openxmlformats.org/officeDocument/2006/relationships/slideLayout" Target="../slideLayouts/slideLayout22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8.xml"/><Relationship Id="rId1" Type="http://schemas.openxmlformats.org/officeDocument/2006/relationships/slideLayout" Target="../slideLayouts/slideLayout22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9.xml"/><Relationship Id="rId1" Type="http://schemas.openxmlformats.org/officeDocument/2006/relationships/slideLayout" Target="../slideLayouts/slideLayout22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6.xml"/></Relationships>
</file>

<file path=ppt/slides/_rels/slide2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1.xml"/><Relationship Id="rId1" Type="http://schemas.openxmlformats.org/officeDocument/2006/relationships/slideLayout" Target="../slideLayouts/slideLayout80.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5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83.xml"/><Relationship Id="rId1" Type="http://schemas.openxmlformats.org/officeDocument/2006/relationships/slideLayout" Target="../slideLayouts/slideLayout264.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166.xml"/><Relationship Id="rId1" Type="http://schemas.openxmlformats.org/officeDocument/2006/relationships/themeOverride" Target="../theme/themeOverride1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4.xml"/></Relationships>
</file>

<file path=ppt/slides/_rels/slide26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56.xml"/></Relationships>
</file>

<file path=ppt/slides/_rels/slide2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8.xml"/><Relationship Id="rId1" Type="http://schemas.openxmlformats.org/officeDocument/2006/relationships/slideLayout" Target="../slideLayouts/slideLayout80.xml"/></Relationships>
</file>

<file path=ppt/slides/_rels/slide2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9.xml"/><Relationship Id="rId1" Type="http://schemas.openxmlformats.org/officeDocument/2006/relationships/slideLayout" Target="../slideLayouts/slideLayout56.xml"/></Relationships>
</file>

<file path=ppt/slides/_rels/slide2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0.xml"/><Relationship Id="rId1" Type="http://schemas.openxmlformats.org/officeDocument/2006/relationships/slideLayout" Target="../slideLayouts/slideLayout80.xml"/></Relationships>
</file>

<file path=ppt/slides/_rels/slide2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1.xml"/><Relationship Id="rId1" Type="http://schemas.openxmlformats.org/officeDocument/2006/relationships/slideLayout" Target="../slideLayouts/slideLayout80.xml"/></Relationships>
</file>

<file path=ppt/slides/_rels/slide2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2.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3.xml"/><Relationship Id="rId1" Type="http://schemas.openxmlformats.org/officeDocument/2006/relationships/slideLayout" Target="../slideLayouts/slideLayout80.xml"/></Relationships>
</file>

<file path=ppt/slides/_rels/slide27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9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wmf"/></Relationships>
</file>

<file path=ppt/slides/_rels/slide27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8.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2.xml"/></Relationships>
</file>

<file path=ppt/slides/_rels/slide28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28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9.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0.xml"/><Relationship Id="rId1" Type="http://schemas.openxmlformats.org/officeDocument/2006/relationships/slideLayout" Target="../slideLayouts/slideLayout56.xml"/><Relationship Id="rId4" Type="http://schemas.openxmlformats.org/officeDocument/2006/relationships/image" Target="../media/image183.png"/></Relationships>
</file>

<file path=ppt/slides/_rels/slide28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01.xml"/><Relationship Id="rId1" Type="http://schemas.openxmlformats.org/officeDocument/2006/relationships/slideLayout" Target="../slideLayouts/slideLayout5.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2.xml"/><Relationship Id="rId1" Type="http://schemas.openxmlformats.org/officeDocument/2006/relationships/slideLayout" Target="../slideLayouts/slideLayout32.xml"/><Relationship Id="rId4" Type="http://schemas.openxmlformats.org/officeDocument/2006/relationships/image" Target="../media/image18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6.xml"/><Relationship Id="rId1" Type="http://schemas.openxmlformats.org/officeDocument/2006/relationships/themeOverride" Target="../theme/themeOverr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13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56.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137.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6.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wmf"/></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6.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ctrTitle"/>
          </p:nvPr>
        </p:nvSpPr>
        <p:spPr>
          <a:xfrm>
            <a:off x="685800" y="71438"/>
            <a:ext cx="7772400" cy="1752600"/>
          </a:xfrm>
        </p:spPr>
        <p:txBody>
          <a:bodyPr/>
          <a:lstStyle/>
          <a:p>
            <a:r>
              <a:rPr lang="en-US" sz="9600" b="1">
                <a:latin typeface="Georgia" charset="0"/>
                <a:ea typeface="ＭＳ Ｐゴシック" charset="0"/>
                <a:cs typeface="ＭＳ Ｐゴシック" charset="0"/>
              </a:rPr>
              <a:t>JEREMIAH</a:t>
            </a:r>
          </a:p>
        </p:txBody>
      </p:sp>
      <p:pic>
        <p:nvPicPr>
          <p:cNvPr id="52226"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750" y="2643188"/>
            <a:ext cx="2611438"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7"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0688" y="2603500"/>
            <a:ext cx="2643187" cy="361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Subtitle 1"/>
          <p:cNvSpPr txBox="1">
            <a:spLocks/>
          </p:cNvSpPr>
          <p:nvPr/>
        </p:nvSpPr>
        <p:spPr bwMode="auto">
          <a:xfrm>
            <a:off x="0" y="1676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mr-IN" altLang="ja-JP" sz="1800" b="1" dirty="0">
                <a:solidFill>
                  <a:prstClr val="black"/>
                </a:solidFill>
                <a:latin typeface="Georgia" charset="0"/>
              </a:rPr>
              <a:t>"</a:t>
            </a:r>
            <a:r>
              <a:rPr lang="en-US" altLang="ja-JP" sz="1800" b="1" dirty="0">
                <a:solidFill>
                  <a:prstClr val="black"/>
                </a:solidFill>
                <a:latin typeface="Georgia" charset="0"/>
              </a:rPr>
              <a:t>THE WEEPING PROPHET</a:t>
            </a:r>
            <a:r>
              <a:rPr lang="mr-IN" altLang="ja-JP" sz="1800" b="1" dirty="0">
                <a:solidFill>
                  <a:prstClr val="black"/>
                </a:solidFill>
                <a:latin typeface="Georgia" charset="0"/>
              </a:rPr>
              <a:t>"</a:t>
            </a:r>
            <a:r>
              <a:rPr lang="en-US" altLang="ja-JP" sz="1800" b="1" dirty="0">
                <a:solidFill>
                  <a:prstClr val="black"/>
                </a:solidFill>
                <a:latin typeface="Georgia" charset="0"/>
              </a:rPr>
              <a:t> OR </a:t>
            </a:r>
            <a:r>
              <a:rPr lang="mr-IN" altLang="ja-JP" sz="1800" b="1" dirty="0">
                <a:solidFill>
                  <a:prstClr val="black"/>
                </a:solidFill>
                <a:latin typeface="Georgia" charset="0"/>
              </a:rPr>
              <a:t>"</a:t>
            </a:r>
            <a:r>
              <a:rPr lang="en-US" altLang="ja-JP" sz="1800" b="1" dirty="0">
                <a:solidFill>
                  <a:prstClr val="black"/>
                </a:solidFill>
                <a:latin typeface="Georgia" charset="0"/>
              </a:rPr>
              <a:t>THE PROPHET OF HOPE</a:t>
            </a:r>
            <a:r>
              <a:rPr lang="mr-IN" altLang="ja-JP" sz="1800" b="1" dirty="0">
                <a:solidFill>
                  <a:prstClr val="black"/>
                </a:solidFill>
                <a:latin typeface="Georgia" charset="0"/>
              </a:rPr>
              <a:t>"</a:t>
            </a:r>
            <a:r>
              <a:rPr lang="en-US" altLang="ja-JP" sz="1800" b="1" dirty="0">
                <a:solidFill>
                  <a:prstClr val="black"/>
                </a:solidFill>
                <a:latin typeface="Georgia" charset="0"/>
              </a:rPr>
              <a:t>?</a:t>
            </a:r>
            <a:endParaRPr lang="en-GB" altLang="ja-JP" sz="1800" b="1" dirty="0">
              <a:solidFill>
                <a:prstClr val="black"/>
              </a:solidFill>
              <a:latin typeface="Georgia" charset="0"/>
            </a:endParaRPr>
          </a:p>
          <a:p>
            <a:pPr algn="ctr" defTabSz="914400" fontAlgn="base">
              <a:spcBef>
                <a:spcPct val="20000"/>
              </a:spcBef>
              <a:spcAft>
                <a:spcPct val="0"/>
              </a:spcAft>
              <a:buClr>
                <a:srgbClr val="D16349"/>
              </a:buClr>
              <a:buSzPct val="85000"/>
              <a:buFont typeface="Wingdings 2" charset="0"/>
              <a:buNone/>
            </a:pPr>
            <a:endParaRPr lang="en-US" sz="1800" b="1" dirty="0">
              <a:solidFill>
                <a:prstClr val="black"/>
              </a:solidFill>
              <a:latin typeface="Georgia" charset="0"/>
            </a:endParaRPr>
          </a:p>
        </p:txBody>
      </p:sp>
      <p:sp>
        <p:nvSpPr>
          <p:cNvPr id="8" name="Rectangle 7">
            <a:extLst>
              <a:ext uri="{FF2B5EF4-FFF2-40B4-BE49-F238E27FC236}">
                <a16:creationId xmlns:a16="http://schemas.microsoft.com/office/drawing/2014/main" id="{D70F85CB-8251-D34A-B3FA-3EBCA737B31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5151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extLst>
              <p:ext uri="{D42A27DB-BD31-4B8C-83A1-F6EECF244321}">
                <p14:modId xmlns:p14="http://schemas.microsoft.com/office/powerpoint/2010/main" val="2394616681"/>
              </p:ext>
            </p:extLst>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1</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82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Relationship With God</a:t>
            </a: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25844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A young bride</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Unfaithful …. many lovers, </a:t>
            </a:r>
          </a:p>
          <a:p>
            <a:pPr defTabSz="914400" eaLnBrk="1" fontAlgn="base" hangingPunct="1">
              <a:spcBef>
                <a:spcPct val="0"/>
              </a:spcBef>
              <a:spcAft>
                <a:spcPct val="0"/>
              </a:spcAft>
            </a:pPr>
            <a:r>
              <a:rPr lang="en-US" sz="2800" b="1">
                <a:solidFill>
                  <a:prstClr val="black"/>
                </a:solidFill>
              </a:rPr>
              <a:t>            one named Baal</a:t>
            </a:r>
            <a:endParaRPr lang="en-US" sz="2800" b="1">
              <a:solidFill>
                <a:srgbClr val="D16349"/>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501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Jer. 2–4</a:t>
            </a:r>
          </a:p>
        </p:txBody>
      </p:sp>
    </p:spTree>
    <p:extLst>
      <p:ext uri="{BB962C8B-B14F-4D97-AF65-F5344CB8AC3E}">
        <p14:creationId xmlns:p14="http://schemas.microsoft.com/office/powerpoint/2010/main" val="2434854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a:t>
            </a:r>
          </a:p>
        </p:txBody>
      </p:sp>
    </p:spTree>
    <p:extLst>
      <p:ext uri="{BB962C8B-B14F-4D97-AF65-F5344CB8AC3E}">
        <p14:creationId xmlns:p14="http://schemas.microsoft.com/office/powerpoint/2010/main" val="146231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13850"/>
            <a:ext cx="9144000" cy="5617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charset="0"/>
                <a:ea typeface="ＭＳ Ｐゴシック" charset="0"/>
              </a:rPr>
              <a:t>How will there be a second return?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rcRect l="5005" r="10252"/>
          <a:stretch/>
        </p:blipFill>
        <p:spPr>
          <a:xfrm>
            <a:off x="0" y="547890"/>
            <a:ext cx="9153249" cy="644660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2663937"/>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266393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390161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4211591"/>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04500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1715263"/>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174851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243404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3739835"/>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15">
            <a:extLst>
              <a:ext uri="{FF2B5EF4-FFF2-40B4-BE49-F238E27FC236}">
                <a16:creationId xmlns:a16="http://schemas.microsoft.com/office/drawing/2014/main" id="{FAFCAD70-3966-2246-FDDB-2FFADE657A4E}"/>
              </a:ext>
            </a:extLst>
          </p:cNvPr>
          <p:cNvSpPr/>
          <p:nvPr/>
        </p:nvSpPr>
        <p:spPr bwMode="auto">
          <a:xfrm>
            <a:off x="0" y="548680"/>
            <a:ext cx="9153249" cy="6400800"/>
          </a:xfrm>
          <a:prstGeom prst="rect">
            <a:avLst/>
          </a:prstGeom>
          <a:solidFill>
            <a:schemeClr val="tx1">
              <a:alpha val="52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85B4CCEB-0FE4-3CE0-240E-51A9C7F0FFAF}"/>
              </a:ext>
            </a:extLst>
          </p:cNvPr>
          <p:cNvSpPr txBox="1">
            <a:spLocks noChangeArrowheads="1"/>
          </p:cNvSpPr>
          <p:nvPr/>
        </p:nvSpPr>
        <p:spPr bwMode="auto">
          <a:xfrm>
            <a:off x="-36512" y="1484784"/>
            <a:ext cx="9144000"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"Return home, you wayward children,"</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says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"for I am your master.</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 will bring you back to the land of Israel—</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one from this town and two from that family—</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from wherever you are scattered.</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15 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I will give you shepherds after my own heart,</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will guide you with knowledge and understanding</a:t>
            </a:r>
            <a:r>
              <a:rPr kumimoji="0" lang="el-GR"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Jeremiah 3:14-15 </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8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93820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13850"/>
            <a:ext cx="9144000" cy="5265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AFBF9"/>
                </a:solidFill>
                <a:effectLst>
                  <a:glow rad="228600">
                    <a:srgbClr val="000000">
                      <a:satMod val="175000"/>
                      <a:alpha val="77000"/>
                    </a:srgbClr>
                  </a:glow>
                </a:effectLst>
                <a:uLnTx/>
                <a:uFillTx/>
                <a:latin typeface="Arial" charset="0"/>
                <a:ea typeface="ＭＳ Ｐゴシック" charset="0"/>
              </a:rPr>
              <a:t>How will there be a second return?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rcRect l="5005" r="10252"/>
          <a:stretch/>
        </p:blipFill>
        <p:spPr>
          <a:xfrm>
            <a:off x="0" y="620688"/>
            <a:ext cx="9153249" cy="6373801"/>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2663937"/>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266393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390161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4211591"/>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404500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1715263"/>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174851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2434047"/>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3739835"/>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Rectangle 1">
            <a:extLst>
              <a:ext uri="{FF2B5EF4-FFF2-40B4-BE49-F238E27FC236}">
                <a16:creationId xmlns:a16="http://schemas.microsoft.com/office/drawing/2014/main" id="{EF9E6AFD-DC2B-361F-E197-AAC9E38F6FCF}"/>
              </a:ext>
            </a:extLst>
          </p:cNvPr>
          <p:cNvSpPr/>
          <p:nvPr/>
        </p:nvSpPr>
        <p:spPr bwMode="auto">
          <a:xfrm>
            <a:off x="0" y="620687"/>
            <a:ext cx="9153249" cy="6400800"/>
          </a:xfrm>
          <a:prstGeom prst="rect">
            <a:avLst/>
          </a:prstGeom>
          <a:solidFill>
            <a:schemeClr val="tx1">
              <a:alpha val="52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85B4CCEB-0FE4-3CE0-240E-51A9C7F0FFAF}"/>
              </a:ext>
            </a:extLst>
          </p:cNvPr>
          <p:cNvSpPr txBox="1">
            <a:spLocks noChangeArrowheads="1"/>
          </p:cNvSpPr>
          <p:nvPr/>
        </p:nvSpPr>
        <p:spPr bwMode="auto">
          <a:xfrm>
            <a:off x="-27263" y="836851"/>
            <a:ext cx="9180512" cy="596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when your land is once more filled with people,” says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“you will no longer wish for ‘the good old days’ when you possessed the Ark of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 Covenant. You will not miss those days or even remember them, and there will be no need to rebuild the Ark.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that day, Jerusalem will be known as ‘The Throne of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All nations will come there to honor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They will no longer stubbornly follow their own evil desires.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18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those days the people of Judah and Israel will return together from exile in the north. They will return to the land I gave your ancestors as an inheritance forever."</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Jeremiah 3:16-18 </a:t>
            </a:r>
            <a:r>
              <a:rPr kumimoji="0" lang="en-US" sz="1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US" sz="24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4370565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a:t>
            </a:r>
          </a:p>
        </p:txBody>
      </p:sp>
    </p:spTree>
    <p:extLst>
      <p:ext uri="{BB962C8B-B14F-4D97-AF65-F5344CB8AC3E}">
        <p14:creationId xmlns:p14="http://schemas.microsoft.com/office/powerpoint/2010/main" val="149371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a:t>
            </a:r>
          </a:p>
        </p:txBody>
      </p:sp>
    </p:spTree>
    <p:extLst>
      <p:ext uri="{BB962C8B-B14F-4D97-AF65-F5344CB8AC3E}">
        <p14:creationId xmlns:p14="http://schemas.microsoft.com/office/powerpoint/2010/main" val="4021495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6</a:t>
            </a:r>
          </a:p>
        </p:txBody>
      </p:sp>
    </p:spTree>
    <p:extLst>
      <p:ext uri="{BB962C8B-B14F-4D97-AF65-F5344CB8AC3E}">
        <p14:creationId xmlns:p14="http://schemas.microsoft.com/office/powerpoint/2010/main" val="1688121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'Stand at the crossroads and look;</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for the ancient paths,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where the good way is,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walk in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you will find rest for your souls'"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(Jeremiah 6:16a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6055536"/>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7</a:t>
            </a:r>
          </a:p>
        </p:txBody>
      </p:sp>
    </p:spTree>
    <p:extLst>
      <p:ext uri="{BB962C8B-B14F-4D97-AF65-F5344CB8AC3E}">
        <p14:creationId xmlns:p14="http://schemas.microsoft.com/office/powerpoint/2010/main" val="24376575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Worthless Public Worship</a:t>
            </a:r>
          </a:p>
        </p:txBody>
      </p:sp>
      <p:sp>
        <p:nvSpPr>
          <p:cNvPr id="124930" name="Text Box 4"/>
          <p:cNvSpPr txBox="1">
            <a:spLocks noChangeArrowheads="1"/>
          </p:cNvSpPr>
          <p:nvPr/>
        </p:nvSpPr>
        <p:spPr bwMode="auto">
          <a:xfrm>
            <a:off x="381000" y="4494213"/>
            <a:ext cx="7048500"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God tells Jeremiah to ...</a:t>
            </a:r>
          </a:p>
          <a:p>
            <a:pPr defTabSz="914400" eaLnBrk="1" fontAlgn="base" hangingPunct="1">
              <a:spcBef>
                <a:spcPct val="0"/>
              </a:spcBef>
              <a:spcAft>
                <a:spcPct val="0"/>
              </a:spcAft>
            </a:pPr>
            <a:r>
              <a:rPr lang="en-US" sz="2800" b="1" i="1">
                <a:solidFill>
                  <a:srgbClr val="800000"/>
                </a:solidFill>
              </a:rPr>
              <a:t>Stop praying for Judah</a:t>
            </a:r>
          </a:p>
          <a:p>
            <a:pPr defTabSz="914400" eaLnBrk="1" fontAlgn="base" hangingPunct="1">
              <a:spcBef>
                <a:spcPct val="0"/>
              </a:spcBef>
              <a:spcAft>
                <a:spcPct val="0"/>
              </a:spcAft>
            </a:pPr>
            <a:r>
              <a:rPr lang="en-US" sz="2800" b="1">
                <a:solidFill>
                  <a:prstClr val="black"/>
                </a:solidFill>
              </a:rPr>
              <a:t>Their evil had become unthinkable. </a:t>
            </a:r>
          </a:p>
          <a:p>
            <a:pPr defTabSz="914400" eaLnBrk="1" fontAlgn="base" hangingPunct="1">
              <a:spcBef>
                <a:spcPct val="0"/>
              </a:spcBef>
              <a:spcAft>
                <a:spcPct val="0"/>
              </a:spcAft>
            </a:pPr>
            <a:r>
              <a:rPr lang="en-US" sz="2800" b="1">
                <a:solidFill>
                  <a:prstClr val="black"/>
                </a:solidFill>
              </a:rPr>
              <a:t>They even sacrificed their own children!  </a:t>
            </a: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6881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i="1" dirty="0">
                <a:solidFill>
                  <a:srgbClr val="800000"/>
                </a:solidFill>
              </a:rPr>
              <a:t>Trusted in empty words</a:t>
            </a:r>
          </a:p>
          <a:p>
            <a:pPr defTabSz="914400" eaLnBrk="1" fontAlgn="base" hangingPunct="1">
              <a:spcBef>
                <a:spcPct val="0"/>
              </a:spcBef>
              <a:spcAft>
                <a:spcPct val="0"/>
              </a:spcAft>
            </a:pPr>
            <a:r>
              <a:rPr lang="en-US" sz="2800" b="1" dirty="0">
                <a:solidFill>
                  <a:prstClr val="black"/>
                </a:solidFill>
              </a:rPr>
              <a:t>And </a:t>
            </a:r>
            <a:r>
              <a:rPr lang="mr-IN" altLang="ja-JP" sz="2800" b="1" dirty="0">
                <a:solidFill>
                  <a:prstClr val="black"/>
                </a:solidFill>
              </a:rPr>
              <a:t>"</a:t>
            </a:r>
            <a:r>
              <a:rPr lang="en-US" altLang="ja-JP" sz="2800" b="1" dirty="0">
                <a:solidFill>
                  <a:prstClr val="black"/>
                </a:solidFill>
              </a:rPr>
              <a:t>God will not destroy the temple</a:t>
            </a:r>
            <a:r>
              <a:rPr lang="mr-IN" altLang="ja-JP" sz="2800" b="1" dirty="0">
                <a:solidFill>
                  <a:prstClr val="black"/>
                </a:solidFill>
              </a:rPr>
              <a:t>"</a:t>
            </a:r>
            <a:endParaRPr lang="en-US" sz="2800" b="1" dirty="0">
              <a:solidFill>
                <a:prstClr val="black"/>
              </a:solidFill>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grpSp>
      <p:sp>
        <p:nvSpPr>
          <p:cNvPr id="124934" name="Rectangle 9"/>
          <p:cNvSpPr>
            <a:spLocks noChangeArrowheads="1"/>
          </p:cNvSpPr>
          <p:nvPr/>
        </p:nvSpPr>
        <p:spPr bwMode="auto">
          <a:xfrm>
            <a:off x="7572375" y="5857875"/>
            <a:ext cx="15033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7–8</a:t>
            </a:r>
          </a:p>
        </p:txBody>
      </p:sp>
    </p:spTree>
    <p:extLst>
      <p:ext uri="{BB962C8B-B14F-4D97-AF65-F5344CB8AC3E}">
        <p14:creationId xmlns:p14="http://schemas.microsoft.com/office/powerpoint/2010/main" val="395750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7F500F-92E2-DD49-BFC2-D44C57567B3A}"/>
              </a:ext>
            </a:extLst>
          </p:cNvPr>
          <p:cNvGrpSpPr/>
          <p:nvPr/>
        </p:nvGrpSpPr>
        <p:grpSpPr>
          <a:xfrm>
            <a:off x="-407856" y="1824500"/>
            <a:ext cx="8933244" cy="3267677"/>
            <a:chOff x="121920" y="842769"/>
            <a:chExt cx="8933244" cy="3267677"/>
          </a:xfrm>
        </p:grpSpPr>
        <p:sp>
          <p:nvSpPr>
            <p:cNvPr id="15" name="Rectangle 14">
              <a:extLst>
                <a:ext uri="{FF2B5EF4-FFF2-40B4-BE49-F238E27FC236}">
                  <a16:creationId xmlns:a16="http://schemas.microsoft.com/office/drawing/2014/main" id="{C6BB618B-AA43-2548-98E0-228ADBDE20E9}"/>
                </a:ext>
              </a:extLst>
            </p:cNvPr>
            <p:cNvSpPr/>
            <p:nvPr/>
          </p:nvSpPr>
          <p:spPr>
            <a:xfrm>
              <a:off x="121920" y="921146"/>
              <a:ext cx="2002971" cy="318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E17730-DD2E-C84C-B3A3-B73834E5DF8D}"/>
                </a:ext>
              </a:extLst>
            </p:cNvPr>
            <p:cNvSpPr/>
            <p:nvPr/>
          </p:nvSpPr>
          <p:spPr>
            <a:xfrm>
              <a:off x="1776549" y="921146"/>
              <a:ext cx="3222171" cy="249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7E49A4-E03C-4540-A9F6-4ABB42D800B1}"/>
                </a:ext>
              </a:extLst>
            </p:cNvPr>
            <p:cNvSpPr/>
            <p:nvPr/>
          </p:nvSpPr>
          <p:spPr>
            <a:xfrm>
              <a:off x="4361077" y="842769"/>
              <a:ext cx="4694087" cy="204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7724" t="9030" r="2849" b="15997"/>
          <a:stretch/>
        </p:blipFill>
        <p:spPr>
          <a:xfrm>
            <a:off x="-25400" y="921146"/>
            <a:ext cx="9169400" cy="5432268"/>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r>
              <a:rPr lang="en-US" sz="1200" dirty="0">
                <a:solidFill>
                  <a:prstClr val="black"/>
                </a:solidFill>
              </a:rPr>
              <a:t>31 </a:t>
            </a:r>
            <a:r>
              <a:rPr lang="en-US" sz="1200" b="1" dirty="0">
                <a:solidFill>
                  <a:prstClr val="black"/>
                </a:solidFill>
              </a:rPr>
              <a:t>S</a:t>
            </a:r>
            <a:r>
              <a:rPr lang="en-US" sz="1200" dirty="0">
                <a:solidFill>
                  <a:prstClr val="black"/>
                </a:solidFill>
              </a:rPr>
              <a:t>pirit</a:t>
            </a:r>
            <a:r>
              <a:rPr lang="mr-IN" sz="1200" dirty="0">
                <a:solidFill>
                  <a:prstClr val="black"/>
                </a:solidFill>
              </a:rPr>
              <a:t>'</a:t>
            </a:r>
            <a:r>
              <a:rPr lang="en-US" sz="1200" dirty="0">
                <a:solidFill>
                  <a:prstClr val="black"/>
                </a:solidFill>
              </a:rPr>
              <a:t>s descent upon Jesus</a:t>
            </a:r>
          </a:p>
          <a:p>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mr-IN" sz="1200" dirty="0">
                <a:solidFill>
                  <a:prstClr val="black"/>
                </a:solidFill>
              </a:rPr>
              <a:t>'</a:t>
            </a:r>
            <a:r>
              <a:rPr lang="en-US" sz="1200" dirty="0">
                <a:solidFill>
                  <a:prstClr val="black"/>
                </a:solidFill>
              </a:rPr>
              <a:t>s temptations</a:t>
            </a:r>
          </a:p>
          <a:p>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endParaRPr lang="en-US" sz="1200" dirty="0">
              <a:solidFill>
                <a:prstClr val="black"/>
              </a:solidFill>
            </a:endParaRPr>
          </a:p>
          <a:p>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37 </a:t>
            </a:r>
            <a:r>
              <a:rPr lang="en-US" sz="1200" b="1" dirty="0">
                <a:solidFill>
                  <a:prstClr val="black"/>
                </a:solidFill>
              </a:rPr>
              <a:t>M</a:t>
            </a:r>
            <a:r>
              <a:rPr lang="en-US" sz="1200" dirty="0">
                <a:solidFill>
                  <a:prstClr val="black"/>
                </a:solidFill>
              </a:rPr>
              <a:t>atthew</a:t>
            </a:r>
            <a:r>
              <a:rPr lang="mr-IN" sz="1200" dirty="0">
                <a:solidFill>
                  <a:prstClr val="black"/>
                </a:solidFill>
              </a:rPr>
              <a:t>'</a:t>
            </a:r>
            <a:r>
              <a:rPr lang="en-US" sz="1200" dirty="0">
                <a:solidFill>
                  <a:prstClr val="black"/>
                </a:solidFill>
              </a:rPr>
              <a:t>s call from Jesus</a:t>
            </a:r>
          </a:p>
          <a:p>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mr-IN" sz="1200" dirty="0">
                <a:solidFill>
                  <a:prstClr val="black"/>
                </a:solidFill>
              </a:rPr>
              <a:t>'</a:t>
            </a:r>
            <a:r>
              <a:rPr lang="en-US" sz="1200" dirty="0">
                <a:solidFill>
                  <a:prstClr val="black"/>
                </a:solidFill>
              </a:rPr>
              <a:t>s message</a:t>
            </a:r>
          </a:p>
          <a:p>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mr-IN" sz="1200" dirty="0">
                <a:solidFill>
                  <a:prstClr val="black"/>
                </a:solidFill>
              </a:rPr>
              <a:t>'</a:t>
            </a:r>
            <a:r>
              <a:rPr lang="en-US" sz="1200" dirty="0">
                <a:solidFill>
                  <a:prstClr val="black"/>
                </a:solidFill>
              </a:rPr>
              <a:t> transfiguration</a:t>
            </a:r>
          </a:p>
          <a:p>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endParaRPr lang="en-US" sz="1200" dirty="0">
              <a:solidFill>
                <a:prstClr val="black"/>
              </a:solidFill>
            </a:endParaRPr>
          </a:p>
          <a:p>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mr-IN" sz="1200" dirty="0">
                <a:solidFill>
                  <a:prstClr val="black"/>
                </a:solidFill>
              </a:rPr>
              <a:t>"</a:t>
            </a:r>
            <a:r>
              <a:rPr lang="en-US" sz="1200" dirty="0">
                <a:solidFill>
                  <a:prstClr val="black"/>
                </a:solidFill>
              </a:rPr>
              <a:t>woes</a:t>
            </a:r>
            <a:r>
              <a:rPr lang="mr-IN" sz="1200" dirty="0">
                <a:solidFill>
                  <a:prstClr val="black"/>
                </a:solidFill>
              </a:rPr>
              <a:t>"</a:t>
            </a:r>
            <a:endParaRPr lang="en-US" sz="1200" dirty="0">
              <a:solidFill>
                <a:prstClr val="black"/>
              </a:solidFill>
            </a:endParaRPr>
          </a:p>
          <a:p>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endParaRPr lang="en-US" sz="1200" dirty="0">
              <a:solidFill>
                <a:prstClr val="black"/>
              </a:solidFill>
            </a:endParaRPr>
          </a:p>
          <a:p>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mr-IN" sz="1200" dirty="0">
                <a:solidFill>
                  <a:prstClr val="black"/>
                </a:solidFill>
              </a:rPr>
              <a:t>'</a:t>
            </a:r>
            <a:r>
              <a:rPr lang="en-US" sz="1200" dirty="0">
                <a:solidFill>
                  <a:prstClr val="black"/>
                </a:solidFill>
              </a:rPr>
              <a:t>s eve</a:t>
            </a:r>
          </a:p>
          <a:p>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r>
              <a:rPr lang="en-US" sz="1200" dirty="0">
                <a:solidFill>
                  <a:prstClr val="black"/>
                </a:solidFill>
              </a:rPr>
              <a:t>56 </a:t>
            </a:r>
            <a:r>
              <a:rPr lang="en-US" sz="1200" b="1" dirty="0">
                <a:solidFill>
                  <a:prstClr val="black"/>
                </a:solidFill>
              </a:rPr>
              <a:t>S</a:t>
            </a:r>
            <a:r>
              <a:rPr lang="en-US" sz="1200" dirty="0">
                <a:solidFill>
                  <a:prstClr val="black"/>
                </a:solidFill>
              </a:rPr>
              <a:t>avior</a:t>
            </a:r>
            <a:r>
              <a:rPr lang="mr-IN"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1 Inception of the world</a:t>
            </a:r>
          </a:p>
          <a:p>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endParaRPr lang="en-US" sz="1200" dirty="0">
              <a:solidFill>
                <a:prstClr val="black"/>
              </a:solidFill>
            </a:endParaRPr>
          </a:p>
          <a:p>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mr-IN" sz="1200" dirty="0">
                <a:solidFill>
                  <a:prstClr val="black"/>
                </a:solidFill>
              </a:rPr>
              <a:t>'</a:t>
            </a:r>
            <a:r>
              <a:rPr lang="en-US" sz="1200" dirty="0">
                <a:solidFill>
                  <a:prstClr val="black"/>
                </a:solidFill>
              </a:rPr>
              <a:t>s fall</a:t>
            </a:r>
          </a:p>
          <a:p>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endParaRPr lang="en-US" sz="1200" dirty="0">
              <a:solidFill>
                <a:prstClr val="black"/>
              </a:solidFill>
            </a:endParaRPr>
          </a:p>
          <a:p>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  9 </a:t>
            </a:r>
            <a:r>
              <a:rPr lang="en-US" sz="1200" b="1" dirty="0">
                <a:solidFill>
                  <a:prstClr val="black"/>
                </a:solidFill>
              </a:rPr>
              <a:t>M</a:t>
            </a:r>
            <a:r>
              <a:rPr lang="en-US" sz="1200" dirty="0">
                <a:solidFill>
                  <a:prstClr val="black"/>
                </a:solidFill>
              </a:rPr>
              <a:t>atthew</a:t>
            </a:r>
            <a:r>
              <a:rPr lang="mr-IN" sz="1200" dirty="0">
                <a:solidFill>
                  <a:prstClr val="black"/>
                </a:solidFill>
              </a:rPr>
              <a:t>'</a:t>
            </a:r>
            <a:r>
              <a:rPr lang="en-US" sz="1200" dirty="0">
                <a:solidFill>
                  <a:prstClr val="black"/>
                </a:solidFill>
              </a:rPr>
              <a:t>s call from Jesus</a:t>
            </a:r>
          </a:p>
          <a:p>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mr-IN" sz="1200" dirty="0">
                <a:solidFill>
                  <a:prstClr val="black"/>
                </a:solidFill>
              </a:rPr>
              <a:t>'</a:t>
            </a:r>
            <a:r>
              <a:rPr lang="en-US" sz="1200" dirty="0">
                <a:solidFill>
                  <a:prstClr val="black"/>
                </a:solidFill>
              </a:rPr>
              <a:t>s message</a:t>
            </a:r>
          </a:p>
          <a:p>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mr-IN" sz="1200" dirty="0">
                <a:solidFill>
                  <a:prstClr val="black"/>
                </a:solidFill>
              </a:rPr>
              <a:t>'</a:t>
            </a:r>
            <a:r>
              <a:rPr lang="en-US" sz="1200" dirty="0">
                <a:solidFill>
                  <a:prstClr val="black"/>
                </a:solidFill>
              </a:rPr>
              <a:t> transfiguration</a:t>
            </a:r>
          </a:p>
          <a:p>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endParaRPr lang="en-US" sz="1200" dirty="0">
              <a:solidFill>
                <a:prstClr val="black"/>
              </a:solidFill>
            </a:endParaRPr>
          </a:p>
          <a:p>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mr-IN" sz="1200" dirty="0">
                <a:solidFill>
                  <a:prstClr val="black"/>
                </a:solidFill>
              </a:rPr>
              <a:t>"</a:t>
            </a:r>
            <a:r>
              <a:rPr lang="en-US" sz="1200" dirty="0">
                <a:solidFill>
                  <a:prstClr val="black"/>
                </a:solidFill>
              </a:rPr>
              <a:t>woes</a:t>
            </a:r>
            <a:r>
              <a:rPr lang="mr-IN" sz="1200" dirty="0">
                <a:solidFill>
                  <a:prstClr val="black"/>
                </a:solidFill>
              </a:rPr>
              <a:t>"</a:t>
            </a:r>
            <a:endParaRPr lang="en-US" sz="1200" dirty="0">
              <a:solidFill>
                <a:prstClr val="black"/>
              </a:solidFill>
            </a:endParaRPr>
          </a:p>
          <a:p>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endParaRPr lang="en-US" sz="1200" dirty="0">
              <a:solidFill>
                <a:prstClr val="black"/>
              </a:solidFill>
            </a:endParaRPr>
          </a:p>
          <a:p>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mr-IN" sz="1200" dirty="0">
                <a:solidFill>
                  <a:prstClr val="black"/>
                </a:solidFill>
              </a:rPr>
              <a:t>'</a:t>
            </a:r>
            <a:r>
              <a:rPr lang="en-US" sz="1200" dirty="0">
                <a:solidFill>
                  <a:prstClr val="black"/>
                </a:solidFill>
              </a:rPr>
              <a:t>s eve</a:t>
            </a:r>
          </a:p>
          <a:p>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r>
              <a:rPr lang="en-US" sz="1200" dirty="0">
                <a:solidFill>
                  <a:prstClr val="black"/>
                </a:solidFill>
              </a:rPr>
              <a:t>28 </a:t>
            </a:r>
            <a:r>
              <a:rPr lang="en-US" sz="1200" b="1" dirty="0">
                <a:solidFill>
                  <a:prstClr val="black"/>
                </a:solidFill>
              </a:rPr>
              <a:t>S</a:t>
            </a:r>
            <a:r>
              <a:rPr lang="en-US" sz="1200" dirty="0">
                <a:solidFill>
                  <a:prstClr val="black"/>
                </a:solidFill>
              </a:rPr>
              <a:t>avior</a:t>
            </a:r>
            <a:r>
              <a:rPr lang="mr-IN"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rPr>
              <a:t> </a:t>
            </a:r>
            <a:endParaRPr lang="en-US">
              <a:solidFill>
                <a:prstClr val="black"/>
              </a:solidFill>
              <a:latin typeface="Tw Cen MT"/>
            </a:endParaRPr>
          </a:p>
        </p:txBody>
      </p:sp>
      <p:sp>
        <p:nvSpPr>
          <p:cNvPr id="12" name="Title 1"/>
          <p:cNvSpPr txBox="1">
            <a:spLocks/>
          </p:cNvSpPr>
          <p:nvPr/>
        </p:nvSpPr>
        <p:spPr bwMode="auto">
          <a:xfrm>
            <a:off x="-27910" y="-13957"/>
            <a:ext cx="9232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Jeremiah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6064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8</a:t>
            </a:r>
          </a:p>
        </p:txBody>
      </p:sp>
    </p:spTree>
    <p:extLst>
      <p:ext uri="{BB962C8B-B14F-4D97-AF65-F5344CB8AC3E}">
        <p14:creationId xmlns:p14="http://schemas.microsoft.com/office/powerpoint/2010/main" val="3896522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6"/>
          <p:cNvSpPr>
            <a:spLocks noGrp="1" noChangeArrowheads="1"/>
          </p:cNvSpPr>
          <p:nvPr>
            <p:ph type="title"/>
          </p:nvPr>
        </p:nvSpPr>
        <p:spPr>
          <a:xfrm>
            <a:off x="285750" y="500063"/>
            <a:ext cx="8534400" cy="758825"/>
          </a:xfrm>
        </p:spPr>
        <p:txBody>
          <a:bodyPr/>
          <a:lstStyle/>
          <a:p>
            <a:pPr algn="l"/>
            <a:r>
              <a:rPr lang="en-US" sz="4000" b="1">
                <a:solidFill>
                  <a:schemeClr val="tx1"/>
                </a:solidFill>
                <a:latin typeface="Arial" charset="0"/>
                <a:ea typeface="ＭＳ Ｐゴシック" charset="0"/>
                <a:cs typeface="Arial" charset="0"/>
              </a:rPr>
              <a:t>Judgment is imminent &amp; terrible!</a:t>
            </a:r>
          </a:p>
        </p:txBody>
      </p:sp>
      <p:sp>
        <p:nvSpPr>
          <p:cNvPr id="126978" name="Text Box 7"/>
          <p:cNvSpPr txBox="1">
            <a:spLocks noChangeArrowheads="1"/>
          </p:cNvSpPr>
          <p:nvPr/>
        </p:nvSpPr>
        <p:spPr bwMode="auto">
          <a:xfrm>
            <a:off x="457200" y="1981200"/>
            <a:ext cx="4114800"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prstClr val="black"/>
                </a:solidFill>
              </a:rPr>
              <a:t>He weeps …..</a:t>
            </a:r>
          </a:p>
          <a:p>
            <a:pPr defTabSz="914400" eaLnBrk="1" fontAlgn="base" hangingPunct="1">
              <a:spcBef>
                <a:spcPct val="0"/>
              </a:spcBef>
              <a:spcAft>
                <a:spcPct val="0"/>
              </a:spcAft>
            </a:pPr>
            <a:endParaRPr lang="en-US" sz="2800" b="1">
              <a:solidFill>
                <a:prstClr val="black"/>
              </a:solidFill>
            </a:endParaRPr>
          </a:p>
          <a:p>
            <a:pPr defTabSz="914400" eaLnBrk="1" fontAlgn="base" hangingPunct="1">
              <a:spcBef>
                <a:spcPct val="0"/>
              </a:spcBef>
              <a:spcAft>
                <a:spcPct val="0"/>
              </a:spcAft>
            </a:pPr>
            <a:r>
              <a:rPr lang="en-US" sz="2800" b="1">
                <a:solidFill>
                  <a:prstClr val="black"/>
                </a:solidFill>
              </a:rPr>
              <a:t>His lament models the kind of repentance God desires of the entire nation.</a:t>
            </a:r>
          </a:p>
          <a:p>
            <a:pPr defTabSz="914400" eaLnBrk="1" fontAlgn="base" hangingPunct="1">
              <a:spcBef>
                <a:spcPct val="0"/>
              </a:spcBef>
              <a:spcAft>
                <a:spcPct val="0"/>
              </a:spcAft>
            </a:pPr>
            <a:endParaRPr lang="en-US" sz="2800" b="1">
              <a:solidFill>
                <a:prstClr val="black"/>
              </a:solidFill>
            </a:endParaRPr>
          </a:p>
        </p:txBody>
      </p:sp>
      <p:sp>
        <p:nvSpPr>
          <p:cNvPr id="126979" name="Rectangle 4"/>
          <p:cNvSpPr>
            <a:spLocks noChangeArrowheads="1"/>
          </p:cNvSpPr>
          <p:nvPr/>
        </p:nvSpPr>
        <p:spPr bwMode="auto">
          <a:xfrm>
            <a:off x="928688" y="5214938"/>
            <a:ext cx="1701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8–10</a:t>
            </a:r>
          </a:p>
        </p:txBody>
      </p:sp>
      <p:pic>
        <p:nvPicPr>
          <p:cNvPr id="126980" name="Picture 7" descr="See full siz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349500"/>
            <a:ext cx="360045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61205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9</a:t>
            </a:r>
          </a:p>
        </p:txBody>
      </p:sp>
    </p:spTree>
    <p:extLst>
      <p:ext uri="{BB962C8B-B14F-4D97-AF65-F5344CB8AC3E}">
        <p14:creationId xmlns:p14="http://schemas.microsoft.com/office/powerpoint/2010/main" val="21090393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10</a:t>
            </a:r>
          </a:p>
        </p:txBody>
      </p:sp>
    </p:spTree>
    <p:extLst>
      <p:ext uri="{BB962C8B-B14F-4D97-AF65-F5344CB8AC3E}">
        <p14:creationId xmlns:p14="http://schemas.microsoft.com/office/powerpoint/2010/main" val="4162266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4"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5" name="Rectangle 2"/>
          <p:cNvSpPr>
            <a:spLocks noGrp="1" noChangeArrowheads="1"/>
          </p:cNvSpPr>
          <p:nvPr>
            <p:ph type="ctrTitle"/>
          </p:nvPr>
        </p:nvSpPr>
        <p:spPr>
          <a:xfrm>
            <a:off x="5879468" y="5715000"/>
            <a:ext cx="3264532" cy="1143000"/>
          </a:xfrm>
          <a:solidFill>
            <a:schemeClr val="tx1"/>
          </a:solidFill>
        </p:spPr>
        <p:txBody>
          <a:bodyPr/>
          <a:lstStyle/>
          <a:p>
            <a:pPr eaLnBrk="1" hangingPunct="1"/>
            <a:r>
              <a:rPr lang="en-US" sz="2400" b="1" dirty="0">
                <a:solidFill>
                  <a:schemeClr val="bg1"/>
                </a:solidFill>
                <a:latin typeface="Arial" charset="0"/>
                <a:ea typeface="ＭＳ Ｐゴシック" charset="0"/>
                <a:cs typeface="ＭＳ Ｐゴシック" charset="0"/>
              </a:rPr>
              <a:t>Jeremiah 10:7</a:t>
            </a:r>
            <a:endParaRPr lang="en-US" sz="2000" dirty="0">
              <a:solidFill>
                <a:schemeClr val="bg1"/>
              </a:solidFill>
              <a:latin typeface="Arial" charset="0"/>
              <a:ea typeface="ＭＳ Ｐゴシック" charset="0"/>
              <a:cs typeface="ＭＳ Ｐゴシック" charset="0"/>
            </a:endParaRPr>
          </a:p>
        </p:txBody>
      </p:sp>
      <p:sp>
        <p:nvSpPr>
          <p:cNvPr id="164866" name="Rectangle 3"/>
          <p:cNvSpPr>
            <a:spLocks noGrp="1" noChangeArrowheads="1"/>
          </p:cNvSpPr>
          <p:nvPr>
            <p:ph type="subTitle" idx="1"/>
          </p:nvPr>
        </p:nvSpPr>
        <p:spPr>
          <a:xfrm>
            <a:off x="5868144" y="381"/>
            <a:ext cx="3264532" cy="5948899"/>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spcBef>
                <a:spcPct val="0"/>
              </a:spcBef>
            </a:pPr>
            <a:r>
              <a:rPr lang="en-US" sz="2800" b="1" dirty="0">
                <a:solidFill>
                  <a:schemeClr val="bg1"/>
                </a:solidFill>
                <a:latin typeface="Arial" charset="0"/>
                <a:ea typeface="ＭＳ Ｐゴシック" charset="0"/>
              </a:rPr>
              <a:t>Who should not revere you, O King of the nations? This is your due. Among all the wise men of the nations and in all their kingdoms, there is no one like you.</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11</a:t>
            </a:r>
          </a:p>
        </p:txBody>
      </p:sp>
    </p:spTree>
    <p:extLst>
      <p:ext uri="{BB962C8B-B14F-4D97-AF65-F5344CB8AC3E}">
        <p14:creationId xmlns:p14="http://schemas.microsoft.com/office/powerpoint/2010/main" val="33448796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Covenant, Conspiracies &amp; Complaints</a:t>
            </a: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819400" y="1689780"/>
              <a:ext cx="304046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Men from Anathoth</a:t>
              </a:r>
            </a:p>
            <a:p>
              <a:pPr defTabSz="914400" eaLnBrk="1" fontAlgn="base" hangingPunct="1">
                <a:spcBef>
                  <a:spcPct val="0"/>
                </a:spcBef>
                <a:spcAft>
                  <a:spcPct val="0"/>
                </a:spcAft>
              </a:pPr>
              <a:r>
                <a:rPr lang="en-US" b="1">
                  <a:solidFill>
                    <a:prstClr val="black"/>
                  </a:solidFill>
                </a:rPr>
                <a:t>conspire to kill him</a:t>
              </a:r>
            </a:p>
          </p:txBody>
        </p:sp>
      </p:grpSp>
      <p:grpSp>
        <p:nvGrpSpPr>
          <p:cNvPr id="3" name="Group 9"/>
          <p:cNvGrpSpPr>
            <a:grpSpLocks/>
          </p:cNvGrpSpPr>
          <p:nvPr/>
        </p:nvGrpSpPr>
        <p:grpSpPr bwMode="auto">
          <a:xfrm>
            <a:off x="76200" y="1828800"/>
            <a:ext cx="2973388" cy="3813175"/>
            <a:chOff x="76200" y="1828800"/>
            <a:chExt cx="2973440" cy="3813910"/>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97344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preaches</a:t>
              </a:r>
            </a:p>
            <a:p>
              <a:pPr defTabSz="914400" eaLnBrk="1" fontAlgn="base" hangingPunct="1">
                <a:spcBef>
                  <a:spcPct val="0"/>
                </a:spcBef>
                <a:spcAft>
                  <a:spcPct val="0"/>
                </a:spcAft>
              </a:pPr>
              <a:r>
                <a:rPr lang="en-US" b="1">
                  <a:solidFill>
                    <a:prstClr val="black"/>
                  </a:solidFill>
                </a:rPr>
                <a:t>Covenant broken</a:t>
              </a:r>
            </a:p>
          </p:txBody>
        </p:sp>
      </p:grpSp>
      <p:sp>
        <p:nvSpPr>
          <p:cNvPr id="129031" name="Text Box 17"/>
          <p:cNvSpPr txBox="1">
            <a:spLocks noChangeArrowheads="1"/>
          </p:cNvSpPr>
          <p:nvPr/>
        </p:nvSpPr>
        <p:spPr bwMode="auto">
          <a:xfrm>
            <a:off x="5638800" y="5029073"/>
            <a:ext cx="3505200" cy="1200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prstClr val="black"/>
                </a:solidFill>
              </a:rPr>
              <a:t>Jeremiah complains </a:t>
            </a:r>
            <a:br>
              <a:rPr lang="en-US" b="1">
                <a:solidFill>
                  <a:prstClr val="black"/>
                </a:solidFill>
              </a:rPr>
            </a:br>
            <a:r>
              <a:rPr lang="en-US" b="1">
                <a:solidFill>
                  <a:prstClr val="black"/>
                </a:solidFill>
              </a:rPr>
              <a:t>to God;</a:t>
            </a:r>
          </a:p>
          <a:p>
            <a:pPr algn="ctr" defTabSz="914400" eaLnBrk="1" fontAlgn="base" hangingPunct="1">
              <a:spcBef>
                <a:spcPct val="0"/>
              </a:spcBef>
              <a:spcAft>
                <a:spcPct val="0"/>
              </a:spcAft>
            </a:pPr>
            <a:r>
              <a:rPr lang="en-US" b="1">
                <a:solidFill>
                  <a:prstClr val="black"/>
                </a:solidFill>
              </a:rPr>
              <a:t>God encourages him</a:t>
            </a:r>
          </a:p>
        </p:txBody>
      </p:sp>
      <p:sp>
        <p:nvSpPr>
          <p:cNvPr id="129029" name="Rectangle 9"/>
          <p:cNvSpPr>
            <a:spLocks noChangeArrowheads="1"/>
          </p:cNvSpPr>
          <p:nvPr/>
        </p:nvSpPr>
        <p:spPr bwMode="auto">
          <a:xfrm>
            <a:off x="3200400" y="5867400"/>
            <a:ext cx="2438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b="1">
                <a:solidFill>
                  <a:srgbClr val="800000"/>
                </a:solidFill>
                <a:latin typeface="Arial" charset="0"/>
                <a:ea typeface="ＭＳ Ｐゴシック" charset="0"/>
                <a:cs typeface="ＭＳ Ｐゴシック" charset="0"/>
              </a:rPr>
              <a:t>Jer. 11–12</a:t>
            </a:r>
          </a:p>
        </p:txBody>
      </p:sp>
    </p:spTree>
    <p:extLst>
      <p:ext uri="{BB962C8B-B14F-4D97-AF65-F5344CB8AC3E}">
        <p14:creationId xmlns:p14="http://schemas.microsoft.com/office/powerpoint/2010/main" val="336557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12</a:t>
            </a:r>
          </a:p>
        </p:txBody>
      </p:sp>
    </p:spTree>
    <p:extLst>
      <p:ext uri="{BB962C8B-B14F-4D97-AF65-F5344CB8AC3E}">
        <p14:creationId xmlns:p14="http://schemas.microsoft.com/office/powerpoint/2010/main" val="16131265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13</a:t>
            </a:r>
          </a:p>
        </p:txBody>
      </p:sp>
    </p:spTree>
    <p:extLst>
      <p:ext uri="{BB962C8B-B14F-4D97-AF65-F5344CB8AC3E}">
        <p14:creationId xmlns:p14="http://schemas.microsoft.com/office/powerpoint/2010/main" val="30874061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28600"/>
            <a:ext cx="9144000" cy="758825"/>
          </a:xfrm>
        </p:spPr>
        <p:txBody>
          <a:bodyPr/>
          <a:lstStyle/>
          <a:p>
            <a:pPr eaLnBrk="1" hangingPunct="1"/>
            <a:r>
              <a:rPr lang="en-US" sz="4000" b="1" dirty="0">
                <a:solidFill>
                  <a:schemeClr val="tx1"/>
                </a:solidFill>
                <a:latin typeface="Arial" charset="0"/>
                <a:ea typeface="ＭＳ Ｐゴシック" charset="0"/>
                <a:cs typeface="Arial" charset="0"/>
              </a:rPr>
              <a:t>Object lessons – signs of judgment</a:t>
            </a:r>
          </a:p>
        </p:txBody>
      </p:sp>
      <p:pic>
        <p:nvPicPr>
          <p:cNvPr id="131074" name="Picture 4" descr="MCHH01377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3419475" cy="260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5" name="Text Box 5"/>
          <p:cNvSpPr txBox="1">
            <a:spLocks noChangeArrowheads="1"/>
          </p:cNvSpPr>
          <p:nvPr/>
        </p:nvSpPr>
        <p:spPr bwMode="auto">
          <a:xfrm>
            <a:off x="381000" y="4495800"/>
            <a:ext cx="37338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dirty="0">
                <a:solidFill>
                  <a:prstClr val="black"/>
                </a:solidFill>
              </a:rPr>
              <a:t>Like a ruined waistband rotting in rock crevice, Judah strayed from God, being exposed to pagan influences, and is now spiritually worthless.</a:t>
            </a:r>
          </a:p>
        </p:txBody>
      </p:sp>
      <p:pic>
        <p:nvPicPr>
          <p:cNvPr id="131076" name="Picture 12" descr="MPj043838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8700" y="1524000"/>
            <a:ext cx="35052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13"/>
          <p:cNvSpPr txBox="1">
            <a:spLocks noChangeArrowheads="1"/>
          </p:cNvSpPr>
          <p:nvPr/>
        </p:nvSpPr>
        <p:spPr bwMode="auto">
          <a:xfrm>
            <a:off x="5021263" y="4724400"/>
            <a:ext cx="3665537"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Fill jugs with wine! Get drunk! – God will have no mercy and compassion when they suffer.</a:t>
            </a:r>
          </a:p>
        </p:txBody>
      </p:sp>
      <p:sp>
        <p:nvSpPr>
          <p:cNvPr id="131078" name="Rectangle 7"/>
          <p:cNvSpPr>
            <a:spLocks noChangeArrowheads="1"/>
          </p:cNvSpPr>
          <p:nvPr/>
        </p:nvSpPr>
        <p:spPr bwMode="auto">
          <a:xfrm>
            <a:off x="3654425" y="5857875"/>
            <a:ext cx="13017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13</a:t>
            </a:r>
          </a:p>
        </p:txBody>
      </p:sp>
    </p:spTree>
    <p:extLst>
      <p:ext uri="{BB962C8B-B14F-4D97-AF65-F5344CB8AC3E}">
        <p14:creationId xmlns:p14="http://schemas.microsoft.com/office/powerpoint/2010/main" val="2254552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716395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14</a:t>
            </a:r>
          </a:p>
        </p:txBody>
      </p:sp>
    </p:spTree>
    <p:extLst>
      <p:ext uri="{BB962C8B-B14F-4D97-AF65-F5344CB8AC3E}">
        <p14:creationId xmlns:p14="http://schemas.microsoft.com/office/powerpoint/2010/main" val="33120624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p:cNvSpPr>
          <p:nvPr>
            <p:ph type="title" idx="4294967295"/>
          </p:nvPr>
        </p:nvSpPr>
        <p:spPr/>
        <p:txBody>
          <a:bodyPr/>
          <a:lstStyle/>
          <a:p>
            <a:r>
              <a:rPr lang="en-US" sz="3600" b="1">
                <a:solidFill>
                  <a:schemeClr val="tx1"/>
                </a:solidFill>
                <a:latin typeface="Arial" charset="0"/>
                <a:ea typeface="ＭＳ Ｐゴシック" charset="0"/>
                <a:cs typeface="Arial" charset="0"/>
              </a:rPr>
              <a:t>Hard times follow …</a:t>
            </a:r>
          </a:p>
        </p:txBody>
      </p:sp>
      <p:pic>
        <p:nvPicPr>
          <p:cNvPr id="133122" name="Picture 4" descr="MPj043734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1839913"/>
            <a:ext cx="2913062"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5"/>
          <p:cNvSpPr txBox="1">
            <a:spLocks noChangeArrowheads="1"/>
          </p:cNvSpPr>
          <p:nvPr/>
        </p:nvSpPr>
        <p:spPr bwMode="auto">
          <a:xfrm>
            <a:off x="3851275" y="1828800"/>
            <a:ext cx="4824413"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God sends a drought to warn Judah of judgment and need to repent.</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God told Jeremiah not to pray for them!</a:t>
            </a:r>
          </a:p>
        </p:txBody>
      </p:sp>
      <p:pic>
        <p:nvPicPr>
          <p:cNvPr id="133124" name="Picture 6" descr="MCj033437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4095750"/>
            <a:ext cx="1941512" cy="230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5" name="Text Box 7"/>
          <p:cNvSpPr txBox="1">
            <a:spLocks noChangeArrowheads="1"/>
          </p:cNvSpPr>
          <p:nvPr/>
        </p:nvSpPr>
        <p:spPr bwMode="auto">
          <a:xfrm>
            <a:off x="6443663" y="4219575"/>
            <a:ext cx="2379662"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No marriage,</a:t>
            </a:r>
          </a:p>
          <a:p>
            <a:pPr defTabSz="914400" eaLnBrk="1" fontAlgn="base" hangingPunct="1">
              <a:spcBef>
                <a:spcPct val="0"/>
              </a:spcBef>
              <a:spcAft>
                <a:spcPct val="0"/>
              </a:spcAft>
            </a:pPr>
            <a:r>
              <a:rPr lang="en-US" sz="2800" b="1">
                <a:solidFill>
                  <a:prstClr val="black"/>
                </a:solidFill>
              </a:rPr>
              <a:t>No funerals,</a:t>
            </a:r>
          </a:p>
          <a:p>
            <a:pPr defTabSz="914400" eaLnBrk="1" fontAlgn="base" hangingPunct="1">
              <a:spcBef>
                <a:spcPct val="0"/>
              </a:spcBef>
              <a:spcAft>
                <a:spcPct val="0"/>
              </a:spcAft>
            </a:pPr>
            <a:r>
              <a:rPr lang="en-US" sz="2800" b="1">
                <a:solidFill>
                  <a:prstClr val="black"/>
                </a:solidFill>
              </a:rPr>
              <a:t>No parties</a:t>
            </a:r>
          </a:p>
          <a:p>
            <a:pPr defTabSz="914400" eaLnBrk="1" fontAlgn="base" hangingPunct="1">
              <a:spcBef>
                <a:spcPct val="0"/>
              </a:spcBef>
              <a:spcAft>
                <a:spcPct val="0"/>
              </a:spcAft>
            </a:pPr>
            <a:r>
              <a:rPr lang="en-US" sz="2800" b="1">
                <a:solidFill>
                  <a:prstClr val="black"/>
                </a:solidFill>
              </a:rPr>
              <a:t>for Jeremiah</a:t>
            </a:r>
          </a:p>
        </p:txBody>
      </p:sp>
      <p:sp>
        <p:nvSpPr>
          <p:cNvPr id="133126" name="Rectangle 7"/>
          <p:cNvSpPr>
            <a:spLocks noChangeArrowheads="1"/>
          </p:cNvSpPr>
          <p:nvPr/>
        </p:nvSpPr>
        <p:spPr bwMode="auto">
          <a:xfrm>
            <a:off x="1476375" y="4941888"/>
            <a:ext cx="1901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14–16</a:t>
            </a:r>
          </a:p>
        </p:txBody>
      </p:sp>
    </p:spTree>
    <p:extLst>
      <p:ext uri="{BB962C8B-B14F-4D97-AF65-F5344CB8AC3E}">
        <p14:creationId xmlns:p14="http://schemas.microsoft.com/office/powerpoint/2010/main" val="40745796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15</a:t>
            </a:r>
          </a:p>
        </p:txBody>
      </p:sp>
    </p:spTree>
    <p:extLst>
      <p:ext uri="{BB962C8B-B14F-4D97-AF65-F5344CB8AC3E}">
        <p14:creationId xmlns:p14="http://schemas.microsoft.com/office/powerpoint/2010/main" val="3775838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charset="0"/>
                <a:ea typeface="宋体" charset="0"/>
              </a:rPr>
              <a:t>Jeremiah 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0838" name="Text Box 8"/>
            <p:cNvSpPr txBox="1">
              <a:spLocks noChangeArrowheads="1"/>
            </p:cNvSpPr>
            <p:nvPr/>
          </p:nvSpPr>
          <p:spPr bwMode="auto">
            <a:xfrm>
              <a:off x="2290" y="1661"/>
              <a:ext cx="2722" cy="1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000" b="0"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1" i="1" u="none" strike="noStrike" kern="1200" cap="none" spc="0" normalizeH="0" baseline="0" noProof="0">
                  <a:ln>
                    <a:noFill/>
                  </a:ln>
                  <a:solidFill>
                    <a:srgbClr val="000000"/>
                  </a:solidFill>
                  <a:effectLst/>
                  <a:uLnTx/>
                  <a:uFillTx/>
                  <a:latin typeface="Trebuchet MS" charset="0"/>
                  <a:ea typeface="宋体" charset="0"/>
                </a:rPr>
                <a:t>Even if Moses and Samuel were to stand before Me, My heart would not go out to this people. Send them away from My presence! Let them go!</a:t>
              </a:r>
              <a:r>
                <a:rPr kumimoji="0" lang="ru-RU" altLang="zh-CN" sz="20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0" i="0" u="none" strike="noStrike" kern="1200" cap="none" spc="0" normalizeH="0" baseline="0" noProof="0">
                  <a:ln>
                    <a:noFill/>
                  </a:ln>
                  <a:solidFill>
                    <a:srgbClr val="000000"/>
                  </a:solidFill>
                  <a:effectLst/>
                  <a:uLnTx/>
                  <a:uFillTx/>
                  <a:latin typeface="Trebuchet MS" charset="0"/>
                  <a:ea typeface="宋体" charset="0"/>
                </a:rPr>
                <a:t> </a:t>
              </a:r>
              <a:endParaRPr kumimoji="0" lang="en-US" sz="2000" b="0" i="0" u="none" strike="noStrike" kern="1200" cap="none" spc="0" normalizeH="0" baseline="0" noProof="0">
                <a:ln>
                  <a:noFill/>
                </a:ln>
                <a:solidFill>
                  <a:srgbClr val="000000"/>
                </a:solidFill>
                <a:effectLst/>
                <a:uLnTx/>
                <a:uFillTx/>
                <a:latin typeface="Trebuchet MS" charset="0"/>
                <a:ea typeface="宋体" charset="0"/>
              </a:endParaRPr>
            </a:p>
          </p:txBody>
        </p:sp>
      </p:grpSp>
    </p:spTree>
    <p:extLst>
      <p:ext uri="{BB962C8B-B14F-4D97-AF65-F5344CB8AC3E}">
        <p14:creationId xmlns:p14="http://schemas.microsoft.com/office/powerpoint/2010/main" val="2567530805"/>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charset="0"/>
                <a:ea typeface="宋体" charset="0"/>
              </a:rPr>
              <a:t>Jeremiah 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2885" name="Text Box 7"/>
          <p:cNvSpPr txBox="1">
            <a:spLocks noChangeArrowheads="1"/>
          </p:cNvSpPr>
          <p:nvPr/>
        </p:nvSpPr>
        <p:spPr bwMode="auto">
          <a:xfrm>
            <a:off x="3708400" y="1916113"/>
            <a:ext cx="50419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2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I will make them abhorrent to all the kingdoms of the earth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because of what Manasseh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son of Hezekiah king of Judah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did in Jerusalem.</a:t>
            </a:r>
            <a:r>
              <a:rPr kumimoji="0" lang="ru-RU" altLang="zh-CN" sz="2200" b="1" i="1" u="none" strike="noStrike" kern="1200" cap="none" spc="0" normalizeH="0" baseline="0" noProof="0">
                <a:ln>
                  <a:noFill/>
                </a:ln>
                <a:solidFill>
                  <a:srgbClr val="0000FF"/>
                </a:solidFill>
                <a:effectLst/>
                <a:uLnTx/>
                <a:uFillTx/>
                <a:latin typeface="Trebuchet MS" charset="0"/>
                <a:ea typeface="宋体" charset="0"/>
              </a:rPr>
              <a:t>"</a:t>
            </a:r>
            <a:endParaRPr kumimoji="0" lang="en-US" sz="2200" b="1" i="1" u="none" strike="noStrike" kern="1200" cap="none" spc="0" normalizeH="0" baseline="0" noProof="0">
              <a:ln>
                <a:noFill/>
              </a:ln>
              <a:solidFill>
                <a:srgbClr val="0000FF"/>
              </a:solidFill>
              <a:effectLst/>
              <a:uLnTx/>
              <a:uFillTx/>
              <a:latin typeface="Trebuchet MS" charset="0"/>
              <a:ea typeface="宋体" charset="0"/>
            </a:endParaRPr>
          </a:p>
        </p:txBody>
      </p:sp>
    </p:spTree>
    <p:extLst>
      <p:ext uri="{BB962C8B-B14F-4D97-AF65-F5344CB8AC3E}">
        <p14:creationId xmlns:p14="http://schemas.microsoft.com/office/powerpoint/2010/main" val="1591481370"/>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16</a:t>
            </a:r>
          </a:p>
        </p:txBody>
      </p:sp>
    </p:spTree>
    <p:extLst>
      <p:ext uri="{BB962C8B-B14F-4D97-AF65-F5344CB8AC3E}">
        <p14:creationId xmlns:p14="http://schemas.microsoft.com/office/powerpoint/2010/main" val="38800515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00"/>
                </a:solidFill>
                <a:effectLst/>
                <a:uLnTx/>
                <a:uFillTx/>
                <a:latin typeface="Times New Roman" charset="0"/>
                <a:ea typeface="宋体" charset="0"/>
              </a:rPr>
              <a:t>Jeremiah 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...Your fathers forsook me… and did not keep my law. But</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you have behaved more wickedly than your fathers… instead of obeying Me. So I will throw you out of this land into a land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neither you nor your fathers have known, 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there you will serve other gods</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day and night, for I will show you no favour.</a:t>
            </a: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endParaRPr kumimoji="0" lang="en-US" sz="2400" b="1" i="1" u="none" strike="noStrike" kern="1200" cap="none" spc="0" normalizeH="0" baseline="0" noProof="0">
              <a:ln>
                <a:noFill/>
              </a:ln>
              <a:solidFill>
                <a:srgbClr val="996666"/>
              </a:solidFill>
              <a:effectLst/>
              <a:uLnTx/>
              <a:uFillTx/>
              <a:latin typeface="Arial" charset="0"/>
              <a:ea typeface="宋体" charset="0"/>
            </a:endParaRPr>
          </a:p>
        </p:txBody>
      </p:sp>
    </p:spTree>
    <p:extLst>
      <p:ext uri="{BB962C8B-B14F-4D97-AF65-F5344CB8AC3E}">
        <p14:creationId xmlns:p14="http://schemas.microsoft.com/office/powerpoint/2010/main" val="1950822707"/>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17</a:t>
            </a:r>
          </a:p>
        </p:txBody>
      </p:sp>
    </p:spTree>
    <p:extLst>
      <p:ext uri="{BB962C8B-B14F-4D97-AF65-F5344CB8AC3E}">
        <p14:creationId xmlns:p14="http://schemas.microsoft.com/office/powerpoint/2010/main" val="31963358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18</a:t>
            </a:r>
          </a:p>
        </p:txBody>
      </p:sp>
    </p:spTree>
    <p:extLst>
      <p:ext uri="{BB962C8B-B14F-4D97-AF65-F5344CB8AC3E}">
        <p14:creationId xmlns:p14="http://schemas.microsoft.com/office/powerpoint/2010/main" val="6291169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b="1">
                <a:solidFill>
                  <a:schemeClr val="tx1"/>
                </a:solidFill>
                <a:latin typeface="Arial" charset="0"/>
                <a:ea typeface="ＭＳ Ｐゴシック" charset="0"/>
                <a:cs typeface="Arial" charset="0"/>
              </a:rPr>
              <a:t>I am the Potter, you are the Clay</a:t>
            </a:r>
          </a:p>
        </p:txBody>
      </p:sp>
      <p:pic>
        <p:nvPicPr>
          <p:cNvPr id="135170" name="Picture 3" descr="MCj035394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4817" t="6966" r="6422" b="8707"/>
          <a:stretch>
            <a:fillRect/>
          </a:stretch>
        </p:blipFill>
        <p:spPr>
          <a:xfrm>
            <a:off x="638175" y="1928813"/>
            <a:ext cx="4149725" cy="3500437"/>
          </a:xfrm>
          <a:ln w="101600">
            <a:solidFill>
              <a:schemeClr val="bg1"/>
            </a:solidFill>
            <a:miter lim="800000"/>
            <a:headEnd/>
            <a:tailEnd/>
          </a:ln>
        </p:spPr>
      </p:pic>
      <p:sp>
        <p:nvSpPr>
          <p:cNvPr id="135171" name="Text Box 4"/>
          <p:cNvSpPr txBox="1">
            <a:spLocks noChangeArrowheads="1"/>
          </p:cNvSpPr>
          <p:nvPr/>
        </p:nvSpPr>
        <p:spPr bwMode="auto">
          <a:xfrm>
            <a:off x="5210175" y="1928813"/>
            <a:ext cx="3505200" cy="489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O house of Israel, can I not do with you as this potter does? (v. 6)</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If that nation I warned repents of its evil, then I will relent and not inflict on it the disaster I had planned (v. 8)</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srgbClr val="D16349"/>
                </a:solidFill>
              </a:rPr>
              <a:t>		    </a:t>
            </a:r>
            <a:r>
              <a:rPr lang="en-US" b="1">
                <a:solidFill>
                  <a:srgbClr val="800000"/>
                </a:solidFill>
              </a:rPr>
              <a:t>Jer. 18</a:t>
            </a:r>
          </a:p>
          <a:p>
            <a:pPr defTabSz="914400" eaLnBrk="1" fontAlgn="base" hangingPunct="1">
              <a:spcBef>
                <a:spcPct val="0"/>
              </a:spcBef>
              <a:spcAft>
                <a:spcPct val="0"/>
              </a:spcAft>
            </a:pPr>
            <a:endParaRPr lang="en-US" b="1">
              <a:solidFill>
                <a:prstClr val="black"/>
              </a:solidFill>
            </a:endParaRPr>
          </a:p>
        </p:txBody>
      </p:sp>
    </p:spTree>
    <p:extLst>
      <p:ext uri="{BB962C8B-B14F-4D97-AF65-F5344CB8AC3E}">
        <p14:creationId xmlns:p14="http://schemas.microsoft.com/office/powerpoint/2010/main" val="205471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8940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19</a:t>
            </a:r>
          </a:p>
        </p:txBody>
      </p:sp>
    </p:spTree>
    <p:extLst>
      <p:ext uri="{BB962C8B-B14F-4D97-AF65-F5344CB8AC3E}">
        <p14:creationId xmlns:p14="http://schemas.microsoft.com/office/powerpoint/2010/main" val="3853393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04813" y="-142875"/>
            <a:ext cx="8382000" cy="1143000"/>
          </a:xfrm>
        </p:spPr>
        <p:txBody>
          <a:bodyPr/>
          <a:lstStyle/>
          <a:p>
            <a:pPr eaLnBrk="1" hangingPunct="1"/>
            <a:r>
              <a:rPr lang="en-US" sz="3600" b="1">
                <a:solidFill>
                  <a:schemeClr val="tx1"/>
                </a:solidFill>
                <a:latin typeface="Arial" charset="0"/>
                <a:ea typeface="ＭＳ Ｐゴシック" charset="0"/>
                <a:cs typeface="Arial" charset="0"/>
              </a:rPr>
              <a:t>Object lesson #? What the..?? </a:t>
            </a: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137219" name="Text Box 4"/>
          <p:cNvSpPr txBox="1">
            <a:spLocks noChangeArrowheads="1"/>
          </p:cNvSpPr>
          <p:nvPr/>
        </p:nvSpPr>
        <p:spPr bwMode="auto">
          <a:xfrm>
            <a:off x="250825" y="5456238"/>
            <a:ext cx="85121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You have forsaken me for other gods and shed innocent blood. I will smash you like the pot by your enemy.  </a:t>
            </a:r>
            <a:endParaRPr lang="en-US" b="1">
              <a:solidFill>
                <a:srgbClr val="D16349"/>
              </a:solidFill>
            </a:endParaRPr>
          </a:p>
        </p:txBody>
      </p:sp>
      <p:sp>
        <p:nvSpPr>
          <p:cNvPr id="137220" name="Rectangle 5"/>
          <p:cNvSpPr>
            <a:spLocks noChangeArrowheads="1"/>
          </p:cNvSpPr>
          <p:nvPr/>
        </p:nvSpPr>
        <p:spPr bwMode="auto">
          <a:xfrm>
            <a:off x="7848600" y="6319838"/>
            <a:ext cx="1143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19</a:t>
            </a:r>
          </a:p>
        </p:txBody>
      </p:sp>
      <p:sp>
        <p:nvSpPr>
          <p:cNvPr id="137221"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793357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20</a:t>
            </a:r>
          </a:p>
        </p:txBody>
      </p:sp>
    </p:spTree>
    <p:extLst>
      <p:ext uri="{BB962C8B-B14F-4D97-AF65-F5344CB8AC3E}">
        <p14:creationId xmlns:p14="http://schemas.microsoft.com/office/powerpoint/2010/main" val="32081385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14313"/>
            <a:ext cx="9144000" cy="762000"/>
          </a:xfrm>
        </p:spPr>
        <p:txBody>
          <a:bodyPr/>
          <a:lstStyle/>
          <a:p>
            <a:pPr eaLnBrk="1" hangingPunct="1"/>
            <a:r>
              <a:rPr lang="en-US" sz="3400" b="1">
                <a:solidFill>
                  <a:schemeClr val="tx1"/>
                </a:solidFill>
                <a:latin typeface="Arial" charset="0"/>
                <a:ea typeface="ＭＳ Ｐゴシック" charset="0"/>
                <a:cs typeface="Arial" charset="0"/>
              </a:rPr>
              <a:t>False Prophets &amp; Priests Oppose Jeremiah</a:t>
            </a:r>
          </a:p>
        </p:txBody>
      </p:sp>
      <p:pic>
        <p:nvPicPr>
          <p:cNvPr id="139266" name="Picture 3" descr="Pict-10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39267" name="Text Box 4"/>
          <p:cNvSpPr txBox="1">
            <a:spLocks noChangeArrowheads="1"/>
          </p:cNvSpPr>
          <p:nvPr/>
        </p:nvSpPr>
        <p:spPr bwMode="auto">
          <a:xfrm>
            <a:off x="5857875" y="2071688"/>
            <a:ext cx="3214688"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is beaten and placed in stocks by Pashhur, chief officer of the temple. </a:t>
            </a:r>
          </a:p>
          <a:p>
            <a:pPr defTabSz="914400" eaLnBrk="1" fontAlgn="base" hangingPunct="1">
              <a:spcBef>
                <a:spcPct val="0"/>
              </a:spcBef>
              <a:spcAft>
                <a:spcPct val="0"/>
              </a:spcAft>
            </a:pPr>
            <a:r>
              <a:rPr lang="en-US" b="1">
                <a:solidFill>
                  <a:srgbClr val="D16349"/>
                </a:solidFill>
              </a:rPr>
              <a:t>       </a:t>
            </a:r>
          </a:p>
          <a:p>
            <a:pPr defTabSz="914400" eaLnBrk="1" fontAlgn="base" hangingPunct="1">
              <a:spcBef>
                <a:spcPct val="0"/>
              </a:spcBef>
              <a:spcAft>
                <a:spcPct val="0"/>
              </a:spcAft>
            </a:pPr>
            <a:r>
              <a:rPr lang="en-US" b="1">
                <a:solidFill>
                  <a:srgbClr val="D16349"/>
                </a:solidFill>
              </a:rPr>
              <a:t>        </a:t>
            </a:r>
            <a:r>
              <a:rPr lang="en-US" b="1">
                <a:solidFill>
                  <a:srgbClr val="800000"/>
                </a:solidFill>
              </a:rPr>
              <a:t>Jer. 20:1-3</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After release, Baruch, a young scribe, offers to help him.</a:t>
            </a:r>
          </a:p>
        </p:txBody>
      </p:sp>
      <p:sp>
        <p:nvSpPr>
          <p:cNvPr id="139268" name="Text Box 6"/>
          <p:cNvSpPr txBox="1">
            <a:spLocks noChangeArrowheads="1"/>
          </p:cNvSpPr>
          <p:nvPr/>
        </p:nvSpPr>
        <p:spPr bwMode="auto">
          <a:xfrm>
            <a:off x="468313" y="6381750"/>
            <a:ext cx="36052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Picture Bible, Chariot Books, David C Cook, 1978</a:t>
            </a:r>
          </a:p>
        </p:txBody>
      </p:sp>
    </p:spTree>
    <p:extLst>
      <p:ext uri="{BB962C8B-B14F-4D97-AF65-F5344CB8AC3E}">
        <p14:creationId xmlns:p14="http://schemas.microsoft.com/office/powerpoint/2010/main" val="7957772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4708" name="Picture 4">
            <a:hlinkClick r:id="rId3"/>
            <a:extLst>
              <a:ext uri="{FF2B5EF4-FFF2-40B4-BE49-F238E27FC236}">
                <a16:creationId xmlns:a16="http://schemas.microsoft.com/office/drawing/2014/main" id="{1F424CF3-A141-3948-B617-53D432470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 y="0"/>
            <a:ext cx="8839200" cy="5854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 y="-1"/>
            <a:ext cx="4888088" cy="80010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Seal of </a:t>
            </a:r>
            <a:r>
              <a:rPr lang="en-US" b="1" dirty="0" err="1">
                <a:solidFill>
                  <a:schemeClr val="tx2"/>
                </a:solidFill>
                <a:effectLst>
                  <a:glow rad="127000">
                    <a:schemeClr val="bg1"/>
                  </a:glow>
                </a:effectLst>
                <a:latin typeface="Arial" charset="0"/>
                <a:ea typeface="ＭＳ Ｐゴシック" charset="0"/>
                <a:cs typeface="ＭＳ Ｐゴシック" charset="0"/>
              </a:rPr>
              <a:t>Immer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8C33A1A-1CB2-CC48-BB3E-FA113FC2AC5F}"/>
              </a:ext>
            </a:extLst>
          </p:cNvPr>
          <p:cNvSpPr txBox="1">
            <a:spLocks noChangeArrowheads="1"/>
          </p:cNvSpPr>
          <p:nvPr/>
        </p:nvSpPr>
        <p:spPr bwMode="auto">
          <a:xfrm>
            <a:off x="5077245" y="402492"/>
            <a:ext cx="4066753" cy="5452207"/>
          </a:xfrm>
          <a:prstGeom prst="rect">
            <a:avLst/>
          </a:prstGeom>
          <a:solidFill>
            <a:srgbClr val="FBFDFA"/>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This seal was used by </a:t>
            </a:r>
            <a:r>
              <a:rPr lang="en-US" sz="24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400" b="1" kern="0" dirty="0">
                <a:solidFill>
                  <a:schemeClr val="tx2"/>
                </a:solidFill>
                <a:effectLst>
                  <a:glow rad="127000">
                    <a:schemeClr val="bg1"/>
                  </a:glow>
                </a:effectLst>
                <a:latin typeface="Arial" charset="0"/>
                <a:ea typeface="ＭＳ Ｐゴシック" charset="0"/>
                <a:cs typeface="ＭＳ Ｐゴシック" charset="0"/>
              </a:rPr>
              <a:t>, father of </a:t>
            </a:r>
            <a:r>
              <a:rPr lang="en-US" sz="2400" b="1" kern="0" dirty="0" err="1">
                <a:solidFill>
                  <a:schemeClr val="tx2"/>
                </a:solidFill>
                <a:effectLst>
                  <a:glow rad="127000">
                    <a:schemeClr val="bg1"/>
                  </a:glow>
                </a:effectLst>
                <a:latin typeface="Arial" charset="0"/>
                <a:ea typeface="ＭＳ Ｐゴシック" charset="0"/>
                <a:cs typeface="ＭＳ Ｐゴシック" charset="0"/>
              </a:rPr>
              <a:t>Pashur</a:t>
            </a:r>
            <a:r>
              <a:rPr lang="en-US" sz="2400" b="1" kern="0" dirty="0">
                <a:solidFill>
                  <a:schemeClr val="tx2"/>
                </a:solidFill>
                <a:effectLst>
                  <a:glow rad="127000">
                    <a:schemeClr val="bg1"/>
                  </a:glow>
                </a:effectLst>
                <a:latin typeface="Arial" charset="0"/>
                <a:ea typeface="ＭＳ Ｐゴシック" charset="0"/>
                <a:cs typeface="ＭＳ Ｐゴシック" charset="0"/>
              </a:rPr>
              <a:t> in Jeremiah 20:1 (ESV)—"When the priest Pashhur son of </a:t>
            </a:r>
            <a:r>
              <a:rPr lang="en-US" sz="24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400" b="1" kern="0" dirty="0">
                <a:solidFill>
                  <a:schemeClr val="tx2"/>
                </a:solidFill>
                <a:effectLst>
                  <a:glow rad="127000">
                    <a:schemeClr val="bg1"/>
                  </a:glow>
                </a:effectLst>
                <a:latin typeface="Arial" charset="0"/>
                <a:ea typeface="ＭＳ Ｐゴシック" charset="0"/>
                <a:cs typeface="ＭＳ Ｐゴシック" charset="0"/>
              </a:rPr>
              <a:t>, the official in charge of the temple of the Lord, heard Jeremiah prophesying these things, he had Jeremiah the prophet beaten and put in the stocks at the Upper Gate of Benjamin at the Lord’s temple."</a:t>
            </a:r>
          </a:p>
        </p:txBody>
      </p:sp>
      <p:sp>
        <p:nvSpPr>
          <p:cNvPr id="5" name="Rectangle 2">
            <a:extLst>
              <a:ext uri="{FF2B5EF4-FFF2-40B4-BE49-F238E27FC236}">
                <a16:creationId xmlns:a16="http://schemas.microsoft.com/office/drawing/2014/main" id="{A829C848-4360-E14C-BEE3-AE70080E08AE}"/>
              </a:ext>
            </a:extLst>
          </p:cNvPr>
          <p:cNvSpPr txBox="1">
            <a:spLocks noChangeArrowheads="1"/>
          </p:cNvSpPr>
          <p:nvPr/>
        </p:nvSpPr>
        <p:spPr bwMode="auto">
          <a:xfrm>
            <a:off x="1027011" y="5072063"/>
            <a:ext cx="4373664" cy="16941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tx2"/>
                </a:solidFill>
                <a:effectLst>
                  <a:glow rad="127000">
                    <a:schemeClr val="bg1"/>
                  </a:glow>
                </a:effectLst>
                <a:latin typeface="Arial" charset="0"/>
                <a:ea typeface="ＭＳ Ｐゴシック" charset="0"/>
                <a:cs typeface="ＭＳ Ｐゴシック" charset="0"/>
              </a:rPr>
              <a:t>The clay sealing (Bulla) of </a:t>
            </a:r>
            <a:r>
              <a:rPr lang="en-US" sz="2000" b="1" kern="0" dirty="0" err="1">
                <a:solidFill>
                  <a:schemeClr val="tx2"/>
                </a:solidFill>
                <a:effectLst>
                  <a:glow rad="127000">
                    <a:schemeClr val="bg1"/>
                  </a:glow>
                </a:effectLst>
                <a:latin typeface="Arial" charset="0"/>
                <a:ea typeface="ＭＳ Ｐゴシック" charset="0"/>
                <a:cs typeface="ＭＳ Ｐゴシック" charset="0"/>
              </a:rPr>
              <a:t>Hiṣilyahu</a:t>
            </a:r>
            <a:r>
              <a:rPr lang="en-US" sz="2000" b="1" kern="0" dirty="0">
                <a:solidFill>
                  <a:schemeClr val="tx2"/>
                </a:solidFill>
                <a:effectLst>
                  <a:glow rad="127000">
                    <a:schemeClr val="bg1"/>
                  </a:glow>
                </a:effectLst>
                <a:latin typeface="Arial" charset="0"/>
                <a:ea typeface="ＭＳ Ｐゴシック" charset="0"/>
                <a:cs typeface="ＭＳ Ｐゴシック" charset="0"/>
              </a:rPr>
              <a:t> son of </a:t>
            </a:r>
            <a:r>
              <a:rPr lang="en-US" sz="20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000" b="1" kern="0" dirty="0">
                <a:solidFill>
                  <a:schemeClr val="tx2"/>
                </a:solidFill>
                <a:effectLst>
                  <a:glow rad="127000">
                    <a:schemeClr val="bg1"/>
                  </a:glow>
                </a:effectLst>
                <a:latin typeface="Arial" charset="0"/>
                <a:ea typeface="ＭＳ Ｐゴシック" charset="0"/>
                <a:cs typeface="ＭＳ Ｐゴシック" charset="0"/>
              </a:rPr>
              <a:t>, a member of the priestly </a:t>
            </a:r>
            <a:r>
              <a:rPr lang="en-US" sz="20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000" b="1" kern="0" dirty="0">
                <a:solidFill>
                  <a:schemeClr val="tx2"/>
                </a:solidFill>
                <a:effectLst>
                  <a:glow rad="127000">
                    <a:schemeClr val="bg1"/>
                  </a:glow>
                </a:effectLst>
                <a:latin typeface="Arial" charset="0"/>
                <a:ea typeface="ＭＳ Ｐゴシック" charset="0"/>
                <a:cs typeface="ＭＳ Ｐゴシック" charset="0"/>
              </a:rPr>
              <a:t> family, who served in the administration of the Temple treasury. </a:t>
            </a:r>
          </a:p>
        </p:txBody>
      </p:sp>
    </p:spTree>
    <p:extLst>
      <p:ext uri="{BB962C8B-B14F-4D97-AF65-F5344CB8AC3E}">
        <p14:creationId xmlns:p14="http://schemas.microsoft.com/office/powerpoint/2010/main" val="563152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21</a:t>
            </a:r>
          </a:p>
        </p:txBody>
      </p:sp>
    </p:spTree>
    <p:extLst>
      <p:ext uri="{BB962C8B-B14F-4D97-AF65-F5344CB8AC3E}">
        <p14:creationId xmlns:p14="http://schemas.microsoft.com/office/powerpoint/2010/main" val="3108618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Pict-9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41314" name="Rectangle 2"/>
          <p:cNvSpPr>
            <a:spLocks noGrp="1" noChangeArrowheads="1"/>
          </p:cNvSpPr>
          <p:nvPr>
            <p:ph type="title"/>
          </p:nvPr>
        </p:nvSpPr>
        <p:spPr>
          <a:xfrm>
            <a:off x="0" y="260350"/>
            <a:ext cx="9144000" cy="914400"/>
          </a:xfrm>
        </p:spPr>
        <p:txBody>
          <a:bodyPr/>
          <a:lstStyle/>
          <a:p>
            <a:pPr algn="l" eaLnBrk="1" hangingPunct="1"/>
            <a:r>
              <a:rPr lang="en-US" sz="3200" b="1" dirty="0">
                <a:solidFill>
                  <a:schemeClr val="tx1"/>
                </a:solidFill>
                <a:latin typeface="Arial" charset="0"/>
                <a:ea typeface="ＭＳ Ｐゴシック" charset="0"/>
                <a:cs typeface="Arial" charset="0"/>
              </a:rPr>
              <a:t>Jeremiah prophesies against Judah</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and false prophets, but they refuse to listen</a:t>
            </a:r>
          </a:p>
        </p:txBody>
      </p:sp>
      <p:sp>
        <p:nvSpPr>
          <p:cNvPr id="141315"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WARNING ! WARNING!</a:t>
            </a:r>
          </a:p>
        </p:txBody>
      </p:sp>
      <p:sp>
        <p:nvSpPr>
          <p:cNvPr id="141316" name="Rectangle 5"/>
          <p:cNvSpPr>
            <a:spLocks noChangeArrowheads="1"/>
          </p:cNvSpPr>
          <p:nvPr/>
        </p:nvSpPr>
        <p:spPr bwMode="auto">
          <a:xfrm>
            <a:off x="6705600" y="6243638"/>
            <a:ext cx="243840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21–23</a:t>
            </a:r>
          </a:p>
        </p:txBody>
      </p:sp>
      <p:sp>
        <p:nvSpPr>
          <p:cNvPr id="141317"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Source:  The Picture Bible, Chariot Books, David C Cook, 1978</a:t>
            </a:r>
          </a:p>
        </p:txBody>
      </p:sp>
    </p:spTree>
    <p:extLst>
      <p:ext uri="{BB962C8B-B14F-4D97-AF65-F5344CB8AC3E}">
        <p14:creationId xmlns:p14="http://schemas.microsoft.com/office/powerpoint/2010/main" val="8162166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22</a:t>
            </a:r>
          </a:p>
        </p:txBody>
      </p:sp>
    </p:spTree>
    <p:extLst>
      <p:ext uri="{BB962C8B-B14F-4D97-AF65-F5344CB8AC3E}">
        <p14:creationId xmlns:p14="http://schemas.microsoft.com/office/powerpoint/2010/main" val="3018584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23</a:t>
            </a:r>
          </a:p>
        </p:txBody>
      </p:sp>
    </p:spTree>
    <p:extLst>
      <p:ext uri="{BB962C8B-B14F-4D97-AF65-F5344CB8AC3E}">
        <p14:creationId xmlns:p14="http://schemas.microsoft.com/office/powerpoint/2010/main" val="28554397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24</a:t>
            </a:r>
          </a:p>
        </p:txBody>
      </p:sp>
    </p:spTree>
    <p:extLst>
      <p:ext uri="{BB962C8B-B14F-4D97-AF65-F5344CB8AC3E}">
        <p14:creationId xmlns:p14="http://schemas.microsoft.com/office/powerpoint/2010/main" val="402757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works within his own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limits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1363651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r>
              <a:rPr lang="en-US" sz="2700" b="1" dirty="0">
                <a:solidFill>
                  <a:schemeClr val="tx1"/>
                </a:solidFill>
                <a:latin typeface="Arial" charset="0"/>
                <a:ea typeface="ＭＳ Ｐゴシック" charset="0"/>
                <a:cs typeface="Arial" charset="0"/>
              </a:rPr>
              <a:t>No Repentance in Jerusalem after Nebuchadnezzar</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indent="-301625" defTabSz="914400" eaLnBrk="1" fontAlgn="base" hangingPunct="1">
              <a:spcBef>
                <a:spcPct val="0"/>
              </a:spcBef>
              <a:spcAft>
                <a:spcPct val="0"/>
              </a:spcAft>
            </a:pPr>
            <a:r>
              <a:rPr lang="en-US" b="1" u="sng" dirty="0">
                <a:solidFill>
                  <a:srgbClr val="800000"/>
                </a:solidFill>
              </a:rPr>
              <a:t>Good figs </a:t>
            </a:r>
          </a:p>
          <a:p>
            <a:pPr marL="301625" indent="-301625" defTabSz="914400" eaLnBrk="1" fontAlgn="base" hangingPunct="1">
              <a:spcBef>
                <a:spcPct val="0"/>
              </a:spcBef>
              <a:spcAft>
                <a:spcPct val="0"/>
              </a:spcAft>
            </a:pPr>
            <a:endParaRPr lang="en-US" b="1" dirty="0">
              <a:solidFill>
                <a:srgbClr val="D16349"/>
              </a:solidFill>
            </a:endParaRPr>
          </a:p>
          <a:p>
            <a:pPr marL="301625" indent="-301625" defTabSz="914400" eaLnBrk="1" fontAlgn="base" hangingPunct="1">
              <a:spcBef>
                <a:spcPct val="0"/>
              </a:spcBef>
              <a:spcAft>
                <a:spcPct val="0"/>
              </a:spcAft>
            </a:pPr>
            <a:r>
              <a:rPr lang="en-US" b="1" dirty="0">
                <a:solidFill>
                  <a:prstClr val="black"/>
                </a:solidFill>
              </a:rPr>
              <a:t>– Exiles in Babylon who had begun to repent</a:t>
            </a:r>
            <a:endParaRPr lang="en-US" sz="1400" b="1" dirty="0">
              <a:solidFill>
                <a:prstClr val="black"/>
              </a:solidFill>
            </a:endParaRPr>
          </a:p>
          <a:p>
            <a:pPr marL="301625" indent="-301625" defTabSz="914400" eaLnBrk="1" fontAlgn="base" hangingPunct="1">
              <a:spcBef>
                <a:spcPct val="0"/>
              </a:spcBef>
              <a:spcAft>
                <a:spcPct val="0"/>
              </a:spcAft>
            </a:pPr>
            <a:endParaRPr lang="en-US" sz="1400" b="1" dirty="0">
              <a:solidFill>
                <a:prstClr val="black"/>
              </a:solidFill>
            </a:endParaRPr>
          </a:p>
          <a:p>
            <a:pPr marL="301625" indent="-301625" defTabSz="914400" eaLnBrk="1" fontAlgn="base" hangingPunct="1">
              <a:spcBef>
                <a:spcPct val="0"/>
              </a:spcBef>
              <a:spcAft>
                <a:spcPct val="0"/>
              </a:spcAft>
            </a:pPr>
            <a:r>
              <a:rPr lang="en-US" b="1" dirty="0">
                <a:solidFill>
                  <a:prstClr val="black"/>
                </a:solidFill>
              </a:rPr>
              <a:t>– God will take care of them and bring them back</a:t>
            </a:r>
          </a:p>
        </p:txBody>
      </p:sp>
      <p:sp>
        <p:nvSpPr>
          <p:cNvPr id="149508" name="Text Box 5"/>
          <p:cNvSpPr txBox="1">
            <a:spLocks noChangeArrowheads="1"/>
          </p:cNvSpPr>
          <p:nvPr/>
        </p:nvSpPr>
        <p:spPr bwMode="auto">
          <a:xfrm>
            <a:off x="380999" y="4047065"/>
            <a:ext cx="8628221" cy="227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0"/>
              </a:spcBef>
              <a:spcAft>
                <a:spcPct val="0"/>
              </a:spcAft>
            </a:pPr>
            <a:r>
              <a:rPr lang="en-US" b="1" u="sng" dirty="0">
                <a:solidFill>
                  <a:srgbClr val="800000"/>
                </a:solidFill>
              </a:rPr>
              <a:t>Bad, rotten figs </a:t>
            </a:r>
          </a:p>
          <a:p>
            <a:pPr defTabSz="914400" eaLnBrk="1" fontAlgn="base" hangingPunct="1">
              <a:lnSpc>
                <a:spcPct val="150000"/>
              </a:lnSpc>
              <a:spcBef>
                <a:spcPct val="0"/>
              </a:spcBef>
              <a:spcAft>
                <a:spcPct val="0"/>
              </a:spcAft>
            </a:pPr>
            <a:r>
              <a:rPr lang="en-US" b="1" dirty="0">
                <a:solidFill>
                  <a:prstClr val="black"/>
                </a:solidFill>
              </a:rPr>
              <a:t>– King Zedekiah and his court and all people in Jerusalem</a:t>
            </a:r>
          </a:p>
          <a:p>
            <a:pPr defTabSz="914400" eaLnBrk="1" fontAlgn="base" hangingPunct="1">
              <a:lnSpc>
                <a:spcPct val="150000"/>
              </a:lnSpc>
              <a:spcBef>
                <a:spcPct val="0"/>
              </a:spcBef>
              <a:spcAft>
                <a:spcPct val="0"/>
              </a:spcAft>
            </a:pPr>
            <a:r>
              <a:rPr lang="en-US" b="1" dirty="0">
                <a:solidFill>
                  <a:prstClr val="black"/>
                </a:solidFill>
              </a:rPr>
              <a:t>– Still plotting and scheming against Babylon</a:t>
            </a:r>
          </a:p>
          <a:p>
            <a:pPr defTabSz="914400" eaLnBrk="1" fontAlgn="base" hangingPunct="1">
              <a:lnSpc>
                <a:spcPct val="150000"/>
              </a:lnSpc>
              <a:spcBef>
                <a:spcPct val="0"/>
              </a:spcBef>
              <a:spcAft>
                <a:spcPct val="0"/>
              </a:spcAft>
            </a:pPr>
            <a:r>
              <a:rPr lang="en-US" b="1" dirty="0">
                <a:solidFill>
                  <a:prstClr val="black"/>
                </a:solidFill>
              </a:rPr>
              <a:t>– Not fit to keep</a:t>
            </a:r>
          </a:p>
        </p:txBody>
      </p:sp>
      <p:sp>
        <p:nvSpPr>
          <p:cNvPr id="149509" name="Text Box 6"/>
          <p:cNvSpPr txBox="1">
            <a:spLocks noChangeArrowheads="1"/>
          </p:cNvSpPr>
          <p:nvPr/>
        </p:nvSpPr>
        <p:spPr bwMode="auto">
          <a:xfrm>
            <a:off x="155744" y="598220"/>
            <a:ext cx="88534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a:solidFill>
                  <a:srgbClr val="800000"/>
                </a:solidFill>
              </a:rPr>
              <a:t>Depiction of People Through Figs at the Temple</a:t>
            </a:r>
          </a:p>
        </p:txBody>
      </p:sp>
      <p:sp>
        <p:nvSpPr>
          <p:cNvPr id="149510" name="Rectangle 7"/>
          <p:cNvSpPr>
            <a:spLocks noChangeArrowheads="1"/>
          </p:cNvSpPr>
          <p:nvPr/>
        </p:nvSpPr>
        <p:spPr bwMode="auto">
          <a:xfrm>
            <a:off x="7043617" y="5798115"/>
            <a:ext cx="19656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defTabSz="914400" fontAlgn="base">
              <a:spcBef>
                <a:spcPct val="0"/>
              </a:spcBef>
              <a:spcAft>
                <a:spcPct val="0"/>
              </a:spcAft>
            </a:pPr>
            <a:r>
              <a:rPr lang="en-US" sz="2400" b="1" dirty="0">
                <a:solidFill>
                  <a:srgbClr val="800000"/>
                </a:solidFill>
                <a:latin typeface="Arial" charset="0"/>
                <a:ea typeface="ＭＳ Ｐゴシック" charset="0"/>
                <a:cs typeface="ＭＳ Ｐゴシック" charset="0"/>
              </a:rPr>
              <a:t>Jeremiah 24</a:t>
            </a: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42899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Jeremiah</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Application: "Leave Jerusalem"</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Jews as figs: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Babylonians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good</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rPr>
              <a:t>bad</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Jeremiah 24 Figs</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Jeremiah 24 portrayed all the Jews as two types of figs during Babylon</a:t>
            </a:r>
            <a:r>
              <a:rPr kumimoji="0" lang="fr-FR"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siege: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The "bad figs" who refused to submit to God</a:t>
            </a:r>
            <a:r>
              <a:rPr kumimoji="0" lang="fr-FR"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s discipline by the Babylonians would disobey God by staying in the city and dying.</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The "good figs" would spare their lives by leaving the city to surrender to the Babylonians outside!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AD 70 was no different!</a:t>
            </a:r>
          </a:p>
        </p:txBody>
      </p:sp>
    </p:spTree>
    <p:extLst>
      <p:ext uri="{BB962C8B-B14F-4D97-AF65-F5344CB8AC3E}">
        <p14:creationId xmlns:p14="http://schemas.microsoft.com/office/powerpoint/2010/main" val="80127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25</a:t>
            </a:r>
          </a:p>
        </p:txBody>
      </p:sp>
    </p:spTree>
    <p:extLst>
      <p:ext uri="{BB962C8B-B14F-4D97-AF65-F5344CB8AC3E}">
        <p14:creationId xmlns:p14="http://schemas.microsoft.com/office/powerpoint/2010/main" val="26136872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Nebuchadnezzar comes (597 BC)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Takes exiles and King Jehoiachin away. Places Zedekiah on throne, gives another chance for Judah to submit to Babylon.</a:t>
            </a:r>
          </a:p>
        </p:txBody>
      </p:sp>
      <p:sp>
        <p:nvSpPr>
          <p:cNvPr id="143364" name="Text Box 5"/>
          <p:cNvSpPr txBox="1">
            <a:spLocks noChangeArrowheads="1"/>
          </p:cNvSpPr>
          <p:nvPr/>
        </p:nvSpPr>
        <p:spPr bwMode="auto">
          <a:xfrm>
            <a:off x="7143750" y="6319838"/>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800000"/>
                </a:solidFill>
              </a:rPr>
              <a:t>Jer. 24–25</a:t>
            </a:r>
          </a:p>
        </p:txBody>
      </p:sp>
      <p:sp>
        <p:nvSpPr>
          <p:cNvPr id="40965" name="TextBox 5"/>
          <p:cNvSpPr txBox="1">
            <a:spLocks noChangeArrowheads="1"/>
          </p:cNvSpPr>
          <p:nvPr/>
        </p:nvSpPr>
        <p:spPr bwMode="auto">
          <a:xfrm>
            <a:off x="1403350" y="1916113"/>
            <a:ext cx="26082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0000"/>
                </a:solidFill>
              </a:rPr>
              <a:t>70-year captivity</a:t>
            </a:r>
          </a:p>
          <a:p>
            <a:pPr algn="ctr" defTabSz="914400" eaLnBrk="1" fontAlgn="base" hangingPunct="1">
              <a:spcBef>
                <a:spcPct val="0"/>
              </a:spcBef>
              <a:spcAft>
                <a:spcPct val="0"/>
              </a:spcAft>
            </a:pPr>
            <a:r>
              <a:rPr lang="en-US" b="1">
                <a:solidFill>
                  <a:srgbClr val="FF0000"/>
                </a:solidFill>
              </a:rPr>
              <a:t>predicted</a:t>
            </a: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75143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uk-UA"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9525"/>
            <a:ext cx="9112250" cy="758825"/>
          </a:xfrm>
        </p:spPr>
        <p:txBody>
          <a:bodyPr/>
          <a:lstStyle/>
          <a:p>
            <a:pPr eaLnBrk="1" hangingPunct="1"/>
            <a:r>
              <a:rPr lang="en-US" sz="2800" b="1">
                <a:solidFill>
                  <a:schemeClr val="tx1"/>
                </a:solidFill>
                <a:latin typeface="Arial" charset="0"/>
                <a:ea typeface="ＭＳ Ｐゴシック" charset="0"/>
                <a:cs typeface="Arial" charset="0"/>
              </a:rPr>
              <a:t>Nebuchadnezzar</a:t>
            </a:r>
            <a:r>
              <a:rPr lang="uk-UA" altLang="ja-JP" sz="2800" b="1">
                <a:solidFill>
                  <a:schemeClr val="tx1"/>
                </a:solidFill>
                <a:latin typeface="Arial" charset="0"/>
                <a:ea typeface="ＭＳ Ｐゴシック" charset="0"/>
                <a:cs typeface="Arial" charset="0"/>
              </a:rPr>
              <a:t>'</a:t>
            </a:r>
            <a:r>
              <a:rPr lang="en-US" sz="2800" b="1">
                <a:solidFill>
                  <a:schemeClr val="tx1"/>
                </a:solidFill>
                <a:latin typeface="Arial" charset="0"/>
                <a:ea typeface="ＭＳ Ｐゴシック" charset="0"/>
                <a:cs typeface="Arial" charset="0"/>
              </a:rPr>
              <a:t>s Six Deportations to Babylon</a:t>
            </a:r>
          </a:p>
        </p:txBody>
      </p:sp>
      <p:sp>
        <p:nvSpPr>
          <p:cNvPr id="457788" name="Text Box 56"/>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492</a:t>
            </a:r>
          </a:p>
        </p:txBody>
      </p:sp>
      <p:sp>
        <p:nvSpPr>
          <p:cNvPr id="43070" name="AutoShape 62"/>
          <p:cNvSpPr>
            <a:spLocks noChangeArrowheads="1"/>
          </p:cNvSpPr>
          <p:nvPr/>
        </p:nvSpPr>
        <p:spPr bwMode="auto">
          <a:xfrm>
            <a:off x="935038" y="3128963"/>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935038" y="4672013"/>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pitchFamily="-112" charset="0"/>
                <a:ea typeface="ＭＳ Ｐゴシック" charset="0"/>
                <a:cs typeface="ＭＳ Ｐゴシック"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1427355986"/>
      </p:ext>
    </p:extLst>
  </p:cSld>
  <p:clrMapOvr>
    <a:masterClrMapping/>
  </p:clrMapOvr>
  <p:transition spd="med">
    <p:zoom dir="in"/>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2252415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26</a:t>
            </a:r>
          </a:p>
        </p:txBody>
      </p:sp>
    </p:spTree>
    <p:extLst>
      <p:ext uri="{BB962C8B-B14F-4D97-AF65-F5344CB8AC3E}">
        <p14:creationId xmlns:p14="http://schemas.microsoft.com/office/powerpoint/2010/main" val="12251389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27</a:t>
            </a:r>
          </a:p>
        </p:txBody>
      </p:sp>
    </p:spTree>
    <p:extLst>
      <p:ext uri="{BB962C8B-B14F-4D97-AF65-F5344CB8AC3E}">
        <p14:creationId xmlns:p14="http://schemas.microsoft.com/office/powerpoint/2010/main" val="594438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690755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en-US">
                <a:latin typeface="Arial" charset="0"/>
              </a:rPr>
              <a:t>Jeremiah to King Zedekiah</a:t>
            </a: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Font typeface="Wingdings" charset="0"/>
              <a:buNone/>
            </a:pPr>
            <a:r>
              <a:rPr lang="en-US" altLang="zh-CN" sz="2200">
                <a:solidFill>
                  <a:schemeClr val="bg2"/>
                </a:solidFill>
                <a:latin typeface="Trebuchet MS" charset="0"/>
                <a:ea typeface="宋体" charset="0"/>
                <a:cs typeface="宋体" charset="0"/>
              </a:rPr>
              <a:t> </a:t>
            </a:r>
            <a:r>
              <a:rPr lang="ru-RU" altLang="zh-CN" sz="2200" b="1" i="1">
                <a:solidFill>
                  <a:schemeClr val="bg2"/>
                </a:solidFill>
                <a:latin typeface="Trebuchet MS" charset="0"/>
                <a:ea typeface="宋体" charset="0"/>
                <a:cs typeface="宋体" charset="0"/>
              </a:rPr>
              <a:t>"</a:t>
            </a:r>
            <a:r>
              <a:rPr lang="en-US" altLang="zh-CN" sz="2200" b="1" i="1">
                <a:solidFill>
                  <a:schemeClr val="bg2"/>
                </a:solidFill>
                <a:latin typeface="Trebuchet MS" charset="0"/>
                <a:ea typeface="宋体" charset="0"/>
                <a:cs typeface="宋体" charset="0"/>
              </a:rPr>
              <a:t>I gave the same message to Zedekiah king of Judah. I said, </a:t>
            </a:r>
            <a:r>
              <a:rPr lang="ru-RU" altLang="zh-CN" sz="2200" b="1" i="1">
                <a:solidFill>
                  <a:schemeClr val="bg2"/>
                </a:solidFill>
                <a:latin typeface="Trebuchet MS" charset="0"/>
                <a:ea typeface="宋体" charset="0"/>
                <a:cs typeface="宋体" charset="0"/>
              </a:rPr>
              <a:t>"</a:t>
            </a:r>
            <a:r>
              <a:rPr lang="en-US" altLang="zh-CN" sz="22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2200" b="1" i="1">
                <a:solidFill>
                  <a:srgbClr val="66FFFF"/>
                </a:solidFill>
                <a:latin typeface="Trebuchet MS" charset="0"/>
                <a:ea typeface="宋体" charset="0"/>
                <a:cs typeface="宋体" charset="0"/>
              </a:rPr>
              <a:t> </a:t>
            </a:r>
            <a:r>
              <a:rPr lang="en-US" altLang="zh-CN" sz="2200" b="1" i="1">
                <a:solidFill>
                  <a:srgbClr val="FFFF00"/>
                </a:solidFill>
                <a:latin typeface="Trebuchet MS" charset="0"/>
                <a:ea typeface="宋体" charset="0"/>
                <a:cs typeface="宋体" charset="0"/>
              </a:rPr>
              <a:t> </a:t>
            </a:r>
            <a:r>
              <a:rPr lang="en-US" altLang="zh-CN" sz="22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2200" b="1" i="1">
                <a:solidFill>
                  <a:schemeClr val="bg2"/>
                </a:solidFill>
                <a:latin typeface="Trebuchet MS" charset="0"/>
                <a:ea typeface="宋体" charset="0"/>
                <a:cs typeface="宋体" charset="0"/>
              </a:rPr>
              <a:t>"</a:t>
            </a:r>
            <a:endParaRPr lang="en-US" altLang="zh-CN" sz="220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0" i="0" u="none" strike="noStrike" kern="1200" cap="none" spc="0" normalizeH="0" baseline="0" noProof="0">
                <a:ln>
                  <a:noFill/>
                </a:ln>
                <a:solidFill>
                  <a:srgbClr val="FFFF00"/>
                </a:solidFill>
                <a:effectLst/>
                <a:uLnTx/>
                <a:uFillTx/>
                <a:latin typeface="Times New Roman" charset="0"/>
                <a:ea typeface="宋体" charset="0"/>
              </a:rPr>
              <a:t>Jeremiah 27:12, 13</a:t>
            </a:r>
          </a:p>
        </p:txBody>
      </p:sp>
    </p:spTree>
    <p:extLst>
      <p:ext uri="{BB962C8B-B14F-4D97-AF65-F5344CB8AC3E}">
        <p14:creationId xmlns:p14="http://schemas.microsoft.com/office/powerpoint/2010/main" val="1555607195"/>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dirty="0">
                <a:solidFill>
                  <a:schemeClr val="tx1"/>
                </a:solidFill>
                <a:latin typeface="Arial" charset="0"/>
                <a:ea typeface="ＭＳ Ｐゴシック" charset="0"/>
                <a:cs typeface="Arial" charset="0"/>
              </a:rPr>
              <a:t>Jerusalem</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resist Babylon</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rule</a:t>
            </a:r>
          </a:p>
        </p:txBody>
      </p:sp>
      <p:sp>
        <p:nvSpPr>
          <p:cNvPr id="151555" name="Text Box 4"/>
          <p:cNvSpPr txBox="1">
            <a:spLocks noChangeArrowheads="1"/>
          </p:cNvSpPr>
          <p:nvPr/>
        </p:nvSpPr>
        <p:spPr bwMode="auto">
          <a:xfrm>
            <a:off x="5943600" y="2251075"/>
            <a:ext cx="30480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dirty="0">
                <a:solidFill>
                  <a:prstClr val="black"/>
                </a:solidFill>
              </a:rPr>
              <a:t>Jeremiah wears a yoke to symbolize Judah</a:t>
            </a:r>
            <a:r>
              <a:rPr lang="mr-IN" altLang="ja-JP" sz="2800" b="1" dirty="0">
                <a:solidFill>
                  <a:prstClr val="black"/>
                </a:solidFill>
              </a:rPr>
              <a:t>'</a:t>
            </a:r>
            <a:r>
              <a:rPr lang="en-US" sz="2800" b="1" dirty="0">
                <a:solidFill>
                  <a:prstClr val="black"/>
                </a:solidFill>
              </a:rPr>
              <a:t>s </a:t>
            </a:r>
          </a:p>
          <a:p>
            <a:pPr algn="ctr" defTabSz="914400" eaLnBrk="1" fontAlgn="base" hangingPunct="1">
              <a:spcBef>
                <a:spcPct val="0"/>
              </a:spcBef>
              <a:spcAft>
                <a:spcPct val="0"/>
              </a:spcAft>
            </a:pPr>
            <a:r>
              <a:rPr lang="en-US" sz="2800" b="1" dirty="0">
                <a:solidFill>
                  <a:prstClr val="black"/>
                </a:solidFill>
              </a:rPr>
              <a:t>future submission to Babylon.</a:t>
            </a:r>
          </a:p>
          <a:p>
            <a:pPr defTabSz="914400" eaLnBrk="1" fontAlgn="base" hangingPunct="1">
              <a:spcBef>
                <a:spcPct val="0"/>
              </a:spcBef>
              <a:spcAft>
                <a:spcPct val="0"/>
              </a:spcAft>
            </a:pPr>
            <a:endParaRPr lang="en-US" sz="2800" b="1" dirty="0">
              <a:solidFill>
                <a:prstClr val="black"/>
              </a:solidFill>
            </a:endParaRPr>
          </a:p>
        </p:txBody>
      </p:sp>
      <p:sp>
        <p:nvSpPr>
          <p:cNvPr id="151556" name="Rectangle 4"/>
          <p:cNvSpPr>
            <a:spLocks noChangeArrowheads="1"/>
          </p:cNvSpPr>
          <p:nvPr/>
        </p:nvSpPr>
        <p:spPr bwMode="auto">
          <a:xfrm>
            <a:off x="7215188" y="5967413"/>
            <a:ext cx="16573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199" y="1374329"/>
            <a:ext cx="9144000" cy="5077326"/>
          </a:xfrm>
          <a:prstGeom prst="rect">
            <a:avLst/>
          </a:prstGeom>
        </p:spPr>
      </p:pic>
    </p:spTree>
    <p:extLst>
      <p:ext uri="{BB962C8B-B14F-4D97-AF65-F5344CB8AC3E}">
        <p14:creationId xmlns:p14="http://schemas.microsoft.com/office/powerpoint/2010/main" val="26851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28</a:t>
            </a:r>
          </a:p>
        </p:txBody>
      </p:sp>
    </p:spTree>
    <p:extLst>
      <p:ext uri="{BB962C8B-B14F-4D97-AF65-F5344CB8AC3E}">
        <p14:creationId xmlns:p14="http://schemas.microsoft.com/office/powerpoint/2010/main" val="2441207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19902491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29</a:t>
            </a:r>
          </a:p>
        </p:txBody>
      </p:sp>
    </p:spTree>
    <p:extLst>
      <p:ext uri="{BB962C8B-B14F-4D97-AF65-F5344CB8AC3E}">
        <p14:creationId xmlns:p14="http://schemas.microsoft.com/office/powerpoint/2010/main" val="20404577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 Box 3"/>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Biblical</a:t>
            </a:r>
            <a:endParaRPr lang="en-US" b="1" i="1" u="sng">
              <a:solidFill>
                <a:srgbClr val="FFFFFF"/>
              </a:solidFill>
              <a:latin typeface="Times New Roma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How are Prophets Different?</a:t>
            </a:r>
            <a:endParaRPr lang="en-US">
              <a:latin typeface="Arial" charset="0"/>
              <a:ea typeface="ＭＳ Ｐゴシック" charset="0"/>
              <a:cs typeface="ＭＳ Ｐゴシック" charset="0"/>
            </a:endParaRPr>
          </a:p>
        </p:txBody>
      </p:sp>
      <p:sp>
        <p:nvSpPr>
          <p:cNvPr id="23558" name="Text Box 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Pagan</a:t>
            </a:r>
            <a:endParaRPr lang="en-US" b="1" i="1" u="sng">
              <a:solidFill>
                <a:srgbClr val="FFFFFF"/>
              </a:solidFill>
              <a:latin typeface="Times New Roman" charset="0"/>
            </a:endParaRPr>
          </a:p>
        </p:txBody>
      </p:sp>
      <p:sp>
        <p:nvSpPr>
          <p:cNvPr id="23559" name="Text Box 7"/>
          <p:cNvSpPr txBox="1">
            <a:spLocks noChangeArrowheads="1"/>
          </p:cNvSpPr>
          <p:nvPr/>
        </p:nvSpPr>
        <p:spPr bwMode="auto">
          <a:xfrm>
            <a:off x="304800" y="2635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Unsolicited</a:t>
            </a:r>
            <a:endParaRPr lang="en-US" sz="2800" b="1" i="1">
              <a:solidFill>
                <a:srgbClr val="FFFFFF"/>
              </a:solidFill>
              <a:latin typeface="Times New Roman" charset="0"/>
            </a:endParaRPr>
          </a:p>
        </p:txBody>
      </p:sp>
      <p:sp>
        <p:nvSpPr>
          <p:cNvPr id="23560" name="Text Box 8"/>
          <p:cNvSpPr txBox="1">
            <a:spLocks noChangeArrowheads="1"/>
          </p:cNvSpPr>
          <p:nvPr/>
        </p:nvSpPr>
        <p:spPr bwMode="auto">
          <a:xfrm>
            <a:off x="4572000" y="2635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Divination</a:t>
            </a:r>
            <a:endParaRPr lang="en-US" sz="2800" b="1" i="1">
              <a:solidFill>
                <a:srgbClr val="FFFFFF"/>
              </a:solidFill>
              <a:latin typeface="Times New Roman" charset="0"/>
            </a:endParaRPr>
          </a:p>
        </p:txBody>
      </p:sp>
      <p:sp>
        <p:nvSpPr>
          <p:cNvPr id="23561" name="Text Box 9"/>
          <p:cNvSpPr txBox="1">
            <a:spLocks noChangeArrowheads="1"/>
          </p:cNvSpPr>
          <p:nvPr/>
        </p:nvSpPr>
        <p:spPr bwMode="auto">
          <a:xfrm>
            <a:off x="304800" y="36258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Divine call</a:t>
            </a:r>
            <a:endParaRPr lang="en-US" sz="2800" b="1" i="1">
              <a:solidFill>
                <a:srgbClr val="FFFFFF"/>
              </a:solidFill>
              <a:latin typeface="Times New Roman" charset="0"/>
            </a:endParaRPr>
          </a:p>
        </p:txBody>
      </p:sp>
      <p:sp>
        <p:nvSpPr>
          <p:cNvPr id="23562" name="Text Box 10"/>
          <p:cNvSpPr txBox="1">
            <a:spLocks noChangeArrowheads="1"/>
          </p:cNvSpPr>
          <p:nvPr/>
        </p:nvSpPr>
        <p:spPr bwMode="auto">
          <a:xfrm>
            <a:off x="4572000" y="36258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Prophet himself</a:t>
            </a:r>
            <a:endParaRPr lang="en-US" sz="2800" b="1" i="1">
              <a:solidFill>
                <a:srgbClr val="FFFFFF"/>
              </a:solidFill>
              <a:latin typeface="Times New Roman" charset="0"/>
            </a:endParaRPr>
          </a:p>
        </p:txBody>
      </p:sp>
      <p:sp>
        <p:nvSpPr>
          <p:cNvPr id="23564" name="Text Box 12"/>
          <p:cNvSpPr txBox="1">
            <a:spLocks noChangeArrowheads="1"/>
          </p:cNvSpPr>
          <p:nvPr/>
        </p:nvSpPr>
        <p:spPr bwMode="auto">
          <a:xfrm>
            <a:off x="304800" y="4616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Anywhere</a:t>
            </a:r>
            <a:endParaRPr lang="en-US" sz="2800" b="1" i="1">
              <a:solidFill>
                <a:srgbClr val="FFFFFF"/>
              </a:solidFill>
              <a:latin typeface="Times New Roman" charset="0"/>
            </a:endParaRPr>
          </a:p>
        </p:txBody>
      </p:sp>
      <p:sp>
        <p:nvSpPr>
          <p:cNvPr id="23565" name="Text Box 13"/>
          <p:cNvSpPr txBox="1">
            <a:spLocks noChangeArrowheads="1"/>
          </p:cNvSpPr>
          <p:nvPr/>
        </p:nvSpPr>
        <p:spPr bwMode="auto">
          <a:xfrm>
            <a:off x="4572000" y="4616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Cultic place</a:t>
            </a:r>
            <a:endParaRPr lang="en-US" sz="2800" b="1" i="1">
              <a:solidFill>
                <a:srgbClr val="FFFFFF"/>
              </a:solidFill>
              <a:latin typeface="Times New Roman" charset="0"/>
            </a:endParaRPr>
          </a:p>
        </p:txBody>
      </p:sp>
      <p:sp>
        <p:nvSpPr>
          <p:cNvPr id="23566" name="Text Box 14"/>
          <p:cNvSpPr txBox="1">
            <a:spLocks noChangeArrowheads="1"/>
          </p:cNvSpPr>
          <p:nvPr/>
        </p:nvSpPr>
        <p:spPr bwMode="auto">
          <a:xfrm>
            <a:off x="304800" y="5607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Forth-telling</a:t>
            </a:r>
            <a:endParaRPr lang="en-US" sz="2800" b="1" i="1">
              <a:solidFill>
                <a:srgbClr val="FFFFFF"/>
              </a:solidFill>
              <a:latin typeface="Times New Roman" charset="0"/>
            </a:endParaRPr>
          </a:p>
        </p:txBody>
      </p:sp>
      <p:sp>
        <p:nvSpPr>
          <p:cNvPr id="23567" name="Text Box 15"/>
          <p:cNvSpPr txBox="1">
            <a:spLocks noChangeArrowheads="1"/>
          </p:cNvSpPr>
          <p:nvPr/>
        </p:nvSpPr>
        <p:spPr bwMode="auto">
          <a:xfrm>
            <a:off x="4572000" y="5607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Fore-telling</a:t>
            </a:r>
            <a:endParaRPr lang="en-US" sz="2800" b="1" i="1">
              <a:solidFill>
                <a:srgbClr val="FFFFFF"/>
              </a:solidFill>
              <a:latin typeface="Times New Roman"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rPr>
              <a:t>437</a:t>
            </a:r>
            <a:r>
              <a:rPr lang="en-US" sz="2400" b="1">
                <a:solidFill>
                  <a:srgbClr val="FFFFFF"/>
                </a:solidFill>
              </a:rPr>
              <a:t>b-c</a:t>
            </a:r>
            <a:endParaRPr lang="en-US" sz="2400" b="1" i="1">
              <a:solidFill>
                <a:srgbClr val="FFFFFF"/>
              </a:solidFill>
              <a:latin typeface="Times New Roman" charset="0"/>
            </a:endParaRPr>
          </a:p>
        </p:txBody>
      </p:sp>
    </p:spTree>
    <p:extLst>
      <p:ext uri="{BB962C8B-B14F-4D97-AF65-F5344CB8AC3E}">
        <p14:creationId xmlns:p14="http://schemas.microsoft.com/office/powerpoint/2010/main" val="19176880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0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156674" name="Rectangle 3"/>
          <p:cNvSpPr>
            <a:spLocks noGrp="1" noChangeArrowheads="1"/>
          </p:cNvSpPr>
          <p:nvPr>
            <p:ph type="title" idx="4294967295"/>
          </p:nvPr>
        </p:nvSpPr>
        <p:spPr>
          <a:xfrm>
            <a:off x="0" y="6221413"/>
            <a:ext cx="8594725" cy="712787"/>
          </a:xfrm>
        </p:spPr>
        <p:txBody>
          <a:bodyPr/>
          <a:lstStyle/>
          <a:p>
            <a:pPr eaLnBrk="1" hangingPunct="1"/>
            <a:r>
              <a:rPr lang="en-US" sz="3500">
                <a:latin typeface="Comic Sans MS" charset="0"/>
                <a:ea typeface="ＭＳ Ｐゴシック" charset="0"/>
                <a:cs typeface="ＭＳ Ｐゴシック" charset="0"/>
              </a:rPr>
              <a:t>False prophecies change</a:t>
            </a:r>
          </a:p>
        </p:txBody>
      </p:sp>
      <p:sp>
        <p:nvSpPr>
          <p:cNvPr id="156675" name="Rectangle 3"/>
          <p:cNvSpPr txBox="1">
            <a:spLocks noChangeArrowheads="1"/>
          </p:cNvSpPr>
          <p:nvPr/>
        </p:nvSpPr>
        <p:spPr bwMode="auto">
          <a:xfrm>
            <a:off x="2916238" y="2466975"/>
            <a:ext cx="338455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Comic Sans MS" charset="0"/>
              </a:rPr>
              <a:t>I am absolutely certain that the world will end </a:t>
            </a:r>
            <a:r>
              <a:rPr lang="en-US" sz="3600" b="1">
                <a:solidFill>
                  <a:srgbClr val="000000"/>
                </a:solidFill>
                <a:latin typeface="Comic Sans MS" charset="0"/>
              </a:rPr>
              <a:t>today</a:t>
            </a:r>
            <a:r>
              <a:rPr lang="en-US" sz="2400" b="1">
                <a:solidFill>
                  <a:srgbClr val="000000"/>
                </a:solidFill>
                <a:latin typeface="Comic Sans MS" charset="0"/>
              </a:rPr>
              <a:t>!!!</a:t>
            </a:r>
          </a:p>
        </p:txBody>
      </p:sp>
    </p:spTree>
    <p:extLst>
      <p:ext uri="{BB962C8B-B14F-4D97-AF65-F5344CB8AC3E}">
        <p14:creationId xmlns:p14="http://schemas.microsoft.com/office/powerpoint/2010/main" val="282336478"/>
      </p:ext>
    </p:extLst>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Hananiah</a:t>
            </a:r>
            <a:r>
              <a:rPr lang="en-US" b="1" dirty="0">
                <a:solidFill>
                  <a:prstClr val="black"/>
                </a:solidFill>
              </a:rPr>
              <a:t> breaks Jeremiah</a:t>
            </a:r>
            <a:r>
              <a:rPr lang="mr-IN" altLang="ja-JP" b="1" dirty="0">
                <a:solidFill>
                  <a:prstClr val="black"/>
                </a:solidFill>
              </a:rPr>
              <a:t>'</a:t>
            </a:r>
            <a:r>
              <a:rPr lang="en-US" b="1" dirty="0">
                <a:solidFill>
                  <a:prstClr val="black"/>
                </a:solidFill>
              </a:rPr>
              <a:t>s yoke to symbolize God breaking Babylon</a:t>
            </a:r>
            <a:r>
              <a:rPr lang="mr-IN" altLang="ja-JP" b="1" dirty="0">
                <a:solidFill>
                  <a:prstClr val="black"/>
                </a:solidFill>
              </a:rPr>
              <a:t>'</a:t>
            </a:r>
            <a:r>
              <a:rPr lang="en-US" b="1" dirty="0">
                <a:solidFill>
                  <a:prstClr val="black"/>
                </a:solidFill>
              </a:rPr>
              <a:t>s power and claims that the captivity will be only two years. Two months later, he dies.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Shemaiah</a:t>
            </a:r>
            <a:r>
              <a:rPr lang="en-US" b="1" dirty="0">
                <a:solidFill>
                  <a:prstClr val="black"/>
                </a:solidFill>
              </a:rPr>
              <a:t> also preaches against Jeremiah.</a:t>
            </a: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Opposition by False Prophets</a:t>
            </a:r>
          </a:p>
        </p:txBody>
      </p:sp>
      <p:sp>
        <p:nvSpPr>
          <p:cNvPr id="153604" name="Rectangle 4"/>
          <p:cNvSpPr>
            <a:spLocks noChangeArrowheads="1"/>
          </p:cNvSpPr>
          <p:nvPr/>
        </p:nvSpPr>
        <p:spPr bwMode="auto">
          <a:xfrm>
            <a:off x="7019925" y="5876925"/>
            <a:ext cx="19018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28–29</a:t>
            </a:r>
          </a:p>
        </p:txBody>
      </p:sp>
    </p:spTree>
    <p:extLst>
      <p:ext uri="{BB962C8B-B14F-4D97-AF65-F5344CB8AC3E}">
        <p14:creationId xmlns:p14="http://schemas.microsoft.com/office/powerpoint/2010/main" val="419213296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DS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3" name="Text Box 13"/>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000000"/>
                </a:solidFill>
              </a:rPr>
              <a:t>437c</a:t>
            </a:r>
            <a:r>
              <a:rPr lang="en-US" sz="2400" b="1">
                <a:solidFill>
                  <a:srgbClr val="000000"/>
                </a:solidFill>
              </a:rPr>
              <a:t>b</a:t>
            </a:r>
            <a:endParaRPr lang="en-US" sz="2400" b="1" i="1">
              <a:solidFill>
                <a:srgbClr val="000000"/>
              </a:solidFill>
              <a:latin typeface="Times New Roman" charset="0"/>
            </a:endParaRPr>
          </a:p>
        </p:txBody>
      </p:sp>
      <p:sp>
        <p:nvSpPr>
          <p:cNvPr id="30735" name="Text Box 15"/>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Biblical</a:t>
            </a:r>
            <a:endParaRPr lang="en-US" b="1" i="1" u="sng">
              <a:solidFill>
                <a:srgbClr val="000000"/>
              </a:solidFill>
              <a:latin typeface="Times New Roman" charset="0"/>
            </a:endParaRPr>
          </a:p>
        </p:txBody>
      </p:sp>
      <p:sp>
        <p:nvSpPr>
          <p:cNvPr id="30736" name="Text Box 1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Pagan</a:t>
            </a:r>
            <a:endParaRPr lang="en-US" b="1" i="1" u="sng">
              <a:solidFill>
                <a:srgbClr val="000000"/>
              </a:solidFill>
              <a:latin typeface="Times New Roman" charset="0"/>
            </a:endParaRPr>
          </a:p>
        </p:txBody>
      </p:sp>
      <p:sp>
        <p:nvSpPr>
          <p:cNvPr id="30737" name="Text Box 17"/>
          <p:cNvSpPr txBox="1">
            <a:spLocks noChangeArrowheads="1"/>
          </p:cNvSpPr>
          <p:nvPr/>
        </p:nvSpPr>
        <p:spPr bwMode="auto">
          <a:xfrm>
            <a:off x="304800" y="26352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Godly character</a:t>
            </a:r>
            <a:endParaRPr lang="en-US" sz="2800" b="1" i="1">
              <a:solidFill>
                <a:srgbClr val="000000"/>
              </a:solidFill>
              <a:latin typeface="Times New Roman" charset="0"/>
            </a:endParaRPr>
          </a:p>
        </p:txBody>
      </p:sp>
      <p:sp>
        <p:nvSpPr>
          <p:cNvPr id="30738" name="Text Box 18"/>
          <p:cNvSpPr txBox="1">
            <a:spLocks noChangeArrowheads="1"/>
          </p:cNvSpPr>
          <p:nvPr/>
        </p:nvSpPr>
        <p:spPr bwMode="auto">
          <a:xfrm>
            <a:off x="4572000" y="2635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Immoral</a:t>
            </a:r>
            <a:endParaRPr lang="en-US" sz="2800" b="1" i="1">
              <a:solidFill>
                <a:srgbClr val="000000"/>
              </a:solidFill>
              <a:latin typeface="Times New Roman" charset="0"/>
            </a:endParaRPr>
          </a:p>
        </p:txBody>
      </p:sp>
      <p:sp>
        <p:nvSpPr>
          <p:cNvPr id="30739" name="Text Box 19"/>
          <p:cNvSpPr txBox="1">
            <a:spLocks noChangeArrowheads="1"/>
          </p:cNvSpPr>
          <p:nvPr/>
        </p:nvSpPr>
        <p:spPr bwMode="auto">
          <a:xfrm>
            <a:off x="304800" y="36258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Mostly men</a:t>
            </a:r>
            <a:endParaRPr lang="en-US" sz="2800" b="1" i="1">
              <a:solidFill>
                <a:srgbClr val="000000"/>
              </a:solidFill>
              <a:latin typeface="Times New Roman" charset="0"/>
            </a:endParaRPr>
          </a:p>
        </p:txBody>
      </p:sp>
      <p:sp>
        <p:nvSpPr>
          <p:cNvPr id="30740" name="Text Box 20"/>
          <p:cNvSpPr txBox="1">
            <a:spLocks noChangeArrowheads="1"/>
          </p:cNvSpPr>
          <p:nvPr/>
        </p:nvSpPr>
        <p:spPr bwMode="auto">
          <a:xfrm>
            <a:off x="4572000" y="3625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Mostly women</a:t>
            </a:r>
            <a:endParaRPr lang="en-US" sz="2800" b="1" i="1">
              <a:solidFill>
                <a:srgbClr val="000000"/>
              </a:solidFill>
              <a:latin typeface="Times New Roman" charset="0"/>
            </a:endParaRPr>
          </a:p>
        </p:txBody>
      </p:sp>
      <p:sp>
        <p:nvSpPr>
          <p:cNvPr id="30741" name="Text Box 21"/>
          <p:cNvSpPr txBox="1">
            <a:spLocks noChangeArrowheads="1"/>
          </p:cNvSpPr>
          <p:nvPr/>
        </p:nvSpPr>
        <p:spPr bwMode="auto">
          <a:xfrm>
            <a:off x="304800" y="46164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Inspired</a:t>
            </a:r>
            <a:endParaRPr lang="en-US" sz="2800" b="1" i="1">
              <a:solidFill>
                <a:srgbClr val="000000"/>
              </a:solidFill>
              <a:latin typeface="Times New Roman" charset="0"/>
            </a:endParaRPr>
          </a:p>
        </p:txBody>
      </p:sp>
      <p:sp>
        <p:nvSpPr>
          <p:cNvPr id="30742" name="Text Box 22"/>
          <p:cNvSpPr txBox="1">
            <a:spLocks noChangeArrowheads="1"/>
          </p:cNvSpPr>
          <p:nvPr/>
        </p:nvSpPr>
        <p:spPr bwMode="auto">
          <a:xfrm>
            <a:off x="4572000" y="46164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Own thoughts</a:t>
            </a:r>
            <a:endParaRPr lang="en-US" sz="2800" b="1" i="1">
              <a:solidFill>
                <a:srgbClr val="000000"/>
              </a:solidFill>
              <a:latin typeface="Times New Roman" charset="0"/>
            </a:endParaRPr>
          </a:p>
        </p:txBody>
      </p:sp>
      <p:sp>
        <p:nvSpPr>
          <p:cNvPr id="30743" name="Text Box 23"/>
          <p:cNvSpPr txBox="1">
            <a:spLocks noChangeArrowheads="1"/>
          </p:cNvSpPr>
          <p:nvPr/>
        </p:nvSpPr>
        <p:spPr bwMode="auto">
          <a:xfrm>
            <a:off x="304800" y="56070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Own style</a:t>
            </a:r>
            <a:endParaRPr lang="en-US" sz="2800" b="1" i="1">
              <a:solidFill>
                <a:srgbClr val="000000"/>
              </a:solidFill>
              <a:latin typeface="Times New Roman" charset="0"/>
            </a:endParaRPr>
          </a:p>
        </p:txBody>
      </p:sp>
      <p:sp>
        <p:nvSpPr>
          <p:cNvPr id="30744" name="Text Box 24"/>
          <p:cNvSpPr txBox="1">
            <a:spLocks noChangeArrowheads="1"/>
          </p:cNvSpPr>
          <p:nvPr/>
        </p:nvSpPr>
        <p:spPr bwMode="auto">
          <a:xfrm>
            <a:off x="4572000" y="5607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Demon possessed</a:t>
            </a:r>
            <a:endParaRPr lang="en-US" sz="2800" b="1" i="1">
              <a:solidFill>
                <a:srgbClr val="000000"/>
              </a:solidFill>
              <a:latin typeface="Times New Roman" charset="0"/>
            </a:endParaRPr>
          </a:p>
        </p:txBody>
      </p:sp>
      <p:sp>
        <p:nvSpPr>
          <p:cNvPr id="18" name="Title 17"/>
          <p:cNvSpPr>
            <a:spLocks noGrp="1"/>
          </p:cNvSpPr>
          <p:nvPr>
            <p:ph type="title" idx="4294967295"/>
          </p:nvPr>
        </p:nvSpPr>
        <p:spPr>
          <a:xfrm>
            <a:off x="-304800" y="457200"/>
            <a:ext cx="9448800" cy="960438"/>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a typeface="+mj-ea"/>
                <a:cs typeface="+mj-cs"/>
              </a:rPr>
              <a:t>How are Prophets Different?</a:t>
            </a:r>
          </a:p>
        </p:txBody>
      </p:sp>
    </p:spTree>
    <p:extLst>
      <p:ext uri="{BB962C8B-B14F-4D97-AF65-F5344CB8AC3E}">
        <p14:creationId xmlns:p14="http://schemas.microsoft.com/office/powerpoint/2010/main" val="37927938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40"/>
          <p:cNvSpPr>
            <a:spLocks noChangeArrowheads="1"/>
          </p:cNvSpPr>
          <p:nvPr/>
        </p:nvSpPr>
        <p:spPr bwMode="auto">
          <a:xfrm>
            <a:off x="4572000"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Osaka" charset="0"/>
              <a:cs typeface="Osaka" charset="0"/>
            </a:endParaRPr>
          </a:p>
        </p:txBody>
      </p:sp>
      <p:pic>
        <p:nvPicPr>
          <p:cNvPr id="162818" name="Picture 1039" descr="ms187"/>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76200" y="-152400"/>
            <a:ext cx="4572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ext Box 1027"/>
          <p:cNvSpPr txBox="1">
            <a:spLocks noChangeArrowheads="1"/>
          </p:cNvSpPr>
          <p:nvPr/>
        </p:nvSpPr>
        <p:spPr bwMode="auto">
          <a:xfrm>
            <a:off x="152400" y="1628775"/>
            <a:ext cx="3810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u="sng">
                <a:solidFill>
                  <a:srgbClr val="FFFFFF"/>
                </a:solidFill>
                <a:effectLst>
                  <a:outerShdw blurRad="50800" dist="76200" dir="2700000" algn="tl" rotWithShape="0">
                    <a:srgbClr val="000000"/>
                  </a:outerShdw>
                </a:effectLst>
                <a:ea typeface="Osaka" charset="0"/>
                <a:cs typeface="Osaka" charset="0"/>
              </a:rPr>
              <a:t>Biblical</a:t>
            </a:r>
            <a:endParaRPr lang="en-US" sz="3600" b="1">
              <a:solidFill>
                <a:srgbClr val="FFFFFF"/>
              </a:solidFill>
              <a:effectLst>
                <a:outerShdw blurRad="50800" dist="76200" dir="2700000" algn="tl" rotWithShape="0">
                  <a:srgbClr val="000000"/>
                </a:outerShdw>
              </a:effectLst>
              <a:ea typeface="Osaka" charset="0"/>
              <a:cs typeface="Osaka" charset="0"/>
            </a:endParaRPr>
          </a:p>
        </p:txBody>
      </p:sp>
      <p:sp>
        <p:nvSpPr>
          <p:cNvPr id="22533" name="Text Box 1029"/>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effectLst>
                  <a:outerShdw blurRad="50800" dist="76200" dir="2700000" algn="tl" rotWithShape="0">
                    <a:srgbClr val="000000"/>
                  </a:outerShdw>
                </a:effectLst>
                <a:ea typeface="Osaka" charset="0"/>
                <a:cs typeface="Osaka" charset="0"/>
              </a:rPr>
              <a:t>Pagan</a:t>
            </a:r>
            <a:endParaRPr lang="en-US" b="1" i="1" u="sng">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4" name="Text Box 1030"/>
          <p:cNvSpPr txBox="1">
            <a:spLocks noChangeArrowheads="1"/>
          </p:cNvSpPr>
          <p:nvPr/>
        </p:nvSpPr>
        <p:spPr bwMode="auto">
          <a:xfrm>
            <a:off x="152400" y="26352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Godly Motive</a:t>
            </a:r>
          </a:p>
        </p:txBody>
      </p:sp>
      <p:sp>
        <p:nvSpPr>
          <p:cNvPr id="22535" name="Text Box 1031"/>
          <p:cNvSpPr txBox="1">
            <a:spLocks noChangeArrowheads="1"/>
          </p:cNvSpPr>
          <p:nvPr/>
        </p:nvSpPr>
        <p:spPr bwMode="auto">
          <a:xfrm>
            <a:off x="4572000" y="26352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Financial Gain</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6" name="Text Box 1032"/>
          <p:cNvSpPr txBox="1">
            <a:spLocks noChangeArrowheads="1"/>
          </p:cNvSpPr>
          <p:nvPr/>
        </p:nvSpPr>
        <p:spPr bwMode="auto">
          <a:xfrm>
            <a:off x="152400" y="3625850"/>
            <a:ext cx="4419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Original messages</a:t>
            </a:r>
          </a:p>
        </p:txBody>
      </p:sp>
      <p:sp>
        <p:nvSpPr>
          <p:cNvPr id="22537" name="Text Box 1033"/>
          <p:cNvSpPr txBox="1">
            <a:spLocks noChangeArrowheads="1"/>
          </p:cNvSpPr>
          <p:nvPr/>
        </p:nvSpPr>
        <p:spPr bwMode="auto">
          <a:xfrm>
            <a:off x="4572000" y="36258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Plagiarism</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8" name="Text Box 1034"/>
          <p:cNvSpPr txBox="1">
            <a:spLocks noChangeArrowheads="1"/>
          </p:cNvSpPr>
          <p:nvPr/>
        </p:nvSpPr>
        <p:spPr bwMode="auto">
          <a:xfrm>
            <a:off x="152400" y="46164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100% accurate</a:t>
            </a:r>
          </a:p>
        </p:txBody>
      </p:sp>
      <p:sp>
        <p:nvSpPr>
          <p:cNvPr id="22539" name="Text Box 1035"/>
          <p:cNvSpPr txBox="1">
            <a:spLocks noChangeArrowheads="1"/>
          </p:cNvSpPr>
          <p:nvPr/>
        </p:nvSpPr>
        <p:spPr bwMode="auto">
          <a:xfrm>
            <a:off x="4572000" y="46164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Errors of fulfillment</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0" name="Text Box 1036"/>
          <p:cNvSpPr txBox="1">
            <a:spLocks noChangeArrowheads="1"/>
          </p:cNvSpPr>
          <p:nvPr/>
        </p:nvSpPr>
        <p:spPr bwMode="auto">
          <a:xfrm>
            <a:off x="228600" y="56070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Persecuted</a:t>
            </a:r>
          </a:p>
        </p:txBody>
      </p:sp>
      <p:sp>
        <p:nvSpPr>
          <p:cNvPr id="22541" name="Text Box 1037"/>
          <p:cNvSpPr txBox="1">
            <a:spLocks noChangeArrowheads="1"/>
          </p:cNvSpPr>
          <p:nvPr/>
        </p:nvSpPr>
        <p:spPr bwMode="auto">
          <a:xfrm>
            <a:off x="4572000" y="56070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Exalted</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2" name="Text Box 1038"/>
          <p:cNvSpPr txBox="1">
            <a:spLocks noChangeArrowheads="1"/>
          </p:cNvSpPr>
          <p:nvPr/>
        </p:nvSpPr>
        <p:spPr bwMode="auto">
          <a:xfrm>
            <a:off x="7620000" y="0"/>
            <a:ext cx="13716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effectLst>
                  <a:outerShdw blurRad="50800" dist="76200" dir="2700000" algn="tl" rotWithShape="0">
                    <a:srgbClr val="000000"/>
                  </a:outerShdw>
                </a:effectLst>
                <a:ea typeface="Osaka" charset="0"/>
                <a:cs typeface="Osaka" charset="0"/>
              </a:rPr>
              <a:t>437d-e</a:t>
            </a:r>
            <a:endParaRPr lang="en-US" sz="24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5" name="Rectangle 1041"/>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ffectLst>
                  <a:outerShdw blurRad="50800" dist="76200" dir="2700000" algn="tl" rotWithShape="0">
                    <a:srgbClr val="000000"/>
                  </a:outerShdw>
                </a:effectLst>
                <a:latin typeface="Arial" charset="0"/>
                <a:ea typeface="Osaka" charset="0"/>
                <a:cs typeface="Osaka" charset="0"/>
              </a:rPr>
              <a:t>How are Prophets Different?</a:t>
            </a:r>
            <a:endParaRPr lang="en-US" sz="1800" b="1">
              <a:solidFill>
                <a:schemeClr val="bg1"/>
              </a:solidFill>
              <a:effectLst>
                <a:outerShdw blurRad="50800" dist="76200" dir="2700000" algn="tl" rotWithShape="0">
                  <a:srgbClr val="000000"/>
                </a:outerShdw>
              </a:effectLst>
              <a:latin typeface="Arial" charset="0"/>
              <a:ea typeface="Osaka" charset="0"/>
              <a:cs typeface="Osaka" charset="0"/>
            </a:endParaRPr>
          </a:p>
        </p:txBody>
      </p:sp>
    </p:spTree>
    <p:extLst>
      <p:ext uri="{BB962C8B-B14F-4D97-AF65-F5344CB8AC3E}">
        <p14:creationId xmlns:p14="http://schemas.microsoft.com/office/powerpoint/2010/main" val="2808919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70399158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pic>
        <p:nvPicPr>
          <p:cNvPr id="164866" name="Picture 3" descr="D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6"/>
          <p:cNvSpPr txBox="1">
            <a:spLocks noChangeArrowheads="1"/>
          </p:cNvSpPr>
          <p:nvPr/>
        </p:nvSpPr>
        <p:spPr bwMode="auto">
          <a:xfrm>
            <a:off x="7924800" y="115888"/>
            <a:ext cx="1219200"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is-IS" sz="2400" b="1">
                <a:solidFill>
                  <a:srgbClr val="FFFFFF"/>
                </a:solidFill>
                <a:cs typeface="Arial" charset="0"/>
              </a:rPr>
              <a:t>437e</a:t>
            </a:r>
            <a:endParaRPr lang="en-US" sz="2400" b="1">
              <a:solidFill>
                <a:srgbClr val="FFFFFF"/>
              </a:solidFill>
              <a:cs typeface="Arial" charset="0"/>
            </a:endParaRPr>
          </a:p>
        </p:txBody>
      </p:sp>
      <p:sp>
        <p:nvSpPr>
          <p:cNvPr id="7176" name="Text Box 8"/>
          <p:cNvSpPr txBox="1">
            <a:spLocks noChangeArrowheads="1"/>
          </p:cNvSpPr>
          <p:nvPr/>
        </p:nvSpPr>
        <p:spPr bwMode="auto">
          <a:xfrm>
            <a:off x="685800" y="1828800"/>
            <a:ext cx="7620000" cy="3140075"/>
          </a:xfrm>
          <a:prstGeom prst="rect">
            <a:avLst/>
          </a:prstGeom>
          <a:solidFill>
            <a:schemeClr val="tx1">
              <a:lumMod val="95000"/>
              <a:lumOff val="5000"/>
              <a:alpha val="34000"/>
            </a:schemeClr>
          </a:solidFill>
          <a:ln w="9525">
            <a:noFill/>
            <a:miter lim="800000"/>
            <a:headEnd/>
            <a:tailEnd/>
          </a:ln>
          <a:effectLst>
            <a:outerShdw blurRad="63500" dist="71842" dir="2700000" algn="ctr" rotWithShape="0">
              <a:schemeClr val="tx1">
                <a:alpha val="74998"/>
              </a:schemeClr>
            </a:outerShdw>
          </a:effectLst>
        </p:spPr>
        <p:txBody>
          <a:bodyPr>
            <a:spAutoFit/>
          </a:bodyPr>
          <a:lstStyle/>
          <a:p>
            <a:pPr marL="795338" indent="-795338" defTabSz="914400" fontAlgn="base">
              <a:spcBef>
                <a:spcPct val="0"/>
              </a:spcBef>
              <a:spcAft>
                <a:spcPct val="0"/>
              </a:spcAft>
              <a:buClr>
                <a:srgbClr val="000000"/>
              </a:buClr>
              <a:defRPr/>
            </a:pPr>
            <a:r>
              <a:rPr lang="en-US" sz="4000" b="1" i="1" u="sng">
                <a:solidFill>
                  <a:srgbClr val="FFFFFF"/>
                </a:solidFill>
                <a:latin typeface="Arial"/>
                <a:ea typeface="ＭＳ Ｐゴシック" charset="0"/>
                <a:cs typeface="Arial"/>
              </a:rPr>
              <a:t>Thought Questions:</a:t>
            </a:r>
          </a:p>
          <a:p>
            <a:pPr marL="795338" indent="-795338" defTabSz="914400" fontAlgn="base">
              <a:spcBef>
                <a:spcPct val="0"/>
              </a:spcBef>
              <a:spcAft>
                <a:spcPct val="0"/>
              </a:spcAft>
              <a:buClr>
                <a:srgbClr val="FFFFFF"/>
              </a:buClr>
              <a:buFontTx/>
              <a:buAutoNum type="alphaUcPeriod"/>
              <a:defRPr/>
            </a:pPr>
            <a:r>
              <a:rPr lang="en-US" sz="4000" b="1">
                <a:solidFill>
                  <a:srgbClr val="FFFFFF"/>
                </a:solidFill>
                <a:latin typeface="Arial"/>
                <a:ea typeface="ＭＳ Ｐゴシック" charset="0"/>
                <a:cs typeface="Arial"/>
              </a:rPr>
              <a:t>Which difference between these two types was most significant to you?</a:t>
            </a:r>
          </a:p>
          <a:p>
            <a:pPr marL="795338" indent="-795338" defTabSz="914400" fontAlgn="base">
              <a:spcBef>
                <a:spcPct val="0"/>
              </a:spcBef>
              <a:spcAft>
                <a:spcPct val="0"/>
              </a:spcAft>
              <a:buClr>
                <a:srgbClr val="FFFFFF"/>
              </a:buClr>
              <a:buFontTx/>
              <a:buAutoNum type="alphaUcPeriod"/>
              <a:defRPr/>
            </a:pPr>
            <a:r>
              <a:rPr lang="en-US" sz="4000" b="1">
                <a:solidFill>
                  <a:srgbClr val="FFFFFF"/>
                </a:solidFill>
                <a:latin typeface="Arial"/>
                <a:ea typeface="ＭＳ Ｐゴシック" charset="0"/>
                <a:cs typeface="Arial"/>
              </a:rPr>
              <a:t>Why?</a:t>
            </a:r>
          </a:p>
        </p:txBody>
      </p:sp>
      <p:sp>
        <p:nvSpPr>
          <p:cNvPr id="7177" name="Rectangle 9"/>
          <p:cNvSpPr>
            <a:spLocks noGrp="1" noChangeArrowheads="1"/>
          </p:cNvSpPr>
          <p:nvPr>
            <p:ph type="title" idx="4294967295"/>
          </p:nvPr>
        </p:nvSpPr>
        <p:spPr>
          <a:xfrm>
            <a:off x="0" y="0"/>
            <a:ext cx="7467600" cy="1446213"/>
          </a:xfrm>
          <a:solidFill>
            <a:schemeClr val="tx2"/>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b="1">
                <a:solidFill>
                  <a:schemeClr val="bg1"/>
                </a:solidFill>
                <a:latin typeface="Arial"/>
                <a:ea typeface="+mj-ea"/>
                <a:cs typeface="Arial"/>
              </a:rPr>
              <a:t>Contrasts Between Biblical &amp; Pagan Prophecy</a:t>
            </a:r>
          </a:p>
        </p:txBody>
      </p:sp>
    </p:spTree>
    <p:extLst>
      <p:ext uri="{BB962C8B-B14F-4D97-AF65-F5344CB8AC3E}">
        <p14:creationId xmlns:p14="http://schemas.microsoft.com/office/powerpoint/2010/main" val="2755669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animEffect transition="in" filter="dissolve">
                                      <p:cBhvr>
                                        <p:cTn id="7" dur="500"/>
                                        <p:tgtEl>
                                          <p:spTgt spid="71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6">
                                            <p:txEl>
                                              <p:pRg st="1" end="1"/>
                                            </p:txEl>
                                          </p:spTgt>
                                        </p:tgtEl>
                                        <p:attrNameLst>
                                          <p:attrName>style.visibility</p:attrName>
                                        </p:attrNameLst>
                                      </p:cBhvr>
                                      <p:to>
                                        <p:strVal val="visible"/>
                                      </p:to>
                                    </p:set>
                                    <p:animEffect transition="in" filter="dissolve">
                                      <p:cBhvr>
                                        <p:cTn id="12" dur="500"/>
                                        <p:tgtEl>
                                          <p:spTgt spid="71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6">
                                            <p:txEl>
                                              <p:pRg st="2" end="2"/>
                                            </p:txEl>
                                          </p:spTgt>
                                        </p:tgtEl>
                                        <p:attrNameLst>
                                          <p:attrName>style.visibility</p:attrName>
                                        </p:attrNameLst>
                                      </p:cBhvr>
                                      <p:to>
                                        <p:strVal val="visible"/>
                                      </p:to>
                                    </p:set>
                                    <p:animEffect transition="in" filter="dissolve">
                                      <p:cBhvr>
                                        <p:cTn id="17" dur="500"/>
                                        <p:tgtEl>
                                          <p:spTgt spid="71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30</a:t>
            </a:r>
          </a:p>
        </p:txBody>
      </p:sp>
    </p:spTree>
    <p:extLst>
      <p:ext uri="{BB962C8B-B14F-4D97-AF65-F5344CB8AC3E}">
        <p14:creationId xmlns:p14="http://schemas.microsoft.com/office/powerpoint/2010/main" val="34319713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Book of Comfort &amp; New Covenant</a:t>
            </a:r>
            <a:endParaRPr lang="en-GB" sz="4000" b="1">
              <a:solidFill>
                <a:schemeClr val="tx1"/>
              </a:solidFill>
              <a:latin typeface="Arial" charset="0"/>
              <a:ea typeface="ＭＳ Ｐゴシック" charset="0"/>
              <a:cs typeface="Arial"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55651" name="Rectangle 4"/>
          <p:cNvSpPr>
            <a:spLocks noChangeArrowheads="1"/>
          </p:cNvSpPr>
          <p:nvPr/>
        </p:nvSpPr>
        <p:spPr bwMode="auto">
          <a:xfrm>
            <a:off x="7010400" y="838200"/>
            <a:ext cx="1657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30–33</a:t>
            </a:r>
          </a:p>
        </p:txBody>
      </p:sp>
      <p:sp>
        <p:nvSpPr>
          <p:cNvPr id="155652"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Jeremiah redeems a field (Jer. 32) – a sign of hope!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God has not cast aside His people!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A glorious future would follow their judgment.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They will return to the land.</a:t>
            </a:r>
            <a:endParaRPr lang="en-GB" b="1">
              <a:solidFill>
                <a:prstClr val="black"/>
              </a:solidFill>
            </a:endParaRPr>
          </a:p>
        </p:txBody>
      </p:sp>
    </p:spTree>
    <p:extLst>
      <p:ext uri="{BB962C8B-B14F-4D97-AF65-F5344CB8AC3E}">
        <p14:creationId xmlns:p14="http://schemas.microsoft.com/office/powerpoint/2010/main" val="36480420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How could God get 15 million Jews back to the land?</a:t>
            </a: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620609"/>
            <a:ext cx="9144000" cy="437388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3802316"/>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380231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503998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534997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518337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2853642"/>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288689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357242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4878214"/>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579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 FAITHFUL UNTO DEATH - Lucia's Blog">
            <a:extLst>
              <a:ext uri="{FF2B5EF4-FFF2-40B4-BE49-F238E27FC236}">
                <a16:creationId xmlns:a16="http://schemas.microsoft.com/office/drawing/2014/main" id="{CE447761-765C-13EC-1944-0B25BB04B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 y="779489"/>
            <a:ext cx="9135966" cy="607851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3"/>
            <a:ext cx="9144000" cy="27464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effectLst/>
              </a:rPr>
              <a:t>"For in that day,"</a:t>
            </a:r>
            <a:r>
              <a:rPr lang="ar-SA" sz="2800" dirty="0">
                <a:effectLst/>
              </a:rPr>
              <a:t> </a:t>
            </a:r>
            <a:r>
              <a:rPr lang="en-US" sz="2800" dirty="0">
                <a:effectLst/>
              </a:rPr>
              <a:t>says the L</a:t>
            </a:r>
            <a:r>
              <a:rPr lang="en-US" sz="2400" dirty="0">
                <a:effectLst/>
              </a:rPr>
              <a:t>ORD</a:t>
            </a:r>
            <a:r>
              <a:rPr lang="en-US" sz="2800" dirty="0">
                <a:effectLst/>
              </a:rPr>
              <a:t> of Heaven’s Armies,</a:t>
            </a:r>
          </a:p>
          <a:p>
            <a:r>
              <a:rPr lang="en-US" sz="2800" dirty="0">
                <a:effectLst/>
              </a:rPr>
              <a:t>"I will break the yoke from their necks</a:t>
            </a:r>
            <a:r>
              <a:rPr lang="ar-SA" sz="2800" dirty="0">
                <a:effectLst/>
              </a:rPr>
              <a:t> </a:t>
            </a:r>
            <a:r>
              <a:rPr lang="en-US" sz="2800" dirty="0">
                <a:effectLst/>
              </a:rPr>
              <a:t>and snap their chains. Foreigners will no longer be their masters.</a:t>
            </a:r>
          </a:p>
          <a:p>
            <a:r>
              <a:rPr lang="en-US" sz="2800" baseline="30000" dirty="0">
                <a:effectLst/>
              </a:rPr>
              <a:t>9 </a:t>
            </a:r>
            <a:r>
              <a:rPr lang="en-US" sz="2800" dirty="0">
                <a:effectLst/>
              </a:rPr>
              <a:t>For </a:t>
            </a:r>
            <a:r>
              <a:rPr lang="en-US" sz="2800" dirty="0">
                <a:solidFill>
                  <a:srgbClr val="FFFF00"/>
                </a:solidFill>
                <a:effectLst/>
              </a:rPr>
              <a:t>my people will serve the LORD their God</a:t>
            </a:r>
          </a:p>
          <a:p>
            <a:r>
              <a:rPr lang="en-US" sz="2800" dirty="0">
                <a:solidFill>
                  <a:srgbClr val="FFFF00"/>
                </a:solidFill>
                <a:effectLst/>
              </a:rPr>
              <a:t>and their king descended from David</a:t>
            </a:r>
            <a:r>
              <a:rPr lang="en-US" sz="2800" dirty="0">
                <a:effectLst/>
              </a:rPr>
              <a:t>—</a:t>
            </a:r>
          </a:p>
          <a:p>
            <a:r>
              <a:rPr lang="en-US" sz="2800" dirty="0">
                <a:effectLst/>
              </a:rPr>
              <a:t>the king I will raise up for them" (Jer 30:8-9 NLT)</a:t>
            </a:r>
          </a:p>
        </p:txBody>
      </p:sp>
    </p:spTree>
    <p:extLst>
      <p:ext uri="{BB962C8B-B14F-4D97-AF65-F5344CB8AC3E}">
        <p14:creationId xmlns:p14="http://schemas.microsoft.com/office/powerpoint/2010/main" val="41011747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Mean That Jesus is King of the Jews?">
            <a:extLst>
              <a:ext uri="{FF2B5EF4-FFF2-40B4-BE49-F238E27FC236}">
                <a16:creationId xmlns:a16="http://schemas.microsoft.com/office/drawing/2014/main" id="{406D91E9-1EA1-00A3-8B95-7552B3A1F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68"/>
          <a:stretch/>
        </p:blipFill>
        <p:spPr bwMode="auto">
          <a:xfrm>
            <a:off x="0" y="1039813"/>
            <a:ext cx="3761117" cy="477837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50897" y="273113"/>
            <a:ext cx="4909053" cy="631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effectLst/>
              </a:rPr>
              <a:t>"</a:t>
            </a:r>
            <a:r>
              <a:rPr lang="en-US" sz="2800" dirty="0">
                <a:solidFill>
                  <a:srgbClr val="FFFF00"/>
                </a:solidFill>
                <a:effectLst/>
              </a:rPr>
              <a:t>They will have their own ruler again,</a:t>
            </a:r>
          </a:p>
          <a:p>
            <a:r>
              <a:rPr lang="en-US" sz="2800" dirty="0">
                <a:solidFill>
                  <a:srgbClr val="FFFF00"/>
                </a:solidFill>
                <a:effectLst/>
              </a:rPr>
              <a:t>and he will come from their own people</a:t>
            </a:r>
            <a:r>
              <a:rPr lang="en-US" sz="2800" dirty="0">
                <a:effectLst/>
              </a:rPr>
              <a:t>.</a:t>
            </a:r>
          </a:p>
          <a:p>
            <a:r>
              <a:rPr lang="en-US" sz="2800" dirty="0">
                <a:effectLst/>
              </a:rPr>
              <a:t>I will invite him to approach me," says the L</a:t>
            </a:r>
            <a:r>
              <a:rPr lang="en-US" sz="2400" dirty="0">
                <a:effectLst/>
              </a:rPr>
              <a:t>ORD</a:t>
            </a:r>
            <a:r>
              <a:rPr lang="en-US" sz="2800" dirty="0">
                <a:effectLst/>
              </a:rPr>
              <a:t>,</a:t>
            </a:r>
          </a:p>
          <a:p>
            <a:r>
              <a:rPr lang="en-US" sz="2800" dirty="0">
                <a:effectLst/>
              </a:rPr>
              <a:t>"for who would dare to come unless invited?</a:t>
            </a:r>
          </a:p>
          <a:p>
            <a:r>
              <a:rPr lang="en-US" sz="2800" baseline="30000" dirty="0">
                <a:effectLst/>
              </a:rPr>
              <a:t>22 </a:t>
            </a:r>
            <a:r>
              <a:rPr lang="en-US" sz="2800" dirty="0">
                <a:effectLst/>
              </a:rPr>
              <a:t>You will be my people,</a:t>
            </a:r>
          </a:p>
          <a:p>
            <a:r>
              <a:rPr lang="en-US" sz="2800" dirty="0">
                <a:effectLst/>
              </a:rPr>
              <a:t>and I will be your God."</a:t>
            </a:r>
          </a:p>
          <a:p>
            <a:r>
              <a:rPr lang="en-US" sz="2800" dirty="0">
                <a:effectLst/>
              </a:rPr>
              <a:t>(Jer 30:21-22 NLT)</a:t>
            </a:r>
          </a:p>
        </p:txBody>
      </p:sp>
    </p:spTree>
    <p:extLst>
      <p:ext uri="{BB962C8B-B14F-4D97-AF65-F5344CB8AC3E}">
        <p14:creationId xmlns:p14="http://schemas.microsoft.com/office/powerpoint/2010/main" val="26178511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31</a:t>
            </a:r>
          </a:p>
        </p:txBody>
      </p:sp>
    </p:spTree>
    <p:extLst>
      <p:ext uri="{BB962C8B-B14F-4D97-AF65-F5344CB8AC3E}">
        <p14:creationId xmlns:p14="http://schemas.microsoft.com/office/powerpoint/2010/main" val="2556726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New Covenant &amp; Branch of David</a:t>
            </a: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New Covenant – law written on our hearts and Spirit to guide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31</a:t>
            </a:r>
          </a:p>
        </p:txBody>
      </p:sp>
      <p:sp>
        <p:nvSpPr>
          <p:cNvPr id="157702" name="Text Box 21"/>
          <p:cNvSpPr txBox="1">
            <a:spLocks noChangeArrowheads="1"/>
          </p:cNvSpPr>
          <p:nvPr/>
        </p:nvSpPr>
        <p:spPr bwMode="auto">
          <a:xfrm>
            <a:off x="4876800" y="5072063"/>
            <a:ext cx="3262313"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Branch of David – New 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and Priest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33</a:t>
            </a:r>
          </a:p>
        </p:txBody>
      </p:sp>
    </p:spTree>
    <p:extLst>
      <p:ext uri="{BB962C8B-B14F-4D97-AF65-F5344CB8AC3E}">
        <p14:creationId xmlns:p14="http://schemas.microsoft.com/office/powerpoint/2010/main" val="1528771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519815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41561520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24850055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Arial" charset="0"/>
              <a:buAutoNum type="alphaUcPeriod"/>
            </a:pPr>
            <a:r>
              <a:rPr lang="en-US" b="1" dirty="0">
                <a:solidFill>
                  <a:prstClr val="black"/>
                </a:solidFill>
              </a:rPr>
              <a:t>Eternal (Jer. 31:36, 40; 32:40; 50:5; Isa 61:2. 8-9; 24:5; Ezek. 37:26)</a:t>
            </a:r>
          </a:p>
          <a:p>
            <a:pPr defTabSz="914400" eaLnBrk="1" fontAlgn="base" hangingPunct="1">
              <a:spcBef>
                <a:spcPct val="50000"/>
              </a:spcBef>
              <a:spcAft>
                <a:spcPct val="0"/>
              </a:spcAft>
              <a:buFont typeface="Arial" charset="0"/>
              <a:buAutoNum type="alphaUcPeriod"/>
            </a:pPr>
            <a:r>
              <a:rPr lang="en-US" b="1" dirty="0">
                <a:solidFill>
                  <a:prstClr val="black"/>
                </a:solidFill>
              </a:rPr>
              <a:t>Amplification of the Abrahamic Covenant, which is unconditional</a:t>
            </a:r>
          </a:p>
          <a:p>
            <a:pPr defTabSz="914400" eaLnBrk="1" fontAlgn="base" hangingPunct="1">
              <a:spcBef>
                <a:spcPct val="50000"/>
              </a:spcBef>
              <a:spcAft>
                <a:spcPct val="0"/>
              </a:spcAft>
              <a:buFont typeface="Arial" charset="0"/>
              <a:buAutoNum type="alphaUcPeriod"/>
            </a:pPr>
            <a:r>
              <a:rPr lang="en-US" b="1" dirty="0">
                <a:solidFill>
                  <a:prstClr val="black"/>
                </a:solidFill>
              </a:rPr>
              <a:t>Unqualified </a:t>
            </a:r>
            <a:r>
              <a:rPr lang="mr-IN" altLang="ja-JP" b="1" dirty="0">
                <a:solidFill>
                  <a:prstClr val="black"/>
                </a:solidFill>
              </a:rPr>
              <a:t>"</a:t>
            </a:r>
            <a:r>
              <a:rPr lang="en-US" altLang="ja-JP" b="1" dirty="0">
                <a:solidFill>
                  <a:prstClr val="black"/>
                </a:solidFill>
              </a:rPr>
              <a:t>I will</a:t>
            </a:r>
            <a:r>
              <a:rPr lang="mr-IN" altLang="ja-JP" b="1" dirty="0">
                <a:solidFill>
                  <a:prstClr val="black"/>
                </a:solidFill>
              </a:rPr>
              <a:t>"</a:t>
            </a:r>
            <a:r>
              <a:rPr lang="en-US" altLang="ja-JP" b="1" dirty="0">
                <a:solidFill>
                  <a:prstClr val="black"/>
                </a:solidFill>
              </a:rPr>
              <a:t> statements of God</a:t>
            </a:r>
            <a:endParaRPr lang="en-US" b="1" dirty="0">
              <a:solidFill>
                <a:prstClr val="black"/>
              </a:solidFill>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mr-IN" altLang="ja-JP" sz="1800" b="1" dirty="0">
                <a:solidFill>
                  <a:srgbClr val="000000"/>
                </a:solidFill>
              </a:rPr>
              <a:t>"</a:t>
            </a:r>
            <a:r>
              <a:rPr lang="en-US" altLang="ja-JP" sz="1800" b="1" dirty="0">
                <a:solidFill>
                  <a:srgbClr val="000000"/>
                </a:solidFill>
              </a:rPr>
              <a:t>God</a:t>
            </a:r>
            <a:r>
              <a:rPr lang="mr-IN" altLang="ja-JP" sz="1800" b="1" dirty="0">
                <a:solidFill>
                  <a:srgbClr val="000000"/>
                </a:solidFill>
              </a:rPr>
              <a:t>'</a:t>
            </a:r>
            <a:r>
              <a:rPr lang="en-US" altLang="ja-JP" sz="1800" b="1" dirty="0">
                <a:solidFill>
                  <a:srgbClr val="000000"/>
                </a:solidFill>
              </a:rPr>
              <a:t>s love is unconditional.  But you must act now.  Offer may be withdrawn at any time.  Void where prohibited by law.</a:t>
            </a:r>
            <a:r>
              <a:rPr lang="mr-IN" altLang="ja-JP" sz="1800" b="1" dirty="0">
                <a:solidFill>
                  <a:srgbClr val="000000"/>
                </a:solidFill>
              </a:rPr>
              <a:t>"</a:t>
            </a:r>
            <a:endParaRPr lang="en-US" sz="1800" b="1" dirty="0">
              <a:solidFill>
                <a:srgbClr val="000000"/>
              </a:solidFill>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dirty="0">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defRPr/>
            </a:pPr>
            <a:r>
              <a:rPr lang="en-US" sz="2800" b="1" i="1" dirty="0">
                <a:solidFill>
                  <a:srgbClr val="FFFFFF"/>
                </a:solidFill>
                <a:effectLst>
                  <a:outerShdw blurRad="50800" dist="88900" dir="2700000" algn="tl" rotWithShape="0">
                    <a:srgbClr val="000000"/>
                  </a:outerShdw>
                </a:effectLst>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a:solidFill>
                  <a:srgbClr val="FFFFFF"/>
                </a:solidFill>
                <a:effectLst>
                  <a:outerShdw blurRad="38100" dist="38100" dir="2700000" algn="tl">
                    <a:srgbClr val="000000"/>
                  </a:outerShdw>
                </a:effectLst>
                <a:latin typeface="Invitation" charset="0"/>
              </a:rPr>
              <a:t>Jeremiah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everlasting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heart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spirit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 of peace</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a:solidFill>
                  <a:srgbClr val="FFFFFF"/>
                </a:solidFill>
                <a:effectLst>
                  <a:outerShdw blurRad="38100" dist="38100" dir="2700000" algn="tl">
                    <a:srgbClr val="000000"/>
                  </a:outerShdw>
                </a:effectLst>
                <a:latin typeface="Invitation"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2574623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Views on the Time of Fulfillment</a:t>
            </a:r>
            <a:endParaRPr lang="en-US" sz="3600" b="1">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a:solidFill>
                  <a:srgbClr val="660066"/>
                </a:solidFill>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a:solidFill>
                  <a:srgbClr val="660066"/>
                </a:solidFill>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Georgia" charset="0"/>
              <a:buAutoNum type="alphaLcPeriod"/>
            </a:pPr>
            <a:r>
              <a:rPr lang="en-US" b="1">
                <a:solidFill>
                  <a:prstClr val="black"/>
                </a:solidFill>
              </a:rPr>
              <a:t>Only one New Covenant for Israel (Darby)</a:t>
            </a:r>
          </a:p>
          <a:p>
            <a:pPr defTabSz="914400" eaLnBrk="1" fontAlgn="base" hangingPunct="1">
              <a:spcBef>
                <a:spcPct val="50000"/>
              </a:spcBef>
              <a:spcAft>
                <a:spcPct val="0"/>
              </a:spcAft>
              <a:buFont typeface="Georgia" charset="0"/>
              <a:buAutoNum type="alphaLcPeriod"/>
            </a:pPr>
            <a:r>
              <a:rPr lang="en-US" b="1">
                <a:solidFill>
                  <a:prstClr val="black"/>
                </a:solidFill>
              </a:rPr>
              <a:t>Two New Covenants: one for Israel and one for the church (Chafer)</a:t>
            </a:r>
          </a:p>
          <a:p>
            <a:pPr defTabSz="914400" eaLnBrk="1" fontAlgn="base" hangingPunct="1">
              <a:spcBef>
                <a:spcPct val="50000"/>
              </a:spcBef>
              <a:spcAft>
                <a:spcPct val="0"/>
              </a:spcAft>
              <a:buFont typeface="Georgia" charset="0"/>
              <a:buAutoNum type="alphaLcPeriod"/>
            </a:pPr>
            <a:r>
              <a:rPr lang="en-US" b="1">
                <a:solidFill>
                  <a:prstClr val="black"/>
                </a:solidFill>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dirty="0">
                <a:solidFill>
                  <a:prstClr val="black"/>
                </a:solidFill>
              </a:rPr>
              <a:t>	Amillennialists often say all of the provisions of the New Covenant are being realized now in the church which they consider the </a:t>
            </a:r>
            <a:r>
              <a:rPr lang="mr-IN" altLang="ja-JP" b="1" dirty="0">
                <a:solidFill>
                  <a:prstClr val="black"/>
                </a:solidFill>
              </a:rPr>
              <a:t>"</a:t>
            </a:r>
            <a:r>
              <a:rPr lang="en-US" altLang="ja-JP" b="1" dirty="0">
                <a:solidFill>
                  <a:prstClr val="black"/>
                </a:solidFill>
              </a:rPr>
              <a:t>new Israel.</a:t>
            </a:r>
            <a:r>
              <a:rPr lang="mr-IN" altLang="ja-JP" b="1" dirty="0">
                <a:solidFill>
                  <a:prstClr val="black"/>
                </a:solidFill>
              </a:rPr>
              <a:t>"</a:t>
            </a:r>
            <a:r>
              <a:rPr lang="en-US" altLang="ja-JP" b="1" dirty="0">
                <a:solidFill>
                  <a:prstClr val="black"/>
                </a:solidFill>
              </a:rPr>
              <a:t>  But are they?</a:t>
            </a:r>
            <a:endParaRPr lang="en-US" b="1" dirty="0">
              <a:solidFill>
                <a:prstClr val="black"/>
              </a:solidFill>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spTree>
    <p:extLst>
      <p:ext uri="{BB962C8B-B14F-4D97-AF65-F5344CB8AC3E}">
        <p14:creationId xmlns:p14="http://schemas.microsoft.com/office/powerpoint/2010/main" val="92178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9140202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dirty="0">
                <a:solidFill>
                  <a:schemeClr val="tx1"/>
                </a:solidFill>
                <a:latin typeface="Arial" charset="0"/>
                <a:ea typeface="ＭＳ Ｐゴシック" charset="0"/>
                <a:cs typeface="Arial" charset="0"/>
              </a:rPr>
              <a:t>Views on the New Covenant</a:t>
            </a:r>
            <a:endParaRPr lang="en-US" b="1" dirty="0">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45125" name="Group 69"/>
          <p:cNvGraphicFramePr>
            <a:graphicFrameLocks noGrp="1"/>
          </p:cNvGraphicFramePr>
          <p:nvPr/>
        </p:nvGraphicFramePr>
        <p:xfrm>
          <a:off x="65316" y="1053192"/>
          <a:ext cx="8991601" cy="5846165"/>
        </p:xfrm>
        <a:graphic>
          <a:graphicData uri="http://schemas.openxmlformats.org/drawingml/2006/table">
            <a:tbl>
              <a:tblPr/>
              <a:tblGrid>
                <a:gridCol w="1402360">
                  <a:extLst>
                    <a:ext uri="{9D8B030D-6E8A-4147-A177-3AD203B41FA5}">
                      <a16:colId xmlns:a16="http://schemas.microsoft.com/office/drawing/2014/main" val="20000"/>
                    </a:ext>
                  </a:extLst>
                </a:gridCol>
                <a:gridCol w="2227277">
                  <a:extLst>
                    <a:ext uri="{9D8B030D-6E8A-4147-A177-3AD203B41FA5}">
                      <a16:colId xmlns:a16="http://schemas.microsoft.com/office/drawing/2014/main" val="20001"/>
                    </a:ext>
                  </a:extLst>
                </a:gridCol>
                <a:gridCol w="1319869">
                  <a:extLst>
                    <a:ext uri="{9D8B030D-6E8A-4147-A177-3AD203B41FA5}">
                      <a16:colId xmlns:a16="http://schemas.microsoft.com/office/drawing/2014/main" val="20002"/>
                    </a:ext>
                  </a:extLst>
                </a:gridCol>
                <a:gridCol w="4042095">
                  <a:extLst>
                    <a:ext uri="{9D8B030D-6E8A-4147-A177-3AD203B41FA5}">
                      <a16:colId xmlns:a16="http://schemas.microsoft.com/office/drawing/2014/main" val="20003"/>
                    </a:ext>
                  </a:extLst>
                </a:gridCol>
              </a:tblGrid>
              <a:tr h="62865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Explanation</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Group</a:t>
                      </a:r>
                    </a:p>
                  </a:txBody>
                  <a:tcPr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331440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chemeClr val="tx1"/>
                          </a:solidFill>
                          <a:effectLst/>
                          <a:latin typeface="Arial"/>
                          <a:cs typeface="Arial"/>
                        </a:rPr>
                      </a:b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NC=peace, prosperity, sanctuary and Spirit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190311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err="1">
                          <a:ln>
                            <a:noFill/>
                          </a:ln>
                          <a:solidFill>
                            <a:schemeClr val="tx1"/>
                          </a:solidFill>
                          <a:effectLst/>
                          <a:latin typeface="Arial"/>
                          <a:cs typeface="Arial"/>
                        </a:rPr>
                        <a:t>Amil</a:t>
                      </a:r>
                      <a:r>
                        <a:rPr kumimoji="0" lang="en-US" sz="1800" b="1" i="0" u="none" strike="noStrike" cap="none" normalizeH="0" baseline="0" dirty="0">
                          <a:ln>
                            <a:noFill/>
                          </a:ln>
                          <a:solidFill>
                            <a:schemeClr val="tx1"/>
                          </a:solidFill>
                          <a:effectLst/>
                          <a:latin typeface="Arial"/>
                          <a:cs typeface="Arial"/>
                        </a:rPr>
                        <a:t>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77287858"/>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145459" name="Group 51"/>
          <p:cNvGraphicFramePr>
            <a:graphicFrameLocks noGrp="1"/>
          </p:cNvGraphicFramePr>
          <p:nvPr/>
        </p:nvGraphicFramePr>
        <p:xfrm>
          <a:off x="97974" y="911225"/>
          <a:ext cx="8991599" cy="6010895"/>
        </p:xfrm>
        <a:graphic>
          <a:graphicData uri="http://schemas.openxmlformats.org/drawingml/2006/table">
            <a:tbl>
              <a:tblPr/>
              <a:tblGrid>
                <a:gridCol w="1472762">
                  <a:extLst>
                    <a:ext uri="{9D8B030D-6E8A-4147-A177-3AD203B41FA5}">
                      <a16:colId xmlns:a16="http://schemas.microsoft.com/office/drawing/2014/main" val="20000"/>
                    </a:ext>
                  </a:extLst>
                </a:gridCol>
                <a:gridCol w="2021550">
                  <a:extLst>
                    <a:ext uri="{9D8B030D-6E8A-4147-A177-3AD203B41FA5}">
                      <a16:colId xmlns:a16="http://schemas.microsoft.com/office/drawing/2014/main" val="20001"/>
                    </a:ext>
                  </a:extLst>
                </a:gridCol>
                <a:gridCol w="1599451">
                  <a:extLst>
                    <a:ext uri="{9D8B030D-6E8A-4147-A177-3AD203B41FA5}">
                      <a16:colId xmlns:a16="http://schemas.microsoft.com/office/drawing/2014/main" val="20002"/>
                    </a:ext>
                  </a:extLst>
                </a:gridCol>
                <a:gridCol w="3897836">
                  <a:extLst>
                    <a:ext uri="{9D8B030D-6E8A-4147-A177-3AD203B41FA5}">
                      <a16:colId xmlns:a16="http://schemas.microsoft.com/office/drawing/2014/main" val="20003"/>
                    </a:ext>
                  </a:extLst>
                </a:gridCol>
              </a:tblGrid>
              <a:tr h="6889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695" marB="456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Explanation</a:t>
                      </a:r>
                    </a:p>
                  </a:txBody>
                  <a:tcPr marT="45695" marB="456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Group</a:t>
                      </a:r>
                    </a:p>
                  </a:txBody>
                  <a:tcPr marT="45695" marB="456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695" marB="456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2320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Misc/ Classical </a:t>
                      </a:r>
                      <a:r>
                        <a:rPr kumimoji="0" lang="en-US" sz="1800" b="1" i="0" u="none" strike="noStrike" cap="none" normalizeH="0" baseline="0" dirty="0" err="1">
                          <a:ln>
                            <a:noFill/>
                          </a:ln>
                          <a:solidFill>
                            <a:schemeClr val="tx1"/>
                          </a:solidFill>
                          <a:effectLst/>
                          <a:latin typeface="Arial"/>
                          <a:cs typeface="Arial"/>
                        </a:rPr>
                        <a:t>Dispensa-tional</a:t>
                      </a:r>
                      <a:endParaRPr kumimoji="0" lang="en-US" sz="1800" b="1" i="0" u="none" strike="noStrike" cap="none" normalizeH="0" baseline="0" dirty="0">
                        <a:ln>
                          <a:noFill/>
                        </a:ln>
                        <a:solidFill>
                          <a:schemeClr val="tx1"/>
                        </a:solidFill>
                        <a:effectLst/>
                        <a:latin typeface="Arial"/>
                        <a:cs typeface="Arial"/>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800" b="1" i="0" u="none" strike="noStrike" cap="none" normalizeH="0" baseline="0" dirty="0">
                          <a:ln>
                            <a:noFill/>
                          </a:ln>
                          <a:solidFill>
                            <a:schemeClr val="tx1"/>
                          </a:solidFill>
                          <a:effectLst/>
                          <a:latin typeface="Arial"/>
                          <a:cs typeface="Arial"/>
                        </a:rPr>
                        <a:t>Christ</a:t>
                      </a:r>
                      <a:r>
                        <a:rPr kumimoji="0" lang="mr-IN" sz="1800" b="1" i="0" u="none" strike="noStrike" cap="none" normalizeH="0" baseline="0" dirty="0">
                          <a:ln>
                            <a:noFill/>
                          </a:ln>
                          <a:solidFill>
                            <a:schemeClr val="tx1"/>
                          </a:solidFill>
                          <a:effectLst/>
                          <a:latin typeface="Arial"/>
                          <a:cs typeface="Arial"/>
                        </a:rPr>
                        <a:t>'</a:t>
                      </a:r>
                      <a:r>
                        <a:rPr kumimoji="0" lang="en-US" sz="18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800" b="1" i="0" u="none" strike="noStrike" cap="none" normalizeH="0" baseline="0" dirty="0">
                          <a:ln>
                            <a:noFill/>
                          </a:ln>
                          <a:solidFill>
                            <a:schemeClr val="tx1"/>
                          </a:solidFill>
                          <a:effectLst/>
                          <a:latin typeface="Arial"/>
                          <a:cs typeface="Arial"/>
                        </a:rPr>
                        <a:t>Paul</a:t>
                      </a:r>
                      <a:r>
                        <a:rPr kumimoji="0" lang="mr-IN" sz="1800" b="1" i="0" u="none" strike="noStrike" cap="none" normalizeH="0" baseline="0" dirty="0">
                          <a:ln>
                            <a:noFill/>
                          </a:ln>
                          <a:solidFill>
                            <a:schemeClr val="tx1"/>
                          </a:solidFill>
                          <a:effectLst/>
                          <a:latin typeface="Arial"/>
                          <a:cs typeface="Arial"/>
                        </a:rPr>
                        <a:t>'</a:t>
                      </a:r>
                      <a:r>
                        <a:rPr kumimoji="0" lang="en-US" sz="18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8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308991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Early 1900s </a:t>
                      </a:r>
                      <a:r>
                        <a:rPr kumimoji="0" lang="en-US" sz="1800" b="1" i="0" u="none" strike="noStrike" cap="none" normalizeH="0" baseline="0" dirty="0" err="1">
                          <a:ln>
                            <a:noFill/>
                          </a:ln>
                          <a:solidFill>
                            <a:schemeClr val="tx1"/>
                          </a:solidFill>
                          <a:effectLst/>
                          <a:latin typeface="Arial"/>
                          <a:cs typeface="Arial"/>
                        </a:rPr>
                        <a:t>Dispensa-tional</a:t>
                      </a:r>
                      <a:endParaRPr kumimoji="0" lang="en-US" sz="1800" b="1" i="0" u="none" strike="noStrike" cap="none" normalizeH="0" baseline="0" dirty="0">
                        <a:ln>
                          <a:noFill/>
                        </a:ln>
                        <a:solidFill>
                          <a:schemeClr val="tx1"/>
                        </a:solidFill>
                        <a:effectLst/>
                        <a:latin typeface="Arial"/>
                        <a:cs typeface="Arial"/>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If 2NCs then there</a:t>
                      </a:r>
                      <a:r>
                        <a:rPr kumimoji="0" lang="mr-IN" sz="1800" b="1" i="0" u="none" strike="noStrike" cap="none" normalizeH="0" baseline="0" dirty="0">
                          <a:ln>
                            <a:noFill/>
                          </a:ln>
                          <a:solidFill>
                            <a:schemeClr val="tx1"/>
                          </a:solidFill>
                          <a:effectLst/>
                          <a:latin typeface="Arial"/>
                          <a:cs typeface="Arial"/>
                        </a:rPr>
                        <a:t>'</a:t>
                      </a:r>
                      <a:r>
                        <a:rPr kumimoji="0" lang="en-US" sz="18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Church </a:t>
                      </a:r>
                      <a:r>
                        <a:rPr kumimoji="0" lang="en-US" sz="1800" b="1" i="0" u="none" strike="noStrike" cap="none" normalizeH="0" baseline="0" dirty="0" err="1">
                          <a:ln>
                            <a:noFill/>
                          </a:ln>
                          <a:solidFill>
                            <a:schemeClr val="tx1"/>
                          </a:solidFill>
                          <a:effectLst/>
                          <a:latin typeface="Arial"/>
                          <a:cs typeface="Arial"/>
                        </a:rPr>
                        <a:t>doesn</a:t>
                      </a:r>
                      <a:r>
                        <a:rPr kumimoji="0" lang="mr-IN" sz="1800" b="1" i="0" u="none" strike="noStrike" cap="none" normalizeH="0" baseline="0" dirty="0">
                          <a:ln>
                            <a:noFill/>
                          </a:ln>
                          <a:solidFill>
                            <a:schemeClr val="tx1"/>
                          </a:solidFill>
                          <a:effectLst/>
                          <a:latin typeface="Arial"/>
                          <a:cs typeface="Arial"/>
                        </a:rPr>
                        <a:t>'</a:t>
                      </a:r>
                      <a:r>
                        <a:rPr kumimoji="0" lang="en-US" sz="1800" b="1" i="0" u="none" strike="noStrike" cap="none" normalizeH="0" baseline="0" dirty="0">
                          <a:ln>
                            <a:noFill/>
                          </a:ln>
                          <a:solidFill>
                            <a:schemeClr val="tx1"/>
                          </a:solidFill>
                          <a:effectLst/>
                          <a:latin typeface="Arial"/>
                          <a:cs typeface="Arial"/>
                        </a:rPr>
                        <a:t>t possess Israel</a:t>
                      </a:r>
                      <a:r>
                        <a:rPr kumimoji="0" lang="mr-IN" sz="1800" b="1" i="0" u="none" strike="noStrike" cap="none" normalizeH="0" baseline="0" dirty="0">
                          <a:ln>
                            <a:noFill/>
                          </a:ln>
                          <a:solidFill>
                            <a:schemeClr val="tx1"/>
                          </a:solidFill>
                          <a:effectLst/>
                          <a:latin typeface="Arial"/>
                          <a:cs typeface="Arial"/>
                        </a:rPr>
                        <a:t>'</a:t>
                      </a:r>
                      <a:r>
                        <a:rPr kumimoji="0" lang="en-US" sz="18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5649744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145459" name="Group 51"/>
          <p:cNvGraphicFramePr>
            <a:graphicFrameLocks noGrp="1"/>
          </p:cNvGraphicFramePr>
          <p:nvPr/>
        </p:nvGraphicFramePr>
        <p:xfrm>
          <a:off x="65316" y="982663"/>
          <a:ext cx="8991599" cy="5875337"/>
        </p:xfrm>
        <a:graphic>
          <a:graphicData uri="http://schemas.openxmlformats.org/drawingml/2006/table">
            <a:tbl>
              <a:tblPr/>
              <a:tblGrid>
                <a:gridCol w="1714498">
                  <a:extLst>
                    <a:ext uri="{9D8B030D-6E8A-4147-A177-3AD203B41FA5}">
                      <a16:colId xmlns:a16="http://schemas.microsoft.com/office/drawing/2014/main" val="20000"/>
                    </a:ext>
                  </a:extLst>
                </a:gridCol>
                <a:gridCol w="1926772">
                  <a:extLst>
                    <a:ext uri="{9D8B030D-6E8A-4147-A177-3AD203B41FA5}">
                      <a16:colId xmlns:a16="http://schemas.microsoft.com/office/drawing/2014/main" val="20001"/>
                    </a:ext>
                  </a:extLst>
                </a:gridCol>
                <a:gridCol w="1308233">
                  <a:extLst>
                    <a:ext uri="{9D8B030D-6E8A-4147-A177-3AD203B41FA5}">
                      <a16:colId xmlns:a16="http://schemas.microsoft.com/office/drawing/2014/main" val="20002"/>
                    </a:ext>
                  </a:extLst>
                </a:gridCol>
                <a:gridCol w="4042096">
                  <a:extLst>
                    <a:ext uri="{9D8B030D-6E8A-4147-A177-3AD203B41FA5}">
                      <a16:colId xmlns:a16="http://schemas.microsoft.com/office/drawing/2014/main" val="20003"/>
                    </a:ext>
                  </a:extLst>
                </a:gridCol>
              </a:tblGrid>
              <a:tr h="77960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695" marB="456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Explanation</a:t>
                      </a:r>
                    </a:p>
                  </a:txBody>
                  <a:tcPr marT="45695" marB="456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Group</a:t>
                      </a:r>
                    </a:p>
                  </a:txBody>
                  <a:tcPr marT="45695" marB="456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695" marB="456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509573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Church </a:t>
                      </a:r>
                      <a:r>
                        <a:rPr kumimoji="0" lang="en-US" sz="18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Misc / Present </a:t>
                      </a:r>
                      <a:r>
                        <a:rPr kumimoji="0" lang="en-US" sz="1800" b="1" i="0" u="none" strike="noStrike" cap="none" normalizeH="0" baseline="0" dirty="0" err="1">
                          <a:ln>
                            <a:noFill/>
                          </a:ln>
                          <a:solidFill>
                            <a:schemeClr val="tx1"/>
                          </a:solidFill>
                          <a:effectLst/>
                          <a:latin typeface="Arial"/>
                          <a:cs typeface="Arial"/>
                        </a:rPr>
                        <a:t>Dispen-sational</a:t>
                      </a:r>
                      <a:endParaRPr kumimoji="0" lang="en-US" sz="1800" b="1" i="0" u="none" strike="noStrike" cap="none" normalizeH="0" baseline="0" dirty="0">
                        <a:ln>
                          <a:noFill/>
                        </a:ln>
                        <a:solidFill>
                          <a:schemeClr val="tx1"/>
                        </a:solidFill>
                        <a:effectLst/>
                        <a:latin typeface="Arial"/>
                        <a:cs typeface="Arial"/>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6781704"/>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a:t>
            </a:r>
            <a:r>
              <a:rPr lang="ar-SA"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لوقا</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Refers back to Jeremiah 31:31-34</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new covenant replaces the old</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church participates in the covenant promised to Israel</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Father</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Lord</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en-US" sz="2800" b="1">
                <a:latin typeface="Arial" charset="0"/>
                <a:ea typeface="ＭＳ Ｐゴシック" charset="0"/>
              </a:rPr>
              <a:t>Signs of the Covenants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201474"/>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1039675"/>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2630425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5821388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32</a:t>
            </a:r>
          </a:p>
        </p:txBody>
      </p:sp>
    </p:spTree>
    <p:extLst>
      <p:ext uri="{BB962C8B-B14F-4D97-AF65-F5344CB8AC3E}">
        <p14:creationId xmlns:p14="http://schemas.microsoft.com/office/powerpoint/2010/main" val="2175259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put your hope in your faithful and merciful God?</a:t>
            </a:r>
          </a:p>
          <a:p>
            <a:pPr lvl="1" defTabSz="914400" eaLnBrk="1" fontAlgn="base" hangingPunct="1">
              <a:spcBef>
                <a:spcPct val="20000"/>
              </a:spcBef>
              <a:spcAft>
                <a:spcPct val="0"/>
              </a:spcAft>
              <a:buClr>
                <a:srgbClr val="CCB400"/>
              </a:buClr>
              <a:buSzPct val="70000"/>
            </a:pPr>
            <a:endParaRPr lang="en-US" sz="18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look forward to the Day of the L</a:t>
            </a:r>
            <a:r>
              <a:rPr lang="en-US" b="1">
                <a:solidFill>
                  <a:prstClr val="black"/>
                </a:solidFill>
                <a:cs typeface="Arial" charset="0"/>
              </a:rPr>
              <a:t>ORD</a:t>
            </a:r>
            <a:r>
              <a:rPr lang="en-US" sz="2800" b="1">
                <a:solidFill>
                  <a:prstClr val="black"/>
                </a:solidFill>
                <a:cs typeface="Arial" charset="0"/>
              </a:rPr>
              <a:t> and the complete restoration it promises?</a:t>
            </a:r>
            <a:endParaRPr lang="en-GB" sz="2800" b="1">
              <a:solidFill>
                <a:prstClr val="black"/>
              </a:solidFill>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NO HOPE?</a:t>
            </a:r>
            <a:endParaRPr lang="en-GB" sz="8800" b="1">
              <a:solidFill>
                <a:prstClr val="black"/>
              </a:solidFill>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or...</a:t>
            </a:r>
            <a:endParaRPr lang="en-GB" sz="8800" b="1">
              <a:solidFill>
                <a:prstClr val="black"/>
              </a:solidFill>
              <a:cs typeface="Arial" charset="0"/>
            </a:endParaRPr>
          </a:p>
        </p:txBody>
      </p:sp>
    </p:spTree>
    <p:extLst>
      <p:ext uri="{BB962C8B-B14F-4D97-AF65-F5344CB8AC3E}">
        <p14:creationId xmlns:p14="http://schemas.microsoft.com/office/powerpoint/2010/main" val="80296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defTabSz="914400" fontAlgn="base">
              <a:spcBef>
                <a:spcPct val="20000"/>
              </a:spcBef>
              <a:spcAft>
                <a:spcPct val="0"/>
              </a:spcAft>
              <a:defRPr/>
            </a:pPr>
            <a:r>
              <a:rPr lang="en-US" sz="4400" b="1" i="1" dirty="0">
                <a:solidFill>
                  <a:srgbClr val="CCFF33"/>
                </a:solidFill>
                <a:latin typeface="Arial"/>
                <a:ea typeface="ＭＳ Ｐゴシック" charset="-128"/>
                <a:cs typeface="Arial"/>
              </a:rPr>
              <a:t>Singapore Bible College</a:t>
            </a:r>
          </a:p>
        </p:txBody>
      </p:sp>
      <p:pic>
        <p:nvPicPr>
          <p:cNvPr id="15974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latin typeface="Arial" charset="0"/>
                <a:ea typeface="ＭＳ Ｐゴシック" charset="0"/>
              </a:rPr>
              <a:t>Why You Should Do </a:t>
            </a:r>
            <a:r>
              <a:rPr lang="en-US" sz="5400" dirty="0">
                <a:solidFill>
                  <a:srgbClr val="CCFF33"/>
                </a:solidFill>
                <a:effectLst>
                  <a:outerShdw blurRad="38100" dist="38100" dir="2700000" algn="tl">
                    <a:srgbClr val="FFFFFF"/>
                  </a:outerShdw>
                </a:effectLst>
                <a:latin typeface="Arial" charset="0"/>
                <a:ea typeface="ＭＳ Ｐゴシック" charset="0"/>
              </a:rPr>
              <a:t>Crazy</a:t>
            </a:r>
            <a:r>
              <a:rPr lang="en-US" sz="5400" b="1" dirty="0">
                <a:solidFill>
                  <a:schemeClr val="bg1"/>
                </a:solidFill>
                <a:latin typeface="Arial" charset="0"/>
                <a:ea typeface="ＭＳ Ｐゴシック" charset="0"/>
              </a:rPr>
              <a:t> Things</a:t>
            </a:r>
            <a:endParaRPr lang="en-US" sz="6600" b="1" dirty="0">
              <a:solidFill>
                <a:schemeClr val="bg1"/>
              </a:solidFill>
              <a:latin typeface="Arial" charset="0"/>
              <a:ea typeface="ＭＳ Ｐゴシック" charset="0"/>
            </a:endParaRPr>
          </a:p>
        </p:txBody>
      </p:sp>
      <p:sp>
        <p:nvSpPr>
          <p:cNvPr id="6" name="Rectangle 2"/>
          <p:cNvSpPr txBox="1">
            <a:spLocks noChangeArrowheads="1"/>
          </p:cNvSpPr>
          <p:nvPr/>
        </p:nvSpPr>
        <p:spPr bwMode="auto">
          <a:xfrm>
            <a:off x="221911" y="4901446"/>
            <a:ext cx="2641392" cy="1219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b="1" dirty="0">
                <a:solidFill>
                  <a:schemeClr val="bg1"/>
                </a:solidFill>
                <a:latin typeface="Arial" charset="0"/>
                <a:ea typeface="ＭＳ Ｐゴシック" charset="0"/>
              </a:rPr>
              <a:t>Jer. 32</a:t>
            </a:r>
            <a:endParaRPr lang="en-US" sz="5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978028433"/>
      </p:ext>
    </p:extLst>
  </p:cSld>
  <p:clrMapOvr>
    <a:masterClrMapping/>
  </p:clrMapOvr>
  <p:transition>
    <p:dissolv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idx="4294967295"/>
          </p:nvPr>
        </p:nvSpPr>
        <p:spPr/>
        <p:txBody>
          <a:bodyPr/>
          <a:lstStyle/>
          <a:p>
            <a:r>
              <a:rPr lang="en-US">
                <a:latin typeface="Arial" charset="0"/>
                <a:ea typeface="ＭＳ Ｐゴシック" charset="0"/>
                <a:cs typeface="ＭＳ Ｐゴシック" charset="0"/>
              </a:rPr>
              <a:t>Black</a:t>
            </a:r>
          </a:p>
        </p:txBody>
      </p:sp>
      <p:grpSp>
        <p:nvGrpSpPr>
          <p:cNvPr id="2" name="Group 10"/>
          <p:cNvGrpSpPr>
            <a:grpSpLocks/>
          </p:cNvGrpSpPr>
          <p:nvPr/>
        </p:nvGrpSpPr>
        <p:grpSpPr bwMode="auto">
          <a:xfrm>
            <a:off x="2590800" y="152400"/>
            <a:ext cx="4244975" cy="2165350"/>
            <a:chOff x="2590800" y="152400"/>
            <a:chExt cx="4245648" cy="2165866"/>
          </a:xfrm>
        </p:grpSpPr>
        <p:pic>
          <p:nvPicPr>
            <p:cNvPr id="161801" name="Picture 2" descr="ju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37876" y="152400"/>
              <a:ext cx="20320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90800" y="1302024"/>
              <a:ext cx="4245648"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Authorities</a:t>
              </a:r>
            </a:p>
          </p:txBody>
        </p:sp>
      </p:grpSp>
      <p:grpSp>
        <p:nvGrpSpPr>
          <p:cNvPr id="3" name="Group 11"/>
          <p:cNvGrpSpPr>
            <a:grpSpLocks/>
          </p:cNvGrpSpPr>
          <p:nvPr/>
        </p:nvGrpSpPr>
        <p:grpSpPr bwMode="auto">
          <a:xfrm>
            <a:off x="3240088" y="2362200"/>
            <a:ext cx="2622550" cy="2241550"/>
            <a:chOff x="3240467" y="2362200"/>
            <a:chExt cx="2621481" cy="2242066"/>
          </a:xfrm>
        </p:grpSpPr>
        <p:pic>
          <p:nvPicPr>
            <p:cNvPr id="161799" name="Picture 5" descr="money -  bills wealth clock gears 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2362200"/>
              <a:ext cx="2097352" cy="211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3240467" y="3588032"/>
              <a:ext cx="2621481" cy="1016234"/>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Money</a:t>
              </a:r>
            </a:p>
          </p:txBody>
        </p:sp>
      </p:grpSp>
      <p:grpSp>
        <p:nvGrpSpPr>
          <p:cNvPr id="4" name="Group 12"/>
          <p:cNvGrpSpPr>
            <a:grpSpLocks/>
          </p:cNvGrpSpPr>
          <p:nvPr/>
        </p:nvGrpSpPr>
        <p:grpSpPr bwMode="auto">
          <a:xfrm>
            <a:off x="3103563" y="4648200"/>
            <a:ext cx="2963862" cy="2165350"/>
            <a:chOff x="3103561" y="4648200"/>
            <a:chExt cx="2963747" cy="2165866"/>
          </a:xfrm>
        </p:grpSpPr>
        <p:pic>
          <p:nvPicPr>
            <p:cNvPr id="161797" name="Picture 6" descr="Friends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6482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103561" y="5797824"/>
              <a:ext cx="2963747"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Friends</a:t>
              </a:r>
            </a:p>
          </p:txBody>
        </p:sp>
      </p:grpSp>
    </p:spTree>
    <p:extLst>
      <p:ext uri="{BB962C8B-B14F-4D97-AF65-F5344CB8AC3E}">
        <p14:creationId xmlns:p14="http://schemas.microsoft.com/office/powerpoint/2010/main" val="3808011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6" name="Rectangle 6"/>
          <p:cNvSpPr>
            <a:spLocks noChangeArrowheads="1"/>
          </p:cNvSpPr>
          <p:nvPr/>
        </p:nvSpPr>
        <p:spPr bwMode="auto">
          <a:xfrm>
            <a:off x="5257800" y="5943600"/>
            <a:ext cx="4114800"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i="1">
                <a:solidFill>
                  <a:srgbClr val="FFFFFF"/>
                </a:solidFill>
                <a:latin typeface="Times New Roman" charset="0"/>
                <a:ea typeface="ＭＳ Ｐゴシック" charset="0"/>
                <a:cs typeface="ＭＳ Ｐゴシック" charset="0"/>
              </a:rPr>
              <a:t>Jeremiah 32</a:t>
            </a:r>
            <a:endParaRPr lang="en-US" sz="6600" b="1">
              <a:solidFill>
                <a:srgbClr val="FFFFFF"/>
              </a:solidFill>
              <a:latin typeface="Times New Roman" charset="0"/>
              <a:ea typeface="ＭＳ Ｐゴシック" charset="0"/>
              <a:cs typeface="ＭＳ Ｐゴシック" charset="0"/>
            </a:endParaRPr>
          </a:p>
        </p:txBody>
      </p:sp>
      <p:sp>
        <p:nvSpPr>
          <p:cNvPr id="296967" name="Rectangle 7"/>
          <p:cNvSpPr>
            <a:spLocks noChangeArrowheads="1"/>
          </p:cNvSpPr>
          <p:nvPr/>
        </p:nvSpPr>
        <p:spPr bwMode="auto">
          <a:xfrm rot="-652101">
            <a:off x="4033838" y="4391025"/>
            <a:ext cx="265747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6000" b="1">
                <a:solidFill>
                  <a:srgbClr val="FFFF00"/>
                </a:solidFill>
                <a:latin typeface="Lucida Grande" charset="0"/>
                <a:ea typeface="ＭＳ Ｐゴシック" charset="0"/>
                <a:cs typeface="ＭＳ Ｐゴシック" charset="0"/>
              </a:rPr>
              <a:t>crazy?</a:t>
            </a:r>
            <a:endParaRPr lang="en-US" sz="6000" b="1">
              <a:solidFill>
                <a:srgbClr val="FFFF00"/>
              </a:solidFill>
              <a:latin typeface="Sand" charset="0"/>
              <a:ea typeface="ＭＳ Ｐゴシック" charset="0"/>
              <a:cs typeface="ＭＳ Ｐゴシック" charset="0"/>
            </a:endParaRPr>
          </a:p>
        </p:txBody>
      </p:sp>
      <p:sp>
        <p:nvSpPr>
          <p:cNvPr id="296968" name="Rectangle 8"/>
          <p:cNvSpPr>
            <a:spLocks noChangeArrowheads="1"/>
          </p:cNvSpPr>
          <p:nvPr/>
        </p:nvSpPr>
        <p:spPr bwMode="auto">
          <a:xfrm>
            <a:off x="457200" y="2895600"/>
            <a:ext cx="8686800" cy="2438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a:solidFill>
                  <a:srgbClr val="FFFFFF"/>
                </a:solidFill>
                <a:latin typeface="Arial" charset="0"/>
                <a:ea typeface="ＭＳ Ｐゴシック" charset="0"/>
                <a:cs typeface="Arial" charset="0"/>
              </a:rPr>
              <a:t>What should you do </a:t>
            </a:r>
            <a:br>
              <a:rPr lang="en-US" sz="5400" b="1">
                <a:solidFill>
                  <a:srgbClr val="FFFFFF"/>
                </a:solidFill>
                <a:latin typeface="Arial" charset="0"/>
                <a:ea typeface="ＭＳ Ｐゴシック" charset="0"/>
                <a:cs typeface="Arial" charset="0"/>
              </a:rPr>
            </a:br>
            <a:r>
              <a:rPr lang="en-US" sz="5400" b="1">
                <a:solidFill>
                  <a:srgbClr val="FFFFFF"/>
                </a:solidFill>
                <a:latin typeface="Arial" charset="0"/>
                <a:ea typeface="ＭＳ Ｐゴシック" charset="0"/>
                <a:cs typeface="Arial" charset="0"/>
              </a:rPr>
              <a:t>when God asks you to do something</a:t>
            </a:r>
            <a:endParaRPr lang="en-US" sz="6600" b="1">
              <a:solidFill>
                <a:srgbClr val="FFFFFF"/>
              </a:solidFill>
              <a:latin typeface="Arial" charset="0"/>
              <a:ea typeface="ＭＳ Ｐゴシック" charset="0"/>
              <a:cs typeface="Arial" charset="0"/>
            </a:endParaRPr>
          </a:p>
        </p:txBody>
      </p:sp>
      <p:sp>
        <p:nvSpPr>
          <p:cNvPr id="6" name="Title 5"/>
          <p:cNvSpPr>
            <a:spLocks noGrp="1"/>
          </p:cNvSpPr>
          <p:nvPr>
            <p:ph type="title"/>
          </p:nvPr>
        </p:nvSpPr>
        <p:spPr>
          <a:xfrm>
            <a:off x="0" y="0"/>
            <a:ext cx="4267200" cy="1066800"/>
          </a:xfrm>
        </p:spPr>
        <p:txBody>
          <a:bodyPr/>
          <a:lstStyle/>
          <a:p>
            <a:pPr>
              <a:defRPr/>
            </a:pPr>
            <a:r>
              <a:rPr lang="en-US" b="1" i="1">
                <a:solidFill>
                  <a:schemeClr val="bg1"/>
                </a:solidFill>
                <a:effectLst>
                  <a:outerShdw blurRad="38100" dist="38100" dir="2700000" algn="tl">
                    <a:srgbClr val="808080"/>
                  </a:outerShdw>
                </a:effectLst>
                <a:latin typeface="Arial" charset="0"/>
                <a:ea typeface="ＭＳ Ｐゴシック" charset="0"/>
              </a:rPr>
              <a:t>Our Subject…</a:t>
            </a:r>
          </a:p>
        </p:txBody>
      </p:sp>
    </p:spTree>
    <p:extLst>
      <p:ext uri="{BB962C8B-B14F-4D97-AF65-F5344CB8AC3E}">
        <p14:creationId xmlns:p14="http://schemas.microsoft.com/office/powerpoint/2010/main" val="2227296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96967"/>
                                        </p:tgtEl>
                                        <p:attrNameLst>
                                          <p:attrName>style.visibility</p:attrName>
                                        </p:attrNameLst>
                                      </p:cBhvr>
                                      <p:to>
                                        <p:strVal val="visible"/>
                                      </p:to>
                                    </p:set>
                                    <p:animEffect transition="in" filter="fade">
                                      <p:cBhvr>
                                        <p:cTn id="13" dur="770" decel="100000"/>
                                        <p:tgtEl>
                                          <p:spTgt spid="296967"/>
                                        </p:tgtEl>
                                      </p:cBhvr>
                                    </p:animEffect>
                                    <p:animScale>
                                      <p:cBhvr>
                                        <p:cTn id="14" dur="770" decel="100000"/>
                                        <p:tgtEl>
                                          <p:spTgt spid="296967"/>
                                        </p:tgtEl>
                                      </p:cBhvr>
                                      <p:from x="10000" y="10000"/>
                                      <p:to x="200000" y="450000"/>
                                    </p:animScale>
                                    <p:animScale>
                                      <p:cBhvr>
                                        <p:cTn id="15" dur="1230" accel="100000" fill="hold">
                                          <p:stCondLst>
                                            <p:cond delay="770"/>
                                          </p:stCondLst>
                                        </p:cTn>
                                        <p:tgtEl>
                                          <p:spTgt spid="296967"/>
                                        </p:tgtEl>
                                      </p:cBhvr>
                                      <p:from x="200000" y="450000"/>
                                      <p:to x="100000" y="100000"/>
                                    </p:animScale>
                                    <p:set>
                                      <p:cBhvr>
                                        <p:cTn id="16" dur="770" fill="hold"/>
                                        <p:tgtEl>
                                          <p:spTgt spid="296967"/>
                                        </p:tgtEl>
                                        <p:attrNameLst>
                                          <p:attrName>ppt_x</p:attrName>
                                        </p:attrNameLst>
                                      </p:cBhvr>
                                      <p:to>
                                        <p:strVal val="(0.5)"/>
                                      </p:to>
                                    </p:set>
                                    <p:anim from="(0.5)" to="(#ppt_x)" calcmode="lin" valueType="num">
                                      <p:cBhvr>
                                        <p:cTn id="17" dur="1230" accel="100000" fill="hold">
                                          <p:stCondLst>
                                            <p:cond delay="770"/>
                                          </p:stCondLst>
                                        </p:cTn>
                                        <p:tgtEl>
                                          <p:spTgt spid="296967"/>
                                        </p:tgtEl>
                                        <p:attrNameLst>
                                          <p:attrName>ppt_x</p:attrName>
                                        </p:attrNameLst>
                                      </p:cBhvr>
                                    </p:anim>
                                    <p:set>
                                      <p:cBhvr>
                                        <p:cTn id="18" dur="770" fill="hold"/>
                                        <p:tgtEl>
                                          <p:spTgt spid="296967"/>
                                        </p:tgtEl>
                                        <p:attrNameLst>
                                          <p:attrName>ppt_y</p:attrName>
                                        </p:attrNameLst>
                                      </p:cBhvr>
                                      <p:to>
                                        <p:strVal val="(#ppt_y+0.4)"/>
                                      </p:to>
                                    </p:set>
                                    <p:anim from="(#ppt_y+0.4)" to="(#ppt_y)" calcmode="lin" valueType="num">
                                      <p:cBhvr>
                                        <p:cTn id="19" dur="1230" accel="100000" fill="hold">
                                          <p:stCondLst>
                                            <p:cond delay="770"/>
                                          </p:stCondLst>
                                        </p:cTn>
                                        <p:tgtEl>
                                          <p:spTgt spid="296967"/>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296966"/>
                                        </p:tgtEl>
                                        <p:attrNameLst>
                                          <p:attrName>style.visibility</p:attrName>
                                        </p:attrNameLst>
                                      </p:cBhvr>
                                      <p:to>
                                        <p:strVal val="visible"/>
                                      </p:to>
                                    </p:set>
                                    <p:animEffect transition="in" filter="fade">
                                      <p:cBhvr>
                                        <p:cTn id="24" dur="2000"/>
                                        <p:tgtEl>
                                          <p:spTgt spid="296966"/>
                                        </p:tgtEl>
                                      </p:cBhvr>
                                    </p:animEffect>
                                    <p:anim calcmode="lin" valueType="num">
                                      <p:cBhvr>
                                        <p:cTn id="25" dur="2000" fill="hold"/>
                                        <p:tgtEl>
                                          <p:spTgt spid="296966"/>
                                        </p:tgtEl>
                                        <p:attrNameLst>
                                          <p:attrName>style.rotation</p:attrName>
                                        </p:attrNameLst>
                                      </p:cBhvr>
                                      <p:tavLst>
                                        <p:tav tm="0">
                                          <p:val>
                                            <p:fltVal val="720"/>
                                          </p:val>
                                        </p:tav>
                                        <p:tav tm="100000">
                                          <p:val>
                                            <p:fltVal val="0"/>
                                          </p:val>
                                        </p:tav>
                                      </p:tavLst>
                                    </p:anim>
                                    <p:anim calcmode="lin" valueType="num">
                                      <p:cBhvr>
                                        <p:cTn id="26" dur="2000" fill="hold"/>
                                        <p:tgtEl>
                                          <p:spTgt spid="296966"/>
                                        </p:tgtEl>
                                        <p:attrNameLst>
                                          <p:attrName>ppt_h</p:attrName>
                                        </p:attrNameLst>
                                      </p:cBhvr>
                                      <p:tavLst>
                                        <p:tav tm="0">
                                          <p:val>
                                            <p:fltVal val="0"/>
                                          </p:val>
                                        </p:tav>
                                        <p:tav tm="100000">
                                          <p:val>
                                            <p:strVal val="#ppt_h"/>
                                          </p:val>
                                        </p:tav>
                                      </p:tavLst>
                                    </p:anim>
                                    <p:anim calcmode="lin" valueType="num">
                                      <p:cBhvr>
                                        <p:cTn id="27" dur="2000" fill="hold"/>
                                        <p:tgtEl>
                                          <p:spTgt spid="29696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P spid="296967" grpId="0"/>
      <p:bldP spid="296968"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Mediterranean</a:t>
            </a:r>
          </a:p>
          <a:p>
            <a:pPr algn="ctr" defTabSz="914400" eaLnBrk="1" fontAlgn="base" hangingPunct="1">
              <a:spcBef>
                <a:spcPct val="50000"/>
              </a:spcBef>
              <a:spcAft>
                <a:spcPct val="0"/>
              </a:spcAft>
            </a:pPr>
            <a:r>
              <a:rPr lang="en-US" sz="2000" b="1">
                <a:solidFill>
                  <a:srgbClr val="FFFFFF"/>
                </a:solidFill>
                <a:cs typeface="Arial" charset="0"/>
              </a:rPr>
              <a:t>Sea</a:t>
            </a:r>
            <a:endParaRPr lang="en-US">
              <a:solidFill>
                <a:srgbClr val="FFFFFF"/>
              </a:solidFill>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Syria</a:t>
            </a:r>
            <a:endParaRPr lang="en-US">
              <a:solidFill>
                <a:srgbClr val="000000"/>
              </a:solidFill>
              <a:effectLst>
                <a:outerShdw blurRad="38100" dist="38100" dir="2700000" algn="tl">
                  <a:srgbClr val="FFFFFF"/>
                </a:outerShdw>
              </a:effectLst>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Egypt</a:t>
            </a:r>
            <a:endParaRPr lang="en-US">
              <a:solidFill>
                <a:srgbClr val="000000"/>
              </a:solidFill>
              <a:effectLst>
                <a:outerShdw blurRad="38100" dist="38100" dir="2700000" algn="tl">
                  <a:srgbClr val="FFFFFF"/>
                </a:outerShdw>
              </a:effectLst>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000000"/>
                </a:solidFill>
                <a:effectLst>
                  <a:outerShdw blurRad="38100" dist="38100" dir="2700000" algn="tl">
                    <a:srgbClr val="FFFFFF"/>
                  </a:outerShdw>
                </a:effectLst>
                <a:cs typeface="Arial" charset="0"/>
              </a:rPr>
              <a:t>Babylonian Expansion</a:t>
            </a:r>
            <a:endParaRPr lang="en-US">
              <a:solidFill>
                <a:srgbClr val="000000"/>
              </a:solidFill>
              <a:effectLst>
                <a:outerShdw blurRad="38100" dist="38100" dir="2700000" algn="tl">
                  <a:srgbClr val="FFFFFF"/>
                </a:outerShdw>
              </a:effectLst>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Israel</a:t>
            </a:r>
            <a:endParaRPr lang="en-US">
              <a:solidFill>
                <a:srgbClr val="000000"/>
              </a:solidFill>
              <a:effectLst>
                <a:outerShdw blurRad="38100" dist="38100" dir="2700000" algn="tl">
                  <a:srgbClr val="FFFFFF"/>
                </a:outerShdw>
              </a:effectLst>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Persian</a:t>
            </a:r>
          </a:p>
          <a:p>
            <a:pPr algn="ctr" defTabSz="914400" eaLnBrk="1" fontAlgn="base" hangingPunct="1">
              <a:spcBef>
                <a:spcPct val="50000"/>
              </a:spcBef>
              <a:spcAft>
                <a:spcPct val="0"/>
              </a:spcAft>
            </a:pPr>
            <a:r>
              <a:rPr lang="en-US" sz="2000" b="1">
                <a:solidFill>
                  <a:srgbClr val="FFFFFF"/>
                </a:solidFill>
                <a:cs typeface="Arial" charset="0"/>
              </a:rPr>
              <a:t>Gulf</a:t>
            </a:r>
            <a:endParaRPr lang="en-US">
              <a:solidFill>
                <a:srgbClr val="FFFFFF"/>
              </a:solidFill>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Judah</a:t>
            </a:r>
            <a:endParaRPr lang="en-US">
              <a:solidFill>
                <a:srgbClr val="000000"/>
              </a:solidFill>
              <a:effectLst>
                <a:outerShdw blurRad="38100" dist="38100" dir="2700000" algn="tl">
                  <a:srgbClr val="FFFFFF"/>
                </a:outerShdw>
              </a:effectLst>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a:solidFill>
                  <a:srgbClr val="FFFFFF"/>
                </a:solidFill>
                <a:cs typeface="Arial" charset="0"/>
              </a:rPr>
              <a:t>Babylon</a:t>
            </a:r>
            <a:endParaRPr lang="en-US" sz="2800" b="1">
              <a:solidFill>
                <a:srgbClr val="000000"/>
              </a:solidFill>
              <a:effectLst>
                <a:outerShdw blurRad="38100" dist="38100" dir="2700000" algn="tl">
                  <a:srgbClr val="FFFFFF"/>
                </a:outerShdw>
              </a:effectLst>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586 </a:t>
            </a:r>
            <a:r>
              <a:rPr lang="en-US" b="1">
                <a:solidFill>
                  <a:srgbClr val="FFFFFF"/>
                </a:solidFill>
                <a:cs typeface="Arial" charset="0"/>
              </a:rPr>
              <a:t>BC</a:t>
            </a:r>
            <a:endParaRPr lang="en-US">
              <a:solidFill>
                <a:srgbClr val="000000"/>
              </a:solidFill>
              <a:effectLst>
                <a:outerShdw blurRad="38100" dist="38100" dir="2700000" algn="tl">
                  <a:srgbClr val="FFFFFF"/>
                </a:outerShdw>
              </a:effectLst>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spTree>
    <p:extLst>
      <p:ext uri="{BB962C8B-B14F-4D97-AF65-F5344CB8AC3E}">
        <p14:creationId xmlns:p14="http://schemas.microsoft.com/office/powerpoint/2010/main" val="39196994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King Zedekiah</a:t>
            </a:r>
            <a:r>
              <a:rPr lang="mr-IN"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s Accusations </a:t>
            </a:r>
            <a:r>
              <a:rPr lang="en-US" altLang="ja-JP" sz="4000" b="1" dirty="0">
                <a:solidFill>
                  <a:srgbClr val="FFFFFF"/>
                </a:solidFill>
                <a:effectLst>
                  <a:outerShdw blurRad="38100" dist="38100" dir="2700000" algn="tl">
                    <a:srgbClr val="000000"/>
                  </a:outerShdw>
                </a:effectLst>
                <a:latin typeface="Arial" charset="0"/>
                <a:ea typeface="ＭＳ Ｐゴシック" charset="0"/>
                <a:cs typeface="Arial" charset="0"/>
              </a:rPr>
              <a:t>(32:3-5)</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6" name="Title 1"/>
          <p:cNvSpPr txBox="1">
            <a:spLocks/>
          </p:cNvSpPr>
          <p:nvPr/>
        </p:nvSpPr>
        <p:spPr bwMode="auto">
          <a:xfrm>
            <a:off x="4800600" y="11430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3:</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Jerusalem Fall?</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negative!</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7" name="Title 1"/>
          <p:cNvSpPr txBox="1">
            <a:spLocks/>
          </p:cNvSpPr>
          <p:nvPr/>
        </p:nvSpPr>
        <p:spPr bwMode="auto">
          <a:xfrm>
            <a:off x="4800600" y="31242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Verses 4-5a:</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Me captured?</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treason!</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8" name="Title 1"/>
          <p:cNvSpPr txBox="1">
            <a:spLocks/>
          </p:cNvSpPr>
          <p:nvPr/>
        </p:nvSpPr>
        <p:spPr bwMode="auto">
          <a:xfrm>
            <a:off x="4800600" y="5105400"/>
            <a:ext cx="4343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5b:</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Stop fighting?</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cowardice</a:t>
            </a:r>
            <a:r>
              <a:rPr lang="mr-IN" altLang="ja-JP" sz="3200" u="sng" dirty="0">
                <a:solidFill>
                  <a:srgbClr val="FFFFFF"/>
                </a:solidFill>
                <a:cs typeface="Arial" charset="0"/>
              </a:rPr>
              <a:t>"</a:t>
            </a:r>
            <a:r>
              <a:rPr lang="en-US" altLang="ja-JP" sz="3200" u="sng" dirty="0">
                <a:solidFill>
                  <a:srgbClr val="FFFFFF"/>
                </a:solidFill>
                <a:cs typeface="Arial" charset="0"/>
              </a:rPr>
              <a:t>!</a:t>
            </a:r>
            <a:endParaRPr lang="en-US" sz="3200" u="sng" dirty="0">
              <a:solidFill>
                <a:srgbClr val="FFFFFF"/>
              </a:solidFill>
              <a:cs typeface="Arial" charset="0"/>
            </a:endParaRPr>
          </a:p>
        </p:txBody>
      </p:sp>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Jews as figs: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Babylonians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good</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Jeremiah 24 Figs</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851384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Text Box 3"/>
          <p:cNvSpPr txBox="1">
            <a:spLocks noChangeArrowheads="1"/>
          </p:cNvSpPr>
          <p:nvPr/>
        </p:nvSpPr>
        <p:spPr bwMode="auto">
          <a:xfrm>
            <a:off x="381000" y="457200"/>
            <a:ext cx="8382000" cy="45243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If one of your countrymen becomes poor and sells some of his property, his nearest relative is to come and redeem what his countryman has sold</a:t>
            </a: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 </a:t>
            </a:r>
          </a:p>
        </p:txBody>
      </p:sp>
      <p:sp>
        <p:nvSpPr>
          <p:cNvPr id="169987" name="Title 3"/>
          <p:cNvSpPr>
            <a:spLocks noGrp="1"/>
          </p:cNvSpPr>
          <p:nvPr>
            <p:ph type="title" idx="4294967295"/>
          </p:nvPr>
        </p:nvSpPr>
        <p:spPr>
          <a:xfrm>
            <a:off x="1066800" y="5715000"/>
            <a:ext cx="7772400" cy="1143000"/>
          </a:xfrm>
        </p:spPr>
        <p:txBody>
          <a:bodyPr/>
          <a:lstStyle/>
          <a:p>
            <a:pPr algn="r"/>
            <a:r>
              <a:rPr lang="en-US" sz="4000" b="1">
                <a:solidFill>
                  <a:srgbClr val="FFFFFF"/>
                </a:solidFill>
                <a:latin typeface="Arial" charset="0"/>
                <a:ea typeface="ＭＳ Ｐゴシック" charset="0"/>
              </a:rPr>
              <a:t>Leviticus 25:25</a:t>
            </a:r>
          </a:p>
        </p:txBody>
      </p:sp>
    </p:spTree>
    <p:extLst>
      <p:ext uri="{BB962C8B-B14F-4D97-AF65-F5344CB8AC3E}">
        <p14:creationId xmlns:p14="http://schemas.microsoft.com/office/powerpoint/2010/main" val="3906389452"/>
      </p:ext>
    </p:extLst>
  </p:cSld>
  <p:clrMapOvr>
    <a:masterClrMapping/>
  </p:clrMapOvr>
  <p:transition>
    <p:dissolv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0"/>
            <a:ext cx="57419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2035"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en-US" sz="4800" b="1">
                <a:solidFill>
                  <a:schemeClr val="bg1"/>
                </a:solidFill>
                <a:latin typeface="Rial" charset="0"/>
                <a:ea typeface="ＭＳ Ｐゴシック" charset="0"/>
                <a:cs typeface="Rial" charset="0"/>
              </a:rPr>
              <a:t>587 </a:t>
            </a:r>
            <a:r>
              <a:rPr lang="en-US" sz="4000" b="1">
                <a:solidFill>
                  <a:schemeClr val="bg1"/>
                </a:solidFill>
                <a:latin typeface="Rial" charset="0"/>
                <a:ea typeface="ＭＳ Ｐゴシック" charset="0"/>
                <a:cs typeface="Rial" charset="0"/>
              </a:rPr>
              <a:t>BC</a:t>
            </a:r>
            <a:endParaRPr lang="en-US">
              <a:solidFill>
                <a:schemeClr val="bg2"/>
              </a:solidFill>
              <a:effectLst>
                <a:outerShdw blurRad="38100" dist="38100" dir="2700000" algn="tl">
                  <a:srgbClr val="FFFFFF"/>
                </a:outerShdw>
              </a:effectLst>
              <a:latin typeface="Rial" charset="0"/>
              <a:ea typeface="ＭＳ Ｐゴシック" charset="0"/>
              <a:cs typeface="Rial" charset="0"/>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Judah</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Israel</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Aram</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172041" name="Text Box 15"/>
          <p:cNvSpPr txBox="1">
            <a:spLocks noChangeArrowheads="1"/>
          </p:cNvSpPr>
          <p:nvPr/>
        </p:nvSpPr>
        <p:spPr bwMode="auto">
          <a:xfrm>
            <a:off x="3551238" y="4313238"/>
            <a:ext cx="3733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a:solidFill>
                  <a:srgbClr val="000000"/>
                </a:solidFill>
                <a:latin typeface="Rial" charset="0"/>
                <a:cs typeface="Rial" charset="0"/>
              </a:rPr>
              <a:t>Jerusalem</a:t>
            </a:r>
            <a:endParaRPr lang="en-US" sz="5400">
              <a:solidFill>
                <a:srgbClr val="000000"/>
              </a:solidFill>
              <a:latin typeface="Rial" charset="0"/>
              <a:cs typeface="Rial" charset="0"/>
            </a:endParaRPr>
          </a:p>
        </p:txBody>
      </p:sp>
      <p:sp>
        <p:nvSpPr>
          <p:cNvPr id="172042" name="Text Box 16"/>
          <p:cNvSpPr txBox="1">
            <a:spLocks noChangeArrowheads="1"/>
          </p:cNvSpPr>
          <p:nvPr/>
        </p:nvSpPr>
        <p:spPr bwMode="auto">
          <a:xfrm>
            <a:off x="3832225" y="3551238"/>
            <a:ext cx="3290888"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a:solidFill>
                  <a:srgbClr val="000000"/>
                </a:solidFill>
                <a:latin typeface="Rial" charset="0"/>
                <a:cs typeface="Rial" charset="0"/>
              </a:rPr>
              <a:t>Anathoth</a:t>
            </a:r>
          </a:p>
        </p:txBody>
      </p:sp>
      <p:sp>
        <p:nvSpPr>
          <p:cNvPr id="172043"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172045"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Tree>
    <p:extLst>
      <p:ext uri="{BB962C8B-B14F-4D97-AF65-F5344CB8AC3E}">
        <p14:creationId xmlns:p14="http://schemas.microsoft.com/office/powerpoint/2010/main" val="13635408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2" name="Title 1"/>
          <p:cNvSpPr>
            <a:spLocks noGrp="1"/>
          </p:cNvSpPr>
          <p:nvPr>
            <p:ph type="title" idx="4294967295"/>
          </p:nvPr>
        </p:nvSpPr>
        <p:spPr>
          <a:xfrm>
            <a:off x="685800" y="76200"/>
            <a:ext cx="7772400" cy="990600"/>
          </a:xfrm>
        </p:spPr>
        <p:txBody>
          <a:bodyPr/>
          <a:lstStyle/>
          <a:p>
            <a:r>
              <a:rPr lang="en-US" b="1">
                <a:latin typeface="Arial" charset="0"/>
                <a:ea typeface="ＭＳ Ｐゴシック" charset="0"/>
                <a:cs typeface="Arial" charset="0"/>
              </a:rPr>
              <a:t>Singapore, January 1942</a:t>
            </a: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Japanese Occupied in Green</a:t>
            </a: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Free Zone in Orange</a:t>
            </a:r>
          </a:p>
        </p:txBody>
      </p:sp>
      <p:sp>
        <p:nvSpPr>
          <p:cNvPr id="6" name="Freeform 5"/>
          <p:cNvSpPr/>
          <p:nvPr/>
        </p:nvSpPr>
        <p:spPr>
          <a:xfrm>
            <a:off x="3243263" y="3711575"/>
            <a:ext cx="1447800" cy="1241425"/>
          </a:xfrm>
          <a:custGeom>
            <a:avLst/>
            <a:gdLst>
              <a:gd name="connsiteX0" fmla="*/ 1442070 w 1447564"/>
              <a:gd name="connsiteY0" fmla="*/ 423334 h 1241778"/>
              <a:gd name="connsiteX1" fmla="*/ 1413848 w 1447564"/>
              <a:gd name="connsiteY1" fmla="*/ 381000 h 1241778"/>
              <a:gd name="connsiteX2" fmla="*/ 1315070 w 1447564"/>
              <a:gd name="connsiteY2" fmla="*/ 254000 h 1241778"/>
              <a:gd name="connsiteX3" fmla="*/ 1258625 w 1447564"/>
              <a:gd name="connsiteY3" fmla="*/ 141111 h 1241778"/>
              <a:gd name="connsiteX4" fmla="*/ 1244514 w 1447564"/>
              <a:gd name="connsiteY4" fmla="*/ 98778 h 1241778"/>
              <a:gd name="connsiteX5" fmla="*/ 1173959 w 1447564"/>
              <a:gd name="connsiteY5" fmla="*/ 56445 h 1241778"/>
              <a:gd name="connsiteX6" fmla="*/ 1117514 w 1447564"/>
              <a:gd name="connsiteY6" fmla="*/ 28222 h 1241778"/>
              <a:gd name="connsiteX7" fmla="*/ 1018737 w 1447564"/>
              <a:gd name="connsiteY7" fmla="*/ 0 h 1241778"/>
              <a:gd name="connsiteX8" fmla="*/ 934070 w 1447564"/>
              <a:gd name="connsiteY8" fmla="*/ 28222 h 1241778"/>
              <a:gd name="connsiteX9" fmla="*/ 835292 w 1447564"/>
              <a:gd name="connsiteY9" fmla="*/ 70556 h 1241778"/>
              <a:gd name="connsiteX10" fmla="*/ 792959 w 1447564"/>
              <a:gd name="connsiteY10" fmla="*/ 112889 h 1241778"/>
              <a:gd name="connsiteX11" fmla="*/ 680070 w 1447564"/>
              <a:gd name="connsiteY11" fmla="*/ 141111 h 1241778"/>
              <a:gd name="connsiteX12" fmla="*/ 567181 w 1447564"/>
              <a:gd name="connsiteY12" fmla="*/ 183445 h 1241778"/>
              <a:gd name="connsiteX13" fmla="*/ 524848 w 1447564"/>
              <a:gd name="connsiteY13" fmla="*/ 211667 h 1241778"/>
              <a:gd name="connsiteX14" fmla="*/ 383737 w 1447564"/>
              <a:gd name="connsiteY14" fmla="*/ 324556 h 1241778"/>
              <a:gd name="connsiteX15" fmla="*/ 383737 w 1447564"/>
              <a:gd name="connsiteY15" fmla="*/ 324556 h 1241778"/>
              <a:gd name="connsiteX16" fmla="*/ 313181 w 1447564"/>
              <a:gd name="connsiteY16" fmla="*/ 381000 h 1241778"/>
              <a:gd name="connsiteX17" fmla="*/ 284959 w 1447564"/>
              <a:gd name="connsiteY17" fmla="*/ 423334 h 1241778"/>
              <a:gd name="connsiteX18" fmla="*/ 157959 w 1447564"/>
              <a:gd name="connsiteY18" fmla="*/ 493889 h 1241778"/>
              <a:gd name="connsiteX19" fmla="*/ 129737 w 1447564"/>
              <a:gd name="connsiteY19" fmla="*/ 536222 h 1241778"/>
              <a:gd name="connsiteX20" fmla="*/ 101514 w 1447564"/>
              <a:gd name="connsiteY20" fmla="*/ 635000 h 1241778"/>
              <a:gd name="connsiteX21" fmla="*/ 87403 w 1447564"/>
              <a:gd name="connsiteY21" fmla="*/ 705556 h 1241778"/>
              <a:gd name="connsiteX22" fmla="*/ 2737 w 1447564"/>
              <a:gd name="connsiteY22" fmla="*/ 818445 h 1241778"/>
              <a:gd name="connsiteX23" fmla="*/ 16848 w 1447564"/>
              <a:gd name="connsiteY23" fmla="*/ 1001889 h 1241778"/>
              <a:gd name="connsiteX24" fmla="*/ 59181 w 1447564"/>
              <a:gd name="connsiteY24" fmla="*/ 1016000 h 1241778"/>
              <a:gd name="connsiteX25" fmla="*/ 157959 w 1447564"/>
              <a:gd name="connsiteY25" fmla="*/ 1030111 h 1241778"/>
              <a:gd name="connsiteX26" fmla="*/ 200292 w 1447564"/>
              <a:gd name="connsiteY26" fmla="*/ 1044222 h 1241778"/>
              <a:gd name="connsiteX27" fmla="*/ 228514 w 1447564"/>
              <a:gd name="connsiteY27" fmla="*/ 1086556 h 1241778"/>
              <a:gd name="connsiteX28" fmla="*/ 299070 w 1447564"/>
              <a:gd name="connsiteY28" fmla="*/ 1143000 h 1241778"/>
              <a:gd name="connsiteX29" fmla="*/ 355514 w 1447564"/>
              <a:gd name="connsiteY29" fmla="*/ 1171222 h 1241778"/>
              <a:gd name="connsiteX30" fmla="*/ 637737 w 1447564"/>
              <a:gd name="connsiteY30" fmla="*/ 1185334 h 1241778"/>
              <a:gd name="connsiteX31" fmla="*/ 1018737 w 1447564"/>
              <a:gd name="connsiteY31" fmla="*/ 1213556 h 1241778"/>
              <a:gd name="connsiteX32" fmla="*/ 1061070 w 1447564"/>
              <a:gd name="connsiteY32" fmla="*/ 1227667 h 1241778"/>
              <a:gd name="connsiteX33" fmla="*/ 1131625 w 1447564"/>
              <a:gd name="connsiteY33" fmla="*/ 1241778 h 1241778"/>
              <a:gd name="connsiteX34" fmla="*/ 1202181 w 1447564"/>
              <a:gd name="connsiteY34" fmla="*/ 1227667 h 1241778"/>
              <a:gd name="connsiteX35" fmla="*/ 1244514 w 1447564"/>
              <a:gd name="connsiteY35" fmla="*/ 1199445 h 1241778"/>
              <a:gd name="connsiteX36" fmla="*/ 1286848 w 1447564"/>
              <a:gd name="connsiteY36" fmla="*/ 1185334 h 1241778"/>
              <a:gd name="connsiteX37" fmla="*/ 1315070 w 1447564"/>
              <a:gd name="connsiteY37" fmla="*/ 1100667 h 1241778"/>
              <a:gd name="connsiteX38" fmla="*/ 1329181 w 1447564"/>
              <a:gd name="connsiteY38" fmla="*/ 1058334 h 1241778"/>
              <a:gd name="connsiteX39" fmla="*/ 1385625 w 1447564"/>
              <a:gd name="connsiteY39" fmla="*/ 973667 h 1241778"/>
              <a:gd name="connsiteX40" fmla="*/ 1413848 w 1447564"/>
              <a:gd name="connsiteY40" fmla="*/ 931334 h 1241778"/>
              <a:gd name="connsiteX41" fmla="*/ 1427959 w 1447564"/>
              <a:gd name="connsiteY41" fmla="*/ 889000 h 1241778"/>
              <a:gd name="connsiteX42" fmla="*/ 1399737 w 1447564"/>
              <a:gd name="connsiteY42" fmla="*/ 719667 h 1241778"/>
              <a:gd name="connsiteX43" fmla="*/ 1413848 w 1447564"/>
              <a:gd name="connsiteY43" fmla="*/ 606778 h 1241778"/>
              <a:gd name="connsiteX44" fmla="*/ 1442070 w 1447564"/>
              <a:gd name="connsiteY44" fmla="*/ 437445 h 1241778"/>
              <a:gd name="connsiteX45" fmla="*/ 1413848 w 1447564"/>
              <a:gd name="connsiteY45" fmla="*/ 324556 h 1241778"/>
              <a:gd name="connsiteX46" fmla="*/ 1413848 w 1447564"/>
              <a:gd name="connsiteY46" fmla="*/ 324556 h 12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lnTo>
                  <a:pt x="383737" y="324556"/>
                </a:ln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lnTo>
                  <a:pt x="1413848" y="324556"/>
                </a:lnTo>
              </a:path>
            </a:pathLst>
          </a:custGeom>
          <a:solidFill>
            <a:srgbClr val="FF6600"/>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ndParaRPr>
          </a:p>
        </p:txBody>
      </p:sp>
      <p:sp>
        <p:nvSpPr>
          <p:cNvPr id="7" name="Up Arrow 6"/>
          <p:cNvSpPr/>
          <p:nvPr/>
        </p:nvSpPr>
        <p:spPr>
          <a:xfrm rot="18644546">
            <a:off x="4648200" y="4000500"/>
            <a:ext cx="381000" cy="21336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Your hometown in </a:t>
              </a:r>
              <a:r>
                <a:rPr lang="en-US" sz="3200" b="1" kern="0" dirty="0" err="1">
                  <a:solidFill>
                    <a:srgbClr val="000000"/>
                  </a:solidFill>
                  <a:latin typeface="Arial"/>
                  <a:ea typeface="ＭＳ Ｐゴシック" pitchFamily="-112" charset="-128"/>
                  <a:cs typeface="Arial"/>
                </a:rPr>
                <a:t>Kranji</a:t>
              </a:r>
              <a:endParaRPr lang="en-US" sz="3200" b="1" kern="0" dirty="0">
                <a:solidFill>
                  <a:srgbClr val="000000"/>
                </a:solidFill>
                <a:latin typeface="Arial"/>
                <a:ea typeface="ＭＳ Ｐゴシック" pitchFamily="-112" charset="-128"/>
                <a:cs typeface="Arial"/>
              </a:endParaRPr>
            </a:p>
          </p:txBody>
        </p:sp>
        <p:sp>
          <p:nvSpPr>
            <p:cNvPr id="9" name="Oval 8"/>
            <p:cNvSpPr/>
            <p:nvPr/>
          </p:nvSpPr>
          <p:spPr>
            <a:xfrm>
              <a:off x="3048000" y="1600200"/>
              <a:ext cx="3810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spTree>
    <p:extLst>
      <p:ext uri="{BB962C8B-B14F-4D97-AF65-F5344CB8AC3E}">
        <p14:creationId xmlns:p14="http://schemas.microsoft.com/office/powerpoint/2010/main" val="18066456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3" imgW="0" imgH="0" progId="MS_ClipArt_Gallery.2">
                  <p:embed/>
                </p:oleObj>
              </mc:Choice>
              <mc:Fallback>
                <p:oleObj name="Clip" r:id="rId3" imgW="0" imgH="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13885"/>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3"/>
          <p:cNvSpPr>
            <a:spLocks noGrp="1"/>
          </p:cNvSpPr>
          <p:nvPr>
            <p:ph type="title" idx="4294967295"/>
          </p:nvPr>
        </p:nvSpPr>
        <p:spPr>
          <a:xfrm>
            <a:off x="0" y="152400"/>
            <a:ext cx="9144000" cy="4572000"/>
          </a:xfrm>
          <a:ln>
            <a:miter lim="800000"/>
            <a:headEnd/>
            <a:tailEnd/>
          </a:ln>
        </p:spPr>
        <p:txBody>
          <a:bodyPr/>
          <a:lstStyle/>
          <a:p>
            <a:pPr>
              <a:defRPr/>
            </a:pPr>
            <a:r>
              <a:rPr lang="en-US" sz="6600" b="1" dirty="0">
                <a:solidFill>
                  <a:schemeClr val="tx1"/>
                </a:solidFill>
                <a:effectLst>
                  <a:glow rad="152400">
                    <a:schemeClr val="bg1">
                      <a:alpha val="75000"/>
                    </a:schemeClr>
                  </a:glow>
                </a:effectLst>
                <a:ea typeface="ＭＳ Ｐゴシック" charset="-128"/>
              </a:rPr>
              <a:t>I.  Jeremiah bought a seemingly useless </a:t>
            </a:r>
            <a:r>
              <a:rPr lang="en-US" sz="6600" b="1" dirty="0">
                <a:solidFill>
                  <a:srgbClr val="800000"/>
                </a:solidFill>
                <a:effectLst>
                  <a:glow rad="152400">
                    <a:schemeClr val="bg1">
                      <a:alpha val="75000"/>
                    </a:schemeClr>
                  </a:glow>
                </a:effectLst>
                <a:ea typeface="ＭＳ Ｐゴシック" charset="-128"/>
              </a:rPr>
              <a:t>field </a:t>
            </a:r>
            <a:r>
              <a:rPr lang="en-US" sz="6600" b="1" dirty="0">
                <a:solidFill>
                  <a:schemeClr val="tx1"/>
                </a:solidFill>
                <a:effectLst>
                  <a:glow rad="152400">
                    <a:schemeClr val="bg1">
                      <a:alpha val="75000"/>
                    </a:schemeClr>
                  </a:glow>
                </a:effectLst>
                <a:ea typeface="ＭＳ Ｐゴシック" charset="-128"/>
              </a:rPr>
              <a:t>when God told him to (1-12)</a:t>
            </a:r>
            <a:endParaRPr lang="en-US" sz="5400" dirty="0">
              <a:effectLst>
                <a:glow rad="152400">
                  <a:schemeClr val="bg1">
                    <a:alpha val="75000"/>
                  </a:schemeClr>
                </a:glow>
              </a:effectLst>
              <a:ea typeface="ＭＳ Ｐゴシック" charset="-128"/>
            </a:endParaRPr>
          </a:p>
        </p:txBody>
      </p:sp>
    </p:spTree>
    <p:extLst>
      <p:ext uri="{BB962C8B-B14F-4D97-AF65-F5344CB8AC3E}">
        <p14:creationId xmlns:p14="http://schemas.microsoft.com/office/powerpoint/2010/main" val="3886320162"/>
      </p:ext>
    </p:extLst>
  </p:cSld>
  <p:clrMapOvr>
    <a:masterClrMapping/>
  </p:clrMapOvr>
  <p:transition>
    <p:dissolv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4" descr="image02020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1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3"/>
          <p:cNvSpPr>
            <a:spLocks noGrp="1"/>
          </p:cNvSpPr>
          <p:nvPr>
            <p:ph type="title"/>
          </p:nvPr>
        </p:nvSpPr>
        <p:spPr>
          <a:xfrm>
            <a:off x="3657600" y="0"/>
            <a:ext cx="5410200" cy="3429000"/>
          </a:xfrm>
        </p:spPr>
        <p:txBody>
          <a:bodyPr/>
          <a:lstStyle/>
          <a:p>
            <a:pPr>
              <a:defRPr/>
            </a:pPr>
            <a:r>
              <a:rPr lang="en-US" sz="5400" b="1" dirty="0">
                <a:solidFill>
                  <a:schemeClr val="bg1"/>
                </a:solidFill>
                <a:effectLst>
                  <a:outerShdw blurRad="38100" dist="38100" dir="2700000" algn="tl">
                    <a:srgbClr val="808080"/>
                  </a:outerShdw>
                </a:effectLst>
                <a:latin typeface="Arial" charset="0"/>
                <a:ea typeface="ＭＳ Ｐゴシック" charset="0"/>
              </a:rPr>
              <a:t>II. When God asks you to do something </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r>
              <a:rPr lang="en-US" altLang="ja-JP" sz="5400" b="1" dirty="0">
                <a:solidFill>
                  <a:schemeClr val="bg1"/>
                </a:solidFill>
                <a:effectLst>
                  <a:outerShdw blurRad="38100" dist="38100" dir="2700000" algn="tl">
                    <a:srgbClr val="808080"/>
                  </a:outerShdw>
                </a:effectLst>
                <a:latin typeface="Arial" charset="0"/>
                <a:ea typeface="ＭＳ Ｐゴシック" charset="0"/>
              </a:rPr>
              <a:t>crazy…</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endParaRPr lang="en-US" dirty="0">
              <a:effectLst>
                <a:outerShdw blurRad="38100" dist="38100" dir="2700000" algn="tl">
                  <a:srgbClr val="FFFFFF"/>
                </a:outerShdw>
              </a:effectLst>
              <a:latin typeface="Arial" charset="0"/>
              <a:ea typeface="ＭＳ Ｐゴシック" charset="0"/>
            </a:endParaRPr>
          </a:p>
        </p:txBody>
      </p:sp>
      <p:sp>
        <p:nvSpPr>
          <p:cNvPr id="7" name="Title 3"/>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5400" b="1">
                <a:solidFill>
                  <a:srgbClr val="CCFF33"/>
                </a:solidFill>
                <a:effectLst>
                  <a:outerShdw blurRad="38100" dist="38100" dir="2700000" algn="tl">
                    <a:srgbClr val="FFFFFF"/>
                  </a:outerShdw>
                </a:effectLst>
                <a:cs typeface="Arial" charset="0"/>
              </a:rPr>
              <a:t>do </a:t>
            </a:r>
            <a:r>
              <a:rPr lang="en-US" sz="5400" b="1">
                <a:solidFill>
                  <a:srgbClr val="FFFFFF"/>
                </a:solidFill>
                <a:effectLst>
                  <a:outerShdw blurRad="38100" dist="38100" dir="2700000" algn="tl">
                    <a:srgbClr val="808080"/>
                  </a:outerShdw>
                </a:effectLst>
                <a:cs typeface="Arial" charset="0"/>
              </a:rPr>
              <a:t>it!</a:t>
            </a:r>
            <a:endParaRPr lang="en-US" sz="440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7064893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4820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Inevitable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361976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08445"/>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a:solidFill>
                  <a:srgbClr val="FFFFFF"/>
                </a:solidFill>
                <a:latin typeface="Arial" charset="0"/>
                <a:ea typeface="ＭＳ Ｐゴシック" charset="0"/>
                <a:cs typeface="Arial" charset="0"/>
              </a:rPr>
              <a:t>Singapore Bible College</a:t>
            </a:r>
            <a:endParaRPr lang="en-US" sz="440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749675" cy="644525"/>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3600" b="1">
                <a:solidFill>
                  <a:srgbClr val="FFFFFF"/>
                </a:solidFill>
                <a:latin typeface="Arial" charset="0"/>
                <a:ea typeface="ＭＳ Ｐゴシック" charset="0"/>
                <a:cs typeface="Arial" charset="0"/>
              </a:rPr>
              <a:t>Academic Block</a:t>
            </a:r>
            <a:endParaRPr lang="en-US" sz="3200" b="1">
              <a:solidFill>
                <a:srgbClr val="FFFFFF"/>
              </a:solidFill>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5008563" cy="64611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44900" imgH="3479800" progId="MS_ClipArt_Gallery">
                  <p:embed/>
                </p:oleObj>
              </mc:Choice>
              <mc:Fallback>
                <p:oleObj r:id="rId4"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212582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0"/>
            <a:ext cx="7772400" cy="1143000"/>
          </a:xfrm>
        </p:spPr>
        <p:txBody>
          <a:bodyPr/>
          <a:lstStyle/>
          <a:p>
            <a:r>
              <a:rPr lang="en-US">
                <a:solidFill>
                  <a:schemeClr val="bg1"/>
                </a:solidFill>
                <a:latin typeface="Arial" charset="0"/>
                <a:ea typeface="ＭＳ Ｐゴシック" charset="0"/>
              </a:rPr>
              <a:t>Learn Spanish for Chinese?</a:t>
            </a:r>
          </a:p>
        </p:txBody>
      </p:sp>
      <p:pic>
        <p:nvPicPr>
          <p:cNvPr id="182274"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39700">
                    <a:srgbClr val="000000">
                      <a:alpha val="75000"/>
                    </a:srgbClr>
                  </a:glow>
                </a:effectLst>
                <a:latin typeface="Arial" charset="0"/>
                <a:ea typeface="Arial" charset="0"/>
                <a:cs typeface="Arial" charset="0"/>
              </a:rPr>
              <a:t>La </a:t>
            </a:r>
            <a:r>
              <a:rPr lang="en-US" sz="5400" b="1" dirty="0" err="1">
                <a:solidFill>
                  <a:srgbClr val="FFFF00"/>
                </a:solidFill>
                <a:effectLst>
                  <a:glow rad="139700">
                    <a:srgbClr val="000000">
                      <a:alpha val="75000"/>
                    </a:srgbClr>
                  </a:glow>
                </a:effectLst>
                <a:latin typeface="Arial" charset="0"/>
                <a:ea typeface="Arial" charset="0"/>
                <a:cs typeface="Arial" charset="0"/>
              </a:rPr>
              <a:t>Biblia</a:t>
            </a:r>
            <a:r>
              <a:rPr lang="en-US" sz="5400" b="1" dirty="0">
                <a:solidFill>
                  <a:srgbClr val="FFFF00"/>
                </a:solidFill>
                <a:effectLst>
                  <a:glow rad="139700">
                    <a:srgbClr val="000000">
                      <a:alpha val="75000"/>
                    </a:srgbClr>
                  </a:glow>
                </a:effectLst>
                <a:latin typeface="Arial" charset="0"/>
                <a:ea typeface="Arial" charset="0"/>
                <a:cs typeface="Arial" charset="0"/>
              </a:rPr>
              <a:t> </a:t>
            </a:r>
            <a:r>
              <a:rPr lang="en-US" sz="5400" b="1" dirty="0" err="1">
                <a:solidFill>
                  <a:srgbClr val="FFFF00"/>
                </a:solidFill>
                <a:effectLst>
                  <a:glow rad="139700">
                    <a:srgbClr val="000000">
                      <a:alpha val="75000"/>
                    </a:srgbClr>
                  </a:glow>
                </a:effectLst>
                <a:latin typeface="Arial" charset="0"/>
                <a:ea typeface="Arial" charset="0"/>
                <a:cs typeface="Arial" charset="0"/>
              </a:rPr>
              <a:t>Simpatica</a:t>
            </a:r>
            <a:r>
              <a:rPr lang="en-US" sz="5400" b="1" dirty="0">
                <a:solidFill>
                  <a:srgbClr val="FFFF00"/>
                </a:solidFill>
                <a:effectLst>
                  <a:glow rad="139700">
                    <a:srgbClr val="000000">
                      <a:alpha val="75000"/>
                    </a:srgbClr>
                  </a:glow>
                </a:effectLst>
                <a:latin typeface="Arial" charset="0"/>
                <a:ea typeface="Arial" charset="0"/>
                <a:cs typeface="Arial" charset="0"/>
              </a:rPr>
              <a:t>?</a:t>
            </a:r>
          </a:p>
        </p:txBody>
      </p:sp>
      <p:sp>
        <p:nvSpPr>
          <p:cNvPr id="5" name="TextBox 4"/>
          <p:cNvSpPr txBox="1"/>
          <p:nvPr/>
        </p:nvSpPr>
        <p:spPr>
          <a:xfrm>
            <a:off x="5867400" y="2455863"/>
            <a:ext cx="3382963" cy="2954337"/>
          </a:xfrm>
          <a:prstGeom prst="rect">
            <a:avLst/>
          </a:prstGeom>
          <a:noFill/>
        </p:spPr>
        <p:txBody>
          <a:bodyPr wrap="none">
            <a:spAutoFit/>
          </a:bodyPr>
          <a:lstStyle/>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楷体" pitchFamily="18" charset="-122"/>
                <a:ea typeface="楷体" pitchFamily="18" charset="-122"/>
                <a:cs typeface="楷体" pitchFamily="18" charset="-122"/>
              </a:rPr>
              <a:t>圣经...</a:t>
            </a:r>
          </a:p>
          <a:p>
            <a:pPr defTabSz="914400" fontAlgn="base">
              <a:spcBef>
                <a:spcPct val="0"/>
              </a:spcBef>
              <a:spcAft>
                <a:spcPct val="0"/>
              </a:spcAft>
              <a:defRPr/>
            </a:pPr>
            <a:endParaRPr lang="zh-CN" altLang="en-US" sz="1000" dirty="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楷体" pitchFamily="18" charset="-122"/>
                <a:ea typeface="楷体" pitchFamily="18" charset="-122"/>
                <a:cs typeface="楷体" pitchFamily="18" charset="-122"/>
              </a:rPr>
              <a:t>基要</a:t>
            </a:r>
            <a:endParaRPr lang="zh-CN" altLang="en-US" sz="2000" dirty="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1083681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514600" y="1982788"/>
            <a:ext cx="4800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3"/>
          <p:cNvSpPr>
            <a:spLocks noGrp="1"/>
          </p:cNvSpPr>
          <p:nvPr>
            <p:ph type="title" idx="4294967295"/>
          </p:nvPr>
        </p:nvSpPr>
        <p:spPr>
          <a:xfrm>
            <a:off x="0" y="0"/>
            <a:ext cx="9144000" cy="1905000"/>
          </a:xfrm>
        </p:spPr>
        <p:txBody>
          <a:bodyPr/>
          <a:lstStyle/>
          <a:p>
            <a:r>
              <a:rPr lang="en-US" sz="5400" b="1" i="1" dirty="0">
                <a:solidFill>
                  <a:srgbClr val="CCFFCC"/>
                </a:solidFill>
                <a:latin typeface="Gangsters" charset="0"/>
                <a:ea typeface="ＭＳ Ｐゴシック" charset="0"/>
                <a:cs typeface="ＭＳ Ｐゴシック" charset="0"/>
              </a:rPr>
              <a:t>James Kanaganayagam</a:t>
            </a:r>
            <a:endParaRPr lang="en-US" sz="4000" dirty="0">
              <a:solidFill>
                <a:srgbClr val="CC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400934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3"/>
          <p:cNvSpPr>
            <a:spLocks noGrp="1"/>
          </p:cNvSpPr>
          <p:nvPr>
            <p:ph type="title" idx="4294967295"/>
          </p:nvPr>
        </p:nvSpPr>
        <p:spPr/>
        <p:txBody>
          <a:bodyPr/>
          <a:lstStyle/>
          <a:p>
            <a:r>
              <a:rPr lang="en-US">
                <a:latin typeface="Arial"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17367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Christian school began in 1993</a:t>
            </a:r>
          </a:p>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13 students </a:t>
            </a:r>
          </a:p>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S$23,000/mo. lease signed with S$1000</a:t>
            </a:r>
          </a:p>
        </p:txBody>
      </p:sp>
      <p:pic>
        <p:nvPicPr>
          <p:cNvPr id="186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432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3708341"/>
      </p:ext>
    </p:extLst>
  </p:cSld>
  <p:clrMapOvr>
    <a:masterClrMapping/>
  </p:clrMapOvr>
  <p:transition>
    <p:dissolv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8"/>
              </a:schemeClr>
            </a:outerShdw>
          </a:effectLst>
        </p:spPr>
        <p:txBody>
          <a:bodyPr/>
          <a:lstStyle/>
          <a:p>
            <a:pPr algn="r" eaLnBrk="1" hangingPunct="1">
              <a:defRPr/>
            </a:pPr>
            <a:r>
              <a:rPr lang="en-US" sz="5400" b="1" dirty="0">
                <a:solidFill>
                  <a:schemeClr val="bg1"/>
                </a:solidFill>
                <a:latin typeface="Arial" charset="0"/>
                <a:ea typeface="ＭＳ Ｐゴシック" charset="0"/>
              </a:rPr>
              <a:t>III. Doing crazy things shows you</a:t>
            </a:r>
            <a:r>
              <a:rPr lang="mr-IN" sz="5400" b="1" dirty="0">
                <a:solidFill>
                  <a:schemeClr val="bg1"/>
                </a:solidFill>
                <a:latin typeface="Arial" charset="0"/>
                <a:ea typeface="ＭＳ Ｐゴシック" charset="0"/>
              </a:rPr>
              <a:t>'</a:t>
            </a:r>
            <a:r>
              <a:rPr lang="en-US" sz="5400" b="1" dirty="0">
                <a:solidFill>
                  <a:schemeClr val="bg1"/>
                </a:solidFill>
                <a:latin typeface="Arial" charset="0"/>
                <a:ea typeface="ＭＳ Ｐゴシック" charset="0"/>
              </a:rPr>
              <a:t>re fitting into His </a:t>
            </a:r>
            <a:r>
              <a:rPr lang="en-US" sz="5400" b="1" dirty="0">
                <a:solidFill>
                  <a:srgbClr val="CCFF33"/>
                </a:solidFill>
                <a:latin typeface="Arial" charset="0"/>
                <a:ea typeface="ＭＳ Ｐゴシック" charset="0"/>
              </a:rPr>
              <a:t>plans </a:t>
            </a:r>
            <a:r>
              <a:rPr lang="en-US" sz="5400" b="1" dirty="0">
                <a:solidFill>
                  <a:schemeClr val="bg1"/>
                </a:solidFill>
                <a:latin typeface="Arial" charset="0"/>
                <a:ea typeface="ＭＳ Ｐゴシック" charset="0"/>
              </a:rPr>
              <a:t>(13-44)</a:t>
            </a:r>
            <a:endParaRPr lang="en-US"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86239269"/>
      </p:ext>
    </p:extLst>
  </p:cSld>
  <p:clrMapOvr>
    <a:masterClrMapping/>
  </p:clrMapOvr>
  <p:transition>
    <p:dissolv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381000" y="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lang="en-US" sz="4400" dirty="0">
              <a:solidFill>
                <a:srgbClr val="000000"/>
              </a:solidFill>
              <a:effectLst>
                <a:outerShdw blurRad="38100" dist="38100" dir="2700000" algn="tl">
                  <a:srgbClr val="FFFFFF"/>
                </a:outerShdw>
              </a:effectLst>
              <a:latin typeface="Arial"/>
              <a:ea typeface="ＭＳ Ｐゴシック" charset="-128"/>
              <a:cs typeface="Arial"/>
            </a:endParaRPr>
          </a:p>
        </p:txBody>
      </p:sp>
      <p:sp>
        <p:nvSpPr>
          <p:cNvPr id="190466" name="Freeform 3"/>
          <p:cNvSpPr>
            <a:spLocks/>
          </p:cNvSpPr>
          <p:nvPr/>
        </p:nvSpPr>
        <p:spPr bwMode="auto">
          <a:xfrm>
            <a:off x="0" y="2473325"/>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7"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8"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9" name="Text Box 6"/>
          <p:cNvSpPr txBox="1">
            <a:spLocks noChangeArrowheads="1"/>
          </p:cNvSpPr>
          <p:nvPr/>
        </p:nvSpPr>
        <p:spPr bwMode="auto">
          <a:xfrm>
            <a:off x="107950" y="3124200"/>
            <a:ext cx="228917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Mediterranean</a:t>
            </a:r>
          </a:p>
          <a:p>
            <a:pPr algn="ctr" defTabSz="914400" eaLnBrk="1" fontAlgn="base" hangingPunct="1">
              <a:spcBef>
                <a:spcPct val="50000"/>
              </a:spcBef>
              <a:spcAft>
                <a:spcPct val="0"/>
              </a:spcAft>
            </a:pPr>
            <a:r>
              <a:rPr lang="en-US" sz="2000" b="1">
                <a:solidFill>
                  <a:srgbClr val="FFFFFF"/>
                </a:solidFill>
                <a:cs typeface="Arial" charset="0"/>
              </a:rPr>
              <a:t>Sea</a:t>
            </a:r>
            <a:endParaRPr lang="en-US">
              <a:solidFill>
                <a:srgbClr val="FFFFFF"/>
              </a:solidFill>
              <a:cs typeface="Arial" charset="0"/>
            </a:endParaRPr>
          </a:p>
        </p:txBody>
      </p:sp>
      <p:sp>
        <p:nvSpPr>
          <p:cNvPr id="350215" name="Text Box 7"/>
          <p:cNvSpPr txBox="1">
            <a:spLocks noChangeArrowheads="1"/>
          </p:cNvSpPr>
          <p:nvPr/>
        </p:nvSpPr>
        <p:spPr bwMode="auto">
          <a:xfrm>
            <a:off x="2287588" y="3352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Syria</a:t>
            </a:r>
            <a:endParaRPr lang="en-US">
              <a:solidFill>
                <a:srgbClr val="000000"/>
              </a:solidFill>
              <a:effectLst>
                <a:outerShdw blurRad="38100" dist="38100" dir="2700000" algn="tl">
                  <a:srgbClr val="FFFFFF"/>
                </a:outerShdw>
              </a:effectLst>
              <a:cs typeface="Arial" charset="0"/>
            </a:endParaRPr>
          </a:p>
        </p:txBody>
      </p:sp>
      <p:sp>
        <p:nvSpPr>
          <p:cNvPr id="350216" name="Text Box 8"/>
          <p:cNvSpPr txBox="1">
            <a:spLocks noChangeArrowheads="1"/>
          </p:cNvSpPr>
          <p:nvPr/>
        </p:nvSpPr>
        <p:spPr bwMode="auto">
          <a:xfrm>
            <a:off x="166688" y="5791200"/>
            <a:ext cx="18129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Egypt</a:t>
            </a:r>
            <a:endParaRPr lang="en-US">
              <a:solidFill>
                <a:srgbClr val="000000"/>
              </a:solidFill>
              <a:effectLst>
                <a:outerShdw blurRad="38100" dist="38100" dir="2700000" algn="tl">
                  <a:srgbClr val="FFFFFF"/>
                </a:outerShdw>
              </a:effectLst>
              <a:cs typeface="Arial" charset="0"/>
            </a:endParaRPr>
          </a:p>
        </p:txBody>
      </p:sp>
      <p:sp>
        <p:nvSpPr>
          <p:cNvPr id="190472" name="Freeform 9"/>
          <p:cNvSpPr>
            <a:spLocks/>
          </p:cNvSpPr>
          <p:nvPr/>
        </p:nvSpPr>
        <p:spPr bwMode="auto">
          <a:xfrm>
            <a:off x="2438400" y="6003925"/>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3" name="Freeform 10"/>
          <p:cNvSpPr>
            <a:spLocks/>
          </p:cNvSpPr>
          <p:nvPr/>
        </p:nvSpPr>
        <p:spPr bwMode="auto">
          <a:xfrm rot="-1060246">
            <a:off x="1524000" y="6130925"/>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4" name="Group 11"/>
          <p:cNvGrpSpPr>
            <a:grpSpLocks/>
          </p:cNvGrpSpPr>
          <p:nvPr/>
        </p:nvGrpSpPr>
        <p:grpSpPr bwMode="auto">
          <a:xfrm>
            <a:off x="3330575" y="1193800"/>
            <a:ext cx="5203825" cy="4292600"/>
            <a:chOff x="2002" y="992"/>
            <a:chExt cx="3278" cy="2704"/>
          </a:xfrm>
        </p:grpSpPr>
        <p:sp>
          <p:nvSpPr>
            <p:cNvPr id="190494" name="Freeform 12"/>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5"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90475"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6"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7"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8" name="Freeform 17"/>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9" name="Group 18"/>
          <p:cNvGrpSpPr>
            <a:grpSpLocks/>
          </p:cNvGrpSpPr>
          <p:nvPr/>
        </p:nvGrpSpPr>
        <p:grpSpPr bwMode="auto">
          <a:xfrm>
            <a:off x="2574925" y="4038600"/>
            <a:ext cx="168275" cy="1227138"/>
            <a:chOff x="1046" y="2763"/>
            <a:chExt cx="106" cy="773"/>
          </a:xfrm>
        </p:grpSpPr>
        <p:sp>
          <p:nvSpPr>
            <p:cNvPr id="190491" name="Freeform 19"/>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2" name="Freeform 20"/>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3" name="Freeform 21"/>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50230" name="Text Box 22"/>
          <p:cNvSpPr txBox="1">
            <a:spLocks noChangeArrowheads="1"/>
          </p:cNvSpPr>
          <p:nvPr/>
        </p:nvSpPr>
        <p:spPr bwMode="auto">
          <a:xfrm>
            <a:off x="2154238" y="3962400"/>
            <a:ext cx="1527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Israel</a:t>
            </a:r>
            <a:endParaRPr lang="en-US">
              <a:solidFill>
                <a:srgbClr val="000000"/>
              </a:solidFill>
              <a:effectLst>
                <a:outerShdw blurRad="38100" dist="38100" dir="2700000" algn="tl">
                  <a:srgbClr val="FFFFFF"/>
                </a:outerShdw>
              </a:effectLst>
              <a:cs typeface="Arial" charset="0"/>
            </a:endParaRPr>
          </a:p>
        </p:txBody>
      </p:sp>
      <p:sp>
        <p:nvSpPr>
          <p:cNvPr id="190481" name="Freeform 23"/>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2" name="Text Box 24"/>
          <p:cNvSpPr txBox="1">
            <a:spLocks noChangeArrowheads="1"/>
          </p:cNvSpPr>
          <p:nvPr/>
        </p:nvSpPr>
        <p:spPr bwMode="auto">
          <a:xfrm>
            <a:off x="7956550" y="5673725"/>
            <a:ext cx="1335088" cy="854075"/>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Persian</a:t>
            </a:r>
          </a:p>
          <a:p>
            <a:pPr algn="ctr" defTabSz="914400" eaLnBrk="1" fontAlgn="base" hangingPunct="1">
              <a:spcBef>
                <a:spcPct val="50000"/>
              </a:spcBef>
              <a:spcAft>
                <a:spcPct val="0"/>
              </a:spcAft>
            </a:pPr>
            <a:r>
              <a:rPr lang="en-US" sz="2000" b="1">
                <a:solidFill>
                  <a:srgbClr val="FFFFFF"/>
                </a:solidFill>
                <a:cs typeface="Arial" charset="0"/>
              </a:rPr>
              <a:t>Gulf</a:t>
            </a:r>
            <a:endParaRPr lang="en-US">
              <a:solidFill>
                <a:srgbClr val="FFFFFF"/>
              </a:solidFill>
              <a:cs typeface="Arial" charset="0"/>
            </a:endParaRPr>
          </a:p>
        </p:txBody>
      </p:sp>
      <p:sp>
        <p:nvSpPr>
          <p:cNvPr id="190483" name="Freeform 25"/>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50235" name="Text Box 27"/>
          <p:cNvSpPr txBox="1">
            <a:spLocks noChangeArrowheads="1"/>
          </p:cNvSpPr>
          <p:nvPr/>
        </p:nvSpPr>
        <p:spPr bwMode="auto">
          <a:xfrm>
            <a:off x="1982788" y="4495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Judah</a:t>
            </a:r>
            <a:endParaRPr lang="en-US">
              <a:solidFill>
                <a:srgbClr val="000000"/>
              </a:solidFill>
              <a:effectLst>
                <a:outerShdw blurRad="38100" dist="38100" dir="2700000" algn="tl">
                  <a:srgbClr val="FFFFFF"/>
                </a:outerShdw>
              </a:effectLst>
              <a:cs typeface="Arial" charset="0"/>
            </a:endParaRPr>
          </a:p>
        </p:txBody>
      </p:sp>
      <p:sp>
        <p:nvSpPr>
          <p:cNvPr id="350236" name="AutoShape 28"/>
          <p:cNvSpPr>
            <a:spLocks noChangeArrowheads="1"/>
          </p:cNvSpPr>
          <p:nvPr/>
        </p:nvSpPr>
        <p:spPr bwMode="auto">
          <a:xfrm rot="-1555194" flipH="1" flipV="1">
            <a:off x="3303588" y="3852863"/>
            <a:ext cx="1657350" cy="990600"/>
          </a:xfrm>
          <a:prstGeom prst="rightArrow">
            <a:avLst>
              <a:gd name="adj1" fmla="val 50000"/>
              <a:gd name="adj2" fmla="val 4182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0487" name="Freeform 29"/>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50238" name="Text Box 30"/>
          <p:cNvSpPr txBox="1">
            <a:spLocks noChangeArrowheads="1"/>
          </p:cNvSpPr>
          <p:nvPr/>
        </p:nvSpPr>
        <p:spPr bwMode="auto">
          <a:xfrm>
            <a:off x="4457700" y="3213100"/>
            <a:ext cx="257651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a:solidFill>
                  <a:srgbClr val="FFFFFF"/>
                </a:solidFill>
                <a:cs typeface="Arial" charset="0"/>
              </a:rPr>
              <a:t>Babylon</a:t>
            </a:r>
            <a:endParaRPr lang="en-US" sz="2800" b="1">
              <a:solidFill>
                <a:srgbClr val="000000"/>
              </a:solidFill>
              <a:effectLst>
                <a:outerShdw blurRad="38100" dist="38100" dir="2700000" algn="tl">
                  <a:srgbClr val="FFFFFF"/>
                </a:outerShdw>
              </a:effectLst>
              <a:cs typeface="Arial" charset="0"/>
            </a:endParaRPr>
          </a:p>
        </p:txBody>
      </p:sp>
      <p:sp>
        <p:nvSpPr>
          <p:cNvPr id="350239" name="Text Box 31"/>
          <p:cNvSpPr txBox="1">
            <a:spLocks noChangeArrowheads="1"/>
          </p:cNvSpPr>
          <p:nvPr/>
        </p:nvSpPr>
        <p:spPr bwMode="auto">
          <a:xfrm>
            <a:off x="3830638" y="4572000"/>
            <a:ext cx="1908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538 </a:t>
            </a:r>
            <a:r>
              <a:rPr lang="en-US" b="1">
                <a:solidFill>
                  <a:srgbClr val="FFFFFF"/>
                </a:solidFill>
                <a:cs typeface="Arial" charset="0"/>
              </a:rPr>
              <a:t>BC</a:t>
            </a:r>
            <a:endParaRPr lang="en-US">
              <a:solidFill>
                <a:srgbClr val="000000"/>
              </a:solidFill>
              <a:effectLst>
                <a:outerShdw blurRad="38100" dist="38100" dir="2700000" algn="tl">
                  <a:srgbClr val="FFFFFF"/>
                </a:outerShdw>
              </a:effectLst>
              <a:cs typeface="Arial" charset="0"/>
            </a:endParaRPr>
          </a:p>
        </p:txBody>
      </p:sp>
      <p:sp>
        <p:nvSpPr>
          <p:cNvPr id="190490" name="Title 31"/>
          <p:cNvSpPr>
            <a:spLocks noGrp="1"/>
          </p:cNvSpPr>
          <p:nvPr>
            <p:ph type="title" idx="4294967295"/>
          </p:nvPr>
        </p:nvSpPr>
        <p:spPr>
          <a:xfrm>
            <a:off x="38100" y="76200"/>
            <a:ext cx="9070975" cy="1143000"/>
          </a:xfrm>
        </p:spPr>
        <p:txBody>
          <a:bodyPr/>
          <a:lstStyle/>
          <a:p>
            <a:r>
              <a:rPr lang="en-US" sz="6000" b="1">
                <a:solidFill>
                  <a:srgbClr val="CCFF33"/>
                </a:solidFill>
                <a:latin typeface="Arial" charset="0"/>
                <a:ea typeface="ＭＳ Ｐゴシック" charset="0"/>
              </a:rPr>
              <a:t>Return from Babylon</a:t>
            </a:r>
            <a:endParaRPr lang="en-US">
              <a:latin typeface="Arial" charset="0"/>
              <a:ea typeface="ＭＳ Ｐゴシック" charset="0"/>
            </a:endParaRPr>
          </a:p>
        </p:txBody>
      </p:sp>
    </p:spTree>
    <p:extLst>
      <p:ext uri="{BB962C8B-B14F-4D97-AF65-F5344CB8AC3E}">
        <p14:creationId xmlns:p14="http://schemas.microsoft.com/office/powerpoint/2010/main" val="23035126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0236"/>
                                        </p:tgtEl>
                                        <p:attrNameLst>
                                          <p:attrName>style.visibility</p:attrName>
                                        </p:attrNameLst>
                                      </p:cBhvr>
                                      <p:to>
                                        <p:strVal val="visible"/>
                                      </p:to>
                                    </p:set>
                                  </p:childTnLst>
                                </p:cTn>
                              </p:par>
                            </p:childTnLst>
                          </p:cTn>
                        </p:par>
                        <p:par>
                          <p:cTn id="7" fill="hold" nodeType="afterGroup">
                            <p:stCondLst>
                              <p:cond delay="2500"/>
                            </p:stCondLst>
                            <p:childTnLst>
                              <p:par>
                                <p:cTn id="8" presetID="9" presetClass="entr" presetSubtype="0" fill="hold" grpId="0" nodeType="afterEffect">
                                  <p:stCondLst>
                                    <p:cond delay="0"/>
                                  </p:stCondLst>
                                  <p:childTnLst>
                                    <p:set>
                                      <p:cBhvr>
                                        <p:cTn id="9" dur="1" fill="hold">
                                          <p:stCondLst>
                                            <p:cond delay="0"/>
                                          </p:stCondLst>
                                        </p:cTn>
                                        <p:tgtEl>
                                          <p:spTgt spid="350239"/>
                                        </p:tgtEl>
                                        <p:attrNameLst>
                                          <p:attrName>style.visibility</p:attrName>
                                        </p:attrNameLst>
                                      </p:cBhvr>
                                      <p:to>
                                        <p:strVal val="visible"/>
                                      </p:to>
                                    </p:set>
                                    <p:animEffect transition="in" filter="dissolve">
                                      <p:cBhvr>
                                        <p:cTn id="10" dur="500"/>
                                        <p:tgtEl>
                                          <p:spTgt spid="35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6" grpId="0" animBg="1"/>
      <p:bldP spid="350239"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Actual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a:solidFill>
                  <a:srgbClr val="FFFFFF"/>
                </a:solidFill>
                <a:latin typeface="Arial" charset="0"/>
                <a:ea typeface="ＭＳ Ｐゴシック" charset="0"/>
                <a:cs typeface="Arial" charset="0"/>
              </a:rPr>
              <a:t>Singapore Bible College</a:t>
            </a:r>
            <a:endParaRPr lang="en-US" sz="440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849688" cy="704850"/>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4000">
                <a:solidFill>
                  <a:srgbClr val="FFFFFF"/>
                </a:solidFill>
                <a:latin typeface="Arial" charset="0"/>
                <a:ea typeface="ＭＳ Ｐゴシック" charset="0"/>
                <a:cs typeface="Arial" charset="0"/>
              </a:rPr>
              <a:t>Academic Block</a:t>
            </a:r>
            <a:endParaRPr lang="en-US" sz="3600">
              <a:solidFill>
                <a:srgbClr val="FFFFFF"/>
              </a:solidFill>
              <a:latin typeface="Arial" charset="0"/>
              <a:ea typeface="ＭＳ Ｐゴシック" charset="0"/>
              <a:cs typeface="Arial" charset="0"/>
            </a:endParaRPr>
          </a:p>
        </p:txBody>
      </p:sp>
      <p:pic>
        <p:nvPicPr>
          <p:cNvPr id="1925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5" name="Text Box 5"/>
          <p:cNvSpPr txBox="1">
            <a:spLocks noChangeArrowheads="1"/>
          </p:cNvSpPr>
          <p:nvPr/>
        </p:nvSpPr>
        <p:spPr bwMode="auto">
          <a:xfrm>
            <a:off x="0" y="5957888"/>
            <a:ext cx="4471988" cy="584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44900" imgH="3479800" progId="MS_ClipArt_Gallery">
                  <p:embed/>
                </p:oleObj>
              </mc:Choice>
              <mc:Fallback>
                <p:oleObj r:id="rId4"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 Box 5"/>
          <p:cNvSpPr txBox="1">
            <a:spLocks noChangeArrowheads="1"/>
          </p:cNvSpPr>
          <p:nvPr/>
        </p:nvSpPr>
        <p:spPr bwMode="auto">
          <a:xfrm>
            <a:off x="5202238" y="5957888"/>
            <a:ext cx="3789362" cy="584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FFFFFF"/>
                </a:solidFill>
                <a:cs typeface="Arial" charset="0"/>
              </a:rPr>
              <a:t>Actual S$5.8 million</a:t>
            </a:r>
          </a:p>
        </p:txBody>
      </p:sp>
      <p:graphicFrame>
        <p:nvGraphicFramePr>
          <p:cNvPr id="8" name="Object 3"/>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r:id="rId6" imgW="3644900" imgH="3479800" progId="MS_ClipArt_Gallery">
                  <p:embed/>
                </p:oleObj>
              </mc:Choice>
              <mc:Fallback>
                <p:oleObj r:id="rId6"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6681754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7"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idx="4294967295"/>
          </p:nvPr>
        </p:nvSpPr>
        <p:spPr>
          <a:xfrm>
            <a:off x="685800" y="0"/>
            <a:ext cx="7772400" cy="1143000"/>
          </a:xfrm>
        </p:spPr>
        <p:txBody>
          <a:bodyPr/>
          <a:lstStyle/>
          <a:p>
            <a:r>
              <a:rPr lang="en-US">
                <a:solidFill>
                  <a:schemeClr val="bg1"/>
                </a:solidFill>
                <a:latin typeface="Arial" charset="0"/>
                <a:ea typeface="ＭＳ Ｐゴシック" charset="0"/>
              </a:rPr>
              <a:t>Spanish was Very Useful</a:t>
            </a:r>
          </a:p>
        </p:txBody>
      </p:sp>
      <p:pic>
        <p:nvPicPr>
          <p:cNvPr id="194562"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52400">
                    <a:srgbClr val="000000">
                      <a:alpha val="75000"/>
                    </a:srgbClr>
                  </a:glow>
                </a:effectLst>
                <a:latin typeface="Arial" charset="0"/>
                <a:ea typeface="Arial" charset="0"/>
                <a:cs typeface="Arial" charset="0"/>
              </a:rPr>
              <a:t>La </a:t>
            </a:r>
            <a:r>
              <a:rPr lang="en-US" sz="5400" b="1" dirty="0" err="1">
                <a:solidFill>
                  <a:srgbClr val="FFFF00"/>
                </a:solidFill>
                <a:effectLst>
                  <a:glow rad="152400">
                    <a:srgbClr val="000000">
                      <a:alpha val="75000"/>
                    </a:srgbClr>
                  </a:glow>
                </a:effectLst>
                <a:latin typeface="Arial" charset="0"/>
                <a:ea typeface="Arial" charset="0"/>
                <a:cs typeface="Arial" charset="0"/>
              </a:rPr>
              <a:t>Biblia</a:t>
            </a:r>
            <a:r>
              <a:rPr lang="en-US" sz="5400" b="1" dirty="0">
                <a:solidFill>
                  <a:srgbClr val="FFFF00"/>
                </a:solidFill>
                <a:effectLst>
                  <a:glow rad="152400">
                    <a:srgbClr val="000000">
                      <a:alpha val="75000"/>
                    </a:srgbClr>
                  </a:glow>
                </a:effectLst>
                <a:latin typeface="Arial" charset="0"/>
                <a:ea typeface="Arial" charset="0"/>
                <a:cs typeface="Arial" charset="0"/>
              </a:rPr>
              <a:t> </a:t>
            </a:r>
            <a:r>
              <a:rPr lang="en-US" sz="5400" b="1" dirty="0" err="1">
                <a:solidFill>
                  <a:srgbClr val="FFFF00"/>
                </a:solidFill>
                <a:effectLst>
                  <a:glow rad="152400">
                    <a:srgbClr val="000000">
                      <a:alpha val="75000"/>
                    </a:srgbClr>
                  </a:glow>
                </a:effectLst>
                <a:latin typeface="Arial" charset="0"/>
                <a:ea typeface="Arial" charset="0"/>
                <a:cs typeface="Arial" charset="0"/>
              </a:rPr>
              <a:t>Simpatica</a:t>
            </a:r>
            <a:r>
              <a:rPr lang="en-US" sz="5400" b="1" dirty="0">
                <a:solidFill>
                  <a:srgbClr val="FFFF00"/>
                </a:solidFill>
                <a:effectLst>
                  <a:glow rad="152400">
                    <a:srgbClr val="000000">
                      <a:alpha val="75000"/>
                    </a:srgbClr>
                  </a:glow>
                </a:effectLst>
                <a:latin typeface="Arial" charset="0"/>
                <a:ea typeface="Arial" charset="0"/>
                <a:cs typeface="Arial" charset="0"/>
              </a:rPr>
              <a:t>?</a:t>
            </a:r>
          </a:p>
        </p:txBody>
      </p:sp>
      <p:sp>
        <p:nvSpPr>
          <p:cNvPr id="5" name="TextBox 4"/>
          <p:cNvSpPr txBox="1"/>
          <p:nvPr/>
        </p:nvSpPr>
        <p:spPr>
          <a:xfrm>
            <a:off x="4987925" y="2455863"/>
            <a:ext cx="3241675" cy="4154487"/>
          </a:xfrm>
          <a:prstGeom prst="rect">
            <a:avLst/>
          </a:prstGeom>
          <a:noFill/>
        </p:spPr>
        <p:txBody>
          <a:bodyPr wrap="none">
            <a:spAutoFit/>
          </a:bodyPr>
          <a:lstStyle/>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Greek</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Hebrew</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French</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German</a:t>
            </a:r>
            <a:endParaRPr lang="zh-CN" altLang="en-US" sz="140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206504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000000"/>
              </a:solidFill>
              <a:latin typeface="Times New Roman" charset="0"/>
              <a:ea typeface="ＭＳ Ｐゴシック" charset="0"/>
              <a:cs typeface="ＭＳ Ｐゴシック" charset="0"/>
            </a:endParaRPr>
          </a:p>
        </p:txBody>
      </p:sp>
      <p:pic>
        <p:nvPicPr>
          <p:cNvPr id="1966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24200"/>
            <a:ext cx="419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966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657600"/>
            <a:ext cx="4648200" cy="324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3" name="Title 5"/>
          <p:cNvSpPr>
            <a:spLocks noGrp="1"/>
          </p:cNvSpPr>
          <p:nvPr>
            <p:ph type="title" idx="4294967295"/>
          </p:nvPr>
        </p:nvSpPr>
        <p:spPr>
          <a:xfrm>
            <a:off x="685800" y="0"/>
            <a:ext cx="7772400" cy="1143000"/>
          </a:xfrm>
        </p:spPr>
        <p:txBody>
          <a:bodyPr/>
          <a:lstStyle/>
          <a:p>
            <a:r>
              <a:rPr lang="en-US" sz="6000">
                <a:solidFill>
                  <a:srgbClr val="FFFFFF"/>
                </a:solidFill>
                <a:latin typeface="Capitals" charset="0"/>
                <a:ea typeface="ＭＳ Ｐゴシック" charset="0"/>
                <a:cs typeface="ＭＳ Ｐゴシック" charset="0"/>
              </a:rPr>
              <a:t>Back to the Bible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049781"/>
      </p:ext>
    </p:extLst>
  </p:cSld>
  <p:clrMapOvr>
    <a:masterClrMapping/>
  </p:clrMapOvr>
  <p:transition>
    <p:dissolv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8659" name="Text Box 5"/>
          <p:cNvSpPr txBox="1">
            <a:spLocks noChangeArrowheads="1"/>
          </p:cNvSpPr>
          <p:nvPr/>
        </p:nvSpPr>
        <p:spPr bwMode="auto">
          <a:xfrm>
            <a:off x="5257800" y="1600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Librarian</a:t>
            </a:r>
            <a:endParaRPr lang="en-US" sz="2800">
              <a:solidFill>
                <a:srgbClr val="CCFFCC"/>
              </a:solidFill>
              <a:cs typeface="Arial" charset="0"/>
            </a:endParaRPr>
          </a:p>
        </p:txBody>
      </p:sp>
      <p:sp>
        <p:nvSpPr>
          <p:cNvPr id="198660" name="Text Box 6"/>
          <p:cNvSpPr txBox="1">
            <a:spLocks noChangeArrowheads="1"/>
          </p:cNvSpPr>
          <p:nvPr/>
        </p:nvSpPr>
        <p:spPr bwMode="auto">
          <a:xfrm>
            <a:off x="5257800" y="2362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Music teacher</a:t>
            </a:r>
            <a:endParaRPr lang="en-US" sz="2800">
              <a:solidFill>
                <a:srgbClr val="CCFFCC"/>
              </a:solidFill>
              <a:cs typeface="Arial" charset="0"/>
            </a:endParaRPr>
          </a:p>
        </p:txBody>
      </p:sp>
      <p:sp>
        <p:nvSpPr>
          <p:cNvPr id="198661" name="Text Box 7"/>
          <p:cNvSpPr txBox="1">
            <a:spLocks noChangeArrowheads="1"/>
          </p:cNvSpPr>
          <p:nvPr/>
        </p:nvSpPr>
        <p:spPr bwMode="auto">
          <a:xfrm>
            <a:off x="5257800" y="3124200"/>
            <a:ext cx="3886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Art teacher</a:t>
            </a:r>
            <a:endParaRPr lang="en-US" sz="2800">
              <a:solidFill>
                <a:srgbClr val="CCFFCC"/>
              </a:solidFill>
              <a:cs typeface="Arial" charset="0"/>
            </a:endParaRPr>
          </a:p>
        </p:txBody>
      </p:sp>
      <p:sp>
        <p:nvSpPr>
          <p:cNvPr id="198662" name="Title 7"/>
          <p:cNvSpPr>
            <a:spLocks noGrp="1"/>
          </p:cNvSpPr>
          <p:nvPr>
            <p:ph type="title" idx="4294967295"/>
          </p:nvPr>
        </p:nvSpPr>
        <p:spPr>
          <a:xfrm>
            <a:off x="4800600" y="152400"/>
            <a:ext cx="4343400" cy="1447800"/>
          </a:xfrm>
        </p:spPr>
        <p:txBody>
          <a:bodyPr/>
          <a:lstStyle/>
          <a:p>
            <a:r>
              <a:rPr lang="en-US" sz="4800" b="1">
                <a:solidFill>
                  <a:schemeClr val="bg1"/>
                </a:solidFill>
                <a:latin typeface="Arial" charset="0"/>
                <a:ea typeface="ＭＳ Ｐゴシック" charset="0"/>
              </a:rPr>
              <a:t>Susan at ICS</a:t>
            </a:r>
            <a:endParaRPr lang="en-US">
              <a:latin typeface="Arial" charset="0"/>
              <a:ea typeface="ＭＳ Ｐゴシック" charset="0"/>
            </a:endParaRPr>
          </a:p>
        </p:txBody>
      </p:sp>
    </p:spTree>
    <p:extLst>
      <p:ext uri="{BB962C8B-B14F-4D97-AF65-F5344CB8AC3E}">
        <p14:creationId xmlns:p14="http://schemas.microsoft.com/office/powerpoint/2010/main" val="2882593232"/>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2" descr="back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3"/>
          <p:cNvSpPr>
            <a:spLocks noGrp="1" noChangeArrowheads="1"/>
          </p:cNvSpPr>
          <p:nvPr>
            <p:ph type="title" idx="4294967295"/>
          </p:nvPr>
        </p:nvSpPr>
        <p:spPr>
          <a:xfrm>
            <a:off x="5257800" y="914400"/>
            <a:ext cx="3657600" cy="838200"/>
          </a:xfrm>
        </p:spPr>
        <p:txBody>
          <a:bodyPr/>
          <a:lstStyle/>
          <a:p>
            <a:pPr eaLnBrk="1" hangingPunct="1"/>
            <a:r>
              <a:rPr lang="en-US" sz="6000" u="sng">
                <a:solidFill>
                  <a:schemeClr val="bg1"/>
                </a:solidFill>
                <a:latin typeface="Pythagoras" charset="0"/>
                <a:ea typeface="ＭＳ Ｐゴシック" charset="0"/>
                <a:cs typeface="ＭＳ Ｐゴシック" charset="0"/>
              </a:rPr>
              <a:t>Overview</a:t>
            </a:r>
            <a:endParaRPr lang="en-US" u="sng">
              <a:solidFill>
                <a:schemeClr val="bg1"/>
              </a:solidFill>
              <a:latin typeface="Pythagoras" charset="0"/>
              <a:ea typeface="ＭＳ Ｐゴシック" charset="0"/>
              <a:cs typeface="ＭＳ Ｐゴシック" charset="0"/>
            </a:endParaRPr>
          </a:p>
        </p:txBody>
      </p:sp>
      <p:pic>
        <p:nvPicPr>
          <p:cNvPr id="53251" name="Picture 4" descr="The Prophet Jer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Rectangle 5"/>
          <p:cNvSpPr>
            <a:spLocks noChangeArrowheads="1"/>
          </p:cNvSpPr>
          <p:nvPr/>
        </p:nvSpPr>
        <p:spPr bwMode="auto">
          <a:xfrm>
            <a:off x="5257800" y="2362200"/>
            <a:ext cx="3886200" cy="2590800"/>
          </a:xfrm>
          <a:prstGeom prst="rect">
            <a:avLst/>
          </a:prstGeom>
          <a:noFill/>
          <a:ln w="9525">
            <a:noFill/>
            <a:miter lim="800000"/>
            <a:headEnd/>
            <a:tailEnd/>
          </a:ln>
        </p:spPr>
        <p:txBody>
          <a:bodyPr/>
          <a:lstStyle/>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Background</a:t>
            </a:r>
          </a:p>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Outline</a:t>
            </a:r>
          </a:p>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Application</a:t>
            </a:r>
          </a:p>
        </p:txBody>
      </p:sp>
    </p:spTree>
    <p:extLst>
      <p:ext uri="{BB962C8B-B14F-4D97-AF65-F5344CB8AC3E}">
        <p14:creationId xmlns:p14="http://schemas.microsoft.com/office/powerpoint/2010/main" val="137850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355337"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2133600"/>
            <a:ext cx="7086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8" name="Title 5"/>
          <p:cNvSpPr>
            <a:spLocks noGrp="1"/>
          </p:cNvSpPr>
          <p:nvPr>
            <p:ph type="title" idx="4294967295"/>
          </p:nvPr>
        </p:nvSpPr>
        <p:spPr>
          <a:xfrm>
            <a:off x="4343400" y="0"/>
            <a:ext cx="4648200" cy="2133600"/>
          </a:xfrm>
        </p:spPr>
        <p:txBody>
          <a:bodyPr/>
          <a:lstStyle/>
          <a:p>
            <a:r>
              <a:rPr lang="en-US" sz="4800" b="1">
                <a:solidFill>
                  <a:schemeClr val="bg1"/>
                </a:solidFill>
                <a:latin typeface="Arial" charset="0"/>
                <a:ea typeface="ＭＳ Ｐゴシック" charset="0"/>
              </a:rPr>
              <a:t>Schooling for 400 + Our Sons</a:t>
            </a:r>
            <a:endParaRPr lang="en-US">
              <a:latin typeface="Arial" charset="0"/>
              <a:ea typeface="ＭＳ Ｐゴシック" charset="0"/>
            </a:endParaRPr>
          </a:p>
        </p:txBody>
      </p:sp>
    </p:spTree>
    <p:extLst>
      <p:ext uri="{BB962C8B-B14F-4D97-AF65-F5344CB8AC3E}">
        <p14:creationId xmlns:p14="http://schemas.microsoft.com/office/powerpoint/2010/main" val="3444767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6595" name="Rectangle 3"/>
          <p:cNvSpPr>
            <a:spLocks noGrp="1" noChangeArrowheads="1"/>
          </p:cNvSpPr>
          <p:nvPr>
            <p:ph type="title"/>
          </p:nvPr>
        </p:nvSpPr>
        <p:spPr>
          <a:xfrm>
            <a:off x="457200" y="3962400"/>
            <a:ext cx="8763000" cy="2667000"/>
          </a:xfrm>
          <a:effectLst>
            <a:outerShdw blurRad="63500" dist="35921" dir="2700000" algn="ctr" rotWithShape="0">
              <a:schemeClr val="tx1">
                <a:alpha val="74998"/>
              </a:schemeClr>
            </a:outerShdw>
          </a:effectLst>
        </p:spPr>
        <p:txBody>
          <a:bodyPr/>
          <a:lstStyle/>
          <a:p>
            <a:pPr eaLnBrk="1" hangingPunct="1">
              <a:defRPr/>
            </a:pPr>
            <a:r>
              <a:rPr lang="en-US" sz="4800" b="1" dirty="0">
                <a:solidFill>
                  <a:schemeClr val="bg1"/>
                </a:solidFill>
                <a:latin typeface="Arial" charset="0"/>
                <a:ea typeface="ＭＳ Ｐゴシック" charset="0"/>
              </a:rPr>
              <a:t>When God asks you to do something </a:t>
            </a:r>
            <a:r>
              <a:rPr lang="mr-IN" altLang="ja-JP" sz="4800" b="1" dirty="0">
                <a:solidFill>
                  <a:schemeClr val="bg1"/>
                </a:solidFill>
                <a:latin typeface="Arial" charset="0"/>
                <a:ea typeface="ＭＳ Ｐゴシック" charset="0"/>
              </a:rPr>
              <a:t>"</a:t>
            </a:r>
            <a:r>
              <a:rPr lang="en-US" altLang="ja-JP" sz="4800" b="1" dirty="0">
                <a:solidFill>
                  <a:srgbClr val="FFFF00"/>
                </a:solidFill>
                <a:latin typeface="Arial" charset="0"/>
                <a:ea typeface="ＭＳ Ｐゴシック" charset="0"/>
              </a:rPr>
              <a:t>crazy</a:t>
            </a:r>
            <a:r>
              <a:rPr lang="en-US" altLang="ja-JP" sz="4800" b="1" dirty="0">
                <a:solidFill>
                  <a:schemeClr val="bg1"/>
                </a:solidFill>
                <a:latin typeface="Arial" charset="0"/>
                <a:ea typeface="ＭＳ Ｐゴシック" charset="0"/>
              </a:rPr>
              <a:t>,</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 do it!  </a:t>
            </a:r>
            <a:br>
              <a:rPr lang="en-US" altLang="ja-JP" sz="4800" b="1" dirty="0">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It shows you</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re fitting </a:t>
            </a:r>
            <a:br>
              <a:rPr lang="en-US" altLang="ja-JP" sz="4800" b="1" dirty="0">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into His </a:t>
            </a:r>
            <a:r>
              <a:rPr lang="en-US" altLang="ja-JP" sz="4800" b="1" dirty="0">
                <a:solidFill>
                  <a:srgbClr val="FFFF00"/>
                </a:solidFill>
                <a:latin typeface="Arial" charset="0"/>
                <a:ea typeface="ＭＳ Ｐゴシック" charset="0"/>
              </a:rPr>
              <a:t>plans</a:t>
            </a:r>
            <a:r>
              <a:rPr lang="en-US" altLang="ja-JP" sz="4800" b="1" dirty="0">
                <a:solidFill>
                  <a:schemeClr val="bg1"/>
                </a:solidFill>
                <a:latin typeface="Arial" charset="0"/>
                <a:ea typeface="ＭＳ Ｐゴシック" charset="0"/>
              </a:rPr>
              <a:t>.</a:t>
            </a:r>
            <a:endParaRPr lang="en-US" sz="6000" dirty="0">
              <a:solidFill>
                <a:schemeClr val="bg1"/>
              </a:solidFill>
              <a:latin typeface="Arial" charset="0"/>
              <a:ea typeface="ＭＳ Ｐゴシック" charset="0"/>
            </a:endParaRPr>
          </a:p>
        </p:txBody>
      </p:sp>
      <p:pic>
        <p:nvPicPr>
          <p:cNvPr id="2027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0" y="8145"/>
            <a:ext cx="4953000" cy="187090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4800" b="1" dirty="0">
                <a:solidFill>
                  <a:schemeClr val="bg1"/>
                </a:solidFill>
                <a:latin typeface="Arial" charset="0"/>
                <a:ea typeface="ＭＳ Ｐゴシック" charset="0"/>
              </a:rPr>
              <a:t>Main Idea of Jeremiah 32</a:t>
            </a:r>
            <a:endParaRPr lang="en-US" sz="6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54981807"/>
      </p:ext>
    </p:extLst>
  </p:cSld>
  <p:clrMapOvr>
    <a:masterClrMapping/>
  </p:clrMapOvr>
  <p:transition>
    <p:dissolv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2" name="Rectangle 3"/>
          <p:cNvSpPr>
            <a:spLocks noChangeArrowheads="1"/>
          </p:cNvSpPr>
          <p:nvPr/>
        </p:nvSpPr>
        <p:spPr bwMode="auto">
          <a:xfrm>
            <a:off x="304800" y="5181600"/>
            <a:ext cx="8610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5400" b="1">
              <a:solidFill>
                <a:srgbClr val="00CC00"/>
              </a:solidFill>
              <a:latin typeface="Times New Roman" charset="0"/>
              <a:ea typeface="ＭＳ Ｐゴシック" charset="0"/>
              <a:cs typeface="ＭＳ Ｐゴシック" charset="0"/>
            </a:endParaRPr>
          </a:p>
        </p:txBody>
      </p:sp>
      <p:sp>
        <p:nvSpPr>
          <p:cNvPr id="204803" name="Title 3"/>
          <p:cNvSpPr>
            <a:spLocks noGrp="1"/>
          </p:cNvSpPr>
          <p:nvPr>
            <p:ph type="title" idx="4294967295"/>
          </p:nvPr>
        </p:nvSpPr>
        <p:spPr>
          <a:xfrm>
            <a:off x="685800" y="5181600"/>
            <a:ext cx="7772400" cy="1600200"/>
          </a:xfrm>
        </p:spPr>
        <p:txBody>
          <a:bodyPr/>
          <a:lstStyle/>
          <a:p>
            <a:r>
              <a:rPr lang="en-US" sz="5400" b="1" dirty="0">
                <a:solidFill>
                  <a:schemeClr val="bg1"/>
                </a:solidFill>
                <a:latin typeface="Arial" charset="0"/>
                <a:ea typeface="ＭＳ Ｐゴシック" charset="0"/>
              </a:rPr>
              <a:t>What </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field</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 does God want </a:t>
            </a:r>
            <a:r>
              <a:rPr lang="en-US" altLang="ja-JP" sz="5400" b="1" dirty="0">
                <a:solidFill>
                  <a:srgbClr val="FFFF00"/>
                </a:solidFill>
                <a:latin typeface="Arial" charset="0"/>
                <a:ea typeface="ＭＳ Ｐゴシック" charset="0"/>
              </a:rPr>
              <a:t>you </a:t>
            </a:r>
            <a:r>
              <a:rPr lang="en-US" altLang="ja-JP" sz="5400" b="1" dirty="0">
                <a:solidFill>
                  <a:schemeClr val="bg1"/>
                </a:solidFill>
                <a:latin typeface="Arial" charset="0"/>
                <a:ea typeface="ＭＳ Ｐゴシック" charset="0"/>
              </a:rPr>
              <a:t>to buy?</a:t>
            </a:r>
            <a:endParaRPr lang="en-US" dirty="0">
              <a:latin typeface="Arial" charset="0"/>
              <a:ea typeface="ＭＳ Ｐゴシック" charset="0"/>
            </a:endParaRPr>
          </a:p>
        </p:txBody>
      </p:sp>
    </p:spTree>
    <p:extLst>
      <p:ext uri="{BB962C8B-B14F-4D97-AF65-F5344CB8AC3E}">
        <p14:creationId xmlns:p14="http://schemas.microsoft.com/office/powerpoint/2010/main" val="2242514662"/>
      </p:ext>
    </p:extLst>
  </p:cSld>
  <p:clrMapOvr>
    <a:masterClrMapping/>
  </p:clrMapOvr>
  <p:transition>
    <p:dissolv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chemeClr val="accent6">
                  <a:lumMod val="50000"/>
                </a:schemeClr>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128582" y="0"/>
            <a:ext cx="8886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2800" b="1" dirty="0">
                <a:solidFill>
                  <a:srgbClr val="FFFFFF"/>
                </a:solidFill>
                <a:effectLst>
                  <a:outerShdw blurRad="50800" dist="38100" dir="2700000" algn="tl" rotWithShape="0">
                    <a:prstClr val="black">
                      <a:alpha val="79404"/>
                    </a:prstClr>
                  </a:outerShdw>
                </a:effectLst>
              </a:rPr>
              <a:t>“</a:t>
            </a:r>
            <a:r>
              <a:rPr lang="en-US" sz="2800" b="1" dirty="0">
                <a:solidFill>
                  <a:srgbClr val="FFFF00"/>
                </a:solidFill>
                <a:effectLst>
                  <a:outerShdw blurRad="50800" dist="38100" dir="2700000" algn="tl" rotWithShape="0">
                    <a:prstClr val="black">
                      <a:alpha val="79404"/>
                    </a:prstClr>
                  </a:outerShdw>
                </a:effectLst>
              </a:rPr>
              <a:t>I will certainly bring my people back again from all the countries</a:t>
            </a:r>
            <a:r>
              <a:rPr lang="en-US" sz="2800" b="1" dirty="0">
                <a:solidFill>
                  <a:srgbClr val="FFFFFF"/>
                </a:solidFill>
                <a:effectLst>
                  <a:outerShdw blurRad="50800" dist="38100" dir="2700000" algn="tl" rotWithShape="0">
                    <a:prstClr val="black">
                      <a:alpha val="79404"/>
                    </a:prstClr>
                  </a:outerShdw>
                </a:effectLst>
              </a:rPr>
              <a:t> where I will scatter them in my fury. I will bring them back to this very city and let them live in peace and safety. </a:t>
            </a:r>
            <a:r>
              <a:rPr lang="en-US" sz="2800" b="1" baseline="30000" dirty="0">
                <a:solidFill>
                  <a:srgbClr val="FFFFFF"/>
                </a:solidFill>
                <a:effectLst>
                  <a:outerShdw blurRad="50800" dist="38100" dir="2700000" algn="tl" rotWithShape="0">
                    <a:prstClr val="black">
                      <a:alpha val="79404"/>
                    </a:prstClr>
                  </a:outerShdw>
                </a:effectLst>
              </a:rPr>
              <a:t>38 </a:t>
            </a:r>
            <a:r>
              <a:rPr lang="en-US" sz="2800" b="1" dirty="0">
                <a:solidFill>
                  <a:srgbClr val="FFFFFF"/>
                </a:solidFill>
                <a:effectLst>
                  <a:outerShdw blurRad="50800" dist="38100" dir="2700000" algn="tl" rotWithShape="0">
                    <a:prstClr val="black">
                      <a:alpha val="79404"/>
                    </a:prstClr>
                  </a:outerShdw>
                </a:effectLst>
              </a:rPr>
              <a:t>They will be my people, and I will be their God. </a:t>
            </a:r>
            <a:r>
              <a:rPr lang="en-US" sz="2800" b="1" baseline="30000" dirty="0">
                <a:solidFill>
                  <a:srgbClr val="FFFFFF"/>
                </a:solidFill>
                <a:effectLst>
                  <a:outerShdw blurRad="50800" dist="38100" dir="2700000" algn="tl" rotWithShape="0">
                    <a:prstClr val="black">
                      <a:alpha val="79404"/>
                    </a:prstClr>
                  </a:outerShdw>
                </a:effectLst>
              </a:rPr>
              <a:t>39 </a:t>
            </a:r>
            <a:r>
              <a:rPr lang="en-US" sz="2800" b="1" dirty="0">
                <a:solidFill>
                  <a:srgbClr val="FFFFFF"/>
                </a:solidFill>
                <a:effectLst>
                  <a:outerShdw blurRad="50800" dist="38100" dir="2700000" algn="tl" rotWithShape="0">
                    <a:prstClr val="black">
                      <a:alpha val="79404"/>
                    </a:prstClr>
                  </a:outerShdw>
                </a:effectLst>
              </a:rPr>
              <a:t>And I will give them one heart and one purpose: to worship me forever, for their own good and for the good of all their descendants. </a:t>
            </a:r>
            <a:r>
              <a:rPr lang="en-US" sz="2800" b="1" baseline="30000" dirty="0">
                <a:solidFill>
                  <a:srgbClr val="FFFFFF"/>
                </a:solidFill>
                <a:effectLst>
                  <a:outerShdw blurRad="50800" dist="38100" dir="2700000" algn="tl" rotWithShape="0">
                    <a:prstClr val="black">
                      <a:alpha val="79404"/>
                    </a:prstClr>
                  </a:outerShdw>
                </a:effectLst>
              </a:rPr>
              <a:t>40 </a:t>
            </a:r>
            <a:r>
              <a:rPr lang="en-US" sz="2800" b="1" dirty="0">
                <a:solidFill>
                  <a:srgbClr val="FFFF00"/>
                </a:solidFill>
                <a:effectLst>
                  <a:outerShdw blurRad="50800" dist="38100" dir="2700000" algn="tl" rotWithShape="0">
                    <a:prstClr val="black">
                      <a:alpha val="79404"/>
                    </a:prstClr>
                  </a:outerShdw>
                </a:effectLst>
              </a:rPr>
              <a:t>And I will make an everlasting covenant with them</a:t>
            </a:r>
            <a:r>
              <a:rPr lang="en-US" sz="2800" b="1" dirty="0">
                <a:solidFill>
                  <a:srgbClr val="FFFFFF"/>
                </a:solidFill>
                <a:effectLst>
                  <a:outerShdw blurRad="50800" dist="38100" dir="2700000" algn="tl" rotWithShape="0">
                    <a:prstClr val="black">
                      <a:alpha val="79404"/>
                    </a:prstClr>
                  </a:outerShdw>
                </a:effectLst>
              </a:rPr>
              <a:t>: I will never stop doing good for them. I will put a desire in their hearts to worship me, and they will never leave me. </a:t>
            </a:r>
            <a:r>
              <a:rPr lang="en-US" sz="2800" b="1" baseline="30000" dirty="0">
                <a:solidFill>
                  <a:srgbClr val="FFFFFF"/>
                </a:solidFill>
                <a:effectLst>
                  <a:outerShdw blurRad="50800" dist="38100" dir="2700000" algn="tl" rotWithShape="0">
                    <a:prstClr val="black">
                      <a:alpha val="79404"/>
                    </a:prstClr>
                  </a:outerShdw>
                </a:effectLst>
              </a:rPr>
              <a:t>41 </a:t>
            </a:r>
            <a:r>
              <a:rPr lang="en-US" sz="2800" b="1" dirty="0">
                <a:solidFill>
                  <a:srgbClr val="FFFF00"/>
                </a:solidFill>
                <a:effectLst>
                  <a:outerShdw blurRad="50800" dist="38100" dir="2700000" algn="tl" rotWithShape="0">
                    <a:prstClr val="black">
                      <a:alpha val="79404"/>
                    </a:prstClr>
                  </a:outerShdw>
                </a:effectLst>
              </a:rPr>
              <a:t>I will find joy doing good for them and will faithfully and wholeheartedly replant them in this land</a:t>
            </a:r>
            <a:r>
              <a:rPr lang="en-US" sz="2800" b="1" dirty="0">
                <a:solidFill>
                  <a:srgbClr val="FFFFFF"/>
                </a:solidFill>
                <a:effectLst>
                  <a:outerShdw blurRad="50800" dist="38100" dir="2700000" algn="tl" rotWithShape="0">
                    <a:prstClr val="black">
                      <a:alpha val="79404"/>
                    </a:prstClr>
                  </a:outerShdw>
                </a:effectLst>
              </a:rPr>
              <a:t>.”</a:t>
            </a:r>
          </a:p>
          <a:p>
            <a:pPr algn="ctr" defTabSz="914400" eaLnBrk="1" fontAlgn="base" hangingPunct="1">
              <a:spcBef>
                <a:spcPct val="0"/>
              </a:spcBef>
              <a:spcAft>
                <a:spcPct val="0"/>
              </a:spcAft>
              <a:defRPr/>
            </a:pPr>
            <a:endParaRPr lang="en-US" sz="2800" b="1" dirty="0">
              <a:solidFill>
                <a:srgbClr val="FFFFFF"/>
              </a:solidFill>
              <a:effectLst>
                <a:outerShdw blurRad="50800" dist="38100" dir="2700000" algn="tl" rotWithShape="0">
                  <a:prstClr val="black">
                    <a:alpha val="79404"/>
                  </a:prst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FFFFFF"/>
                </a:solidFill>
                <a:effectLst>
                  <a:outerShdw blurRad="50800" dist="38100" dir="2700000" algn="tl" rotWithShape="0">
                    <a:prstClr val="black">
                      <a:alpha val="79404"/>
                    </a:prstClr>
                  </a:outerShdw>
                </a:effectLst>
              </a:rPr>
              <a:t>—</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Jer</a:t>
            </a:r>
            <a:r>
              <a:rPr lang="en-US" sz="2800" b="1" dirty="0" err="1">
                <a:solidFill>
                  <a:srgbClr val="FFFFFF"/>
                </a:solidFill>
                <a:effectLst>
                  <a:outerShdw blurRad="50800" dist="38100" dir="2700000" algn="tl" rotWithShape="0">
                    <a:prstClr val="black">
                      <a:alpha val="79404"/>
                    </a:prstClr>
                  </a:outerShdw>
                </a:effectLst>
              </a:rPr>
              <a:t>emiah</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 32:37-41 NLT—</a:t>
            </a:r>
          </a:p>
        </p:txBody>
      </p:sp>
    </p:spTree>
    <p:extLst>
      <p:ext uri="{BB962C8B-B14F-4D97-AF65-F5344CB8AC3E}">
        <p14:creationId xmlns:p14="http://schemas.microsoft.com/office/powerpoint/2010/main" val="4592276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33</a:t>
            </a:r>
          </a:p>
        </p:txBody>
      </p:sp>
    </p:spTree>
    <p:extLst>
      <p:ext uri="{BB962C8B-B14F-4D97-AF65-F5344CB8AC3E}">
        <p14:creationId xmlns:p14="http://schemas.microsoft.com/office/powerpoint/2010/main" val="29944358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C0000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2800" b="1" dirty="0">
                <a:solidFill>
                  <a:srgbClr val="FFFFFF"/>
                </a:solidFill>
                <a:effectLst>
                  <a:outerShdw blurRad="50800" dist="38100" dir="2700000" algn="tl" rotWithShape="0">
                    <a:prstClr val="black">
                      <a:alpha val="79404"/>
                    </a:prstClr>
                  </a:outerShdw>
                </a:effectLst>
              </a:rPr>
              <a:t>“Then this message came to Jeremiah from the L</a:t>
            </a:r>
            <a:r>
              <a:rPr lang="en-US" b="1" dirty="0">
                <a:solidFill>
                  <a:srgbClr val="FFFFFF"/>
                </a:solidFill>
                <a:effectLst>
                  <a:outerShdw blurRad="50800" dist="38100" dir="2700000" algn="tl" rotWithShape="0">
                    <a:prstClr val="black">
                      <a:alpha val="79404"/>
                    </a:prstClr>
                  </a:outerShdw>
                </a:effectLst>
              </a:rPr>
              <a:t>ORD</a:t>
            </a:r>
            <a:r>
              <a:rPr lang="en-US" sz="2800" b="1" dirty="0">
                <a:solidFill>
                  <a:srgbClr val="FFFFFF"/>
                </a:solidFill>
                <a:effectLst>
                  <a:outerShdw blurRad="50800" dist="38100" dir="2700000" algn="tl" rotWithShape="0">
                    <a:prstClr val="black">
                      <a:alpha val="79404"/>
                    </a:prstClr>
                  </a:outerShdw>
                </a:effectLst>
              </a:rPr>
              <a:t>: </a:t>
            </a:r>
            <a:r>
              <a:rPr lang="en-US" sz="2800" b="1" baseline="30000" dirty="0">
                <a:solidFill>
                  <a:srgbClr val="FFFFFF"/>
                </a:solidFill>
                <a:effectLst>
                  <a:outerShdw blurRad="50800" dist="38100" dir="2700000" algn="tl" rotWithShape="0">
                    <a:prstClr val="black">
                      <a:alpha val="79404"/>
                    </a:prstClr>
                  </a:outerShdw>
                </a:effectLst>
              </a:rPr>
              <a:t>20</a:t>
            </a:r>
            <a:r>
              <a:rPr lang="en-US" sz="2800" b="1" dirty="0">
                <a:solidFill>
                  <a:srgbClr val="FFFFFF"/>
                </a:solidFill>
                <a:effectLst>
                  <a:outerShdw blurRad="50800" dist="38100" dir="2700000" algn="tl" rotWithShape="0">
                    <a:prstClr val="black">
                      <a:alpha val="79404"/>
                    </a:prstClr>
                  </a:outerShdw>
                </a:effectLst>
              </a:rPr>
              <a:t> 'This is what the L</a:t>
            </a:r>
            <a:r>
              <a:rPr lang="en-US" b="1" dirty="0">
                <a:solidFill>
                  <a:srgbClr val="FFFFFF"/>
                </a:solidFill>
                <a:effectLst>
                  <a:outerShdw blurRad="50800" dist="38100" dir="2700000" algn="tl" rotWithShape="0">
                    <a:prstClr val="black">
                      <a:alpha val="79404"/>
                    </a:prstClr>
                  </a:outerShdw>
                </a:effectLst>
              </a:rPr>
              <a:t>ORD</a:t>
            </a:r>
            <a:r>
              <a:rPr lang="en-US" sz="2800" b="1" dirty="0">
                <a:solidFill>
                  <a:srgbClr val="FFFFFF"/>
                </a:solidFill>
                <a:effectLst>
                  <a:outerShdw blurRad="50800" dist="38100" dir="2700000" algn="tl" rotWithShape="0">
                    <a:prstClr val="black">
                      <a:alpha val="79404"/>
                    </a:prstClr>
                  </a:outerShdw>
                </a:effectLst>
              </a:rPr>
              <a:t> says: If you can break my covenant with the day and the night so that one does not follow the other, </a:t>
            </a:r>
            <a:r>
              <a:rPr lang="en-US" sz="2800" b="1" baseline="30000" dirty="0">
                <a:solidFill>
                  <a:srgbClr val="FFFFFF"/>
                </a:solidFill>
                <a:effectLst>
                  <a:outerShdw blurRad="50800" dist="38100" dir="2700000" algn="tl" rotWithShape="0">
                    <a:prstClr val="black">
                      <a:alpha val="79404"/>
                    </a:prstClr>
                  </a:outerShdw>
                </a:effectLst>
              </a:rPr>
              <a:t>21 </a:t>
            </a:r>
            <a:r>
              <a:rPr lang="en-US" sz="2800" b="1" dirty="0">
                <a:solidFill>
                  <a:srgbClr val="FFFFFF"/>
                </a:solidFill>
                <a:effectLst>
                  <a:outerShdw blurRad="50800" dist="38100" dir="2700000" algn="tl" rotWithShape="0">
                    <a:prstClr val="black">
                      <a:alpha val="79404"/>
                    </a:prstClr>
                  </a:outerShdw>
                </a:effectLst>
              </a:rPr>
              <a:t>only then will my covenant with my servant David be broken. Only then will he no longer have a descendant to reign on his throne. The same is true for my covenant with the Levitical priests who minister before me. </a:t>
            </a:r>
            <a:r>
              <a:rPr lang="en-US" sz="2800" b="1" baseline="30000" dirty="0">
                <a:solidFill>
                  <a:srgbClr val="FFFFFF"/>
                </a:solidFill>
                <a:effectLst>
                  <a:outerShdw blurRad="50800" dist="38100" dir="2700000" algn="tl" rotWithShape="0">
                    <a:prstClr val="black">
                      <a:alpha val="79404"/>
                    </a:prstClr>
                  </a:outerShdw>
                </a:effectLst>
              </a:rPr>
              <a:t>22 </a:t>
            </a:r>
            <a:r>
              <a:rPr lang="en-US" sz="2800" b="1" dirty="0">
                <a:solidFill>
                  <a:srgbClr val="FFFFFF"/>
                </a:solidFill>
                <a:effectLst>
                  <a:outerShdw blurRad="50800" dist="38100" dir="2700000" algn="tl" rotWithShape="0">
                    <a:prstClr val="black">
                      <a:alpha val="79404"/>
                    </a:prstClr>
                  </a:outerShdw>
                </a:effectLst>
              </a:rPr>
              <a:t>And as the stars of the sky cannot be counted and the sand on the seashore cannot be measured, so I will multiply the descendants of my servant David and the Levites who minister before me.'”</a:t>
            </a:r>
          </a:p>
          <a:p>
            <a:pPr algn="ctr" defTabSz="914400" eaLnBrk="1" fontAlgn="base" hangingPunct="1">
              <a:spcBef>
                <a:spcPct val="0"/>
              </a:spcBef>
              <a:spcAft>
                <a:spcPct val="0"/>
              </a:spcAft>
              <a:defRPr/>
            </a:pPr>
            <a:endParaRPr lang="en-US" sz="2800" b="1" dirty="0">
              <a:solidFill>
                <a:srgbClr val="FFFFFF"/>
              </a:solidFill>
              <a:effectLst>
                <a:outerShdw blurRad="50800" dist="38100" dir="2700000" algn="tl" rotWithShape="0">
                  <a:prstClr val="black">
                    <a:alpha val="79404"/>
                  </a:prst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FFFFFF"/>
                </a:solidFill>
                <a:effectLst>
                  <a:outerShdw blurRad="50800" dist="38100" dir="2700000" algn="tl" rotWithShape="0">
                    <a:prstClr val="black">
                      <a:alpha val="79404"/>
                    </a:prstClr>
                  </a:outerShdw>
                </a:effectLst>
              </a:rPr>
              <a:t>—</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Jer</a:t>
            </a:r>
            <a:r>
              <a:rPr lang="en-US" sz="2800" b="1" dirty="0" err="1">
                <a:solidFill>
                  <a:srgbClr val="FFFFFF"/>
                </a:solidFill>
                <a:effectLst>
                  <a:outerShdw blurRad="50800" dist="38100" dir="2700000" algn="tl" rotWithShape="0">
                    <a:prstClr val="black">
                      <a:alpha val="79404"/>
                    </a:prstClr>
                  </a:outerShdw>
                </a:effectLst>
              </a:rPr>
              <a:t>emiah</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 33:19-22 NLT—</a:t>
            </a:r>
          </a:p>
        </p:txBody>
      </p:sp>
    </p:spTree>
    <p:extLst>
      <p:ext uri="{BB962C8B-B14F-4D97-AF65-F5344CB8AC3E}">
        <p14:creationId xmlns:p14="http://schemas.microsoft.com/office/powerpoint/2010/main" val="5004251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en-US" sz="2800" b="1" dirty="0">
                <a:solidFill>
                  <a:srgbClr val="FFFFFF"/>
                </a:solidFill>
                <a:effectLst/>
              </a:rPr>
              <a:t>“The L</a:t>
            </a:r>
            <a:r>
              <a:rPr lang="en-US" b="1" dirty="0">
                <a:solidFill>
                  <a:srgbClr val="FFFFFF"/>
                </a:solidFill>
                <a:effectLst/>
              </a:rPr>
              <a:t>ORD</a:t>
            </a:r>
            <a:r>
              <a:rPr lang="en-US" sz="2800" b="1" dirty="0">
                <a:solidFill>
                  <a:srgbClr val="FFFFFF"/>
                </a:solidFill>
                <a:effectLst/>
              </a:rPr>
              <a:t> gave another message to Jeremiah. He said, </a:t>
            </a:r>
            <a:r>
              <a:rPr lang="en-US" sz="2800" b="1" baseline="30000" dirty="0">
                <a:solidFill>
                  <a:srgbClr val="FFFFFF"/>
                </a:solidFill>
                <a:effectLst/>
              </a:rPr>
              <a:t>24 </a:t>
            </a:r>
            <a:r>
              <a:rPr lang="en-US" sz="2800" b="1" dirty="0">
                <a:solidFill>
                  <a:srgbClr val="FFFFFF"/>
                </a:solidFill>
                <a:effectLst/>
              </a:rPr>
              <a:t>‘Have you noticed what people are saying?—“The L</a:t>
            </a:r>
            <a:r>
              <a:rPr lang="en-US" b="1" dirty="0">
                <a:solidFill>
                  <a:srgbClr val="FFFFFF"/>
                </a:solidFill>
                <a:effectLst/>
              </a:rPr>
              <a:t>ORD</a:t>
            </a:r>
            <a:r>
              <a:rPr lang="en-US" sz="2800" b="1" dirty="0">
                <a:solidFill>
                  <a:srgbClr val="FFFFFF"/>
                </a:solidFill>
                <a:effectLst/>
              </a:rPr>
              <a:t> chose Judah and Israel and then abandoned them!” They are sneering and saying that Israel is not worthy to be counted as a nation. </a:t>
            </a:r>
            <a:r>
              <a:rPr lang="en-US" sz="2800" b="1" baseline="30000" dirty="0">
                <a:solidFill>
                  <a:srgbClr val="FFFFFF"/>
                </a:solidFill>
                <a:effectLst/>
              </a:rPr>
              <a:t>25 </a:t>
            </a:r>
            <a:r>
              <a:rPr lang="en-US" sz="2800" b="1" dirty="0">
                <a:solidFill>
                  <a:srgbClr val="FFFFFF"/>
                </a:solidFill>
                <a:effectLst/>
              </a:rPr>
              <a:t>But this is what the L</a:t>
            </a:r>
            <a:r>
              <a:rPr lang="en-US" b="1" dirty="0">
                <a:solidFill>
                  <a:srgbClr val="FFFFFF"/>
                </a:solidFill>
                <a:effectLst/>
              </a:rPr>
              <a:t>ORD</a:t>
            </a:r>
            <a:r>
              <a:rPr lang="en-US" sz="2800" b="1" dirty="0">
                <a:solidFill>
                  <a:srgbClr val="FFFFFF"/>
                </a:solidFill>
                <a:effectLst/>
              </a:rPr>
              <a:t> says: </a:t>
            </a:r>
            <a:r>
              <a:rPr lang="en-US" sz="2800" b="1" dirty="0">
                <a:solidFill>
                  <a:srgbClr val="FFFF00"/>
                </a:solidFill>
                <a:effectLst/>
              </a:rPr>
              <a:t>I would no more reject my people than I would change my laws that govern night and day, earth and sky.</a:t>
            </a:r>
            <a:r>
              <a:rPr lang="en-US" sz="2800" b="1" dirty="0">
                <a:solidFill>
                  <a:srgbClr val="FFFFFF"/>
                </a:solidFill>
                <a:effectLst/>
              </a:rPr>
              <a:t> </a:t>
            </a:r>
            <a:r>
              <a:rPr lang="en-US" sz="2800" b="1" baseline="30000" dirty="0">
                <a:solidFill>
                  <a:srgbClr val="FFFFFF"/>
                </a:solidFill>
                <a:effectLst/>
              </a:rPr>
              <a:t>26 </a:t>
            </a:r>
            <a:r>
              <a:rPr lang="en-US" sz="2800" b="1" dirty="0">
                <a:solidFill>
                  <a:srgbClr val="FFFF00"/>
                </a:solidFill>
                <a:effectLst/>
              </a:rPr>
              <a:t>I will never abandon the descendants of Jacob </a:t>
            </a:r>
            <a:r>
              <a:rPr lang="en-US" sz="2800" b="1" dirty="0">
                <a:solidFill>
                  <a:srgbClr val="FFFFFF"/>
                </a:solidFill>
                <a:effectLst/>
              </a:rPr>
              <a:t>or David, my servant, or change the plan that David’s descendants will rule the descendants of Abraham, Isaac, and Jacob. Instead, </a:t>
            </a:r>
            <a:r>
              <a:rPr lang="en-US" sz="2800" b="1" dirty="0">
                <a:solidFill>
                  <a:srgbClr val="FFFF00"/>
                </a:solidFill>
                <a:effectLst/>
              </a:rPr>
              <a:t>I will restore them to their land and have mercy on them</a:t>
            </a:r>
            <a:r>
              <a:rPr lang="en-US" sz="2800" b="1" dirty="0">
                <a:solidFill>
                  <a:srgbClr val="FFFFFF"/>
                </a:solidFill>
                <a:effectLs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FFFFFF"/>
                </a:solidFill>
                <a:effectLst/>
              </a:rPr>
              <a:t>—</a:t>
            </a:r>
            <a:r>
              <a:rPr kumimoji="0" lang="en-US" sz="2800" b="1" i="0" u="none" strike="noStrike" kern="1200" cap="none" spc="0" normalizeH="0" noProof="0" dirty="0">
                <a:ln>
                  <a:noFill/>
                </a:ln>
                <a:solidFill>
                  <a:srgbClr val="FFFFFF"/>
                </a:solidFill>
                <a:effectLst/>
                <a:uLnTx/>
                <a:uFillTx/>
              </a:rPr>
              <a:t>Jer</a:t>
            </a:r>
            <a:r>
              <a:rPr lang="en-US" sz="2800" b="1" dirty="0" err="1">
                <a:solidFill>
                  <a:srgbClr val="FFFFFF"/>
                </a:solidFill>
                <a:effectLst/>
              </a:rPr>
              <a:t>emiah</a:t>
            </a:r>
            <a:r>
              <a:rPr kumimoji="0" lang="en-US" sz="2800" b="1" i="0" u="none" strike="noStrike" kern="1200" cap="none" spc="0" normalizeH="0" noProof="0" dirty="0">
                <a:ln>
                  <a:noFill/>
                </a:ln>
                <a:solidFill>
                  <a:srgbClr val="FFFFFF"/>
                </a:solidFill>
                <a:effectLst/>
                <a:uLnTx/>
                <a:uFillTx/>
              </a:rPr>
              <a:t> 33:23-26 NLT—</a:t>
            </a:r>
          </a:p>
        </p:txBody>
      </p:sp>
    </p:spTree>
    <p:extLst>
      <p:ext uri="{BB962C8B-B14F-4D97-AF65-F5344CB8AC3E}">
        <p14:creationId xmlns:p14="http://schemas.microsoft.com/office/powerpoint/2010/main" val="20135036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34</a:t>
            </a:r>
          </a:p>
        </p:txBody>
      </p:sp>
    </p:spTree>
    <p:extLst>
      <p:ext uri="{BB962C8B-B14F-4D97-AF65-F5344CB8AC3E}">
        <p14:creationId xmlns:p14="http://schemas.microsoft.com/office/powerpoint/2010/main" val="426455710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35</a:t>
            </a:r>
          </a:p>
        </p:txBody>
      </p:sp>
    </p:spTree>
    <p:extLst>
      <p:ext uri="{BB962C8B-B14F-4D97-AF65-F5344CB8AC3E}">
        <p14:creationId xmlns:p14="http://schemas.microsoft.com/office/powerpoint/2010/main" val="42066983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36</a:t>
            </a:r>
          </a:p>
        </p:txBody>
      </p:sp>
    </p:spTree>
    <p:extLst>
      <p:ext uri="{BB962C8B-B14F-4D97-AF65-F5344CB8AC3E}">
        <p14:creationId xmlns:p14="http://schemas.microsoft.com/office/powerpoint/2010/main" val="4149929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722313" y="285750"/>
            <a:ext cx="7772400" cy="1524000"/>
          </a:xfrm>
        </p:spPr>
        <p:txBody>
          <a:bodyPr/>
          <a:lstStyle/>
          <a:p>
            <a:r>
              <a:rPr lang="en-US">
                <a:latin typeface="Arial" charset="0"/>
                <a:ea typeface="ＭＳ Ｐゴシック" charset="0"/>
                <a:cs typeface="Arial" charset="0"/>
              </a:rPr>
              <a:t>1. BACKGROUND OF JEREMIAH</a:t>
            </a:r>
          </a:p>
        </p:txBody>
      </p:sp>
      <p:pic>
        <p:nvPicPr>
          <p:cNvPr id="5427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8875" y="2857500"/>
            <a:ext cx="4286250" cy="338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016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206850" name="Rectangle 4"/>
          <p:cNvSpPr>
            <a:spLocks noChangeArrowheads="1"/>
          </p:cNvSpPr>
          <p:nvPr/>
        </p:nvSpPr>
        <p:spPr bwMode="auto">
          <a:xfrm>
            <a:off x="457200" y="1844675"/>
            <a:ext cx="35814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Jeremiah dictates his prophetic words to his scribe Baruch for him to read to Judah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officials.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p:txBody>
      </p:sp>
      <p:sp>
        <p:nvSpPr>
          <p:cNvPr id="206851" name="Rectangle 8"/>
          <p:cNvSpPr>
            <a:spLocks noChangeArrowheads="1"/>
          </p:cNvSpPr>
          <p:nvPr/>
        </p:nvSpPr>
        <p:spPr bwMode="auto">
          <a:xfrm>
            <a:off x="1371600" y="5791200"/>
            <a:ext cx="1501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 Jer. 36:2</a:t>
            </a:r>
          </a:p>
        </p:txBody>
      </p:sp>
      <p:sp>
        <p:nvSpPr>
          <p:cNvPr id="206852" name="Title 5"/>
          <p:cNvSpPr>
            <a:spLocks noGrp="1"/>
          </p:cNvSpPr>
          <p:nvPr>
            <p:ph type="title"/>
          </p:nvPr>
        </p:nvSpPr>
        <p:spPr>
          <a:xfrm>
            <a:off x="152400" y="228600"/>
            <a:ext cx="8763000" cy="838200"/>
          </a:xfrm>
        </p:spPr>
        <p:txBody>
          <a:bodyPr/>
          <a:lstStyle/>
          <a:p>
            <a:r>
              <a:rPr lang="en-US" sz="4000" b="1" dirty="0">
                <a:solidFill>
                  <a:schemeClr val="tx1"/>
                </a:solidFill>
                <a:latin typeface="Arial" charset="0"/>
                <a:ea typeface="ＭＳ Ｐゴシック" charset="0"/>
                <a:cs typeface="Arial" charset="0"/>
              </a:rPr>
              <a:t>Jeremiah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Messages Recorded</a:t>
            </a:r>
            <a:endParaRPr lang="en-US" b="1" dirty="0">
              <a:solidFill>
                <a:srgbClr val="7B9899"/>
              </a:solidFill>
              <a:latin typeface="Arial" charset="0"/>
              <a:ea typeface="ＭＳ Ｐゴシック" charset="0"/>
              <a:cs typeface="Arial" charset="0"/>
            </a:endParaRPr>
          </a:p>
        </p:txBody>
      </p:sp>
    </p:spTree>
    <p:extLst>
      <p:ext uri="{BB962C8B-B14F-4D97-AF65-F5344CB8AC3E}">
        <p14:creationId xmlns:p14="http://schemas.microsoft.com/office/powerpoint/2010/main" val="250940897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08898" name="Rectangle 4"/>
          <p:cNvSpPr>
            <a:spLocks noChangeArrowheads="1"/>
          </p:cNvSpPr>
          <p:nvPr/>
        </p:nvSpPr>
        <p:spPr bwMode="auto">
          <a:xfrm>
            <a:off x="5029200" y="1524000"/>
            <a:ext cx="3810000"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King </a:t>
            </a:r>
            <a:r>
              <a:rPr lang="en-US" sz="2800" b="1" dirty="0" err="1">
                <a:solidFill>
                  <a:prstClr val="black"/>
                </a:solidFill>
                <a:latin typeface="Arial" charset="0"/>
                <a:ea typeface="ＭＳ Ｐゴシック" charset="0"/>
                <a:cs typeface="ＭＳ Ｐゴシック" charset="0"/>
              </a:rPr>
              <a:t>Jehoiakim</a:t>
            </a:r>
            <a:r>
              <a:rPr lang="en-US" sz="2800" b="1" dirty="0">
                <a:solidFill>
                  <a:prstClr val="black"/>
                </a:solidFill>
                <a:latin typeface="Arial" charset="0"/>
                <a:ea typeface="ＭＳ Ｐゴシック" charset="0"/>
                <a:cs typeface="ＭＳ Ｐゴシック" charset="0"/>
              </a:rPr>
              <a:t> cut and burned Jeremiah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original manuscript…</a:t>
            </a:r>
          </a:p>
          <a:p>
            <a:pPr marL="342900" indent="-342900"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So Jeremiah and Baruch wrote another one!</a:t>
            </a:r>
          </a:p>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p:txBody>
      </p:sp>
      <p:sp>
        <p:nvSpPr>
          <p:cNvPr id="208899"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GB" sz="4400" b="1">
              <a:solidFill>
                <a:prstClr val="black"/>
              </a:solidFill>
              <a:latin typeface="Arial" charset="0"/>
              <a:ea typeface="ＭＳ Ｐゴシック" charset="0"/>
              <a:cs typeface="ＭＳ Ｐゴシック" charset="0"/>
            </a:endParaRPr>
          </a:p>
        </p:txBody>
      </p:sp>
      <p:sp>
        <p:nvSpPr>
          <p:cNvPr id="208900" name="Rectangle 6"/>
          <p:cNvSpPr>
            <a:spLocks noChangeArrowheads="1"/>
          </p:cNvSpPr>
          <p:nvPr/>
        </p:nvSpPr>
        <p:spPr bwMode="auto">
          <a:xfrm>
            <a:off x="6643688" y="5857875"/>
            <a:ext cx="23415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36:21-23</a:t>
            </a:r>
          </a:p>
        </p:txBody>
      </p:sp>
      <p:sp>
        <p:nvSpPr>
          <p:cNvPr id="208901" name="Title 5"/>
          <p:cNvSpPr>
            <a:spLocks noGrp="1"/>
          </p:cNvSpPr>
          <p:nvPr>
            <p:ph type="title"/>
          </p:nvPr>
        </p:nvSpPr>
        <p:spPr>
          <a:xfrm>
            <a:off x="5029200" y="76200"/>
            <a:ext cx="3806825" cy="1371600"/>
          </a:xfrm>
        </p:spPr>
        <p:txBody>
          <a:bodyPr/>
          <a:lstStyle/>
          <a:p>
            <a:r>
              <a:rPr lang="en-US" sz="4400" b="1" dirty="0">
                <a:solidFill>
                  <a:schemeClr val="tx1"/>
                </a:solidFill>
                <a:latin typeface="Arial" charset="0"/>
                <a:ea typeface="ＭＳ Ｐゴシック" charset="0"/>
                <a:cs typeface="Arial" charset="0"/>
              </a:rPr>
              <a:t>The King</a:t>
            </a:r>
            <a:r>
              <a:rPr lang="mr-IN" altLang="ja-JP" sz="4400" b="1" dirty="0">
                <a:solidFill>
                  <a:schemeClr val="tx1"/>
                </a:solidFill>
                <a:latin typeface="Arial" charset="0"/>
                <a:ea typeface="ＭＳ Ｐゴシック" charset="0"/>
                <a:cs typeface="Arial" charset="0"/>
              </a:rPr>
              <a:t>'</a:t>
            </a:r>
            <a:r>
              <a:rPr lang="en-US" sz="4400" b="1" dirty="0">
                <a:solidFill>
                  <a:schemeClr val="tx1"/>
                </a:solidFill>
                <a:latin typeface="Arial" charset="0"/>
                <a:ea typeface="ＭＳ Ｐゴシック" charset="0"/>
                <a:cs typeface="Arial" charset="0"/>
              </a:rPr>
              <a:t>s Response</a:t>
            </a:r>
            <a:endParaRPr lang="en-GB" sz="44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6258203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37</a:t>
            </a:r>
          </a:p>
        </p:txBody>
      </p:sp>
    </p:spTree>
    <p:extLst>
      <p:ext uri="{BB962C8B-B14F-4D97-AF65-F5344CB8AC3E}">
        <p14:creationId xmlns:p14="http://schemas.microsoft.com/office/powerpoint/2010/main" val="229760015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210946" name="Text Box 4"/>
          <p:cNvSpPr txBox="1">
            <a:spLocks noChangeArrowheads="1"/>
          </p:cNvSpPr>
          <p:nvPr/>
        </p:nvSpPr>
        <p:spPr bwMode="auto">
          <a:xfrm>
            <a:off x="4800600" y="1295400"/>
            <a:ext cx="43434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Enemies accuse Jeremiah of defecting to the Babylonians so he is put into a dungeon.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Zedekiah calls for him, but refuses to listen to his message, </a:t>
            </a:r>
            <a:r>
              <a:rPr lang="mr-IN" altLang="ja-JP" b="1" dirty="0">
                <a:solidFill>
                  <a:prstClr val="black"/>
                </a:solidFill>
              </a:rPr>
              <a:t>"</a:t>
            </a:r>
            <a:r>
              <a:rPr lang="en-US" altLang="ja-JP" b="1" dirty="0">
                <a:solidFill>
                  <a:prstClr val="black"/>
                </a:solidFill>
              </a:rPr>
              <a:t>Babylonians will return! Surrender!</a:t>
            </a:r>
            <a:r>
              <a:rPr lang="mr-IN" altLang="ja-JP" b="1" dirty="0">
                <a:solidFill>
                  <a:prstClr val="black"/>
                </a:solidFill>
              </a:rPr>
              <a:t>"</a:t>
            </a:r>
            <a:endParaRPr lang="en-US" altLang="ja-JP" b="1" dirty="0">
              <a:solidFill>
                <a:prstClr val="black"/>
              </a:solidFill>
            </a:endParaRP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He is later thrown into a cistern. </a:t>
            </a:r>
            <a:r>
              <a:rPr lang="en-US" b="1" dirty="0" err="1">
                <a:solidFill>
                  <a:prstClr val="black"/>
                </a:solidFill>
              </a:rPr>
              <a:t>Ebed-melech</a:t>
            </a:r>
            <a:r>
              <a:rPr lang="en-US" b="1" dirty="0">
                <a:solidFill>
                  <a:prstClr val="black"/>
                </a:solidFill>
              </a:rPr>
              <a:t> rescues him by pleading before the king.</a:t>
            </a:r>
          </a:p>
        </p:txBody>
      </p:sp>
      <p:sp>
        <p:nvSpPr>
          <p:cNvPr id="210947" name="Rectangle 4"/>
          <p:cNvSpPr>
            <a:spLocks noChangeArrowheads="1"/>
          </p:cNvSpPr>
          <p:nvPr/>
        </p:nvSpPr>
        <p:spPr bwMode="auto">
          <a:xfrm>
            <a:off x="7500938" y="6305550"/>
            <a:ext cx="14112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000" b="1">
                <a:solidFill>
                  <a:srgbClr val="800000"/>
                </a:solidFill>
                <a:latin typeface="Arial" charset="0"/>
                <a:ea typeface="ＭＳ Ｐゴシック" charset="0"/>
                <a:cs typeface="ＭＳ Ｐゴシック" charset="0"/>
              </a:rPr>
              <a:t>Jer. 37–38</a:t>
            </a:r>
          </a:p>
        </p:txBody>
      </p:sp>
      <p:sp>
        <p:nvSpPr>
          <p:cNvPr id="210948"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
        <p:nvSpPr>
          <p:cNvPr id="210949" name="Rectangle 2"/>
          <p:cNvSpPr>
            <a:spLocks noGrp="1" noChangeArrowheads="1"/>
          </p:cNvSpPr>
          <p:nvPr>
            <p:ph type="title"/>
          </p:nvPr>
        </p:nvSpPr>
        <p:spPr>
          <a:xfrm>
            <a:off x="714375" y="-142875"/>
            <a:ext cx="7772400" cy="1143000"/>
          </a:xfrm>
        </p:spPr>
        <p:txBody>
          <a:bodyPr/>
          <a:lstStyle/>
          <a:p>
            <a:pPr eaLnBrk="1" hangingPunct="1"/>
            <a:r>
              <a:rPr lang="en-US" sz="4000" b="1" dirty="0">
                <a:solidFill>
                  <a:schemeClr val="tx1"/>
                </a:solidFill>
                <a:latin typeface="Arial" charset="0"/>
                <a:ea typeface="ＭＳ Ｐゴシック" charset="0"/>
                <a:cs typeface="Arial" charset="0"/>
              </a:rPr>
              <a:t>Jeremiah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Imprisonment</a:t>
            </a:r>
          </a:p>
        </p:txBody>
      </p:sp>
    </p:spTree>
    <p:extLst>
      <p:ext uri="{BB962C8B-B14F-4D97-AF65-F5344CB8AC3E}">
        <p14:creationId xmlns:p14="http://schemas.microsoft.com/office/powerpoint/2010/main" val="121499822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38</a:t>
            </a:r>
          </a:p>
        </p:txBody>
      </p:sp>
    </p:spTree>
    <p:extLst>
      <p:ext uri="{BB962C8B-B14F-4D97-AF65-F5344CB8AC3E}">
        <p14:creationId xmlns:p14="http://schemas.microsoft.com/office/powerpoint/2010/main" val="405490511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39</a:t>
            </a:r>
          </a:p>
        </p:txBody>
      </p:sp>
    </p:spTree>
    <p:extLst>
      <p:ext uri="{BB962C8B-B14F-4D97-AF65-F5344CB8AC3E}">
        <p14:creationId xmlns:p14="http://schemas.microsoft.com/office/powerpoint/2010/main" val="348324401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785813" y="214313"/>
            <a:ext cx="7662862" cy="723900"/>
          </a:xfrm>
        </p:spPr>
        <p:txBody>
          <a:bodyPr/>
          <a:lstStyle/>
          <a:p>
            <a:pPr eaLnBrk="1" hangingPunct="1"/>
            <a:r>
              <a:rPr lang="en-US" sz="3600" b="1" dirty="0">
                <a:solidFill>
                  <a:schemeClr val="tx1"/>
                </a:solidFill>
                <a:latin typeface="Arial" charset="0"/>
                <a:ea typeface="ＭＳ Ｐゴシック" charset="0"/>
                <a:cs typeface="Arial" charset="0"/>
              </a:rPr>
              <a:t>Jerusalem</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Fall … inevitable!!</a:t>
            </a:r>
          </a:p>
        </p:txBody>
      </p:sp>
      <p:pic>
        <p:nvPicPr>
          <p:cNvPr id="212994" name="Picture 3" descr="Pict-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12995" name="Text Box 4"/>
          <p:cNvSpPr txBox="1">
            <a:spLocks noChangeArrowheads="1"/>
          </p:cNvSpPr>
          <p:nvPr/>
        </p:nvSpPr>
        <p:spPr bwMode="auto">
          <a:xfrm>
            <a:off x="8008938" y="6019800"/>
            <a:ext cx="982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800000"/>
                </a:solidFill>
              </a:rPr>
              <a:t>Jer. 39</a:t>
            </a:r>
          </a:p>
        </p:txBody>
      </p:sp>
      <p:pic>
        <p:nvPicPr>
          <p:cNvPr id="212996" name="Picture 5" descr="D:\ClipArt\Bible\Old Testament\Jerusalem's f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03826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9048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uk-UA"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latin typeface="Arial"/>
                <a:cs typeface="Arial"/>
              </a:rPr>
              <a:t>Jerusalem</a:t>
            </a:r>
            <a:r>
              <a:rPr kumimoji="1" lang="uk-UA" sz="2800" dirty="0">
                <a:latin typeface="Arial"/>
                <a:cs typeface="Arial"/>
              </a:rPr>
              <a:t>'</a:t>
            </a:r>
            <a:r>
              <a:rPr kumimoji="1" lang="en-US" sz="2800" dirty="0">
                <a:latin typeface="Arial"/>
                <a:cs typeface="Arial"/>
              </a:rPr>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40</a:t>
            </a:r>
          </a:p>
        </p:txBody>
      </p:sp>
    </p:spTree>
    <p:extLst>
      <p:ext uri="{BB962C8B-B14F-4D97-AF65-F5344CB8AC3E}">
        <p14:creationId xmlns:p14="http://schemas.microsoft.com/office/powerpoint/2010/main" val="3823777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643563" y="1643062"/>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JEREMIAH</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 INEVITABLE </a:t>
            </a:r>
          </a:p>
        </p:txBody>
      </p:sp>
      <p:sp>
        <p:nvSpPr>
          <p:cNvPr id="73735" name="Rectangle 7"/>
          <p:cNvSpPr>
            <a:spLocks noChangeArrowheads="1"/>
          </p:cNvSpPr>
          <p:nvPr/>
        </p:nvSpPr>
        <p:spPr bwMode="auto">
          <a:xfrm>
            <a:off x="5643563" y="3857624"/>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Captivity</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Restoration </a:t>
            </a:r>
          </a:p>
        </p:txBody>
      </p:sp>
      <p:sp>
        <p:nvSpPr>
          <p:cNvPr id="55299" name="Title 7"/>
          <p:cNvSpPr>
            <a:spLocks noGrp="1"/>
          </p:cNvSpPr>
          <p:nvPr>
            <p:ph type="title"/>
          </p:nvPr>
        </p:nvSpPr>
        <p:spPr/>
        <p:txBody>
          <a:bodyPr/>
          <a:lstStyle/>
          <a:p>
            <a:r>
              <a:rPr lang="en-US" sz="3600" b="1">
                <a:solidFill>
                  <a:schemeClr val="tx1"/>
                </a:solidFill>
                <a:latin typeface="Arial" charset="0"/>
                <a:ea typeface="ＭＳ Ｐゴシック" charset="0"/>
                <a:cs typeface="Arial" charset="0"/>
              </a:rPr>
              <a:t>Ever felt like the future is uncertain?</a:t>
            </a:r>
          </a:p>
        </p:txBody>
      </p:sp>
      <p:pic>
        <p:nvPicPr>
          <p:cNvPr id="55301" name="Picture 4" descr="runbutcannoth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26" y="1361014"/>
            <a:ext cx="4693475" cy="495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927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GB" sz="3600" b="1" dirty="0">
                <a:solidFill>
                  <a:schemeClr val="tx1"/>
                </a:solidFill>
                <a:latin typeface="Arial" charset="0"/>
                <a:ea typeface="ＭＳ Ｐゴシック" charset="0"/>
                <a:cs typeface="Arial" charset="0"/>
              </a:rPr>
              <a:t>After Jerusalem</a:t>
            </a:r>
            <a:r>
              <a:rPr lang="mr-IN" sz="3600" b="1" dirty="0">
                <a:solidFill>
                  <a:schemeClr val="tx1"/>
                </a:solidFill>
                <a:latin typeface="Arial" charset="0"/>
                <a:ea typeface="ＭＳ Ｐゴシック" charset="0"/>
                <a:cs typeface="Arial" charset="0"/>
              </a:rPr>
              <a:t>'</a:t>
            </a:r>
            <a:r>
              <a:rPr lang="en-GB" sz="3600" b="1" dirty="0">
                <a:solidFill>
                  <a:schemeClr val="tx1"/>
                </a:solidFill>
                <a:latin typeface="Arial" charset="0"/>
                <a:ea typeface="ＭＳ Ｐゴシック" charset="0"/>
                <a:cs typeface="Arial" charset="0"/>
              </a:rPr>
              <a:t>s Fall ….</a:t>
            </a: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4086225"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3" name="Rectangle 3"/>
          <p:cNvSpPr txBox="1">
            <a:spLocks noChangeArrowheads="1"/>
          </p:cNvSpPr>
          <p:nvPr/>
        </p:nvSpPr>
        <p:spPr bwMode="auto">
          <a:xfrm>
            <a:off x="4114800" y="1454094"/>
            <a:ext cx="4929188"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a:solidFill>
                  <a:prstClr val="black"/>
                </a:solidFill>
              </a:rPr>
              <a:t>Jeremiah ministers </a:t>
            </a:r>
          </a:p>
          <a:p>
            <a:pPr defTabSz="914400" eaLnBrk="1" fontAlgn="base" hangingPunct="1">
              <a:spcBef>
                <a:spcPct val="20000"/>
              </a:spcBef>
              <a:spcAft>
                <a:spcPct val="0"/>
              </a:spcAft>
              <a:buClr>
                <a:srgbClr val="D16349"/>
              </a:buClr>
              <a:buSzPct val="85000"/>
            </a:pPr>
            <a:r>
              <a:rPr lang="en-US" b="1">
                <a:solidFill>
                  <a:prstClr val="black"/>
                </a:solidFill>
              </a:rPr>
              <a:t>to remnant in Judah and Egypt:  </a:t>
            </a:r>
          </a:p>
          <a:p>
            <a:pPr defTabSz="914400" eaLnBrk="1" fontAlgn="base" hangingPunct="1">
              <a:spcBef>
                <a:spcPct val="20000"/>
              </a:spcBef>
              <a:spcAft>
                <a:spcPct val="0"/>
              </a:spcAft>
              <a:buClr>
                <a:srgbClr val="D16349"/>
              </a:buClr>
              <a:buSzPct val="85000"/>
              <a:buFontTx/>
              <a:buChar char="-"/>
            </a:pPr>
            <a:r>
              <a:rPr lang="en-US" b="1">
                <a:solidFill>
                  <a:prstClr val="black"/>
                </a:solidFill>
              </a:rPr>
              <a:t>Gedaliah (governor) murdered (40–41)</a:t>
            </a:r>
          </a:p>
          <a:p>
            <a:pPr defTabSz="914400" eaLnBrk="1" fontAlgn="base" hangingPunct="1">
              <a:spcBef>
                <a:spcPct val="20000"/>
              </a:spcBef>
              <a:spcAft>
                <a:spcPct val="0"/>
              </a:spcAft>
              <a:buClr>
                <a:srgbClr val="D16349"/>
              </a:buClr>
              <a:buSzPct val="85000"/>
              <a:buFontTx/>
              <a:buChar char="-"/>
            </a:pPr>
            <a:r>
              <a:rPr lang="en-US" b="1">
                <a:solidFill>
                  <a:prstClr val="black"/>
                </a:solidFill>
              </a:rPr>
              <a:t>Exhorts Judah to remain under Babylon and not go to Egypt  (42)</a:t>
            </a:r>
          </a:p>
          <a:p>
            <a:pPr defTabSz="914400" eaLnBrk="1" fontAlgn="base" hangingPunct="1">
              <a:spcBef>
                <a:spcPct val="20000"/>
              </a:spcBef>
              <a:spcAft>
                <a:spcPct val="0"/>
              </a:spcAft>
              <a:buClr>
                <a:srgbClr val="D16349"/>
              </a:buClr>
              <a:buSzPct val="85000"/>
              <a:buFontTx/>
              <a:buChar char="-"/>
            </a:pPr>
            <a:r>
              <a:rPr lang="en-US" b="1">
                <a:solidFill>
                  <a:prstClr val="black"/>
                </a:solidFill>
              </a:rPr>
              <a:t>Ignored and forced to go to Egypt (43–44)</a:t>
            </a:r>
          </a:p>
          <a:p>
            <a:pPr defTabSz="914400" eaLnBrk="1" fontAlgn="base" hangingPunct="1">
              <a:spcBef>
                <a:spcPct val="20000"/>
              </a:spcBef>
              <a:spcAft>
                <a:spcPct val="0"/>
              </a:spcAft>
              <a:buClr>
                <a:srgbClr val="D16349"/>
              </a:buClr>
              <a:buSzPct val="85000"/>
              <a:buFontTx/>
              <a:buChar char="-"/>
            </a:pPr>
            <a:r>
              <a:rPr lang="en-US" b="1">
                <a:solidFill>
                  <a:prstClr val="black"/>
                </a:solidFill>
              </a:rPr>
              <a:t>Rebukes and warns in Egypt</a:t>
            </a:r>
          </a:p>
          <a:p>
            <a:pPr defTabSz="914400" eaLnBrk="1" fontAlgn="base" hangingPunct="1">
              <a:spcBef>
                <a:spcPct val="20000"/>
              </a:spcBef>
              <a:spcAft>
                <a:spcPct val="0"/>
              </a:spcAft>
              <a:buClr>
                <a:srgbClr val="D16349"/>
              </a:buClr>
              <a:buSzPct val="85000"/>
              <a:buFontTx/>
              <a:buChar char="-"/>
            </a:pPr>
            <a:r>
              <a:rPr lang="en-US" b="1">
                <a:solidFill>
                  <a:prstClr val="black"/>
                </a:solidFill>
              </a:rPr>
              <a:t>Baruch comforted (45)</a:t>
            </a:r>
          </a:p>
          <a:p>
            <a:pPr algn="r" defTabSz="914400" eaLnBrk="1" fontAlgn="base" hangingPunct="1">
              <a:spcBef>
                <a:spcPct val="20000"/>
              </a:spcBef>
              <a:spcAft>
                <a:spcPct val="0"/>
              </a:spcAft>
              <a:buClr>
                <a:srgbClr val="D16349"/>
              </a:buClr>
              <a:buSzPct val="85000"/>
            </a:pPr>
            <a:r>
              <a:rPr lang="en-US" b="1">
                <a:solidFill>
                  <a:srgbClr val="800000"/>
                </a:solidFill>
              </a:rPr>
              <a:t>Jer. 40–45</a:t>
            </a:r>
          </a:p>
        </p:txBody>
      </p:sp>
    </p:spTree>
    <p:extLst>
      <p:ext uri="{BB962C8B-B14F-4D97-AF65-F5344CB8AC3E}">
        <p14:creationId xmlns:p14="http://schemas.microsoft.com/office/powerpoint/2010/main" val="175603485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41</a:t>
            </a:r>
          </a:p>
        </p:txBody>
      </p:sp>
    </p:spTree>
    <p:extLst>
      <p:ext uri="{BB962C8B-B14F-4D97-AF65-F5344CB8AC3E}">
        <p14:creationId xmlns:p14="http://schemas.microsoft.com/office/powerpoint/2010/main" val="247369747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42</a:t>
            </a:r>
          </a:p>
        </p:txBody>
      </p:sp>
    </p:spTree>
    <p:extLst>
      <p:ext uri="{BB962C8B-B14F-4D97-AF65-F5344CB8AC3E}">
        <p14:creationId xmlns:p14="http://schemas.microsoft.com/office/powerpoint/2010/main" val="194748787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43</a:t>
            </a:r>
          </a:p>
        </p:txBody>
      </p:sp>
    </p:spTree>
    <p:extLst>
      <p:ext uri="{BB962C8B-B14F-4D97-AF65-F5344CB8AC3E}">
        <p14:creationId xmlns:p14="http://schemas.microsoft.com/office/powerpoint/2010/main" val="99505285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44</a:t>
            </a:r>
          </a:p>
        </p:txBody>
      </p:sp>
    </p:spTree>
    <p:extLst>
      <p:ext uri="{BB962C8B-B14F-4D97-AF65-F5344CB8AC3E}">
        <p14:creationId xmlns:p14="http://schemas.microsoft.com/office/powerpoint/2010/main" val="31715569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45</a:t>
            </a:r>
          </a:p>
        </p:txBody>
      </p:sp>
    </p:spTree>
    <p:extLst>
      <p:ext uri="{BB962C8B-B14F-4D97-AF65-F5344CB8AC3E}">
        <p14:creationId xmlns:p14="http://schemas.microsoft.com/office/powerpoint/2010/main" val="8492814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8086243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583282576"/>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endParaRPr>
          </a:p>
        </p:txBody>
      </p:sp>
    </p:spTree>
    <p:extLst>
      <p:ext uri="{BB962C8B-B14F-4D97-AF65-F5344CB8AC3E}">
        <p14:creationId xmlns:p14="http://schemas.microsoft.com/office/powerpoint/2010/main" val="361855156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8214681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1"/>
          <p:cNvSpPr>
            <a:spLocks noGrp="1"/>
          </p:cNvSpPr>
          <p:nvPr>
            <p:ph type="title"/>
          </p:nvPr>
        </p:nvSpPr>
        <p:spPr/>
        <p:txBody>
          <a:bodyPr/>
          <a:lstStyle/>
          <a:p>
            <a:r>
              <a:rPr lang="en-US" sz="4000" b="1">
                <a:solidFill>
                  <a:schemeClr val="tx1"/>
                </a:solidFill>
                <a:latin typeface="Arial" charset="0"/>
                <a:ea typeface="ＭＳ Ｐゴシック" charset="0"/>
                <a:cs typeface="Arial" charset="0"/>
              </a:rPr>
              <a:t>Jeremiah - </a:t>
            </a:r>
            <a:r>
              <a:rPr lang="en-US" sz="4000" b="1" i="1">
                <a:solidFill>
                  <a:schemeClr val="tx1"/>
                </a:solidFill>
                <a:latin typeface="Arial" charset="0"/>
                <a:ea typeface="ＭＳ Ｐゴシック" charset="0"/>
                <a:cs typeface="Arial" charset="0"/>
              </a:rPr>
              <a:t>Yirməyāhū </a:t>
            </a:r>
            <a:r>
              <a:rPr lang="en-US" sz="4000" b="1">
                <a:solidFill>
                  <a:schemeClr val="tx1"/>
                </a:solidFill>
                <a:latin typeface="Arial" charset="0"/>
                <a:ea typeface="ＭＳ Ｐゴシック" charset="0"/>
                <a:cs typeface="Arial" charset="0"/>
              </a:rPr>
              <a:t>in Hebrew</a:t>
            </a:r>
          </a:p>
        </p:txBody>
      </p:sp>
      <p:sp>
        <p:nvSpPr>
          <p:cNvPr id="56322" name="Rectangle 17"/>
          <p:cNvSpPr>
            <a:spLocks noChangeArrowheads="1"/>
          </p:cNvSpPr>
          <p:nvPr/>
        </p:nvSpPr>
        <p:spPr bwMode="auto">
          <a:xfrm>
            <a:off x="403225" y="1857375"/>
            <a:ext cx="4716463"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lnSpc>
                <a:spcPct val="80000"/>
              </a:lnSpc>
              <a:spcBef>
                <a:spcPct val="0"/>
              </a:spcBef>
              <a:spcAft>
                <a:spcPct val="0"/>
              </a:spcAft>
            </a:pPr>
            <a:r>
              <a:rPr lang="en-US" sz="2400" b="1" dirty="0">
                <a:solidFill>
                  <a:prstClr val="black"/>
                </a:solidFill>
                <a:latin typeface="Arial" charset="0"/>
                <a:ea typeface="ＭＳ Ｐゴシック" charset="0"/>
                <a:cs typeface="ＭＳ Ｐゴシック" charset="0"/>
              </a:rPr>
              <a:t>From either of 2 roots meaning</a:t>
            </a:r>
          </a:p>
          <a:p>
            <a:pPr defTabSz="914400" fontAlgn="base">
              <a:lnSpc>
                <a:spcPct val="80000"/>
              </a:lnSpc>
              <a:spcBef>
                <a:spcPct val="0"/>
              </a:spcBef>
              <a:spcAft>
                <a:spcPct val="0"/>
              </a:spcAft>
            </a:pP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cast, shoot</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or </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loosen</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a:t>
            </a:r>
            <a:endParaRPr lang="en-US" sz="2400" b="1" dirty="0">
              <a:solidFill>
                <a:prstClr val="black"/>
              </a:solidFill>
              <a:latin typeface="Arial" charset="0"/>
              <a:ea typeface="ＭＳ Ｐゴシック" charset="0"/>
              <a:cs typeface="ＭＳ Ｐゴシック" charset="0"/>
            </a:endParaRPr>
          </a:p>
        </p:txBody>
      </p:sp>
      <p:sp>
        <p:nvSpPr>
          <p:cNvPr id="56323" name="Rectangle 18"/>
          <p:cNvSpPr>
            <a:spLocks noChangeArrowheads="1"/>
          </p:cNvSpPr>
          <p:nvPr/>
        </p:nvSpPr>
        <p:spPr bwMode="auto">
          <a:xfrm>
            <a:off x="500063" y="1785938"/>
            <a:ext cx="5357812"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56324" name="Rectangle 19"/>
          <p:cNvSpPr>
            <a:spLocks noChangeArrowheads="1"/>
          </p:cNvSpPr>
          <p:nvPr/>
        </p:nvSpPr>
        <p:spPr bwMode="auto">
          <a:xfrm>
            <a:off x="666750" y="3878263"/>
            <a:ext cx="63436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2.  </a:t>
            </a:r>
            <a:r>
              <a:rPr lang="mr-IN" altLang="ja-JP" sz="2400" b="1" dirty="0">
                <a:solidFill>
                  <a:prstClr val="black"/>
                </a:solidFill>
                <a:latin typeface="Arial" charset="0"/>
                <a:ea typeface="ＭＳ Ｐゴシック" charset="0"/>
                <a:cs typeface="Arial" charset="0"/>
              </a:rPr>
              <a:t>"</a:t>
            </a:r>
            <a:r>
              <a:rPr lang="en-US" altLang="ja-JP" sz="2400" b="1" dirty="0">
                <a:solidFill>
                  <a:prstClr val="black"/>
                </a:solidFill>
                <a:latin typeface="Arial" charset="0"/>
                <a:ea typeface="ＭＳ Ｐゴシック" charset="0"/>
                <a:cs typeface="Arial" charset="0"/>
              </a:rPr>
              <a:t>Yahweh throws,</a:t>
            </a:r>
            <a:r>
              <a:rPr lang="mr-IN" altLang="ja-JP" sz="2400" b="1" dirty="0">
                <a:solidFill>
                  <a:prstClr val="black"/>
                </a:solidFill>
                <a:latin typeface="Arial" charset="0"/>
                <a:ea typeface="ＭＳ Ｐゴシック" charset="0"/>
                <a:cs typeface="Arial" charset="0"/>
              </a:rPr>
              <a:t>"</a:t>
            </a:r>
            <a:r>
              <a:rPr lang="en-US" altLang="ja-JP" sz="2400" b="1" dirty="0">
                <a:solidFill>
                  <a:prstClr val="black"/>
                </a:solidFill>
                <a:latin typeface="Arial" charset="0"/>
                <a:ea typeface="ＭＳ Ｐゴシック" charset="0"/>
                <a:cs typeface="Arial" charset="0"/>
              </a:rPr>
              <a:t> </a:t>
            </a:r>
          </a:p>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     perhaps in the sense of </a:t>
            </a:r>
          </a:p>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     laying a foundation</a:t>
            </a:r>
          </a:p>
        </p:txBody>
      </p:sp>
      <p:pic>
        <p:nvPicPr>
          <p:cNvPr id="56325" name="Picture 2" descr="castnetthr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357313"/>
            <a:ext cx="2428875"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Rectangle 21"/>
          <p:cNvSpPr>
            <a:spLocks noChangeArrowheads="1"/>
          </p:cNvSpPr>
          <p:nvPr/>
        </p:nvSpPr>
        <p:spPr bwMode="auto">
          <a:xfrm>
            <a:off x="719138" y="2643188"/>
            <a:ext cx="426561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defTabSz="914400" fontAlgn="base">
              <a:spcBef>
                <a:spcPct val="0"/>
              </a:spcBef>
              <a:spcAft>
                <a:spcPct val="0"/>
              </a:spcAft>
              <a:buFontTx/>
              <a:buAutoNum type="arabicPeriod"/>
            </a:pP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Yahweh establishes, </a:t>
            </a:r>
          </a:p>
          <a:p>
            <a:pPr marL="457200" indent="-457200" defTabSz="914400" fontAlgn="base">
              <a:spcBef>
                <a:spcPct val="0"/>
              </a:spcBef>
              <a:spcAft>
                <a:spcPct val="0"/>
              </a:spcAft>
            </a:pPr>
            <a:r>
              <a:rPr lang="en-US" sz="2400" b="1" dirty="0">
                <a:solidFill>
                  <a:prstClr val="black"/>
                </a:solidFill>
                <a:latin typeface="Arial" charset="0"/>
                <a:ea typeface="ＭＳ Ｐゴシック" charset="0"/>
                <a:cs typeface="ＭＳ Ｐゴシック" charset="0"/>
              </a:rPr>
              <a:t>	appoints or sends</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a:t>
            </a:r>
            <a:endParaRPr lang="en-US" sz="4000" b="1" dirty="0">
              <a:solidFill>
                <a:srgbClr val="0726B5"/>
              </a:solidFill>
              <a:latin typeface="Arial" charset="0"/>
              <a:ea typeface="ＭＳ Ｐゴシック" charset="0"/>
              <a:cs typeface="ＭＳ Ｐゴシック" charset="0"/>
            </a:endParaRPr>
          </a:p>
        </p:txBody>
      </p:sp>
      <p:sp>
        <p:nvSpPr>
          <p:cNvPr id="56327" name="Text Box 4"/>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pic>
        <p:nvPicPr>
          <p:cNvPr id="56328" name="Picture 1" descr="building-found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3716338"/>
            <a:ext cx="3960812"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29857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46</a:t>
            </a:r>
          </a:p>
        </p:txBody>
      </p:sp>
    </p:spTree>
    <p:extLst>
      <p:ext uri="{BB962C8B-B14F-4D97-AF65-F5344CB8AC3E}">
        <p14:creationId xmlns:p14="http://schemas.microsoft.com/office/powerpoint/2010/main" val="308240681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Philistia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Damascus (Syria)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Ethiopia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 by the Sea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Arabia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Jerusalem (Judah)</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Tyre</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Phoenicia</a:t>
            </a:r>
          </a:p>
        </p:txBody>
      </p:sp>
    </p:spTree>
    <p:extLst>
      <p:ext uri="{BB962C8B-B14F-4D97-AF65-F5344CB8AC3E}">
        <p14:creationId xmlns:p14="http://schemas.microsoft.com/office/powerpoint/2010/main" val="222020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122566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2800" b="1" dirty="0">
                <a:solidFill>
                  <a:schemeClr val="tx1"/>
                </a:solidFill>
                <a:latin typeface="Arial"/>
                <a:ea typeface="ＭＳ Ｐゴシック" charset="0"/>
                <a:cs typeface="Arial"/>
              </a:rPr>
              <a:t>Nations Prophesied Against (Jeremiah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1. EGYPT (46:1-27)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defeated by Babylonians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2. PHILISTIA (47:1-7)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Egyptians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3. MOAB (48:1-47)</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 To be conquered by Babylon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4. AMMON (49:1-6)</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and re-established in </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5. EDOM  (49:7-22)</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become as Sodom and Gomorrah</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6. DAMASCUS (49:23-27)</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in a single day</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7. KEDAR &amp; HAZOR (49:28-35)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destroyed by Nebuchadnezzar</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8. ELAM (49:34-39)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Nebuchadnezzar and </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re-established during the millennium</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9. BABYLON (50:1–51:64)</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2" name="Text Box 4"/>
          <p:cNvSpPr txBox="1">
            <a:spLocks noChangeArrowheads="1"/>
          </p:cNvSpPr>
          <p:nvPr/>
        </p:nvSpPr>
        <p:spPr bwMode="auto">
          <a:xfrm>
            <a:off x="8458095" y="-4863"/>
            <a:ext cx="698500" cy="461962"/>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charset="0"/>
                <a:ea typeface="ＭＳ Ｐゴシック" charset="0"/>
              </a:rPr>
              <a:t>485</a:t>
            </a:r>
          </a:p>
        </p:txBody>
      </p:sp>
    </p:spTree>
    <p:extLst>
      <p:ext uri="{BB962C8B-B14F-4D97-AF65-F5344CB8AC3E}">
        <p14:creationId xmlns:p14="http://schemas.microsoft.com/office/powerpoint/2010/main" val="425226618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7362451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23093303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47</a:t>
            </a:r>
          </a:p>
        </p:txBody>
      </p:sp>
    </p:spTree>
    <p:extLst>
      <p:ext uri="{BB962C8B-B14F-4D97-AF65-F5344CB8AC3E}">
        <p14:creationId xmlns:p14="http://schemas.microsoft.com/office/powerpoint/2010/main" val="139592011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charset="0"/>
                <a:ea typeface="ＭＳ Ｐゴシック"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Fall of Samaria</a:t>
            </a:r>
          </a:p>
        </p:txBody>
      </p:sp>
      <p:sp>
        <p:nvSpPr>
          <p:cNvPr id="73738" name="Text Box 10"/>
          <p:cNvSpPr txBox="1">
            <a:spLocks noChangeArrowheads="1"/>
          </p:cNvSpPr>
          <p:nvPr/>
        </p:nvSpPr>
        <p:spPr bwMode="auto">
          <a:xfrm>
            <a:off x="6858000" y="0"/>
            <a:ext cx="2286000" cy="58832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Finally, in the ninth year of King Hoshea</a:t>
            </a:r>
            <a:r>
              <a:rPr kumimoji="0" lang="fr-FR" sz="2000" b="1" i="0" u="none" strike="noStrike" kern="1200" cap="none" spc="0" normalizeH="0" baseline="0" noProof="0">
                <a:ln>
                  <a:noFill/>
                </a:ln>
                <a:solidFill>
                  <a:srgbClr val="FFFFFF"/>
                </a:solidFill>
                <a:effectLst/>
                <a:uLnTx/>
                <a:uFillTx/>
                <a:latin typeface="Geneva" charset="0"/>
                <a:ea typeface="ＭＳ Ｐゴシック" charset="0"/>
              </a:rPr>
              <a:t>'</a:t>
            </a: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s reign, Samaria fell, and the people of Israel were exiled to Assyria. They were settled in colonies in Halah, along the banks of the Habor River in Gozan,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p:txBody>
      </p:sp>
      <p:sp>
        <p:nvSpPr>
          <p:cNvPr id="73740" name="Text Box 12"/>
          <p:cNvSpPr txBox="1">
            <a:spLocks noChangeArrowheads="1"/>
          </p:cNvSpPr>
          <p:nvPr/>
        </p:nvSpPr>
        <p:spPr bwMode="auto">
          <a:xfrm>
            <a:off x="0" y="0"/>
            <a:ext cx="2286000" cy="58832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And the king of Assyria transported groups of people from Babylon, Cuthah, Avva,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26" charset="0"/>
                <a:ea typeface="ＭＳ Ｐゴシック" charset="0"/>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18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8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40260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Babylonian Rule over Palestine</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Who was Jeremiah?</a:t>
            </a:r>
          </a:p>
        </p:txBody>
      </p:sp>
      <p:pic>
        <p:nvPicPr>
          <p:cNvPr id="57346" name="Picture 8" descr="File:Jeremiah lamen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0925" y="1600200"/>
            <a:ext cx="4495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Box 4"/>
          <p:cNvSpPr txBox="1">
            <a:spLocks noChangeArrowheads="1"/>
          </p:cNvSpPr>
          <p:nvPr/>
        </p:nvSpPr>
        <p:spPr bwMode="auto">
          <a:xfrm>
            <a:off x="2603500" y="5257800"/>
            <a:ext cx="393065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2000" b="1">
                <a:solidFill>
                  <a:prstClr val="white"/>
                </a:solidFill>
              </a:rPr>
              <a:t>Rembrandt van Rijn – </a:t>
            </a:r>
          </a:p>
          <a:p>
            <a:pPr algn="ctr" defTabSz="914400" eaLnBrk="1" fontAlgn="base" hangingPunct="1">
              <a:spcBef>
                <a:spcPct val="0"/>
              </a:spcBef>
              <a:spcAft>
                <a:spcPct val="0"/>
              </a:spcAft>
            </a:pPr>
            <a:r>
              <a:rPr lang="en-GB" sz="2000" b="1">
                <a:solidFill>
                  <a:prstClr val="white"/>
                </a:solidFill>
              </a:rPr>
              <a:t>Jeremiah Lamenting </a:t>
            </a:r>
          </a:p>
          <a:p>
            <a:pPr algn="ctr" defTabSz="914400" eaLnBrk="1" fontAlgn="base" hangingPunct="1">
              <a:spcBef>
                <a:spcPct val="0"/>
              </a:spcBef>
              <a:spcAft>
                <a:spcPct val="0"/>
              </a:spcAft>
            </a:pPr>
            <a:r>
              <a:rPr lang="en-GB" sz="2000" b="1">
                <a:solidFill>
                  <a:prstClr val="white"/>
                </a:solidFill>
              </a:rPr>
              <a:t>the Destruction of Jerusalem </a:t>
            </a:r>
          </a:p>
          <a:p>
            <a:pPr defTabSz="914400" eaLnBrk="1" fontAlgn="base" hangingPunct="1">
              <a:spcBef>
                <a:spcPct val="0"/>
              </a:spcBef>
              <a:spcAft>
                <a:spcPct val="0"/>
              </a:spcAft>
            </a:pPr>
            <a:endParaRPr lang="en-US" sz="2800" b="1">
              <a:solidFill>
                <a:prstClr val="white"/>
              </a:solidFill>
            </a:endParaRPr>
          </a:p>
        </p:txBody>
      </p:sp>
    </p:spTree>
    <p:extLst>
      <p:ext uri="{BB962C8B-B14F-4D97-AF65-F5344CB8AC3E}">
        <p14:creationId xmlns:p14="http://schemas.microsoft.com/office/powerpoint/2010/main" val="20257527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48</a:t>
            </a:r>
          </a:p>
        </p:txBody>
      </p:sp>
    </p:spTree>
    <p:extLst>
      <p:ext uri="{BB962C8B-B14F-4D97-AF65-F5344CB8AC3E}">
        <p14:creationId xmlns:p14="http://schemas.microsoft.com/office/powerpoint/2010/main" val="35263631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4489191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49</a:t>
            </a:r>
          </a:p>
        </p:txBody>
      </p:sp>
    </p:spTree>
    <p:extLst>
      <p:ext uri="{BB962C8B-B14F-4D97-AF65-F5344CB8AC3E}">
        <p14:creationId xmlns:p14="http://schemas.microsoft.com/office/powerpoint/2010/main" val="279787591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 (49:1-6)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Tree>
    <p:extLst>
      <p:ext uri="{BB962C8B-B14F-4D97-AF65-F5344CB8AC3E}">
        <p14:creationId xmlns:p14="http://schemas.microsoft.com/office/powerpoint/2010/main" val="3637755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50</a:t>
            </a:r>
          </a:p>
        </p:txBody>
      </p:sp>
    </p:spTree>
    <p:extLst>
      <p:ext uri="{BB962C8B-B14F-4D97-AF65-F5344CB8AC3E}">
        <p14:creationId xmlns:p14="http://schemas.microsoft.com/office/powerpoint/2010/main" val="257247028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 (49:1-6)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
        <p:nvSpPr>
          <p:cNvPr id="14" name="Text Box 9">
            <a:extLst>
              <a:ext uri="{FF2B5EF4-FFF2-40B4-BE49-F238E27FC236}">
                <a16:creationId xmlns:a16="http://schemas.microsoft.com/office/drawing/2014/main" id="{0272A68F-ACA9-AE4A-A657-1C29DF63B578}"/>
              </a:ext>
            </a:extLst>
          </p:cNvPr>
          <p:cNvSpPr txBox="1">
            <a:spLocks noChangeArrowheads="1"/>
          </p:cNvSpPr>
          <p:nvPr/>
        </p:nvSpPr>
        <p:spPr bwMode="auto">
          <a:xfrm>
            <a:off x="5856310" y="2898977"/>
            <a:ext cx="14526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(50–51)</a:t>
            </a:r>
          </a:p>
        </p:txBody>
      </p:sp>
    </p:spTree>
    <p:extLst>
      <p:ext uri="{BB962C8B-B14F-4D97-AF65-F5344CB8AC3E}">
        <p14:creationId xmlns:p14="http://schemas.microsoft.com/office/powerpoint/2010/main" val="1805370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P spid="1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51</a:t>
            </a:r>
          </a:p>
        </p:txBody>
      </p:sp>
    </p:spTree>
    <p:extLst>
      <p:ext uri="{BB962C8B-B14F-4D97-AF65-F5344CB8AC3E}">
        <p14:creationId xmlns:p14="http://schemas.microsoft.com/office/powerpoint/2010/main" val="316662378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52</a:t>
            </a:r>
          </a:p>
        </p:txBody>
      </p:sp>
    </p:spTree>
    <p:extLst>
      <p:ext uri="{BB962C8B-B14F-4D97-AF65-F5344CB8AC3E}">
        <p14:creationId xmlns:p14="http://schemas.microsoft.com/office/powerpoint/2010/main" val="33617631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1673271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9"/>
          <p:cNvSpPr txBox="1">
            <a:spLocks noChangeArrowheads="1"/>
          </p:cNvSpPr>
          <p:nvPr/>
        </p:nvSpPr>
        <p:spPr bwMode="auto">
          <a:xfrm>
            <a:off x="152400" y="1614488"/>
            <a:ext cx="27432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GB" sz="2000" b="1" dirty="0">
                <a:solidFill>
                  <a:prstClr val="white"/>
                </a:solidFill>
              </a:rPr>
              <a:t>Son of </a:t>
            </a:r>
            <a:r>
              <a:rPr lang="en-GB" sz="2000" b="1" dirty="0" err="1">
                <a:solidFill>
                  <a:prstClr val="white"/>
                </a:solidFill>
              </a:rPr>
              <a:t>Hilkiah</a:t>
            </a:r>
            <a:r>
              <a:rPr lang="en-GB" sz="2000" b="1" dirty="0">
                <a:solidFill>
                  <a:prstClr val="white"/>
                </a:solidFill>
              </a:rPr>
              <a:t>, a priest (Jer. 1:1) </a:t>
            </a:r>
          </a:p>
          <a:p>
            <a:pPr defTabSz="914400" eaLnBrk="1" fontAlgn="base" hangingPunct="1">
              <a:spcBef>
                <a:spcPct val="0"/>
              </a:spcBef>
              <a:spcAft>
                <a:spcPct val="0"/>
              </a:spcAft>
              <a:buFontTx/>
              <a:buChar char="•"/>
            </a:pPr>
            <a:endParaRPr lang="en-GB"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Lived in town of </a:t>
            </a:r>
            <a:r>
              <a:rPr lang="en-US" sz="2000" b="1" dirty="0" err="1">
                <a:solidFill>
                  <a:prstClr val="white"/>
                </a:solidFill>
              </a:rPr>
              <a:t>Anathoth</a:t>
            </a:r>
            <a:br>
              <a:rPr lang="en-US" sz="2000" b="1" dirty="0">
                <a:solidFill>
                  <a:prstClr val="white"/>
                </a:solidFill>
              </a:rPr>
            </a:br>
            <a:r>
              <a:rPr lang="en-US" sz="2000" b="1" dirty="0">
                <a:solidFill>
                  <a:prstClr val="white"/>
                </a:solidFill>
              </a:rPr>
              <a:t>3 miles (5 km.) NE of Jerusalem</a:t>
            </a:r>
          </a:p>
          <a:p>
            <a:pPr defTabSz="914400" eaLnBrk="1" fontAlgn="base" hangingPunct="1">
              <a:spcBef>
                <a:spcPct val="0"/>
              </a:spcBef>
              <a:spcAft>
                <a:spcPct val="0"/>
              </a:spcAft>
              <a:buFontTx/>
              <a:buChar char="•"/>
            </a:pPr>
            <a:endParaRPr lang="en-US"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Began his ministry around 20 years old</a:t>
            </a:r>
          </a:p>
          <a:p>
            <a:pPr defTabSz="914400" eaLnBrk="1" fontAlgn="base" hangingPunct="1">
              <a:spcBef>
                <a:spcPct val="0"/>
              </a:spcBef>
              <a:spcAft>
                <a:spcPct val="0"/>
              </a:spcAft>
            </a:pPr>
            <a:endParaRPr lang="en-US"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Was well-off enough to buy a field (Jer. 32)</a:t>
            </a:r>
            <a:endParaRPr lang="en-GB" sz="2000" b="1" dirty="0">
              <a:solidFill>
                <a:prstClr val="white"/>
              </a:solidFill>
            </a:endParaRPr>
          </a:p>
        </p:txBody>
      </p:sp>
      <p:pic>
        <p:nvPicPr>
          <p:cNvPr id="58370" name="Picture 2" descr="nt_israel-fl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313" y="684213"/>
            <a:ext cx="4572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Arrow Connector 16"/>
          <p:cNvCxnSpPr/>
          <p:nvPr/>
        </p:nvCxnSpPr>
        <p:spPr>
          <a:xfrm>
            <a:off x="1643063" y="3082925"/>
            <a:ext cx="4357687" cy="7143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2339975" y="3511550"/>
            <a:ext cx="2732088" cy="13335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966" name="Text Box 4"/>
          <p:cNvSpPr txBox="1">
            <a:spLocks noChangeArrowheads="1"/>
          </p:cNvSpPr>
          <p:nvPr/>
        </p:nvSpPr>
        <p:spPr bwMode="auto">
          <a:xfrm>
            <a:off x="8358188" y="153988"/>
            <a:ext cx="698500" cy="461962"/>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prstClr val="black"/>
                </a:solidFill>
                <a:effectLst>
                  <a:outerShdw blurRad="38100" dist="38100" dir="2700000" algn="tl">
                    <a:srgbClr val="DDDDDD"/>
                  </a:outerShdw>
                </a:effectLst>
              </a:rPr>
              <a:t>485</a:t>
            </a:r>
          </a:p>
        </p:txBody>
      </p:sp>
      <p:sp>
        <p:nvSpPr>
          <p:cNvPr id="58374" name="Title 6"/>
          <p:cNvSpPr>
            <a:spLocks noGrp="1"/>
          </p:cNvSpPr>
          <p:nvPr>
            <p:ph type="title"/>
          </p:nvPr>
        </p:nvSpPr>
        <p:spPr>
          <a:xfrm>
            <a:off x="152400" y="696913"/>
            <a:ext cx="2590800" cy="685800"/>
          </a:xfrm>
        </p:spPr>
        <p:txBody>
          <a:bodyPr/>
          <a:lstStyle/>
          <a:p>
            <a:r>
              <a:rPr lang="en-US" sz="2800">
                <a:solidFill>
                  <a:schemeClr val="bg1"/>
                </a:solidFill>
                <a:latin typeface="Arial" charset="0"/>
                <a:ea typeface="ＭＳ Ｐゴシック" charset="0"/>
                <a:cs typeface="Arial" charset="0"/>
              </a:rPr>
              <a:t>Biography:</a:t>
            </a: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836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dirty="0">
                <a:solidFill>
                  <a:srgbClr val="FFFFFF"/>
                </a:solidFill>
                <a:latin typeface="Arial" charset="0"/>
                <a:ea typeface="ＭＳ Ｐゴシック" charset="0"/>
              </a:rPr>
              <a:t>Prophetic Curses</a:t>
            </a: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55856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Zedekiah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(Mattaniah)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597-586</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Jehoahaz</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Shallum</a:t>
            </a: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609</a:t>
            </a:r>
            <a:b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Jehoiachin</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Jeconiah/Coniah</a:t>
            </a: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a:t>
            </a:r>
            <a:b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Josiah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640-609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(31 yrs.)</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Jehoiakim (Eliakim)</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(11 yrs.)</a:t>
            </a:r>
            <a:endPar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Johanan</a:t>
            </a:r>
            <a:b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(no rule)</a:t>
            </a:r>
            <a:endParaRPr kumimoji="0" lang="en-US" sz="2000" b="0" i="0" u="none" strike="noStrike" kern="1200" cap="none" spc="0" normalizeH="0" baseline="0" noProof="0">
              <a:ln>
                <a:noFill/>
              </a:ln>
              <a:solidFill>
                <a:srgbClr val="FFFF0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Exiled</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Good king in white</a:t>
            </a:r>
            <a:endParaRPr kumimoji="0" lang="en-US" sz="16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Evil kings in yellow</a:t>
            </a:r>
            <a:endParaRPr kumimoji="0" lang="en-US" sz="1600" b="0"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Babylon</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5</a:t>
              </a:r>
            </a:p>
          </p:txBody>
        </p:sp>
      </p:grpSp>
    </p:spTree>
    <p:extLst>
      <p:ext uri="{BB962C8B-B14F-4D97-AF65-F5344CB8AC3E}">
        <p14:creationId xmlns:p14="http://schemas.microsoft.com/office/powerpoint/2010/main" val="404886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036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06186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321761294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403292216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works within his own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limits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361347638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06279398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562702188"/>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8400235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p:cNvSpPr>
            <a:spLocks noGrp="1"/>
          </p:cNvSpPr>
          <p:nvPr>
            <p:ph type="title"/>
          </p:nvPr>
        </p:nvSpPr>
        <p:spPr>
          <a:xfrm>
            <a:off x="288925" y="228600"/>
            <a:ext cx="8534400" cy="758825"/>
          </a:xfrm>
        </p:spPr>
        <p:txBody>
          <a:bodyPr/>
          <a:lstStyle/>
          <a:p>
            <a:r>
              <a:rPr lang="en-US" sz="3600" b="1">
                <a:solidFill>
                  <a:schemeClr val="tx1"/>
                </a:solidFill>
                <a:latin typeface="Arial" charset="0"/>
                <a:ea typeface="ＭＳ Ｐゴシック" charset="0"/>
                <a:cs typeface="Arial" charset="0"/>
              </a:rPr>
              <a:t>Authorship</a:t>
            </a:r>
          </a:p>
        </p:txBody>
      </p:sp>
      <p:sp>
        <p:nvSpPr>
          <p:cNvPr id="59394" name="Text Box 4"/>
          <p:cNvSpPr txBox="1">
            <a:spLocks noChangeArrowheads="1"/>
          </p:cNvSpPr>
          <p:nvPr/>
        </p:nvSpPr>
        <p:spPr bwMode="auto">
          <a:xfrm>
            <a:off x="82931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graphicFrame>
        <p:nvGraphicFramePr>
          <p:cNvPr id="14" name="Group 93"/>
          <p:cNvGraphicFramePr>
            <a:graphicFrameLocks noGrp="1"/>
          </p:cNvGraphicFramePr>
          <p:nvPr>
            <p:extLst>
              <p:ext uri="{D42A27DB-BD31-4B8C-83A1-F6EECF244321}">
                <p14:modId xmlns:p14="http://schemas.microsoft.com/office/powerpoint/2010/main" val="139306682"/>
              </p:ext>
            </p:extLst>
          </p:nvPr>
        </p:nvGraphicFramePr>
        <p:xfrm>
          <a:off x="444500" y="1227553"/>
          <a:ext cx="8305800" cy="5189537"/>
        </p:xfrm>
        <a:graphic>
          <a:graphicData uri="http://schemas.openxmlformats.org/drawingml/2006/table">
            <a:tbl>
              <a:tblPr/>
              <a:tblGrid>
                <a:gridCol w="1295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953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Yes, it was Jeremiah!</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No, it was not Jeremiah!</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6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External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1) Explicitly: Daniel 9:2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              Matthew 2:17-18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2) Implicitly in Matt. 21:13;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Mark 11:17; Luke 19:46,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Rom. 11:27 and Heb.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8:8-13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3) The Talmud, Josephus,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and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Ecclesiasticus</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Chap 52 is nearly identical to 2 Kings 24:18–25:30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It is likely that chap 52 was recorded by the same author as the 2 Kings postscript under the direction of the Holy Spirit</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Internal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Jer. 1:1, 11, 23; 29:27; 32:7-9. Jeremiah is clearly identified with the biographical information provided.</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51:64 says </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sz="2000" b="1" i="0" u="none" strike="noStrike" cap="none" normalizeH="0" baseline="0" dirty="0">
                          <a:ln>
                            <a:noFill/>
                          </a:ln>
                          <a:solidFill>
                            <a:schemeClr val="tx1"/>
                          </a:solidFill>
                          <a:effectLst/>
                          <a:latin typeface="Arial" charset="0"/>
                          <a:ea typeface="ＭＳ Ｐゴシック" charset="0"/>
                          <a:cs typeface="Arial" charset="0"/>
                        </a:rPr>
                        <a:t>the words of Jeremiah end here.</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4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5175" y="428625"/>
            <a:ext cx="5715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79292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365302734"/>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APPLICATIONS</a:t>
            </a: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380600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3"/>
          <p:cNvSpPr txBox="1">
            <a:spLocks/>
          </p:cNvSpPr>
          <p:nvPr/>
        </p:nvSpPr>
        <p:spPr bwMode="auto">
          <a:xfrm>
            <a:off x="152400" y="3048000"/>
            <a:ext cx="26670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prophet Jeremiah</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life illustrates how costly serving the Lord can be. </a:t>
            </a:r>
          </a:p>
        </p:txBody>
      </p:sp>
      <p:sp>
        <p:nvSpPr>
          <p:cNvPr id="244739" name="Title 5"/>
          <p:cNvSpPr>
            <a:spLocks noGrp="1"/>
          </p:cNvSpPr>
          <p:nvPr>
            <p:ph type="title"/>
          </p:nvPr>
        </p:nvSpPr>
        <p:spPr>
          <a:xfrm>
            <a:off x="152400" y="633413"/>
            <a:ext cx="2819400" cy="1957387"/>
          </a:xfrm>
        </p:spPr>
        <p:txBody>
          <a:bodyPr/>
          <a:lstStyle/>
          <a:p>
            <a:pPr algn="ctr"/>
            <a:r>
              <a:rPr lang="en-US" sz="2800">
                <a:latin typeface="Arial" charset="0"/>
                <a:ea typeface="ＭＳ Ｐゴシック" charset="0"/>
                <a:cs typeface="Arial" charset="0"/>
              </a:rPr>
              <a:t>APPLICATION #1: ARE YOU LIKE JEREMIAH? </a:t>
            </a:r>
          </a:p>
        </p:txBody>
      </p:sp>
    </p:spTree>
    <p:extLst>
      <p:ext uri="{BB962C8B-B14F-4D97-AF65-F5344CB8AC3E}">
        <p14:creationId xmlns:p14="http://schemas.microsoft.com/office/powerpoint/2010/main" val="9879452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342900" y="1295400"/>
            <a:ext cx="459105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Preached for 40+ years</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Noted people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sins to show God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justice</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Preached accepting God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discipline by submitting to 70-year Babylonian captivity</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2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245763" name="Rectangle 4"/>
          <p:cNvSpPr>
            <a:spLocks noChangeArrowheads="1"/>
          </p:cNvSpPr>
          <p:nvPr/>
        </p:nvSpPr>
        <p:spPr bwMode="auto">
          <a:xfrm>
            <a:off x="342900" y="3733800"/>
            <a:ext cx="85725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Commanded to remain unmarried (16:2)</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Persecuted by his family, hometown people and the religious world</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Thrown into prison (37:5)</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Carried off by force to Egypt where he continued to preach against sin (43:1-7)</a:t>
            </a:r>
          </a:p>
        </p:txBody>
      </p:sp>
      <p:sp>
        <p:nvSpPr>
          <p:cNvPr id="245764" name="Title 5"/>
          <p:cNvSpPr>
            <a:spLocks noGrp="1"/>
          </p:cNvSpPr>
          <p:nvPr>
            <p:ph type="title"/>
          </p:nvPr>
        </p:nvSpPr>
        <p:spPr/>
        <p:txBody>
          <a:bodyPr/>
          <a:lstStyle/>
          <a:p>
            <a:pPr eaLnBrk="1" hangingPunct="1"/>
            <a:r>
              <a:rPr lang="en-US" b="1" dirty="0">
                <a:solidFill>
                  <a:schemeClr val="tx1"/>
                </a:solidFill>
                <a:latin typeface="Arial" charset="0"/>
                <a:ea typeface="ＭＳ Ｐゴシック" charset="0"/>
                <a:cs typeface="Arial" charset="0"/>
              </a:rPr>
              <a:t>Jeremiah</a:t>
            </a:r>
            <a:r>
              <a:rPr lang="mr-IN" altLang="ja-JP" b="1" dirty="0">
                <a:solidFill>
                  <a:schemeClr val="tx1"/>
                </a:solidFill>
                <a:latin typeface="Arial" charset="0"/>
                <a:ea typeface="ＭＳ Ｐゴシック" charset="0"/>
                <a:cs typeface="Arial" charset="0"/>
              </a:rPr>
              <a:t>'</a:t>
            </a:r>
            <a:r>
              <a:rPr lang="en-US" b="1" dirty="0">
                <a:solidFill>
                  <a:schemeClr val="tx1"/>
                </a:solidFill>
                <a:latin typeface="Arial" charset="0"/>
                <a:ea typeface="ＭＳ Ｐゴシック" charset="0"/>
                <a:cs typeface="Arial" charset="0"/>
              </a:rPr>
              <a:t>s Difficult &amp; Sacrificial Ministry</a:t>
            </a: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260763550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247810"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1"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7812"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3"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dirty="0">
                <a:ln>
                  <a:noFill/>
                </a:ln>
                <a:solidFill>
                  <a:srgbClr val="D16349"/>
                </a:solidFill>
                <a:effectLst/>
                <a:uLnTx/>
                <a:uFillTx/>
                <a:latin typeface="Arial" charset="0"/>
                <a:ea typeface="ＭＳ Ｐゴシック" charset="0"/>
              </a:rPr>
              <a:t>Jer. 1:5,7-9</a:t>
            </a:r>
          </a:p>
        </p:txBody>
      </p:sp>
    </p:spTree>
    <p:extLst>
      <p:ext uri="{BB962C8B-B14F-4D97-AF65-F5344CB8AC3E}">
        <p14:creationId xmlns:p14="http://schemas.microsoft.com/office/powerpoint/2010/main" val="80788564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How does Jeremiah</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 costly service convict you of what you need to do to be more faithful and obedient to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49859" name="Rectangle 7"/>
          <p:cNvSpPr>
            <a:spLocks noChangeArrowheads="1"/>
          </p:cNvSpPr>
          <p:nvPr/>
        </p:nvSpPr>
        <p:spPr bwMode="auto">
          <a:xfrm>
            <a:off x="246063" y="4456113"/>
            <a:ext cx="842962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Do you question your calling? Do you resent the task God has given you to do?</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49860" name="Title 5"/>
          <p:cNvSpPr>
            <a:spLocks noGrp="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Are You Like Jeremiah?</a:t>
            </a:r>
            <a:endParaRPr lang="en-US">
              <a:solidFill>
                <a:srgbClr val="7B9899"/>
              </a:solidFill>
              <a:latin typeface="Georgia" charset="0"/>
              <a:ea typeface="ＭＳ Ｐゴシック" charset="0"/>
              <a:cs typeface="ＭＳ Ｐゴシック" charset="0"/>
            </a:endParaRPr>
          </a:p>
        </p:txBody>
      </p:sp>
    </p:spTree>
    <p:extLst>
      <p:ext uri="{BB962C8B-B14F-4D97-AF65-F5344CB8AC3E}">
        <p14:creationId xmlns:p14="http://schemas.microsoft.com/office/powerpoint/2010/main" val="313243013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en-US" sz="2800">
                <a:latin typeface="Arial" charset="0"/>
                <a:ea typeface="ＭＳ Ｐゴシック" charset="0"/>
                <a:cs typeface="Arial" charset="0"/>
              </a:rPr>
              <a:t>APPLICATION #2: ARE YOU LIKE JUDAH? </a:t>
            </a: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If we choose to continue to sin we</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eventually come to the point where God</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discipline is inevitable.</a:t>
            </a:r>
          </a:p>
        </p:txBody>
      </p:sp>
    </p:spTree>
    <p:extLst>
      <p:ext uri="{BB962C8B-B14F-4D97-AF65-F5344CB8AC3E}">
        <p14:creationId xmlns:p14="http://schemas.microsoft.com/office/powerpoint/2010/main" val="146415853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Sin</a:t>
            </a:r>
          </a:p>
        </p:txBody>
      </p:sp>
      <p:sp>
        <p:nvSpPr>
          <p:cNvPr id="251907" name="Rectangle 5"/>
          <p:cNvSpPr>
            <a:spLocks noChangeArrowheads="1"/>
          </p:cNvSpPr>
          <p:nvPr/>
        </p:nvSpPr>
        <p:spPr bwMode="auto">
          <a:xfrm>
            <a:off x="5048250" y="1928813"/>
            <a:ext cx="363855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Animals observe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laws but not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people.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People act as though they have never heard His laws.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8:7 </a:t>
            </a: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NLT</a:t>
            </a:r>
            <a:endParaRPr kumimoji="0" lang="en-GB"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endParaRPr>
          </a:p>
        </p:txBody>
      </p:sp>
      <p:sp>
        <p:nvSpPr>
          <p:cNvPr id="2" name="TextBox 1"/>
          <p:cNvSpPr txBox="1"/>
          <p:nvPr/>
        </p:nvSpPr>
        <p:spPr>
          <a:xfrm>
            <a:off x="301626" y="1826942"/>
            <a:ext cx="4533582" cy="3416320"/>
          </a:xfrm>
          <a:prstGeom prst="rect">
            <a:avLst/>
          </a:prstGeom>
          <a:solidFill>
            <a:srgbClr val="3333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"Even the stork that flies across the sky knows the time of her migration, as do the turtledove, the swallow, and the crane. They all return at the proper time each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But not my people! They do not know the </a:t>
            </a:r>
            <a:r>
              <a:rPr kumimoji="0" lang="en-SG" sz="2000" b="1" i="0" u="none" strike="noStrike" kern="1200" cap="none" spc="0" normalizeH="0" baseline="0" noProof="0">
                <a:ln>
                  <a:noFill/>
                </a:ln>
                <a:solidFill>
                  <a:prstClr val="white"/>
                </a:solidFill>
                <a:effectLst/>
                <a:uLnTx/>
                <a:uFillTx/>
                <a:latin typeface="Arial"/>
                <a:ea typeface="+mn-ea"/>
                <a:cs typeface="Arial"/>
              </a:rPr>
              <a:t>LORD’s</a:t>
            </a:r>
            <a:r>
              <a:rPr kumimoji="0" lang="en-SG" sz="2400" b="1" i="0" u="none" strike="noStrike" kern="1200" cap="none" spc="0" normalizeH="0" baseline="0" noProof="0">
                <a:ln>
                  <a:noFill/>
                </a:ln>
                <a:solidFill>
                  <a:prstClr val="white"/>
                </a:solidFill>
                <a:effectLst/>
                <a:uLnTx/>
                <a:uFillTx/>
                <a:latin typeface="Arial"/>
                <a:ea typeface="+mn-ea"/>
                <a:cs typeface="Arial"/>
              </a:rPr>
              <a:t> laws."</a:t>
            </a:r>
            <a:endParaRPr kumimoji="0" lang="en-US" sz="2400"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181767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219200"/>
          </a:xfrm>
        </p:spPr>
        <p:txBody>
          <a:bodyPr/>
          <a:lstStyle/>
          <a:p>
            <a:r>
              <a:rPr lang="en-US" sz="3600" b="1" dirty="0">
                <a:solidFill>
                  <a:schemeClr val="tx1"/>
                </a:solidFill>
                <a:latin typeface="Arial" charset="0"/>
                <a:ea typeface="ＭＳ Ｐゴシック" charset="0"/>
                <a:cs typeface="Arial" charset="0"/>
              </a:rPr>
              <a:t>Judah</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Sin Eventually Resulted in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Discipline</a:t>
            </a:r>
          </a:p>
        </p:txBody>
      </p:sp>
      <p:sp>
        <p:nvSpPr>
          <p:cNvPr id="253954" name="Rectangle 5"/>
          <p:cNvSpPr>
            <a:spLocks noChangeArrowheads="1"/>
          </p:cNvSpPr>
          <p:nvPr/>
        </p:nvSpPr>
        <p:spPr bwMode="auto">
          <a:xfrm>
            <a:off x="214313" y="1443038"/>
            <a:ext cx="4814887"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0"/>
              </a:spcBef>
              <a:spcAft>
                <a:spcPct val="0"/>
              </a:spcAft>
              <a:buClrTx/>
              <a:buSzTx/>
              <a:buFont typeface="Georgia" charset="0"/>
              <a:buAutoNum type="arabicPeriod"/>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Judah</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kings and leaders were judged and punished.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22</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Jews endured 70 years of Babylonian exile.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25:11</a:t>
            </a:r>
          </a:p>
          <a:p>
            <a:pPr marL="363538" marR="0" lvl="1"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1" indent="-363538" algn="l" defTabSz="914400" rtl="0" eaLnBrk="1" fontAlgn="base" latinLnBrk="0" hangingPunct="1">
              <a:lnSpc>
                <a:spcPct val="100000"/>
              </a:lnSpc>
              <a:spcBef>
                <a:spcPct val="0"/>
              </a:spcBef>
              <a:spcAft>
                <a:spcPct val="0"/>
              </a:spcAft>
              <a:buClrTx/>
              <a:buSzTx/>
              <a:buFontTx/>
              <a:buAutoNum type="arabicPeriod" startAt="3"/>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God also judged nations that persecuted Judah. </a:t>
            </a:r>
          </a:p>
          <a:p>
            <a:pPr marL="363538" marR="0" lvl="1"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46–51</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7538615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Are You Like Judah?</a:t>
            </a: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In what area of your life do you continue in sin or resist repenting?</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Do you accept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 just discipline? </a:t>
            </a:r>
            <a:endParaRPr kumimoji="0" lang="en-GB"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5956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445</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Pre-Exile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(800-606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(606-536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Post-Exile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(536-400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U</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V</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I</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M</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graphicFrame>
        <p:nvGraphicFramePr>
          <p:cNvPr id="32" name="Table 31"/>
          <p:cNvGraphicFramePr>
            <a:graphicFrameLocks noGrp="1"/>
          </p:cNvGraphicFramePr>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The Daily Walk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a:t>
            </a: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Old Testament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S </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NAH</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BAD</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"IE"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(In Exile)</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HaZeMa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(final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OT books)</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HIJJMZL</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464256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APPLICATION #3: ARE YOU LIKE THE FAITHFUL REMNANT?</a:t>
            </a: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itle 3"/>
          <p:cNvSpPr txBox="1">
            <a:spLocks/>
          </p:cNvSpPr>
          <p:nvPr/>
        </p:nvSpPr>
        <p:spPr bwMode="auto">
          <a:xfrm>
            <a:off x="76200" y="3200400"/>
            <a:ext cx="2971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is hope after discipline because God</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justice is balanced with mercy and faithfulness.</a:t>
            </a:r>
          </a:p>
        </p:txBody>
      </p:sp>
    </p:spTree>
    <p:extLst>
      <p:ext uri="{BB962C8B-B14F-4D97-AF65-F5344CB8AC3E}">
        <p14:creationId xmlns:p14="http://schemas.microsoft.com/office/powerpoint/2010/main" val="226103611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en-US" sz="3600" b="1">
                <a:solidFill>
                  <a:srgbClr val="660066"/>
                </a:solidFill>
                <a:latin typeface="Arial" charset="0"/>
                <a:ea typeface="ＭＳ Ｐゴシック" charset="0"/>
                <a:cs typeface="Arial" charset="0"/>
              </a:rPr>
              <a:t>Nature of Judgment in Jeremiah</a:t>
            </a:r>
            <a:endParaRPr lang="en-US" sz="3200" b="1">
              <a:solidFill>
                <a:srgbClr val="660066"/>
              </a:solidFill>
              <a:latin typeface="Arial" charset="0"/>
              <a:ea typeface="ＭＳ Ｐゴシック" charset="0"/>
              <a:cs typeface="Arial" charset="0"/>
            </a:endParaRPr>
          </a:p>
        </p:txBody>
      </p:sp>
      <p:sp>
        <p:nvSpPr>
          <p:cNvPr id="258050" name="Rectangle 5"/>
          <p:cNvSpPr>
            <a:spLocks noChangeArrowheads="1"/>
          </p:cNvSpPr>
          <p:nvPr/>
        </p:nvSpPr>
        <p:spPr bwMode="auto">
          <a:xfrm>
            <a:off x="381000" y="1595438"/>
            <a:ext cx="5257800" cy="421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1.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Against both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Judah and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rPr>
              <a:t>Gentile Nations</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Reveals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justice, sovereignty, faithfulness and mercy</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3.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Balanced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with h</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rPr>
              <a:t>ope in New Covenant and Restoration</a:t>
            </a:r>
            <a:endParaRPr kumimoji="0" lang="en-GB"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037614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put your hope in your faithful and merciful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look forward to the Day of the L</a:t>
            </a: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 and the complete restoration it promises?</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NO HOPE?</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or...</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4651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en-US" sz="4400" b="1">
                <a:solidFill>
                  <a:srgbClr val="660066"/>
                </a:solidFill>
                <a:latin typeface="Arial" charset="0"/>
                <a:ea typeface="ＭＳ Ｐゴシック" charset="0"/>
                <a:cs typeface="Arial" charset="0"/>
              </a:rPr>
              <a:t>How Then Should You Live?</a:t>
            </a:r>
          </a:p>
        </p:txBody>
      </p:sp>
    </p:spTree>
    <p:extLst>
      <p:ext uri="{BB962C8B-B14F-4D97-AF65-F5344CB8AC3E}">
        <p14:creationId xmlns:p14="http://schemas.microsoft.com/office/powerpoint/2010/main" val="297062258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31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idx="4294967295"/>
          </p:nvPr>
        </p:nvSpPr>
        <p:spPr>
          <a:xfrm>
            <a:off x="5334000" y="228600"/>
            <a:ext cx="3502025" cy="1905000"/>
          </a:xfrm>
        </p:spPr>
        <p:txBody>
          <a:bodyPr/>
          <a:lstStyle/>
          <a:p>
            <a:r>
              <a:rPr lang="en-US">
                <a:solidFill>
                  <a:schemeClr val="tx1"/>
                </a:solidFill>
                <a:latin typeface="Georgia" charset="0"/>
                <a:ea typeface="ＭＳ Ｐゴシック" charset="0"/>
                <a:cs typeface="ＭＳ Ｐゴシック" charset="0"/>
              </a:rPr>
              <a:t>A Great Movie on Jeremiah</a:t>
            </a:r>
          </a:p>
        </p:txBody>
      </p:sp>
      <p:pic>
        <p:nvPicPr>
          <p:cNvPr id="261122" name="Picture 2" descr="jer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40" y="0"/>
            <a:ext cx="4953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204998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transition spd="med">
    <p:randomBar dir="vert"/>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024054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Jeremiah in the Line of Prophets</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5" y="1643063"/>
            <a:ext cx="3429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ext Box 4"/>
          <p:cNvSpPr txBox="1">
            <a:spLocks noChangeArrowheads="1"/>
          </p:cNvSpPr>
          <p:nvPr/>
        </p:nvSpPr>
        <p:spPr bwMode="auto">
          <a:xfrm>
            <a:off x="8305800" y="2238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344</a:t>
            </a: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Obadiah - Edom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Jonah - Compassion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Amos - Injustice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Hosea - Loyal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Isaiah - Restoration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Micah - Exploitation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Nahum - Nineveh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Habakkuk - Faith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Zephaniah - Day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Joel - Locusts </a:t>
            </a:r>
          </a:p>
          <a:p>
            <a:pPr algn="ctr" defTabSz="914400" fontAlgn="base">
              <a:spcBef>
                <a:spcPct val="20000"/>
              </a:spcBef>
              <a:spcAft>
                <a:spcPct val="0"/>
              </a:spcAft>
              <a:buClr>
                <a:srgbClr val="D16349"/>
              </a:buClr>
              <a:buSzPct val="85000"/>
              <a:buFont typeface="Wingdings 2" charset="0"/>
              <a:buNone/>
            </a:pPr>
            <a:r>
              <a:rPr lang="en-US" sz="2000" b="1" dirty="0">
                <a:solidFill>
                  <a:srgbClr val="660066"/>
                </a:solidFill>
              </a:rPr>
              <a:t>Jeremiah – Inevitable</a:t>
            </a:r>
            <a:endParaRPr lang="en-US" sz="2000" b="1" dirty="0"/>
          </a:p>
          <a:p>
            <a:pPr marL="0" indent="0" algn="ctr" defTabSz="914400" fontAlgn="base">
              <a:spcBef>
                <a:spcPct val="20000"/>
              </a:spcBef>
              <a:spcAft>
                <a:spcPct val="0"/>
              </a:spcAft>
              <a:buClr>
                <a:srgbClr val="D16349"/>
              </a:buClr>
              <a:buSzPct val="85000"/>
            </a:pPr>
            <a:r>
              <a:rPr lang="en-US" sz="2000" b="1" dirty="0">
                <a:solidFill>
                  <a:prstClr val="black"/>
                </a:solidFill>
                <a:sym typeface="Wingdings" charset="0"/>
              </a:rPr>
              <a:t> </a:t>
            </a:r>
            <a:r>
              <a:rPr lang="en-US" sz="2000" b="1" dirty="0">
                <a:sym typeface="Wingdings" charset="0"/>
              </a:rPr>
              <a:t>Lamentations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sym typeface="Wingdings" charset="0"/>
              </a:rPr>
              <a:t> Daniel, Ezekiel (Exile)</a:t>
            </a:r>
          </a:p>
        </p:txBody>
      </p:sp>
    </p:spTree>
    <p:extLst>
      <p:ext uri="{BB962C8B-B14F-4D97-AF65-F5344CB8AC3E}">
        <p14:creationId xmlns:p14="http://schemas.microsoft.com/office/powerpoint/2010/main" val="420845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9146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908865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3"/>
          <p:cNvSpPr>
            <a:spLocks noGrp="1"/>
          </p:cNvSpPr>
          <p:nvPr>
            <p:ph type="title"/>
          </p:nvPr>
        </p:nvSpPr>
        <p:spPr>
          <a:xfrm>
            <a:off x="180975" y="228600"/>
            <a:ext cx="8534400" cy="758825"/>
          </a:xfrm>
        </p:spPr>
        <p:txBody>
          <a:bodyPr/>
          <a:lstStyle/>
          <a:p>
            <a:r>
              <a:rPr lang="en-US" sz="3600" b="1">
                <a:solidFill>
                  <a:schemeClr val="tx1"/>
                </a:solidFill>
                <a:latin typeface="Arial" charset="0"/>
                <a:ea typeface="ＭＳ Ｐゴシック" charset="0"/>
                <a:cs typeface="Arial" charset="0"/>
              </a:rPr>
              <a:t>Ample Warning For Judah</a:t>
            </a: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735-710 BC Micah:  </a:t>
            </a:r>
            <a:r>
              <a:rPr lang="en-US" sz="2000" b="1" dirty="0">
                <a:solidFill>
                  <a:prstClr val="black"/>
                </a:solidFill>
              </a:rPr>
              <a:t>Judah will suffer exile for exploitation of poor</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c. 630 BC Zephaniah: </a:t>
            </a:r>
            <a:r>
              <a:rPr lang="en-US" sz="2000" b="1" dirty="0">
                <a:solidFill>
                  <a:prstClr val="black"/>
                </a:solidFill>
              </a:rPr>
              <a:t>Day of the Lord is coming - Repent!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4 decades before Jerusalem</a:t>
            </a:r>
            <a:r>
              <a:rPr lang="mr-IN" altLang="ja-JP" sz="2000" b="1" dirty="0">
                <a:solidFill>
                  <a:prstClr val="black"/>
                </a:solidFill>
              </a:rPr>
              <a:t>'</a:t>
            </a:r>
            <a:r>
              <a:rPr lang="en-US" sz="2000" b="1" dirty="0">
                <a:solidFill>
                  <a:prstClr val="black"/>
                </a:solidFill>
              </a:rPr>
              <a:t>s fall </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607-5 BC Habakkuk: </a:t>
            </a:r>
            <a:r>
              <a:rPr lang="en-US" sz="2000" b="1" dirty="0">
                <a:solidFill>
                  <a:prstClr val="black"/>
                </a:solidFill>
              </a:rPr>
              <a:t>Judah will be disciplined by Babylon</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C00000"/>
                </a:solidFill>
              </a:rPr>
              <a:t>590 BC Joel: </a:t>
            </a:r>
            <a:r>
              <a:rPr lang="en-US" sz="2000" b="1" dirty="0">
                <a:solidFill>
                  <a:prstClr val="black"/>
                </a:solidFill>
              </a:rPr>
              <a:t>Judgment by locusts should cause 				       repentance before Babylon</a:t>
            </a:r>
            <a:r>
              <a:rPr lang="mr-IN" altLang="ja-JP" sz="2000" b="1" dirty="0">
                <a:solidFill>
                  <a:prstClr val="black"/>
                </a:solidFill>
              </a:rPr>
              <a:t>'</a:t>
            </a:r>
            <a:r>
              <a:rPr lang="en-US" sz="2000" b="1" dirty="0">
                <a:solidFill>
                  <a:prstClr val="black"/>
                </a:solidFill>
              </a:rPr>
              <a:t>s invasion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D16349"/>
                </a:solidFill>
              </a:rPr>
              <a:t> </a:t>
            </a:r>
            <a:r>
              <a:rPr lang="en-US" sz="2000" b="1" dirty="0">
                <a:solidFill>
                  <a:srgbClr val="C00000"/>
                </a:solidFill>
              </a:rPr>
              <a:t>627-580 BC Jeremiah: </a:t>
            </a:r>
            <a:r>
              <a:rPr lang="en-US" sz="2000" b="1" dirty="0">
                <a:solidFill>
                  <a:prstClr val="black"/>
                </a:solidFill>
              </a:rPr>
              <a:t>Judgment is inevitable.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70 years captivity!</a:t>
            </a:r>
            <a:endParaRPr lang="en-GB" sz="2000" b="1" dirty="0">
              <a:solidFill>
                <a:prstClr val="black"/>
              </a:solidFill>
            </a:endParaRPr>
          </a:p>
        </p:txBody>
      </p:sp>
      <p:pic>
        <p:nvPicPr>
          <p:cNvPr id="62467" name="Picture 23" descr="MCj0104714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962400"/>
            <a:ext cx="2209800" cy="196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25" descr="MCj043163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6013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linds(horizontal)">
                                      <p:cBhvr>
                                        <p:cTn id="30" dur="500"/>
                                        <p:tgtEl>
                                          <p:spTgt spid="6">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blinds(horizontal)">
                                      <p:cBhvr>
                                        <p:cTn id="3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Isaiah</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Hosea</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Jeremiah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40+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Micah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25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434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pitchFamily="-112" charset="0"/>
                <a:ea typeface="ＭＳ Ｐゴシック" charset="0"/>
                <a:cs typeface="ＭＳ Ｐゴシック" charset="0"/>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4195278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b="1">
              <a:solidFill>
                <a:prstClr val="white"/>
              </a:solidFill>
              <a:latin typeface="Arial"/>
              <a:cs typeface="Arial"/>
            </a:endParaRPr>
          </a:p>
        </p:txBody>
      </p:sp>
      <p:sp>
        <p:nvSpPr>
          <p:cNvPr id="64514" name="Title 5"/>
          <p:cNvSpPr>
            <a:spLocks noGrp="1"/>
          </p:cNvSpPr>
          <p:nvPr>
            <p:ph type="title"/>
          </p:nvPr>
        </p:nvSpPr>
        <p:spPr/>
        <p:txBody>
          <a:bodyPr/>
          <a:lstStyle/>
          <a:p>
            <a:r>
              <a:rPr lang="en-US" sz="3600" b="1">
                <a:solidFill>
                  <a:schemeClr val="tx1"/>
                </a:solidFill>
                <a:latin typeface="Arial" charset="0"/>
                <a:ea typeface="ＭＳ Ｐゴシック" charset="0"/>
                <a:cs typeface="Arial" charset="0"/>
              </a:rPr>
              <a:t>Chart of OT Kings &amp; Prophets</a:t>
            </a:r>
          </a:p>
        </p:txBody>
      </p:sp>
      <p:pic>
        <p:nvPicPr>
          <p:cNvPr id="64517" name="Picture 7" descr="Whitcomb 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1733" y="1714500"/>
            <a:ext cx="4783667"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8"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758966"/>
            <a:ext cx="3884011" cy="4005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342</a:t>
            </a:r>
          </a:p>
        </p:txBody>
      </p:sp>
    </p:spTree>
    <p:extLst>
      <p:ext uri="{BB962C8B-B14F-4D97-AF65-F5344CB8AC3E}">
        <p14:creationId xmlns:p14="http://schemas.microsoft.com/office/powerpoint/2010/main" val="144062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Babylonian deportation</a:t>
            </a: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Chronology of Jeremiah</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a:t>
            </a:r>
            <a:endParaRPr lang="en-GB" sz="1800" b="1">
              <a:solidFill>
                <a:srgbClr val="660066"/>
              </a:solidFill>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2</a:t>
            </a:r>
            <a:endParaRPr lang="en-GB" sz="1800" b="1">
              <a:solidFill>
                <a:srgbClr val="660066"/>
              </a:solidFill>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a:t>
            </a:r>
            <a:endParaRPr lang="en-GB" sz="1800" b="1">
              <a:solidFill>
                <a:srgbClr val="660066"/>
              </a:solidFill>
            </a:endParaRPr>
          </a:p>
        </p:txBody>
      </p:sp>
      <p:sp>
        <p:nvSpPr>
          <p:cNvPr id="348166" name="Text Box 14"/>
          <p:cNvSpPr txBox="1">
            <a:spLocks noChangeArrowheads="1"/>
          </p:cNvSpPr>
          <p:nvPr/>
        </p:nvSpPr>
        <p:spPr bwMode="auto">
          <a:xfrm>
            <a:off x="1993900" y="4610100"/>
            <a:ext cx="1209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7" name="Text Box 15"/>
          <p:cNvSpPr txBox="1">
            <a:spLocks noChangeArrowheads="1"/>
          </p:cNvSpPr>
          <p:nvPr/>
        </p:nvSpPr>
        <p:spPr bwMode="auto">
          <a:xfrm>
            <a:off x="4891088" y="4610100"/>
            <a:ext cx="1209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8" name="Text Box 16"/>
          <p:cNvSpPr txBox="1">
            <a:spLocks noChangeArrowheads="1"/>
          </p:cNvSpPr>
          <p:nvPr/>
        </p:nvSpPr>
        <p:spPr bwMode="auto">
          <a:xfrm>
            <a:off x="3363913" y="4610100"/>
            <a:ext cx="1096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69" name="Text Box 17"/>
          <p:cNvSpPr txBox="1">
            <a:spLocks noChangeArrowheads="1"/>
          </p:cNvSpPr>
          <p:nvPr/>
        </p:nvSpPr>
        <p:spPr bwMode="auto">
          <a:xfrm>
            <a:off x="7040563" y="4559300"/>
            <a:ext cx="1096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70" name="Rectangle 20"/>
          <p:cNvSpPr>
            <a:spLocks noChangeArrowheads="1"/>
          </p:cNvSpPr>
          <p:nvPr/>
        </p:nvSpPr>
        <p:spPr bwMode="auto">
          <a:xfrm>
            <a:off x="428625" y="5157788"/>
            <a:ext cx="838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dirty="0">
                <a:solidFill>
                  <a:srgbClr val="000000"/>
                </a:solidFill>
                <a:latin typeface="Arial"/>
                <a:ea typeface="ＭＳ Ｐゴシック" charset="0"/>
                <a:cs typeface="Arial"/>
              </a:rPr>
              <a:t>Jeremiah prophesied from the 13th year of Josiah (627 BC) </a:t>
            </a:r>
          </a:p>
          <a:p>
            <a:pPr defTabSz="914400" fontAlgn="base">
              <a:spcBef>
                <a:spcPct val="0"/>
              </a:spcBef>
              <a:spcAft>
                <a:spcPct val="0"/>
              </a:spcAft>
            </a:pPr>
            <a:r>
              <a:rPr lang="en-US" b="1" dirty="0">
                <a:solidFill>
                  <a:srgbClr val="000000"/>
                </a:solidFill>
                <a:latin typeface="Arial"/>
                <a:ea typeface="ＭＳ Ｐゴシック" charset="0"/>
                <a:cs typeface="Arial"/>
              </a:rPr>
              <a:t>			past the fall of Judah (586 BC) to about 580 BC. </a:t>
            </a:r>
          </a:p>
          <a:p>
            <a:pPr defTabSz="914400" fontAlgn="base">
              <a:spcBef>
                <a:spcPct val="0"/>
              </a:spcBef>
              <a:spcAft>
                <a:spcPct val="0"/>
              </a:spcAft>
            </a:pPr>
            <a:endParaRPr lang="en-US" b="1" dirty="0">
              <a:solidFill>
                <a:srgbClr val="000000"/>
              </a:solidFill>
              <a:latin typeface="Arial"/>
              <a:ea typeface="ＭＳ Ｐゴシック" charset="0"/>
              <a:cs typeface="Arial"/>
            </a:endParaRPr>
          </a:p>
          <a:p>
            <a:pPr defTabSz="914400" fontAlgn="base">
              <a:spcBef>
                <a:spcPct val="0"/>
              </a:spcBef>
              <a:spcAft>
                <a:spcPct val="0"/>
              </a:spcAft>
            </a:pPr>
            <a:r>
              <a:rPr lang="en-US" b="1" dirty="0">
                <a:solidFill>
                  <a:srgbClr val="000000"/>
                </a:solidFill>
                <a:latin typeface="Arial"/>
                <a:ea typeface="ＭＳ Ｐゴシック" charset="0"/>
                <a:cs typeface="Arial"/>
              </a:rPr>
              <a:t>His ministry spanned 4 decades and the reigns of 5 kings of Judah.</a:t>
            </a: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000" b="1" dirty="0">
                <a:solidFill>
                  <a:prstClr val="white"/>
                </a:solidFill>
                <a:effectLst>
                  <a:outerShdw blurRad="38100" dist="38100" dir="2700000" algn="tl">
                    <a:srgbClr val="000000">
                      <a:alpha val="43137"/>
                    </a:srgbClr>
                  </a:outerShdw>
                </a:effectLst>
              </a:rPr>
              <a:t>560</a:t>
            </a:r>
          </a:p>
          <a:p>
            <a:pPr defTabSz="914400" eaLnBrk="1" fontAlgn="base" hangingPunct="1">
              <a:spcBef>
                <a:spcPct val="0"/>
              </a:spcBef>
              <a:spcAft>
                <a:spcPct val="0"/>
              </a:spcAft>
              <a:defRPr/>
            </a:pPr>
            <a:r>
              <a:rPr lang="en-US" sz="2000" b="1" dirty="0">
                <a:solidFill>
                  <a:prstClr val="white"/>
                </a:solidFill>
                <a:effectLst>
                  <a:outerShdw blurRad="38100" dist="38100" dir="2700000" algn="tl">
                    <a:srgbClr val="000000">
                      <a:alpha val="43137"/>
                    </a:srgbClr>
                  </a:outerShdw>
                </a:effectLst>
              </a:rPr>
              <a:t>475</a:t>
            </a:r>
          </a:p>
        </p:txBody>
      </p:sp>
      <p:sp>
        <p:nvSpPr>
          <p:cNvPr id="348173" name="Text Box 21"/>
          <p:cNvSpPr txBox="1">
            <a:spLocks noChangeArrowheads="1"/>
          </p:cNvSpPr>
          <p:nvPr/>
        </p:nvSpPr>
        <p:spPr bwMode="auto">
          <a:xfrm>
            <a:off x="323850" y="2605435"/>
            <a:ext cx="15303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Major Events:</a:t>
            </a: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605</a:t>
            </a: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597</a:t>
            </a: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586</a:t>
            </a:r>
          </a:p>
        </p:txBody>
      </p:sp>
      <p:sp>
        <p:nvSpPr>
          <p:cNvPr id="348178" name="Text Box 21"/>
          <p:cNvSpPr txBox="1">
            <a:spLocks noChangeArrowheads="1"/>
          </p:cNvSpPr>
          <p:nvPr/>
        </p:nvSpPr>
        <p:spPr bwMode="auto">
          <a:xfrm>
            <a:off x="468313" y="2267298"/>
            <a:ext cx="5254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627</a:t>
            </a:r>
          </a:p>
        </p:txBody>
      </p:sp>
      <p:sp>
        <p:nvSpPr>
          <p:cNvPr id="348179" name="Text Box 21"/>
          <p:cNvSpPr txBox="1">
            <a:spLocks noChangeArrowheads="1"/>
          </p:cNvSpPr>
          <p:nvPr/>
        </p:nvSpPr>
        <p:spPr bwMode="auto">
          <a:xfrm>
            <a:off x="2124075" y="2267298"/>
            <a:ext cx="5270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609</a:t>
            </a: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Call</a:t>
            </a:r>
          </a:p>
        </p:txBody>
      </p:sp>
      <p:sp>
        <p:nvSpPr>
          <p:cNvPr id="348181" name="Text Box 21"/>
          <p:cNvSpPr txBox="1">
            <a:spLocks noChangeArrowheads="1"/>
          </p:cNvSpPr>
          <p:nvPr/>
        </p:nvSpPr>
        <p:spPr bwMode="auto">
          <a:xfrm>
            <a:off x="2124075" y="2605063"/>
            <a:ext cx="100806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Josiah</a:t>
            </a:r>
            <a:r>
              <a:rPr lang="mr-IN" sz="1600" b="1" dirty="0">
                <a:solidFill>
                  <a:srgbClr val="000000"/>
                </a:solidFill>
              </a:rPr>
              <a:t>'</a:t>
            </a:r>
            <a:r>
              <a:rPr lang="en-US" sz="1600" b="1" dirty="0">
                <a:solidFill>
                  <a:srgbClr val="000000"/>
                </a:solidFill>
              </a:rPr>
              <a:t>s death</a:t>
            </a:r>
          </a:p>
        </p:txBody>
      </p:sp>
      <p:sp>
        <p:nvSpPr>
          <p:cNvPr id="348182" name="Text Box 21"/>
          <p:cNvSpPr txBox="1">
            <a:spLocks noChangeArrowheads="1"/>
          </p:cNvSpPr>
          <p:nvPr/>
        </p:nvSpPr>
        <p:spPr bwMode="auto">
          <a:xfrm>
            <a:off x="3851274" y="2605063"/>
            <a:ext cx="151281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invasion</a:t>
            </a:r>
          </a:p>
        </p:txBody>
      </p:sp>
      <p:sp>
        <p:nvSpPr>
          <p:cNvPr id="348183" name="Text Box 21"/>
          <p:cNvSpPr txBox="1">
            <a:spLocks noChangeArrowheads="1"/>
          </p:cNvSpPr>
          <p:nvPr/>
        </p:nvSpPr>
        <p:spPr bwMode="auto">
          <a:xfrm>
            <a:off x="7092949" y="2605063"/>
            <a:ext cx="1510961"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exile</a:t>
            </a: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000090"/>
                </a:solidFill>
              </a:rPr>
              <a:t>PERIODS OF PROPHETIC MINISTRY</a:t>
            </a:r>
          </a:p>
        </p:txBody>
      </p:sp>
      <p:sp>
        <p:nvSpPr>
          <p:cNvPr id="4" name="TextBox 3"/>
          <p:cNvSpPr txBox="1">
            <a:spLocks noChangeArrowheads="1"/>
          </p:cNvSpPr>
          <p:nvPr/>
        </p:nvSpPr>
        <p:spPr bwMode="auto">
          <a:xfrm>
            <a:off x="539750" y="1740248"/>
            <a:ext cx="1125538"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627-622</a:t>
            </a:r>
          </a:p>
        </p:txBody>
      </p:sp>
      <p:sp>
        <p:nvSpPr>
          <p:cNvPr id="29" name="TextBox 28"/>
          <p:cNvSpPr txBox="1">
            <a:spLocks noChangeArrowheads="1"/>
          </p:cNvSpPr>
          <p:nvPr/>
        </p:nvSpPr>
        <p:spPr bwMode="auto">
          <a:xfrm>
            <a:off x="2700338" y="1740248"/>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608-605</a:t>
            </a:r>
          </a:p>
        </p:txBody>
      </p:sp>
      <p:sp>
        <p:nvSpPr>
          <p:cNvPr id="30" name="TextBox 29"/>
          <p:cNvSpPr txBox="1">
            <a:spLocks noChangeArrowheads="1"/>
          </p:cNvSpPr>
          <p:nvPr/>
        </p:nvSpPr>
        <p:spPr bwMode="auto">
          <a:xfrm>
            <a:off x="6084888" y="1740248"/>
            <a:ext cx="1125537"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593-586</a:t>
            </a:r>
          </a:p>
        </p:txBody>
      </p:sp>
      <p:sp>
        <p:nvSpPr>
          <p:cNvPr id="31" name="TextBox 30"/>
          <p:cNvSpPr txBox="1">
            <a:spLocks noChangeArrowheads="1"/>
          </p:cNvSpPr>
          <p:nvPr/>
        </p:nvSpPr>
        <p:spPr bwMode="auto">
          <a:xfrm>
            <a:off x="7235825" y="1740248"/>
            <a:ext cx="1127125" cy="400050"/>
          </a:xfrm>
          <a:prstGeom prst="rect">
            <a:avLst/>
          </a:prstGeom>
          <a:noFill/>
          <a:ln w="38100">
            <a:solidFill>
              <a:srgbClr val="00009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586-585</a:t>
            </a:r>
          </a:p>
        </p:txBody>
      </p:sp>
      <p:sp>
        <p:nvSpPr>
          <p:cNvPr id="348189" name="Text Box 21"/>
          <p:cNvSpPr txBox="1">
            <a:spLocks noChangeArrowheads="1"/>
          </p:cNvSpPr>
          <p:nvPr/>
        </p:nvSpPr>
        <p:spPr bwMode="auto">
          <a:xfrm>
            <a:off x="323850" y="3738563"/>
            <a:ext cx="17351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Kings of Judah:</a:t>
            </a: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Josiah</a:t>
            </a:r>
          </a:p>
          <a:p>
            <a:pPr defTabSz="914400" fontAlgn="base">
              <a:spcBef>
                <a:spcPct val="0"/>
              </a:spcBef>
              <a:spcAft>
                <a:spcPct val="0"/>
              </a:spcAft>
            </a:pPr>
            <a:r>
              <a:rPr lang="en-US" sz="1600" b="1">
                <a:solidFill>
                  <a:srgbClr val="000000"/>
                </a:solidFill>
              </a:rPr>
              <a:t>(640-609)</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Jehoahaz</a:t>
            </a:r>
          </a:p>
          <a:p>
            <a:pPr defTabSz="914400" fontAlgn="base">
              <a:spcBef>
                <a:spcPct val="0"/>
              </a:spcBef>
              <a:spcAft>
                <a:spcPct val="0"/>
              </a:spcAft>
            </a:pPr>
            <a:r>
              <a:rPr lang="en-US" sz="1600" b="1">
                <a:solidFill>
                  <a:srgbClr val="000000"/>
                </a:solidFill>
              </a:rPr>
              <a:t>(609)</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Jehoiakim</a:t>
            </a:r>
          </a:p>
          <a:p>
            <a:pPr defTabSz="914400" fontAlgn="base">
              <a:spcBef>
                <a:spcPct val="0"/>
              </a:spcBef>
              <a:spcAft>
                <a:spcPct val="0"/>
              </a:spcAft>
            </a:pPr>
            <a:r>
              <a:rPr lang="en-US" sz="1600" b="1" dirty="0">
                <a:solidFill>
                  <a:srgbClr val="000000"/>
                </a:solidFill>
              </a:rPr>
              <a:t>(608-598)</a:t>
            </a:r>
          </a:p>
        </p:txBody>
      </p:sp>
      <p:sp>
        <p:nvSpPr>
          <p:cNvPr id="348193" name="Text Box 21"/>
          <p:cNvSpPr txBox="1">
            <a:spLocks noChangeArrowheads="1"/>
          </p:cNvSpPr>
          <p:nvPr/>
        </p:nvSpPr>
        <p:spPr bwMode="auto">
          <a:xfrm>
            <a:off x="4932363" y="3995738"/>
            <a:ext cx="1512962"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Jehoiachin</a:t>
            </a:r>
          </a:p>
          <a:p>
            <a:pPr defTabSz="914400" fontAlgn="base">
              <a:spcBef>
                <a:spcPct val="0"/>
              </a:spcBef>
              <a:spcAft>
                <a:spcPct val="0"/>
              </a:spcAft>
            </a:pPr>
            <a:r>
              <a:rPr lang="en-US" sz="1600" b="1" dirty="0">
                <a:solidFill>
                  <a:srgbClr val="000000"/>
                </a:solidFill>
              </a:rPr>
              <a:t>(598-597)</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Zedekiah</a:t>
            </a:r>
          </a:p>
          <a:p>
            <a:pPr defTabSz="914400" fontAlgn="base">
              <a:spcBef>
                <a:spcPct val="0"/>
              </a:spcBef>
              <a:spcAft>
                <a:spcPct val="0"/>
              </a:spcAft>
            </a:pPr>
            <a:r>
              <a:rPr lang="en-US" sz="1600" b="1">
                <a:solidFill>
                  <a:srgbClr val="000000"/>
                </a:solidFill>
              </a:rPr>
              <a:t>(597-586)</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Daniel ministers in Babylon</a:t>
            </a: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400" fontAlgn="base">
              <a:spcBef>
                <a:spcPct val="0"/>
              </a:spcBef>
              <a:spcAft>
                <a:spcPct val="0"/>
              </a:spcAft>
              <a:defRPr/>
            </a:pPr>
            <a:r>
              <a:rPr lang="en-US" sz="2000" b="1" dirty="0">
                <a:solidFill>
                  <a:prstClr val="white"/>
                </a:solidFill>
                <a:latin typeface="Arial"/>
                <a:cs typeface="Arial"/>
              </a:rPr>
              <a:t>Ezekiel ministers in Babylon</a:t>
            </a:r>
          </a:p>
        </p:txBody>
      </p:sp>
    </p:spTree>
    <p:extLst>
      <p:ext uri="{BB962C8B-B14F-4D97-AF65-F5344CB8AC3E}">
        <p14:creationId xmlns:p14="http://schemas.microsoft.com/office/powerpoint/2010/main" val="172803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sz="3600" b="1">
                <a:solidFill>
                  <a:schemeClr val="tx1"/>
                </a:solidFill>
                <a:latin typeface="Arial" charset="0"/>
                <a:ea typeface="ＭＳ Ｐゴシック" charset="0"/>
                <a:cs typeface="Arial" charset="0"/>
              </a:rPr>
              <a:t>Rulers He Ministered Under</a:t>
            </a:r>
          </a:p>
        </p:txBody>
      </p:sp>
      <p:sp>
        <p:nvSpPr>
          <p:cNvPr id="68610" name="Rectangle 3"/>
          <p:cNvSpPr txBox="1">
            <a:spLocks noChangeArrowheads="1"/>
          </p:cNvSpPr>
          <p:nvPr/>
        </p:nvSpPr>
        <p:spPr bwMode="auto">
          <a:xfrm>
            <a:off x="152400" y="2362200"/>
            <a:ext cx="8991600" cy="392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1. JOSIAH </a:t>
            </a:r>
            <a:r>
              <a:rPr lang="en-US" sz="1800" b="1" dirty="0">
                <a:solidFill>
                  <a:prstClr val="black"/>
                </a:solidFill>
              </a:rPr>
              <a:t>- Judah</a:t>
            </a:r>
            <a:r>
              <a:rPr lang="mr-IN" altLang="ja-JP" sz="1800" b="1" dirty="0">
                <a:solidFill>
                  <a:prstClr val="black"/>
                </a:solidFill>
              </a:rPr>
              <a:t>'</a:t>
            </a:r>
            <a:r>
              <a:rPr lang="en-US" sz="1800" b="1" dirty="0">
                <a:solidFill>
                  <a:prstClr val="black"/>
                </a:solidFill>
              </a:rPr>
              <a:t>s last godly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2. JEHOAHAZ </a:t>
            </a:r>
            <a:r>
              <a:rPr lang="en-US" sz="1800" b="1" dirty="0">
                <a:solidFill>
                  <a:prstClr val="black"/>
                </a:solidFill>
              </a:rPr>
              <a:t>- (son of Josiah) Weak ruler deposed by Pharaoh </a:t>
            </a:r>
            <a:r>
              <a:rPr lang="en-US" sz="1800" b="1" dirty="0" err="1">
                <a:solidFill>
                  <a:prstClr val="black"/>
                </a:solidFill>
              </a:rPr>
              <a:t>Neco</a:t>
            </a:r>
            <a:r>
              <a:rPr lang="en-US" sz="1800" b="1" dirty="0">
                <a:solidFill>
                  <a:prstClr val="black"/>
                </a:solidFill>
              </a:rPr>
              <a:t> in 3 mos.</a:t>
            </a:r>
            <a:endParaRPr lang="en-US" sz="1800" b="1" dirty="0">
              <a:solidFill>
                <a:srgbClr val="FF0000"/>
              </a:solidFill>
            </a:endParaRP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2. JEHOIAKIM </a:t>
            </a:r>
            <a:r>
              <a:rPr lang="en-US" sz="1800" b="1" dirty="0">
                <a:solidFill>
                  <a:prstClr val="black"/>
                </a:solidFill>
              </a:rPr>
              <a:t>- (son of Josiah) Ungodly, Bible burning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3. JEHOIACHIN </a:t>
            </a:r>
            <a:r>
              <a:rPr lang="en-US" sz="1800" b="1" dirty="0">
                <a:solidFill>
                  <a:prstClr val="black"/>
                </a:solidFill>
              </a:rPr>
              <a:t>- (son of </a:t>
            </a:r>
            <a:r>
              <a:rPr lang="en-US" sz="1800" b="1" dirty="0" err="1">
                <a:solidFill>
                  <a:prstClr val="black"/>
                </a:solidFill>
              </a:rPr>
              <a:t>Jehoiakim</a:t>
            </a:r>
            <a:r>
              <a:rPr lang="en-US" sz="1800" b="1" dirty="0">
                <a:solidFill>
                  <a:prstClr val="black"/>
                </a:solidFill>
              </a:rPr>
              <a:t>) a ninety-day wonder judged by God</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4. ZEDEKIAH </a:t>
            </a:r>
            <a:r>
              <a:rPr lang="en-US" sz="1800" b="1" dirty="0">
                <a:solidFill>
                  <a:prstClr val="black"/>
                </a:solidFill>
              </a:rPr>
              <a:t>- (uncle of </a:t>
            </a:r>
            <a:r>
              <a:rPr lang="en-US" sz="1800" b="1" dirty="0" err="1">
                <a:solidFill>
                  <a:prstClr val="black"/>
                </a:solidFill>
              </a:rPr>
              <a:t>Jehoiachin</a:t>
            </a:r>
            <a:r>
              <a:rPr lang="en-US" sz="1800" b="1" dirty="0">
                <a:solidFill>
                  <a:prstClr val="black"/>
                </a:solidFill>
              </a:rPr>
              <a:t>) Judah</a:t>
            </a:r>
            <a:r>
              <a:rPr lang="mr-IN" altLang="ja-JP" sz="1800" b="1" dirty="0">
                <a:solidFill>
                  <a:prstClr val="black"/>
                </a:solidFill>
              </a:rPr>
              <a:t>'</a:t>
            </a:r>
            <a:r>
              <a:rPr lang="en-US" sz="1800" b="1" dirty="0">
                <a:solidFill>
                  <a:prstClr val="black"/>
                </a:solidFill>
              </a:rPr>
              <a:t>s final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5. NEBUCHADNEZZAR </a:t>
            </a:r>
            <a:r>
              <a:rPr lang="en-US" sz="1800" b="1" dirty="0">
                <a:solidFill>
                  <a:prstClr val="black"/>
                </a:solidFill>
              </a:rPr>
              <a:t>- Great Babylonian conqueror</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6. GEDALIAH </a:t>
            </a:r>
            <a:r>
              <a:rPr lang="en-US" sz="1800" b="1" dirty="0">
                <a:solidFill>
                  <a:prstClr val="black"/>
                </a:solidFill>
              </a:rPr>
              <a:t>– Babylonian-appointed governor of occupied city of Jerusalem</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7. JOHANAN </a:t>
            </a:r>
            <a:r>
              <a:rPr lang="en-US" sz="1800" b="1" dirty="0">
                <a:solidFill>
                  <a:prstClr val="black"/>
                </a:solidFill>
              </a:rPr>
              <a:t>- Successor of </a:t>
            </a:r>
            <a:r>
              <a:rPr lang="en-US" sz="1800" b="1" dirty="0" err="1">
                <a:solidFill>
                  <a:prstClr val="black"/>
                </a:solidFill>
              </a:rPr>
              <a:t>Gedaliah</a:t>
            </a:r>
            <a:r>
              <a:rPr lang="en-US" sz="1800" b="1" dirty="0">
                <a:solidFill>
                  <a:prstClr val="black"/>
                </a:solidFill>
              </a:rPr>
              <a:t> who was assassinated</a:t>
            </a:r>
          </a:p>
        </p:txBody>
      </p:sp>
      <p:pic>
        <p:nvPicPr>
          <p:cNvPr id="686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7625" y="1571625"/>
            <a:ext cx="14287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485</a:t>
            </a:r>
          </a:p>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475-6</a:t>
            </a:r>
          </a:p>
        </p:txBody>
      </p:sp>
    </p:spTree>
    <p:extLst>
      <p:ext uri="{BB962C8B-B14F-4D97-AF65-F5344CB8AC3E}">
        <p14:creationId xmlns:p14="http://schemas.microsoft.com/office/powerpoint/2010/main" val="2947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Zedekiah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(Mattaniah)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597-586</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Jehoahaz</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Shallum</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609</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Jehoiachin</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Jeconiah/Coniah</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597</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114300" dir="2700000" algn="tl" rotWithShape="0">
                    <a:srgbClr val="000000"/>
                  </a:outerShdw>
                </a:effectLst>
                <a:cs typeface="Arial" charset="0"/>
              </a:rPr>
              <a:t>Josiah</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640-609</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(31 yrs.)</a:t>
            </a:r>
            <a:endParaRPr lang="en-US" sz="2000">
              <a:solidFill>
                <a:srgbClr val="FFFFFF"/>
              </a:solidFill>
              <a:effectLst>
                <a:outerShdw blurRad="50800" dist="114300" dir="2700000" algn="tl" rotWithShape="0">
                  <a:srgbClr val="000000"/>
                </a:outerShdw>
              </a:effectLst>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3B600"/>
                </a:solidFill>
                <a:effectLst>
                  <a:outerShdw blurRad="50800" dist="114300" dir="2700000" algn="tl" rotWithShape="0">
                    <a:srgbClr val="000000"/>
                  </a:outerShdw>
                </a:effectLst>
                <a:cs typeface="Arial" charset="0"/>
              </a:rPr>
              <a:t>Jehoiakim (Eliakim)</a:t>
            </a:r>
            <a:br>
              <a:rPr lang="en-US" sz="28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609-597</a:t>
            </a:r>
            <a:br>
              <a:rPr lang="en-US" sz="20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(11 yrs.)</a:t>
            </a:r>
            <a:endParaRPr lang="en-US" sz="2800" b="1">
              <a:solidFill>
                <a:srgbClr val="F3B600"/>
              </a:solidFill>
              <a:effectLst>
                <a:outerShdw blurRad="50800" dist="114300" dir="2700000" algn="tl" rotWithShape="0">
                  <a:srgbClr val="000000"/>
                </a:outerShdw>
              </a:effectLst>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b="1">
                <a:solidFill>
                  <a:srgbClr val="5DBACA"/>
                </a:solidFill>
                <a:effectLst>
                  <a:outerShdw blurRad="50800" dist="114300" dir="2700000" algn="tl" rotWithShape="0">
                    <a:srgbClr val="000000"/>
                  </a:outerShdw>
                </a:effectLst>
                <a:cs typeface="Arial" charset="0"/>
              </a:rPr>
              <a:t>Johanan</a:t>
            </a:r>
            <a:br>
              <a:rPr lang="en-US" sz="2800" b="1">
                <a:solidFill>
                  <a:srgbClr val="5DBACA"/>
                </a:solidFill>
                <a:effectLst>
                  <a:outerShdw blurRad="50800" dist="114300" dir="2700000" algn="tl" rotWithShape="0">
                    <a:srgbClr val="000000"/>
                  </a:outerShdw>
                </a:effectLst>
                <a:cs typeface="Arial" charset="0"/>
              </a:rPr>
            </a:br>
            <a:r>
              <a:rPr lang="en-US" sz="2800" b="1">
                <a:solidFill>
                  <a:srgbClr val="5DBACA"/>
                </a:solidFill>
                <a:effectLst>
                  <a:outerShdw blurRad="50800" dist="114300" dir="2700000" algn="tl" rotWithShape="0">
                    <a:srgbClr val="000000"/>
                  </a:outerShdw>
                </a:effectLst>
                <a:cs typeface="Arial" charset="0"/>
              </a:rPr>
              <a:t>(no rule)</a:t>
            </a:r>
            <a:endParaRPr lang="en-US" sz="2000">
              <a:solidFill>
                <a:srgbClr val="FFFF00"/>
              </a:solidFill>
              <a:effectLst>
                <a:outerShdw blurRad="50800" dist="114300" dir="2700000" algn="tl" rotWithShape="0">
                  <a:srgbClr val="000000"/>
                </a:outerShdw>
              </a:effectLst>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Exiled</a:t>
            </a:r>
            <a:endParaRPr lang="en-US" sz="2000" i="1">
              <a:solidFill>
                <a:srgbClr val="FFBCF0"/>
              </a:solidFill>
              <a:effectLst>
                <a:outerShdw blurRad="50800" dist="114300" dir="2700000" algn="tl" rotWithShape="0">
                  <a:srgbClr val="000000"/>
                </a:outerShdw>
              </a:effectLst>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FFFFFF"/>
              </a:solidFill>
              <a:effectLst>
                <a:outerShdw blurRad="50800" dist="114300" dir="2700000" algn="tl" rotWithShape="0">
                  <a:srgbClr val="000000"/>
                </a:outerShdw>
              </a:effectLst>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114300" dir="2700000" algn="tl" rotWithShape="0">
                    <a:srgbClr val="000000"/>
                  </a:outerShdw>
                </a:effectLst>
                <a:cs typeface="Arial" charset="0"/>
              </a:rPr>
              <a:t>256</a:t>
            </a:r>
            <a:endParaRPr lang="en-US">
              <a:solidFill>
                <a:srgbClr val="FFFFFF"/>
              </a:solidFill>
              <a:effectLst>
                <a:outerShdw blurRad="50800" dist="114300" dir="2700000" algn="tl" rotWithShape="0">
                  <a:srgbClr val="000000"/>
                </a:outerShdw>
              </a:effectLst>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Good king in white</a:t>
            </a:r>
            <a:endParaRPr lang="en-US" sz="1600">
              <a:solidFill>
                <a:srgbClr val="FFFFFF"/>
              </a:solidFill>
              <a:effectLst>
                <a:outerShdw blurRad="50800" dist="114300" dir="2700000" algn="tl" rotWithShape="0">
                  <a:srgbClr val="000000"/>
                </a:outerShdw>
              </a:effectLst>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3B600"/>
                </a:solidFill>
                <a:effectLst>
                  <a:outerShdw blurRad="50800" dist="114300" dir="2700000" algn="tl" rotWithShape="0">
                    <a:srgbClr val="000000"/>
                  </a:outerShdw>
                </a:effectLst>
                <a:cs typeface="Arial" charset="0"/>
              </a:rPr>
              <a:t>Evil kings in yellow</a:t>
            </a:r>
            <a:endParaRPr lang="en-US" sz="1600">
              <a:solidFill>
                <a:srgbClr val="F3B600"/>
              </a:solidFill>
              <a:effectLst>
                <a:outerShdw blurRad="50800" dist="114300" dir="2700000" algn="tl" rotWithShape="0">
                  <a:srgbClr val="000000"/>
                </a:outerShdw>
              </a:effectLst>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Babylon</a:t>
            </a:r>
            <a:endParaRPr lang="en-US" sz="2000" i="1">
              <a:solidFill>
                <a:srgbClr val="FFBCF0"/>
              </a:solidFill>
              <a:effectLst>
                <a:outerShdw blurRad="50800" dist="114300" dir="2700000" algn="tl" rotWithShape="0">
                  <a:srgbClr val="000000"/>
                </a:outerShdw>
              </a:effectLst>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1</a:t>
              </a:r>
              <a:endParaRPr lang="en-US" sz="2000">
                <a:solidFill>
                  <a:srgbClr val="FFFFFF"/>
                </a:solidFill>
                <a:effectLst>
                  <a:outerShdw blurRad="50800" dist="114300" dir="2700000" algn="tl" rotWithShape="0">
                    <a:srgbClr val="000000"/>
                  </a:outerShdw>
                </a:effectLst>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5</a:t>
              </a:r>
            </a:p>
          </p:txBody>
        </p:sp>
      </p:grpSp>
    </p:spTree>
    <p:extLst>
      <p:ext uri="{BB962C8B-B14F-4D97-AF65-F5344CB8AC3E}">
        <p14:creationId xmlns:p14="http://schemas.microsoft.com/office/powerpoint/2010/main" val="3648987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Jeremiah</a:t>
            </a: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mr-IN"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dirty="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dirty="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81733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9144000" cy="519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0"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Bab bologna in – who??</a:t>
            </a:r>
          </a:p>
        </p:txBody>
      </p:sp>
      <p:sp>
        <p:nvSpPr>
          <p:cNvPr id="73731" name="Text Box 4"/>
          <p:cNvSpPr txBox="1">
            <a:spLocks noChangeArrowheads="1"/>
          </p:cNvSpPr>
          <p:nvPr/>
        </p:nvSpPr>
        <p:spPr bwMode="auto">
          <a:xfrm>
            <a:off x="0" y="1371600"/>
            <a:ext cx="6781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Or what?? Something prophets put in their sandwiches??</a:t>
            </a:r>
          </a:p>
        </p:txBody>
      </p:sp>
      <p:sp>
        <p:nvSpPr>
          <p:cNvPr id="5" name="Text Box 5"/>
          <p:cNvSpPr txBox="1">
            <a:spLocks noChangeArrowheads="1"/>
          </p:cNvSpPr>
          <p:nvPr/>
        </p:nvSpPr>
        <p:spPr bwMode="auto">
          <a:xfrm rot="-1823053">
            <a:off x="6337300" y="455613"/>
            <a:ext cx="2344738"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srgbClr val="FF0000"/>
                </a:solidFill>
              </a:rPr>
              <a:t>RED ALERT! </a:t>
            </a:r>
            <a:br>
              <a:rPr lang="en-US" sz="2800" b="1">
                <a:solidFill>
                  <a:srgbClr val="FF0000"/>
                </a:solidFill>
              </a:rPr>
            </a:br>
            <a:r>
              <a:rPr lang="en-US" sz="2800" b="1">
                <a:solidFill>
                  <a:srgbClr val="FF0000"/>
                </a:solidFill>
              </a:rPr>
              <a:t>RED ALERT! </a:t>
            </a:r>
          </a:p>
        </p:txBody>
      </p:sp>
    </p:spTree>
    <p:extLst>
      <p:ext uri="{BB962C8B-B14F-4D97-AF65-F5344CB8AC3E}">
        <p14:creationId xmlns:p14="http://schemas.microsoft.com/office/powerpoint/2010/main" val="35933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5781" name="Title 4"/>
          <p:cNvSpPr>
            <a:spLocks noGrp="1"/>
          </p:cNvSpPr>
          <p:nvPr>
            <p:ph type="title" idx="4294967295"/>
          </p:nvPr>
        </p:nvSpPr>
        <p:spPr>
          <a:xfrm>
            <a:off x="285750" y="307975"/>
            <a:ext cx="8534400" cy="758825"/>
          </a:xfrm>
        </p:spPr>
        <p:txBody>
          <a:bodyPr/>
          <a:lstStyle/>
          <a:p>
            <a:r>
              <a:rPr lang="en-US" sz="3600" b="1">
                <a:solidFill>
                  <a:schemeClr val="tx1"/>
                </a:solidFill>
                <a:latin typeface="Arial" charset="0"/>
                <a:ea typeface="ＭＳ Ｐゴシック" charset="0"/>
                <a:cs typeface="Arial" charset="0"/>
              </a:rPr>
              <a:t>Geography of Jeremiah</a:t>
            </a:r>
          </a:p>
        </p:txBody>
      </p:sp>
      <p:sp>
        <p:nvSpPr>
          <p:cNvPr id="29700" name="Rectangle 3"/>
          <p:cNvSpPr txBox="1">
            <a:spLocks noChangeArrowheads="1"/>
          </p:cNvSpPr>
          <p:nvPr/>
        </p:nvSpPr>
        <p:spPr bwMode="auto">
          <a:xfrm>
            <a:off x="76200" y="5791200"/>
            <a:ext cx="9067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white"/>
                </a:solidFill>
              </a:rPr>
              <a:t>3. </a:t>
            </a:r>
            <a:r>
              <a:rPr lang="en-US" sz="2000" b="1" u="sng">
                <a:solidFill>
                  <a:prstClr val="white"/>
                </a:solidFill>
              </a:rPr>
              <a:t>Egypt</a:t>
            </a:r>
            <a:r>
              <a:rPr lang="en-US" sz="2000" b="1">
                <a:solidFill>
                  <a:prstClr val="white"/>
                </a:solidFill>
              </a:rPr>
              <a:t>: Assyria-Babylon conflicts gave Egypt control of Israel. Pharaoh Neco killed Josiah of Judah in 609 BC, then his son Jehoahaz ruled 3 months. Neco replaced him with his brother Jehoiakim. </a:t>
            </a:r>
          </a:p>
          <a:p>
            <a:pPr defTabSz="914400" eaLnBrk="1" fontAlgn="base" hangingPunct="1">
              <a:spcBef>
                <a:spcPct val="20000"/>
              </a:spcBef>
              <a:spcAft>
                <a:spcPct val="0"/>
              </a:spcAft>
              <a:buClr>
                <a:srgbClr val="D16349"/>
              </a:buClr>
              <a:buSzPct val="85000"/>
              <a:buFontTx/>
              <a:buAutoNum type="arabicPeriod"/>
            </a:pPr>
            <a:endParaRPr lang="en-US" sz="1600" b="1">
              <a:solidFill>
                <a:prstClr val="white"/>
              </a:solidFill>
            </a:endParaRPr>
          </a:p>
        </p:txBody>
      </p:sp>
      <p:sp>
        <p:nvSpPr>
          <p:cNvPr id="29701" name="Rectangle 8"/>
          <p:cNvSpPr>
            <a:spLocks noChangeArrowheads="1"/>
          </p:cNvSpPr>
          <p:nvPr/>
        </p:nvSpPr>
        <p:spPr bwMode="auto">
          <a:xfrm>
            <a:off x="76200" y="4724400"/>
            <a:ext cx="84296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a:solidFill>
                  <a:prstClr val="white"/>
                </a:solidFill>
                <a:latin typeface="Arial" charset="0"/>
                <a:ea typeface="ＭＳ Ｐゴシック" charset="0"/>
                <a:cs typeface="ＭＳ Ｐゴシック" charset="0"/>
              </a:rPr>
              <a:t>1. </a:t>
            </a:r>
            <a:r>
              <a:rPr lang="en-US" sz="2000" b="1" u="sng">
                <a:solidFill>
                  <a:prstClr val="white"/>
                </a:solidFill>
                <a:latin typeface="Arial" charset="0"/>
                <a:ea typeface="ＭＳ Ｐゴシック" charset="0"/>
                <a:cs typeface="ＭＳ Ｐゴシック" charset="0"/>
              </a:rPr>
              <a:t>Assyria</a:t>
            </a:r>
            <a:r>
              <a:rPr lang="en-US" sz="2000" b="1">
                <a:solidFill>
                  <a:prstClr val="white"/>
                </a:solidFill>
                <a:latin typeface="Arial" charset="0"/>
                <a:ea typeface="ＭＳ Ｐゴシック" charset="0"/>
                <a:cs typeface="ＭＳ Ｐゴシック" charset="0"/>
              </a:rPr>
              <a:t>: Since 722 BC, Assyria dominated Jerusalem. </a:t>
            </a:r>
          </a:p>
        </p:txBody>
      </p:sp>
      <p:sp>
        <p:nvSpPr>
          <p:cNvPr id="29702" name="Rectangle 9"/>
          <p:cNvSpPr>
            <a:spLocks noChangeArrowheads="1"/>
          </p:cNvSpPr>
          <p:nvPr/>
        </p:nvSpPr>
        <p:spPr bwMode="auto">
          <a:xfrm>
            <a:off x="76200" y="5133975"/>
            <a:ext cx="87868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dirty="0">
                <a:solidFill>
                  <a:prstClr val="white"/>
                </a:solidFill>
                <a:latin typeface="Arial" charset="0"/>
                <a:ea typeface="ＭＳ Ｐゴシック" charset="0"/>
                <a:cs typeface="ＭＳ Ｐゴシック" charset="0"/>
              </a:rPr>
              <a:t>2. </a:t>
            </a:r>
            <a:r>
              <a:rPr lang="en-US" sz="2000" b="1" u="sng" dirty="0">
                <a:solidFill>
                  <a:prstClr val="white"/>
                </a:solidFill>
                <a:latin typeface="Arial" charset="0"/>
                <a:ea typeface="ＭＳ Ｐゴシック" charset="0"/>
                <a:cs typeface="ＭＳ Ｐゴシック" charset="0"/>
              </a:rPr>
              <a:t>Babylon</a:t>
            </a:r>
            <a:r>
              <a:rPr lang="en-US" sz="2000" b="1" dirty="0">
                <a:solidFill>
                  <a:prstClr val="white"/>
                </a:solidFill>
                <a:latin typeface="Arial" charset="0"/>
                <a:ea typeface="ＭＳ Ｐゴシック" charset="0"/>
                <a:cs typeface="ＭＳ Ｐゴシック" charset="0"/>
              </a:rPr>
              <a:t>: In 612 BC  Nineveh, Assyria</a:t>
            </a:r>
            <a:r>
              <a:rPr lang="mr-IN" altLang="ja-JP" sz="2000" b="1" dirty="0">
                <a:solidFill>
                  <a:prstClr val="white"/>
                </a:solidFill>
                <a:latin typeface="Arial" charset="0"/>
                <a:ea typeface="ＭＳ Ｐゴシック" charset="0"/>
                <a:cs typeface="ＭＳ Ｐゴシック" charset="0"/>
              </a:rPr>
              <a:t>'</a:t>
            </a:r>
            <a:r>
              <a:rPr lang="en-US" sz="2000" b="1" dirty="0">
                <a:solidFill>
                  <a:prstClr val="white"/>
                </a:solidFill>
                <a:latin typeface="Arial" charset="0"/>
                <a:ea typeface="ＭＳ Ｐゴシック" charset="0"/>
                <a:cs typeface="ＭＳ Ｐゴシック" charset="0"/>
              </a:rPr>
              <a:t>s capital, fell to Babylon. This meant Judah would be subject to Babylon.</a:t>
            </a: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75788" name="Text Box 4"/>
          <p:cNvSpPr txBox="1">
            <a:spLocks noChangeArrowheads="1"/>
          </p:cNvSpPr>
          <p:nvPr/>
        </p:nvSpPr>
        <p:spPr bwMode="auto">
          <a:xfrm>
            <a:off x="8001000" y="201613"/>
            <a:ext cx="9715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475-6</a:t>
            </a:r>
          </a:p>
        </p:txBody>
      </p:sp>
    </p:spTree>
    <p:extLst>
      <p:ext uri="{BB962C8B-B14F-4D97-AF65-F5344CB8AC3E}">
        <p14:creationId xmlns:p14="http://schemas.microsoft.com/office/powerpoint/2010/main" val="181018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doomed us to perish and given us poisoned water to drink, because we have sinned against him</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(8:14b).</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1366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7828" name="Title 4"/>
          <p:cNvSpPr>
            <a:spLocks noGrp="1"/>
          </p:cNvSpPr>
          <p:nvPr>
            <p:ph type="title" idx="4294967295"/>
          </p:nvPr>
        </p:nvSpPr>
        <p:spPr>
          <a:xfrm>
            <a:off x="285750" y="26988"/>
            <a:ext cx="8534400" cy="758825"/>
          </a:xfrm>
        </p:spPr>
        <p:txBody>
          <a:bodyPr/>
          <a:lstStyle/>
          <a:p>
            <a:r>
              <a:rPr lang="en-US" sz="3600">
                <a:solidFill>
                  <a:schemeClr val="tx1"/>
                </a:solidFill>
                <a:latin typeface="Georgia" charset="0"/>
                <a:ea typeface="ＭＳ Ｐゴシック" charset="0"/>
                <a:cs typeface="ＭＳ Ｐゴシック" charset="0"/>
              </a:rPr>
              <a:t>Geography of Jeremiah</a:t>
            </a: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20000"/>
              </a:spcBef>
              <a:spcAft>
                <a:spcPct val="0"/>
              </a:spcAft>
              <a:buClr>
                <a:srgbClr val="D16349"/>
              </a:buClr>
              <a:buSzPct val="85000"/>
            </a:pPr>
            <a:r>
              <a:rPr lang="en-US" sz="2000" b="1">
                <a:solidFill>
                  <a:srgbClr val="FFFFFF"/>
                </a:solidFill>
                <a:latin typeface="Arial" charset="0"/>
                <a:ea typeface="ＭＳ Ｐゴシック" charset="0"/>
                <a:cs typeface="ＭＳ Ｐゴシック" charset="0"/>
              </a:rPr>
              <a:t>4. </a:t>
            </a:r>
            <a:r>
              <a:rPr lang="en-US" sz="2000" b="1" u="sng">
                <a:solidFill>
                  <a:srgbClr val="FFFFFF"/>
                </a:solidFill>
                <a:latin typeface="Arial" charset="0"/>
                <a:ea typeface="ＭＳ Ｐゴシック" charset="0"/>
                <a:cs typeface="ＭＳ Ｐゴシック" charset="0"/>
              </a:rPr>
              <a:t>Babylon</a:t>
            </a:r>
            <a:r>
              <a:rPr lang="en-US" sz="2000" b="1">
                <a:solidFill>
                  <a:srgbClr val="FFFFFF"/>
                </a:solidFill>
                <a:latin typeface="Arial" charset="0"/>
                <a:ea typeface="ＭＳ Ｐゴシック" charset="0"/>
                <a:cs typeface="ＭＳ Ｐゴシック" charset="0"/>
              </a:rPr>
              <a:t>: When Egypt was defeated by Nebuchadnezzar of Babylon at the Battle of Carchemish (605 BC), Jehoiakim switched allegiance from Egypt to Babylon. </a:t>
            </a:r>
          </a:p>
        </p:txBody>
      </p:sp>
      <p:sp>
        <p:nvSpPr>
          <p:cNvPr id="77831"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4</a:t>
            </a: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defTabSz="914400" eaLnBrk="0" fontAlgn="base" hangingPunct="0">
              <a:spcBef>
                <a:spcPct val="0"/>
              </a:spcBef>
              <a:spcAft>
                <a:spcPct val="0"/>
              </a:spcAft>
              <a:defRPr/>
            </a:pPr>
            <a:r>
              <a:rPr lang="en-US" sz="3600" b="1" dirty="0">
                <a:solidFill>
                  <a:prstClr val="black"/>
                </a:solidFill>
                <a:latin typeface="Arial"/>
                <a:ea typeface="ＭＳ Ｐゴシック" charset="0"/>
                <a:cs typeface="Arial"/>
              </a:rPr>
              <a:t>Geography of Jeremiah</a:t>
            </a:r>
          </a:p>
        </p:txBody>
      </p:sp>
    </p:spTree>
    <p:extLst>
      <p:ext uri="{BB962C8B-B14F-4D97-AF65-F5344CB8AC3E}">
        <p14:creationId xmlns:p14="http://schemas.microsoft.com/office/powerpoint/2010/main" val="38180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0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063" y="142875"/>
            <a:ext cx="5199062"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2"/>
          <p:cNvSpPr txBox="1">
            <a:spLocks noChangeArrowheads="1"/>
          </p:cNvSpPr>
          <p:nvPr/>
        </p:nvSpPr>
        <p:spPr bwMode="auto">
          <a:xfrm>
            <a:off x="0" y="620713"/>
            <a:ext cx="4114800"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black"/>
                </a:solidFill>
              </a:rPr>
              <a:t>	</a:t>
            </a:r>
            <a:r>
              <a:rPr lang="en-US" sz="2000" b="1" u="sng">
                <a:solidFill>
                  <a:srgbClr val="800000"/>
                </a:solidFill>
              </a:rPr>
              <a:t>Egypt:</a:t>
            </a:r>
            <a:r>
              <a:rPr lang="en-US" sz="2000" b="1">
                <a:solidFill>
                  <a:srgbClr val="D16349"/>
                </a:solidFill>
              </a:rPr>
              <a:t>  </a:t>
            </a:r>
            <a:r>
              <a:rPr lang="en-US" sz="2000" b="1">
                <a:solidFill>
                  <a:prstClr val="black"/>
                </a:solidFill>
              </a:rPr>
              <a:t>Four years later </a:t>
            </a:r>
            <a:br>
              <a:rPr lang="en-US" sz="2000" b="1">
                <a:solidFill>
                  <a:prstClr val="black"/>
                </a:solidFill>
              </a:rPr>
            </a:br>
            <a:r>
              <a:rPr lang="en-US" sz="2000" b="1">
                <a:solidFill>
                  <a:prstClr val="black"/>
                </a:solidFill>
              </a:rPr>
              <a:t>(601 BC), Egypt defeated  Nebuchadnezzar and Jehoiakim switched his allegiance back to Egypt.  What a mistake!</a:t>
            </a:r>
          </a:p>
          <a:p>
            <a:pPr defTabSz="914400" eaLnBrk="1" fontAlgn="base" hangingPunct="1">
              <a:spcBef>
                <a:spcPct val="20000"/>
              </a:spcBef>
              <a:spcAft>
                <a:spcPct val="0"/>
              </a:spcAft>
              <a:buClr>
                <a:srgbClr val="D16349"/>
              </a:buClr>
              <a:buSzPct val="85000"/>
            </a:pPr>
            <a:endParaRPr lang="en-US" sz="2000" b="1">
              <a:solidFill>
                <a:prstClr val="black"/>
              </a:solidFill>
            </a:endParaRPr>
          </a:p>
          <a:p>
            <a:pPr defTabSz="914400" eaLnBrk="1" fontAlgn="base" hangingPunct="1">
              <a:spcBef>
                <a:spcPct val="20000"/>
              </a:spcBef>
              <a:spcAft>
                <a:spcPct val="0"/>
              </a:spcAft>
              <a:buClr>
                <a:srgbClr val="D16349"/>
              </a:buClr>
              <a:buSzPct val="85000"/>
            </a:pPr>
            <a:r>
              <a:rPr lang="en-US" sz="2000" b="1">
                <a:solidFill>
                  <a:srgbClr val="D16349"/>
                </a:solidFill>
              </a:rPr>
              <a:t>	</a:t>
            </a:r>
            <a:r>
              <a:rPr lang="en-US" sz="2000" b="1" u="sng">
                <a:solidFill>
                  <a:srgbClr val="800000"/>
                </a:solidFill>
              </a:rPr>
              <a:t>Babylon</a:t>
            </a:r>
            <a:r>
              <a:rPr lang="en-US" sz="2000" b="1">
                <a:solidFill>
                  <a:srgbClr val="800000"/>
                </a:solidFill>
              </a:rPr>
              <a:t>:</a:t>
            </a:r>
            <a:r>
              <a:rPr lang="en-US" sz="2000" b="1">
                <a:solidFill>
                  <a:srgbClr val="D16349"/>
                </a:solidFill>
              </a:rPr>
              <a:t> </a:t>
            </a:r>
            <a:r>
              <a:rPr lang="en-US" sz="2000" b="1">
                <a:solidFill>
                  <a:prstClr val="black"/>
                </a:solidFill>
              </a:rPr>
              <a:t>In 597 BC Nebuchadnezzar attacked Jerusalem and killed Jehoiakim. He was replaced with Jehoiachin but 3 months later he deported him to Babylon with 10,000 others. </a:t>
            </a:r>
          </a:p>
          <a:p>
            <a:pPr lvl="1" defTabSz="914400" eaLnBrk="1" fontAlgn="base" hangingPunct="1">
              <a:spcBef>
                <a:spcPct val="20000"/>
              </a:spcBef>
              <a:spcAft>
                <a:spcPct val="0"/>
              </a:spcAft>
              <a:buClr>
                <a:srgbClr val="D16349"/>
              </a:buClr>
              <a:buSzPct val="85000"/>
              <a:buFontTx/>
              <a:buChar char="•"/>
            </a:pPr>
            <a:r>
              <a:rPr lang="en-US" sz="2000" b="1">
                <a:solidFill>
                  <a:prstClr val="black"/>
                </a:solidFill>
                <a:cs typeface="ＭＳ Ｐゴシック" charset="0"/>
              </a:rPr>
              <a:t>He was replaced with his uncle Zedekiah, who ruled 11 years until the siege and fall of Jerusalem in 586 BC.</a:t>
            </a:r>
          </a:p>
        </p:txBody>
      </p:sp>
      <p:sp>
        <p:nvSpPr>
          <p:cNvPr id="79875" name="Text Box 4"/>
          <p:cNvSpPr txBox="1">
            <a:spLocks noChangeArrowheads="1"/>
          </p:cNvSpPr>
          <p:nvPr/>
        </p:nvSpPr>
        <p:spPr bwMode="auto">
          <a:xfrm>
            <a:off x="7924800" y="201613"/>
            <a:ext cx="1103313"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9876" name="Title 4"/>
          <p:cNvSpPr>
            <a:spLocks noGrp="1"/>
          </p:cNvSpPr>
          <p:nvPr>
            <p:ph type="title" idx="4294967295"/>
          </p:nvPr>
        </p:nvSpPr>
        <p:spPr>
          <a:xfrm>
            <a:off x="76200" y="79375"/>
            <a:ext cx="3581400" cy="606425"/>
          </a:xfrm>
        </p:spPr>
        <p:txBody>
          <a:bodyPr/>
          <a:lstStyle/>
          <a:p>
            <a:pPr algn="l"/>
            <a:r>
              <a:rPr lang="en-US" sz="3600" b="1">
                <a:solidFill>
                  <a:schemeClr val="tx1"/>
                </a:solidFill>
                <a:latin typeface="Arial" charset="0"/>
                <a:ea typeface="ＭＳ Ｐゴシック" charset="0"/>
                <a:cs typeface="Arial" charset="0"/>
              </a:rPr>
              <a:t>Campaigns</a:t>
            </a:r>
          </a:p>
        </p:txBody>
      </p:sp>
    </p:spTree>
    <p:extLst>
      <p:ext uri="{BB962C8B-B14F-4D97-AF65-F5344CB8AC3E}">
        <p14:creationId xmlns:p14="http://schemas.microsoft.com/office/powerpoint/2010/main" val="241840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9"/>
          <p:cNvSpPr>
            <a:spLocks noGrp="1"/>
          </p:cNvSpPr>
          <p:nvPr>
            <p:ph type="title"/>
          </p:nvPr>
        </p:nvSpPr>
        <p:spPr>
          <a:xfrm>
            <a:off x="357188" y="214313"/>
            <a:ext cx="8534400" cy="758825"/>
          </a:xfrm>
        </p:spPr>
        <p:txBody>
          <a:bodyPr/>
          <a:lstStyle/>
          <a:p>
            <a:r>
              <a:rPr lang="en-US" sz="3600" b="1">
                <a:solidFill>
                  <a:schemeClr val="tx1"/>
                </a:solidFill>
                <a:latin typeface="Arial" charset="0"/>
                <a:ea typeface="ＭＳ Ｐゴシック" charset="0"/>
                <a:cs typeface="Arial" charset="0"/>
              </a:rPr>
              <a:t>Who Were the Recipients? (1)</a:t>
            </a:r>
          </a:p>
        </p:txBody>
      </p:sp>
      <p:pic>
        <p:nvPicPr>
          <p:cNvPr id="8192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690" t="14819" r="3362" b="9262"/>
          <a:stretch>
            <a:fillRect/>
          </a:stretch>
        </p:blipFill>
        <p:spPr bwMode="auto">
          <a:xfrm>
            <a:off x="282575" y="1906588"/>
            <a:ext cx="8575675" cy="3522662"/>
          </a:xfrm>
          <a:prstGeom prst="rect">
            <a:avLst/>
          </a:prstGeom>
          <a:noFill/>
          <a:ln w="635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81923"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298899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9"/>
          <p:cNvSpPr>
            <a:spLocks noGrp="1"/>
          </p:cNvSpPr>
          <p:nvPr>
            <p:ph type="title"/>
          </p:nvPr>
        </p:nvSpPr>
        <p:spPr/>
        <p:txBody>
          <a:bodyPr/>
          <a:lstStyle/>
          <a:p>
            <a:r>
              <a:rPr lang="en-US" sz="3600" b="1">
                <a:solidFill>
                  <a:schemeClr val="tx1"/>
                </a:solidFill>
                <a:latin typeface="Arial" charset="0"/>
                <a:ea typeface="ＭＳ Ｐゴシック" charset="0"/>
                <a:cs typeface="Arial" charset="0"/>
              </a:rPr>
              <a:t>Who Were the Recipients? (2)</a:t>
            </a:r>
          </a:p>
        </p:txBody>
      </p:sp>
      <p:sp>
        <p:nvSpPr>
          <p:cNvPr id="83970"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after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38-44, 52</a:t>
            </a:r>
            <a:endParaRPr lang="en-GB" sz="2000" b="1">
              <a:solidFill>
                <a:prstClr val="black"/>
              </a:solidFill>
              <a:latin typeface="Arial" charset="0"/>
              <a:ea typeface="ＭＳ Ｐゴシック" charset="0"/>
              <a:cs typeface="ＭＳ Ｐゴシック" charset="0"/>
            </a:endParaRPr>
          </a:p>
        </p:txBody>
      </p:sp>
      <p:sp>
        <p:nvSpPr>
          <p:cNvPr id="83971" name="AutoShape 6"/>
          <p:cNvSpPr>
            <a:spLocks noChangeArrowheads="1"/>
          </p:cNvSpPr>
          <p:nvPr/>
        </p:nvSpPr>
        <p:spPr bwMode="auto">
          <a:xfrm>
            <a:off x="3352800" y="1524000"/>
            <a:ext cx="23622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in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Babylon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Encouragement</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29</a:t>
            </a:r>
            <a:endParaRPr lang="en-GB" sz="2000" b="1">
              <a:solidFill>
                <a:prstClr val="black"/>
              </a:solidFill>
              <a:latin typeface="Arial" charset="0"/>
              <a:ea typeface="ＭＳ Ｐゴシック" charset="0"/>
              <a:cs typeface="ＭＳ Ｐゴシック" charset="0"/>
            </a:endParaRPr>
          </a:p>
        </p:txBody>
      </p:sp>
      <p:sp>
        <p:nvSpPr>
          <p:cNvPr id="83972"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Judah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WARNING</a:t>
            </a:r>
            <a:endParaRPr lang="en-GB" sz="2000" b="1">
              <a:solidFill>
                <a:prstClr val="black"/>
              </a:solidFill>
              <a:latin typeface="Arial" charset="0"/>
              <a:ea typeface="ＭＳ Ｐゴシック" charset="0"/>
              <a:cs typeface="ＭＳ Ｐゴシック" charset="0"/>
            </a:endParaRPr>
          </a:p>
        </p:txBody>
      </p:sp>
      <p:sp>
        <p:nvSpPr>
          <p:cNvPr id="83973"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lnTo>
                  <a:pt x="10800" y="0"/>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3974"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7720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79388" y="152400"/>
            <a:ext cx="8126412" cy="606425"/>
          </a:xfrm>
          <a:solidFill>
            <a:schemeClr val="tx1"/>
          </a:solidFill>
        </p:spPr>
        <p:txBody>
          <a:bodyPr/>
          <a:lstStyle/>
          <a:p>
            <a:r>
              <a:rPr lang="en-US" sz="3200" b="1">
                <a:solidFill>
                  <a:srgbClr val="FFFFFF"/>
                </a:solidFill>
                <a:latin typeface="Arial" charset="0"/>
                <a:ea typeface="ＭＳ Ｐゴシック" charset="0"/>
                <a:cs typeface="Arial" charset="0"/>
              </a:rPr>
              <a:t>Nations Prophesied Against (Jer. 46–51)</a:t>
            </a:r>
          </a:p>
        </p:txBody>
      </p:sp>
      <p:sp>
        <p:nvSpPr>
          <p:cNvPr id="86018" name="Rectangle 2"/>
          <p:cNvSpPr>
            <a:spLocks noChangeArrowheads="1"/>
          </p:cNvSpPr>
          <p:nvPr/>
        </p:nvSpPr>
        <p:spPr bwMode="auto">
          <a:xfrm>
            <a:off x="285750" y="838200"/>
            <a:ext cx="68072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1. EGYPT (46:1-27) </a:t>
            </a:r>
            <a:r>
              <a:rPr lang="en-US" b="1" dirty="0">
                <a:solidFill>
                  <a:prstClr val="black"/>
                </a:solidFill>
                <a:latin typeface="Arial" charset="0"/>
                <a:ea typeface="ＭＳ Ｐゴシック" charset="0"/>
                <a:cs typeface="ＭＳ Ｐゴシック" charset="0"/>
              </a:rPr>
              <a:t>- To be defeated by Babylonians</a:t>
            </a:r>
          </a:p>
          <a:p>
            <a:pPr marL="609600" indent="-609600" defTabSz="914400" fontAlgn="base">
              <a:spcBef>
                <a:spcPct val="0"/>
              </a:spcBef>
              <a:spcAft>
                <a:spcPct val="0"/>
              </a:spcAft>
              <a:buFontTx/>
              <a:buAutoNum type="arabicPeriod"/>
            </a:pPr>
            <a:endParaRPr lang="en-US" b="1" dirty="0">
              <a:solidFill>
                <a:srgbClr val="C00000"/>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2. PHILISTIA (47:1-6)  </a:t>
            </a:r>
            <a:r>
              <a:rPr lang="en-US" b="1" dirty="0">
                <a:solidFill>
                  <a:prstClr val="black"/>
                </a:solidFill>
                <a:latin typeface="Arial" charset="0"/>
                <a:ea typeface="ＭＳ Ｐゴシック" charset="0"/>
                <a:cs typeface="ＭＳ Ｐゴシック" charset="0"/>
              </a:rPr>
              <a:t>- To be overrun by Egyptians</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3. MOAB (48:1-47) </a:t>
            </a:r>
            <a:r>
              <a:rPr lang="en-US" b="1" dirty="0">
                <a:solidFill>
                  <a:prstClr val="black"/>
                </a:solidFill>
                <a:latin typeface="Arial" charset="0"/>
                <a:ea typeface="ＭＳ Ｐゴシック" charset="0"/>
                <a:cs typeface="ＭＳ Ｐゴシック" charset="0"/>
              </a:rPr>
              <a:t>- To be conquered by Babylon</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4. AMMON (49:1-6) </a:t>
            </a:r>
            <a:r>
              <a:rPr lang="en-US" b="1" dirty="0">
                <a:solidFill>
                  <a:prstClr val="black"/>
                </a:solidFill>
                <a:latin typeface="Arial" charset="0"/>
                <a:ea typeface="ＭＳ Ｐゴシック" charset="0"/>
                <a:cs typeface="ＭＳ Ｐゴシック" charset="0"/>
              </a:rPr>
              <a:t>- To be destroyed and re-established in the millennium. </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5. EDOM  (49:7-22) </a:t>
            </a:r>
            <a:r>
              <a:rPr lang="en-US" b="1" dirty="0">
                <a:solidFill>
                  <a:prstClr val="black"/>
                </a:solidFill>
                <a:latin typeface="Arial" charset="0"/>
                <a:ea typeface="ＭＳ Ｐゴシック" charset="0"/>
                <a:cs typeface="ＭＳ Ｐゴシック" charset="0"/>
              </a:rPr>
              <a:t>- To become as Sodom and Gomorrah</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6. DAMASCUS (49:23-27) </a:t>
            </a:r>
            <a:r>
              <a:rPr lang="en-US" b="1" dirty="0">
                <a:solidFill>
                  <a:prstClr val="black"/>
                </a:solidFill>
                <a:latin typeface="Arial" charset="0"/>
                <a:ea typeface="ＭＳ Ｐゴシック" charset="0"/>
                <a:cs typeface="ＭＳ Ｐゴシック" charset="0"/>
              </a:rPr>
              <a:t>- To be destroyed in a single day</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7. KEDAR &amp; HAZOR (49:28-35) </a:t>
            </a:r>
            <a:r>
              <a:rPr lang="en-US" b="1" dirty="0">
                <a:solidFill>
                  <a:prstClr val="black"/>
                </a:solidFill>
                <a:latin typeface="Arial" charset="0"/>
                <a:ea typeface="ＭＳ Ｐゴシック" charset="0"/>
                <a:cs typeface="ＭＳ Ｐゴシック" charset="0"/>
              </a:rPr>
              <a:t>- To be destroyed by Nebuchadnezzar</a:t>
            </a:r>
          </a:p>
          <a:p>
            <a:pPr marL="609600" indent="-609600" defTabSz="914400" fontAlgn="base">
              <a:spcBef>
                <a:spcPct val="0"/>
              </a:spcBef>
              <a:spcAft>
                <a:spcPct val="0"/>
              </a:spcAft>
              <a:buFontTx/>
              <a:buAutoNum type="arabicPeriod"/>
            </a:pPr>
            <a:endParaRPr lang="en-US" b="1" dirty="0">
              <a:solidFill>
                <a:srgbClr val="D16349"/>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8. ELAM (49:34-39) </a:t>
            </a:r>
            <a:r>
              <a:rPr lang="en-US" b="1" dirty="0">
                <a:solidFill>
                  <a:prstClr val="black"/>
                </a:solidFill>
                <a:latin typeface="Arial" charset="0"/>
                <a:ea typeface="ＭＳ Ｐゴシック" charset="0"/>
                <a:cs typeface="ＭＳ Ｐゴシック" charset="0"/>
              </a:rPr>
              <a:t>- To be overrun by Nebuchadnezzar and </a:t>
            </a:r>
          </a:p>
          <a:p>
            <a:pPr marL="609600" indent="-609600"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	re-established during the millennium. </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9. BABYLON (50:1-51:64) </a:t>
            </a:r>
            <a:r>
              <a:rPr lang="en-US" b="1" dirty="0">
                <a:solidFill>
                  <a:prstClr val="black"/>
                </a:solidFill>
                <a:latin typeface="Arial" charset="0"/>
                <a:ea typeface="ＭＳ Ｐゴシック" charset="0"/>
                <a:cs typeface="ＭＳ Ｐゴシック" charset="0"/>
              </a:rPr>
              <a:t>- Final destruction of the empire  </a:t>
            </a:r>
          </a:p>
        </p:txBody>
      </p:sp>
      <p:pic>
        <p:nvPicPr>
          <p:cNvPr id="860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485</a:t>
            </a:r>
          </a:p>
        </p:txBody>
      </p:sp>
    </p:spTree>
    <p:extLst>
      <p:ext uri="{BB962C8B-B14F-4D97-AF65-F5344CB8AC3E}">
        <p14:creationId xmlns:p14="http://schemas.microsoft.com/office/powerpoint/2010/main" val="277426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2163" name="Rectangle 12"/>
          <p:cNvSpPr>
            <a:spLocks noChangeArrowheads="1"/>
          </p:cNvSpPr>
          <p:nvPr/>
        </p:nvSpPr>
        <p:spPr bwMode="auto">
          <a:xfrm>
            <a:off x="685800" y="1295400"/>
            <a:ext cx="8001000"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p:txBody>
      </p:sp>
      <p:sp>
        <p:nvSpPr>
          <p:cNvPr id="92164"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grpSp>
        <p:nvGrpSpPr>
          <p:cNvPr id="6" name="Group 5"/>
          <p:cNvGrpSpPr>
            <a:grpSpLocks/>
          </p:cNvGrpSpPr>
          <p:nvPr/>
        </p:nvGrpSpPr>
        <p:grpSpPr bwMode="auto">
          <a:xfrm>
            <a:off x="330200" y="2708275"/>
            <a:ext cx="3551238" cy="3529013"/>
            <a:chOff x="329529" y="2708920"/>
            <a:chExt cx="3552394" cy="3528392"/>
          </a:xfrm>
        </p:grpSpPr>
        <p:pic>
          <p:nvPicPr>
            <p:cNvPr id="92172" name="Picture 2" descr="underw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3" name="Rectangle 12"/>
            <p:cNvSpPr>
              <a:spLocks noChangeArrowheads="1"/>
            </p:cNvSpPr>
            <p:nvPr/>
          </p:nvSpPr>
          <p:spPr bwMode="auto">
            <a:xfrm>
              <a:off x="503548" y="5373216"/>
              <a:ext cx="320435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Rotten Underwear (Jer. 13)</a:t>
              </a:r>
            </a:p>
          </p:txBody>
        </p:sp>
      </p:grpSp>
      <p:grpSp>
        <p:nvGrpSpPr>
          <p:cNvPr id="7" name="Group 6"/>
          <p:cNvGrpSpPr>
            <a:grpSpLocks/>
          </p:cNvGrpSpPr>
          <p:nvPr/>
        </p:nvGrpSpPr>
        <p:grpSpPr bwMode="auto">
          <a:xfrm>
            <a:off x="3635375" y="2781300"/>
            <a:ext cx="2873375" cy="2879725"/>
            <a:chOff x="3635896" y="2780928"/>
            <a:chExt cx="2872630" cy="2880320"/>
          </a:xfrm>
        </p:grpSpPr>
        <p:pic>
          <p:nvPicPr>
            <p:cNvPr id="92170" name="Picture 3" descr="9704657-hands-of-a-potter-creating-an-earthen-jar-on-the-cir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896" y="2780928"/>
              <a:ext cx="2872630" cy="1932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1" name="Rectangle 12"/>
            <p:cNvSpPr>
              <a:spLocks noChangeArrowheads="1"/>
            </p:cNvSpPr>
            <p:nvPr/>
          </p:nvSpPr>
          <p:spPr bwMode="auto">
            <a:xfrm>
              <a:off x="3995936" y="4725144"/>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dirty="0">
                  <a:solidFill>
                    <a:srgbClr val="FFFFFF"/>
                  </a:solidFill>
                  <a:latin typeface="Arial" charset="0"/>
                  <a:ea typeface="ＭＳ Ｐゴシック" charset="0"/>
                  <a:cs typeface="ＭＳ Ｐゴシック" charset="0"/>
                </a:rPr>
                <a:t>Potter</a:t>
              </a:r>
              <a:r>
                <a:rPr lang="mr-IN" sz="2400" b="1" dirty="0">
                  <a:solidFill>
                    <a:srgbClr val="FFFFFF"/>
                  </a:solidFill>
                  <a:latin typeface="Arial" charset="0"/>
                  <a:ea typeface="ＭＳ Ｐゴシック" charset="0"/>
                  <a:cs typeface="ＭＳ Ｐゴシック" charset="0"/>
                </a:rPr>
                <a:t>'</a:t>
              </a:r>
              <a:r>
                <a:rPr lang="en-US" sz="2400" b="1" dirty="0">
                  <a:solidFill>
                    <a:srgbClr val="FFFFFF"/>
                  </a:solidFill>
                  <a:latin typeface="Arial" charset="0"/>
                  <a:ea typeface="ＭＳ Ｐゴシック" charset="0"/>
                  <a:cs typeface="ＭＳ Ｐゴシック" charset="0"/>
                </a:rPr>
                <a:t>s Clay (Jer. 18)</a:t>
              </a:r>
            </a:p>
          </p:txBody>
        </p:sp>
      </p:grpSp>
      <p:grpSp>
        <p:nvGrpSpPr>
          <p:cNvPr id="9" name="Group 8"/>
          <p:cNvGrpSpPr>
            <a:grpSpLocks/>
          </p:cNvGrpSpPr>
          <p:nvPr/>
        </p:nvGrpSpPr>
        <p:grpSpPr bwMode="auto">
          <a:xfrm>
            <a:off x="6418263" y="1125538"/>
            <a:ext cx="2114550" cy="4032250"/>
            <a:chOff x="6417955" y="1124744"/>
            <a:chExt cx="2114485" cy="4032448"/>
          </a:xfrm>
        </p:grpSpPr>
        <p:pic>
          <p:nvPicPr>
            <p:cNvPr id="92168" name="Picture 4" descr="broken_jar_of_oliv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7955" y="1124744"/>
              <a:ext cx="2114485" cy="3136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9" name="Rectangle 12"/>
            <p:cNvSpPr>
              <a:spLocks noChangeArrowheads="1"/>
            </p:cNvSpPr>
            <p:nvPr/>
          </p:nvSpPr>
          <p:spPr bwMode="auto">
            <a:xfrm>
              <a:off x="6431081" y="422108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Broken Jar (Jer. 19)</a:t>
              </a:r>
            </a:p>
          </p:txBody>
        </p:sp>
      </p:grpSp>
    </p:spTree>
    <p:extLst>
      <p:ext uri="{BB962C8B-B14F-4D97-AF65-F5344CB8AC3E}">
        <p14:creationId xmlns:p14="http://schemas.microsoft.com/office/powerpoint/2010/main" val="351304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p:txBody>
      </p:sp>
      <p:sp>
        <p:nvSpPr>
          <p:cNvPr id="9318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310185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1" end="1"/>
                                            </p:txEl>
                                          </p:spTgt>
                                        </p:tgtEl>
                                        <p:attrNameLst>
                                          <p:attrName>style.visibility</p:attrName>
                                        </p:attrNameLst>
                                      </p:cBhvr>
                                      <p:to>
                                        <p:strVal val="visible"/>
                                      </p:to>
                                    </p:set>
                                    <p:animEffect transition="in" filter="dissolve">
                                      <p:cBhvr>
                                        <p:cTn id="7" dur="500"/>
                                        <p:tgtEl>
                                          <p:spTgt spid="1127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2" end="2"/>
                                            </p:txEl>
                                          </p:spTgt>
                                        </p:tgtEl>
                                        <p:attrNameLst>
                                          <p:attrName>style.visibility</p:attrName>
                                        </p:attrNameLst>
                                      </p:cBhvr>
                                      <p:to>
                                        <p:strVal val="visible"/>
                                      </p:to>
                                    </p:set>
                                    <p:animEffect transition="in" filter="dissolve">
                                      <p:cBhvr>
                                        <p:cTn id="12" dur="500"/>
                                        <p:tgtEl>
                                          <p:spTgt spid="11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4450"/>
            <a:ext cx="7772400" cy="792163"/>
          </a:xfrm>
        </p:spPr>
        <p:txBody>
          <a:bodyPr/>
          <a:lstStyle/>
          <a:p>
            <a:pPr>
              <a:defRPr/>
            </a:pPr>
            <a:r>
              <a:rPr lang="en-US" sz="4800" b="1" dirty="0">
                <a:solidFill>
                  <a:schemeClr val="accent1">
                    <a:lumMod val="40000"/>
                    <a:lumOff val="60000"/>
                  </a:schemeClr>
                </a:solidFill>
              </a:rPr>
              <a:t>MT versus LXX</a:t>
            </a:r>
          </a:p>
        </p:txBody>
      </p:sp>
      <p:grpSp>
        <p:nvGrpSpPr>
          <p:cNvPr id="11" name="Group 10"/>
          <p:cNvGrpSpPr>
            <a:grpSpLocks/>
          </p:cNvGrpSpPr>
          <p:nvPr/>
        </p:nvGrpSpPr>
        <p:grpSpPr bwMode="auto">
          <a:xfrm>
            <a:off x="-14288" y="809625"/>
            <a:ext cx="7178676" cy="2943225"/>
            <a:chOff x="-15046" y="809328"/>
            <a:chExt cx="7179334" cy="2943225"/>
          </a:xfrm>
        </p:grpSpPr>
        <p:pic>
          <p:nvPicPr>
            <p:cNvPr id="94218" name="Picture 2" descr="hebrew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8363" y="809328"/>
              <a:ext cx="5495925" cy="294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15046" y="980778"/>
              <a:ext cx="1706719"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CC99">
                      <a:lumMod val="40000"/>
                      <a:lumOff val="60000"/>
                    </a:srgbClr>
                  </a:solidFill>
                </a:rPr>
                <a:t>MT </a:t>
              </a:r>
              <a:br>
                <a:rPr lang="en-US" sz="4000" b="1" dirty="0">
                  <a:solidFill>
                    <a:srgbClr val="00CC99">
                      <a:lumMod val="40000"/>
                      <a:lumOff val="60000"/>
                    </a:srgbClr>
                  </a:solidFill>
                </a:rPr>
              </a:br>
              <a:r>
                <a:rPr lang="en-US" sz="4000" b="1" dirty="0">
                  <a:solidFill>
                    <a:srgbClr val="00CC99">
                      <a:lumMod val="40000"/>
                      <a:lumOff val="60000"/>
                    </a:srgbClr>
                  </a:solidFill>
                </a:rPr>
                <a:t>(Heb.)</a:t>
              </a:r>
            </a:p>
          </p:txBody>
        </p:sp>
      </p:grpSp>
      <p:grpSp>
        <p:nvGrpSpPr>
          <p:cNvPr id="12" name="Group 11"/>
          <p:cNvGrpSpPr>
            <a:grpSpLocks/>
          </p:cNvGrpSpPr>
          <p:nvPr/>
        </p:nvGrpSpPr>
        <p:grpSpPr bwMode="auto">
          <a:xfrm>
            <a:off x="0" y="3897313"/>
            <a:ext cx="6451600" cy="2916237"/>
            <a:chOff x="0" y="3897984"/>
            <a:chExt cx="6451052" cy="2915392"/>
          </a:xfrm>
        </p:grpSpPr>
        <p:pic>
          <p:nvPicPr>
            <p:cNvPr id="94216" name="Picture 3" descr="The Septuagint or the LX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363" y="3897984"/>
              <a:ext cx="4782689" cy="2915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0" y="3932899"/>
              <a:ext cx="1706418" cy="2664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CC99">
                      <a:lumMod val="40000"/>
                      <a:lumOff val="60000"/>
                    </a:srgbClr>
                  </a:solidFill>
                </a:rPr>
                <a:t>LXX</a:t>
              </a:r>
              <a:br>
                <a:rPr lang="en-US" sz="4000" b="1" dirty="0">
                  <a:solidFill>
                    <a:srgbClr val="00CC99">
                      <a:lumMod val="40000"/>
                      <a:lumOff val="60000"/>
                    </a:srgbClr>
                  </a:solidFill>
                </a:rPr>
              </a:br>
              <a:r>
                <a:rPr lang="en-US" sz="4000" b="1" dirty="0">
                  <a:solidFill>
                    <a:srgbClr val="00CC99">
                      <a:lumMod val="40000"/>
                      <a:lumOff val="60000"/>
                    </a:srgbClr>
                  </a:solidFill>
                </a:rPr>
                <a:t>(Gr.)</a:t>
              </a:r>
            </a:p>
          </p:txBody>
        </p:sp>
      </p:grpSp>
      <p:grpSp>
        <p:nvGrpSpPr>
          <p:cNvPr id="13" name="Group 12"/>
          <p:cNvGrpSpPr>
            <a:grpSpLocks/>
          </p:cNvGrpSpPr>
          <p:nvPr/>
        </p:nvGrpSpPr>
        <p:grpSpPr bwMode="auto">
          <a:xfrm>
            <a:off x="6443663" y="3933825"/>
            <a:ext cx="2305050" cy="2447925"/>
            <a:chOff x="6444208" y="3933056"/>
            <a:chExt cx="2304256" cy="2448272"/>
          </a:xfrm>
        </p:grpSpPr>
        <p:sp>
          <p:nvSpPr>
            <p:cNvPr id="7" name="Title 1"/>
            <p:cNvSpPr txBox="1">
              <a:spLocks/>
            </p:cNvSpPr>
            <p:nvPr/>
          </p:nvSpPr>
          <p:spPr bwMode="auto">
            <a:xfrm>
              <a:off x="6444208" y="4580848"/>
              <a:ext cx="2304256" cy="180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defRPr/>
              </a:pPr>
              <a:r>
                <a:rPr lang="en-US" sz="4000" b="1" dirty="0">
                  <a:solidFill>
                    <a:srgbClr val="00CC99">
                      <a:lumMod val="40000"/>
                      <a:lumOff val="60000"/>
                    </a:srgbClr>
                  </a:solidFill>
                </a:rPr>
                <a:t>1/8 shorter than MT</a:t>
              </a:r>
            </a:p>
          </p:txBody>
        </p:sp>
        <p:sp>
          <p:nvSpPr>
            <p:cNvPr id="8" name="Right Brace 7"/>
            <p:cNvSpPr/>
            <p:nvPr/>
          </p:nvSpPr>
          <p:spPr>
            <a:xfrm rot="5400000">
              <a:off x="6536897" y="3911780"/>
              <a:ext cx="606511" cy="649064"/>
            </a:xfrm>
            <a:prstGeom prst="rightBrace">
              <a:avLst>
                <a:gd name="adj1" fmla="val 16591"/>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Times New Roman"/>
              </a:endParaRPr>
            </a:p>
          </p:txBody>
        </p:sp>
      </p:grpSp>
      <p:sp>
        <p:nvSpPr>
          <p:cNvPr id="10" name="Text Box 13"/>
          <p:cNvSpPr txBox="1">
            <a:spLocks noChangeArrowheads="1"/>
          </p:cNvSpPr>
          <p:nvPr/>
        </p:nvSpPr>
        <p:spPr bwMode="auto">
          <a:xfrm>
            <a:off x="8459788"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b="1" kern="0">
                <a:solidFill>
                  <a:srgbClr val="FFFFFF"/>
                </a:solidFill>
              </a:rPr>
              <a:t>476</a:t>
            </a:r>
          </a:p>
        </p:txBody>
      </p:sp>
    </p:spTree>
    <p:extLst>
      <p:ext uri="{BB962C8B-B14F-4D97-AF65-F5344CB8AC3E}">
        <p14:creationId xmlns:p14="http://schemas.microsoft.com/office/powerpoint/2010/main" val="366640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p:txBody>
      </p:sp>
      <p:sp>
        <p:nvSpPr>
          <p:cNvPr id="95236"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154438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3" end="3"/>
                                            </p:txEl>
                                          </p:spTgt>
                                        </p:tgtEl>
                                        <p:attrNameLst>
                                          <p:attrName>style.visibility</p:attrName>
                                        </p:attrNameLst>
                                      </p:cBhvr>
                                      <p:to>
                                        <p:strVal val="visible"/>
                                      </p:to>
                                    </p:set>
                                    <p:animEffect transition="in" filter="dissolve">
                                      <p:cBhvr>
                                        <p:cTn id="7" dur="500"/>
                                        <p:tgtEl>
                                          <p:spTgt spid="11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35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he who appoints the sun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day,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decrees the moon and stars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night,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stirs up the sea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so that its waves roar</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the L</a:t>
            </a:r>
            <a:r>
              <a:rPr lang="en-US" sz="2000" b="1" dirty="0">
                <a:solidFill>
                  <a:srgbClr val="FFFFFF"/>
                </a:solidFill>
                <a:effectLst>
                  <a:glow rad="495300">
                    <a:srgbClr val="000000">
                      <a:alpha val="75000"/>
                    </a:srgbClr>
                  </a:glow>
                </a:effectLst>
              </a:rPr>
              <a:t>ORD </a:t>
            </a:r>
            <a:r>
              <a:rPr lang="en-US" b="1" dirty="0">
                <a:solidFill>
                  <a:srgbClr val="FFFFFF"/>
                </a:solidFill>
                <a:effectLst>
                  <a:glow rad="495300">
                    <a:srgbClr val="000000">
                      <a:alpha val="75000"/>
                    </a:srgbClr>
                  </a:glow>
                </a:effectLst>
              </a:rPr>
              <a:t>Almighty is his name: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36</a:t>
            </a:r>
            <a:r>
              <a:rPr lang="en-US" b="1" dirty="0">
                <a:solidFill>
                  <a:srgbClr val="FFFFFF"/>
                </a:solidFill>
                <a:effectLst>
                  <a:glow rad="495300">
                    <a:srgbClr val="000000">
                      <a:alpha val="75000"/>
                    </a:srgbClr>
                  </a:glow>
                </a:effectLst>
              </a:rPr>
              <a:t> </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Only if these decrees vanish </a:t>
            </a:r>
            <a:br>
              <a:rPr lang="en-US" b="1" dirty="0">
                <a:solidFill>
                  <a:srgbClr val="FFFFFF"/>
                </a:solidFill>
                <a:effectLst>
                  <a:glow rad="495300">
                    <a:srgbClr val="000000">
                      <a:alpha val="75000"/>
                    </a:srgbClr>
                  </a:glow>
                </a:effectLst>
              </a:rPr>
            </a:br>
            <a:r>
              <a:rPr lang="en-US" b="1" dirty="0">
                <a:solidFill>
                  <a:srgbClr val="FFFFFF"/>
                </a:solidFill>
                <a:effectLst>
                  <a:glow rad="495300">
                    <a:srgbClr val="000000">
                      <a:alpha val="75000"/>
                    </a:srgbClr>
                  </a:glow>
                </a:effectLst>
              </a:rPr>
              <a:t>from my sight,</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will the descendants of Israel ever cease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to be a nation before me.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37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00"/>
                </a:solidFill>
                <a:effectLst>
                  <a:glow rad="495300">
                    <a:srgbClr val="000000">
                      <a:alpha val="75000"/>
                    </a:srgbClr>
                  </a:glow>
                </a:effectLst>
              </a:rPr>
              <a:t>Only if the heavens above can be measured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and the foundations of the earth below be searched out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will I reject all the descendants of Israel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because of all they have done,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(Jer. 31:35-37 </a:t>
            </a:r>
            <a:r>
              <a:rPr lang="en-US" sz="1800" b="1" dirty="0">
                <a:solidFill>
                  <a:srgbClr val="FFFFFF"/>
                </a:solidFill>
                <a:effectLst>
                  <a:glow rad="495300">
                    <a:srgbClr val="000000">
                      <a:alpha val="75000"/>
                    </a:srgbClr>
                  </a:glow>
                </a:effectLst>
              </a:rPr>
              <a:t>NIV</a:t>
            </a:r>
            <a:r>
              <a:rPr lang="en-US" b="1" dirty="0">
                <a:solidFill>
                  <a:srgbClr val="FFFFFF"/>
                </a:solidFill>
                <a:effectLst>
                  <a:glow rad="495300">
                    <a:srgbClr val="000000">
                      <a:alpha val="75000"/>
                    </a:srgbClr>
                  </a:glow>
                </a:effectLst>
              </a:rPr>
              <a:t>).</a:t>
            </a:r>
          </a:p>
        </p:txBody>
      </p:sp>
    </p:spTree>
    <p:extLst>
      <p:ext uri="{BB962C8B-B14F-4D97-AF65-F5344CB8AC3E}">
        <p14:creationId xmlns:p14="http://schemas.microsoft.com/office/powerpoint/2010/main" val="4157377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000" b="1" dirty="0">
                <a:solidFill>
                  <a:prstClr val="white"/>
                </a:solidFill>
                <a:effectLst>
                  <a:glow rad="101600">
                    <a:prstClr val="black">
                      <a:alpha val="99000"/>
                    </a:prstClr>
                  </a:glow>
                </a:effectLst>
                <a:latin typeface="Calibri"/>
              </a:rPr>
              <a:t>The judgment of Jerusalem was </a:t>
            </a:r>
            <a:r>
              <a:rPr lang="en-US" sz="4000" b="1" dirty="0">
                <a:solidFill>
                  <a:srgbClr val="FFFF00"/>
                </a:solidFill>
                <a:effectLst>
                  <a:glow rad="101600">
                    <a:prstClr val="black">
                      <a:alpha val="99000"/>
                    </a:prstClr>
                  </a:glow>
                </a:effectLst>
                <a:latin typeface="Calibri"/>
              </a:rPr>
              <a:t>inevitable</a:t>
            </a:r>
            <a:r>
              <a:rPr lang="en-US" sz="4000" b="1" dirty="0">
                <a:solidFill>
                  <a:prstClr val="white"/>
                </a:solidFill>
                <a:effectLst>
                  <a:glow rad="101600">
                    <a:prstClr val="black">
                      <a:alpha val="99000"/>
                    </a:prstClr>
                  </a:glow>
                </a:effectLst>
                <a:latin typeface="Calibri"/>
              </a:rPr>
              <a:t> due to her refusal to obey the old covenant (1–19), yet after a 70-year captivity (25:11-12) and judgment on the Gentiles, Israel will submit to God</a:t>
            </a:r>
            <a:r>
              <a:rPr lang="mr-IN" sz="4000" b="1" dirty="0">
                <a:solidFill>
                  <a:prstClr val="white"/>
                </a:solidFill>
                <a:effectLst>
                  <a:glow rad="101600">
                    <a:prstClr val="black">
                      <a:alpha val="99000"/>
                    </a:prstClr>
                  </a:glow>
                </a:effectLst>
                <a:latin typeface="Calibri"/>
              </a:rPr>
              <a:t>'</a:t>
            </a:r>
            <a:r>
              <a:rPr lang="en-US" sz="4000" b="1" dirty="0">
                <a:solidFill>
                  <a:prstClr val="white"/>
                </a:solidFill>
                <a:effectLst>
                  <a:glow rad="101600">
                    <a:prstClr val="black">
                      <a:alpha val="99000"/>
                    </a:prstClr>
                  </a:glow>
                </a:effectLst>
                <a:latin typeface="Calibri"/>
              </a:rPr>
              <a:t>s rule under a new covenant (30–33).</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2437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8307"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p:txBody>
      </p:sp>
      <p:sp>
        <p:nvSpPr>
          <p:cNvPr id="9830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506698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sz="3200" b="1" dirty="0">
                <a:solidFill>
                  <a:schemeClr val="tx1"/>
                </a:solidFill>
                <a:latin typeface="Arial" charset="0"/>
                <a:ea typeface="ＭＳ Ｐゴシック" charset="0"/>
                <a:cs typeface="Arial" charset="0"/>
              </a:rPr>
              <a:t>Structure is Logical not Chronological</a:t>
            </a:r>
          </a:p>
        </p:txBody>
      </p:sp>
      <p:sp>
        <p:nvSpPr>
          <p:cNvPr id="99331" name="Text Box 4"/>
          <p:cNvSpPr txBox="1">
            <a:spLocks noChangeArrowheads="1"/>
          </p:cNvSpPr>
          <p:nvPr/>
        </p:nvSpPr>
        <p:spPr bwMode="auto">
          <a:xfrm>
            <a:off x="8431213"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grpSp>
        <p:nvGrpSpPr>
          <p:cNvPr id="3" name="Group 2">
            <a:extLst>
              <a:ext uri="{FF2B5EF4-FFF2-40B4-BE49-F238E27FC236}">
                <a16:creationId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2400" b="1" dirty="0">
                <a:solidFill>
                  <a:schemeClr val="tx1"/>
                </a:solidFill>
                <a:latin typeface="Arial" charset="0"/>
                <a:ea typeface="ＭＳ Ｐゴシック" charset="0"/>
                <a:cs typeface="Arial" charset="0"/>
              </a:rPr>
              <a:t>The Dating of Jeremiah’s Prophecies</a:t>
            </a:r>
          </a:p>
        </p:txBody>
      </p:sp>
      <p:sp>
        <p:nvSpPr>
          <p:cNvPr id="18" name="Title 1">
            <a:extLst>
              <a:ext uri="{FF2B5EF4-FFF2-40B4-BE49-F238E27FC236}">
                <a16:creationId xmlns:a16="http://schemas.microsoft.com/office/drawing/2014/main" id="{E57005F5-215C-EF43-AFF3-EC8501BF60A6}"/>
              </a:ext>
            </a:extLst>
          </p:cNvPr>
          <p:cNvSpPr txBox="1">
            <a:spLocks/>
          </p:cNvSpPr>
          <p:nvPr/>
        </p:nvSpPr>
        <p:spPr bwMode="auto">
          <a:xfrm>
            <a:off x="181233" y="1346605"/>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dirty="0">
                <a:solidFill>
                  <a:schemeClr val="tx1"/>
                </a:solidFill>
                <a:latin typeface="Arial" charset="0"/>
                <a:ea typeface="ＭＳ Ｐゴシック" charset="0"/>
                <a:cs typeface="Arial" charset="0"/>
              </a:rPr>
              <a:t>KINGS</a:t>
            </a:r>
          </a:p>
        </p:txBody>
      </p:sp>
      <p:sp>
        <p:nvSpPr>
          <p:cNvPr id="19" name="Title 1">
            <a:extLst>
              <a:ext uri="{FF2B5EF4-FFF2-40B4-BE49-F238E27FC236}">
                <a16:creationId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dirty="0">
                <a:solidFill>
                  <a:schemeClr val="tx1"/>
                </a:solidFill>
                <a:latin typeface="Arial" charset="0"/>
                <a:ea typeface="ＭＳ Ｐゴシック" charset="0"/>
                <a:cs typeface="Arial" charset="0"/>
              </a:rPr>
              <a:t>EVENTS</a:t>
            </a:r>
          </a:p>
        </p:txBody>
      </p:sp>
      <p:sp>
        <p:nvSpPr>
          <p:cNvPr id="20" name="Title 1">
            <a:extLst>
              <a:ext uri="{FF2B5EF4-FFF2-40B4-BE49-F238E27FC236}">
                <a16:creationId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100" dirty="0">
                <a:solidFill>
                  <a:schemeClr val="tx1"/>
                </a:solidFill>
                <a:latin typeface="Arial" charset="0"/>
                <a:ea typeface="ＭＳ Ｐゴシック" charset="0"/>
                <a:cs typeface="Arial" charset="0"/>
              </a:rPr>
              <a:t>JOSIAH</a:t>
            </a:r>
          </a:p>
        </p:txBody>
      </p:sp>
      <p:sp>
        <p:nvSpPr>
          <p:cNvPr id="21" name="Title 1">
            <a:extLst>
              <a:ext uri="{FF2B5EF4-FFF2-40B4-BE49-F238E27FC236}">
                <a16:creationId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JEHOIACHIN</a:t>
            </a:r>
          </a:p>
        </p:txBody>
      </p:sp>
      <p:sp>
        <p:nvSpPr>
          <p:cNvPr id="22" name="Title 1">
            <a:extLst>
              <a:ext uri="{FF2B5EF4-FFF2-40B4-BE49-F238E27FC236}">
                <a16:creationId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JEHOAHAZ</a:t>
            </a:r>
          </a:p>
        </p:txBody>
      </p:sp>
      <p:sp>
        <p:nvSpPr>
          <p:cNvPr id="23" name="Title 1">
            <a:extLst>
              <a:ext uri="{FF2B5EF4-FFF2-40B4-BE49-F238E27FC236}">
                <a16:creationId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JEHOIAKIM</a:t>
            </a:r>
          </a:p>
        </p:txBody>
      </p:sp>
      <p:sp>
        <p:nvSpPr>
          <p:cNvPr id="24" name="Title 1">
            <a:extLst>
              <a:ext uri="{FF2B5EF4-FFF2-40B4-BE49-F238E27FC236}">
                <a16:creationId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GEDALIAH</a:t>
            </a:r>
          </a:p>
        </p:txBody>
      </p:sp>
      <p:sp>
        <p:nvSpPr>
          <p:cNvPr id="25" name="Title 1">
            <a:extLst>
              <a:ext uri="{FF2B5EF4-FFF2-40B4-BE49-F238E27FC236}">
                <a16:creationId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ZEDEKIAH</a:t>
            </a:r>
          </a:p>
        </p:txBody>
      </p:sp>
      <p:sp>
        <p:nvSpPr>
          <p:cNvPr id="26" name="Title 1">
            <a:extLst>
              <a:ext uri="{FF2B5EF4-FFF2-40B4-BE49-F238E27FC236}">
                <a16:creationId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Second Deportation</a:t>
            </a:r>
          </a:p>
        </p:txBody>
      </p:sp>
      <p:sp>
        <p:nvSpPr>
          <p:cNvPr id="27" name="Title 1">
            <a:extLst>
              <a:ext uri="{FF2B5EF4-FFF2-40B4-BE49-F238E27FC236}">
                <a16:creationId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r>
              <a:rPr lang="en-US" dirty="0"/>
              <a:t>Rise of Nebuchadnezzar</a:t>
            </a:r>
          </a:p>
        </p:txBody>
      </p:sp>
      <p:sp>
        <p:nvSpPr>
          <p:cNvPr id="28" name="Title 1">
            <a:extLst>
              <a:ext uri="{FF2B5EF4-FFF2-40B4-BE49-F238E27FC236}">
                <a16:creationId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First Deportation</a:t>
            </a:r>
          </a:p>
        </p:txBody>
      </p:sp>
      <p:sp>
        <p:nvSpPr>
          <p:cNvPr id="29" name="Title 1">
            <a:extLst>
              <a:ext uri="{FF2B5EF4-FFF2-40B4-BE49-F238E27FC236}">
                <a16:creationId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Final Deportation</a:t>
            </a:r>
          </a:p>
        </p:txBody>
      </p:sp>
      <p:sp>
        <p:nvSpPr>
          <p:cNvPr id="30" name="Title 1">
            <a:extLst>
              <a:ext uri="{FF2B5EF4-FFF2-40B4-BE49-F238E27FC236}">
                <a16:creationId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Secret Plot to Rebel</a:t>
            </a:r>
          </a:p>
        </p:txBody>
      </p:sp>
      <p:sp>
        <p:nvSpPr>
          <p:cNvPr id="31" name="Title 1">
            <a:extLst>
              <a:ext uri="{FF2B5EF4-FFF2-40B4-BE49-F238E27FC236}">
                <a16:creationId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Josiah’s </a:t>
            </a:r>
            <a:br>
              <a:rPr lang="en-US" sz="1050" b="1" dirty="0">
                <a:solidFill>
                  <a:schemeClr val="tx1"/>
                </a:solidFill>
                <a:latin typeface="Arial" charset="0"/>
                <a:ea typeface="ＭＳ Ｐゴシック" charset="0"/>
                <a:cs typeface="Arial" charset="0"/>
              </a:rPr>
            </a:br>
            <a:r>
              <a:rPr lang="en-US" sz="1050" b="1" dirty="0">
                <a:solidFill>
                  <a:schemeClr val="tx1"/>
                </a:solidFill>
                <a:latin typeface="Arial" charset="0"/>
                <a:ea typeface="ＭＳ Ｐゴシック" charset="0"/>
                <a:cs typeface="Arial" charset="0"/>
              </a:rPr>
              <a:t>Reforms</a:t>
            </a:r>
          </a:p>
        </p:txBody>
      </p:sp>
    </p:spTree>
    <p:extLst>
      <p:ext uri="{BB962C8B-B14F-4D97-AF65-F5344CB8AC3E}">
        <p14:creationId xmlns:p14="http://schemas.microsoft.com/office/powerpoint/2010/main" val="23643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01379"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70-year Prophecy</a:t>
            </a:r>
          </a:p>
        </p:txBody>
      </p:sp>
      <p:sp>
        <p:nvSpPr>
          <p:cNvPr id="101380"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874928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381893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6" end="6"/>
                                            </p:txEl>
                                          </p:spTgt>
                                        </p:tgtEl>
                                        <p:attrNameLst>
                                          <p:attrName>style.visibility</p:attrName>
                                        </p:attrNameLst>
                                      </p:cBhvr>
                                      <p:to>
                                        <p:strVal val="visible"/>
                                      </p:to>
                                    </p:set>
                                    <p:animEffect transition="in" filter="dissolve">
                                      <p:cBhvr>
                                        <p:cTn id="7" dur="500"/>
                                        <p:tgtEl>
                                          <p:spTgt spid="11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1" dirty="0">
                <a:latin typeface="Arial"/>
                <a:ea typeface="Arial"/>
                <a:cs typeface="Arial"/>
                <a:sym typeface="Arial"/>
              </a:rPr>
              <a:t>The Outline of Jeremiah</a:t>
            </a: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3288424698"/>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184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Lived through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277963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7" end="7"/>
                                            </p:txEl>
                                          </p:spTgt>
                                        </p:tgtEl>
                                        <p:attrNameLst>
                                          <p:attrName>style.visibility</p:attrName>
                                        </p:attrNameLst>
                                      </p:cBhvr>
                                      <p:to>
                                        <p:strVal val="visible"/>
                                      </p:to>
                                    </p:set>
                                    <p:animEffect transition="in" filter="dissolve">
                                      <p:cBhvr>
                                        <p:cTn id="7" dur="500"/>
                                        <p:tgtEl>
                                          <p:spTgt spid="11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342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mr-IN"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dirty="0">
                <a:solidFill>
                  <a:srgbClr val="FFFFFF"/>
                </a:solidFill>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676545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Lived through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Longest prophetic book (Psalms is the longest overall)</a:t>
            </a:r>
          </a:p>
          <a:p>
            <a:pPr marL="457200" indent="-457200" defTabSz="914400" fontAlgn="base">
              <a:spcBef>
                <a:spcPct val="20000"/>
              </a:spcBef>
              <a:spcAft>
                <a:spcPct val="0"/>
              </a:spcAft>
              <a:buClr>
                <a:srgbClr val="99CC00"/>
              </a:buClr>
              <a:buSzPct val="80000"/>
              <a:buFont typeface="Times" charset="0"/>
              <a:buAutoNum type="alphaUcPeriod"/>
            </a:pPr>
            <a:endParaRPr lang="en-US" sz="2800" b="1" dirty="0">
              <a:solidFill>
                <a:srgbClr val="FFFFFF"/>
              </a:solidFill>
              <a:latin typeface="Arial" charset="0"/>
              <a:ea typeface="ＭＳ Ｐゴシック" charset="0"/>
              <a:cs typeface="ＭＳ Ｐゴシック" charset="0"/>
            </a:endParaRP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153903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276">
                                            <p:txEl>
                                              <p:pRg st="6" end="6"/>
                                            </p:txEl>
                                          </p:spTgt>
                                        </p:tgtEl>
                                        <p:attrNameLst>
                                          <p:attrName>style.visibility</p:attrName>
                                        </p:attrNameLst>
                                      </p:cBhvr>
                                      <p:to>
                                        <p:strVal val="visible"/>
                                      </p:to>
                                    </p:set>
                                    <p:animEffect transition="in" filter="dissolve">
                                      <p:cBhvr>
                                        <p:cTn id="13" dur="500"/>
                                        <p:tgtEl>
                                          <p:spTgt spid="11276">
                                            <p:txEl>
                                              <p:pRg st="6" end="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276">
                                            <p:txEl>
                                              <p:pRg st="7" end="7"/>
                                            </p:txEl>
                                          </p:spTgt>
                                        </p:tgtEl>
                                        <p:attrNameLst>
                                          <p:attrName>style.visibility</p:attrName>
                                        </p:attrNameLst>
                                      </p:cBhvr>
                                      <p:to>
                                        <p:strVal val="visible"/>
                                      </p:to>
                                    </p:set>
                                    <p:animEffect transition="in" filter="dissolve">
                                      <p:cBhvr>
                                        <p:cTn id="18" dur="500"/>
                                        <p:tgtEl>
                                          <p:spTgt spid="11276">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276">
                                            <p:txEl>
                                              <p:pRg st="8" end="8"/>
                                            </p:txEl>
                                          </p:spTgt>
                                        </p:tgtEl>
                                        <p:attrNameLst>
                                          <p:attrName>style.visibility</p:attrName>
                                        </p:attrNameLst>
                                      </p:cBhvr>
                                      <p:to>
                                        <p:strVal val="visible"/>
                                      </p:to>
                                    </p:set>
                                    <p:animEffect transition="in" filter="dissolve">
                                      <p:cBhvr>
                                        <p:cTn id="23" dur="500"/>
                                        <p:tgtEl>
                                          <p:spTgt spid="11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utoUpdateAnimBg="0"/>
      <p:bldP spid="112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deserved fall of Jerusalem, 70-year captivity, judgment of Gentiles, and restoration under a new covenant give hope and exhort Judah to accept God</a:t>
            </a:r>
            <a:r>
              <a:rPr lang="mr-IN"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inevitable</a:t>
            </a:r>
            <a:r>
              <a:rPr lang="en-US" sz="3200" b="1" kern="0" dirty="0">
                <a:solidFill>
                  <a:srgbClr val="FFFFFF"/>
                </a:solidFill>
                <a:effectLst>
                  <a:glow rad="127000">
                    <a:srgbClr val="000000"/>
                  </a:glow>
                </a:effectLst>
                <a:latin typeface="Arial" charset="0"/>
                <a:ea typeface="ＭＳ Ｐゴシック" charset="0"/>
                <a:cs typeface="ＭＳ Ｐゴシック" charset="0"/>
              </a:rPr>
              <a:t> discipline by yielding to Babylon.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474</a:t>
            </a:r>
          </a:p>
          <a:p>
            <a:pPr algn="ctr" defTabSz="914400" eaLnBrk="1" fontAlgn="base" hangingPunct="1">
              <a:spcBef>
                <a:spcPct val="0"/>
              </a:spcBef>
              <a:spcAft>
                <a:spcPct val="0"/>
              </a:spcAft>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466072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en-US" dirty="0">
                <a:solidFill>
                  <a:srgbClr val="EAEAEA"/>
                </a:solidFill>
                <a:effectLst/>
                <a:latin typeface="Arial" charset="0"/>
                <a:ea typeface="ＭＳ Ｐゴシック" charset="0"/>
                <a:cs typeface="Arial" charset="0"/>
              </a:rPr>
              <a:t>Longest Books of the Bible</a:t>
            </a:r>
          </a:p>
        </p:txBody>
      </p:sp>
      <p:graphicFrame>
        <p:nvGraphicFramePr>
          <p:cNvPr id="72825" name="Group 121"/>
          <p:cNvGraphicFramePr>
            <a:graphicFrameLocks noGrp="1"/>
          </p:cNvGraphicFramePr>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Jeremiah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0549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500"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cs typeface="Arial" charset="0"/>
              </a:rPr>
              <a:t>478</a:t>
            </a:r>
            <a:endParaRPr lang="en-US">
              <a:solidFill>
                <a:srgbClr val="000000"/>
              </a:solidFill>
              <a:cs typeface="Arial" charset="0"/>
            </a:endParaRPr>
          </a:p>
        </p:txBody>
      </p:sp>
      <p:sp>
        <p:nvSpPr>
          <p:cNvPr id="105501"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rPr>
              <a:t>http://www.kneeholedesk.com/Pages/Did_You_Know/Books_of_the_Bible.html</a:t>
            </a:r>
          </a:p>
        </p:txBody>
      </p:sp>
    </p:spTree>
    <p:extLst>
      <p:ext uri="{BB962C8B-B14F-4D97-AF65-F5344CB8AC3E}">
        <p14:creationId xmlns:p14="http://schemas.microsoft.com/office/powerpoint/2010/main" val="299301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800"/>
            <a:ext cx="8686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Inevitable</a:t>
            </a:r>
          </a:p>
        </p:txBody>
      </p:sp>
      <p:sp>
        <p:nvSpPr>
          <p:cNvPr id="106499"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478</a:t>
            </a:r>
          </a:p>
        </p:txBody>
      </p:sp>
    </p:spTree>
    <p:extLst>
      <p:ext uri="{BB962C8B-B14F-4D97-AF65-F5344CB8AC3E}">
        <p14:creationId xmlns:p14="http://schemas.microsoft.com/office/powerpoint/2010/main" val="92045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7524"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4894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1.	The people are encouraged to repent only up until chapter 19 (e.g., 15:19; 17:24; 18:8; cf. 5:3; 8:6).  Yet after this point no exhortations to repent are forthcoming.</a:t>
            </a:r>
          </a:p>
          <a:p>
            <a:pPr defTabSz="914400" eaLnBrk="1" fontAlgn="base" hangingPunct="1">
              <a:spcBef>
                <a:spcPct val="0"/>
              </a:spcBef>
              <a:spcAft>
                <a:spcPct val="0"/>
              </a:spcAft>
            </a:pPr>
            <a:r>
              <a:rPr lang="en-US" b="1">
                <a:solidFill>
                  <a:srgbClr val="FFFFFF"/>
                </a:solidFill>
                <a:cs typeface="Arial" charset="0"/>
              </a:rPr>
              <a:t> </a:t>
            </a:r>
          </a:p>
          <a:p>
            <a:pPr defTabSz="914400" eaLnBrk="1" fontAlgn="base" hangingPunct="1">
              <a:spcBef>
                <a:spcPct val="0"/>
              </a:spcBef>
              <a:spcAft>
                <a:spcPct val="0"/>
              </a:spcAft>
            </a:pPr>
            <a:r>
              <a:rPr lang="en-US" b="1">
                <a:solidFill>
                  <a:srgbClr val="FFFFFF"/>
                </a:solidFill>
                <a:cs typeface="Arial" charset="0"/>
              </a:rPr>
              <a:t>2.	Jeremiah was instructed by God not even to pray for the people of Judah (11:14; 14:11).</a:t>
            </a:r>
          </a:p>
          <a:p>
            <a:pPr defTabSz="914400" eaLnBrk="1" fontAlgn="base" hangingPunct="1">
              <a:spcBef>
                <a:spcPct val="0"/>
              </a:spcBef>
              <a:spcAft>
                <a:spcPct val="0"/>
              </a:spcAft>
            </a:pPr>
            <a:r>
              <a:rPr lang="en-US" b="1">
                <a:solidFill>
                  <a:srgbClr val="FFFFFF"/>
                </a:solidFill>
                <a:cs typeface="Arial" charset="0"/>
              </a:rPr>
              <a:t> </a:t>
            </a:r>
          </a:p>
          <a:p>
            <a:pPr defTabSz="914400" eaLnBrk="1" fontAlgn="base" hangingPunct="1">
              <a:spcBef>
                <a:spcPct val="0"/>
              </a:spcBef>
              <a:spcAft>
                <a:spcPct val="0"/>
              </a:spcAft>
            </a:pPr>
            <a:r>
              <a:rPr lang="en-US" b="1">
                <a:solidFill>
                  <a:srgbClr val="FFFFFF"/>
                </a:solidFill>
                <a:cs typeface="Arial" charset="0"/>
              </a:rPr>
              <a:t>3.	Jeremiah told the people that each could individually have life instead of death if he/she would surrender to the Babylonians, but the destruction still would come on the nation as a whole (21:8-9; 24:1-10; 27:5-12, 16-17; 32:5; 38:17-23; 42:9-22; 52:24-27).</a:t>
            </a:r>
          </a:p>
        </p:txBody>
      </p:sp>
      <p:sp>
        <p:nvSpPr>
          <p:cNvPr id="107526"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807944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8548"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	God</a:t>
            </a:r>
            <a:r>
              <a:rPr lang="mr-IN" b="1" dirty="0">
                <a:solidFill>
                  <a:srgbClr val="FFFFFF"/>
                </a:solidFill>
                <a:cs typeface="Arial" charset="0"/>
              </a:rPr>
              <a:t>'</a:t>
            </a:r>
            <a:r>
              <a:rPr lang="en-US" b="1" dirty="0">
                <a:solidFill>
                  <a:srgbClr val="FFFFFF"/>
                </a:solidFill>
                <a:cs typeface="Arial" charset="0"/>
              </a:rPr>
              <a:t>s determination of the length of the captivity at 70 years indicates that judgment was unavoidable (25:11-12; 29:10).</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5.	Jeremiah smashed a pot to illustrate that God</a:t>
            </a:r>
            <a:r>
              <a:rPr lang="mr-IN" altLang="ja-JP" b="1" dirty="0">
                <a:solidFill>
                  <a:srgbClr val="FFFFFF"/>
                </a:solidFill>
                <a:cs typeface="Arial" charset="0"/>
              </a:rPr>
              <a:t>'</a:t>
            </a:r>
            <a:r>
              <a:rPr lang="en-US" b="1" dirty="0">
                <a:solidFill>
                  <a:srgbClr val="FFFFFF"/>
                </a:solidFill>
                <a:cs typeface="Arial" charset="0"/>
              </a:rPr>
              <a:t>s decision to destroy the city was not retractable (19:1-2, 10-11).</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6.	Jeremiah instructed those already in exile to settle down (29:4-14) in contrast to the false prophet </a:t>
            </a:r>
            <a:r>
              <a:rPr lang="en-US" b="1" dirty="0" err="1">
                <a:solidFill>
                  <a:srgbClr val="FFFFFF"/>
                </a:solidFill>
                <a:cs typeface="Arial" charset="0"/>
              </a:rPr>
              <a:t>Hananiah</a:t>
            </a:r>
            <a:r>
              <a:rPr lang="en-US" b="1" dirty="0">
                <a:solidFill>
                  <a:srgbClr val="FFFFFF"/>
                </a:solidFill>
                <a:cs typeface="Arial" charset="0"/>
              </a:rPr>
              <a:t>, who said the exile would only last two years (28:1-3, 10-12).  This indicates that the </a:t>
            </a:r>
            <a:r>
              <a:rPr lang="mr-IN" altLang="ja-JP" b="1" dirty="0">
                <a:solidFill>
                  <a:srgbClr val="FFFFFF"/>
                </a:solidFill>
                <a:cs typeface="Arial" charset="0"/>
              </a:rPr>
              <a:t>"</a:t>
            </a:r>
            <a:r>
              <a:rPr lang="en-US" altLang="ja-JP" b="1" dirty="0">
                <a:solidFill>
                  <a:srgbClr val="FFFFFF"/>
                </a:solidFill>
                <a:cs typeface="Arial" charset="0"/>
              </a:rPr>
              <a:t>die was already cast</a:t>
            </a:r>
            <a:r>
              <a:rPr lang="mr-IN" altLang="ja-JP" b="1" dirty="0">
                <a:solidFill>
                  <a:srgbClr val="FFFFFF"/>
                </a:solidFill>
                <a:cs typeface="Arial" charset="0"/>
              </a:rPr>
              <a:t>"</a:t>
            </a:r>
            <a:r>
              <a:rPr lang="en-US" altLang="ja-JP" b="1" dirty="0">
                <a:solidFill>
                  <a:srgbClr val="FFFFFF"/>
                </a:solidFill>
                <a:cs typeface="Arial" charset="0"/>
              </a:rPr>
              <a:t> and even repentance of the people could not forestall God</a:t>
            </a:r>
            <a:r>
              <a:rPr lang="mr-IN" altLang="ja-JP" b="1" dirty="0">
                <a:solidFill>
                  <a:srgbClr val="FFFFFF"/>
                </a:solidFill>
                <a:cs typeface="Arial" charset="0"/>
              </a:rPr>
              <a:t>'</a:t>
            </a:r>
            <a:r>
              <a:rPr lang="en-US" altLang="ja-JP" b="1" dirty="0">
                <a:solidFill>
                  <a:srgbClr val="FFFFFF"/>
                </a:solidFill>
                <a:cs typeface="Arial" charset="0"/>
              </a:rPr>
              <a:t>s judging hand.</a:t>
            </a:r>
          </a:p>
          <a:p>
            <a:pPr defTabSz="914400" eaLnBrk="1" fontAlgn="base" hangingPunct="1">
              <a:spcBef>
                <a:spcPct val="0"/>
              </a:spcBef>
              <a:spcAft>
                <a:spcPct val="0"/>
              </a:spcAft>
            </a:pPr>
            <a:endParaRPr lang="en-US" b="1" dirty="0">
              <a:solidFill>
                <a:srgbClr val="FFFFFF"/>
              </a:solidFill>
              <a:cs typeface="Arial" charset="0"/>
            </a:endParaRPr>
          </a:p>
        </p:txBody>
      </p:sp>
      <p:sp>
        <p:nvSpPr>
          <p:cNvPr id="108550"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422277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799"/>
            <a:ext cx="8686800" cy="5178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Inevitable</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Deuteronomy 28 fulfillments</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Dictation to Baruch</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Autobiography</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Matthew 27:9 quotes Jeremiah 19:1-13 (or perhaps Jer. 18:2-12 or 32:6-9) along with Zechariah 11:12-13 but attributes it to the better known prophet Jeremiah</a:t>
            </a:r>
          </a:p>
        </p:txBody>
      </p:sp>
      <p:sp>
        <p:nvSpPr>
          <p:cNvPr id="109571"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478</a:t>
            </a:r>
          </a:p>
        </p:txBody>
      </p:sp>
    </p:spTree>
    <p:extLst>
      <p:ext uri="{BB962C8B-B14F-4D97-AF65-F5344CB8AC3E}">
        <p14:creationId xmlns:p14="http://schemas.microsoft.com/office/powerpoint/2010/main" val="3666903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2" end="2"/>
                                            </p:txEl>
                                          </p:spTgt>
                                        </p:tgtEl>
                                        <p:attrNameLst>
                                          <p:attrName>style.visibility</p:attrName>
                                        </p:attrNameLst>
                                      </p:cBhvr>
                                      <p:to>
                                        <p:strVal val="visible"/>
                                      </p:to>
                                    </p:set>
                                    <p:animEffect transition="in" filter="dissolve">
                                      <p:cBhvr>
                                        <p:cTn id="7" dur="500"/>
                                        <p:tgtEl>
                                          <p:spTgt spid="1229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3" end="3"/>
                                            </p:txEl>
                                          </p:spTgt>
                                        </p:tgtEl>
                                        <p:attrNameLst>
                                          <p:attrName>style.visibility</p:attrName>
                                        </p:attrNameLst>
                                      </p:cBhvr>
                                      <p:to>
                                        <p:strVal val="visible"/>
                                      </p:to>
                                    </p:set>
                                    <p:animEffect transition="in" filter="dissolve">
                                      <p:cBhvr>
                                        <p:cTn id="12" dur="500"/>
                                        <p:tgtEl>
                                          <p:spTgt spid="1229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4" end="4"/>
                                            </p:txEl>
                                          </p:spTgt>
                                        </p:tgtEl>
                                        <p:attrNameLst>
                                          <p:attrName>style.visibility</p:attrName>
                                        </p:attrNameLst>
                                      </p:cBhvr>
                                      <p:to>
                                        <p:strVal val="visible"/>
                                      </p:to>
                                    </p:set>
                                    <p:animEffect transition="in" filter="dissolve">
                                      <p:cBhvr>
                                        <p:cTn id="17" dur="500"/>
                                        <p:tgtEl>
                                          <p:spTgt spid="1229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5" end="5"/>
                                            </p:txEl>
                                          </p:spTgt>
                                        </p:tgtEl>
                                        <p:attrNameLst>
                                          <p:attrName>style.visibility</p:attrName>
                                        </p:attrNameLst>
                                      </p:cBhvr>
                                      <p:to>
                                        <p:strVal val="visible"/>
                                      </p:to>
                                    </p:set>
                                    <p:animEffect transition="in" filter="dissolve">
                                      <p:cBhvr>
                                        <p:cTn id="22" dur="500"/>
                                        <p:tgtEl>
                                          <p:spTgt spid="122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z="4000" b="1">
                <a:solidFill>
                  <a:schemeClr val="tx1"/>
                </a:solidFill>
                <a:latin typeface="Arial" charset="0"/>
                <a:ea typeface="ＭＳ Ｐゴシック" charset="0"/>
                <a:cs typeface="Arial" charset="0"/>
              </a:rPr>
              <a:t>Trivia Summary</a:t>
            </a: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1895475"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4"/>
          <p:cNvSpPr>
            <a:spLocks noChangeArrowheads="1"/>
          </p:cNvSpPr>
          <p:nvPr/>
        </p:nvSpPr>
        <p:spPr bwMode="auto">
          <a:xfrm>
            <a:off x="0" y="2590800"/>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39750" indent="-358775" defTabSz="914400" fontAlgn="base">
              <a:spcBef>
                <a:spcPct val="0"/>
              </a:spcBef>
              <a:spcAft>
                <a:spcPct val="0"/>
              </a:spcAft>
              <a:buFont typeface="Arial" charset="0"/>
              <a:buChar char="•"/>
            </a:pPr>
            <a:r>
              <a:rPr lang="en-US" sz="2800" b="1" dirty="0">
                <a:solidFill>
                  <a:prstClr val="black"/>
                </a:solidFill>
                <a:latin typeface="Arial" charset="0"/>
                <a:ea typeface="ＭＳ Ｐゴシック" charset="0"/>
                <a:cs typeface="ＭＳ Ｐゴシック" charset="0"/>
              </a:rPr>
              <a:t>Different types of </a:t>
            </a:r>
            <a:r>
              <a:rPr lang="en-US" sz="2800" b="1" u="sng" dirty="0">
                <a:solidFill>
                  <a:prstClr val="black"/>
                </a:solidFill>
                <a:latin typeface="Arial" charset="0"/>
                <a:ea typeface="ＭＳ Ｐゴシック" charset="0"/>
                <a:cs typeface="ＭＳ Ｐゴシック" charset="0"/>
              </a:rPr>
              <a:t>literary material</a:t>
            </a:r>
            <a:r>
              <a:rPr lang="en-US" sz="2800" b="1" dirty="0">
                <a:solidFill>
                  <a:prstClr val="black"/>
                </a:solidFill>
                <a:latin typeface="Arial" charset="0"/>
                <a:ea typeface="ＭＳ Ｐゴシック" charset="0"/>
                <a:cs typeface="ＭＳ Ｐゴシック" charset="0"/>
              </a:rPr>
              <a:t>—such as poetic discourse (30–31), prose discourse (32–33) and prose narrative (46–51)</a:t>
            </a:r>
          </a:p>
          <a:p>
            <a:pPr marL="539750" indent="-358775" defTabSz="914400" fontAlgn="base">
              <a:spcBef>
                <a:spcPct val="0"/>
              </a:spcBef>
              <a:spcAft>
                <a:spcPct val="0"/>
              </a:spcAft>
              <a:buFont typeface="Arial" charset="0"/>
              <a:buChar char="•"/>
            </a:pPr>
            <a:endParaRPr lang="en-US" sz="2800" b="1" dirty="0">
              <a:solidFill>
                <a:prstClr val="black"/>
              </a:solidFill>
              <a:latin typeface="Arial" charset="0"/>
              <a:ea typeface="ＭＳ Ｐゴシック" charset="0"/>
              <a:cs typeface="ＭＳ Ｐゴシック" charset="0"/>
            </a:endParaRPr>
          </a:p>
          <a:p>
            <a:pPr marL="539750" indent="-358775" defTabSz="914400" fontAlgn="base">
              <a:spcBef>
                <a:spcPct val="0"/>
              </a:spcBef>
              <a:spcAft>
                <a:spcPct val="0"/>
              </a:spcAft>
              <a:buFont typeface="Arial" charset="0"/>
              <a:buChar char="•"/>
            </a:pPr>
            <a:r>
              <a:rPr lang="en-US" sz="2800" b="1" dirty="0">
                <a:solidFill>
                  <a:prstClr val="black"/>
                </a:solidFill>
                <a:latin typeface="Arial" charset="0"/>
                <a:ea typeface="ＭＳ Ｐゴシック" charset="0"/>
                <a:cs typeface="ＭＳ Ｐゴシック" charset="0"/>
              </a:rPr>
              <a:t>Jeremiah 31:31-34 is the </a:t>
            </a:r>
            <a:r>
              <a:rPr lang="en-US" sz="2800" b="1" u="sng" dirty="0">
                <a:solidFill>
                  <a:prstClr val="black"/>
                </a:solidFill>
                <a:latin typeface="Arial" charset="0"/>
                <a:ea typeface="ＭＳ Ｐゴシック" charset="0"/>
                <a:cs typeface="ＭＳ Ｐゴシック" charset="0"/>
              </a:rPr>
              <a:t>longest OT quote </a:t>
            </a:r>
            <a:r>
              <a:rPr lang="en-US" sz="2800" b="1" dirty="0">
                <a:solidFill>
                  <a:prstClr val="black"/>
                </a:solidFill>
                <a:latin typeface="Arial" charset="0"/>
                <a:ea typeface="ＭＳ Ｐゴシック" charset="0"/>
                <a:cs typeface="ＭＳ Ｐゴシック" charset="0"/>
              </a:rPr>
              <a:t>in the NT (Heb. 8:8-13)</a:t>
            </a:r>
          </a:p>
        </p:txBody>
      </p:sp>
      <p:sp>
        <p:nvSpPr>
          <p:cNvPr id="110596" name="Text Box 4"/>
          <p:cNvSpPr txBox="1">
            <a:spLocks noChangeArrowheads="1"/>
          </p:cNvSpPr>
          <p:nvPr/>
        </p:nvSpPr>
        <p:spPr bwMode="auto">
          <a:xfrm>
            <a:off x="822960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476</a:t>
            </a:r>
            <a:endParaRPr lang="en-US" sz="2000" b="1">
              <a:solidFill>
                <a:prstClr val="black"/>
              </a:solidFill>
            </a:endParaRPr>
          </a:p>
        </p:txBody>
      </p:sp>
    </p:spTree>
    <p:extLst>
      <p:ext uri="{BB962C8B-B14F-4D97-AF65-F5344CB8AC3E}">
        <p14:creationId xmlns:p14="http://schemas.microsoft.com/office/powerpoint/2010/main" val="69091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txBox="1">
            <a:spLocks noChangeArrowheads="1"/>
          </p:cNvSpPr>
          <p:nvPr/>
        </p:nvSpPr>
        <p:spPr bwMode="auto">
          <a:xfrm>
            <a:off x="152400" y="1219200"/>
            <a:ext cx="8839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u="sng" dirty="0">
                <a:solidFill>
                  <a:srgbClr val="D16349"/>
                </a:solidFill>
              </a:rPr>
              <a:t>Summary Statement</a:t>
            </a:r>
          </a:p>
          <a:p>
            <a:pPr defTabSz="914400" eaLnBrk="1" fontAlgn="base" hangingPunct="1">
              <a:spcBef>
                <a:spcPct val="20000"/>
              </a:spcBef>
              <a:spcAft>
                <a:spcPct val="0"/>
              </a:spcAft>
              <a:buClr>
                <a:srgbClr val="D16349"/>
              </a:buClr>
              <a:buSzPct val="85000"/>
            </a:pPr>
            <a:r>
              <a:rPr lang="en-US" b="1" dirty="0">
                <a:solidFill>
                  <a:prstClr val="black"/>
                </a:solidFill>
              </a:rPr>
              <a:t>   </a:t>
            </a:r>
            <a:r>
              <a:rPr lang="en-US" dirty="0">
                <a:solidFill>
                  <a:prstClr val="black"/>
                </a:solidFill>
              </a:rPr>
              <a:t>Jeremiah prophesies at great personal cost the deserved fall of Jerusalem, seventy year captivity, judgment of Gentiles, and restoration under a new covenant, to give hope and exhort Judah to accept God</a:t>
            </a:r>
            <a:r>
              <a:rPr lang="mr-IN" altLang="ja-JP" dirty="0">
                <a:solidFill>
                  <a:prstClr val="black"/>
                </a:solidFill>
              </a:rPr>
              <a:t>'</a:t>
            </a:r>
            <a:r>
              <a:rPr lang="en-US" dirty="0">
                <a:solidFill>
                  <a:prstClr val="black"/>
                </a:solidFill>
              </a:rPr>
              <a:t>s inevitable discipline by yielding to Babylon.</a:t>
            </a: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8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Word</a:t>
            </a:r>
          </a:p>
          <a:p>
            <a:pPr defTabSz="914400" eaLnBrk="1" fontAlgn="base" hangingPunct="1">
              <a:spcBef>
                <a:spcPct val="20000"/>
              </a:spcBef>
              <a:spcAft>
                <a:spcPct val="0"/>
              </a:spcAft>
              <a:buClr>
                <a:srgbClr val="D16349"/>
              </a:buClr>
              <a:buSzPct val="85000"/>
            </a:pPr>
            <a:r>
              <a:rPr lang="en-US" dirty="0">
                <a:solidFill>
                  <a:prstClr val="black"/>
                </a:solidFill>
              </a:rPr>
              <a:t>       INEVITABLE</a:t>
            </a:r>
            <a:endParaRPr lang="en-US" sz="500" dirty="0">
              <a:solidFill>
                <a:prstClr val="black"/>
              </a:solidFill>
            </a:endParaRPr>
          </a:p>
          <a:p>
            <a:pPr defTabSz="914400" eaLnBrk="1" fontAlgn="base" hangingPunct="1">
              <a:spcBef>
                <a:spcPct val="20000"/>
              </a:spcBef>
              <a:spcAft>
                <a:spcPct val="0"/>
              </a:spcAft>
              <a:buClr>
                <a:srgbClr val="D16349"/>
              </a:buClr>
              <a:buSzPct val="85000"/>
            </a:pPr>
            <a:endParaRPr lang="en-US" sz="5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Verse</a:t>
            </a:r>
          </a:p>
          <a:p>
            <a:pPr defTabSz="914400" eaLnBrk="1" fontAlgn="base" hangingPunct="1">
              <a:spcBef>
                <a:spcPct val="20000"/>
              </a:spcBef>
              <a:spcAft>
                <a:spcPct val="0"/>
              </a:spcAft>
              <a:buClr>
                <a:srgbClr val="D16349"/>
              </a:buClr>
              <a:buSzPct val="85000"/>
            </a:pPr>
            <a:r>
              <a:rPr lang="en-US" dirty="0">
                <a:solidFill>
                  <a:prstClr val="black"/>
                </a:solidFill>
              </a:rPr>
              <a:t>	</a:t>
            </a:r>
            <a:r>
              <a:rPr lang="mr-IN" altLang="ja-JP" dirty="0">
                <a:solidFill>
                  <a:prstClr val="black"/>
                </a:solidFill>
              </a:rPr>
              <a:t>"</a:t>
            </a:r>
            <a:r>
              <a:rPr lang="en-US" altLang="ja-JP" dirty="0">
                <a:solidFill>
                  <a:prstClr val="black"/>
                </a:solidFill>
              </a:rPr>
              <a:t>… For the LORD our God has doomed us to perish and given us poisoned water to drink, because we have sinned against him</a:t>
            </a:r>
            <a:r>
              <a:rPr lang="mr-IN" altLang="ja-JP" dirty="0">
                <a:solidFill>
                  <a:prstClr val="black"/>
                </a:solidFill>
              </a:rPr>
              <a:t>"</a:t>
            </a:r>
            <a:r>
              <a:rPr lang="en-US" altLang="ja-JP" dirty="0">
                <a:solidFill>
                  <a:prstClr val="black"/>
                </a:solidFill>
              </a:rPr>
              <a:t> (Jeremiah 8:14b)</a:t>
            </a:r>
            <a:endParaRPr lang="en-US" sz="3200" dirty="0">
              <a:solidFill>
                <a:prstClr val="black"/>
              </a:solidFill>
            </a:endParaRPr>
          </a:p>
        </p:txBody>
      </p:sp>
      <p:sp>
        <p:nvSpPr>
          <p:cNvPr id="90114" name="Title 2"/>
          <p:cNvSpPr>
            <a:spLocks noGrp="1"/>
          </p:cNvSpPr>
          <p:nvPr>
            <p:ph type="title"/>
          </p:nvPr>
        </p:nvSpPr>
        <p:spPr/>
        <p:txBody>
          <a:bodyPr/>
          <a:lstStyle/>
          <a:p>
            <a:r>
              <a:rPr lang="en-US" sz="4400">
                <a:solidFill>
                  <a:schemeClr val="tx1"/>
                </a:solidFill>
                <a:latin typeface="Arial" charset="0"/>
                <a:ea typeface="ＭＳ Ｐゴシック" charset="0"/>
                <a:cs typeface="Arial" charset="0"/>
              </a:rPr>
              <a:t>Key Facts</a:t>
            </a: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505200"/>
            <a:ext cx="1878013"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 Box 4"/>
          <p:cNvSpPr txBox="1">
            <a:spLocks noChangeArrowheads="1"/>
          </p:cNvSpPr>
          <p:nvPr/>
        </p:nvSpPr>
        <p:spPr bwMode="auto">
          <a:xfrm>
            <a:off x="8229600"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474</a:t>
            </a:r>
          </a:p>
        </p:txBody>
      </p:sp>
    </p:spTree>
    <p:extLst>
      <p:ext uri="{BB962C8B-B14F-4D97-AF65-F5344CB8AC3E}">
        <p14:creationId xmlns:p14="http://schemas.microsoft.com/office/powerpoint/2010/main" val="32992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79264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3056689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old covenant tablets of stone leading to Israel</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judgment will be replaced with a new covenant of blessing through the Holy Spirit</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indwelling their hearts after repentance and forgiveness (31:31-33).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35286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256797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Weeping Prophet"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273874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100186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spTree>
    <p:extLst>
      <p:ext uri="{BB962C8B-B14F-4D97-AF65-F5344CB8AC3E}">
        <p14:creationId xmlns:p14="http://schemas.microsoft.com/office/powerpoint/2010/main" val="1019503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416848" y="1602007"/>
            <a:ext cx="837437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Redemption in a spiritual renewal (chapters 30–33) awaits Israel after her unfaithfulness ends, which is a redemption that will occur because Israel will never cease to exist as a nation (31:35-37). </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8151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371343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Jeremiah</a:t>
            </a: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uk-UA"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Inevitable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1501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2378312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doomed us to perish and given us poisoned water to drink, because we have sinned against him</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(8:14b).</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55406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77600594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
        <p:nvSpPr>
          <p:cNvPr id="4" name="Rectangle 2"/>
          <p:cNvSpPr txBox="1">
            <a:spLocks noChangeArrowheads="1"/>
          </p:cNvSpPr>
          <p:nvPr/>
        </p:nvSpPr>
        <p:spPr bwMode="auto">
          <a:xfrm>
            <a:off x="0" y="131533"/>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ways...</a:t>
            </a:r>
          </a:p>
        </p:txBody>
      </p:sp>
    </p:spTree>
    <p:extLst>
      <p:ext uri="{BB962C8B-B14F-4D97-AF65-F5344CB8AC3E}">
        <p14:creationId xmlns:p14="http://schemas.microsoft.com/office/powerpoint/2010/main" val="116683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74035005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a:t>
            </a:r>
          </a:p>
        </p:txBody>
      </p:sp>
    </p:spTree>
    <p:extLst>
      <p:ext uri="{BB962C8B-B14F-4D97-AF65-F5344CB8AC3E}">
        <p14:creationId xmlns:p14="http://schemas.microsoft.com/office/powerpoint/2010/main" val="243189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42354" y="1602007"/>
            <a:ext cx="861809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Shepherd Messiah and Righteous Branch (23:1-8) and the new covenant he brings (31:31-33) point to Christ</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rule and the forgiveness in his blood he portrayed in the Lord</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supper (Luke 22:20).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35286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Isaiah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65 Years</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45 Years</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Jeremiah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40+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Micah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25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02062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God Calls and Commissions Jeremiah</a:t>
            </a: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5"/>
          <p:cNvSpPr txBox="1">
            <a:spLocks noChangeArrowheads="1"/>
          </p:cNvSpPr>
          <p:nvPr/>
        </p:nvSpPr>
        <p:spPr bwMode="auto">
          <a:xfrm>
            <a:off x="6858000" y="1857375"/>
            <a:ext cx="2286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King Josiah</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reign and reforms did not last.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God calls a YOUNG MAN!</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rPr>
              <a:t>Jer. 1:4-9</a:t>
            </a: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Source:  </a:t>
            </a:r>
            <a:r>
              <a:rPr kumimoji="0" lang="en-US" sz="1000" b="0" i="1" u="none" strike="noStrike" kern="1200" cap="none" spc="0" normalizeH="0" baseline="0" noProof="0">
                <a:ln>
                  <a:noFill/>
                </a:ln>
                <a:solidFill>
                  <a:prstClr val="black"/>
                </a:solidFill>
                <a:effectLst/>
                <a:uLnTx/>
                <a:uFillTx/>
                <a:latin typeface="Georgia" charset="0"/>
                <a:ea typeface="ＭＳ Ｐゴシック" charset="0"/>
              </a:rPr>
              <a:t>The Picture Bible</a:t>
            </a: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 (Chariot Books, David C Cook, 1978)</a:t>
            </a:r>
          </a:p>
        </p:txBody>
      </p:sp>
    </p:spTree>
    <p:extLst>
      <p:ext uri="{BB962C8B-B14F-4D97-AF65-F5344CB8AC3E}">
        <p14:creationId xmlns:p14="http://schemas.microsoft.com/office/powerpoint/2010/main" val="1353111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rPr>
              <a:t>Jer. 1:5, 7-9</a:t>
            </a:r>
          </a:p>
        </p:txBody>
      </p:sp>
    </p:spTree>
    <p:extLst>
      <p:ext uri="{BB962C8B-B14F-4D97-AF65-F5344CB8AC3E}">
        <p14:creationId xmlns:p14="http://schemas.microsoft.com/office/powerpoint/2010/main" val="40952771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0" y="260350"/>
            <a:ext cx="9844088" cy="758825"/>
          </a:xfrm>
        </p:spPr>
        <p:txBody>
          <a:bodyPr/>
          <a:lstStyle/>
          <a:p>
            <a:pPr eaLnBrk="1" hangingPunct="1"/>
            <a:r>
              <a:rPr lang="en-US" sz="3600" b="1">
                <a:solidFill>
                  <a:schemeClr val="tx1"/>
                </a:solidFill>
                <a:latin typeface="Arial" charset="0"/>
                <a:ea typeface="ＭＳ Ｐゴシック" charset="0"/>
                <a:cs typeface="Arial" charset="0"/>
              </a:rPr>
              <a:t>Object Lesson #1 –  Almond Tree</a:t>
            </a:r>
          </a:p>
        </p:txBody>
      </p:sp>
      <p:sp>
        <p:nvSpPr>
          <p:cNvPr id="118786" name="Text Box 4"/>
          <p:cNvSpPr txBox="1">
            <a:spLocks noChangeArrowheads="1"/>
          </p:cNvSpPr>
          <p:nvPr/>
        </p:nvSpPr>
        <p:spPr bwMode="auto">
          <a:xfrm>
            <a:off x="5867400" y="1822450"/>
            <a:ext cx="32416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God is </a:t>
            </a:r>
            <a:r>
              <a:rPr lang="en-US" b="1" i="1" dirty="0">
                <a:solidFill>
                  <a:srgbClr val="FF0000"/>
                </a:solidFill>
              </a:rPr>
              <a:t>watching</a:t>
            </a:r>
            <a:r>
              <a:rPr lang="en-US" b="1" dirty="0">
                <a:solidFill>
                  <a:srgbClr val="FF0000"/>
                </a:solidFill>
              </a:rPr>
              <a:t> </a:t>
            </a:r>
            <a:r>
              <a:rPr lang="en-US" b="1" dirty="0">
                <a:solidFill>
                  <a:prstClr val="black"/>
                </a:solidFill>
              </a:rPr>
              <a:t>to see that His Word is fulfilled.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a:t>
            </a:r>
            <a:r>
              <a:rPr lang="mr-IN" b="1" dirty="0">
                <a:solidFill>
                  <a:prstClr val="black"/>
                </a:solidFill>
              </a:rPr>
              <a:t>"</a:t>
            </a:r>
            <a:r>
              <a:rPr lang="en-US" b="1" dirty="0">
                <a:solidFill>
                  <a:prstClr val="black"/>
                </a:solidFill>
              </a:rPr>
              <a:t>watching</a:t>
            </a:r>
            <a:r>
              <a:rPr lang="mr-IN" b="1" dirty="0">
                <a:solidFill>
                  <a:prstClr val="black"/>
                </a:solidFill>
              </a:rPr>
              <a:t>"</a:t>
            </a:r>
            <a:r>
              <a:rPr lang="en-US" b="1" dirty="0">
                <a:solidFill>
                  <a:prstClr val="black"/>
                </a:solidFill>
              </a:rPr>
              <a:t> sounds like </a:t>
            </a:r>
            <a:r>
              <a:rPr lang="mr-IN" b="1" dirty="0">
                <a:solidFill>
                  <a:prstClr val="black"/>
                </a:solidFill>
              </a:rPr>
              <a:t>"</a:t>
            </a:r>
            <a:r>
              <a:rPr lang="en-US" b="1" dirty="0">
                <a:solidFill>
                  <a:prstClr val="black"/>
                </a:solidFill>
              </a:rPr>
              <a:t>almond tree</a:t>
            </a:r>
            <a:r>
              <a:rPr lang="mr-IN" b="1" dirty="0">
                <a:solidFill>
                  <a:prstClr val="black"/>
                </a:solidFill>
              </a:rPr>
              <a:t>"</a:t>
            </a:r>
            <a:r>
              <a:rPr lang="en-US" b="1" dirty="0">
                <a:solidFill>
                  <a:prstClr val="black"/>
                </a:solidFill>
              </a:rPr>
              <a:t> in Hebrew)</a:t>
            </a:r>
          </a:p>
          <a:p>
            <a:pPr defTabSz="914400" eaLnBrk="1" fontAlgn="base" hangingPunct="1">
              <a:spcBef>
                <a:spcPct val="0"/>
              </a:spcBef>
              <a:spcAft>
                <a:spcPct val="0"/>
              </a:spcAft>
            </a:pPr>
            <a:endParaRPr lang="en-US" b="1" dirty="0">
              <a:solidFill>
                <a:prstClr val="black"/>
              </a:solidFill>
            </a:endParaRPr>
          </a:p>
        </p:txBody>
      </p:sp>
      <p:sp>
        <p:nvSpPr>
          <p:cNvPr id="118787" name="Rectangle 5"/>
          <p:cNvSpPr>
            <a:spLocks noChangeArrowheads="1"/>
          </p:cNvSpPr>
          <p:nvPr/>
        </p:nvSpPr>
        <p:spPr bwMode="auto">
          <a:xfrm>
            <a:off x="6072188" y="5214938"/>
            <a:ext cx="192246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FF0000"/>
                </a:solidFill>
                <a:latin typeface="Arial" charset="0"/>
                <a:ea typeface="ＭＳ Ｐゴシック" charset="0"/>
                <a:cs typeface="ＭＳ Ｐゴシック" charset="0"/>
              </a:rPr>
              <a:t>Jer. 1:11-13</a:t>
            </a:r>
          </a:p>
        </p:txBody>
      </p:sp>
      <p:pic>
        <p:nvPicPr>
          <p:cNvPr id="118788" name="Picture 2" descr="almond 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1716088"/>
            <a:ext cx="5556250" cy="416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3" descr="almonds_on_tre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25538"/>
            <a:ext cx="377983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861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Object Lesson #2 – Boiling Pot</a:t>
            </a: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120835" name="Text Box 4"/>
          <p:cNvSpPr txBox="1">
            <a:spLocks noChangeArrowheads="1"/>
          </p:cNvSpPr>
          <p:nvPr/>
        </p:nvSpPr>
        <p:spPr bwMode="auto">
          <a:xfrm>
            <a:off x="5429250" y="1857375"/>
            <a:ext cx="371475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Over-boiling pot, </a:t>
            </a:r>
          </a:p>
          <a:p>
            <a:pPr defTabSz="914400" eaLnBrk="1" fontAlgn="base" hangingPunct="1">
              <a:spcBef>
                <a:spcPct val="0"/>
              </a:spcBef>
              <a:spcAft>
                <a:spcPct val="0"/>
              </a:spcAft>
            </a:pPr>
            <a:r>
              <a:rPr lang="en-US" b="1">
                <a:solidFill>
                  <a:prstClr val="black"/>
                </a:solidFill>
              </a:rPr>
              <a:t>tilting from north – </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Invaders from the north are going to overflow Judah and destroy</a:t>
            </a:r>
          </a:p>
          <a:p>
            <a:pPr defTabSz="914400" eaLnBrk="1" fontAlgn="base" hangingPunct="1">
              <a:spcBef>
                <a:spcPct val="0"/>
              </a:spcBef>
              <a:spcAft>
                <a:spcPct val="0"/>
              </a:spcAft>
            </a:pPr>
            <a:r>
              <a:rPr lang="en-US" b="1">
                <a:solidFill>
                  <a:prstClr val="black"/>
                </a:solidFill>
              </a:rPr>
              <a:t>Jerusalem. </a:t>
            </a:r>
          </a:p>
          <a:p>
            <a:pPr defTabSz="914400" eaLnBrk="1" fontAlgn="base" hangingPunct="1">
              <a:spcBef>
                <a:spcPct val="0"/>
              </a:spcBef>
              <a:spcAft>
                <a:spcPct val="0"/>
              </a:spcAft>
            </a:pPr>
            <a:endParaRPr lang="en-US" b="1">
              <a:solidFill>
                <a:srgbClr val="D16349"/>
              </a:solidFill>
            </a:endParaRPr>
          </a:p>
          <a:p>
            <a:pPr defTabSz="914400" eaLnBrk="1" fontAlgn="base" hangingPunct="1">
              <a:spcBef>
                <a:spcPct val="0"/>
              </a:spcBef>
              <a:spcAft>
                <a:spcPct val="0"/>
              </a:spcAft>
            </a:pPr>
            <a:r>
              <a:rPr lang="en-US" b="1">
                <a:solidFill>
                  <a:srgbClr val="D16349"/>
                </a:solidFill>
              </a:rPr>
              <a:t>         Jer. 1:13-19</a:t>
            </a:r>
          </a:p>
          <a:p>
            <a:pPr defTabSz="914400" eaLnBrk="1" fontAlgn="base" hangingPunct="1">
              <a:spcBef>
                <a:spcPct val="0"/>
              </a:spcBef>
              <a:spcAft>
                <a:spcPct val="0"/>
              </a:spcAft>
            </a:pPr>
            <a:endParaRPr lang="en-US" b="1">
              <a:solidFill>
                <a:prstClr val="black"/>
              </a:solidFill>
            </a:endParaRPr>
          </a:p>
        </p:txBody>
      </p:sp>
      <p:sp>
        <p:nvSpPr>
          <p:cNvPr id="120836"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Tree>
    <p:extLst>
      <p:ext uri="{BB962C8B-B14F-4D97-AF65-F5344CB8AC3E}">
        <p14:creationId xmlns:p14="http://schemas.microsoft.com/office/powerpoint/2010/main" val="2067200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 trying to comfort you through his truthful messengers?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6875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8865277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442083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endParaRPr>
          </a:p>
        </p:txBody>
      </p:sp>
    </p:spTree>
    <p:extLst>
      <p:ext uri="{BB962C8B-B14F-4D97-AF65-F5344CB8AC3E}">
        <p14:creationId xmlns:p14="http://schemas.microsoft.com/office/powerpoint/2010/main" val="220085790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10242</TotalTime>
  <Words>24030</Words>
  <Application>Microsoft Macintosh PowerPoint</Application>
  <PresentationFormat>On-screen Show (4:3)</PresentationFormat>
  <Paragraphs>2702</Paragraphs>
  <Slides>288</Slides>
  <Notes>202</Notes>
  <HiddenSlides>0</HiddenSlides>
  <MMClips>0</MMClips>
  <ScaleCrop>false</ScaleCrop>
  <HeadingPairs>
    <vt:vector size="8" baseType="variant">
      <vt:variant>
        <vt:lpstr>Fonts Used</vt:lpstr>
      </vt:variant>
      <vt:variant>
        <vt:i4>35</vt:i4>
      </vt:variant>
      <vt:variant>
        <vt:lpstr>Theme</vt:lpstr>
      </vt:variant>
      <vt:variant>
        <vt:i4>42</vt:i4>
      </vt:variant>
      <vt:variant>
        <vt:lpstr>Embedded OLE Servers</vt:lpstr>
      </vt:variant>
      <vt:variant>
        <vt:i4>3</vt:i4>
      </vt:variant>
      <vt:variant>
        <vt:lpstr>Slide Titles</vt:lpstr>
      </vt:variant>
      <vt:variant>
        <vt:i4>288</vt:i4>
      </vt:variant>
    </vt:vector>
  </HeadingPairs>
  <TitlesOfParts>
    <vt:vector size="368" baseType="lpstr">
      <vt:lpstr>Arial Bold</vt:lpstr>
      <vt:lpstr>Gangsters</vt:lpstr>
      <vt:lpstr>Gypsy</vt:lpstr>
      <vt:lpstr>Invitation</vt:lpstr>
      <vt:lpstr>楷体</vt:lpstr>
      <vt:lpstr>Kosher-Normal</vt:lpstr>
      <vt:lpstr>ＭＳ Ｐゴシック</vt:lpstr>
      <vt:lpstr>ＭＳ Ｐゴシック</vt:lpstr>
      <vt:lpstr>Nadianne</vt:lpstr>
      <vt:lpstr>Noto Sans Symbol</vt:lpstr>
      <vt:lpstr>Osaka</vt:lpstr>
      <vt:lpstr>新細明體</vt:lpstr>
      <vt:lpstr>Pythagoras</vt:lpstr>
      <vt:lpstr>Rial</vt:lpstr>
      <vt:lpstr>Sand</vt:lpstr>
      <vt:lpstr>Times</vt:lpstr>
      <vt:lpstr>Arial</vt:lpstr>
      <vt:lpstr>Arial Black</vt:lpstr>
      <vt:lpstr>Braggadocio</vt:lpstr>
      <vt:lpstr>Calibri</vt:lpstr>
      <vt:lpstr>Capitals</vt:lpstr>
      <vt:lpstr>Comic Sans MS</vt:lpstr>
      <vt:lpstr>Copperplate Gothic Bold</vt:lpstr>
      <vt:lpstr>Geneva</vt:lpstr>
      <vt:lpstr>Georgia</vt:lpstr>
      <vt:lpstr>Helvetica</vt:lpstr>
      <vt:lpstr>Impact</vt:lpstr>
      <vt:lpstr>Lucida Grande</vt:lpstr>
      <vt:lpstr>Monotype Sorts</vt:lpstr>
      <vt:lpstr>Tahoma</vt:lpstr>
      <vt:lpstr>Times New Roman</vt:lpstr>
      <vt:lpstr>Trebuchet MS</vt:lpstr>
      <vt:lpstr>Tw Cen MT</vt:lpstr>
      <vt:lpstr>Wingdings</vt:lpstr>
      <vt:lpstr>Wingdings 2</vt:lpstr>
      <vt:lpstr>Civic</vt:lpstr>
      <vt:lpstr>Default Design</vt:lpstr>
      <vt:lpstr>Radar</vt:lpstr>
      <vt:lpstr>Shimmer</vt:lpstr>
      <vt:lpstr>1_Bar Code</vt:lpstr>
      <vt:lpstr>3_Default Design</vt:lpstr>
      <vt:lpstr>Bar Code</vt:lpstr>
      <vt:lpstr>2_Default Design</vt:lpstr>
      <vt:lpstr>Project Overview (Standard)</vt:lpstr>
      <vt:lpstr>1_Default Design</vt:lpstr>
      <vt:lpstr>4_Default Design</vt:lpstr>
      <vt:lpstr>1_Radar</vt:lpstr>
      <vt:lpstr>49_Blank Presentation</vt:lpstr>
      <vt:lpstr>1_Civic</vt:lpstr>
      <vt:lpstr>1_Project Overview (Standard)</vt:lpstr>
      <vt:lpstr>3_Blank Presentation</vt:lpstr>
      <vt:lpstr>5_Default Design</vt:lpstr>
      <vt:lpstr>Gesture</vt:lpstr>
      <vt:lpstr>4_Blank Presentation</vt:lpstr>
      <vt:lpstr>2_Blank Presentation</vt:lpstr>
      <vt:lpstr>Blank Presentation</vt:lpstr>
      <vt:lpstr>Whirlpool</vt:lpstr>
      <vt:lpstr>1_Office Theme</vt:lpstr>
      <vt:lpstr>1_untitled 1</vt:lpstr>
      <vt:lpstr>Median</vt:lpstr>
      <vt:lpstr>2_Gesture</vt:lpstr>
      <vt:lpstr>Radial</vt:lpstr>
      <vt:lpstr>3_Civic</vt:lpstr>
      <vt:lpstr>2_blstripc.ppt - Blue Stripes</vt:lpstr>
      <vt:lpstr>Azure</vt:lpstr>
      <vt:lpstr>Fireball</vt:lpstr>
      <vt:lpstr>6_Default Design</vt:lpstr>
      <vt:lpstr>2_Bar Code</vt:lpstr>
      <vt:lpstr>13_Default Design</vt:lpstr>
      <vt:lpstr>7_Default Design</vt:lpstr>
      <vt:lpstr>2_Radar</vt:lpstr>
      <vt:lpstr>50_Blank Presentation</vt:lpstr>
      <vt:lpstr>2_Azure</vt:lpstr>
      <vt:lpstr>23_Office Theme</vt:lpstr>
      <vt:lpstr>5_Blank Presentation</vt:lpstr>
      <vt:lpstr>Notebook</vt:lpstr>
      <vt:lpstr>8_Default Design</vt:lpstr>
      <vt:lpstr>Microsoft ClipArt Gallery</vt:lpstr>
      <vt:lpstr>Clip</vt:lpstr>
      <vt:lpstr>MS_ClipArt_Gallery</vt:lpstr>
      <vt:lpstr>JEREMIAH</vt:lpstr>
      <vt:lpstr>Key Word</vt:lpstr>
      <vt:lpstr>Theme</vt:lpstr>
      <vt:lpstr>Key Verse</vt:lpstr>
      <vt:lpstr>Kingdom Statement</vt:lpstr>
      <vt:lpstr>Summary Statement</vt:lpstr>
      <vt:lpstr>Covenant</vt:lpstr>
      <vt:lpstr>Redemption</vt:lpstr>
      <vt:lpstr>Messiah</vt:lpstr>
      <vt:lpstr>Jeremiah Book Chart</vt:lpstr>
      <vt:lpstr>Barry Huddleston, The Acrostic Summarized Bible (Grand Rapids: Baker, 1992)</vt:lpstr>
      <vt:lpstr>Be Comforted</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Are You Part of the Faithful Remnant?</vt:lpstr>
      <vt:lpstr>PowerPoint Presentation</vt:lpstr>
      <vt:lpstr>Overview</vt:lpstr>
      <vt:lpstr>1. BACKGROUND OF JEREMIAH</vt:lpstr>
      <vt:lpstr>Ever felt like the future is uncertain?</vt:lpstr>
      <vt:lpstr>Jeremiah - Yirməyāhū in Hebrew</vt:lpstr>
      <vt:lpstr>Who was Jeremiah?</vt:lpstr>
      <vt:lpstr>Biography:</vt:lpstr>
      <vt:lpstr>Authorship</vt:lpstr>
      <vt:lpstr>Placing the Prophetical Books </vt:lpstr>
      <vt:lpstr>Jeremiah in the Line of Prophets</vt:lpstr>
      <vt:lpstr>Ample Warning For Judah</vt:lpstr>
      <vt:lpstr>Length of Prophetic Ministries</vt:lpstr>
      <vt:lpstr>Chart of the Exile</vt:lpstr>
      <vt:lpstr>Chart of OT Kings &amp; Prophets</vt:lpstr>
      <vt:lpstr>Chronology of Jeremiah</vt:lpstr>
      <vt:lpstr>Rulers He Ministered Under</vt:lpstr>
      <vt:lpstr>An Evil End to Judah</vt:lpstr>
      <vt:lpstr>Josiah's Sons &amp; Prophets</vt:lpstr>
      <vt:lpstr>Bab bologna in – who??</vt:lpstr>
      <vt:lpstr>Geography of Jeremiah</vt:lpstr>
      <vt:lpstr>Geography of Jeremiah</vt:lpstr>
      <vt:lpstr>Campaigns</vt:lpstr>
      <vt:lpstr>Who Were the Recipients? (1)</vt:lpstr>
      <vt:lpstr>Who Were the Recipients? (2)</vt:lpstr>
      <vt:lpstr>Nations Prophesied Against (Jer. 46–51)</vt:lpstr>
      <vt:lpstr>Unique Characteristics</vt:lpstr>
      <vt:lpstr>Unique Characteristics</vt:lpstr>
      <vt:lpstr>MT versus LXX</vt:lpstr>
      <vt:lpstr>Unique Characteristics</vt:lpstr>
      <vt:lpstr>"How to Get Rid of the Jews"</vt:lpstr>
      <vt:lpstr>Unique Characteristics</vt:lpstr>
      <vt:lpstr>Structure is Logical not Chronological</vt:lpstr>
      <vt:lpstr>Unique Characteristics</vt:lpstr>
      <vt:lpstr>Two 70-Year Exiles</vt:lpstr>
      <vt:lpstr>Unique Characteristics</vt:lpstr>
      <vt:lpstr>The Outline of Jeremiah</vt:lpstr>
      <vt:lpstr>Jeremiah Book Chart</vt:lpstr>
      <vt:lpstr>Unique Characteristics</vt:lpstr>
      <vt:lpstr>Jerusalem's Fall</vt:lpstr>
      <vt:lpstr>Unique Characteristics</vt:lpstr>
      <vt:lpstr>Longest Books of the Bible</vt:lpstr>
      <vt:lpstr>Unique Characteristics</vt:lpstr>
      <vt:lpstr>How was judgment inevitable?</vt:lpstr>
      <vt:lpstr>How was judgment inevitable?</vt:lpstr>
      <vt:lpstr>Unique Characteristics</vt:lpstr>
      <vt:lpstr>Trivia Summary</vt:lpstr>
      <vt:lpstr>Key Facts</vt:lpstr>
      <vt:lpstr>Be Comforted</vt:lpstr>
      <vt:lpstr>3-days travel, 4-day visit</vt:lpstr>
      <vt:lpstr>We all need to be comforted</vt:lpstr>
      <vt:lpstr>3-day travel, 4-day visit</vt:lpstr>
      <vt:lpstr>3-day travel, 4-day visit</vt:lpstr>
      <vt:lpstr>We all need to be comforted</vt:lpstr>
      <vt:lpstr>Let's Study Through Scripture</vt:lpstr>
      <vt:lpstr>"The Weeping Prophet"</vt:lpstr>
      <vt:lpstr>We all need to be comforted</vt:lpstr>
      <vt:lpstr>We all need to be comforted</vt:lpstr>
      <vt:lpstr>We all need to be comforted</vt:lpstr>
      <vt:lpstr>Balance discipline with comfort.</vt:lpstr>
      <vt:lpstr>Balance discipline with comfort.</vt:lpstr>
      <vt:lpstr>Discipline.</vt:lpstr>
      <vt:lpstr>How does God comfort even those he disciplines?</vt:lpstr>
      <vt:lpstr>Josiah's Sons &amp; Prophets</vt:lpstr>
      <vt:lpstr>Key Word</vt:lpstr>
      <vt:lpstr>Theme</vt:lpstr>
      <vt:lpstr>Key Verse</vt:lpstr>
      <vt:lpstr>Be Comforted</vt:lpstr>
      <vt:lpstr>How does God comfort even those he disciplines?</vt:lpstr>
      <vt:lpstr>I. God calls messengers who are honest with us (Jer 1).</vt:lpstr>
      <vt:lpstr>Slides on  Jeremiah 1</vt:lpstr>
      <vt:lpstr>Length of Prophetic Ministries</vt:lpstr>
      <vt:lpstr>God Calls and Commissions Jeremiah</vt:lpstr>
      <vt:lpstr>God's Assurance to Jeremiah</vt:lpstr>
      <vt:lpstr>Object Lesson #1 –  Almond Tree</vt:lpstr>
      <vt:lpstr>Object Lesson #2 – Boiling Pot</vt:lpstr>
      <vt:lpstr>Is God trying to comfort you through his truthful messengers?</vt:lpstr>
      <vt:lpstr>How does God comfort even those he disciplines?</vt:lpstr>
      <vt:lpstr>I. God calls messengers who are honest with us (Jer 1).</vt:lpstr>
      <vt:lpstr>II. God has limited discipline but unlimited blessing  (Jer 2–45).</vt:lpstr>
      <vt:lpstr>Slides on  Jeremiah 2</vt:lpstr>
      <vt:lpstr>Judah's Relationship With God</vt:lpstr>
      <vt:lpstr>Slides on  Jeremiah 3</vt:lpstr>
      <vt:lpstr>PowerPoint Presentation</vt:lpstr>
      <vt:lpstr>PowerPoint Presentation</vt:lpstr>
      <vt:lpstr>Slides on  Jeremiah 4</vt:lpstr>
      <vt:lpstr>Slides on  Jeremiah 5</vt:lpstr>
      <vt:lpstr>Slides on  Jeremiah 6</vt:lpstr>
      <vt:lpstr>"This is what the LORD says:  'Stand at the crossroads and look; ask for the ancient paths, ask where the good way is,  and walk in it,  and you will find rest for your souls'"  (Jeremiah 6:16a NIV).</vt:lpstr>
      <vt:lpstr>Slides on  Jeremiah 7</vt:lpstr>
      <vt:lpstr>Worthless Public Worship</vt:lpstr>
      <vt:lpstr>Slides on  Jeremiah 8</vt:lpstr>
      <vt:lpstr>Judgment is imminent &amp; terrible!</vt:lpstr>
      <vt:lpstr>Slides on  Jeremiah 9</vt:lpstr>
      <vt:lpstr>Slides on  Jeremiah 10</vt:lpstr>
      <vt:lpstr>Jeremiah 10:7</vt:lpstr>
      <vt:lpstr>Slides on  Jeremiah 11</vt:lpstr>
      <vt:lpstr>Covenant, Conspiracies &amp; Complaints</vt:lpstr>
      <vt:lpstr>Slides on  Jeremiah 12</vt:lpstr>
      <vt:lpstr>Slides on  Jeremiah 13</vt:lpstr>
      <vt:lpstr>Object lessons – signs of judgment</vt:lpstr>
      <vt:lpstr>Slides on  Jeremiah 14</vt:lpstr>
      <vt:lpstr>Hard times follow …</vt:lpstr>
      <vt:lpstr>Slides on  Jeremiah 15</vt:lpstr>
      <vt:lpstr>Jeremiah to King Jehoiakim</vt:lpstr>
      <vt:lpstr>Jeremiah to King Jehoiakim</vt:lpstr>
      <vt:lpstr>Slides on  Jeremiah 16</vt:lpstr>
      <vt:lpstr>Jeremiah to King Jehoiakim</vt:lpstr>
      <vt:lpstr>Slides on  Jeremiah 17</vt:lpstr>
      <vt:lpstr>Slides on  Jeremiah 18</vt:lpstr>
      <vt:lpstr>I am the Potter, you are the Clay</vt:lpstr>
      <vt:lpstr>Slides on  Jeremiah 19</vt:lpstr>
      <vt:lpstr>Object lesson #? What the..?? </vt:lpstr>
      <vt:lpstr>Slides on  Jeremiah 20</vt:lpstr>
      <vt:lpstr>False Prophets &amp; Priests Oppose Jeremiah</vt:lpstr>
      <vt:lpstr>Seal of Immer</vt:lpstr>
      <vt:lpstr>Slides on  Jeremiah 21</vt:lpstr>
      <vt:lpstr>Jeremiah prophesies against Judah's leaders and false prophets, but they refuse to listen</vt:lpstr>
      <vt:lpstr>Slides on  Jeremiah 22</vt:lpstr>
      <vt:lpstr>Slides on  Jeremiah 23</vt:lpstr>
      <vt:lpstr>Slides on  Jeremiah 24</vt:lpstr>
      <vt:lpstr>No Repentance in Jerusalem after Nebuchadnezzar</vt:lpstr>
      <vt:lpstr>Jeremiah's Application: "Leave Jerusalem"</vt:lpstr>
      <vt:lpstr>Slides on  Jeremiah 25</vt:lpstr>
      <vt:lpstr>Nebuchadnezzar comes (597 BC)</vt:lpstr>
      <vt:lpstr>Two 70-Year Exiles</vt:lpstr>
      <vt:lpstr>Nebuchadnezzar's Six Deportations to Babylon</vt:lpstr>
      <vt:lpstr>Chart of the Exile</vt:lpstr>
      <vt:lpstr>Jeremiah (25:11-12) vs. Hananiah (28:2-3)</vt:lpstr>
      <vt:lpstr>Slides on  Jeremiah 26</vt:lpstr>
      <vt:lpstr>Slides on  Jeremiah 27</vt:lpstr>
      <vt:lpstr>Jeremiah to King Zedekiah</vt:lpstr>
      <vt:lpstr>Jerusalem's leaders resist Babylon's rule</vt:lpstr>
      <vt:lpstr>Slides on  Jeremiah 28</vt:lpstr>
      <vt:lpstr>Jeremiah (25:11-12) vs. Hananiah (28:2-3)</vt:lpstr>
      <vt:lpstr>Slides on  Jeremiah 29</vt:lpstr>
      <vt:lpstr>How are Prophets Different?</vt:lpstr>
      <vt:lpstr>False prophecies change</vt:lpstr>
      <vt:lpstr>Opposition by False Prophets</vt:lpstr>
      <vt:lpstr>How are Prophets Different?</vt:lpstr>
      <vt:lpstr>How are Prophets Different?</vt:lpstr>
      <vt:lpstr>Contrasts Between Biblical &amp; Pagan Prophecy</vt:lpstr>
      <vt:lpstr>Slides on  Jeremiah 30</vt:lpstr>
      <vt:lpstr>Book of Comfort &amp; New Covenant</vt:lpstr>
      <vt:lpstr>PowerPoint Presentation</vt:lpstr>
      <vt:lpstr>A Dispensational Timeline</vt:lpstr>
      <vt:lpstr>PowerPoint Presentation</vt:lpstr>
      <vt:lpstr>PowerPoint Presentation</vt:lpstr>
      <vt:lpstr>Slides on  Jeremiah 31</vt:lpstr>
      <vt:lpstr>"How to Get Rid of the Jews"</vt:lpstr>
      <vt:lpstr>New Covenant &amp; Branch of David</vt:lpstr>
      <vt:lpstr>The New Covenant (Jeremiah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Views on the New Covenant (2)</vt:lpstr>
      <vt:lpstr>"This cup is the new covenant in my blood" (لوقا 22:20)</vt:lpstr>
      <vt:lpstr>Contrasting the Covenants (2 Cor. 3–4)</vt:lpstr>
      <vt:lpstr>Signs of the Covenants</vt:lpstr>
      <vt:lpstr>"Old" Replaced by "New"</vt:lpstr>
      <vt:lpstr>Kingdom &amp; Covenants Timeline</vt:lpstr>
      <vt:lpstr>Do you focus on God’s unlimited comfort or his limited discipline?</vt:lpstr>
      <vt:lpstr>Slides on  Jeremiah 32</vt:lpstr>
      <vt:lpstr>Why You Should Do Crazy Things</vt:lpstr>
      <vt:lpstr>Black</vt:lpstr>
      <vt:lpstr>Our Subject…</vt:lpstr>
      <vt:lpstr>The Babylonian Threat</vt:lpstr>
      <vt:lpstr>King Zedekiah's Accusations (32:3-5)</vt:lpstr>
      <vt:lpstr>Leviticus 25:25</vt:lpstr>
      <vt:lpstr>587 BC</vt:lpstr>
      <vt:lpstr>Singapore, January 1942</vt:lpstr>
      <vt:lpstr>I.  Jeremiah bought a seemingly useless field when God told him to (1-12)</vt:lpstr>
      <vt:lpstr>II. When God asks you to do something "crazy…"</vt:lpstr>
      <vt:lpstr>SBC Estimated Cost</vt:lpstr>
      <vt:lpstr>Learn Spanish for Chinese?</vt:lpstr>
      <vt:lpstr>James Kanaganayagam</vt:lpstr>
      <vt:lpstr>ICS</vt:lpstr>
      <vt:lpstr>III. Doing crazy things shows you're fitting into His plans (13-44)</vt:lpstr>
      <vt:lpstr>Return from Babylon</vt:lpstr>
      <vt:lpstr>SBC Actual Cost</vt:lpstr>
      <vt:lpstr>Spanish was Very Useful</vt:lpstr>
      <vt:lpstr>Back to the Bible</vt:lpstr>
      <vt:lpstr>Susan at ICS</vt:lpstr>
      <vt:lpstr>Schooling for 400 + Our Sons</vt:lpstr>
      <vt:lpstr>When God asks you to do something "crazy," do it!   It shows you're fitting  into His plans.</vt:lpstr>
      <vt:lpstr>What "field" does God want you to buy?</vt:lpstr>
      <vt:lpstr>PowerPoint Presentation</vt:lpstr>
      <vt:lpstr>Slides on  Jeremiah 33</vt:lpstr>
      <vt:lpstr>PowerPoint Presentation</vt:lpstr>
      <vt:lpstr>PowerPoint Presentation</vt:lpstr>
      <vt:lpstr>Slides on  Jeremiah 34</vt:lpstr>
      <vt:lpstr>Slides on  Jeremiah 35</vt:lpstr>
      <vt:lpstr>Slides on  Jeremiah 36</vt:lpstr>
      <vt:lpstr>Jeremiah's Messages Recorded</vt:lpstr>
      <vt:lpstr>The King's Response</vt:lpstr>
      <vt:lpstr>Slides on  Jeremiah 37</vt:lpstr>
      <vt:lpstr>Jeremiah's Imprisonment</vt:lpstr>
      <vt:lpstr>Slides on  Jeremiah 38</vt:lpstr>
      <vt:lpstr>Slides on  Jeremiah 39</vt:lpstr>
      <vt:lpstr>Jerusalem's Fall … inevitable!!</vt:lpstr>
      <vt:lpstr>Jeremiah Book Chart</vt:lpstr>
      <vt:lpstr>Jerusalem's Fall</vt:lpstr>
      <vt:lpstr>Slides on  Jeremiah 40</vt:lpstr>
      <vt:lpstr>After Jerusalem's Fall ….</vt:lpstr>
      <vt:lpstr>Slides on  Jeremiah 41</vt:lpstr>
      <vt:lpstr>Slides on  Jeremiah 42</vt:lpstr>
      <vt:lpstr>Slides on  Jeremiah 43</vt:lpstr>
      <vt:lpstr>Slides on  Jeremiah 44</vt:lpstr>
      <vt:lpstr>Slides on  Jeremiah 45</vt:lpstr>
      <vt:lpstr>How does God comfort even those he disciplines?</vt:lpstr>
      <vt:lpstr>I. God calls messengers who are honest with us (Jer 1).</vt:lpstr>
      <vt:lpstr>II. God has limited discipline but unlimited blessing  (Jer 2–45).</vt:lpstr>
      <vt:lpstr>III. God applies the same standard to all people  (Jer 46–51).</vt:lpstr>
      <vt:lpstr>Slides on  Jeremiah 46</vt:lpstr>
      <vt:lpstr>Judgment on the 12-Nation Coalition (Isa 13–23)</vt:lpstr>
      <vt:lpstr>Nations to Be Judged (Ezekiel 25–32) </vt:lpstr>
      <vt:lpstr>Nations Prophesied Against (Jeremiah 46–51)</vt:lpstr>
      <vt:lpstr>Judgment of the Nations (Jeremiah 46–51)</vt:lpstr>
      <vt:lpstr>Do you recognize that God has been fair with you?</vt:lpstr>
      <vt:lpstr>Slides on  Jeremiah 47</vt:lpstr>
      <vt:lpstr>Assyrian Developments</vt:lpstr>
      <vt:lpstr>Judgment of the Nations (Jeremiah 46–51)</vt:lpstr>
      <vt:lpstr>Babylonian Rule over Palestine</vt:lpstr>
      <vt:lpstr>Slides on  Jeremiah 48</vt:lpstr>
      <vt:lpstr>Judgment of the Nations (Jeremiah 46–51)</vt:lpstr>
      <vt:lpstr>Slides on  Jeremiah 49</vt:lpstr>
      <vt:lpstr>Judgment of the Nations (Jeremiah 46–51)</vt:lpstr>
      <vt:lpstr>Slides on  Jeremiah 50</vt:lpstr>
      <vt:lpstr>Judgment of the Nations (Jeremiah 46–51)</vt:lpstr>
      <vt:lpstr>Slides on  Jeremiah 51</vt:lpstr>
      <vt:lpstr>Slides on  Jeremiah 52</vt:lpstr>
      <vt:lpstr>IV. God balances justice with mercy (Jer 52).</vt:lpstr>
      <vt:lpstr>Deut. 28: Blessings &amp; Curses</vt:lpstr>
      <vt:lpstr>Prophetic Curses</vt:lpstr>
      <vt:lpstr>An Evil End to Judah</vt:lpstr>
      <vt:lpstr>Jeremiah Book Chart</vt:lpstr>
      <vt:lpstr>Jerusalem's Fall</vt:lpstr>
      <vt:lpstr>Do you focus on God’s discipline instead of his mercy in your life?</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APPLICATIONS</vt:lpstr>
      <vt:lpstr>APPLICATION #1: ARE YOU LIKE JEREMIAH? </vt:lpstr>
      <vt:lpstr>Jeremiah's Difficult &amp; Sacrificial Ministry</vt:lpstr>
      <vt:lpstr>God's Assurance to Jeremiah</vt:lpstr>
      <vt:lpstr>Are You Like Jeremiah?</vt:lpstr>
      <vt:lpstr>APPLICATION #2: ARE YOU LIKE JUDAH? </vt:lpstr>
      <vt:lpstr>Judah's Sin</vt:lpstr>
      <vt:lpstr>Judah's Sin Eventually Resulted in God's Discipline</vt:lpstr>
      <vt:lpstr>Are You Like Judah?</vt:lpstr>
      <vt:lpstr>APPLICATION #3: ARE YOU LIKE THE FAITHFUL REMNANT?</vt:lpstr>
      <vt:lpstr>Nature of Judgment in Jeremiah</vt:lpstr>
      <vt:lpstr>Are You Part of the Faithful Remnant?</vt:lpstr>
      <vt:lpstr>How Then Should You Live?</vt:lpstr>
      <vt:lpstr>Black</vt:lpstr>
      <vt:lpstr>OT Preaching link at BibleStudyDownloads.org</vt:lpstr>
      <vt:lpstr>A Great Movie on Jeremiah</vt:lpstr>
      <vt:lpstr>PowerPoint Presentation</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Dr Rick Griffith</dc:creator>
  <cp:lastModifiedBy>Rick Griffith</cp:lastModifiedBy>
  <cp:revision>167</cp:revision>
  <dcterms:created xsi:type="dcterms:W3CDTF">2012-12-22T06:07:20Z</dcterms:created>
  <dcterms:modified xsi:type="dcterms:W3CDTF">2025-08-18T14:48:15Z</dcterms:modified>
</cp:coreProperties>
</file>