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770" r:id="rId3"/>
    <p:sldMasterId id="2147483782" r:id="rId4"/>
    <p:sldMasterId id="2147483806" r:id="rId5"/>
    <p:sldMasterId id="2147483820" r:id="rId6"/>
    <p:sldMasterId id="2147483834" r:id="rId7"/>
    <p:sldMasterId id="2147483848" r:id="rId8"/>
    <p:sldMasterId id="2147483860" r:id="rId9"/>
    <p:sldMasterId id="2147483862" r:id="rId10"/>
    <p:sldMasterId id="2147483874" r:id="rId11"/>
    <p:sldMasterId id="2147483886" r:id="rId12"/>
    <p:sldMasterId id="2147483902" r:id="rId13"/>
    <p:sldMasterId id="2147483920" r:id="rId14"/>
  </p:sldMasterIdLst>
  <p:notesMasterIdLst>
    <p:notesMasterId r:id="rId54"/>
  </p:notesMasterIdLst>
  <p:handoutMasterIdLst>
    <p:handoutMasterId r:id="rId55"/>
  </p:handoutMasterIdLst>
  <p:sldIdLst>
    <p:sldId id="256" r:id="rId15"/>
    <p:sldId id="257" r:id="rId16"/>
    <p:sldId id="258" r:id="rId17"/>
    <p:sldId id="263" r:id="rId18"/>
    <p:sldId id="264" r:id="rId19"/>
    <p:sldId id="265" r:id="rId20"/>
    <p:sldId id="266" r:id="rId21"/>
    <p:sldId id="267" r:id="rId22"/>
    <p:sldId id="259" r:id="rId23"/>
    <p:sldId id="268" r:id="rId24"/>
    <p:sldId id="269" r:id="rId25"/>
    <p:sldId id="558" r:id="rId26"/>
    <p:sldId id="432" r:id="rId27"/>
    <p:sldId id="1254" r:id="rId28"/>
    <p:sldId id="285" r:id="rId29"/>
    <p:sldId id="4665" r:id="rId30"/>
    <p:sldId id="4663" r:id="rId31"/>
    <p:sldId id="4664" r:id="rId32"/>
    <p:sldId id="4666" r:id="rId33"/>
    <p:sldId id="290" r:id="rId34"/>
    <p:sldId id="306" r:id="rId35"/>
    <p:sldId id="287" r:id="rId36"/>
    <p:sldId id="4658" r:id="rId37"/>
    <p:sldId id="289" r:id="rId38"/>
    <p:sldId id="274" r:id="rId39"/>
    <p:sldId id="275" r:id="rId40"/>
    <p:sldId id="291" r:id="rId41"/>
    <p:sldId id="292" r:id="rId42"/>
    <p:sldId id="786" r:id="rId43"/>
    <p:sldId id="4657" r:id="rId44"/>
    <p:sldId id="295" r:id="rId45"/>
    <p:sldId id="1256" r:id="rId46"/>
    <p:sldId id="272" r:id="rId47"/>
    <p:sldId id="273" r:id="rId48"/>
    <p:sldId id="262" r:id="rId49"/>
    <p:sldId id="276" r:id="rId50"/>
    <p:sldId id="278" r:id="rId51"/>
    <p:sldId id="281" r:id="rId52"/>
    <p:sldId id="286" r:id="rId53"/>
  </p:sldIdLst>
  <p:sldSz cx="9144000" cy="6858000" type="screen4x3"/>
  <p:notesSz cx="6858000" cy="9774238"/>
  <p:defaultTextStyle>
    <a:defPPr>
      <a:defRPr lang="en-US"/>
    </a:defPPr>
    <a:lvl1pPr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87B8"/>
    <a:srgbClr val="800080"/>
    <a:srgbClr val="009900"/>
    <a:srgbClr val="FFFF00"/>
    <a:srgbClr val="FF0000"/>
    <a:srgbClr val="449092"/>
    <a:srgbClr val="0000FF"/>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8"/>
    <p:restoredTop sz="70460"/>
  </p:normalViewPr>
  <p:slideViewPr>
    <p:cSldViewPr>
      <p:cViewPr varScale="1">
        <p:scale>
          <a:sx n="91" d="100"/>
          <a:sy n="91" d="100"/>
        </p:scale>
        <p:origin x="20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mic Sans MS" pitchFamily="-128"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Geneva" charset="0"/>
              </a:defRPr>
            </a:lvl1pPr>
          </a:lstStyle>
          <a:p>
            <a:pPr>
              <a:defRPr/>
            </a:pPr>
            <a:fld id="{1089EC6A-7875-D040-9355-0E31CF338A7E}" type="slidenum">
              <a:rPr lang="en-US"/>
              <a:pPr>
                <a:defRPr/>
              </a:pPr>
              <a:t>‹#›</a:t>
            </a:fld>
            <a:endParaRPr lang="en-US"/>
          </a:p>
        </p:txBody>
      </p:sp>
    </p:spTree>
    <p:extLst>
      <p:ext uri="{BB962C8B-B14F-4D97-AF65-F5344CB8AC3E}">
        <p14:creationId xmlns:p14="http://schemas.microsoft.com/office/powerpoint/2010/main" val="2772038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Comic Sans MS" pitchFamily="-128" charset="0"/>
                <a:ea typeface="+mn-ea"/>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990600" y="762000"/>
            <a:ext cx="4876800" cy="3657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914400" y="4648200"/>
            <a:ext cx="5029200" cy="4419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128"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cs typeface="Geneva" charset="0"/>
              </a:defRPr>
            </a:lvl1pPr>
          </a:lstStyle>
          <a:p>
            <a:pPr>
              <a:defRPr/>
            </a:pPr>
            <a:fld id="{F7FCDFDA-BB2B-6A44-961A-9E7C924DCA67}" type="slidenum">
              <a:rPr lang="en-US"/>
              <a:pPr>
                <a:defRPr/>
              </a:pPr>
              <a:t>‹#›</a:t>
            </a:fld>
            <a:endParaRPr lang="en-US"/>
          </a:p>
        </p:txBody>
      </p:sp>
    </p:spTree>
    <p:extLst>
      <p:ext uri="{BB962C8B-B14F-4D97-AF65-F5344CB8AC3E}">
        <p14:creationId xmlns:p14="http://schemas.microsoft.com/office/powerpoint/2010/main" val="1403528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28"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1</a:t>
            </a:fld>
            <a:endParaRPr lang="en-US"/>
          </a:p>
        </p:txBody>
      </p:sp>
    </p:spTree>
    <p:extLst>
      <p:ext uri="{BB962C8B-B14F-4D97-AF65-F5344CB8AC3E}">
        <p14:creationId xmlns:p14="http://schemas.microsoft.com/office/powerpoint/2010/main" val="269854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73C010-2D26-5649-ADE3-69E75CD5359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cs typeface="Geneva" charset="0"/>
              </a:rPr>
              <a:t>The prophets often looked to the future </a:t>
            </a:r>
            <a:r>
              <a:rPr lang="en-US" baseline="0" dirty="0">
                <a:latin typeface="Times New Roman" charset="0"/>
                <a:cs typeface="Geneva" charset="0"/>
              </a:rPr>
              <a:t>but did not know how far their prophecies referred. It is like a person standing on a mountain looking into the distance and seeing what appears to be the same mountain. However, the person standing at these same mountains from the side can clearly see significant gaps between the peaks. Such is the viewpoint that we have thousands of years later. There generally existed five time periods, including the prophet’s own era. Isaiah especially prophesied of each of these time periods in the chapters above.</a:t>
            </a:r>
          </a:p>
          <a:p>
            <a:pPr eaLnBrk="1" hangingPunct="1"/>
            <a:r>
              <a:rPr lang="en-US" baseline="0" dirty="0">
                <a:latin typeface="Times New Roman" charset="0"/>
                <a:cs typeface="Geneva" charset="0"/>
              </a:rPr>
              <a:t>____________</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baseline="0" dirty="0">
                <a:latin typeface="Times New Roman" charset="0"/>
                <a:cs typeface="Geneva" charset="0"/>
              </a:rPr>
              <a:t>Common-334</a:t>
            </a:r>
          </a:p>
          <a:p>
            <a:pPr eaLnBrk="1" hangingPunct="1"/>
            <a:r>
              <a:rPr lang="en-US" baseline="0" dirty="0">
                <a:latin typeface="Times New Roman" charset="0"/>
                <a:cs typeface="Geneva" charset="0"/>
              </a:rPr>
              <a:t>BE-31-Obadiah-64</a:t>
            </a:r>
          </a:p>
          <a:p>
            <a:pPr eaLnBrk="1" hangingPunct="1"/>
            <a:r>
              <a:rPr lang="en-US" baseline="0" dirty="0">
                <a:latin typeface="Times New Roman" charset="0"/>
                <a:cs typeface="Geneva" charset="0"/>
              </a:rPr>
              <a:t>OS-OT_Book_Overviews-782_pp42a_and_347a-613</a:t>
            </a:r>
          </a:p>
          <a:p>
            <a:pPr eaLnBrk="1" hangingPunct="1"/>
            <a:r>
              <a:rPr lang="en-US" baseline="0" dirty="0">
                <a:latin typeface="Times New Roman" charset="0"/>
                <a:cs typeface="Geneva" charset="0"/>
              </a:rPr>
              <a:t>OS-23-Prophets_Introduction-19</a:t>
            </a:r>
          </a:p>
          <a:p>
            <a:pPr eaLnBrk="1" hangingPunct="1"/>
            <a:r>
              <a:rPr lang="en-US" baseline="0" dirty="0">
                <a:latin typeface="Times New Roman" charset="0"/>
                <a:cs typeface="Geneva" charset="0"/>
              </a:rPr>
              <a:t>OS-23-Isaiah1-12—slide 357</a:t>
            </a:r>
          </a:p>
          <a:p>
            <a:pPr eaLnBrk="1" hangingPunct="1"/>
            <a:r>
              <a:rPr lang="en-US" baseline="0" dirty="0">
                <a:latin typeface="Times New Roman" charset="0"/>
                <a:cs typeface="Geneva" charset="0"/>
              </a:rPr>
              <a:t>OS-31-Obadiah-13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24</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00-Intro &amp; Biblical Theology-slide 18</a:t>
            </a:r>
          </a:p>
          <a:p>
            <a:r>
              <a:rPr lang="en-US" dirty="0">
                <a:latin typeface="Arial" panose="020B0604020202020204" pitchFamily="34" charset="0"/>
                <a:cs typeface="Arial" panose="020B0604020202020204" pitchFamily="34" charset="0"/>
              </a:rPr>
              <a:t>00_OT Book Themes under Isaiah</a:t>
            </a:r>
            <a:r>
              <a:rPr lang="en-US" baseline="0" dirty="0">
                <a:latin typeface="Arial" panose="020B0604020202020204" pitchFamily="34" charset="0"/>
                <a:cs typeface="Arial" panose="020B0604020202020204" pitchFamily="34" charset="0"/>
              </a:rPr>
              <a:t> section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28-Hosea-slide 54</a:t>
            </a:r>
          </a:p>
          <a:p>
            <a:r>
              <a:rPr lang="en-US" dirty="0">
                <a:latin typeface="Arial" panose="020B0604020202020204" pitchFamily="34" charset="0"/>
                <a:cs typeface="Arial" panose="020B0604020202020204" pitchFamily="34" charset="0"/>
              </a:rPr>
              <a:t>31-Obadiah-slide 26</a:t>
            </a:r>
          </a:p>
        </p:txBody>
      </p:sp>
    </p:spTree>
    <p:extLst>
      <p:ext uri="{BB962C8B-B14F-4D97-AF65-F5344CB8AC3E}">
        <p14:creationId xmlns:p14="http://schemas.microsoft.com/office/powerpoint/2010/main" val="385318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Around</a:t>
            </a:r>
            <a:r>
              <a:rPr lang="en-US" baseline="0" dirty="0">
                <a:latin typeface="Arial"/>
                <a:cs typeface="Arial"/>
              </a:rPr>
              <a:t> 1400 BC, God warned</a:t>
            </a:r>
            <a:r>
              <a:rPr lang="en-US" dirty="0">
                <a:latin typeface="Arial"/>
                <a:cs typeface="Arial"/>
              </a:rPr>
              <a:t> in Deut</a:t>
            </a:r>
            <a:r>
              <a:rPr lang="en-US" baseline="0" dirty="0">
                <a:latin typeface="Arial"/>
                <a:cs typeface="Arial"/>
              </a:rPr>
              <a:t> 28 not to have any other gods</a:t>
            </a:r>
            <a:r>
              <a:rPr lang="mr-IN" baseline="0" dirty="0">
                <a:latin typeface="Arial"/>
                <a:cs typeface="Arial"/>
              </a:rPr>
              <a:t>…</a:t>
            </a:r>
            <a:r>
              <a:rPr lang="en-US" baseline="0" dirty="0">
                <a:latin typeface="Arial"/>
                <a:cs typeface="Arial"/>
              </a:rPr>
              <a:t>.</a:t>
            </a:r>
          </a:p>
          <a:p>
            <a:r>
              <a:rPr lang="en-US" dirty="0">
                <a:latin typeface="Arial"/>
                <a:cs typeface="Arial"/>
              </a:rPr>
              <a:t>The parallels</a:t>
            </a:r>
            <a:r>
              <a:rPr lang="en-US" baseline="0" dirty="0">
                <a:latin typeface="Arial"/>
                <a:cs typeface="Arial"/>
              </a:rPr>
              <a:t> between the individual blessings and cursings are just too obvious!</a:t>
            </a:r>
          </a:p>
          <a:p>
            <a:r>
              <a:rPr lang="en-US" baseline="0" dirty="0">
                <a:latin typeface="Arial"/>
                <a:cs typeface="Arial"/>
              </a:rPr>
              <a:t>———————</a:t>
            </a:r>
          </a:p>
          <a:p>
            <a:r>
              <a:rPr lang="en-US" baseline="0" dirty="0">
                <a:latin typeface="Arial"/>
                <a:cs typeface="Arial"/>
              </a:rPr>
              <a:t>OS-05-Deuteronomy-242</a:t>
            </a:r>
          </a:p>
          <a:p>
            <a:r>
              <a:rPr lang="en-US" baseline="0" dirty="0">
                <a:latin typeface="Arial"/>
                <a:cs typeface="Arial"/>
              </a:rPr>
              <a:t>OS-12-2 Kings-97</a:t>
            </a:r>
          </a:p>
          <a:p>
            <a:r>
              <a:rPr lang="en-US" dirty="0">
                <a:latin typeface="Arial"/>
                <a:cs typeface="Arial"/>
              </a:rPr>
              <a:t>OS-14-2 Chron-62</a:t>
            </a:r>
          </a:p>
          <a:p>
            <a:r>
              <a:rPr lang="en-US" dirty="0">
                <a:latin typeface="Arial"/>
                <a:cs typeface="Arial"/>
              </a:rPr>
              <a:t>OS-23-Prophets Intro-25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FFFF00"/>
                </a:solidFill>
                <a:latin typeface="Times" charset="0"/>
                <a:ea typeface="宋体" charset="0"/>
                <a:cs typeface="ＭＳ Ｐゴシック" charset="0"/>
              </a:rPr>
              <a:t>OS-24-Jeremiah-243</a:t>
            </a:r>
            <a:endParaRPr lang="en-US" b="0" dirty="0">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C6446-AAD8-6F49-9520-162935CE385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7745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xfrm>
            <a:off x="6604084" y="9379451"/>
            <a:ext cx="253916" cy="3947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534179-A4B9-F34B-85BE-FD84ED5C21DD}" type="slidenum">
              <a:rPr lang="en-US" sz="1200">
                <a:solidFill>
                  <a:srgbClr val="000000"/>
                </a:solidFill>
                <a:latin typeface="Times New Roman" charset="0"/>
              </a:rPr>
              <a:pPr eaLnBrk="1" hangingPunct="1"/>
              <a:t>31</a:t>
            </a:fld>
            <a:endParaRPr lang="en-US" sz="1200">
              <a:solidFill>
                <a:srgbClr val="000000"/>
              </a:solidFill>
              <a:latin typeface="Times New Roman" charset="0"/>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xfrm>
            <a:off x="914400" y="4642764"/>
            <a:ext cx="57471506" cy="75484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altLang="zh-CN" sz="3200" b="0" dirty="0">
                <a:solidFill>
                  <a:schemeClr val="tx1"/>
                </a:solidFill>
                <a:latin typeface="Arial"/>
                <a:ea typeface="宋体" charset="0"/>
                <a:cs typeface="Arial"/>
              </a:rPr>
              <a:t>Later in the OT we see justification for God</a:t>
            </a:r>
            <a:r>
              <a:rPr lang="fr-FR" altLang="zh-CN" sz="3200" b="0" dirty="0">
                <a:solidFill>
                  <a:schemeClr val="tx1"/>
                </a:solidFill>
                <a:latin typeface="Arial"/>
                <a:ea typeface="宋体" charset="0"/>
                <a:cs typeface="Arial"/>
              </a:rPr>
              <a:t>'</a:t>
            </a:r>
            <a:r>
              <a:rPr lang="en-US" altLang="zh-CN" sz="3200" b="0" dirty="0">
                <a:solidFill>
                  <a:schemeClr val="tx1"/>
                </a:solidFill>
                <a:latin typeface="Arial"/>
                <a:ea typeface="宋体" charset="0"/>
                <a:cs typeface="Arial"/>
              </a:rPr>
              <a:t>s judgment on Israel. The leaders and the people sinned through ungodliness and idolatry, and true to the curses of Deut. 28, God gave the people the consequences of their obedience</a:t>
            </a:r>
            <a:r>
              <a:rPr lang="en-US" altLang="zh-CN" sz="3200" b="0" baseline="0" dirty="0">
                <a:solidFill>
                  <a:schemeClr val="tx1"/>
                </a:solidFill>
                <a:latin typeface="Arial"/>
                <a:ea typeface="宋体" charset="0"/>
                <a:cs typeface="Arial"/>
              </a:rPr>
              <a:t> by exiling them to Babylon.</a:t>
            </a:r>
          </a:p>
          <a:p>
            <a:pPr eaLnBrk="1" hangingPunct="1">
              <a:lnSpc>
                <a:spcPct val="90000"/>
              </a:lnSpc>
              <a:spcBef>
                <a:spcPct val="20000"/>
              </a:spcBef>
              <a:buFont typeface="Wingdings" charset="0"/>
              <a:buNone/>
            </a:pPr>
            <a:endParaRPr lang="en-US" altLang="zh-CN" sz="3100" b="0" dirty="0">
              <a:solidFill>
                <a:srgbClr val="FFFF00"/>
              </a:solidFill>
              <a:latin typeface="Times" charset="0"/>
              <a:ea typeface="宋体" charset="0"/>
              <a:cs typeface="宋体" charset="0"/>
            </a:endParaRPr>
          </a:p>
          <a:p>
            <a:pPr eaLnBrk="1" hangingPunct="1">
              <a:lnSpc>
                <a:spcPct val="90000"/>
              </a:lnSpc>
              <a:spcBef>
                <a:spcPct val="20000"/>
              </a:spcBef>
              <a:buFont typeface="Wingdings" charset="0"/>
              <a:buNone/>
            </a:pPr>
            <a:r>
              <a:rPr lang="en-US" altLang="zh-CN" sz="3100" b="0" dirty="0">
                <a:solidFill>
                  <a:srgbClr val="FFFF00"/>
                </a:solidFill>
                <a:latin typeface="Times" charset="0"/>
                <a:ea typeface="宋体" charset="0"/>
                <a:cs typeface="宋体" charset="0"/>
              </a:rPr>
              <a:t>Jeremiah</a:t>
            </a:r>
            <a:r>
              <a:rPr lang="fr-FR" altLang="zh-CN" sz="3100" b="0" dirty="0">
                <a:solidFill>
                  <a:srgbClr val="FFFF00"/>
                </a:solidFill>
                <a:latin typeface="Times" charset="0"/>
                <a:ea typeface="宋体" charset="0"/>
                <a:cs typeface="宋体" charset="0"/>
              </a:rPr>
              <a:t>'</a:t>
            </a:r>
            <a:r>
              <a:rPr lang="en-US" altLang="zh-CN" sz="3100" b="0" dirty="0">
                <a:solidFill>
                  <a:srgbClr val="FFFF00"/>
                </a:solidFill>
                <a:latin typeface="Times" charset="0"/>
                <a:ea typeface="宋体" charset="0"/>
                <a:cs typeface="宋体" charset="0"/>
              </a:rPr>
              <a:t>s prophecy and Lamentations record his eyewitness account of Babylon</a:t>
            </a:r>
            <a:r>
              <a:rPr lang="fr-FR" altLang="zh-CN" sz="3100" b="0" dirty="0">
                <a:solidFill>
                  <a:srgbClr val="FFFF00"/>
                </a:solidFill>
                <a:latin typeface="Times" charset="0"/>
                <a:ea typeface="宋体" charset="0"/>
                <a:cs typeface="宋体" charset="0"/>
              </a:rPr>
              <a:t>'</a:t>
            </a:r>
            <a:r>
              <a:rPr lang="en-US" altLang="zh-CN" sz="3100" b="0" dirty="0">
                <a:solidFill>
                  <a:srgbClr val="FFFF00"/>
                </a:solidFill>
                <a:latin typeface="Times" charset="0"/>
                <a:ea typeface="宋体" charset="0"/>
                <a:cs typeface="宋体" charset="0"/>
              </a:rPr>
              <a:t>s siege and destruction of Jerusalem for the nation</a:t>
            </a:r>
            <a:r>
              <a:rPr lang="fr-FR" altLang="zh-CN" sz="3100" b="0" dirty="0">
                <a:solidFill>
                  <a:srgbClr val="FFFF00"/>
                </a:solidFill>
                <a:latin typeface="Times" charset="0"/>
                <a:ea typeface="宋体" charset="0"/>
                <a:cs typeface="宋体" charset="0"/>
              </a:rPr>
              <a:t>'</a:t>
            </a:r>
            <a:r>
              <a:rPr lang="en-US" altLang="zh-CN" sz="3100" b="0" dirty="0">
                <a:solidFill>
                  <a:srgbClr val="FFFF00"/>
                </a:solidFill>
                <a:latin typeface="Times" charset="0"/>
                <a:ea typeface="宋体" charset="0"/>
                <a:cs typeface="宋体" charset="0"/>
              </a:rPr>
              <a:t>s sin, the Holy Spirit moved him to record an historical compilation which provides the context and justification for God</a:t>
            </a:r>
            <a:r>
              <a:rPr lang="fr-FR" altLang="zh-CN" sz="3100" b="0" dirty="0">
                <a:solidFill>
                  <a:srgbClr val="FFFF00"/>
                </a:solidFill>
                <a:latin typeface="Times" charset="0"/>
                <a:ea typeface="宋体" charset="0"/>
                <a:cs typeface="宋体" charset="0"/>
              </a:rPr>
              <a:t>'</a:t>
            </a:r>
            <a:r>
              <a:rPr lang="en-US" altLang="zh-CN" sz="3100" b="0" dirty="0">
                <a:solidFill>
                  <a:srgbClr val="FFFF00"/>
                </a:solidFill>
                <a:latin typeface="Times" charset="0"/>
                <a:ea typeface="宋体" charset="0"/>
                <a:cs typeface="宋体" charset="0"/>
              </a:rPr>
              <a:t>s judgment upon these two nations. The leaders and the people sinned through ungodliness and idolatry, and true to the curses of Deut. 28, God gave the people the consequences of their obedience.</a:t>
            </a:r>
          </a:p>
          <a:p>
            <a:pPr eaLnBrk="1" hangingPunct="1">
              <a:lnSpc>
                <a:spcPct val="90000"/>
              </a:lnSpc>
              <a:spcBef>
                <a:spcPct val="20000"/>
              </a:spcBef>
              <a:buFont typeface="Wingdings" charset="0"/>
              <a:buNone/>
            </a:pPr>
            <a:r>
              <a:rPr lang="en-US" sz="3100" b="0" dirty="0">
                <a:solidFill>
                  <a:srgbClr val="FFFF00"/>
                </a:solidFill>
                <a:latin typeface="Times" charset="0"/>
                <a:ea typeface="宋体" charset="0"/>
                <a:cs typeface="ＭＳ Ｐゴシック" charset="0"/>
              </a:rPr>
              <a:t>——————————</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baseline="0" dirty="0">
                <a:latin typeface="Arial"/>
                <a:cs typeface="Arial"/>
              </a:rPr>
              <a:t>OS-05-Deuteronomy-252</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baseline="0" dirty="0">
                <a:latin typeface="Arial"/>
                <a:cs typeface="Arial"/>
              </a:rPr>
              <a:t>OS-12-2 Kings-98</a:t>
            </a:r>
          </a:p>
          <a:p>
            <a:pPr eaLnBrk="1" hangingPunct="1">
              <a:lnSpc>
                <a:spcPct val="90000"/>
              </a:lnSpc>
              <a:spcBef>
                <a:spcPct val="20000"/>
              </a:spcBef>
              <a:buFont typeface="Wingdings" charset="0"/>
              <a:buNone/>
            </a:pPr>
            <a:r>
              <a:rPr lang="en-US" sz="3100" b="0" dirty="0">
                <a:solidFill>
                  <a:srgbClr val="FFFF00"/>
                </a:solidFill>
                <a:latin typeface="Times" charset="0"/>
                <a:ea typeface="宋体" charset="0"/>
                <a:cs typeface="ＭＳ Ｐゴシック" charset="0"/>
              </a:rPr>
              <a:t>OS-23-Prophets Intro-26</a:t>
            </a:r>
          </a:p>
          <a:p>
            <a:pPr eaLnBrk="1" hangingPunct="1">
              <a:lnSpc>
                <a:spcPct val="90000"/>
              </a:lnSpc>
              <a:spcBef>
                <a:spcPct val="20000"/>
              </a:spcBef>
              <a:buFont typeface="Wingdings" charset="0"/>
              <a:buNone/>
            </a:pPr>
            <a:r>
              <a:rPr lang="en-US" sz="3100" b="0" dirty="0">
                <a:solidFill>
                  <a:srgbClr val="FFFF00"/>
                </a:solidFill>
                <a:latin typeface="Times" charset="0"/>
                <a:ea typeface="宋体" charset="0"/>
                <a:cs typeface="ＭＳ Ｐゴシック" charset="0"/>
              </a:rPr>
              <a:t>OS-24-Jeremiah-244</a:t>
            </a:r>
            <a:endParaRPr lang="en-US" b="0" dirty="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00-Intro &amp; Biblical Theology-slide 18</a:t>
            </a:r>
          </a:p>
          <a:p>
            <a:r>
              <a:rPr lang="en-US" dirty="0">
                <a:latin typeface="Arial" panose="020B0604020202020204" pitchFamily="34" charset="0"/>
                <a:cs typeface="Arial" panose="020B0604020202020204" pitchFamily="34" charset="0"/>
              </a:rPr>
              <a:t>00_OT Book Themes under Isaiah</a:t>
            </a:r>
            <a:r>
              <a:rPr lang="en-US" baseline="0" dirty="0">
                <a:latin typeface="Arial" panose="020B0604020202020204" pitchFamily="34" charset="0"/>
                <a:cs typeface="Arial" panose="020B0604020202020204" pitchFamily="34" charset="0"/>
              </a:rPr>
              <a:t> section</a:t>
            </a:r>
          </a:p>
          <a:p>
            <a:r>
              <a:rPr lang="en-US" baseline="0" dirty="0">
                <a:latin typeface="Arial" panose="020B0604020202020204" pitchFamily="34" charset="0"/>
                <a:cs typeface="Arial" panose="020B0604020202020204" pitchFamily="34" charset="0"/>
              </a:rPr>
              <a:t>22-Isaiah-13</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28-Hosea-slide 54</a:t>
            </a:r>
          </a:p>
          <a:p>
            <a:r>
              <a:rPr lang="en-US" dirty="0">
                <a:latin typeface="Arial" panose="020B0604020202020204" pitchFamily="34" charset="0"/>
                <a:cs typeface="Arial" panose="020B0604020202020204" pitchFamily="34" charset="0"/>
              </a:rPr>
              <a:t>31-Obadiah-slide 26</a:t>
            </a:r>
          </a:p>
        </p:txBody>
      </p:sp>
    </p:spTree>
    <p:extLst>
      <p:ext uri="{BB962C8B-B14F-4D97-AF65-F5344CB8AC3E}">
        <p14:creationId xmlns:p14="http://schemas.microsoft.com/office/powerpoint/2010/main" val="209144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9283830"/>
            <a:ext cx="2971800" cy="488712"/>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 of God: Pagan prophets need not be moral</a:t>
            </a:r>
          </a:p>
          <a:p>
            <a:r>
              <a:rPr lang="en-US" dirty="0"/>
              <a:t>• Seer: They had insight into God's plans (Saul's donkeys)</a:t>
            </a:r>
          </a:p>
          <a:p>
            <a:r>
              <a:rPr lang="en-US" dirty="0"/>
              <a:t>• Visionary: God granted them visions</a:t>
            </a:r>
          </a:p>
          <a:p>
            <a:r>
              <a:rPr lang="en-US" dirty="0"/>
              <a:t>• Prophet: They were called &amp; they spoke for God (related to word for mouth)</a:t>
            </a:r>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5</a:t>
            </a:fld>
            <a:endParaRPr lang="en-US"/>
          </a:p>
        </p:txBody>
      </p:sp>
    </p:spTree>
    <p:extLst>
      <p:ext uri="{BB962C8B-B14F-4D97-AF65-F5344CB8AC3E}">
        <p14:creationId xmlns:p14="http://schemas.microsoft.com/office/powerpoint/2010/main" val="316461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2FF2C9-5EE5-124A-BB05-2803BDBB6A0C}" type="slidenum">
              <a:rPr lang="en-US" sz="1200">
                <a:solidFill>
                  <a:prstClr val="black"/>
                </a:solidFill>
              </a:rPr>
              <a:pPr/>
              <a:t>12</a:t>
            </a:fld>
            <a:endParaRPr lang="en-US" sz="1200">
              <a:solidFill>
                <a:prstClr val="black"/>
              </a:solidFill>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latin typeface="Times New Roman" charset="0"/>
                <a:ea typeface="ＭＳ Ｐゴシック" charset="0"/>
                <a:cs typeface="ＭＳ Ｐゴシック" charset="0"/>
              </a:rPr>
              <a:t>• The UK</a:t>
            </a:r>
            <a:r>
              <a:rPr lang="en-US" baseline="0" dirty="0">
                <a:latin typeface="Times New Roman" charset="0"/>
                <a:ea typeface="ＭＳ Ｐゴシック" charset="0"/>
                <a:cs typeface="ＭＳ Ｐゴシック" charset="0"/>
              </a:rPr>
              <a:t> (United Kingdom) had the kings Saul, David, and Solomon.</a:t>
            </a:r>
          </a:p>
          <a:p>
            <a:r>
              <a:rPr lang="en-US" baseline="0" dirty="0">
                <a:latin typeface="Times New Roman" charset="0"/>
                <a:ea typeface="ＭＳ Ｐゴシック" charset="0"/>
                <a:cs typeface="ＭＳ Ｐゴシック" charset="0"/>
              </a:rPr>
              <a:t>• Yet the UK had warning signs as SDS almost looks like SOS</a:t>
            </a:r>
          </a:p>
          <a:p>
            <a:r>
              <a:rPr lang="en-US" baseline="0" dirty="0">
                <a:latin typeface="Times New Roman" charset="0"/>
                <a:ea typeface="ＭＳ Ｐゴシック" charset="0"/>
                <a:cs typeface="ＭＳ Ｐゴシック" charset="0"/>
              </a:rPr>
              <a:t>• Sure enough, the UK split and Israel resulted in its own "Brexit" in the north</a:t>
            </a:r>
          </a:p>
          <a:p>
            <a:r>
              <a:rPr lang="en-US" baseline="0" dirty="0">
                <a:latin typeface="Times New Roman" charset="0"/>
                <a:ea typeface="ＭＳ Ｐゴシック" charset="0"/>
                <a:cs typeface="ＭＳ Ｐゴシック" charset="0"/>
              </a:rPr>
              <a:t>• This began the Pre-Exile prophets because these kingdoms would later go into exile</a:t>
            </a:r>
          </a:p>
          <a:p>
            <a:r>
              <a:rPr lang="en-US" baseline="0" dirty="0">
                <a:latin typeface="Times New Roman" charset="0"/>
                <a:ea typeface="ＭＳ Ｐゴシック" charset="0"/>
                <a:cs typeface="ＭＳ Ｐゴシック" charset="0"/>
              </a:rPr>
              <a:t>• Meanwhile, Judah in the south would remain until the end of the OT era</a:t>
            </a:r>
          </a:p>
          <a:p>
            <a:r>
              <a:rPr lang="en-US" baseline="0" dirty="0">
                <a:latin typeface="Times New Roman" charset="0"/>
                <a:ea typeface="ＭＳ Ｐゴシック" charset="0"/>
                <a:cs typeface="ＭＳ Ｐゴシック" charset="0"/>
              </a:rPr>
              <a:t>• Israel was the first to say "HA" to God in rejection</a:t>
            </a:r>
          </a:p>
          <a:p>
            <a:r>
              <a:rPr lang="en-US" baseline="0" dirty="0">
                <a:latin typeface="Times New Roman" charset="0"/>
                <a:ea typeface="ＭＳ Ｐゴシック" charset="0"/>
                <a:cs typeface="ＭＳ Ｐゴシック" charset="0"/>
              </a:rPr>
              <a:t>• So God sent Hosea and Amos (this way we can remember their names!)</a:t>
            </a:r>
          </a:p>
          <a:p>
            <a:r>
              <a:rPr lang="en-US" baseline="0" dirty="0">
                <a:latin typeface="Times New Roman" charset="0"/>
                <a:ea typeface="ＭＳ Ｐゴシック" charset="0"/>
                <a:cs typeface="ＭＳ Ｐゴシック" charset="0"/>
              </a:rPr>
              <a:t>• Meanwhile, Assyria was even worse—but God called Jonah and Nahum to warn Assyria. </a:t>
            </a:r>
          </a:p>
          <a:p>
            <a:r>
              <a:rPr lang="en-US" baseline="0" dirty="0">
                <a:latin typeface="Times New Roman" charset="0"/>
                <a:ea typeface="ＭＳ Ｐゴシック" charset="0"/>
                <a:cs typeface="ＭＳ Ｐゴシック" charset="0"/>
              </a:rPr>
              <a:t>• After first repenting under Jonah, Assyrians later said "NAH" so God sent both </a:t>
            </a:r>
            <a:r>
              <a:rPr lang="en-US" baseline="0" dirty="0" err="1">
                <a:latin typeface="Times New Roman" charset="0"/>
                <a:ea typeface="ＭＳ Ｐゴシック" charset="0"/>
                <a:cs typeface="ＭＳ Ｐゴシック" charset="0"/>
              </a:rPr>
              <a:t>JoNAH</a:t>
            </a:r>
            <a:r>
              <a:rPr lang="en-US" baseline="0" dirty="0">
                <a:latin typeface="Times New Roman" charset="0"/>
                <a:ea typeface="ＭＳ Ｐゴシック" charset="0"/>
                <a:cs typeface="ＭＳ Ｐゴシック" charset="0"/>
              </a:rPr>
              <a:t> and </a:t>
            </a:r>
            <a:r>
              <a:rPr lang="en-US" baseline="0" dirty="0" err="1">
                <a:latin typeface="Times New Roman" charset="0"/>
                <a:ea typeface="ＭＳ Ｐゴシック" charset="0"/>
                <a:cs typeface="ＭＳ Ｐゴシック" charset="0"/>
              </a:rPr>
              <a:t>NAHum</a:t>
            </a:r>
            <a:r>
              <a:rPr lang="en-US" baseline="0" dirty="0">
                <a:latin typeface="Times New Roman" charset="0"/>
                <a:ea typeface="ＭＳ Ｐゴシック" charset="0"/>
                <a:cs typeface="ＭＳ Ｐゴシック" charset="0"/>
              </a:rPr>
              <a:t> to warn them.</a:t>
            </a:r>
          </a:p>
          <a:p>
            <a:r>
              <a:rPr lang="en-US" baseline="0" dirty="0">
                <a:latin typeface="Times New Roman" charset="0"/>
                <a:ea typeface="ＭＳ Ｐゴシック" charset="0"/>
                <a:cs typeface="ＭＳ Ｐゴシック" charset="0"/>
              </a:rPr>
              <a:t>• Of course, Edom was a blood relative to Israel and Edomites should have known better, so they were really BAD. </a:t>
            </a:r>
          </a:p>
          <a:p>
            <a:r>
              <a:rPr lang="en-US" baseline="0" dirty="0">
                <a:latin typeface="Times New Roman" charset="0"/>
                <a:ea typeface="ＭＳ Ｐゴシック" charset="0"/>
                <a:cs typeface="ＭＳ Ｐゴシック" charset="0"/>
              </a:rPr>
              <a:t>• Thus, God sent them </a:t>
            </a:r>
            <a:r>
              <a:rPr lang="en-US" baseline="0" dirty="0" err="1">
                <a:latin typeface="Times New Roman" charset="0"/>
                <a:ea typeface="ＭＳ Ｐゴシック" charset="0"/>
                <a:cs typeface="ＭＳ Ｐゴシック" charset="0"/>
              </a:rPr>
              <a:t>OBADiah</a:t>
            </a:r>
            <a:r>
              <a:rPr lang="en-US" baseline="0" dirty="0">
                <a:latin typeface="Times New Roman" charset="0"/>
                <a:ea typeface="ＭＳ Ｐゴシック" charset="0"/>
                <a:cs typeface="ＭＳ Ｐゴシック" charset="0"/>
              </a:rPr>
              <a:t>.</a:t>
            </a:r>
          </a:p>
          <a:p>
            <a:r>
              <a:rPr lang="en-US" baseline="0" dirty="0">
                <a:latin typeface="Times New Roman" charset="0"/>
                <a:ea typeface="ＭＳ Ｐゴシック" charset="0"/>
                <a:cs typeface="ＭＳ Ｐゴシック" charset="0"/>
              </a:rPr>
              <a:t>• Jews in Exile included only Ezekiel and Daniel</a:t>
            </a:r>
          </a:p>
          <a:p>
            <a:r>
              <a:rPr lang="en-US" baseline="0" dirty="0">
                <a:latin typeface="Times New Roman" charset="0"/>
                <a:ea typeface="ＭＳ Ｐゴシック" charset="0"/>
                <a:cs typeface="ＭＳ Ｐゴシック" charset="0"/>
              </a:rPr>
              <a:t>• They were the only two prophets with IE in their name = In Exile.</a:t>
            </a:r>
          </a:p>
          <a:p>
            <a:r>
              <a:rPr lang="en-US" baseline="0" dirty="0">
                <a:latin typeface="Times New Roman" charset="0"/>
                <a:ea typeface="ＭＳ Ｐゴシック" charset="0"/>
                <a:cs typeface="ＭＳ Ｐゴシック" charset="0"/>
              </a:rPr>
              <a:t>• But God brought the people of Judah back as Jews in Jerusalem </a:t>
            </a:r>
          </a:p>
          <a:p>
            <a:r>
              <a:rPr lang="en-US" baseline="0" dirty="0">
                <a:latin typeface="Times New Roman" charset="0"/>
                <a:ea typeface="ＭＳ Ｐゴシック" charset="0"/>
                <a:cs typeface="ＭＳ Ｐゴシック" charset="0"/>
              </a:rPr>
              <a:t>• God raised up 3 prophets with the memory device </a:t>
            </a:r>
            <a:r>
              <a:rPr lang="en-US" baseline="0" dirty="0" err="1">
                <a:latin typeface="Times New Roman" charset="0"/>
                <a:ea typeface="ＭＳ Ｐゴシック" charset="0"/>
                <a:cs typeface="ＭＳ Ｐゴシック" charset="0"/>
              </a:rPr>
              <a:t>HaZeMa</a:t>
            </a:r>
            <a:r>
              <a:rPr lang="en-US" baseline="0" dirty="0">
                <a:latin typeface="Times New Roman" charset="0"/>
                <a:ea typeface="ＭＳ Ｐゴシック" charset="0"/>
                <a:cs typeface="ＭＳ Ｐゴシック" charset="0"/>
              </a:rPr>
              <a:t>: Haggai, Zechariah, and Malachi.</a:t>
            </a:r>
          </a:p>
          <a:p>
            <a:r>
              <a:rPr lang="en-US" baseline="0" dirty="0">
                <a:latin typeface="Times New Roman" charset="0"/>
                <a:ea typeface="ＭＳ Ｐゴシック" charset="0"/>
                <a:cs typeface="ＭＳ Ｐゴシック" charset="0"/>
              </a:rPr>
              <a:t>• But we can't forget the largest group of prophets back in the Pre-Exile times, but how can we remember all 7 of them?</a:t>
            </a:r>
          </a:p>
          <a:p>
            <a:r>
              <a:rPr lang="en-US" baseline="0" dirty="0">
                <a:latin typeface="Times New Roman" charset="0"/>
                <a:ea typeface="ＭＳ Ｐゴシック" charset="0"/>
                <a:cs typeface="ＭＳ Ｐゴシック" charset="0"/>
              </a:rPr>
              <a:t>• Fortunately, singing Twinkle, Twinkle with their first letters gives HIJJMZL, which, sung over and over, is unforgettable.</a:t>
            </a:r>
          </a:p>
          <a:p>
            <a:r>
              <a:rPr lang="en-US" baseline="0" dirty="0">
                <a:latin typeface="Times New Roman" charset="0"/>
                <a:ea typeface="ＭＳ Ｐゴシック" charset="0"/>
                <a:cs typeface="ＭＳ Ｐゴシック" charset="0"/>
              </a:rPr>
              <a:t>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Common Slides English-189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OS-00-OT </a:t>
            </a:r>
            <a:r>
              <a:rPr lang="en-US">
                <a:latin typeface="Times New Roman" charset="0"/>
                <a:ea typeface="ＭＳ Ｐゴシック" charset="0"/>
                <a:cs typeface="ＭＳ Ｐゴシック" charset="0"/>
              </a:rPr>
              <a:t>Book Overviews-616</a:t>
            </a:r>
            <a:endParaRPr lang="en-US" dirty="0">
              <a:latin typeface="Times New Roman"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OS-12-Kings &amp; Prophets Charts-18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OS-23-Prophets Intro-12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OS-24-Jeremiah-28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OS-31-Obadiah-14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EA4AEA7-8E8F-8F4E-A754-25EDEF08B35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Three prophets preached prior to Israel's fall, and three during that fall. </a:t>
            </a:r>
            <a:r>
              <a:rPr lang="ar-JO" dirty="0"/>
              <a:t>Nineveh</a:t>
            </a:r>
            <a:r>
              <a:rPr lang="en-US" dirty="0"/>
              <a:t>in 760 BC, which was</a:t>
            </a:r>
            <a:r>
              <a:rPr lang="ar-JO" dirty="0"/>
              <a:t> repented 100 years earlier </a:t>
            </a:r>
            <a:r>
              <a:rPr lang="en-US" dirty="0"/>
              <a:t>than Nahum </a:t>
            </a:r>
            <a:r>
              <a:rPr lang="ar-JO" dirty="0"/>
              <a:t>under Jonah but then went back to its sin</a:t>
            </a:r>
            <a:r>
              <a:rPr lang="en-US" dirty="0"/>
              <a:t> in 660 BC</a:t>
            </a:r>
            <a:r>
              <a:rPr lang="ar-JO" dirty="0"/>
              <a:t>.</a:t>
            </a:r>
            <a:r>
              <a:rPr lang="en-US" dirty="0"/>
              <a:t> </a:t>
            </a:r>
            <a:r>
              <a:rPr lang="ar-JO" dirty="0"/>
              <a:t>Assyrians </a:t>
            </a:r>
            <a:r>
              <a:rPr lang="en-US" dirty="0"/>
              <a:t>had </a:t>
            </a:r>
            <a:r>
              <a:rPr lang="ar-JO" dirty="0"/>
              <a:t>invaded Israel 60 years earlier</a:t>
            </a:r>
            <a:r>
              <a:rPr lang="en-US" dirty="0"/>
              <a:t> than Nahum during Isaiah's day </a:t>
            </a:r>
            <a:r>
              <a:rPr lang="ar-JO" dirty="0"/>
              <a:t>and scattered the people.</a:t>
            </a:r>
            <a:r>
              <a:rPr lang="en-US" dirty="0"/>
              <a:t> </a:t>
            </a:r>
            <a:r>
              <a:rPr lang="ar-JO" dirty="0"/>
              <a:t>Then they destroyed 46 towns of Judah—all but Jerusalem</a:t>
            </a:r>
            <a:r>
              <a:rPr lang="en-US" dirty="0"/>
              <a:t> in 701 BC! But Judah had far more warning than Israel with many more prophets before and during Jerusalem's fall. Even after the fall of Judah, God sent three messengers to his people during exile (Lamentations, Daniel, Ezekiel) and three more after they returned. What more could he have done?</a:t>
            </a:r>
          </a:p>
          <a:p>
            <a:r>
              <a:rPr lang="en-US" dirty="0"/>
              <a:t>———————</a:t>
            </a:r>
          </a:p>
          <a:p>
            <a:r>
              <a:rPr lang="en-US" dirty="0">
                <a:latin typeface="Times New Roman" charset="0"/>
                <a:ea typeface="ＭＳ Ｐゴシック" charset="0"/>
                <a:cs typeface="ＭＳ Ｐゴシック" charset="0"/>
              </a:rPr>
              <a:t>Common-412</a:t>
            </a:r>
          </a:p>
          <a:p>
            <a:r>
              <a:rPr lang="en-US" dirty="0">
                <a:latin typeface="Times New Roman" charset="0"/>
                <a:ea typeface="ＭＳ Ｐゴシック" charset="0"/>
                <a:cs typeface="ＭＳ Ｐゴシック" charset="0"/>
              </a:rPr>
              <a:t>OS-11-1 Kings-186</a:t>
            </a:r>
          </a:p>
          <a:p>
            <a:r>
              <a:rPr lang="en-US" dirty="0">
                <a:latin typeface="Times New Roman" charset="0"/>
                <a:ea typeface="ＭＳ Ｐゴシック" charset="0"/>
                <a:cs typeface="ＭＳ Ｐゴシック" charset="0"/>
              </a:rPr>
              <a:t>OS-12-2 Kings-51</a:t>
            </a:r>
          </a:p>
          <a:p>
            <a:r>
              <a:rPr lang="en-US" dirty="0">
                <a:latin typeface="Times New Roman" charset="0"/>
                <a:ea typeface="ＭＳ Ｐゴシック" charset="0"/>
                <a:cs typeface="ＭＳ Ｐゴシック" charset="0"/>
              </a:rPr>
              <a:t>OS-13-1 Chron-232</a:t>
            </a:r>
          </a:p>
          <a:p>
            <a:r>
              <a:rPr lang="en-US" dirty="0">
                <a:latin typeface="Times New Roman" charset="0"/>
                <a:ea typeface="ＭＳ Ｐゴシック" charset="0"/>
                <a:cs typeface="ＭＳ Ｐゴシック" charset="0"/>
              </a:rPr>
              <a:t>OS-14-2 Chron-40</a:t>
            </a:r>
          </a:p>
          <a:p>
            <a:r>
              <a:rPr lang="en-US" dirty="0">
                <a:latin typeface="Times New Roman" charset="0"/>
                <a:ea typeface="ＭＳ Ｐゴシック" charset="0"/>
                <a:cs typeface="ＭＳ Ｐゴシック" charset="0"/>
              </a:rPr>
              <a:t>OS-23-Prophets Intro-13</a:t>
            </a:r>
          </a:p>
          <a:p>
            <a:r>
              <a:rPr lang="en-US" dirty="0">
                <a:latin typeface="Times New Roman" charset="0"/>
                <a:ea typeface="ＭＳ Ｐゴシック" charset="0"/>
                <a:cs typeface="ＭＳ Ｐゴシック" charset="0"/>
              </a:rPr>
              <a:t>OS-23-Isaiah1-12-slide 107</a:t>
            </a:r>
          </a:p>
          <a:p>
            <a:r>
              <a:rPr lang="en-US" dirty="0">
                <a:latin typeface="Times New Roman" charset="0"/>
                <a:ea typeface="ＭＳ Ｐゴシック" charset="0"/>
                <a:cs typeface="ＭＳ Ｐゴシック" charset="0"/>
              </a:rPr>
              <a:t>OS-34-Nahum-37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The prophets ministered all over the place geographically.</a:t>
            </a:r>
          </a:p>
          <a:p>
            <a:r>
              <a:rPr lang="en-US" dirty="0"/>
              <a:t>____________</a:t>
            </a:r>
          </a:p>
          <a:p>
            <a:r>
              <a:rPr lang="en-US" dirty="0"/>
              <a:t>Common-325</a:t>
            </a:r>
          </a:p>
          <a:p>
            <a:r>
              <a:rPr lang="en-US" dirty="0"/>
              <a:t>OS-12-Prophets Intro-14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OS-31-Obadiah-14, 40</a:t>
            </a:r>
            <a:endParaRPr lang="en-US" dirty="0"/>
          </a:p>
        </p:txBody>
      </p:sp>
    </p:spTree>
    <p:extLst>
      <p:ext uri="{BB962C8B-B14F-4D97-AF65-F5344CB8AC3E}">
        <p14:creationId xmlns:p14="http://schemas.microsoft.com/office/powerpoint/2010/main" val="155940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3BA43241-BF1E-4A4C-ABE0-743FC8B8E251}" type="slidenum">
              <a:rPr lang="en-US" sz="1200"/>
              <a:pPr eaLnBrk="1" hangingPunct="1"/>
              <a:t>15</a:t>
            </a:fld>
            <a:endParaRPr lang="en-US" sz="1200"/>
          </a:p>
        </p:txBody>
      </p:sp>
      <p:sp>
        <p:nvSpPr>
          <p:cNvPr id="57346" name="Rectangle 2"/>
          <p:cNvSpPr>
            <a:spLocks noGrp="1" noRot="1" noChangeAspect="1" noChangeArrowheads="1"/>
          </p:cNvSpPr>
          <p:nvPr>
            <p:ph type="sldImg"/>
          </p:nvPr>
        </p:nvSpPr>
        <p:spPr>
          <a:xfrm>
            <a:off x="985838" y="733425"/>
            <a:ext cx="4886325" cy="3665538"/>
          </a:xfrm>
          <a:solidFill>
            <a:srgbClr val="FFFFFF"/>
          </a:solidFill>
          <a:ln/>
        </p:spPr>
      </p:sp>
      <p:sp>
        <p:nvSpPr>
          <p:cNvPr id="57347" name="Rectangle 3"/>
          <p:cNvSpPr>
            <a:spLocks noGrp="1" noChangeArrowheads="1"/>
          </p:cNvSpPr>
          <p:nvPr>
            <p:ph type="body" idx="1"/>
          </p:nvPr>
        </p:nvSpPr>
        <p:spPr>
          <a:xfrm>
            <a:off x="685800" y="4643438"/>
            <a:ext cx="5486400" cy="4397375"/>
          </a:xfrm>
          <a:solidFill>
            <a:srgbClr val="FFFFFF"/>
          </a:solidFill>
          <a:ln>
            <a:solidFill>
              <a:srgbClr val="000000"/>
            </a:solidFill>
          </a:ln>
        </p:spPr>
        <p:txBody>
          <a:bodyPr/>
          <a:lstStyle/>
          <a:p>
            <a:pPr eaLnBrk="1" hangingPunct="1"/>
            <a:r>
              <a:rPr lang="en-US">
                <a:latin typeface="Times New Roman" charset="0"/>
              </a:rPr>
              <a:t>Quoted by Gerhard von Rad, Old Testament Theology (New York: ET, 1962), 2:33.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a:t>
            </a:r>
          </a:p>
          <a:p>
            <a:r>
              <a:rPr lang="en-US" dirty="0"/>
              <a:t>BS-14-OT Literature-58</a:t>
            </a:r>
          </a:p>
          <a:p>
            <a:r>
              <a:rPr lang="en-US" dirty="0"/>
              <a:t>OS-23-Prophets Intro-20</a:t>
            </a:r>
          </a:p>
          <a:p>
            <a:endParaRPr lang="en-US" dirty="0"/>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20</a:t>
            </a:fld>
            <a:endParaRPr lang="en-US"/>
          </a:p>
        </p:txBody>
      </p:sp>
    </p:spTree>
    <p:extLst>
      <p:ext uri="{BB962C8B-B14F-4D97-AF65-F5344CB8AC3E}">
        <p14:creationId xmlns:p14="http://schemas.microsoft.com/office/powerpoint/2010/main" val="379537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________________</a:t>
            </a:r>
          </a:p>
          <a:p>
            <a:r>
              <a:rPr lang="en-US" dirty="0"/>
              <a:t>BS-14-OT Literature-60</a:t>
            </a:r>
          </a:p>
          <a:p>
            <a:r>
              <a:rPr lang="en-US" dirty="0"/>
              <a:t>OS-23-Prophets Intro-21</a:t>
            </a:r>
          </a:p>
        </p:txBody>
      </p:sp>
      <p:sp>
        <p:nvSpPr>
          <p:cNvPr id="4" name="Slide Number Placeholder 3"/>
          <p:cNvSpPr>
            <a:spLocks noGrp="1"/>
          </p:cNvSpPr>
          <p:nvPr>
            <p:ph type="sldNum" sz="quarter" idx="5"/>
          </p:nvPr>
        </p:nvSpPr>
        <p:spPr/>
        <p:txBody>
          <a:bodyPr/>
          <a:lstStyle/>
          <a:p>
            <a:pPr>
              <a:defRPr/>
            </a:pPr>
            <a:fld id="{F7FCDFDA-BB2B-6A44-961A-9E7C924DCA67}" type="slidenum">
              <a:rPr lang="en-US" smtClean="0"/>
              <a:pPr>
                <a:defRPr/>
              </a:pPr>
              <a:t>21</a:t>
            </a:fld>
            <a:endParaRPr lang="en-US"/>
          </a:p>
        </p:txBody>
      </p:sp>
    </p:spTree>
    <p:extLst>
      <p:ext uri="{BB962C8B-B14F-4D97-AF65-F5344CB8AC3E}">
        <p14:creationId xmlns:p14="http://schemas.microsoft.com/office/powerpoint/2010/main" val="176848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22</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67 h 457"/>
                    <a:gd name="T4" fmla="*/ 187 w 2161"/>
                    <a:gd name="T5" fmla="*/ 334 h 457"/>
                    <a:gd name="T6" fmla="*/ 351 w 2161"/>
                    <a:gd name="T7" fmla="*/ 304 h 457"/>
                    <a:gd name="T8" fmla="*/ 561 w 2161"/>
                    <a:gd name="T9" fmla="*/ 282 h 457"/>
                    <a:gd name="T10" fmla="*/ 852 w 2161"/>
                    <a:gd name="T11" fmla="*/ 260 h 457"/>
                    <a:gd name="T12" fmla="*/ 1166 w 2161"/>
                    <a:gd name="T13" fmla="*/ 260 h 457"/>
                    <a:gd name="T14" fmla="*/ 1540 w 2161"/>
                    <a:gd name="T15" fmla="*/ 319 h 457"/>
                    <a:gd name="T16" fmla="*/ 1757 w 2161"/>
                    <a:gd name="T17" fmla="*/ 402 h 457"/>
                    <a:gd name="T18" fmla="*/ 1906 w 2161"/>
                    <a:gd name="T19" fmla="*/ 454 h 457"/>
                    <a:gd name="T20" fmla="*/ 2048 w 2161"/>
                    <a:gd name="T21" fmla="*/ 424 h 457"/>
                    <a:gd name="T22" fmla="*/ 2108 w 2161"/>
                    <a:gd name="T23" fmla="*/ 349 h 457"/>
                    <a:gd name="T24" fmla="*/ 2108 w 2161"/>
                    <a:gd name="T25" fmla="*/ 252 h 457"/>
                    <a:gd name="T26" fmla="*/ 2003 w 2161"/>
                    <a:gd name="T27" fmla="*/ 154 h 457"/>
                    <a:gd name="T28" fmla="*/ 1166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2 h 585"/>
                    <a:gd name="T2" fmla="*/ 274 w 2341"/>
                    <a:gd name="T3" fmla="*/ 516 h 585"/>
                    <a:gd name="T4" fmla="*/ 72 w 2341"/>
                    <a:gd name="T5" fmla="*/ 487 h 585"/>
                    <a:gd name="T6" fmla="*/ 5 w 2341"/>
                    <a:gd name="T7" fmla="*/ 374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6 w 2341"/>
                    <a:gd name="T19" fmla="*/ 7 h 585"/>
                    <a:gd name="T20" fmla="*/ 1777 w 2341"/>
                    <a:gd name="T21" fmla="*/ 7 h 585"/>
                    <a:gd name="T22" fmla="*/ 2203 w 2341"/>
                    <a:gd name="T23" fmla="*/ 52 h 585"/>
                    <a:gd name="T24" fmla="*/ 2286 w 2341"/>
                    <a:gd name="T25" fmla="*/ 111 h 585"/>
                    <a:gd name="T26" fmla="*/ 2331 w 2341"/>
                    <a:gd name="T27" fmla="*/ 246 h 585"/>
                    <a:gd name="T28" fmla="*/ 2338 w 2341"/>
                    <a:gd name="T29" fmla="*/ 374 h 585"/>
                    <a:gd name="T30" fmla="*/ 2323 w 2341"/>
                    <a:gd name="T31" fmla="*/ 457 h 585"/>
                    <a:gd name="T32" fmla="*/ 2338 w 2341"/>
                    <a:gd name="T33" fmla="*/ 539 h 585"/>
                    <a:gd name="T34" fmla="*/ 2308 w 2341"/>
                    <a:gd name="T35" fmla="*/ 584 h 585"/>
                    <a:gd name="T36" fmla="*/ 2233 w 2341"/>
                    <a:gd name="T37" fmla="*/ 554 h 585"/>
                    <a:gd name="T38" fmla="*/ 2061 w 2341"/>
                    <a:gd name="T39" fmla="*/ 487 h 585"/>
                    <a:gd name="T40" fmla="*/ 1777 w 2341"/>
                    <a:gd name="T41" fmla="*/ 449 h 585"/>
                    <a:gd name="T42" fmla="*/ 1612 w 2341"/>
                    <a:gd name="T43" fmla="*/ 449 h 585"/>
                    <a:gd name="T44" fmla="*/ 1328 w 2341"/>
                    <a:gd name="T45" fmla="*/ 419 h 585"/>
                    <a:gd name="T46" fmla="*/ 1194 w 2341"/>
                    <a:gd name="T47" fmla="*/ 412 h 585"/>
                    <a:gd name="T48" fmla="*/ 895 w 2341"/>
                    <a:gd name="T49" fmla="*/ 427 h 585"/>
                    <a:gd name="T50" fmla="*/ 671 w 2341"/>
                    <a:gd name="T51" fmla="*/ 412 h 585"/>
                    <a:gd name="T52" fmla="*/ 506 w 2341"/>
                    <a:gd name="T53" fmla="*/ 442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9 w 157"/>
                  <a:gd name="T1" fmla="*/ 8 h 337"/>
                  <a:gd name="T2" fmla="*/ 156 w 157"/>
                  <a:gd name="T3" fmla="*/ 196 h 337"/>
                  <a:gd name="T4" fmla="*/ 141 w 157"/>
                  <a:gd name="T5" fmla="*/ 338 h 337"/>
                  <a:gd name="T6" fmla="*/ 0 w 157"/>
                  <a:gd name="T7" fmla="*/ 0 h 337"/>
                  <a:gd name="T8" fmla="*/ 89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7 h 396"/>
                  <a:gd name="T2" fmla="*/ 105 w 808"/>
                  <a:gd name="T3" fmla="*/ 367 h 396"/>
                  <a:gd name="T4" fmla="*/ 255 w 808"/>
                  <a:gd name="T5" fmla="*/ 307 h 396"/>
                  <a:gd name="T6" fmla="*/ 472 w 808"/>
                  <a:gd name="T7" fmla="*/ 112 h 396"/>
                  <a:gd name="T8" fmla="*/ 307 w 808"/>
                  <a:gd name="T9" fmla="*/ 67 h 396"/>
                  <a:gd name="T10" fmla="*/ 232 w 808"/>
                  <a:gd name="T11" fmla="*/ 22 h 396"/>
                  <a:gd name="T12" fmla="*/ 352 w 808"/>
                  <a:gd name="T13" fmla="*/ 22 h 396"/>
                  <a:gd name="T14" fmla="*/ 525 w 808"/>
                  <a:gd name="T15" fmla="*/ 74 h 396"/>
                  <a:gd name="T16" fmla="*/ 622 w 808"/>
                  <a:gd name="T17" fmla="*/ 0 h 396"/>
                  <a:gd name="T18" fmla="*/ 682 w 808"/>
                  <a:gd name="T19" fmla="*/ 0 h 396"/>
                  <a:gd name="T20" fmla="*/ 577 w 808"/>
                  <a:gd name="T21" fmla="*/ 82 h 396"/>
                  <a:gd name="T22" fmla="*/ 802 w 808"/>
                  <a:gd name="T23" fmla="*/ 134 h 396"/>
                  <a:gd name="T24" fmla="*/ 809 w 808"/>
                  <a:gd name="T25" fmla="*/ 210 h 396"/>
                  <a:gd name="T26" fmla="*/ 517 w 808"/>
                  <a:gd name="T27" fmla="*/ 134 h 396"/>
                  <a:gd name="T28" fmla="*/ 344 w 808"/>
                  <a:gd name="T29" fmla="*/ 292 h 396"/>
                  <a:gd name="T30" fmla="*/ 277 w 808"/>
                  <a:gd name="T31" fmla="*/ 345 h 396"/>
                  <a:gd name="T32" fmla="*/ 157 w 808"/>
                  <a:gd name="T33" fmla="*/ 397 h 396"/>
                  <a:gd name="T34" fmla="*/ 0 w 808"/>
                  <a:gd name="T35" fmla="*/ 367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6155"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0D08901-6430-954B-9AE7-1EFBEDB39854}" type="slidenum">
              <a:rPr lang="en-US"/>
              <a:pPr>
                <a:defRPr/>
              </a:pPr>
              <a:t>‹#›</a:t>
            </a:fld>
            <a:endParaRPr lang="en-US"/>
          </a:p>
        </p:txBody>
      </p:sp>
    </p:spTree>
    <p:extLst>
      <p:ext uri="{BB962C8B-B14F-4D97-AF65-F5344CB8AC3E}">
        <p14:creationId xmlns:p14="http://schemas.microsoft.com/office/powerpoint/2010/main" val="169322523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EEE6217-0869-1F40-862D-09E1511CF6BD}" type="slidenum">
              <a:rPr lang="en-US"/>
              <a:pPr>
                <a:defRPr/>
              </a:pPr>
              <a:t>‹#›</a:t>
            </a:fld>
            <a:endParaRPr lang="en-US"/>
          </a:p>
        </p:txBody>
      </p:sp>
    </p:spTree>
    <p:extLst>
      <p:ext uri="{BB962C8B-B14F-4D97-AF65-F5344CB8AC3E}">
        <p14:creationId xmlns:p14="http://schemas.microsoft.com/office/powerpoint/2010/main" val="675744285"/>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5" name="Rectangle 9"/>
          <p:cNvSpPr>
            <a:spLocks noGrp="1" noChangeArrowheads="1"/>
          </p:cNvSpPr>
          <p:nvPr>
            <p:ph type="sldNum" sz="quarter" idx="12"/>
          </p:nvPr>
        </p:nvSpPr>
        <p:spPr>
          <a:ln/>
        </p:spPr>
        <p:txBody>
          <a:bodyPr/>
          <a:lstStyle>
            <a:lvl1pPr>
              <a:defRPr/>
            </a:lvl1pPr>
          </a:lstStyle>
          <a:p>
            <a:pPr>
              <a:defRPr/>
            </a:pPr>
            <a:fld id="{7EA33B5F-E911-884E-A230-0DA0298D8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5825325"/>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4" name="Rectangle 9"/>
          <p:cNvSpPr>
            <a:spLocks noGrp="1" noChangeArrowheads="1"/>
          </p:cNvSpPr>
          <p:nvPr>
            <p:ph type="sldNum" sz="quarter" idx="12"/>
          </p:nvPr>
        </p:nvSpPr>
        <p:spPr>
          <a:ln/>
        </p:spPr>
        <p:txBody>
          <a:bodyPr/>
          <a:lstStyle>
            <a:lvl1pPr>
              <a:defRPr/>
            </a:lvl1pPr>
          </a:lstStyle>
          <a:p>
            <a:pPr>
              <a:defRPr/>
            </a:pPr>
            <a:fld id="{88089971-46F2-244F-AC35-AC0A45AD7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28292"/>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7" name="Rectangle 9"/>
          <p:cNvSpPr>
            <a:spLocks noGrp="1" noChangeArrowheads="1"/>
          </p:cNvSpPr>
          <p:nvPr>
            <p:ph type="sldNum" sz="quarter" idx="12"/>
          </p:nvPr>
        </p:nvSpPr>
        <p:spPr>
          <a:ln/>
        </p:spPr>
        <p:txBody>
          <a:bodyPr/>
          <a:lstStyle>
            <a:lvl1pPr>
              <a:defRPr/>
            </a:lvl1pPr>
          </a:lstStyle>
          <a:p>
            <a:pPr>
              <a:defRPr/>
            </a:pPr>
            <a:fld id="{A0798B53-5809-F44D-B9B5-64F47F6CA8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565745"/>
      </p:ext>
    </p:extLst>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7" name="Rectangle 9"/>
          <p:cNvSpPr>
            <a:spLocks noGrp="1" noChangeArrowheads="1"/>
          </p:cNvSpPr>
          <p:nvPr>
            <p:ph type="sldNum" sz="quarter" idx="12"/>
          </p:nvPr>
        </p:nvSpPr>
        <p:spPr>
          <a:ln/>
        </p:spPr>
        <p:txBody>
          <a:bodyPr/>
          <a:lstStyle>
            <a:lvl1pPr>
              <a:defRPr/>
            </a:lvl1pPr>
          </a:lstStyle>
          <a:p>
            <a:pPr>
              <a:defRPr/>
            </a:pPr>
            <a:fld id="{38791B59-B86E-5C4C-9192-AE3548AD9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001143"/>
      </p:ext>
    </p:extLst>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886D6EDA-B2EC-C143-B92D-342CC68632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930688"/>
      </p:ext>
    </p:extLst>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D51B2980-890D-0846-A91C-6B49BD60ED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895468"/>
      </p:ext>
    </p:extLst>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E23CD37-2032-5442-8DAC-DA52826DE066}" type="slidenum">
              <a:rPr lang="en-US"/>
              <a:pPr>
                <a:defRPr/>
              </a:pPr>
              <a:t>‹#›</a:t>
            </a:fld>
            <a:endParaRPr lang="en-US"/>
          </a:p>
        </p:txBody>
      </p:sp>
    </p:spTree>
    <p:extLst>
      <p:ext uri="{BB962C8B-B14F-4D97-AF65-F5344CB8AC3E}">
        <p14:creationId xmlns:p14="http://schemas.microsoft.com/office/powerpoint/2010/main" val="7137798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9CD160D-9D49-D74E-8B2B-82DFA8D0A641}" type="slidenum">
              <a:rPr lang="en-US"/>
              <a:pPr>
                <a:defRPr/>
              </a:pPr>
              <a:t>‹#›</a:t>
            </a:fld>
            <a:endParaRPr lang="en-US"/>
          </a:p>
        </p:txBody>
      </p:sp>
    </p:spTree>
    <p:extLst>
      <p:ext uri="{BB962C8B-B14F-4D97-AF65-F5344CB8AC3E}">
        <p14:creationId xmlns:p14="http://schemas.microsoft.com/office/powerpoint/2010/main" val="23344160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753391E2-E24C-7B41-AF35-98A03FDEDDBE}" type="slidenum">
              <a:rPr lang="en-US"/>
              <a:pPr>
                <a:defRPr/>
              </a:pPr>
              <a:t>‹#›</a:t>
            </a:fld>
            <a:endParaRPr lang="en-US"/>
          </a:p>
        </p:txBody>
      </p:sp>
    </p:spTree>
    <p:extLst>
      <p:ext uri="{BB962C8B-B14F-4D97-AF65-F5344CB8AC3E}">
        <p14:creationId xmlns:p14="http://schemas.microsoft.com/office/powerpoint/2010/main" val="5790143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9E158271-B2D9-C34D-9DE5-4ADB0F9343DD}" type="slidenum">
              <a:rPr lang="en-US"/>
              <a:pPr>
                <a:defRPr/>
              </a:pPr>
              <a:t>‹#›</a:t>
            </a:fld>
            <a:endParaRPr lang="en-US"/>
          </a:p>
        </p:txBody>
      </p:sp>
    </p:spTree>
    <p:extLst>
      <p:ext uri="{BB962C8B-B14F-4D97-AF65-F5344CB8AC3E}">
        <p14:creationId xmlns:p14="http://schemas.microsoft.com/office/powerpoint/2010/main" val="426197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1BB90BC-6A0F-6043-9B78-782C485C5DD4}" type="slidenum">
              <a:rPr lang="en-US"/>
              <a:pPr>
                <a:defRPr/>
              </a:pPr>
              <a:t>‹#›</a:t>
            </a:fld>
            <a:endParaRPr lang="en-US"/>
          </a:p>
        </p:txBody>
      </p:sp>
    </p:spTree>
    <p:extLst>
      <p:ext uri="{BB962C8B-B14F-4D97-AF65-F5344CB8AC3E}">
        <p14:creationId xmlns:p14="http://schemas.microsoft.com/office/powerpoint/2010/main" val="2434502261"/>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9F862BA6-CD91-0746-86A1-AAA930AB0F71}" type="slidenum">
              <a:rPr lang="en-US"/>
              <a:pPr>
                <a:defRPr/>
              </a:pPr>
              <a:t>‹#›</a:t>
            </a:fld>
            <a:endParaRPr lang="en-US"/>
          </a:p>
        </p:txBody>
      </p:sp>
    </p:spTree>
    <p:extLst>
      <p:ext uri="{BB962C8B-B14F-4D97-AF65-F5344CB8AC3E}">
        <p14:creationId xmlns:p14="http://schemas.microsoft.com/office/powerpoint/2010/main" val="25966492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C18CE17-80AC-A243-8B5E-2FF36068B328}" type="slidenum">
              <a:rPr lang="en-US"/>
              <a:pPr>
                <a:defRPr/>
              </a:pPr>
              <a:t>‹#›</a:t>
            </a:fld>
            <a:endParaRPr lang="en-US"/>
          </a:p>
        </p:txBody>
      </p:sp>
    </p:spTree>
    <p:extLst>
      <p:ext uri="{BB962C8B-B14F-4D97-AF65-F5344CB8AC3E}">
        <p14:creationId xmlns:p14="http://schemas.microsoft.com/office/powerpoint/2010/main" val="9452522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38BA20E-CD88-7D44-A0C3-DCE088A6186A}" type="slidenum">
              <a:rPr lang="en-US"/>
              <a:pPr>
                <a:defRPr/>
              </a:pPr>
              <a:t>‹#›</a:t>
            </a:fld>
            <a:endParaRPr lang="en-US"/>
          </a:p>
        </p:txBody>
      </p:sp>
    </p:spTree>
    <p:extLst>
      <p:ext uri="{BB962C8B-B14F-4D97-AF65-F5344CB8AC3E}">
        <p14:creationId xmlns:p14="http://schemas.microsoft.com/office/powerpoint/2010/main" val="13669176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C3B96B8-FC90-9142-8AAD-6FF34A400C1E}" type="slidenum">
              <a:rPr lang="en-US"/>
              <a:pPr>
                <a:defRPr/>
              </a:pPr>
              <a:t>‹#›</a:t>
            </a:fld>
            <a:endParaRPr lang="en-US"/>
          </a:p>
        </p:txBody>
      </p:sp>
    </p:spTree>
    <p:extLst>
      <p:ext uri="{BB962C8B-B14F-4D97-AF65-F5344CB8AC3E}">
        <p14:creationId xmlns:p14="http://schemas.microsoft.com/office/powerpoint/2010/main" val="13543672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2CE66A9-E95C-D84D-ABC8-0AD7B5F7E3AB}" type="slidenum">
              <a:rPr lang="en-US"/>
              <a:pPr>
                <a:defRPr/>
              </a:pPr>
              <a:t>‹#›</a:t>
            </a:fld>
            <a:endParaRPr lang="en-US"/>
          </a:p>
        </p:txBody>
      </p:sp>
    </p:spTree>
    <p:extLst>
      <p:ext uri="{BB962C8B-B14F-4D97-AF65-F5344CB8AC3E}">
        <p14:creationId xmlns:p14="http://schemas.microsoft.com/office/powerpoint/2010/main" val="12039147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73D5FD8-F40F-F14C-9DFF-FFF0CF49BC0A}" type="slidenum">
              <a:rPr lang="en-US"/>
              <a:pPr>
                <a:defRPr/>
              </a:pPr>
              <a:t>‹#›</a:t>
            </a:fld>
            <a:endParaRPr lang="en-US"/>
          </a:p>
        </p:txBody>
      </p:sp>
    </p:spTree>
    <p:extLst>
      <p:ext uri="{BB962C8B-B14F-4D97-AF65-F5344CB8AC3E}">
        <p14:creationId xmlns:p14="http://schemas.microsoft.com/office/powerpoint/2010/main" val="3686292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F67773B-1EE9-6F4D-9FFA-1CB942A1B298}" type="slidenum">
              <a:rPr lang="en-US"/>
              <a:pPr>
                <a:defRPr/>
              </a:pPr>
              <a:t>‹#›</a:t>
            </a:fld>
            <a:endParaRPr lang="en-US"/>
          </a:p>
        </p:txBody>
      </p:sp>
    </p:spTree>
    <p:extLst>
      <p:ext uri="{BB962C8B-B14F-4D97-AF65-F5344CB8AC3E}">
        <p14:creationId xmlns:p14="http://schemas.microsoft.com/office/powerpoint/2010/main" val="7372034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5962390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F98287-B6CB-5D40-ADBA-F2718235C28F}" type="slidenum">
              <a:rPr lang="en-US" smtClean="0"/>
              <a:pPr>
                <a:defRPr/>
              </a:pPr>
              <a:t>‹#›</a:t>
            </a:fld>
            <a:endParaRPr lang="en-US"/>
          </a:p>
        </p:txBody>
      </p:sp>
    </p:spTree>
    <p:extLst>
      <p:ext uri="{BB962C8B-B14F-4D97-AF65-F5344CB8AC3E}">
        <p14:creationId xmlns:p14="http://schemas.microsoft.com/office/powerpoint/2010/main" val="41674752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22418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919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28" charset="0"/>
              <a:buNone/>
              <a:defRPr/>
            </a:lvl1pPr>
          </a:lstStyle>
          <a:p>
            <a:r>
              <a:rPr lang="en-US"/>
              <a:t>Click to edit Master subtitle style</a:t>
            </a:r>
          </a:p>
        </p:txBody>
      </p:sp>
      <p:sp>
        <p:nvSpPr>
          <p:cNvPr id="4919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4B98B024-C064-E347-89A5-0447D43E5C41}" type="slidenum">
              <a:rPr lang="en-US"/>
              <a:pPr>
                <a:defRPr/>
              </a:pPr>
              <a:t>‹#›</a:t>
            </a:fld>
            <a:endParaRPr lang="en-US"/>
          </a:p>
        </p:txBody>
      </p:sp>
    </p:spTree>
    <p:extLst>
      <p:ext uri="{BB962C8B-B14F-4D97-AF65-F5344CB8AC3E}">
        <p14:creationId xmlns:p14="http://schemas.microsoft.com/office/powerpoint/2010/main" val="17810361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9124524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58761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4301170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A7092E9-9BBD-E342-817D-187AEC415F9A}" type="slidenum">
              <a:rPr lang="en-US" smtClean="0"/>
              <a:pPr>
                <a:defRPr/>
              </a:pPr>
              <a:t>‹#›</a:t>
            </a:fld>
            <a:endParaRPr lang="en-US"/>
          </a:p>
        </p:txBody>
      </p:sp>
    </p:spTree>
    <p:extLst>
      <p:ext uri="{BB962C8B-B14F-4D97-AF65-F5344CB8AC3E}">
        <p14:creationId xmlns:p14="http://schemas.microsoft.com/office/powerpoint/2010/main" val="27919006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15570431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006411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7626711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523685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6351610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68100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23EC822-698C-F44F-B38A-AFD9E6BD771C}" type="slidenum">
              <a:rPr lang="en-US"/>
              <a:pPr>
                <a:defRPr/>
              </a:pPr>
              <a:t>‹#›</a:t>
            </a:fld>
            <a:endParaRPr lang="en-US"/>
          </a:p>
        </p:txBody>
      </p:sp>
    </p:spTree>
    <p:extLst>
      <p:ext uri="{BB962C8B-B14F-4D97-AF65-F5344CB8AC3E}">
        <p14:creationId xmlns:p14="http://schemas.microsoft.com/office/powerpoint/2010/main" val="17855831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4335878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22896648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30540495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623C9D-1D5E-814B-BC97-0788E92C0EA5}" type="slidenum">
              <a:rPr lang="en-US" smtClean="0"/>
              <a:pPr>
                <a:defRPr/>
              </a:pPr>
              <a:t>‹#›</a:t>
            </a:fld>
            <a:endParaRPr lang="en-US"/>
          </a:p>
        </p:txBody>
      </p:sp>
    </p:spTree>
    <p:extLst>
      <p:ext uri="{BB962C8B-B14F-4D97-AF65-F5344CB8AC3E}">
        <p14:creationId xmlns:p14="http://schemas.microsoft.com/office/powerpoint/2010/main" val="9870667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C68DE9-6BAC-1144-A12C-D109E8361E08}" type="slidenum">
              <a:rPr lang="en-US"/>
              <a:pPr>
                <a:defRPr/>
              </a:pPr>
              <a:t>‹#›</a:t>
            </a:fld>
            <a:endParaRPr lang="en-US"/>
          </a:p>
        </p:txBody>
      </p:sp>
    </p:spTree>
    <p:extLst>
      <p:ext uri="{BB962C8B-B14F-4D97-AF65-F5344CB8AC3E}">
        <p14:creationId xmlns:p14="http://schemas.microsoft.com/office/powerpoint/2010/main" val="24788591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B058146-564B-DE4D-B334-09CF99A43DB2}" type="slidenum">
              <a:rPr lang="en-US"/>
              <a:pPr>
                <a:defRPr/>
              </a:pPr>
              <a:t>‹#›</a:t>
            </a:fld>
            <a:endParaRPr lang="en-US"/>
          </a:p>
        </p:txBody>
      </p:sp>
    </p:spTree>
    <p:extLst>
      <p:ext uri="{BB962C8B-B14F-4D97-AF65-F5344CB8AC3E}">
        <p14:creationId xmlns:p14="http://schemas.microsoft.com/office/powerpoint/2010/main" val="295138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9A70C95C-E73F-3349-A195-060758275D6B}" type="slidenum">
              <a:rPr lang="en-US"/>
              <a:pPr>
                <a:defRPr/>
              </a:pPr>
              <a:t>‹#›</a:t>
            </a:fld>
            <a:endParaRPr lang="en-US"/>
          </a:p>
        </p:txBody>
      </p:sp>
    </p:spTree>
    <p:extLst>
      <p:ext uri="{BB962C8B-B14F-4D97-AF65-F5344CB8AC3E}">
        <p14:creationId xmlns:p14="http://schemas.microsoft.com/office/powerpoint/2010/main" val="263403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ADFE6362-BE87-4B40-A380-C32247DD69A8}" type="slidenum">
              <a:rPr lang="en-US"/>
              <a:pPr>
                <a:defRPr/>
              </a:pPr>
              <a:t>‹#›</a:t>
            </a:fld>
            <a:endParaRPr lang="en-US"/>
          </a:p>
        </p:txBody>
      </p:sp>
    </p:spTree>
    <p:extLst>
      <p:ext uri="{BB962C8B-B14F-4D97-AF65-F5344CB8AC3E}">
        <p14:creationId xmlns:p14="http://schemas.microsoft.com/office/powerpoint/2010/main" val="216525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5983397A-EDDB-924A-A4F1-722826FD6B95}" type="slidenum">
              <a:rPr lang="en-US"/>
              <a:pPr>
                <a:defRPr/>
              </a:pPr>
              <a:t>‹#›</a:t>
            </a:fld>
            <a:endParaRPr lang="en-US"/>
          </a:p>
        </p:txBody>
      </p:sp>
    </p:spTree>
    <p:extLst>
      <p:ext uri="{BB962C8B-B14F-4D97-AF65-F5344CB8AC3E}">
        <p14:creationId xmlns:p14="http://schemas.microsoft.com/office/powerpoint/2010/main" val="116770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0C082EEE-3EEB-004A-B4D8-91EF75EBB7E3}" type="slidenum">
              <a:rPr lang="en-US"/>
              <a:pPr>
                <a:defRPr/>
              </a:pPr>
              <a:t>‹#›</a:t>
            </a:fld>
            <a:endParaRPr lang="en-US"/>
          </a:p>
        </p:txBody>
      </p:sp>
    </p:spTree>
    <p:extLst>
      <p:ext uri="{BB962C8B-B14F-4D97-AF65-F5344CB8AC3E}">
        <p14:creationId xmlns:p14="http://schemas.microsoft.com/office/powerpoint/2010/main" val="218316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7705AB8-572D-2D49-AA9B-6A5E7085B672}" type="slidenum">
              <a:rPr lang="en-US"/>
              <a:pPr>
                <a:defRPr/>
              </a:pPr>
              <a:t>‹#›</a:t>
            </a:fld>
            <a:endParaRPr lang="en-US"/>
          </a:p>
        </p:txBody>
      </p:sp>
    </p:spTree>
    <p:extLst>
      <p:ext uri="{BB962C8B-B14F-4D97-AF65-F5344CB8AC3E}">
        <p14:creationId xmlns:p14="http://schemas.microsoft.com/office/powerpoint/2010/main" val="102725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296BB78-B0B1-B346-BDF0-1C2EFC98927A}" type="slidenum">
              <a:rPr lang="en-US"/>
              <a:pPr>
                <a:defRPr/>
              </a:pPr>
              <a:t>‹#›</a:t>
            </a:fld>
            <a:endParaRPr lang="en-US"/>
          </a:p>
        </p:txBody>
      </p:sp>
    </p:spTree>
    <p:extLst>
      <p:ext uri="{BB962C8B-B14F-4D97-AF65-F5344CB8AC3E}">
        <p14:creationId xmlns:p14="http://schemas.microsoft.com/office/powerpoint/2010/main" val="3827192665"/>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E90A3C4-94A0-0B47-A6C4-CD9407202572}" type="slidenum">
              <a:rPr lang="en-US"/>
              <a:pPr>
                <a:defRPr/>
              </a:pPr>
              <a:t>‹#›</a:t>
            </a:fld>
            <a:endParaRPr lang="en-US"/>
          </a:p>
        </p:txBody>
      </p:sp>
    </p:spTree>
    <p:extLst>
      <p:ext uri="{BB962C8B-B14F-4D97-AF65-F5344CB8AC3E}">
        <p14:creationId xmlns:p14="http://schemas.microsoft.com/office/powerpoint/2010/main" val="657741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CB3FC67-7D66-7348-BD0E-242073B39F16}" type="slidenum">
              <a:rPr lang="en-US"/>
              <a:pPr>
                <a:defRPr/>
              </a:pPr>
              <a:t>‹#›</a:t>
            </a:fld>
            <a:endParaRPr lang="en-US"/>
          </a:p>
        </p:txBody>
      </p:sp>
    </p:spTree>
    <p:extLst>
      <p:ext uri="{BB962C8B-B14F-4D97-AF65-F5344CB8AC3E}">
        <p14:creationId xmlns:p14="http://schemas.microsoft.com/office/powerpoint/2010/main" val="1837328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DC459FC-D9C1-E24A-BD6C-D75F7F215B90}" type="slidenum">
              <a:rPr lang="en-US"/>
              <a:pPr>
                <a:defRPr/>
              </a:pPr>
              <a:t>‹#›</a:t>
            </a:fld>
            <a:endParaRPr lang="en-US"/>
          </a:p>
        </p:txBody>
      </p:sp>
    </p:spTree>
    <p:extLst>
      <p:ext uri="{BB962C8B-B14F-4D97-AF65-F5344CB8AC3E}">
        <p14:creationId xmlns:p14="http://schemas.microsoft.com/office/powerpoint/2010/main" val="2824846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45992A5-1B30-DB48-968C-57A7E5BA6746}" type="slidenum">
              <a:rPr lang="en-US"/>
              <a:pPr>
                <a:defRPr/>
              </a:pPr>
              <a:t>‹#›</a:t>
            </a:fld>
            <a:endParaRPr lang="en-US"/>
          </a:p>
        </p:txBody>
      </p:sp>
    </p:spTree>
    <p:extLst>
      <p:ext uri="{BB962C8B-B14F-4D97-AF65-F5344CB8AC3E}">
        <p14:creationId xmlns:p14="http://schemas.microsoft.com/office/powerpoint/2010/main" val="12593113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A72B9F6-A650-1D4C-B14F-BA9FD858834D}" type="slidenum">
              <a:rPr lang="en-US"/>
              <a:pPr>
                <a:defRPr/>
              </a:pPr>
              <a:t>‹#›</a:t>
            </a:fld>
            <a:endParaRPr lang="en-US"/>
          </a:p>
        </p:txBody>
      </p:sp>
    </p:spTree>
    <p:extLst>
      <p:ext uri="{BB962C8B-B14F-4D97-AF65-F5344CB8AC3E}">
        <p14:creationId xmlns:p14="http://schemas.microsoft.com/office/powerpoint/2010/main" val="9587149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500F21D-0F9A-4142-B71D-36036D3AB733}" type="slidenum">
              <a:rPr lang="en-US"/>
              <a:pPr>
                <a:defRPr/>
              </a:pPr>
              <a:t>‹#›</a:t>
            </a:fld>
            <a:endParaRPr lang="en-US"/>
          </a:p>
        </p:txBody>
      </p:sp>
    </p:spTree>
    <p:extLst>
      <p:ext uri="{BB962C8B-B14F-4D97-AF65-F5344CB8AC3E}">
        <p14:creationId xmlns:p14="http://schemas.microsoft.com/office/powerpoint/2010/main" val="186302209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7E100CF-4F8F-B94E-9EBD-A18EFF0CB14F}" type="slidenum">
              <a:rPr lang="en-US"/>
              <a:pPr>
                <a:defRPr/>
              </a:pPr>
              <a:t>‹#›</a:t>
            </a:fld>
            <a:endParaRPr lang="en-US"/>
          </a:p>
        </p:txBody>
      </p:sp>
    </p:spTree>
    <p:extLst>
      <p:ext uri="{BB962C8B-B14F-4D97-AF65-F5344CB8AC3E}">
        <p14:creationId xmlns:p14="http://schemas.microsoft.com/office/powerpoint/2010/main" val="18268229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28BDF6-FB6B-8B46-A922-C691D35DE8E9}" type="slidenum">
              <a:rPr lang="en-US"/>
              <a:pPr>
                <a:defRPr/>
              </a:pPr>
              <a:t>‹#›</a:t>
            </a:fld>
            <a:endParaRPr lang="en-US"/>
          </a:p>
        </p:txBody>
      </p:sp>
    </p:spTree>
    <p:extLst>
      <p:ext uri="{BB962C8B-B14F-4D97-AF65-F5344CB8AC3E}">
        <p14:creationId xmlns:p14="http://schemas.microsoft.com/office/powerpoint/2010/main" val="294471876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4234384-9EBB-DF4F-A915-F0503E59F284}" type="slidenum">
              <a:rPr lang="en-US"/>
              <a:pPr>
                <a:defRPr/>
              </a:pPr>
              <a:t>‹#›</a:t>
            </a:fld>
            <a:endParaRPr lang="en-US"/>
          </a:p>
        </p:txBody>
      </p:sp>
    </p:spTree>
    <p:extLst>
      <p:ext uri="{BB962C8B-B14F-4D97-AF65-F5344CB8AC3E}">
        <p14:creationId xmlns:p14="http://schemas.microsoft.com/office/powerpoint/2010/main" val="25192328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B4F53D7-A943-034C-B5D8-8EB5F29D098D}" type="slidenum">
              <a:rPr lang="en-US"/>
              <a:pPr>
                <a:defRPr/>
              </a:pPr>
              <a:t>‹#›</a:t>
            </a:fld>
            <a:endParaRPr lang="en-US"/>
          </a:p>
        </p:txBody>
      </p:sp>
    </p:spTree>
    <p:extLst>
      <p:ext uri="{BB962C8B-B14F-4D97-AF65-F5344CB8AC3E}">
        <p14:creationId xmlns:p14="http://schemas.microsoft.com/office/powerpoint/2010/main" val="3061366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1148DA5-99FA-9A41-91EB-D23A0C1E3439}" type="slidenum">
              <a:rPr lang="en-US"/>
              <a:pPr>
                <a:defRPr/>
              </a:pPr>
              <a:t>‹#›</a:t>
            </a:fld>
            <a:endParaRPr lang="en-US"/>
          </a:p>
        </p:txBody>
      </p:sp>
    </p:spTree>
    <p:extLst>
      <p:ext uri="{BB962C8B-B14F-4D97-AF65-F5344CB8AC3E}">
        <p14:creationId xmlns:p14="http://schemas.microsoft.com/office/powerpoint/2010/main" val="2668806197"/>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4B95F09-D36E-FF4A-869E-2DD88CC4E5B3}" type="slidenum">
              <a:rPr lang="en-US"/>
              <a:pPr>
                <a:defRPr/>
              </a:pPr>
              <a:t>‹#›</a:t>
            </a:fld>
            <a:endParaRPr lang="en-US"/>
          </a:p>
        </p:txBody>
      </p:sp>
    </p:spTree>
    <p:extLst>
      <p:ext uri="{BB962C8B-B14F-4D97-AF65-F5344CB8AC3E}">
        <p14:creationId xmlns:p14="http://schemas.microsoft.com/office/powerpoint/2010/main" val="21758358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FE4BA34-E9E8-B74D-9B7B-4991ABFA9773}" type="slidenum">
              <a:rPr lang="en-US"/>
              <a:pPr>
                <a:defRPr/>
              </a:pPr>
              <a:t>‹#›</a:t>
            </a:fld>
            <a:endParaRPr lang="en-US"/>
          </a:p>
        </p:txBody>
      </p:sp>
    </p:spTree>
    <p:extLst>
      <p:ext uri="{BB962C8B-B14F-4D97-AF65-F5344CB8AC3E}">
        <p14:creationId xmlns:p14="http://schemas.microsoft.com/office/powerpoint/2010/main" val="221920033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CA10049-97C9-3048-B1E8-C63E07AD96B5}" type="slidenum">
              <a:rPr lang="en-US"/>
              <a:pPr>
                <a:defRPr/>
              </a:pPr>
              <a:t>‹#›</a:t>
            </a:fld>
            <a:endParaRPr lang="en-US"/>
          </a:p>
        </p:txBody>
      </p:sp>
    </p:spTree>
    <p:extLst>
      <p:ext uri="{BB962C8B-B14F-4D97-AF65-F5344CB8AC3E}">
        <p14:creationId xmlns:p14="http://schemas.microsoft.com/office/powerpoint/2010/main" val="36883593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5144DC6-50B5-6640-8514-1D23ECB89DC9}" type="slidenum">
              <a:rPr lang="en-US"/>
              <a:pPr>
                <a:defRPr/>
              </a:pPr>
              <a:t>‹#›</a:t>
            </a:fld>
            <a:endParaRPr lang="en-US"/>
          </a:p>
        </p:txBody>
      </p:sp>
    </p:spTree>
    <p:extLst>
      <p:ext uri="{BB962C8B-B14F-4D97-AF65-F5344CB8AC3E}">
        <p14:creationId xmlns:p14="http://schemas.microsoft.com/office/powerpoint/2010/main" val="10700301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37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8638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798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0825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609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77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7D31164-9E44-6242-8292-397F411FD7C7}" type="slidenum">
              <a:rPr lang="en-US"/>
              <a:pPr>
                <a:defRPr/>
              </a:pPr>
              <a:t>‹#›</a:t>
            </a:fld>
            <a:endParaRPr lang="en-US"/>
          </a:p>
        </p:txBody>
      </p:sp>
    </p:spTree>
    <p:extLst>
      <p:ext uri="{BB962C8B-B14F-4D97-AF65-F5344CB8AC3E}">
        <p14:creationId xmlns:p14="http://schemas.microsoft.com/office/powerpoint/2010/main" val="3813454171"/>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987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917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253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436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6935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FFBCBFF-8694-1648-8099-1175013D7EE7}" type="slidenum">
              <a:rPr lang="en-US"/>
              <a:pPr>
                <a:defRPr/>
              </a:pPr>
              <a:t>‹#›</a:t>
            </a:fld>
            <a:endParaRPr lang="en-US"/>
          </a:p>
        </p:txBody>
      </p:sp>
    </p:spTree>
    <p:extLst>
      <p:ext uri="{BB962C8B-B14F-4D97-AF65-F5344CB8AC3E}">
        <p14:creationId xmlns:p14="http://schemas.microsoft.com/office/powerpoint/2010/main" val="2455863631"/>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28BA791-5A54-7540-BF47-B359C0B2D57C}" type="slidenum">
              <a:rPr lang="en-US"/>
              <a:pPr>
                <a:defRPr/>
              </a:pPr>
              <a:t>‹#›</a:t>
            </a:fld>
            <a:endParaRPr lang="en-US"/>
          </a:p>
        </p:txBody>
      </p:sp>
    </p:spTree>
    <p:extLst>
      <p:ext uri="{BB962C8B-B14F-4D97-AF65-F5344CB8AC3E}">
        <p14:creationId xmlns:p14="http://schemas.microsoft.com/office/powerpoint/2010/main" val="2170869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7E48E7E-3DC8-E24D-93F7-642E65A6CCB2}" type="slidenum">
              <a:rPr lang="en-US"/>
              <a:pPr>
                <a:defRPr/>
              </a:pPr>
              <a:t>‹#›</a:t>
            </a:fld>
            <a:endParaRPr lang="en-US"/>
          </a:p>
        </p:txBody>
      </p:sp>
    </p:spTree>
    <p:extLst>
      <p:ext uri="{BB962C8B-B14F-4D97-AF65-F5344CB8AC3E}">
        <p14:creationId xmlns:p14="http://schemas.microsoft.com/office/powerpoint/2010/main" val="3784827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D3A5685-700D-B745-8305-707D6AC3CA49}" type="slidenum">
              <a:rPr lang="en-US"/>
              <a:pPr>
                <a:defRPr/>
              </a:pPr>
              <a:t>‹#›</a:t>
            </a:fld>
            <a:endParaRPr lang="en-US"/>
          </a:p>
        </p:txBody>
      </p:sp>
    </p:spTree>
    <p:extLst>
      <p:ext uri="{BB962C8B-B14F-4D97-AF65-F5344CB8AC3E}">
        <p14:creationId xmlns:p14="http://schemas.microsoft.com/office/powerpoint/2010/main" val="592978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225BF2A-6711-E149-BACF-6E72A272AA9F}" type="slidenum">
              <a:rPr lang="en-US"/>
              <a:pPr>
                <a:defRPr/>
              </a:pPr>
              <a:t>‹#›</a:t>
            </a:fld>
            <a:endParaRPr lang="en-US"/>
          </a:p>
        </p:txBody>
      </p:sp>
    </p:spTree>
    <p:extLst>
      <p:ext uri="{BB962C8B-B14F-4D97-AF65-F5344CB8AC3E}">
        <p14:creationId xmlns:p14="http://schemas.microsoft.com/office/powerpoint/2010/main" val="158274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885ED8A-A17E-844D-8CF3-1DF78E15154C}" type="slidenum">
              <a:rPr lang="en-US"/>
              <a:pPr>
                <a:defRPr/>
              </a:pPr>
              <a:t>‹#›</a:t>
            </a:fld>
            <a:endParaRPr lang="en-US"/>
          </a:p>
        </p:txBody>
      </p:sp>
    </p:spTree>
    <p:extLst>
      <p:ext uri="{BB962C8B-B14F-4D97-AF65-F5344CB8AC3E}">
        <p14:creationId xmlns:p14="http://schemas.microsoft.com/office/powerpoint/2010/main" val="2060174643"/>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388A0CB-BA95-4647-8CAE-4CE4DE4477C6}" type="slidenum">
              <a:rPr lang="en-US"/>
              <a:pPr>
                <a:defRPr/>
              </a:pPr>
              <a:t>‹#›</a:t>
            </a:fld>
            <a:endParaRPr lang="en-US"/>
          </a:p>
        </p:txBody>
      </p:sp>
    </p:spTree>
    <p:extLst>
      <p:ext uri="{BB962C8B-B14F-4D97-AF65-F5344CB8AC3E}">
        <p14:creationId xmlns:p14="http://schemas.microsoft.com/office/powerpoint/2010/main" val="995488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1EAD987-A0AF-3B4F-808E-49AA98D8A2D9}" type="slidenum">
              <a:rPr lang="en-US"/>
              <a:pPr>
                <a:defRPr/>
              </a:pPr>
              <a:t>‹#›</a:t>
            </a:fld>
            <a:endParaRPr lang="en-US"/>
          </a:p>
        </p:txBody>
      </p:sp>
    </p:spTree>
    <p:extLst>
      <p:ext uri="{BB962C8B-B14F-4D97-AF65-F5344CB8AC3E}">
        <p14:creationId xmlns:p14="http://schemas.microsoft.com/office/powerpoint/2010/main" val="329079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32D5126-C1C4-4F4A-8E55-F27C8CFD2091}" type="slidenum">
              <a:rPr lang="en-US"/>
              <a:pPr>
                <a:defRPr/>
              </a:pPr>
              <a:t>‹#›</a:t>
            </a:fld>
            <a:endParaRPr lang="en-US"/>
          </a:p>
        </p:txBody>
      </p:sp>
    </p:spTree>
    <p:extLst>
      <p:ext uri="{BB962C8B-B14F-4D97-AF65-F5344CB8AC3E}">
        <p14:creationId xmlns:p14="http://schemas.microsoft.com/office/powerpoint/2010/main" val="1183597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1192201-2254-3C44-B075-C80811C012E3}" type="slidenum">
              <a:rPr lang="en-US"/>
              <a:pPr>
                <a:defRPr/>
              </a:pPr>
              <a:t>‹#›</a:t>
            </a:fld>
            <a:endParaRPr lang="en-US"/>
          </a:p>
        </p:txBody>
      </p:sp>
    </p:spTree>
    <p:extLst>
      <p:ext uri="{BB962C8B-B14F-4D97-AF65-F5344CB8AC3E}">
        <p14:creationId xmlns:p14="http://schemas.microsoft.com/office/powerpoint/2010/main" val="1129842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0C1D7F1-3078-D441-BF41-37AD5FFE8406}" type="slidenum">
              <a:rPr lang="en-US"/>
              <a:pPr>
                <a:defRPr/>
              </a:pPr>
              <a:t>‹#›</a:t>
            </a:fld>
            <a:endParaRPr lang="en-US"/>
          </a:p>
        </p:txBody>
      </p:sp>
    </p:spTree>
    <p:extLst>
      <p:ext uri="{BB962C8B-B14F-4D97-AF65-F5344CB8AC3E}">
        <p14:creationId xmlns:p14="http://schemas.microsoft.com/office/powerpoint/2010/main" val="418961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7267DC9D-F12E-CC4D-8A63-EE1CA28ED88C}" type="slidenum">
              <a:rPr lang="en-US"/>
              <a:pPr>
                <a:defRPr/>
              </a:pPr>
              <a:t>‹#›</a:t>
            </a:fld>
            <a:endParaRPr lang="en-US"/>
          </a:p>
        </p:txBody>
      </p:sp>
    </p:spTree>
    <p:extLst>
      <p:ext uri="{BB962C8B-B14F-4D97-AF65-F5344CB8AC3E}">
        <p14:creationId xmlns:p14="http://schemas.microsoft.com/office/powerpoint/2010/main" val="2806743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DCF33DE-ADEC-8042-86F4-05855D18B7C0}" type="slidenum">
              <a:rPr lang="en-US"/>
              <a:pPr>
                <a:defRPr/>
              </a:pPr>
              <a:t>‹#›</a:t>
            </a:fld>
            <a:endParaRPr lang="en-US"/>
          </a:p>
        </p:txBody>
      </p:sp>
    </p:spTree>
    <p:extLst>
      <p:ext uri="{BB962C8B-B14F-4D97-AF65-F5344CB8AC3E}">
        <p14:creationId xmlns:p14="http://schemas.microsoft.com/office/powerpoint/2010/main" val="1148168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6489450-8840-6E4C-9FA4-49526CBD3E29}" type="slidenum">
              <a:rPr lang="en-US"/>
              <a:pPr>
                <a:defRPr/>
              </a:pPr>
              <a:t>‹#›</a:t>
            </a:fld>
            <a:endParaRPr lang="en-US"/>
          </a:p>
        </p:txBody>
      </p:sp>
    </p:spTree>
    <p:extLst>
      <p:ext uri="{BB962C8B-B14F-4D97-AF65-F5344CB8AC3E}">
        <p14:creationId xmlns:p14="http://schemas.microsoft.com/office/powerpoint/2010/main" val="2093268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A44CDBD-8E3A-4D48-A1DE-3D3C5515D100}" type="slidenum">
              <a:rPr lang="en-US"/>
              <a:pPr>
                <a:defRPr/>
              </a:pPr>
              <a:t>‹#›</a:t>
            </a:fld>
            <a:endParaRPr lang="en-US"/>
          </a:p>
        </p:txBody>
      </p:sp>
    </p:spTree>
    <p:extLst>
      <p:ext uri="{BB962C8B-B14F-4D97-AF65-F5344CB8AC3E}">
        <p14:creationId xmlns:p14="http://schemas.microsoft.com/office/powerpoint/2010/main" val="55440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106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8A5A6DD-3AF4-284F-9CBB-C18C083F0C95}" type="slidenum">
              <a:rPr lang="en-US"/>
              <a:pPr>
                <a:defRPr/>
              </a:pPr>
              <a:t>‹#›</a:t>
            </a:fld>
            <a:endParaRPr lang="en-US"/>
          </a:p>
        </p:txBody>
      </p:sp>
    </p:spTree>
    <p:extLst>
      <p:ext uri="{BB962C8B-B14F-4D97-AF65-F5344CB8AC3E}">
        <p14:creationId xmlns:p14="http://schemas.microsoft.com/office/powerpoint/2010/main" val="3495984923"/>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27453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172166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964978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304176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49284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666594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87607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860237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713937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20579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B1DE6DE-B884-BF42-8FBE-17EF39197F84}" type="slidenum">
              <a:rPr lang="en-US"/>
              <a:pPr>
                <a:defRPr/>
              </a:pPr>
              <a:t>‹#›</a:t>
            </a:fld>
            <a:endParaRPr lang="en-US"/>
          </a:p>
        </p:txBody>
      </p:sp>
    </p:spTree>
    <p:extLst>
      <p:ext uri="{BB962C8B-B14F-4D97-AF65-F5344CB8AC3E}">
        <p14:creationId xmlns:p14="http://schemas.microsoft.com/office/powerpoint/2010/main" val="86280905"/>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103491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805969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0721 h 3264"/>
                <a:gd name="T2" fmla="*/ 0 w 1699"/>
                <a:gd name="T3" fmla="*/ 3569 h 3264"/>
                <a:gd name="T4" fmla="*/ 0 w 1699"/>
                <a:gd name="T5" fmla="*/ 656 h 3264"/>
                <a:gd name="T6" fmla="*/ 0 w 1699"/>
                <a:gd name="T7" fmla="*/ 656 h 3264"/>
                <a:gd name="T8" fmla="*/ 0 w 1699"/>
                <a:gd name="T9" fmla="*/ 208 h 3264"/>
                <a:gd name="T10" fmla="*/ 0 w 1699"/>
                <a:gd name="T11" fmla="*/ 506 h 3264"/>
                <a:gd name="T12" fmla="*/ 0 w 1699"/>
                <a:gd name="T13" fmla="*/ 3256 h 3264"/>
                <a:gd name="T14" fmla="*/ 0 w 1699"/>
                <a:gd name="T15" fmla="*/ 8278 h 3264"/>
                <a:gd name="T16" fmla="*/ 0 w 1699"/>
                <a:gd name="T17" fmla="*/ 15018 h 3264"/>
                <a:gd name="T18" fmla="*/ 0 w 1699"/>
                <a:gd name="T19" fmla="*/ 23995 h 3264"/>
                <a:gd name="T20" fmla="*/ 0 w 1699"/>
                <a:gd name="T21" fmla="*/ 32238 h 3264"/>
                <a:gd name="T22" fmla="*/ 0 w 1699"/>
                <a:gd name="T23" fmla="*/ 45510 h 3264"/>
                <a:gd name="T24" fmla="*/ 0 w 1699"/>
                <a:gd name="T25" fmla="*/ 57710 h 3264"/>
                <a:gd name="T26" fmla="*/ 0 w 1699"/>
                <a:gd name="T27" fmla="*/ 62304 h 3264"/>
                <a:gd name="T28" fmla="*/ 0 w 1699"/>
                <a:gd name="T29" fmla="*/ 65943 h 3264"/>
                <a:gd name="T30" fmla="*/ 0 w 1699"/>
                <a:gd name="T31" fmla="*/ 65943 h 3264"/>
                <a:gd name="T32" fmla="*/ 0 w 1699"/>
                <a:gd name="T33" fmla="*/ 65338 h 3264"/>
                <a:gd name="T34" fmla="*/ 0 w 1699"/>
                <a:gd name="T35" fmla="*/ 66249 h 3264"/>
                <a:gd name="T36" fmla="*/ 0 w 1699"/>
                <a:gd name="T37" fmla="*/ 64581 h 3264"/>
                <a:gd name="T38" fmla="*/ 0 w 1699"/>
                <a:gd name="T39" fmla="*/ 60153 h 3264"/>
                <a:gd name="T40" fmla="*/ 0 w 1699"/>
                <a:gd name="T41" fmla="*/ 54061 h 3264"/>
                <a:gd name="T42" fmla="*/ 0 w 1699"/>
                <a:gd name="T43" fmla="*/ 45510 h 3264"/>
                <a:gd name="T44" fmla="*/ 0 w 1699"/>
                <a:gd name="T45" fmla="*/ 36975 h 3264"/>
                <a:gd name="T46" fmla="*/ 0 w 1699"/>
                <a:gd name="T47" fmla="*/ 25676 h 3264"/>
                <a:gd name="T48" fmla="*/ 0 w 1699"/>
                <a:gd name="T49" fmla="*/ 18654 h 3264"/>
                <a:gd name="T50" fmla="*/ 0 w 1699"/>
                <a:gd name="T51" fmla="*/ 10721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2 h 457"/>
                    <a:gd name="T4" fmla="*/ 187 w 2161"/>
                    <a:gd name="T5" fmla="*/ 339 h 457"/>
                    <a:gd name="T6" fmla="*/ 351 w 2161"/>
                    <a:gd name="T7" fmla="*/ 309 h 457"/>
                    <a:gd name="T8" fmla="*/ 561 w 2161"/>
                    <a:gd name="T9" fmla="*/ 287 h 457"/>
                    <a:gd name="T10" fmla="*/ 852 w 2161"/>
                    <a:gd name="T11" fmla="*/ 265 h 457"/>
                    <a:gd name="T12" fmla="*/ 1161 w 2161"/>
                    <a:gd name="T13" fmla="*/ 265 h 457"/>
                    <a:gd name="T14" fmla="*/ 1535 w 2161"/>
                    <a:gd name="T15" fmla="*/ 324 h 457"/>
                    <a:gd name="T16" fmla="*/ 1752 w 2161"/>
                    <a:gd name="T17" fmla="*/ 407 h 457"/>
                    <a:gd name="T18" fmla="*/ 1901 w 2161"/>
                    <a:gd name="T19" fmla="*/ 459 h 457"/>
                    <a:gd name="T20" fmla="*/ 2043 w 2161"/>
                    <a:gd name="T21" fmla="*/ 429 h 457"/>
                    <a:gd name="T22" fmla="*/ 2103 w 2161"/>
                    <a:gd name="T23" fmla="*/ 354 h 457"/>
                    <a:gd name="T24" fmla="*/ 2103 w 2161"/>
                    <a:gd name="T25" fmla="*/ 257 h 457"/>
                    <a:gd name="T26" fmla="*/ 1998 w 2161"/>
                    <a:gd name="T27" fmla="*/ 154 h 457"/>
                    <a:gd name="T28" fmla="*/ 1161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2" name="Freeform 7"/>
                <p:cNvSpPr>
                  <a:spLocks/>
                </p:cNvSpPr>
                <p:nvPr/>
              </p:nvSpPr>
              <p:spPr bwMode="auto">
                <a:xfrm>
                  <a:off x="1865" y="1810"/>
                  <a:ext cx="2340" cy="586"/>
                </a:xfrm>
                <a:custGeom>
                  <a:avLst/>
                  <a:gdLst>
                    <a:gd name="T0" fmla="*/ 506 w 2341"/>
                    <a:gd name="T1" fmla="*/ 447 h 585"/>
                    <a:gd name="T2" fmla="*/ 274 w 2341"/>
                    <a:gd name="T3" fmla="*/ 521 h 585"/>
                    <a:gd name="T4" fmla="*/ 72 w 2341"/>
                    <a:gd name="T5" fmla="*/ 492 h 585"/>
                    <a:gd name="T6" fmla="*/ 5 w 2341"/>
                    <a:gd name="T7" fmla="*/ 379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1 w 2341"/>
                    <a:gd name="T19" fmla="*/ 7 h 585"/>
                    <a:gd name="T20" fmla="*/ 1772 w 2341"/>
                    <a:gd name="T21" fmla="*/ 7 h 585"/>
                    <a:gd name="T22" fmla="*/ 2198 w 2341"/>
                    <a:gd name="T23" fmla="*/ 52 h 585"/>
                    <a:gd name="T24" fmla="*/ 2281 w 2341"/>
                    <a:gd name="T25" fmla="*/ 111 h 585"/>
                    <a:gd name="T26" fmla="*/ 2326 w 2341"/>
                    <a:gd name="T27" fmla="*/ 246 h 585"/>
                    <a:gd name="T28" fmla="*/ 2333 w 2341"/>
                    <a:gd name="T29" fmla="*/ 379 h 585"/>
                    <a:gd name="T30" fmla="*/ 2318 w 2341"/>
                    <a:gd name="T31" fmla="*/ 462 h 585"/>
                    <a:gd name="T32" fmla="*/ 2333 w 2341"/>
                    <a:gd name="T33" fmla="*/ 544 h 585"/>
                    <a:gd name="T34" fmla="*/ 2303 w 2341"/>
                    <a:gd name="T35" fmla="*/ 589 h 585"/>
                    <a:gd name="T36" fmla="*/ 2228 w 2341"/>
                    <a:gd name="T37" fmla="*/ 559 h 585"/>
                    <a:gd name="T38" fmla="*/ 2056 w 2341"/>
                    <a:gd name="T39" fmla="*/ 492 h 585"/>
                    <a:gd name="T40" fmla="*/ 1772 w 2341"/>
                    <a:gd name="T41" fmla="*/ 454 h 585"/>
                    <a:gd name="T42" fmla="*/ 1607 w 2341"/>
                    <a:gd name="T43" fmla="*/ 454 h 585"/>
                    <a:gd name="T44" fmla="*/ 1323 w 2341"/>
                    <a:gd name="T45" fmla="*/ 424 h 585"/>
                    <a:gd name="T46" fmla="*/ 1189 w 2341"/>
                    <a:gd name="T47" fmla="*/ 417 h 585"/>
                    <a:gd name="T48" fmla="*/ 895 w 2341"/>
                    <a:gd name="T49" fmla="*/ 432 h 585"/>
                    <a:gd name="T50" fmla="*/ 671 w 2341"/>
                    <a:gd name="T51" fmla="*/ 417 h 585"/>
                    <a:gd name="T52" fmla="*/ 506 w 2341"/>
                    <a:gd name="T53" fmla="*/ 447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9" name="Freeform 9"/>
              <p:cNvSpPr>
                <a:spLocks/>
              </p:cNvSpPr>
              <p:nvPr/>
            </p:nvSpPr>
            <p:spPr bwMode="auto">
              <a:xfrm>
                <a:off x="3352" y="3074"/>
                <a:ext cx="156" cy="338"/>
              </a:xfrm>
              <a:custGeom>
                <a:avLst/>
                <a:gdLst>
                  <a:gd name="T0" fmla="*/ 84 w 157"/>
                  <a:gd name="T1" fmla="*/ 8 h 337"/>
                  <a:gd name="T2" fmla="*/ 151 w 157"/>
                  <a:gd name="T3" fmla="*/ 201 h 337"/>
                  <a:gd name="T4" fmla="*/ 136 w 157"/>
                  <a:gd name="T5" fmla="*/ 343 h 337"/>
                  <a:gd name="T6" fmla="*/ 0 w 157"/>
                  <a:gd name="T7" fmla="*/ 0 h 337"/>
                  <a:gd name="T8" fmla="*/ 84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0" name="Freeform 10"/>
              <p:cNvSpPr>
                <a:spLocks/>
              </p:cNvSpPr>
              <p:nvPr/>
            </p:nvSpPr>
            <p:spPr bwMode="auto">
              <a:xfrm>
                <a:off x="3306" y="3127"/>
                <a:ext cx="809" cy="397"/>
              </a:xfrm>
              <a:custGeom>
                <a:avLst/>
                <a:gdLst>
                  <a:gd name="T0" fmla="*/ 0 w 808"/>
                  <a:gd name="T1" fmla="*/ 372 h 396"/>
                  <a:gd name="T2" fmla="*/ 105 w 808"/>
                  <a:gd name="T3" fmla="*/ 372 h 396"/>
                  <a:gd name="T4" fmla="*/ 255 w 808"/>
                  <a:gd name="T5" fmla="*/ 312 h 396"/>
                  <a:gd name="T6" fmla="*/ 477 w 808"/>
                  <a:gd name="T7" fmla="*/ 112 h 396"/>
                  <a:gd name="T8" fmla="*/ 307 w 808"/>
                  <a:gd name="T9" fmla="*/ 67 h 396"/>
                  <a:gd name="T10" fmla="*/ 232 w 808"/>
                  <a:gd name="T11" fmla="*/ 22 h 396"/>
                  <a:gd name="T12" fmla="*/ 352 w 808"/>
                  <a:gd name="T13" fmla="*/ 22 h 396"/>
                  <a:gd name="T14" fmla="*/ 530 w 808"/>
                  <a:gd name="T15" fmla="*/ 74 h 396"/>
                  <a:gd name="T16" fmla="*/ 627 w 808"/>
                  <a:gd name="T17" fmla="*/ 0 h 396"/>
                  <a:gd name="T18" fmla="*/ 687 w 808"/>
                  <a:gd name="T19" fmla="*/ 0 h 396"/>
                  <a:gd name="T20" fmla="*/ 582 w 808"/>
                  <a:gd name="T21" fmla="*/ 82 h 396"/>
                  <a:gd name="T22" fmla="*/ 807 w 808"/>
                  <a:gd name="T23" fmla="*/ 134 h 396"/>
                  <a:gd name="T24" fmla="*/ 814 w 808"/>
                  <a:gd name="T25" fmla="*/ 215 h 396"/>
                  <a:gd name="T26" fmla="*/ 522 w 808"/>
                  <a:gd name="T27" fmla="*/ 134 h 396"/>
                  <a:gd name="T28" fmla="*/ 344 w 808"/>
                  <a:gd name="T29" fmla="*/ 297 h 396"/>
                  <a:gd name="T30" fmla="*/ 277 w 808"/>
                  <a:gd name="T31" fmla="*/ 350 h 396"/>
                  <a:gd name="T32" fmla="*/ 157 w 808"/>
                  <a:gd name="T33" fmla="*/ 402 h 396"/>
                  <a:gd name="T34" fmla="*/ 0 w 808"/>
                  <a:gd name="T35" fmla="*/ 372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grpSp>
      <p:sp>
        <p:nvSpPr>
          <p:cNvPr id="288779"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88780"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93901AD8-8AD4-0345-AD47-0B01B7E8B1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154266"/>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804A17F6-4BC7-954E-8401-4444CC572E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44999"/>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34CD655-8260-7946-8858-9B6697FD5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4172436"/>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2D959CE-3119-0E42-8CF6-9F09FBD572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5295712"/>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07386556-40A5-4642-A218-EC54961E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6421479"/>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0206F1C5-4926-7849-A050-4015568F8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334047"/>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0795FC02-E20B-B64D-A10F-01F0B080F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988932"/>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46B7384-15C1-2B4B-9E10-74548C154A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44582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CA3E62F-6CEC-B744-8EE6-C9DBEE87D6ED}" type="slidenum">
              <a:rPr lang="en-US"/>
              <a:pPr>
                <a:defRPr/>
              </a:pPr>
              <a:t>‹#›</a:t>
            </a:fld>
            <a:endParaRPr lang="en-US"/>
          </a:p>
        </p:txBody>
      </p:sp>
    </p:spTree>
    <p:extLst>
      <p:ext uri="{BB962C8B-B14F-4D97-AF65-F5344CB8AC3E}">
        <p14:creationId xmlns:p14="http://schemas.microsoft.com/office/powerpoint/2010/main" val="3802895656"/>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F39A79C-AE42-4449-9A49-22A667C6D4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562835"/>
      </p:ext>
    </p:extLst>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C4CCEDF-DC1F-AA4F-A768-E483A33E25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23961"/>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0A9428D-AC20-EE4F-AF8A-969AA1DA12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5650541"/>
      </p:ext>
    </p:extLst>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FFBCBFF-8694-1648-8099-1175013D7EE7}" type="slidenum">
              <a:rPr lang="en-US"/>
              <a:pPr>
                <a:defRPr/>
              </a:pPr>
              <a:t>‹#›</a:t>
            </a:fld>
            <a:endParaRPr lang="en-US"/>
          </a:p>
        </p:txBody>
      </p:sp>
    </p:spTree>
    <p:extLst>
      <p:ext uri="{BB962C8B-B14F-4D97-AF65-F5344CB8AC3E}">
        <p14:creationId xmlns:p14="http://schemas.microsoft.com/office/powerpoint/2010/main" val="3655091277"/>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2021085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36555682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22489910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34271988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619880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64802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D656597-0A89-064A-8C3E-5E8365F72056}" type="slidenum">
              <a:rPr lang="en-US"/>
              <a:pPr>
                <a:defRPr/>
              </a:pPr>
              <a:t>‹#›</a:t>
            </a:fld>
            <a:endParaRPr lang="en-US"/>
          </a:p>
        </p:txBody>
      </p:sp>
    </p:spTree>
    <p:extLst>
      <p:ext uri="{BB962C8B-B14F-4D97-AF65-F5344CB8AC3E}">
        <p14:creationId xmlns:p14="http://schemas.microsoft.com/office/powerpoint/2010/main" val="2390418931"/>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12480108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0684927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1147963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42690968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3770298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48415 h 3264"/>
                <a:gd name="T2" fmla="*/ 0 w 1699"/>
                <a:gd name="T3" fmla="*/ 16116 h 3264"/>
                <a:gd name="T4" fmla="*/ 0 w 1699"/>
                <a:gd name="T5" fmla="*/ 2962 h 3264"/>
                <a:gd name="T6" fmla="*/ 0 w 1699"/>
                <a:gd name="T7" fmla="*/ 2962 h 3264"/>
                <a:gd name="T8" fmla="*/ 0 w 1699"/>
                <a:gd name="T9" fmla="*/ 940 h 3264"/>
                <a:gd name="T10" fmla="*/ 0 w 1699"/>
                <a:gd name="T11" fmla="*/ 2284 h 3264"/>
                <a:gd name="T12" fmla="*/ 0 w 1699"/>
                <a:gd name="T13" fmla="*/ 14704 h 3264"/>
                <a:gd name="T14" fmla="*/ 0 w 1699"/>
                <a:gd name="T15" fmla="*/ 37382 h 3264"/>
                <a:gd name="T16" fmla="*/ 0 w 1699"/>
                <a:gd name="T17" fmla="*/ 67816 h 3264"/>
                <a:gd name="T18" fmla="*/ 0 w 1699"/>
                <a:gd name="T19" fmla="*/ 108355 h 3264"/>
                <a:gd name="T20" fmla="*/ 0 w 1699"/>
                <a:gd name="T21" fmla="*/ 145577 h 3264"/>
                <a:gd name="T22" fmla="*/ 0 w 1699"/>
                <a:gd name="T23" fmla="*/ 205511 h 3264"/>
                <a:gd name="T24" fmla="*/ 0 w 1699"/>
                <a:gd name="T25" fmla="*/ 260601 h 3264"/>
                <a:gd name="T26" fmla="*/ 0 w 1699"/>
                <a:gd name="T27" fmla="*/ 281345 h 3264"/>
                <a:gd name="T28" fmla="*/ 0 w 1699"/>
                <a:gd name="T29" fmla="*/ 297778 h 3264"/>
                <a:gd name="T30" fmla="*/ 0 w 1699"/>
                <a:gd name="T31" fmla="*/ 297778 h 3264"/>
                <a:gd name="T32" fmla="*/ 0 w 1699"/>
                <a:gd name="T33" fmla="*/ 295046 h 3264"/>
                <a:gd name="T34" fmla="*/ 0 w 1699"/>
                <a:gd name="T35" fmla="*/ 299161 h 3264"/>
                <a:gd name="T36" fmla="*/ 0 w 1699"/>
                <a:gd name="T37" fmla="*/ 291629 h 3264"/>
                <a:gd name="T38" fmla="*/ 0 w 1699"/>
                <a:gd name="T39" fmla="*/ 271633 h 3264"/>
                <a:gd name="T40" fmla="*/ 0 w 1699"/>
                <a:gd name="T41" fmla="*/ 244122 h 3264"/>
                <a:gd name="T42" fmla="*/ 0 w 1699"/>
                <a:gd name="T43" fmla="*/ 205511 h 3264"/>
                <a:gd name="T44" fmla="*/ 0 w 1699"/>
                <a:gd name="T45" fmla="*/ 166967 h 3264"/>
                <a:gd name="T46" fmla="*/ 0 w 1699"/>
                <a:gd name="T47" fmla="*/ 115945 h 3264"/>
                <a:gd name="T48" fmla="*/ 0 w 1699"/>
                <a:gd name="T49" fmla="*/ 84236 h 3264"/>
                <a:gd name="T50" fmla="*/ 0 w 1699"/>
                <a:gd name="T51" fmla="*/ 48415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5 h 457"/>
                    <a:gd name="T4" fmla="*/ 187 w 2161"/>
                    <a:gd name="T5" fmla="*/ 342 h 457"/>
                    <a:gd name="T6" fmla="*/ 351 w 2161"/>
                    <a:gd name="T7" fmla="*/ 312 h 457"/>
                    <a:gd name="T8" fmla="*/ 561 w 2161"/>
                    <a:gd name="T9" fmla="*/ 290 h 457"/>
                    <a:gd name="T10" fmla="*/ 852 w 2161"/>
                    <a:gd name="T11" fmla="*/ 268 h 457"/>
                    <a:gd name="T12" fmla="*/ 1158 w 2161"/>
                    <a:gd name="T13" fmla="*/ 268 h 457"/>
                    <a:gd name="T14" fmla="*/ 1532 w 2161"/>
                    <a:gd name="T15" fmla="*/ 327 h 457"/>
                    <a:gd name="T16" fmla="*/ 1749 w 2161"/>
                    <a:gd name="T17" fmla="*/ 410 h 457"/>
                    <a:gd name="T18" fmla="*/ 1898 w 2161"/>
                    <a:gd name="T19" fmla="*/ 462 h 457"/>
                    <a:gd name="T20" fmla="*/ 2040 w 2161"/>
                    <a:gd name="T21" fmla="*/ 432 h 457"/>
                    <a:gd name="T22" fmla="*/ 2100 w 2161"/>
                    <a:gd name="T23" fmla="*/ 357 h 457"/>
                    <a:gd name="T24" fmla="*/ 2100 w 2161"/>
                    <a:gd name="T25" fmla="*/ 260 h 457"/>
                    <a:gd name="T26" fmla="*/ 1995 w 2161"/>
                    <a:gd name="T27" fmla="*/ 154 h 457"/>
                    <a:gd name="T28" fmla="*/ 1158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2" name="Freeform 7"/>
                <p:cNvSpPr>
                  <a:spLocks/>
                </p:cNvSpPr>
                <p:nvPr/>
              </p:nvSpPr>
              <p:spPr bwMode="auto">
                <a:xfrm>
                  <a:off x="1865" y="1810"/>
                  <a:ext cx="2340" cy="586"/>
                </a:xfrm>
                <a:custGeom>
                  <a:avLst/>
                  <a:gdLst>
                    <a:gd name="T0" fmla="*/ 506 w 2341"/>
                    <a:gd name="T1" fmla="*/ 450 h 585"/>
                    <a:gd name="T2" fmla="*/ 274 w 2341"/>
                    <a:gd name="T3" fmla="*/ 524 h 585"/>
                    <a:gd name="T4" fmla="*/ 72 w 2341"/>
                    <a:gd name="T5" fmla="*/ 495 h 585"/>
                    <a:gd name="T6" fmla="*/ 5 w 2341"/>
                    <a:gd name="T7" fmla="*/ 382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8 w 2341"/>
                    <a:gd name="T19" fmla="*/ 7 h 585"/>
                    <a:gd name="T20" fmla="*/ 1769 w 2341"/>
                    <a:gd name="T21" fmla="*/ 7 h 585"/>
                    <a:gd name="T22" fmla="*/ 2195 w 2341"/>
                    <a:gd name="T23" fmla="*/ 52 h 585"/>
                    <a:gd name="T24" fmla="*/ 2278 w 2341"/>
                    <a:gd name="T25" fmla="*/ 111 h 585"/>
                    <a:gd name="T26" fmla="*/ 2323 w 2341"/>
                    <a:gd name="T27" fmla="*/ 246 h 585"/>
                    <a:gd name="T28" fmla="*/ 2330 w 2341"/>
                    <a:gd name="T29" fmla="*/ 382 h 585"/>
                    <a:gd name="T30" fmla="*/ 2315 w 2341"/>
                    <a:gd name="T31" fmla="*/ 465 h 585"/>
                    <a:gd name="T32" fmla="*/ 2330 w 2341"/>
                    <a:gd name="T33" fmla="*/ 547 h 585"/>
                    <a:gd name="T34" fmla="*/ 2300 w 2341"/>
                    <a:gd name="T35" fmla="*/ 592 h 585"/>
                    <a:gd name="T36" fmla="*/ 2225 w 2341"/>
                    <a:gd name="T37" fmla="*/ 562 h 585"/>
                    <a:gd name="T38" fmla="*/ 2053 w 2341"/>
                    <a:gd name="T39" fmla="*/ 495 h 585"/>
                    <a:gd name="T40" fmla="*/ 1769 w 2341"/>
                    <a:gd name="T41" fmla="*/ 457 h 585"/>
                    <a:gd name="T42" fmla="*/ 1604 w 2341"/>
                    <a:gd name="T43" fmla="*/ 457 h 585"/>
                    <a:gd name="T44" fmla="*/ 1320 w 2341"/>
                    <a:gd name="T45" fmla="*/ 427 h 585"/>
                    <a:gd name="T46" fmla="*/ 1186 w 2341"/>
                    <a:gd name="T47" fmla="*/ 420 h 585"/>
                    <a:gd name="T48" fmla="*/ 895 w 2341"/>
                    <a:gd name="T49" fmla="*/ 435 h 585"/>
                    <a:gd name="T50" fmla="*/ 671 w 2341"/>
                    <a:gd name="T51" fmla="*/ 420 h 585"/>
                    <a:gd name="T52" fmla="*/ 506 w 2341"/>
                    <a:gd name="T53" fmla="*/ 450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 name="Freeform 9"/>
              <p:cNvSpPr>
                <a:spLocks/>
              </p:cNvSpPr>
              <p:nvPr/>
            </p:nvSpPr>
            <p:spPr bwMode="auto">
              <a:xfrm>
                <a:off x="3352" y="3074"/>
                <a:ext cx="156" cy="338"/>
              </a:xfrm>
              <a:custGeom>
                <a:avLst/>
                <a:gdLst>
                  <a:gd name="T0" fmla="*/ 81 w 157"/>
                  <a:gd name="T1" fmla="*/ 8 h 337"/>
                  <a:gd name="T2" fmla="*/ 148 w 157"/>
                  <a:gd name="T3" fmla="*/ 204 h 337"/>
                  <a:gd name="T4" fmla="*/ 133 w 157"/>
                  <a:gd name="T5" fmla="*/ 346 h 337"/>
                  <a:gd name="T6" fmla="*/ 0 w 157"/>
                  <a:gd name="T7" fmla="*/ 0 h 337"/>
                  <a:gd name="T8" fmla="*/ 81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 name="Freeform 10"/>
              <p:cNvSpPr>
                <a:spLocks/>
              </p:cNvSpPr>
              <p:nvPr/>
            </p:nvSpPr>
            <p:spPr bwMode="auto">
              <a:xfrm>
                <a:off x="3306" y="3127"/>
                <a:ext cx="809" cy="397"/>
              </a:xfrm>
              <a:custGeom>
                <a:avLst/>
                <a:gdLst>
                  <a:gd name="T0" fmla="*/ 0 w 808"/>
                  <a:gd name="T1" fmla="*/ 375 h 396"/>
                  <a:gd name="T2" fmla="*/ 105 w 808"/>
                  <a:gd name="T3" fmla="*/ 375 h 396"/>
                  <a:gd name="T4" fmla="*/ 255 w 808"/>
                  <a:gd name="T5" fmla="*/ 315 h 396"/>
                  <a:gd name="T6" fmla="*/ 480 w 808"/>
                  <a:gd name="T7" fmla="*/ 112 h 396"/>
                  <a:gd name="T8" fmla="*/ 307 w 808"/>
                  <a:gd name="T9" fmla="*/ 67 h 396"/>
                  <a:gd name="T10" fmla="*/ 232 w 808"/>
                  <a:gd name="T11" fmla="*/ 22 h 396"/>
                  <a:gd name="T12" fmla="*/ 352 w 808"/>
                  <a:gd name="T13" fmla="*/ 22 h 396"/>
                  <a:gd name="T14" fmla="*/ 533 w 808"/>
                  <a:gd name="T15" fmla="*/ 74 h 396"/>
                  <a:gd name="T16" fmla="*/ 630 w 808"/>
                  <a:gd name="T17" fmla="*/ 0 h 396"/>
                  <a:gd name="T18" fmla="*/ 690 w 808"/>
                  <a:gd name="T19" fmla="*/ 0 h 396"/>
                  <a:gd name="T20" fmla="*/ 585 w 808"/>
                  <a:gd name="T21" fmla="*/ 82 h 396"/>
                  <a:gd name="T22" fmla="*/ 810 w 808"/>
                  <a:gd name="T23" fmla="*/ 134 h 396"/>
                  <a:gd name="T24" fmla="*/ 817 w 808"/>
                  <a:gd name="T25" fmla="*/ 218 h 396"/>
                  <a:gd name="T26" fmla="*/ 525 w 808"/>
                  <a:gd name="T27" fmla="*/ 134 h 396"/>
                  <a:gd name="T28" fmla="*/ 344 w 808"/>
                  <a:gd name="T29" fmla="*/ 300 h 396"/>
                  <a:gd name="T30" fmla="*/ 277 w 808"/>
                  <a:gd name="T31" fmla="*/ 353 h 396"/>
                  <a:gd name="T32" fmla="*/ 157 w 808"/>
                  <a:gd name="T33" fmla="*/ 405 h 396"/>
                  <a:gd name="T34" fmla="*/ 0 w 808"/>
                  <a:gd name="T35" fmla="*/ 375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grpSp>
      <p:sp>
        <p:nvSpPr>
          <p:cNvPr id="57355"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57356"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srgbClr val="000000"/>
              </a:solidFill>
              <a:latin typeface="Comic Sans MS"/>
            </a:endParaRPr>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latin typeface="Comic Sans MS"/>
            </a:endParaRPr>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03E195A1-0734-D440-9942-5F3F0D485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865409"/>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83DBC97D-57BC-7F4F-8DB3-F98C7552C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542733"/>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6" name="Rectangle 9"/>
          <p:cNvSpPr>
            <a:spLocks noGrp="1" noChangeArrowheads="1"/>
          </p:cNvSpPr>
          <p:nvPr>
            <p:ph type="sldNum" sz="quarter" idx="12"/>
          </p:nvPr>
        </p:nvSpPr>
        <p:spPr>
          <a:ln/>
        </p:spPr>
        <p:txBody>
          <a:bodyPr/>
          <a:lstStyle>
            <a:lvl1pPr>
              <a:defRPr/>
            </a:lvl1pPr>
          </a:lstStyle>
          <a:p>
            <a:pPr>
              <a:defRPr/>
            </a:pPr>
            <a:fld id="{0FF3F72F-0C73-E94C-9150-4BCD3A824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669700"/>
      </p:ext>
    </p:extLst>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7" name="Rectangle 9"/>
          <p:cNvSpPr>
            <a:spLocks noGrp="1" noChangeArrowheads="1"/>
          </p:cNvSpPr>
          <p:nvPr>
            <p:ph type="sldNum" sz="quarter" idx="12"/>
          </p:nvPr>
        </p:nvSpPr>
        <p:spPr>
          <a:ln/>
        </p:spPr>
        <p:txBody>
          <a:bodyPr/>
          <a:lstStyle>
            <a:lvl1pPr>
              <a:defRPr/>
            </a:lvl1pPr>
          </a:lstStyle>
          <a:p>
            <a:pPr>
              <a:defRPr/>
            </a:pPr>
            <a:fld id="{C168D6C0-40DA-DC4E-8659-BABBBB0F05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0263635"/>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latin typeface="Comic Sans MS"/>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mic Sans MS"/>
            </a:endParaRPr>
          </a:p>
        </p:txBody>
      </p:sp>
      <p:sp>
        <p:nvSpPr>
          <p:cNvPr id="9" name="Rectangle 9"/>
          <p:cNvSpPr>
            <a:spLocks noGrp="1" noChangeArrowheads="1"/>
          </p:cNvSpPr>
          <p:nvPr>
            <p:ph type="sldNum" sz="quarter" idx="12"/>
          </p:nvPr>
        </p:nvSpPr>
        <p:spPr>
          <a:ln/>
        </p:spPr>
        <p:txBody>
          <a:bodyPr/>
          <a:lstStyle>
            <a:lvl1pPr>
              <a:defRPr/>
            </a:lvl1pPr>
          </a:lstStyle>
          <a:p>
            <a:pPr>
              <a:defRPr/>
            </a:pPr>
            <a:fld id="{EFF7BC26-C6A7-0448-8234-B4416CC72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72300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1.xml"/><Relationship Id="rId2" Type="http://schemas.openxmlformats.org/officeDocument/2006/relationships/slideLayout" Target="../slideLayouts/slideLayout96.xml"/><Relationship Id="rId16" Type="http://schemas.openxmlformats.org/officeDocument/2006/relationships/image" Target="../media/image4.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3.pn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3.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6" Type="http://schemas.openxmlformats.org/officeDocument/2006/relationships/image" Target="../media/image4.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3.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8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27" name="Freeform 3"/>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8" name="Freeform 4"/>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2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omic Sans MS" pitchFamily="-128" charset="0"/>
                <a:ea typeface="+mn-ea"/>
                <a:cs typeface="+mn-cs"/>
              </a:defRPr>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omic Sans MS" pitchFamily="-128" charset="0"/>
                <a:ea typeface="+mn-ea"/>
                <a:cs typeface="+mn-cs"/>
              </a:defRPr>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Geneva" charset="0"/>
              </a:defRPr>
            </a:lvl1pPr>
          </a:lstStyle>
          <a:p>
            <a:pPr>
              <a:defRPr/>
            </a:pPr>
            <a:fld id="{76AAB855-DC02-F748-9C53-BAA66C9B23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1588504685"/>
      </p:ext>
    </p:extLst>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7890"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37891"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37892"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37893"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7894"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Comic Sans MS"/>
            </a:endParaRPr>
          </a:p>
        </p:txBody>
      </p:sp>
      <p:sp>
        <p:nvSpPr>
          <p:cNvPr id="563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Comic Sans MS"/>
            </a:endParaRPr>
          </a:p>
        </p:txBody>
      </p:sp>
      <p:sp>
        <p:nvSpPr>
          <p:cNvPr id="563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omic Sans MS" charset="0"/>
              </a:defRPr>
            </a:lvl1pPr>
          </a:lstStyle>
          <a:p>
            <a:pPr defTabSz="914400" fontAlgn="base">
              <a:spcBef>
                <a:spcPct val="0"/>
              </a:spcBef>
              <a:spcAft>
                <a:spcPct val="0"/>
              </a:spcAft>
              <a:defRPr/>
            </a:pPr>
            <a:fld id="{25DA176D-4EF2-3640-B13A-D8B8863704DB}"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04217145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128"/>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90C042DC-B841-BF48-BB8A-E044E5C36D17}" type="slidenum">
              <a:rPr lang="en-US"/>
              <a:pPr>
                <a:defRPr/>
              </a:pPr>
              <a:t>‹#›</a:t>
            </a:fld>
            <a:endParaRPr lang="en-US"/>
          </a:p>
        </p:txBody>
      </p:sp>
    </p:spTree>
    <p:extLst>
      <p:ext uri="{BB962C8B-B14F-4D97-AF65-F5344CB8AC3E}">
        <p14:creationId xmlns:p14="http://schemas.microsoft.com/office/powerpoint/2010/main" val="53738562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6AAB855-DC02-F748-9C53-BAA66C9B2362}" type="slidenum">
              <a:rPr lang="en-US" smtClean="0"/>
              <a:pPr>
                <a:defRPr/>
              </a:pPr>
              <a:t>‹#›</a:t>
            </a:fld>
            <a:endParaRPr lang="en-US"/>
          </a:p>
        </p:txBody>
      </p:sp>
    </p:spTree>
    <p:extLst>
      <p:ext uri="{BB962C8B-B14F-4D97-AF65-F5344CB8AC3E}">
        <p14:creationId xmlns:p14="http://schemas.microsoft.com/office/powerpoint/2010/main" val="4244373027"/>
      </p:ext>
    </p:extLst>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8640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640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640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64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4864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pitchFamily="-128" charset="0"/>
                <a:ea typeface="+mn-ea"/>
                <a:cs typeface="+mn-cs"/>
              </a:defRPr>
            </a:lvl1pPr>
          </a:lstStyle>
          <a:p>
            <a:pPr defTabSz="914400" fontAlgn="base">
              <a:spcBef>
                <a:spcPct val="0"/>
              </a:spcBef>
              <a:spcAft>
                <a:spcPct val="0"/>
              </a:spcAft>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pitchFamily="-128" charset="0"/>
                <a:ea typeface="+mn-ea"/>
                <a:cs typeface="+mn-cs"/>
              </a:defRPr>
            </a:lvl1pPr>
          </a:lstStyle>
          <a:p>
            <a:pPr defTabSz="914400" fontAlgn="base">
              <a:spcBef>
                <a:spcPct val="0"/>
              </a:spcBef>
              <a:spcAft>
                <a:spcPct val="0"/>
              </a:spcAft>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defTabSz="914400" fontAlgn="base">
              <a:spcBef>
                <a:spcPct val="0"/>
              </a:spcBef>
              <a:spcAft>
                <a:spcPct val="0"/>
              </a:spcAft>
              <a:defRPr/>
            </a:pPr>
            <a:fld id="{9DF6A064-D990-8742-9EED-4B48FA4423F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494888088"/>
      </p:ext>
    </p:extLst>
  </p:cSld>
  <p:clrMap bg1="lt1" tx1="dk1" bg2="lt2" tx2="dk2" accent1="accent1" accent2="accent2" accent3="accent3" accent4="accent4" accent5="accent5" accent6="accent6" hlink="hlink" folHlink="folHlink"/>
  <p:sldLayoutIdLst>
    <p:sldLayoutId id="2147483921"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800475" y="1789113"/>
            <a:ext cx="5340350" cy="5056187"/>
            <a:chOff x="2394" y="1127"/>
            <a:chExt cx="3364" cy="3185"/>
          </a:xfrm>
        </p:grpSpPr>
        <p:sp>
          <p:nvSpPr>
            <p:cNvPr id="4813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3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3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3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4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5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5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5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6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Comic Sans MS" pitchFamily="-128" charset="0"/>
                <a:ea typeface="+mn-ea"/>
                <a:cs typeface="+mn-cs"/>
              </a:endParaRPr>
            </a:p>
          </p:txBody>
        </p:sp>
        <p:sp>
          <p:nvSpPr>
            <p:cNvPr id="4816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Comic Sans MS" pitchFamily="-128" charset="0"/>
                <a:ea typeface="+mn-ea"/>
                <a:cs typeface="+mn-cs"/>
              </a:endParaRPr>
            </a:p>
          </p:txBody>
        </p:sp>
        <p:sp>
          <p:nvSpPr>
            <p:cNvPr id="4816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816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6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6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ea typeface="+mn-ea"/>
                <a:cs typeface="+mn-cs"/>
              </a:defRPr>
            </a:lvl1pPr>
          </a:lstStyle>
          <a:p>
            <a:pPr>
              <a:defRPr/>
            </a:pPr>
            <a:endParaRPr lang="en-US"/>
          </a:p>
        </p:txBody>
      </p:sp>
      <p:sp>
        <p:nvSpPr>
          <p:cNvPr id="4816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mn-ea"/>
                <a:cs typeface="+mn-cs"/>
              </a:defRPr>
            </a:lvl1pPr>
          </a:lstStyle>
          <a:p>
            <a:pPr>
              <a:defRPr/>
            </a:pPr>
            <a:endParaRPr lang="en-US"/>
          </a:p>
        </p:txBody>
      </p:sp>
      <p:sp>
        <p:nvSpPr>
          <p:cNvPr id="4816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cs typeface="Geneva" charset="0"/>
              </a:defRPr>
            </a:lvl1pPr>
          </a:lstStyle>
          <a:p>
            <a:pPr>
              <a:defRPr/>
            </a:pPr>
            <a:fld id="{70CB2C7D-05CB-664C-BA26-80BB14F5FF1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9"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charset="0"/>
          <a:cs typeface="Genev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Geneva" pitchFamily="-108" charset="-128"/>
          <a:cs typeface="Geneva"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Geneva" pitchFamily="-108" charset="-128"/>
          <a:cs typeface="Geneva"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5pPr>
      <a:lvl6pPr marL="25146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6pPr>
      <a:lvl7pPr marL="29718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7pPr>
      <a:lvl8pPr marL="34290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8pPr>
      <a:lvl9pPr marL="38862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95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596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12596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12596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A271AE5F-362F-AF40-BA24-7A0E1D4D0D68}" type="slidenum">
              <a:rPr lang="en-US"/>
              <a:pPr>
                <a:defRPr/>
              </a:pPr>
              <a:t>‹#›</a:t>
            </a:fld>
            <a:endParaRPr lang="en-US"/>
          </a:p>
        </p:txBody>
      </p:sp>
    </p:spTree>
    <p:extLst>
      <p:ext uri="{BB962C8B-B14F-4D97-AF65-F5344CB8AC3E}">
        <p14:creationId xmlns:p14="http://schemas.microsoft.com/office/powerpoint/2010/main" val="1864076853"/>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eaLnBrk="0" hangingPunct="0">
              <a:defRPr/>
            </a:pPr>
            <a:endParaRPr lang="en-US">
              <a:solidFill>
                <a:srgbClr val="000000"/>
              </a:solidFill>
              <a:ea typeface="Osaka"/>
              <a:cs typeface="Osaka"/>
            </a:endParaRPr>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lgn="ctr" eaLnBrk="0" hangingPunct="0">
              <a:defRPr/>
            </a:pPr>
            <a:endParaRPr lang="en-US">
              <a:solidFill>
                <a:srgbClr val="000000"/>
              </a:solidFill>
              <a:ea typeface="Osaka"/>
              <a:cs typeface="Osaka"/>
            </a:endParaRPr>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eaLnBrk="0" hangingPunct="0">
              <a:defRPr/>
            </a:pPr>
            <a:fld id="{0D01A936-1228-CA41-8BF7-5DFAD1FA2BB9}" type="slidenum">
              <a:rPr lang="en-US">
                <a:solidFill>
                  <a:srgbClr val="000000"/>
                </a:solidFill>
                <a:ea typeface="Osaka" charset="0"/>
                <a:cs typeface="Osaka" charset="0"/>
              </a:rPr>
              <a:pPr eaLnBrk="0" hangingPunct="0">
                <a:defRPr/>
              </a:pPr>
              <a:t>‹#›</a:t>
            </a:fld>
            <a:endParaRPr lang="en-US">
              <a:solidFill>
                <a:srgbClr val="000000"/>
              </a:solidFill>
              <a:ea typeface="Osaka" charset="0"/>
              <a:cs typeface="Osaka" charset="0"/>
            </a:endParaRPr>
          </a:p>
        </p:txBody>
      </p:sp>
    </p:spTree>
    <p:extLst>
      <p:ext uri="{BB962C8B-B14F-4D97-AF65-F5344CB8AC3E}">
        <p14:creationId xmlns:p14="http://schemas.microsoft.com/office/powerpoint/2010/main" val="128677621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5017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5018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50181"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0182"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pitchFamily="-128" charset="0"/>
                <a:ea typeface="+mn-ea"/>
                <a:cs typeface="+mn-cs"/>
              </a:defRPr>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pitchFamily="-128" charset="0"/>
                <a:ea typeface="+mn-ea"/>
                <a:cs typeface="+mn-cs"/>
              </a:defRPr>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85AC363F-2272-504F-B24B-EB9BC61A691D}" type="slidenum">
              <a:rPr lang="en-US"/>
              <a:pPr>
                <a:defRPr/>
              </a:pPr>
              <a:t>‹#›</a:t>
            </a:fld>
            <a:endParaRPr lang="en-US"/>
          </a:p>
        </p:txBody>
      </p:sp>
    </p:spTree>
    <p:extLst>
      <p:ext uri="{BB962C8B-B14F-4D97-AF65-F5344CB8AC3E}">
        <p14:creationId xmlns:p14="http://schemas.microsoft.com/office/powerpoint/2010/main" val="1545044473"/>
      </p:ext>
    </p:extLst>
  </p:cSld>
  <p:clrMap bg1="lt1" tx1="dk1" bg2="lt2" tx2="dk2" accent1="accent1" accent2="accent2" accent3="accent3" accent4="accent4" accent5="accent5" accent6="accent6" hlink="hlink" folHlink="folHlink"/>
  <p:sldLayoutIdLst>
    <p:sldLayoutId id="2147483807"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38897548-9C6D-6D41-B47D-E15ED9C905FA}" type="slidenum">
              <a:rPr lang="en-US"/>
              <a:pPr>
                <a:defRPr/>
              </a:pPr>
              <a:t>‹#›</a:t>
            </a:fld>
            <a:endParaRPr lang="en-US"/>
          </a:p>
        </p:txBody>
      </p:sp>
    </p:spTree>
    <p:extLst>
      <p:ext uri="{BB962C8B-B14F-4D97-AF65-F5344CB8AC3E}">
        <p14:creationId xmlns:p14="http://schemas.microsoft.com/office/powerpoint/2010/main" val="70602041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836433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5"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6"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7"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3318"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51"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Comic Sans MS"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87752"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Comic Sans MS"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87753"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defTabSz="914400" fontAlgn="base">
              <a:spcBef>
                <a:spcPct val="0"/>
              </a:spcBef>
              <a:spcAft>
                <a:spcPct val="0"/>
              </a:spcAft>
              <a:defRPr/>
            </a:pPr>
            <a:fld id="{0C466014-6517-3642-96D9-3897B5B0BDE9}"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10186699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5pPr>
      <a:lvl6pPr marL="457200" algn="l" rtl="0" fontAlgn="base">
        <a:spcBef>
          <a:spcPct val="0"/>
        </a:spcBef>
        <a:spcAft>
          <a:spcPct val="0"/>
        </a:spcAft>
        <a:defRPr sz="4300">
          <a:solidFill>
            <a:schemeClr val="tx2"/>
          </a:solidFill>
          <a:latin typeface="Comic Sans MS" pitchFamily="-108" charset="0"/>
        </a:defRPr>
      </a:lvl6pPr>
      <a:lvl7pPr marL="914400" algn="l" rtl="0" fontAlgn="base">
        <a:spcBef>
          <a:spcPct val="0"/>
        </a:spcBef>
        <a:spcAft>
          <a:spcPct val="0"/>
        </a:spcAft>
        <a:defRPr sz="4300">
          <a:solidFill>
            <a:schemeClr val="tx2"/>
          </a:solidFill>
          <a:latin typeface="Comic Sans MS" pitchFamily="-108" charset="0"/>
        </a:defRPr>
      </a:lvl7pPr>
      <a:lvl8pPr marL="1371600" algn="l" rtl="0" fontAlgn="base">
        <a:spcBef>
          <a:spcPct val="0"/>
        </a:spcBef>
        <a:spcAft>
          <a:spcPct val="0"/>
        </a:spcAft>
        <a:defRPr sz="4300">
          <a:solidFill>
            <a:schemeClr val="tx2"/>
          </a:solidFill>
          <a:latin typeface="Comic Sans MS" pitchFamily="-108" charset="0"/>
        </a:defRPr>
      </a:lvl8pPr>
      <a:lvl9pPr marL="1828800" algn="l" rtl="0" fontAlgn="base">
        <a:spcBef>
          <a:spcPct val="0"/>
        </a:spcBef>
        <a:spcAft>
          <a:spcPct val="0"/>
        </a:spcAft>
        <a:defRPr sz="4300">
          <a:solidFill>
            <a:schemeClr val="tx2"/>
          </a:solidFill>
          <a:latin typeface="Comic Sans MS" pitchFamily="-10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08"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a:solidFill>
                <a:srgbClr val="000000"/>
              </a:solidFill>
              <a:latin typeface="Times New Roman" charset="0"/>
            </a:endParaRPr>
          </a:p>
        </p:txBody>
      </p:sp>
      <p:sp>
        <p:nvSpPr>
          <p:cNvPr id="5017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a:endParaRPr lang="en-US">
              <a:solidFill>
                <a:srgbClr val="000000"/>
              </a:solidFill>
              <a:latin typeface="Times New Roman" charset="0"/>
            </a:endParaRPr>
          </a:p>
        </p:txBody>
      </p:sp>
      <p:sp>
        <p:nvSpPr>
          <p:cNvPr id="5018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a:solidFill>
                <a:srgbClr val="000000"/>
              </a:solidFill>
              <a:latin typeface="Times New Roman" charset="0"/>
            </a:endParaRPr>
          </a:p>
        </p:txBody>
      </p:sp>
      <p:sp>
        <p:nvSpPr>
          <p:cNvPr id="50181"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0182"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pitchFamily="-128" charset="0"/>
                <a:ea typeface="+mn-ea"/>
                <a:cs typeface="+mn-cs"/>
              </a:defRPr>
            </a:lvl1pPr>
          </a:lstStyle>
          <a:p>
            <a:pPr defTabSz="914400">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pitchFamily="-128" charset="0"/>
                <a:ea typeface="+mn-ea"/>
                <a:cs typeface="+mn-cs"/>
              </a:defRPr>
            </a:lvl1pPr>
          </a:lstStyle>
          <a:p>
            <a:pPr defTabSz="914400">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defTabSz="914400">
              <a:defRPr/>
            </a:pPr>
            <a:fld id="{85AC363F-2272-504F-B24B-EB9BC61A691D}" type="slidenum">
              <a:rPr lang="en-US"/>
              <a:pPr defTabSz="914400">
                <a:defRPr/>
              </a:pPr>
              <a:t>‹#›</a:t>
            </a:fld>
            <a:endParaRPr lang="en-US"/>
          </a:p>
        </p:txBody>
      </p:sp>
    </p:spTree>
    <p:extLst>
      <p:ext uri="{BB962C8B-B14F-4D97-AF65-F5344CB8AC3E}">
        <p14:creationId xmlns:p14="http://schemas.microsoft.com/office/powerpoint/2010/main" val="1793366111"/>
      </p:ext>
    </p:extLst>
  </p:cSld>
  <p:clrMap bg1="lt1" tx1="dk1" bg2="lt2" tx2="dk2" accent1="accent1" accent2="accent2" accent3="accent3" accent4="accent4" accent5="accent5" accent6="accent6" hlink="hlink" folHlink="folHlink"/>
  <p:sldLayoutIdLst>
    <p:sldLayoutId id="2147483861"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9938" name="Picture 8" descr="OISAH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ctrTitle"/>
          </p:nvPr>
        </p:nvSpPr>
        <p:spPr>
          <a:xfrm>
            <a:off x="539552" y="3881651"/>
            <a:ext cx="7772400" cy="1323439"/>
          </a:xfrm>
          <a:effectLst/>
        </p:spPr>
        <p:txBody>
          <a:bodyPr/>
          <a:lstStyle/>
          <a:p>
            <a:pPr eaLnBrk="1" hangingPunct="1">
              <a:defRPr/>
            </a:pPr>
            <a:r>
              <a:rPr lang="en-US" sz="4000" b="1" dirty="0">
                <a:solidFill>
                  <a:schemeClr val="bg1"/>
                </a:solidFill>
                <a:effectLst>
                  <a:glow rad="228600">
                    <a:schemeClr val="accent4">
                      <a:satMod val="175000"/>
                      <a:alpha val="88462"/>
                    </a:schemeClr>
                  </a:glow>
                </a:effectLst>
                <a:latin typeface="Comic Sans MS" charset="0"/>
              </a:rPr>
              <a:t>An Undaunted Voice in a Spiritual Wilderness</a:t>
            </a:r>
            <a:endParaRPr lang="en-US" sz="4000" b="1" dirty="0">
              <a:solidFill>
                <a:schemeClr val="folHlink"/>
              </a:solidFill>
              <a:effectLst>
                <a:glow rad="228600">
                  <a:schemeClr val="accent4">
                    <a:satMod val="175000"/>
                    <a:alpha val="88462"/>
                  </a:schemeClr>
                </a:glow>
              </a:effectLst>
              <a:latin typeface="Comic Sans MS" charset="0"/>
            </a:endParaRPr>
          </a:p>
        </p:txBody>
      </p:sp>
      <p:sp>
        <p:nvSpPr>
          <p:cNvPr id="2055" name="Text Box 7"/>
          <p:cNvSpPr txBox="1">
            <a:spLocks noChangeArrowheads="1"/>
          </p:cNvSpPr>
          <p:nvPr/>
        </p:nvSpPr>
        <p:spPr bwMode="auto">
          <a:xfrm>
            <a:off x="0" y="645156"/>
            <a:ext cx="9144000" cy="1754326"/>
          </a:xfrm>
          <a:prstGeom prst="rect">
            <a:avLst/>
          </a:prstGeom>
          <a:noFill/>
          <a:ln w="9525">
            <a:noFill/>
            <a:miter lim="800000"/>
            <a:headEnd/>
            <a:tailEnd/>
          </a:ln>
          <a:effectLst/>
        </p:spPr>
        <p:txBody>
          <a:bodyPr wrap="square">
            <a:spAutoFit/>
          </a:bodyPr>
          <a:lstStyle/>
          <a:p>
            <a:pPr algn="ctr">
              <a:defRPr/>
            </a:pPr>
            <a:r>
              <a:rPr lang="en-US" sz="5400" b="1" dirty="0">
                <a:solidFill>
                  <a:schemeClr val="bg1"/>
                </a:solidFill>
                <a:effectLst>
                  <a:glow rad="228600">
                    <a:schemeClr val="accent4">
                      <a:satMod val="175000"/>
                      <a:alpha val="88462"/>
                    </a:schemeClr>
                  </a:glow>
                </a:effectLst>
                <a:latin typeface="Comic Sans MS" pitchFamily="-128" charset="0"/>
                <a:ea typeface="+mn-ea"/>
                <a:cs typeface="+mn-cs"/>
              </a:rPr>
              <a:t>Prophetic Ministry </a:t>
            </a:r>
            <a:br>
              <a:rPr lang="en-US" sz="5400" b="1" dirty="0">
                <a:solidFill>
                  <a:schemeClr val="bg1"/>
                </a:solidFill>
                <a:effectLst>
                  <a:glow rad="228600">
                    <a:schemeClr val="accent4">
                      <a:satMod val="175000"/>
                      <a:alpha val="88462"/>
                    </a:schemeClr>
                  </a:glow>
                </a:effectLst>
                <a:latin typeface="Comic Sans MS" pitchFamily="-128" charset="0"/>
                <a:ea typeface="+mn-ea"/>
                <a:cs typeface="+mn-cs"/>
              </a:rPr>
            </a:br>
            <a:r>
              <a:rPr lang="en-US" sz="5400" b="1" dirty="0">
                <a:solidFill>
                  <a:schemeClr val="bg1"/>
                </a:solidFill>
                <a:effectLst>
                  <a:glow rad="228600">
                    <a:schemeClr val="accent4">
                      <a:satMod val="175000"/>
                      <a:alpha val="88462"/>
                    </a:schemeClr>
                  </a:glow>
                </a:effectLst>
                <a:latin typeface="Comic Sans MS" pitchFamily="-128" charset="0"/>
                <a:ea typeface="+mn-ea"/>
                <a:cs typeface="+mn-cs"/>
              </a:rPr>
              <a:t>in the Old Testament</a:t>
            </a:r>
          </a:p>
        </p:txBody>
      </p:sp>
      <p:sp>
        <p:nvSpPr>
          <p:cNvPr id="2058" name="Text Box 10"/>
          <p:cNvSpPr txBox="1">
            <a:spLocks noChangeArrowheads="1"/>
          </p:cNvSpPr>
          <p:nvPr/>
        </p:nvSpPr>
        <p:spPr bwMode="auto">
          <a:xfrm>
            <a:off x="3203575" y="5732463"/>
            <a:ext cx="2677336" cy="338554"/>
          </a:xfrm>
          <a:prstGeom prst="rect">
            <a:avLst/>
          </a:prstGeom>
          <a:noFill/>
          <a:ln w="9525">
            <a:noFill/>
            <a:miter lim="800000"/>
            <a:headEnd/>
            <a:tailEnd/>
          </a:ln>
          <a:effectLst/>
        </p:spPr>
        <p:txBody>
          <a:bodyPr wrap="none">
            <a:spAutoFit/>
          </a:bodyPr>
          <a:lstStyle/>
          <a:p>
            <a:pPr>
              <a:defRPr/>
            </a:pPr>
            <a:r>
              <a:rPr lang="en-US" sz="1600" dirty="0">
                <a:solidFill>
                  <a:schemeClr val="bg1"/>
                </a:solidFill>
                <a:effectLst>
                  <a:glow rad="228600">
                    <a:schemeClr val="accent4">
                      <a:satMod val="175000"/>
                      <a:alpha val="88462"/>
                    </a:schemeClr>
                  </a:glow>
                </a:effectLst>
                <a:latin typeface="Comic Sans MS" pitchFamily="-128" charset="0"/>
                <a:ea typeface="+mn-ea"/>
                <a:cs typeface="+mn-cs"/>
              </a:rPr>
              <a:t>Adapted from Aaron Chan</a:t>
            </a:r>
          </a:p>
        </p:txBody>
      </p:sp>
      <p:sp>
        <p:nvSpPr>
          <p:cNvPr id="7" name="Rectangle 6">
            <a:extLst>
              <a:ext uri="{FF2B5EF4-FFF2-40B4-BE49-F238E27FC236}">
                <a16:creationId xmlns:a16="http://schemas.microsoft.com/office/drawing/2014/main" id="{2C7872C4-174E-914B-86F3-406A2B9381C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19113" y="547688"/>
            <a:ext cx="8594725" cy="747712"/>
          </a:xfrm>
        </p:spPr>
        <p:txBody>
          <a:bodyPr/>
          <a:lstStyle/>
          <a:p>
            <a:pPr eaLnBrk="1" hangingPunct="1"/>
            <a:r>
              <a:rPr lang="en-US">
                <a:latin typeface="Comic Sans MS" charset="0"/>
              </a:rPr>
              <a:t>Literary prophets</a:t>
            </a:r>
          </a:p>
        </p:txBody>
      </p:sp>
      <p:sp>
        <p:nvSpPr>
          <p:cNvPr id="21507" name="Rectangle 3"/>
          <p:cNvSpPr>
            <a:spLocks noGrp="1" noChangeArrowheads="1"/>
          </p:cNvSpPr>
          <p:nvPr>
            <p:ph type="body" idx="1"/>
          </p:nvPr>
        </p:nvSpPr>
        <p:spPr/>
        <p:txBody>
          <a:bodyPr/>
          <a:lstStyle/>
          <a:p>
            <a:pPr eaLnBrk="1" hangingPunct="1"/>
            <a:r>
              <a:rPr lang="en-US">
                <a:latin typeface="Comic Sans MS" charset="0"/>
              </a:rPr>
              <a:t>Can be divided into three distinct periods.</a:t>
            </a:r>
          </a:p>
          <a:p>
            <a:pPr lvl="1" eaLnBrk="1" hangingPunct="1"/>
            <a:r>
              <a:rPr lang="en-US">
                <a:latin typeface="Comic Sans MS" charset="0"/>
                <a:ea typeface="Geneva" charset="0"/>
              </a:rPr>
              <a:t>Assyrian</a:t>
            </a:r>
          </a:p>
          <a:p>
            <a:pPr lvl="1" eaLnBrk="1" hangingPunct="1"/>
            <a:r>
              <a:rPr lang="en-US">
                <a:latin typeface="Comic Sans MS" charset="0"/>
                <a:ea typeface="Geneva" charset="0"/>
              </a:rPr>
              <a:t>Babylonian</a:t>
            </a:r>
          </a:p>
          <a:p>
            <a:pPr lvl="1" eaLnBrk="1" hangingPunct="1"/>
            <a:r>
              <a:rPr lang="en-US">
                <a:latin typeface="Comic Sans MS" charset="0"/>
                <a:ea typeface="Geneva" charset="0"/>
              </a:rPr>
              <a:t>Persian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Line 2"/>
          <p:cNvSpPr>
            <a:spLocks noChangeShapeType="1"/>
          </p:cNvSpPr>
          <p:nvPr/>
        </p:nvSpPr>
        <p:spPr bwMode="auto">
          <a:xfrm>
            <a:off x="457200" y="5562600"/>
            <a:ext cx="7848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2533" name="Text Box 5"/>
          <p:cNvSpPr txBox="1">
            <a:spLocks noChangeArrowheads="1"/>
          </p:cNvSpPr>
          <p:nvPr/>
        </p:nvSpPr>
        <p:spPr bwMode="auto">
          <a:xfrm>
            <a:off x="2590800" y="381000"/>
            <a:ext cx="14462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solidFill>
                  <a:schemeClr val="bg2"/>
                </a:solidFill>
              </a:rPr>
              <a:t>Assyrian</a:t>
            </a:r>
          </a:p>
        </p:txBody>
      </p:sp>
      <p:sp>
        <p:nvSpPr>
          <p:cNvPr id="22534" name="Text Box 6"/>
          <p:cNvSpPr txBox="1">
            <a:spLocks noChangeArrowheads="1"/>
          </p:cNvSpPr>
          <p:nvPr/>
        </p:nvSpPr>
        <p:spPr bwMode="auto">
          <a:xfrm>
            <a:off x="1447800" y="762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810</a:t>
            </a:r>
          </a:p>
        </p:txBody>
      </p:sp>
      <p:sp>
        <p:nvSpPr>
          <p:cNvPr id="22535" name="Text Box 7"/>
          <p:cNvSpPr txBox="1">
            <a:spLocks noChangeArrowheads="1"/>
          </p:cNvSpPr>
          <p:nvPr/>
        </p:nvSpPr>
        <p:spPr bwMode="auto">
          <a:xfrm>
            <a:off x="5257800" y="762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721</a:t>
            </a:r>
          </a:p>
        </p:txBody>
      </p:sp>
      <p:sp>
        <p:nvSpPr>
          <p:cNvPr id="50181" name="Line 8"/>
          <p:cNvSpPr>
            <a:spLocks noChangeShapeType="1"/>
          </p:cNvSpPr>
          <p:nvPr/>
        </p:nvSpPr>
        <p:spPr bwMode="auto">
          <a:xfrm>
            <a:off x="4572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82" name="Line 9"/>
          <p:cNvSpPr>
            <a:spLocks noChangeShapeType="1"/>
          </p:cNvSpPr>
          <p:nvPr/>
        </p:nvSpPr>
        <p:spPr bwMode="auto">
          <a:xfrm>
            <a:off x="18288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83" name="Line 10"/>
          <p:cNvSpPr>
            <a:spLocks noChangeShapeType="1"/>
          </p:cNvSpPr>
          <p:nvPr/>
        </p:nvSpPr>
        <p:spPr bwMode="auto">
          <a:xfrm>
            <a:off x="43434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84" name="Text Box 13"/>
          <p:cNvSpPr txBox="1">
            <a:spLocks noChangeArrowheads="1"/>
          </p:cNvSpPr>
          <p:nvPr/>
        </p:nvSpPr>
        <p:spPr bwMode="auto">
          <a:xfrm>
            <a:off x="0" y="4953000"/>
            <a:ext cx="7429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1000</a:t>
            </a:r>
          </a:p>
        </p:txBody>
      </p:sp>
      <p:sp>
        <p:nvSpPr>
          <p:cNvPr id="50185" name="Text Box 14"/>
          <p:cNvSpPr txBox="1">
            <a:spLocks noChangeArrowheads="1"/>
          </p:cNvSpPr>
          <p:nvPr/>
        </p:nvSpPr>
        <p:spPr bwMode="auto">
          <a:xfrm>
            <a:off x="14478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900</a:t>
            </a:r>
          </a:p>
        </p:txBody>
      </p:sp>
      <p:sp>
        <p:nvSpPr>
          <p:cNvPr id="50186" name="Text Box 15"/>
          <p:cNvSpPr txBox="1">
            <a:spLocks noChangeArrowheads="1"/>
          </p:cNvSpPr>
          <p:nvPr/>
        </p:nvSpPr>
        <p:spPr bwMode="auto">
          <a:xfrm>
            <a:off x="40386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700</a:t>
            </a:r>
          </a:p>
        </p:txBody>
      </p:sp>
      <p:sp>
        <p:nvSpPr>
          <p:cNvPr id="50187" name="Line 16"/>
          <p:cNvSpPr>
            <a:spLocks noChangeShapeType="1"/>
          </p:cNvSpPr>
          <p:nvPr/>
        </p:nvSpPr>
        <p:spPr bwMode="auto">
          <a:xfrm>
            <a:off x="57150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88" name="Text Box 17"/>
          <p:cNvSpPr txBox="1">
            <a:spLocks noChangeArrowheads="1"/>
          </p:cNvSpPr>
          <p:nvPr/>
        </p:nvSpPr>
        <p:spPr bwMode="auto">
          <a:xfrm>
            <a:off x="54102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600</a:t>
            </a:r>
          </a:p>
        </p:txBody>
      </p:sp>
      <p:sp>
        <p:nvSpPr>
          <p:cNvPr id="50189" name="Line 18"/>
          <p:cNvSpPr>
            <a:spLocks noChangeShapeType="1"/>
          </p:cNvSpPr>
          <p:nvPr/>
        </p:nvSpPr>
        <p:spPr bwMode="auto">
          <a:xfrm>
            <a:off x="70104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90" name="Text Box 19"/>
          <p:cNvSpPr txBox="1">
            <a:spLocks noChangeArrowheads="1"/>
          </p:cNvSpPr>
          <p:nvPr/>
        </p:nvSpPr>
        <p:spPr bwMode="auto">
          <a:xfrm>
            <a:off x="67056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500</a:t>
            </a:r>
          </a:p>
        </p:txBody>
      </p:sp>
      <p:sp>
        <p:nvSpPr>
          <p:cNvPr id="50191" name="Line 20"/>
          <p:cNvSpPr>
            <a:spLocks noChangeShapeType="1"/>
          </p:cNvSpPr>
          <p:nvPr/>
        </p:nvSpPr>
        <p:spPr bwMode="auto">
          <a:xfrm>
            <a:off x="83058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92" name="Text Box 21"/>
          <p:cNvSpPr txBox="1">
            <a:spLocks noChangeArrowheads="1"/>
          </p:cNvSpPr>
          <p:nvPr/>
        </p:nvSpPr>
        <p:spPr bwMode="auto">
          <a:xfrm>
            <a:off x="80010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400</a:t>
            </a:r>
          </a:p>
        </p:txBody>
      </p:sp>
      <p:sp>
        <p:nvSpPr>
          <p:cNvPr id="50193" name="Line 22"/>
          <p:cNvSpPr>
            <a:spLocks noChangeShapeType="1"/>
          </p:cNvSpPr>
          <p:nvPr/>
        </p:nvSpPr>
        <p:spPr bwMode="auto">
          <a:xfrm>
            <a:off x="30480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194" name="Text Box 23"/>
          <p:cNvSpPr txBox="1">
            <a:spLocks noChangeArrowheads="1"/>
          </p:cNvSpPr>
          <p:nvPr/>
        </p:nvSpPr>
        <p:spPr bwMode="auto">
          <a:xfrm>
            <a:off x="27432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800</a:t>
            </a:r>
          </a:p>
        </p:txBody>
      </p:sp>
      <p:sp>
        <p:nvSpPr>
          <p:cNvPr id="50195" name="Text Box 24"/>
          <p:cNvSpPr txBox="1">
            <a:spLocks noChangeArrowheads="1"/>
          </p:cNvSpPr>
          <p:nvPr/>
        </p:nvSpPr>
        <p:spPr bwMode="auto">
          <a:xfrm>
            <a:off x="8367713" y="5351463"/>
            <a:ext cx="5016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t>BC</a:t>
            </a:r>
          </a:p>
        </p:txBody>
      </p:sp>
      <p:sp>
        <p:nvSpPr>
          <p:cNvPr id="50196" name="Text Box 26"/>
          <p:cNvSpPr txBox="1">
            <a:spLocks noChangeArrowheads="1"/>
          </p:cNvSpPr>
          <p:nvPr/>
        </p:nvSpPr>
        <p:spPr bwMode="auto">
          <a:xfrm>
            <a:off x="2438400" y="1447800"/>
            <a:ext cx="28194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endParaRPr lang="en-US"/>
          </a:p>
        </p:txBody>
      </p:sp>
      <p:sp>
        <p:nvSpPr>
          <p:cNvPr id="22555" name="Text Box 27"/>
          <p:cNvSpPr txBox="1">
            <a:spLocks noChangeArrowheads="1"/>
          </p:cNvSpPr>
          <p:nvPr/>
        </p:nvSpPr>
        <p:spPr bwMode="auto">
          <a:xfrm>
            <a:off x="1905000" y="1219200"/>
            <a:ext cx="40481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t>Obadiah Jonah Amos </a:t>
            </a:r>
          </a:p>
          <a:p>
            <a:pPr eaLnBrk="1" hangingPunct="1"/>
            <a:r>
              <a:rPr lang="en-US" sz="2000" b="1"/>
              <a:t>           Hosea  Micah  Isaiah</a:t>
            </a:r>
          </a:p>
        </p:txBody>
      </p:sp>
      <p:sp>
        <p:nvSpPr>
          <p:cNvPr id="22558" name="Text Box 30"/>
          <p:cNvSpPr txBox="1">
            <a:spLocks noChangeArrowheads="1"/>
          </p:cNvSpPr>
          <p:nvPr/>
        </p:nvSpPr>
        <p:spPr bwMode="auto">
          <a:xfrm>
            <a:off x="4572000" y="1828800"/>
            <a:ext cx="17287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solidFill>
                  <a:schemeClr val="bg2"/>
                </a:solidFill>
              </a:rPr>
              <a:t>Babylonian</a:t>
            </a:r>
          </a:p>
        </p:txBody>
      </p:sp>
      <p:sp>
        <p:nvSpPr>
          <p:cNvPr id="22559" name="Text Box 31"/>
          <p:cNvSpPr txBox="1">
            <a:spLocks noChangeArrowheads="1"/>
          </p:cNvSpPr>
          <p:nvPr/>
        </p:nvSpPr>
        <p:spPr bwMode="auto">
          <a:xfrm>
            <a:off x="4267200" y="2205038"/>
            <a:ext cx="60325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625</a:t>
            </a:r>
          </a:p>
        </p:txBody>
      </p:sp>
      <p:sp>
        <p:nvSpPr>
          <p:cNvPr id="22560" name="Text Box 32"/>
          <p:cNvSpPr txBox="1">
            <a:spLocks noChangeArrowheads="1"/>
          </p:cNvSpPr>
          <p:nvPr/>
        </p:nvSpPr>
        <p:spPr bwMode="auto">
          <a:xfrm>
            <a:off x="6477000" y="22098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539</a:t>
            </a:r>
          </a:p>
        </p:txBody>
      </p:sp>
      <p:sp>
        <p:nvSpPr>
          <p:cNvPr id="22561" name="Text Box 33"/>
          <p:cNvSpPr txBox="1">
            <a:spLocks noChangeArrowheads="1"/>
          </p:cNvSpPr>
          <p:nvPr/>
        </p:nvSpPr>
        <p:spPr bwMode="auto">
          <a:xfrm>
            <a:off x="4191000" y="2566988"/>
            <a:ext cx="37925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t>Zephaniah  Habakkuk Nahum </a:t>
            </a:r>
          </a:p>
          <a:p>
            <a:pPr eaLnBrk="1" hangingPunct="1"/>
            <a:r>
              <a:rPr lang="en-US" sz="2000" b="1"/>
              <a:t>Joel Jeremiah Ezekiel Daniel </a:t>
            </a:r>
          </a:p>
        </p:txBody>
      </p:sp>
      <p:sp>
        <p:nvSpPr>
          <p:cNvPr id="22563" name="Text Box 35"/>
          <p:cNvSpPr txBox="1">
            <a:spLocks noChangeArrowheads="1"/>
          </p:cNvSpPr>
          <p:nvPr/>
        </p:nvSpPr>
        <p:spPr bwMode="auto">
          <a:xfrm>
            <a:off x="6629400" y="3276600"/>
            <a:ext cx="122555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solidFill>
                  <a:schemeClr val="bg2"/>
                </a:solidFill>
              </a:rPr>
              <a:t>Persian</a:t>
            </a:r>
          </a:p>
        </p:txBody>
      </p:sp>
      <p:sp>
        <p:nvSpPr>
          <p:cNvPr id="22564" name="Text Box 36"/>
          <p:cNvSpPr txBox="1">
            <a:spLocks noChangeArrowheads="1"/>
          </p:cNvSpPr>
          <p:nvPr/>
        </p:nvSpPr>
        <p:spPr bwMode="auto">
          <a:xfrm>
            <a:off x="5562600" y="35052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t>550</a:t>
            </a:r>
          </a:p>
        </p:txBody>
      </p:sp>
      <p:sp>
        <p:nvSpPr>
          <p:cNvPr id="22565" name="Text Box 37"/>
          <p:cNvSpPr txBox="1">
            <a:spLocks noChangeArrowheads="1"/>
          </p:cNvSpPr>
          <p:nvPr/>
        </p:nvSpPr>
        <p:spPr bwMode="auto">
          <a:xfrm>
            <a:off x="5486400" y="3886200"/>
            <a:ext cx="245903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t>Haggai</a:t>
            </a:r>
          </a:p>
          <a:p>
            <a:pPr eaLnBrk="1" hangingPunct="1"/>
            <a:r>
              <a:rPr lang="en-US" sz="2000" b="1"/>
              <a:t>Zechariah Malachi</a:t>
            </a:r>
          </a:p>
        </p:txBody>
      </p:sp>
      <p:sp>
        <p:nvSpPr>
          <p:cNvPr id="22567" name="Line 39"/>
          <p:cNvSpPr>
            <a:spLocks noChangeShapeType="1"/>
          </p:cNvSpPr>
          <p:nvPr/>
        </p:nvSpPr>
        <p:spPr bwMode="auto">
          <a:xfrm>
            <a:off x="2133600" y="990600"/>
            <a:ext cx="3124200" cy="0"/>
          </a:xfrm>
          <a:prstGeom prst="line">
            <a:avLst/>
          </a:prstGeom>
          <a:noFill/>
          <a:ln w="38100">
            <a:solidFill>
              <a:srgbClr val="0C5A31"/>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22568" name="Line 40"/>
          <p:cNvSpPr>
            <a:spLocks noChangeShapeType="1"/>
          </p:cNvSpPr>
          <p:nvPr/>
        </p:nvSpPr>
        <p:spPr bwMode="auto">
          <a:xfrm>
            <a:off x="4876800" y="2362200"/>
            <a:ext cx="1600200" cy="0"/>
          </a:xfrm>
          <a:prstGeom prst="line">
            <a:avLst/>
          </a:prstGeom>
          <a:noFill/>
          <a:ln w="38100">
            <a:solidFill>
              <a:srgbClr val="0C5A31"/>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22569" name="Line 41"/>
          <p:cNvSpPr>
            <a:spLocks noChangeShapeType="1"/>
          </p:cNvSpPr>
          <p:nvPr/>
        </p:nvSpPr>
        <p:spPr bwMode="auto">
          <a:xfrm>
            <a:off x="6172200" y="3733800"/>
            <a:ext cx="2133600" cy="0"/>
          </a:xfrm>
          <a:prstGeom prst="line">
            <a:avLst/>
          </a:prstGeom>
          <a:noFill/>
          <a:ln w="38100">
            <a:solidFill>
              <a:srgbClr val="0C5A31"/>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50208" name="Rectangle 42"/>
          <p:cNvSpPr>
            <a:spLocks noGrp="1" noChangeArrowheads="1"/>
          </p:cNvSpPr>
          <p:nvPr>
            <p:ph type="title" idx="4294967295"/>
          </p:nvPr>
        </p:nvSpPr>
        <p:spPr>
          <a:xfrm>
            <a:off x="304800" y="6005513"/>
            <a:ext cx="8594725" cy="852487"/>
          </a:xfrm>
        </p:spPr>
        <p:txBody>
          <a:bodyPr/>
          <a:lstStyle/>
          <a:p>
            <a:pPr algn="ctr" eaLnBrk="1" hangingPunct="1"/>
            <a:r>
              <a:rPr lang="en-US">
                <a:latin typeface="Comic Sans MS" charset="0"/>
              </a:rPr>
              <a:t>Prophetic Timeline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barn(inHorizontal)">
                                      <p:cBhvr>
                                        <p:cTn id="11" dur="500"/>
                                        <p:tgtEl>
                                          <p:spTgt spid="22534"/>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22567"/>
                                        </p:tgtEl>
                                        <p:attrNameLst>
                                          <p:attrName>style.visibility</p:attrName>
                                        </p:attrNameLst>
                                      </p:cBhvr>
                                      <p:to>
                                        <p:strVal val="visible"/>
                                      </p:to>
                                    </p:set>
                                    <p:anim calcmode="lin" valueType="num">
                                      <p:cBhvr>
                                        <p:cTn id="15" dur="500" fill="hold"/>
                                        <p:tgtEl>
                                          <p:spTgt spid="22567"/>
                                        </p:tgtEl>
                                        <p:attrNameLst>
                                          <p:attrName>ppt_x</p:attrName>
                                        </p:attrNameLst>
                                      </p:cBhvr>
                                      <p:tavLst>
                                        <p:tav tm="0">
                                          <p:val>
                                            <p:strVal val="#ppt_x-#ppt_w/2"/>
                                          </p:val>
                                        </p:tav>
                                        <p:tav tm="100000">
                                          <p:val>
                                            <p:strVal val="#ppt_x"/>
                                          </p:val>
                                        </p:tav>
                                      </p:tavLst>
                                    </p:anim>
                                    <p:anim calcmode="lin" valueType="num">
                                      <p:cBhvr>
                                        <p:cTn id="16" dur="500" fill="hold"/>
                                        <p:tgtEl>
                                          <p:spTgt spid="22567"/>
                                        </p:tgtEl>
                                        <p:attrNameLst>
                                          <p:attrName>ppt_y</p:attrName>
                                        </p:attrNameLst>
                                      </p:cBhvr>
                                      <p:tavLst>
                                        <p:tav tm="0">
                                          <p:val>
                                            <p:strVal val="#ppt_y"/>
                                          </p:val>
                                        </p:tav>
                                        <p:tav tm="100000">
                                          <p:val>
                                            <p:strVal val="#ppt_y"/>
                                          </p:val>
                                        </p:tav>
                                      </p:tavLst>
                                    </p:anim>
                                    <p:anim calcmode="lin" valueType="num">
                                      <p:cBhvr>
                                        <p:cTn id="17" dur="500" fill="hold"/>
                                        <p:tgtEl>
                                          <p:spTgt spid="22567"/>
                                        </p:tgtEl>
                                        <p:attrNameLst>
                                          <p:attrName>ppt_w</p:attrName>
                                        </p:attrNameLst>
                                      </p:cBhvr>
                                      <p:tavLst>
                                        <p:tav tm="0">
                                          <p:val>
                                            <p:fltVal val="0"/>
                                          </p:val>
                                        </p:tav>
                                        <p:tav tm="100000">
                                          <p:val>
                                            <p:strVal val="#ppt_w"/>
                                          </p:val>
                                        </p:tav>
                                      </p:tavLst>
                                    </p:anim>
                                    <p:anim calcmode="lin" valueType="num">
                                      <p:cBhvr>
                                        <p:cTn id="18" dur="500" fill="hold"/>
                                        <p:tgtEl>
                                          <p:spTgt spid="2256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6" presetClass="entr" presetSubtype="26" fill="hold" grpId="0" nodeType="after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arn(inHorizontal)">
                                      <p:cBhvr>
                                        <p:cTn id="22" dur="500"/>
                                        <p:tgtEl>
                                          <p:spTgt spid="22535"/>
                                        </p:tgtEl>
                                      </p:cBhvr>
                                    </p:animEffect>
                                  </p:childTnLst>
                                </p:cTn>
                              </p:par>
                            </p:childTnLst>
                          </p:cTn>
                        </p:par>
                        <p:par>
                          <p:cTn id="23" fill="hold" nodeType="afterGroup">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22555"/>
                                        </p:tgtEl>
                                        <p:attrNameLst>
                                          <p:attrName>style.visibility</p:attrName>
                                        </p:attrNameLst>
                                      </p:cBhvr>
                                      <p:to>
                                        <p:strVal val="visible"/>
                                      </p:to>
                                    </p:set>
                                    <p:animEffect transition="in" filter="barn(inHorizontal)">
                                      <p:cBhvr>
                                        <p:cTn id="26" dur="500"/>
                                        <p:tgtEl>
                                          <p:spTgt spid="225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558"/>
                                        </p:tgtEl>
                                        <p:attrNameLst>
                                          <p:attrName>style.visibility</p:attrName>
                                        </p:attrNameLst>
                                      </p:cBhvr>
                                      <p:to>
                                        <p:strVal val="visible"/>
                                      </p:to>
                                    </p:set>
                                    <p:animEffect transition="in" filter="barn(inHorizontal)">
                                      <p:cBhvr>
                                        <p:cTn id="31" dur="500"/>
                                        <p:tgtEl>
                                          <p:spTgt spid="22558"/>
                                        </p:tgtEl>
                                      </p:cBhvr>
                                    </p:animEffect>
                                  </p:childTnLst>
                                </p:cTn>
                              </p:par>
                            </p:childTnLst>
                          </p:cTn>
                        </p:par>
                        <p:par>
                          <p:cTn id="32" fill="hold" nodeType="afterGroup">
                            <p:stCondLst>
                              <p:cond delay="500"/>
                            </p:stCondLst>
                            <p:childTnLst>
                              <p:par>
                                <p:cTn id="33" presetID="16" presetClass="entr" presetSubtype="26" fill="hold" grpId="0" nodeType="afterEffect">
                                  <p:stCondLst>
                                    <p:cond delay="0"/>
                                  </p:stCondLst>
                                  <p:childTnLst>
                                    <p:set>
                                      <p:cBhvr>
                                        <p:cTn id="34" dur="1" fill="hold">
                                          <p:stCondLst>
                                            <p:cond delay="0"/>
                                          </p:stCondLst>
                                        </p:cTn>
                                        <p:tgtEl>
                                          <p:spTgt spid="22559"/>
                                        </p:tgtEl>
                                        <p:attrNameLst>
                                          <p:attrName>style.visibility</p:attrName>
                                        </p:attrNameLst>
                                      </p:cBhvr>
                                      <p:to>
                                        <p:strVal val="visible"/>
                                      </p:to>
                                    </p:set>
                                    <p:animEffect transition="in" filter="barn(inHorizontal)">
                                      <p:cBhvr>
                                        <p:cTn id="35" dur="500"/>
                                        <p:tgtEl>
                                          <p:spTgt spid="22559"/>
                                        </p:tgtEl>
                                      </p:cBhvr>
                                    </p:animEffect>
                                  </p:childTnLst>
                                </p:cTn>
                              </p:par>
                            </p:childTnLst>
                          </p:cTn>
                        </p:par>
                        <p:par>
                          <p:cTn id="36" fill="hold" nodeType="afterGroup">
                            <p:stCondLst>
                              <p:cond delay="1000"/>
                            </p:stCondLst>
                            <p:childTnLst>
                              <p:par>
                                <p:cTn id="37" presetID="17" presetClass="entr" presetSubtype="8" fill="hold" grpId="0" nodeType="afterEffect">
                                  <p:stCondLst>
                                    <p:cond delay="0"/>
                                  </p:stCondLst>
                                  <p:childTnLst>
                                    <p:set>
                                      <p:cBhvr>
                                        <p:cTn id="38" dur="1" fill="hold">
                                          <p:stCondLst>
                                            <p:cond delay="0"/>
                                          </p:stCondLst>
                                        </p:cTn>
                                        <p:tgtEl>
                                          <p:spTgt spid="22568"/>
                                        </p:tgtEl>
                                        <p:attrNameLst>
                                          <p:attrName>style.visibility</p:attrName>
                                        </p:attrNameLst>
                                      </p:cBhvr>
                                      <p:to>
                                        <p:strVal val="visible"/>
                                      </p:to>
                                    </p:set>
                                    <p:anim calcmode="lin" valueType="num">
                                      <p:cBhvr>
                                        <p:cTn id="39" dur="500" fill="hold"/>
                                        <p:tgtEl>
                                          <p:spTgt spid="22568"/>
                                        </p:tgtEl>
                                        <p:attrNameLst>
                                          <p:attrName>ppt_x</p:attrName>
                                        </p:attrNameLst>
                                      </p:cBhvr>
                                      <p:tavLst>
                                        <p:tav tm="0">
                                          <p:val>
                                            <p:strVal val="#ppt_x-#ppt_w/2"/>
                                          </p:val>
                                        </p:tav>
                                        <p:tav tm="100000">
                                          <p:val>
                                            <p:strVal val="#ppt_x"/>
                                          </p:val>
                                        </p:tav>
                                      </p:tavLst>
                                    </p:anim>
                                    <p:anim calcmode="lin" valueType="num">
                                      <p:cBhvr>
                                        <p:cTn id="40" dur="500" fill="hold"/>
                                        <p:tgtEl>
                                          <p:spTgt spid="22568"/>
                                        </p:tgtEl>
                                        <p:attrNameLst>
                                          <p:attrName>ppt_y</p:attrName>
                                        </p:attrNameLst>
                                      </p:cBhvr>
                                      <p:tavLst>
                                        <p:tav tm="0">
                                          <p:val>
                                            <p:strVal val="#ppt_y"/>
                                          </p:val>
                                        </p:tav>
                                        <p:tav tm="100000">
                                          <p:val>
                                            <p:strVal val="#ppt_y"/>
                                          </p:val>
                                        </p:tav>
                                      </p:tavLst>
                                    </p:anim>
                                    <p:anim calcmode="lin" valueType="num">
                                      <p:cBhvr>
                                        <p:cTn id="41" dur="500" fill="hold"/>
                                        <p:tgtEl>
                                          <p:spTgt spid="22568"/>
                                        </p:tgtEl>
                                        <p:attrNameLst>
                                          <p:attrName>ppt_w</p:attrName>
                                        </p:attrNameLst>
                                      </p:cBhvr>
                                      <p:tavLst>
                                        <p:tav tm="0">
                                          <p:val>
                                            <p:fltVal val="0"/>
                                          </p:val>
                                        </p:tav>
                                        <p:tav tm="100000">
                                          <p:val>
                                            <p:strVal val="#ppt_w"/>
                                          </p:val>
                                        </p:tav>
                                      </p:tavLst>
                                    </p:anim>
                                    <p:anim calcmode="lin" valueType="num">
                                      <p:cBhvr>
                                        <p:cTn id="42" dur="500" fill="hold"/>
                                        <p:tgtEl>
                                          <p:spTgt spid="22568"/>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500"/>
                            </p:stCondLst>
                            <p:childTnLst>
                              <p:par>
                                <p:cTn id="44" presetID="16" presetClass="entr" presetSubtype="26" fill="hold" grpId="0" nodeType="afterEffect">
                                  <p:stCondLst>
                                    <p:cond delay="0"/>
                                  </p:stCondLst>
                                  <p:childTnLst>
                                    <p:set>
                                      <p:cBhvr>
                                        <p:cTn id="45" dur="1" fill="hold">
                                          <p:stCondLst>
                                            <p:cond delay="0"/>
                                          </p:stCondLst>
                                        </p:cTn>
                                        <p:tgtEl>
                                          <p:spTgt spid="22560"/>
                                        </p:tgtEl>
                                        <p:attrNameLst>
                                          <p:attrName>style.visibility</p:attrName>
                                        </p:attrNameLst>
                                      </p:cBhvr>
                                      <p:to>
                                        <p:strVal val="visible"/>
                                      </p:to>
                                    </p:set>
                                    <p:animEffect transition="in" filter="barn(inHorizontal)">
                                      <p:cBhvr>
                                        <p:cTn id="46" dur="500"/>
                                        <p:tgtEl>
                                          <p:spTgt spid="22560"/>
                                        </p:tgtEl>
                                      </p:cBhvr>
                                    </p:animEffect>
                                  </p:childTnLst>
                                </p:cTn>
                              </p:par>
                            </p:childTnLst>
                          </p:cTn>
                        </p:par>
                        <p:par>
                          <p:cTn id="47" fill="hold" nodeType="afterGroup">
                            <p:stCondLst>
                              <p:cond delay="2000"/>
                            </p:stCondLst>
                            <p:childTnLst>
                              <p:par>
                                <p:cTn id="48" presetID="16" presetClass="entr" presetSubtype="26" fill="hold" grpId="0" nodeType="afterEffect">
                                  <p:stCondLst>
                                    <p:cond delay="0"/>
                                  </p:stCondLst>
                                  <p:childTnLst>
                                    <p:set>
                                      <p:cBhvr>
                                        <p:cTn id="49" dur="1" fill="hold">
                                          <p:stCondLst>
                                            <p:cond delay="0"/>
                                          </p:stCondLst>
                                        </p:cTn>
                                        <p:tgtEl>
                                          <p:spTgt spid="22561"/>
                                        </p:tgtEl>
                                        <p:attrNameLst>
                                          <p:attrName>style.visibility</p:attrName>
                                        </p:attrNameLst>
                                      </p:cBhvr>
                                      <p:to>
                                        <p:strVal val="visible"/>
                                      </p:to>
                                    </p:set>
                                    <p:animEffect transition="in" filter="barn(inHorizontal)">
                                      <p:cBhvr>
                                        <p:cTn id="50" dur="500"/>
                                        <p:tgtEl>
                                          <p:spTgt spid="225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22563"/>
                                        </p:tgtEl>
                                        <p:attrNameLst>
                                          <p:attrName>style.visibility</p:attrName>
                                        </p:attrNameLst>
                                      </p:cBhvr>
                                      <p:to>
                                        <p:strVal val="visible"/>
                                      </p:to>
                                    </p:set>
                                    <p:animEffect transition="in" filter="barn(inHorizontal)">
                                      <p:cBhvr>
                                        <p:cTn id="55" dur="500"/>
                                        <p:tgtEl>
                                          <p:spTgt spid="22563"/>
                                        </p:tgtEl>
                                      </p:cBhvr>
                                    </p:animEffect>
                                  </p:childTnLst>
                                </p:cTn>
                              </p:par>
                            </p:childTnLst>
                          </p:cTn>
                        </p:par>
                        <p:par>
                          <p:cTn id="56" fill="hold" nodeType="afterGroup">
                            <p:stCondLst>
                              <p:cond delay="500"/>
                            </p:stCondLst>
                            <p:childTnLst>
                              <p:par>
                                <p:cTn id="57" presetID="16" presetClass="entr" presetSubtype="26" fill="hold" grpId="0" nodeType="afterEffect">
                                  <p:stCondLst>
                                    <p:cond delay="0"/>
                                  </p:stCondLst>
                                  <p:childTnLst>
                                    <p:set>
                                      <p:cBhvr>
                                        <p:cTn id="58" dur="1" fill="hold">
                                          <p:stCondLst>
                                            <p:cond delay="0"/>
                                          </p:stCondLst>
                                        </p:cTn>
                                        <p:tgtEl>
                                          <p:spTgt spid="22564"/>
                                        </p:tgtEl>
                                        <p:attrNameLst>
                                          <p:attrName>style.visibility</p:attrName>
                                        </p:attrNameLst>
                                      </p:cBhvr>
                                      <p:to>
                                        <p:strVal val="visible"/>
                                      </p:to>
                                    </p:set>
                                    <p:animEffect transition="in" filter="barn(inHorizontal)">
                                      <p:cBhvr>
                                        <p:cTn id="59" dur="500"/>
                                        <p:tgtEl>
                                          <p:spTgt spid="22564"/>
                                        </p:tgtEl>
                                      </p:cBhvr>
                                    </p:animEffect>
                                  </p:childTnLst>
                                </p:cTn>
                              </p:par>
                            </p:childTnLst>
                          </p:cTn>
                        </p:par>
                        <p:par>
                          <p:cTn id="60" fill="hold" nodeType="afterGroup">
                            <p:stCondLst>
                              <p:cond delay="1000"/>
                            </p:stCondLst>
                            <p:childTnLst>
                              <p:par>
                                <p:cTn id="61" presetID="17" presetClass="entr" presetSubtype="8" fill="hold" grpId="0" nodeType="afterEffect">
                                  <p:stCondLst>
                                    <p:cond delay="0"/>
                                  </p:stCondLst>
                                  <p:childTnLst>
                                    <p:set>
                                      <p:cBhvr>
                                        <p:cTn id="62" dur="1" fill="hold">
                                          <p:stCondLst>
                                            <p:cond delay="0"/>
                                          </p:stCondLst>
                                        </p:cTn>
                                        <p:tgtEl>
                                          <p:spTgt spid="22569"/>
                                        </p:tgtEl>
                                        <p:attrNameLst>
                                          <p:attrName>style.visibility</p:attrName>
                                        </p:attrNameLst>
                                      </p:cBhvr>
                                      <p:to>
                                        <p:strVal val="visible"/>
                                      </p:to>
                                    </p:set>
                                    <p:anim calcmode="lin" valueType="num">
                                      <p:cBhvr>
                                        <p:cTn id="63" dur="500" fill="hold"/>
                                        <p:tgtEl>
                                          <p:spTgt spid="22569"/>
                                        </p:tgtEl>
                                        <p:attrNameLst>
                                          <p:attrName>ppt_x</p:attrName>
                                        </p:attrNameLst>
                                      </p:cBhvr>
                                      <p:tavLst>
                                        <p:tav tm="0">
                                          <p:val>
                                            <p:strVal val="#ppt_x-#ppt_w/2"/>
                                          </p:val>
                                        </p:tav>
                                        <p:tav tm="100000">
                                          <p:val>
                                            <p:strVal val="#ppt_x"/>
                                          </p:val>
                                        </p:tav>
                                      </p:tavLst>
                                    </p:anim>
                                    <p:anim calcmode="lin" valueType="num">
                                      <p:cBhvr>
                                        <p:cTn id="64" dur="500" fill="hold"/>
                                        <p:tgtEl>
                                          <p:spTgt spid="22569"/>
                                        </p:tgtEl>
                                        <p:attrNameLst>
                                          <p:attrName>ppt_y</p:attrName>
                                        </p:attrNameLst>
                                      </p:cBhvr>
                                      <p:tavLst>
                                        <p:tav tm="0">
                                          <p:val>
                                            <p:strVal val="#ppt_y"/>
                                          </p:val>
                                        </p:tav>
                                        <p:tav tm="100000">
                                          <p:val>
                                            <p:strVal val="#ppt_y"/>
                                          </p:val>
                                        </p:tav>
                                      </p:tavLst>
                                    </p:anim>
                                    <p:anim calcmode="lin" valueType="num">
                                      <p:cBhvr>
                                        <p:cTn id="65" dur="500" fill="hold"/>
                                        <p:tgtEl>
                                          <p:spTgt spid="22569"/>
                                        </p:tgtEl>
                                        <p:attrNameLst>
                                          <p:attrName>ppt_w</p:attrName>
                                        </p:attrNameLst>
                                      </p:cBhvr>
                                      <p:tavLst>
                                        <p:tav tm="0">
                                          <p:val>
                                            <p:fltVal val="0"/>
                                          </p:val>
                                        </p:tav>
                                        <p:tav tm="100000">
                                          <p:val>
                                            <p:strVal val="#ppt_w"/>
                                          </p:val>
                                        </p:tav>
                                      </p:tavLst>
                                    </p:anim>
                                    <p:anim calcmode="lin" valueType="num">
                                      <p:cBhvr>
                                        <p:cTn id="66" dur="500" fill="hold"/>
                                        <p:tgtEl>
                                          <p:spTgt spid="22569"/>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1500"/>
                            </p:stCondLst>
                            <p:childTnLst>
                              <p:par>
                                <p:cTn id="68" presetID="16" presetClass="entr" presetSubtype="26" fill="hold" grpId="0" nodeType="afterEffect">
                                  <p:stCondLst>
                                    <p:cond delay="0"/>
                                  </p:stCondLst>
                                  <p:childTnLst>
                                    <p:set>
                                      <p:cBhvr>
                                        <p:cTn id="69" dur="1" fill="hold">
                                          <p:stCondLst>
                                            <p:cond delay="0"/>
                                          </p:stCondLst>
                                        </p:cTn>
                                        <p:tgtEl>
                                          <p:spTgt spid="22565"/>
                                        </p:tgtEl>
                                        <p:attrNameLst>
                                          <p:attrName>style.visibility</p:attrName>
                                        </p:attrNameLst>
                                      </p:cBhvr>
                                      <p:to>
                                        <p:strVal val="visible"/>
                                      </p:to>
                                    </p:set>
                                    <p:animEffect transition="in" filter="barn(inHorizontal)">
                                      <p:cBhvr>
                                        <p:cTn id="70" dur="5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P spid="22555" grpId="0" autoUpdateAnimBg="0"/>
      <p:bldP spid="22558" grpId="0" autoUpdateAnimBg="0"/>
      <p:bldP spid="22559" grpId="0" autoUpdateAnimBg="0"/>
      <p:bldP spid="22560" grpId="0" autoUpdateAnimBg="0"/>
      <p:bldP spid="22561" grpId="0" autoUpdateAnimBg="0"/>
      <p:bldP spid="22563" grpId="0" autoUpdateAnimBg="0"/>
      <p:bldP spid="22564" grpId="0" autoUpdateAnimBg="0"/>
      <p:bldP spid="22565" grpId="0" autoUpdateAnimBg="0"/>
      <p:bldP spid="22567" grpId="0" animBg="1"/>
      <p:bldP spid="22568" grpId="0" animBg="1"/>
      <p:bldP spid="225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108" charset="0"/>
            </a:endParaRPr>
          </a:p>
        </p:txBody>
      </p:sp>
      <p:sp>
        <p:nvSpPr>
          <p:cNvPr id="144387" name="Rectangle 3"/>
          <p:cNvSpPr>
            <a:spLocks noGrp="1" noChangeArrowheads="1"/>
          </p:cNvSpPr>
          <p:nvPr>
            <p:ph type="title"/>
          </p:nvPr>
        </p:nvSpPr>
        <p:spPr>
          <a:xfrm>
            <a:off x="0" y="519574"/>
            <a:ext cx="9144000" cy="646331"/>
          </a:xfrm>
          <a:solidFill>
            <a:schemeClr val="tx2"/>
          </a:solidFill>
        </p:spPr>
        <p:txBody>
          <a:bodyPr/>
          <a:lstStyle/>
          <a:p>
            <a:pPr algn="ctr" eaLnBrk="1" hangingPunct="1"/>
            <a:r>
              <a:rPr lang="en-US" sz="3600" b="1">
                <a:solidFill>
                  <a:schemeClr val="bg1"/>
                </a:solidFill>
                <a:latin typeface="Arial" charset="0"/>
                <a:ea typeface="ＭＳ Ｐゴシック" charset="0"/>
                <a:cs typeface="Arial" charset="0"/>
              </a:rPr>
              <a:t>Placing the Prophetical Books </a:t>
            </a:r>
          </a:p>
        </p:txBody>
      </p:sp>
      <p:sp>
        <p:nvSpPr>
          <p:cNvPr id="144388" name="Text Box 4"/>
          <p:cNvSpPr txBox="1">
            <a:spLocks noChangeArrowheads="1"/>
          </p:cNvSpPr>
          <p:nvPr/>
        </p:nvSpPr>
        <p:spPr bwMode="auto">
          <a:xfrm>
            <a:off x="8369300" y="-4763"/>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solidFill>
                  <a:srgbClr val="000000"/>
                </a:solidFill>
                <a:latin typeface="Arial" charset="0"/>
                <a:cs typeface="Arial" charset="0"/>
              </a:rPr>
              <a:t>445</a:t>
            </a:r>
            <a:endParaRPr lang="en-US" sz="2000" b="1">
              <a:solidFill>
                <a:srgbClr val="000000"/>
              </a:solidFill>
              <a:latin typeface="Arial" charset="0"/>
              <a:cs typeface="Arial" charset="0"/>
            </a:endParaRPr>
          </a:p>
        </p:txBody>
      </p:sp>
      <p:sp>
        <p:nvSpPr>
          <p:cNvPr id="5" name="TextBox 4"/>
          <p:cNvSpPr txBox="1">
            <a:spLocks noChangeArrowheads="1"/>
          </p:cNvSpPr>
          <p:nvPr/>
        </p:nvSpPr>
        <p:spPr bwMode="auto">
          <a:xfrm>
            <a:off x="1403648" y="1484784"/>
            <a:ext cx="3672408"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b="1">
                <a:solidFill>
                  <a:srgbClr val="FFFFFF"/>
                </a:solidFill>
                <a:latin typeface="Arial" charset="0"/>
              </a:rPr>
              <a:t>Pre-Exile</a:t>
            </a:r>
          </a:p>
          <a:p>
            <a:pPr algn="ctr"/>
            <a:r>
              <a:rPr lang="en-US" sz="1400" b="1">
                <a:solidFill>
                  <a:srgbClr val="FFFFFF"/>
                </a:solidFill>
                <a:latin typeface="Arial" charset="0"/>
              </a:rPr>
              <a:t>(800-606 BC)</a:t>
            </a:r>
            <a:endParaRPr lang="en-US" sz="2000" b="1">
              <a:solidFill>
                <a:srgbClr val="FFFFFF"/>
              </a:solidFill>
              <a:latin typeface="Arial" charset="0"/>
            </a:endParaRPr>
          </a:p>
        </p:txBody>
      </p:sp>
      <p:sp>
        <p:nvSpPr>
          <p:cNvPr id="6" name="TextBox 5"/>
          <p:cNvSpPr txBox="1">
            <a:spLocks noChangeArrowheads="1"/>
          </p:cNvSpPr>
          <p:nvPr/>
        </p:nvSpPr>
        <p:spPr bwMode="auto">
          <a:xfrm>
            <a:off x="5076056" y="1484784"/>
            <a:ext cx="2016224"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b="1">
                <a:solidFill>
                  <a:srgbClr val="FFFFFF"/>
                </a:solidFill>
                <a:latin typeface="Arial" charset="0"/>
              </a:rPr>
              <a:t>Exile</a:t>
            </a:r>
          </a:p>
          <a:p>
            <a:pPr algn="ctr"/>
            <a:r>
              <a:rPr lang="en-US" sz="1400" b="1">
                <a:solidFill>
                  <a:srgbClr val="FFFFFF"/>
                </a:solidFill>
                <a:latin typeface="Arial" charset="0"/>
              </a:rPr>
              <a:t>(606-536 BC)</a:t>
            </a:r>
            <a:endParaRPr lang="en-US" sz="2000" b="1">
              <a:solidFill>
                <a:srgbClr val="FFFFFF"/>
              </a:solidFill>
              <a:latin typeface="Arial" charset="0"/>
            </a:endParaRPr>
          </a:p>
        </p:txBody>
      </p:sp>
      <p:sp>
        <p:nvSpPr>
          <p:cNvPr id="7" name="TextBox 6"/>
          <p:cNvSpPr txBox="1">
            <a:spLocks noChangeArrowheads="1"/>
          </p:cNvSpPr>
          <p:nvPr/>
        </p:nvSpPr>
        <p:spPr bwMode="auto">
          <a:xfrm>
            <a:off x="7092280" y="1484784"/>
            <a:ext cx="2051720"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b="1">
                <a:solidFill>
                  <a:srgbClr val="FFFFFF"/>
                </a:solidFill>
                <a:latin typeface="Arial" charset="0"/>
              </a:rPr>
              <a:t>Post-Exile</a:t>
            </a:r>
          </a:p>
          <a:p>
            <a:pPr algn="ctr"/>
            <a:r>
              <a:rPr lang="en-US" sz="1400" b="1">
                <a:solidFill>
                  <a:srgbClr val="FFFFFF"/>
                </a:solidFill>
                <a:latin typeface="Arial" charset="0"/>
              </a:rPr>
              <a:t>(536-400 BC)</a:t>
            </a:r>
            <a:endParaRPr lang="en-US" sz="2000" b="1">
              <a:solidFill>
                <a:srgbClr val="FFFFFF"/>
              </a:solidFill>
              <a:latin typeface="Arial" charset="0"/>
            </a:endParaRPr>
          </a:p>
        </p:txBody>
      </p:sp>
      <p:cxnSp>
        <p:nvCxnSpPr>
          <p:cNvPr id="3" name="Straight Connector 2"/>
          <p:cNvCxnSpPr/>
          <p:nvPr/>
        </p:nvCxnSpPr>
        <p:spPr bwMode="auto">
          <a:xfrm flipV="1">
            <a:off x="0" y="3568824"/>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a:off x="62692" y="2439472"/>
            <a:ext cx="332844" cy="1077218"/>
          </a:xfrm>
          <a:prstGeom prst="rect">
            <a:avLst/>
          </a:prstGeom>
          <a:noFill/>
        </p:spPr>
        <p:txBody>
          <a:bodyPr wrap="none" rtlCol="0">
            <a:spAutoFit/>
          </a:bodyPr>
          <a:lstStyle/>
          <a:p>
            <a:pPr algn="ctr" eaLnBrk="0" hangingPunct="0"/>
            <a:r>
              <a:rPr lang="en-US" sz="1600" b="1">
                <a:solidFill>
                  <a:srgbClr val="000000"/>
                </a:solidFill>
                <a:latin typeface="Arial"/>
                <a:cs typeface="Arial"/>
              </a:rPr>
              <a:t>S</a:t>
            </a:r>
            <a:br>
              <a:rPr lang="en-US" sz="1600" b="1">
                <a:solidFill>
                  <a:srgbClr val="000000"/>
                </a:solidFill>
                <a:latin typeface="Arial"/>
                <a:cs typeface="Arial"/>
              </a:rPr>
            </a:br>
            <a:r>
              <a:rPr lang="en-US" sz="1600" b="1">
                <a:solidFill>
                  <a:srgbClr val="000000"/>
                </a:solidFill>
                <a:latin typeface="Arial"/>
                <a:cs typeface="Arial"/>
              </a:rPr>
              <a:t>A</a:t>
            </a:r>
            <a:br>
              <a:rPr lang="en-US" sz="1600" b="1">
                <a:solidFill>
                  <a:srgbClr val="000000"/>
                </a:solidFill>
                <a:latin typeface="Arial"/>
                <a:cs typeface="Arial"/>
              </a:rPr>
            </a:br>
            <a:r>
              <a:rPr lang="en-US" sz="1600" b="1">
                <a:solidFill>
                  <a:srgbClr val="000000"/>
                </a:solidFill>
                <a:latin typeface="Arial"/>
                <a:cs typeface="Arial"/>
              </a:rPr>
              <a:t>U</a:t>
            </a:r>
            <a:br>
              <a:rPr lang="en-US" sz="1600" b="1">
                <a:solidFill>
                  <a:srgbClr val="000000"/>
                </a:solidFill>
                <a:latin typeface="Arial"/>
                <a:cs typeface="Arial"/>
              </a:rPr>
            </a:br>
            <a:r>
              <a:rPr lang="en-US" sz="1600" b="1">
                <a:solidFill>
                  <a:srgbClr val="000000"/>
                </a:solidFill>
                <a:latin typeface="Arial"/>
                <a:cs typeface="Arial"/>
              </a:rPr>
              <a:t>L</a:t>
            </a:r>
          </a:p>
        </p:txBody>
      </p:sp>
      <p:sp>
        <p:nvSpPr>
          <p:cNvPr id="13" name="TextBox 12"/>
          <p:cNvSpPr txBox="1"/>
          <p:nvPr/>
        </p:nvSpPr>
        <p:spPr>
          <a:xfrm>
            <a:off x="435871" y="2193251"/>
            <a:ext cx="351378" cy="1323439"/>
          </a:xfrm>
          <a:prstGeom prst="rect">
            <a:avLst/>
          </a:prstGeom>
          <a:noFill/>
        </p:spPr>
        <p:txBody>
          <a:bodyPr wrap="none" rtlCol="0">
            <a:spAutoFit/>
          </a:bodyPr>
          <a:lstStyle/>
          <a:p>
            <a:pPr algn="ctr" eaLnBrk="0" hangingPunct="0"/>
            <a:r>
              <a:rPr lang="en-US" sz="1600" b="1">
                <a:solidFill>
                  <a:srgbClr val="000000"/>
                </a:solidFill>
                <a:latin typeface="Arial"/>
                <a:cs typeface="Arial"/>
              </a:rPr>
              <a:t>D</a:t>
            </a:r>
            <a:br>
              <a:rPr lang="en-US" sz="1600" b="1">
                <a:solidFill>
                  <a:srgbClr val="000000"/>
                </a:solidFill>
                <a:latin typeface="Arial"/>
                <a:cs typeface="Arial"/>
              </a:rPr>
            </a:br>
            <a:r>
              <a:rPr lang="en-US" sz="1600" b="1">
                <a:solidFill>
                  <a:srgbClr val="000000"/>
                </a:solidFill>
                <a:latin typeface="Arial"/>
                <a:cs typeface="Arial"/>
              </a:rPr>
              <a:t>A</a:t>
            </a:r>
            <a:br>
              <a:rPr lang="en-US" sz="1600" b="1">
                <a:solidFill>
                  <a:srgbClr val="000000"/>
                </a:solidFill>
                <a:latin typeface="Arial"/>
                <a:cs typeface="Arial"/>
              </a:rPr>
            </a:br>
            <a:r>
              <a:rPr lang="en-US" sz="1600" b="1">
                <a:solidFill>
                  <a:srgbClr val="000000"/>
                </a:solidFill>
                <a:latin typeface="Arial"/>
                <a:cs typeface="Arial"/>
              </a:rPr>
              <a:t>V</a:t>
            </a:r>
            <a:br>
              <a:rPr lang="en-US" sz="1600" b="1">
                <a:solidFill>
                  <a:srgbClr val="000000"/>
                </a:solidFill>
                <a:latin typeface="Arial"/>
                <a:cs typeface="Arial"/>
              </a:rPr>
            </a:br>
            <a:r>
              <a:rPr lang="en-US" sz="1600" b="1">
                <a:solidFill>
                  <a:srgbClr val="000000"/>
                </a:solidFill>
                <a:latin typeface="Arial"/>
                <a:cs typeface="Arial"/>
              </a:rPr>
              <a:t>I</a:t>
            </a:r>
            <a:br>
              <a:rPr lang="en-US" sz="1600" b="1">
                <a:solidFill>
                  <a:srgbClr val="000000"/>
                </a:solidFill>
                <a:latin typeface="Arial"/>
                <a:cs typeface="Arial"/>
              </a:rPr>
            </a:br>
            <a:r>
              <a:rPr lang="en-US" sz="1600" b="1">
                <a:solidFill>
                  <a:srgbClr val="000000"/>
                </a:solidFill>
                <a:latin typeface="Arial"/>
                <a:cs typeface="Arial"/>
              </a:rPr>
              <a:t>D</a:t>
            </a:r>
          </a:p>
        </p:txBody>
      </p:sp>
      <p:sp>
        <p:nvSpPr>
          <p:cNvPr id="14" name="TextBox 13"/>
          <p:cNvSpPr txBox="1"/>
          <p:nvPr/>
        </p:nvSpPr>
        <p:spPr>
          <a:xfrm>
            <a:off x="827584" y="1700808"/>
            <a:ext cx="355586" cy="1815882"/>
          </a:xfrm>
          <a:prstGeom prst="rect">
            <a:avLst/>
          </a:prstGeom>
          <a:noFill/>
        </p:spPr>
        <p:txBody>
          <a:bodyPr wrap="none" rtlCol="0">
            <a:spAutoFit/>
          </a:bodyPr>
          <a:lstStyle/>
          <a:p>
            <a:pPr algn="ctr" eaLnBrk="0" hangingPunct="0"/>
            <a:r>
              <a:rPr lang="en-US" sz="1600" b="1">
                <a:solidFill>
                  <a:srgbClr val="000000"/>
                </a:solidFill>
                <a:latin typeface="Arial"/>
                <a:cs typeface="Arial"/>
              </a:rPr>
              <a:t>S</a:t>
            </a:r>
            <a:br>
              <a:rPr lang="en-US" sz="1600" b="1">
                <a:solidFill>
                  <a:srgbClr val="000000"/>
                </a:solidFill>
                <a:latin typeface="Arial"/>
                <a:cs typeface="Arial"/>
              </a:rPr>
            </a:br>
            <a:r>
              <a:rPr lang="en-US" sz="1600" b="1">
                <a:solidFill>
                  <a:srgbClr val="000000"/>
                </a:solidFill>
                <a:latin typeface="Arial"/>
                <a:cs typeface="Arial"/>
              </a:rPr>
              <a:t>O</a:t>
            </a:r>
            <a:br>
              <a:rPr lang="en-US" sz="1600" b="1">
                <a:solidFill>
                  <a:srgbClr val="000000"/>
                </a:solidFill>
                <a:latin typeface="Arial"/>
                <a:cs typeface="Arial"/>
              </a:rPr>
            </a:br>
            <a:r>
              <a:rPr lang="en-US" sz="1600" b="1">
                <a:solidFill>
                  <a:srgbClr val="000000"/>
                </a:solidFill>
                <a:latin typeface="Arial"/>
                <a:cs typeface="Arial"/>
              </a:rPr>
              <a:t>L</a:t>
            </a:r>
            <a:br>
              <a:rPr lang="en-US" sz="1600" b="1">
                <a:solidFill>
                  <a:srgbClr val="000000"/>
                </a:solidFill>
                <a:latin typeface="Arial"/>
                <a:cs typeface="Arial"/>
              </a:rPr>
            </a:br>
            <a:r>
              <a:rPr lang="en-US" sz="1600" b="1">
                <a:solidFill>
                  <a:srgbClr val="000000"/>
                </a:solidFill>
                <a:latin typeface="Arial"/>
                <a:cs typeface="Arial"/>
              </a:rPr>
              <a:t>O</a:t>
            </a:r>
            <a:br>
              <a:rPr lang="en-US" sz="1600" b="1">
                <a:solidFill>
                  <a:srgbClr val="000000"/>
                </a:solidFill>
                <a:latin typeface="Arial"/>
                <a:cs typeface="Arial"/>
              </a:rPr>
            </a:br>
            <a:r>
              <a:rPr lang="en-US" sz="1600" b="1">
                <a:solidFill>
                  <a:srgbClr val="000000"/>
                </a:solidFill>
                <a:latin typeface="Arial"/>
                <a:cs typeface="Arial"/>
              </a:rPr>
              <a:t>M</a:t>
            </a:r>
            <a:br>
              <a:rPr lang="en-US" sz="1600" b="1">
                <a:solidFill>
                  <a:srgbClr val="000000"/>
                </a:solidFill>
                <a:latin typeface="Arial"/>
                <a:cs typeface="Arial"/>
              </a:rPr>
            </a:br>
            <a:r>
              <a:rPr lang="en-US" sz="1600" b="1">
                <a:solidFill>
                  <a:srgbClr val="000000"/>
                </a:solidFill>
                <a:latin typeface="Arial"/>
                <a:cs typeface="Arial"/>
              </a:rPr>
              <a:t>O</a:t>
            </a:r>
            <a:br>
              <a:rPr lang="en-US" sz="1600" b="1">
                <a:solidFill>
                  <a:srgbClr val="000000"/>
                </a:solidFill>
                <a:latin typeface="Arial"/>
                <a:cs typeface="Arial"/>
              </a:rPr>
            </a:br>
            <a:r>
              <a:rPr lang="en-US" sz="1600" b="1">
                <a:solidFill>
                  <a:srgbClr val="000000"/>
                </a:solidFill>
                <a:latin typeface="Arial"/>
                <a:cs typeface="Arial"/>
              </a:rPr>
              <a:t>N</a:t>
            </a:r>
          </a:p>
        </p:txBody>
      </p:sp>
      <p:cxnSp>
        <p:nvCxnSpPr>
          <p:cNvPr id="15" name="Straight Connector 14"/>
          <p:cNvCxnSpPr/>
          <p:nvPr/>
        </p:nvCxnSpPr>
        <p:spPr bwMode="auto">
          <a:xfrm flipV="1">
            <a:off x="395536" y="3201516"/>
            <a:ext cx="0" cy="7315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flipV="1">
            <a:off x="816124" y="3212976"/>
            <a:ext cx="11460" cy="72008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 name="Group 19"/>
          <p:cNvGrpSpPr/>
          <p:nvPr/>
        </p:nvGrpSpPr>
        <p:grpSpPr>
          <a:xfrm>
            <a:off x="1187624" y="2996952"/>
            <a:ext cx="360040" cy="1156320"/>
            <a:chOff x="1187624" y="2996952"/>
            <a:chExt cx="1187624" cy="1156320"/>
          </a:xfrm>
        </p:grpSpPr>
        <p:cxnSp>
          <p:nvCxnSpPr>
            <p:cNvPr id="22" name="Straight Connector 21"/>
            <p:cNvCxnSpPr/>
            <p:nvPr/>
          </p:nvCxnSpPr>
          <p:spPr bwMode="auto">
            <a:xfrm flipV="1">
              <a:off x="1187624" y="2996952"/>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1187624" y="4149080"/>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flipV="1">
              <a:off x="1187624" y="2996952"/>
              <a:ext cx="11460" cy="115212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aphicFrame>
        <p:nvGraphicFramePr>
          <p:cNvPr id="21" name="Table 20"/>
          <p:cNvGraphicFramePr>
            <a:graphicFrameLocks noGrp="1"/>
          </p:cNvGraphicFramePr>
          <p:nvPr/>
        </p:nvGraphicFramePr>
        <p:xfrm>
          <a:off x="1475657" y="2276872"/>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en-US" sz="1600" b="1">
                          <a:latin typeface="Arial"/>
                          <a:cs typeface="Arial"/>
                        </a:rPr>
                        <a:t>Israel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en-US" sz="1600" b="1">
                          <a:latin typeface="Arial"/>
                          <a:cs typeface="Arial"/>
                        </a:rPr>
                        <a:t>Hosea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en-US" sz="1600" b="1">
                          <a:latin typeface="Arial"/>
                          <a:cs typeface="Arial"/>
                        </a:rPr>
                        <a:t>Amos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0" name="Table 29"/>
          <p:cNvGraphicFramePr>
            <a:graphicFrameLocks noGrp="1"/>
          </p:cNvGraphicFramePr>
          <p:nvPr/>
        </p:nvGraphicFramePr>
        <p:xfrm>
          <a:off x="3347865" y="2276872"/>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en-US" sz="1600" b="1">
                          <a:latin typeface="Arial"/>
                          <a:cs typeface="Arial"/>
                        </a:rPr>
                        <a:t>Assyria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en-US" sz="1600" b="1">
                          <a:latin typeface="Arial"/>
                          <a:cs typeface="Arial"/>
                        </a:rPr>
                        <a:t>Jonah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en-US" sz="1600" b="1">
                          <a:latin typeface="Arial"/>
                          <a:cs typeface="Arial"/>
                        </a:rPr>
                        <a:t>Nahum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33" name="Straight Connector 32"/>
          <p:cNvCxnSpPr/>
          <p:nvPr/>
        </p:nvCxnSpPr>
        <p:spPr bwMode="auto">
          <a:xfrm flipV="1">
            <a:off x="1259632" y="4149080"/>
            <a:ext cx="7884368"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graphicFrame>
        <p:nvGraphicFramePr>
          <p:cNvPr id="35" name="Table 34"/>
          <p:cNvGraphicFramePr>
            <a:graphicFrameLocks noGrp="1"/>
          </p:cNvGraphicFramePr>
          <p:nvPr/>
        </p:nvGraphicFramePr>
        <p:xfrm>
          <a:off x="3275856" y="4365104"/>
          <a:ext cx="1728191" cy="67056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en-US" sz="1600" b="1">
                          <a:latin typeface="Arial"/>
                          <a:cs typeface="Arial"/>
                        </a:rPr>
                        <a:t>Edom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en-US" sz="1600" b="1">
                          <a:latin typeface="Arial"/>
                          <a:cs typeface="Arial"/>
                        </a:rPr>
                        <a:t>Obadiah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6" name="Rectangle 25"/>
          <p:cNvSpPr/>
          <p:nvPr/>
        </p:nvSpPr>
        <p:spPr bwMode="auto">
          <a:xfrm>
            <a:off x="5148064" y="3645024"/>
            <a:ext cx="1872208" cy="115212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108" charset="0"/>
            </a:endParaRPr>
          </a:p>
        </p:txBody>
      </p:sp>
      <p:graphicFrame>
        <p:nvGraphicFramePr>
          <p:cNvPr id="32" name="Table 31"/>
          <p:cNvGraphicFramePr>
            <a:graphicFrameLocks noGrp="1"/>
          </p:cNvGraphicFramePr>
          <p:nvPr/>
        </p:nvGraphicFramePr>
        <p:xfrm>
          <a:off x="7129362" y="3429000"/>
          <a:ext cx="2014638" cy="1341120"/>
        </p:xfrm>
        <a:graphic>
          <a:graphicData uri="http://schemas.openxmlformats.org/drawingml/2006/table">
            <a:tbl>
              <a:tblPr firstRow="1" bandRow="1">
                <a:tableStyleId>{5C22544A-7EE6-4342-B048-85BDC9FD1C3A}</a:tableStyleId>
              </a:tblPr>
              <a:tblGrid>
                <a:gridCol w="2014638">
                  <a:extLst>
                    <a:ext uri="{9D8B030D-6E8A-4147-A177-3AD203B41FA5}">
                      <a16:colId xmlns:a16="http://schemas.microsoft.com/office/drawing/2014/main" val="20000"/>
                    </a:ext>
                  </a:extLst>
                </a:gridCol>
              </a:tblGrid>
              <a:tr h="264029">
                <a:tc>
                  <a:txBody>
                    <a:bodyPr/>
                    <a:lstStyle/>
                    <a:p>
                      <a:pPr algn="ctr"/>
                      <a:r>
                        <a:rPr lang="en-US" sz="1600" b="1">
                          <a:latin typeface="Arial"/>
                          <a:cs typeface="Arial"/>
                        </a:rPr>
                        <a:t>Jews in Jerusalem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en-US" sz="1600" b="1">
                          <a:latin typeface="Arial"/>
                          <a:cs typeface="Arial"/>
                        </a:rPr>
                        <a:t>Haggai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en-US" sz="1600" b="1">
                          <a:latin typeface="Arial"/>
                          <a:cs typeface="Arial"/>
                        </a:rPr>
                        <a:t>Zechariah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4029">
                <a:tc>
                  <a:txBody>
                    <a:bodyPr/>
                    <a:lstStyle/>
                    <a:p>
                      <a:pPr algn="ctr"/>
                      <a:r>
                        <a:rPr lang="en-US" sz="1600" b="1">
                          <a:latin typeface="Arial"/>
                          <a:cs typeface="Arial"/>
                        </a:rPr>
                        <a:t>Malachi</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5220073" y="3719304"/>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en-US" sz="1600" b="1">
                          <a:latin typeface="Arial"/>
                          <a:cs typeface="Arial"/>
                        </a:rPr>
                        <a:t>Jews in Exile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en-US" sz="1600" b="1">
                          <a:latin typeface="Arial"/>
                          <a:cs typeface="Arial"/>
                        </a:rPr>
                        <a:t>Ezekiel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en-US" sz="1600" b="1">
                          <a:latin typeface="Arial"/>
                          <a:cs typeface="Arial"/>
                        </a:rPr>
                        <a:t>Daniel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nvGraphicFramePr>
        <p:xfrm>
          <a:off x="1475657" y="3645024"/>
          <a:ext cx="1728191" cy="26822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en-US" sz="1600" b="1">
                          <a:latin typeface="Arial"/>
                          <a:cs typeface="Arial"/>
                        </a:rPr>
                        <a:t>Judah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en-US" sz="1600" b="1">
                          <a:latin typeface="Arial"/>
                          <a:cs typeface="Arial"/>
                        </a:rPr>
                        <a:t>Habakkuk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en-US" sz="1600" b="1">
                          <a:latin typeface="Arial"/>
                          <a:cs typeface="Arial"/>
                        </a:rPr>
                        <a:t>Isaiah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4029">
                <a:tc>
                  <a:txBody>
                    <a:bodyPr/>
                    <a:lstStyle/>
                    <a:p>
                      <a:pPr algn="ctr"/>
                      <a:r>
                        <a:rPr lang="en-US" sz="1600" b="1">
                          <a:latin typeface="Arial"/>
                          <a:cs typeface="Arial"/>
                        </a:rPr>
                        <a:t>Jeremiah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64029">
                <a:tc>
                  <a:txBody>
                    <a:bodyPr/>
                    <a:lstStyle/>
                    <a:p>
                      <a:pPr algn="ctr"/>
                      <a:r>
                        <a:rPr lang="en-US" sz="1600" b="1">
                          <a:latin typeface="Arial"/>
                          <a:cs typeface="Arial"/>
                        </a:rPr>
                        <a:t>Joel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64029">
                <a:tc>
                  <a:txBody>
                    <a:bodyPr/>
                    <a:lstStyle/>
                    <a:p>
                      <a:pPr algn="ctr"/>
                      <a:r>
                        <a:rPr lang="en-US" sz="1600" b="1">
                          <a:latin typeface="Arial"/>
                          <a:cs typeface="Arial"/>
                        </a:rPr>
                        <a:t>Micah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64029">
                <a:tc>
                  <a:txBody>
                    <a:bodyPr/>
                    <a:lstStyle/>
                    <a:p>
                      <a:pPr algn="ctr"/>
                      <a:r>
                        <a:rPr lang="en-US" sz="1600" b="1">
                          <a:latin typeface="Arial"/>
                          <a:cs typeface="Arial"/>
                        </a:rPr>
                        <a:t>Zephaniah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64029">
                <a:tc>
                  <a:txBody>
                    <a:bodyPr/>
                    <a:lstStyle/>
                    <a:p>
                      <a:pPr algn="ctr"/>
                      <a:r>
                        <a:rPr lang="en-US" sz="1600" b="1">
                          <a:latin typeface="Arial"/>
                          <a:cs typeface="Arial"/>
                        </a:rPr>
                        <a:t>Lamentations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7" name="Text Box 52"/>
          <p:cNvSpPr txBox="1">
            <a:spLocks noChangeArrowheads="1"/>
          </p:cNvSpPr>
          <p:nvPr/>
        </p:nvSpPr>
        <p:spPr bwMode="auto">
          <a:xfrm>
            <a:off x="5868144" y="6165304"/>
            <a:ext cx="3147086" cy="6001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lang="en-US" sz="1100" b="1">
                <a:solidFill>
                  <a:srgbClr val="000000"/>
                </a:solidFill>
                <a:cs typeface="Arial" charset="0"/>
              </a:rPr>
              <a:t>The Daily Walk</a:t>
            </a:r>
          </a:p>
          <a:p>
            <a:pPr eaLnBrk="0" hangingPunct="0"/>
            <a:r>
              <a:rPr lang="en-US" sz="1100" b="1">
                <a:solidFill>
                  <a:srgbClr val="000000"/>
                </a:solidFill>
                <a:cs typeface="Arial" charset="0"/>
              </a:rPr>
              <a:t>Adapted from </a:t>
            </a:r>
            <a:r>
              <a:rPr lang="en-US" sz="1100" b="1" i="1">
                <a:solidFill>
                  <a:srgbClr val="000000"/>
                </a:solidFill>
                <a:cs typeface="Arial" charset="0"/>
              </a:rPr>
              <a:t>Walk Thru the Old Testament</a:t>
            </a:r>
          </a:p>
          <a:p>
            <a:pPr eaLnBrk="0" hangingPunct="0"/>
            <a:r>
              <a:rPr lang="en-US" sz="1100" b="1" i="1">
                <a:solidFill>
                  <a:srgbClr val="000000"/>
                </a:solidFill>
                <a:cs typeface="Arial" charset="0"/>
              </a:rPr>
              <a:t>Walk Thru the Bible Press, 1978</a:t>
            </a:r>
          </a:p>
        </p:txBody>
      </p:sp>
      <p:sp>
        <p:nvSpPr>
          <p:cNvPr id="27" name="TextBox 26"/>
          <p:cNvSpPr txBox="1"/>
          <p:nvPr/>
        </p:nvSpPr>
        <p:spPr>
          <a:xfrm>
            <a:off x="75596" y="1412776"/>
            <a:ext cx="1112028"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dirty="0">
                <a:solidFill>
                  <a:srgbClr val="FF0000"/>
                </a:solidFill>
                <a:effectLst>
                  <a:outerShdw blurRad="38100" dist="38100" dir="2700000" algn="tl">
                    <a:srgbClr val="000000"/>
                  </a:outerShdw>
                </a:effectLst>
                <a:latin typeface="Arial" charset="0"/>
                <a:cs typeface="Arial" charset="0"/>
              </a:rPr>
              <a:t>S </a:t>
            </a: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a:solidFill>
                  <a:srgbClr val="FF0000"/>
                </a:solidFill>
                <a:effectLst>
                  <a:outerShdw blurRad="38100" dist="38100" dir="2700000" algn="tl">
                    <a:srgbClr val="000000"/>
                  </a:outerShdw>
                </a:effectLst>
                <a:latin typeface="Arial" charset="0"/>
                <a:cs typeface="Arial" charset="0"/>
              </a:rPr>
              <a:t>O</a:t>
            </a: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a:solidFill>
                  <a:srgbClr val="FF0000"/>
                </a:solidFill>
                <a:effectLst>
                  <a:outerShdw blurRad="38100" dist="38100" dir="2700000" algn="tl">
                    <a:srgbClr val="000000"/>
                  </a:outerShdw>
                </a:effectLst>
                <a:latin typeface="Arial" charset="0"/>
                <a:cs typeface="Arial" charset="0"/>
              </a:rPr>
              <a:t> S</a:t>
            </a:r>
          </a:p>
        </p:txBody>
      </p:sp>
      <p:sp>
        <p:nvSpPr>
          <p:cNvPr id="34" name="TextBox 33"/>
          <p:cNvSpPr txBox="1"/>
          <p:nvPr/>
        </p:nvSpPr>
        <p:spPr>
          <a:xfrm>
            <a:off x="1901476" y="3211984"/>
            <a:ext cx="798316"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a:solidFill>
                  <a:srgbClr val="FF0000"/>
                </a:solidFill>
                <a:effectLst>
                  <a:outerShdw blurRad="38100" dist="38100" dir="2700000" algn="tl">
                    <a:srgbClr val="000000"/>
                  </a:outerShdw>
                </a:effectLst>
                <a:latin typeface="Arial" charset="0"/>
                <a:cs typeface="Arial" charset="0"/>
              </a:rPr>
              <a:t>HA</a:t>
            </a:r>
            <a:r>
              <a:rPr lang="en-US" altLang="ja-JP" sz="2000" b="1" dirty="0">
                <a:solidFill>
                  <a:srgbClr val="FF0000"/>
                </a:solidFill>
                <a:effectLst>
                  <a:outerShdw blurRad="38100" dist="38100" dir="2700000" algn="tl">
                    <a:srgbClr val="000000"/>
                  </a:outerShdw>
                </a:effectLst>
                <a:latin typeface="Arial" charset="0"/>
                <a:cs typeface="Arial" charset="0"/>
              </a:rPr>
              <a:t>"</a:t>
            </a:r>
            <a:endParaRPr lang="en-US" sz="2000" b="1" dirty="0">
              <a:solidFill>
                <a:srgbClr val="FF0000"/>
              </a:solidFill>
              <a:effectLst>
                <a:outerShdw blurRad="38100" dist="38100" dir="2700000" algn="tl">
                  <a:srgbClr val="000000"/>
                </a:outerShdw>
              </a:effectLst>
              <a:latin typeface="Arial" charset="0"/>
              <a:cs typeface="Arial" charset="0"/>
            </a:endParaRPr>
          </a:p>
        </p:txBody>
      </p:sp>
      <p:sp>
        <p:nvSpPr>
          <p:cNvPr id="36" name="TextBox 35"/>
          <p:cNvSpPr txBox="1"/>
          <p:nvPr/>
        </p:nvSpPr>
        <p:spPr>
          <a:xfrm>
            <a:off x="3707904" y="3211984"/>
            <a:ext cx="983537"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a:solidFill>
                  <a:srgbClr val="FF0000"/>
                </a:solidFill>
                <a:effectLst>
                  <a:outerShdw blurRad="38100" dist="38100" dir="2700000" algn="tl">
                    <a:srgbClr val="000000"/>
                  </a:outerShdw>
                </a:effectLst>
                <a:latin typeface="Arial" charset="0"/>
                <a:cs typeface="Arial" charset="0"/>
              </a:rPr>
              <a:t>NAH</a:t>
            </a:r>
            <a:r>
              <a:rPr lang="en-US" altLang="ja-JP" sz="2000" b="1" dirty="0">
                <a:solidFill>
                  <a:srgbClr val="FF0000"/>
                </a:solidFill>
                <a:effectLst>
                  <a:outerShdw blurRad="38100" dist="38100" dir="2700000" algn="tl">
                    <a:srgbClr val="000000"/>
                  </a:outerShdw>
                </a:effectLst>
                <a:latin typeface="Arial" charset="0"/>
                <a:cs typeface="Arial" charset="0"/>
              </a:rPr>
              <a:t>"</a:t>
            </a:r>
            <a:endParaRPr lang="en-US" sz="2000" b="1" dirty="0">
              <a:solidFill>
                <a:srgbClr val="FF0000"/>
              </a:solidFill>
              <a:effectLst>
                <a:outerShdw blurRad="38100" dist="38100" dir="2700000" algn="tl">
                  <a:srgbClr val="000000"/>
                </a:outerShdw>
              </a:effectLst>
              <a:latin typeface="Arial" charset="0"/>
              <a:cs typeface="Arial" charset="0"/>
            </a:endParaRPr>
          </a:p>
        </p:txBody>
      </p:sp>
      <p:sp>
        <p:nvSpPr>
          <p:cNvPr id="38" name="TextBox 37"/>
          <p:cNvSpPr txBox="1"/>
          <p:nvPr/>
        </p:nvSpPr>
        <p:spPr>
          <a:xfrm>
            <a:off x="3707904" y="5085184"/>
            <a:ext cx="983537"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a:solidFill>
                  <a:srgbClr val="FF0000"/>
                </a:solidFill>
                <a:effectLst>
                  <a:outerShdw blurRad="38100" dist="38100" dir="2700000" algn="tl">
                    <a:srgbClr val="000000"/>
                  </a:outerShdw>
                </a:effectLst>
                <a:latin typeface="Arial" charset="0"/>
                <a:cs typeface="Arial" charset="0"/>
              </a:rPr>
              <a:t>BAD</a:t>
            </a:r>
            <a:r>
              <a:rPr lang="en-US" altLang="ja-JP" sz="2000" b="1" dirty="0">
                <a:solidFill>
                  <a:srgbClr val="FF0000"/>
                </a:solidFill>
                <a:effectLst>
                  <a:outerShdw blurRad="38100" dist="38100" dir="2700000" algn="tl">
                    <a:srgbClr val="000000"/>
                  </a:outerShdw>
                </a:effectLst>
                <a:latin typeface="Arial" charset="0"/>
                <a:cs typeface="Arial" charset="0"/>
              </a:rPr>
              <a:t>"</a:t>
            </a:r>
            <a:endParaRPr lang="en-US" sz="2000" b="1" dirty="0">
              <a:solidFill>
                <a:srgbClr val="FF0000"/>
              </a:solidFill>
              <a:effectLst>
                <a:outerShdw blurRad="38100" dist="38100" dir="2700000" algn="tl">
                  <a:srgbClr val="000000"/>
                </a:outerShdw>
              </a:effectLst>
              <a:latin typeface="Arial" charset="0"/>
              <a:cs typeface="Arial" charset="0"/>
            </a:endParaRPr>
          </a:p>
        </p:txBody>
      </p:sp>
      <p:sp>
        <p:nvSpPr>
          <p:cNvPr id="39" name="TextBox 38"/>
          <p:cNvSpPr txBox="1"/>
          <p:nvPr/>
        </p:nvSpPr>
        <p:spPr>
          <a:xfrm>
            <a:off x="5610963" y="4893146"/>
            <a:ext cx="1253543" cy="707886"/>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sz="2000" b="1" dirty="0">
                <a:solidFill>
                  <a:srgbClr val="FF0000"/>
                </a:solidFill>
                <a:effectLst>
                  <a:outerShdw blurRad="38100" dist="38100" dir="2700000" algn="tl">
                    <a:srgbClr val="000000"/>
                  </a:outerShdw>
                </a:effectLst>
                <a:latin typeface="Arial" charset="0"/>
                <a:cs typeface="Arial" charset="0"/>
              </a:rPr>
              <a:t>"IE" </a:t>
            </a:r>
            <a:br>
              <a:rPr lang="en-US" altLang="ja-JP" sz="2000" b="1" dirty="0">
                <a:solidFill>
                  <a:srgbClr val="FF0000"/>
                </a:solidFill>
                <a:effectLst>
                  <a:outerShdw blurRad="38100" dist="38100" dir="2700000" algn="tl">
                    <a:srgbClr val="000000"/>
                  </a:outerShdw>
                </a:effectLst>
                <a:latin typeface="Arial" charset="0"/>
                <a:cs typeface="Arial" charset="0"/>
              </a:rPr>
            </a:br>
            <a:r>
              <a:rPr lang="en-US" altLang="ja-JP" sz="2000" b="1" dirty="0">
                <a:solidFill>
                  <a:srgbClr val="FF0000"/>
                </a:solidFill>
                <a:effectLst>
                  <a:outerShdw blurRad="38100" dist="38100" dir="2700000" algn="tl">
                    <a:srgbClr val="000000"/>
                  </a:outerShdw>
                </a:effectLst>
                <a:latin typeface="Arial" charset="0"/>
                <a:cs typeface="Arial" charset="0"/>
              </a:rPr>
              <a:t>(In Exile)</a:t>
            </a:r>
            <a:endParaRPr lang="en-US" sz="2000" b="1" dirty="0">
              <a:solidFill>
                <a:srgbClr val="FF0000"/>
              </a:solidFill>
              <a:effectLst>
                <a:outerShdw blurRad="38100" dist="38100" dir="2700000" algn="tl">
                  <a:srgbClr val="000000"/>
                </a:outerShdw>
              </a:effectLst>
              <a:latin typeface="Arial" charset="0"/>
              <a:cs typeface="Arial" charset="0"/>
            </a:endParaRPr>
          </a:p>
        </p:txBody>
      </p:sp>
      <p:sp>
        <p:nvSpPr>
          <p:cNvPr id="40" name="TextBox 39"/>
          <p:cNvSpPr txBox="1"/>
          <p:nvPr/>
        </p:nvSpPr>
        <p:spPr>
          <a:xfrm>
            <a:off x="7373476" y="4893146"/>
            <a:ext cx="1452792" cy="10156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err="1">
                <a:solidFill>
                  <a:srgbClr val="FF0000"/>
                </a:solidFill>
                <a:effectLst>
                  <a:outerShdw blurRad="38100" dist="38100" dir="2700000" algn="tl">
                    <a:srgbClr val="000000"/>
                  </a:outerShdw>
                </a:effectLst>
                <a:latin typeface="Arial" charset="0"/>
                <a:cs typeface="Arial" charset="0"/>
              </a:rPr>
              <a:t>HaZeMa</a:t>
            </a:r>
            <a:r>
              <a:rPr lang="en-US" altLang="ja-JP" sz="2000" b="1" dirty="0">
                <a:solidFill>
                  <a:srgbClr val="FF0000"/>
                </a:solidFill>
                <a:effectLst>
                  <a:outerShdw blurRad="38100" dist="38100" dir="2700000" algn="tl">
                    <a:srgbClr val="000000"/>
                  </a:outerShdw>
                </a:effectLst>
                <a:latin typeface="Arial" charset="0"/>
                <a:cs typeface="Arial" charset="0"/>
              </a:rPr>
              <a:t>"</a:t>
            </a:r>
            <a:br>
              <a:rPr lang="en-US" altLang="ja-JP" sz="2000" b="1" dirty="0">
                <a:solidFill>
                  <a:srgbClr val="FF0000"/>
                </a:solidFill>
                <a:effectLst>
                  <a:outerShdw blurRad="38100" dist="38100" dir="2700000" algn="tl">
                    <a:srgbClr val="000000"/>
                  </a:outerShdw>
                </a:effectLst>
                <a:latin typeface="Arial" charset="0"/>
                <a:cs typeface="Arial" charset="0"/>
              </a:rPr>
            </a:br>
            <a:r>
              <a:rPr lang="en-US" altLang="ja-JP" sz="2000" b="1" dirty="0">
                <a:solidFill>
                  <a:srgbClr val="FF0000"/>
                </a:solidFill>
                <a:effectLst>
                  <a:outerShdw blurRad="38100" dist="38100" dir="2700000" algn="tl">
                    <a:srgbClr val="000000"/>
                  </a:outerShdw>
                </a:effectLst>
                <a:latin typeface="Arial" charset="0"/>
                <a:cs typeface="Arial" charset="0"/>
              </a:rPr>
              <a:t>(final </a:t>
            </a:r>
            <a:br>
              <a:rPr lang="en-US" altLang="ja-JP" sz="2000" b="1" dirty="0">
                <a:solidFill>
                  <a:srgbClr val="FF0000"/>
                </a:solidFill>
                <a:effectLst>
                  <a:outerShdw blurRad="38100" dist="38100" dir="2700000" algn="tl">
                    <a:srgbClr val="000000"/>
                  </a:outerShdw>
                </a:effectLst>
                <a:latin typeface="Arial" charset="0"/>
                <a:cs typeface="Arial" charset="0"/>
              </a:rPr>
            </a:br>
            <a:r>
              <a:rPr lang="en-US" altLang="ja-JP" sz="2000" b="1" dirty="0">
                <a:solidFill>
                  <a:srgbClr val="FF0000"/>
                </a:solidFill>
                <a:effectLst>
                  <a:outerShdw blurRad="38100" dist="38100" dir="2700000" algn="tl">
                    <a:srgbClr val="000000"/>
                  </a:outerShdw>
                </a:effectLst>
                <a:latin typeface="Arial" charset="0"/>
                <a:cs typeface="Arial" charset="0"/>
              </a:rPr>
              <a:t>OT books)</a:t>
            </a:r>
            <a:endParaRPr lang="en-US" sz="2000" b="1" dirty="0">
              <a:solidFill>
                <a:srgbClr val="FF0000"/>
              </a:solidFill>
              <a:effectLst>
                <a:outerShdw blurRad="38100" dist="38100" dir="2700000" algn="tl">
                  <a:srgbClr val="000000"/>
                </a:outerShdw>
              </a:effectLst>
              <a:latin typeface="Arial" charset="0"/>
              <a:cs typeface="Arial" charset="0"/>
            </a:endParaRPr>
          </a:p>
        </p:txBody>
      </p:sp>
      <p:sp>
        <p:nvSpPr>
          <p:cNvPr id="41" name="TextBox 40"/>
          <p:cNvSpPr txBox="1"/>
          <p:nvPr/>
        </p:nvSpPr>
        <p:spPr>
          <a:xfrm>
            <a:off x="-44603" y="4969346"/>
            <a:ext cx="1496624"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ja-JP" sz="2000" b="1" dirty="0">
                <a:solidFill>
                  <a:srgbClr val="FF0000"/>
                </a:solidFill>
                <a:effectLst>
                  <a:outerShdw blurRad="38100" dist="38100" dir="2700000" algn="tl">
                    <a:srgbClr val="000000"/>
                  </a:outerShdw>
                </a:effectLst>
                <a:latin typeface="Arial" charset="0"/>
                <a:cs typeface="Arial" charset="0"/>
              </a:rPr>
              <a:t>"</a:t>
            </a:r>
            <a:r>
              <a:rPr lang="en-US" sz="2000" b="1" dirty="0">
                <a:solidFill>
                  <a:srgbClr val="FF0000"/>
                </a:solidFill>
                <a:effectLst>
                  <a:outerShdw blurRad="38100" dist="38100" dir="2700000" algn="tl">
                    <a:srgbClr val="000000"/>
                  </a:outerShdw>
                </a:effectLst>
                <a:latin typeface="Arial" charset="0"/>
                <a:cs typeface="Arial" charset="0"/>
              </a:rPr>
              <a:t>HIJJMZL</a:t>
            </a:r>
            <a:r>
              <a:rPr lang="en-US" altLang="ja-JP" sz="2000" b="1" dirty="0">
                <a:solidFill>
                  <a:srgbClr val="FF0000"/>
                </a:solidFill>
                <a:effectLst>
                  <a:outerShdw blurRad="38100" dist="38100" dir="2700000" algn="tl">
                    <a:srgbClr val="000000"/>
                  </a:outerShdw>
                </a:effectLst>
                <a:latin typeface="Arial" charset="0"/>
                <a:cs typeface="Arial" charset="0"/>
              </a:rPr>
              <a:t>"</a:t>
            </a:r>
            <a:endParaRPr lang="en-US" sz="2000" b="1" dirty="0">
              <a:solidFill>
                <a:srgbClr val="FF0000"/>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21377288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500"/>
                            </p:stCondLst>
                            <p:childTnLst>
                              <p:par>
                                <p:cTn id="27" presetID="5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par>
                                <p:cTn id="82" presetID="22" presetClass="entr" presetSubtype="8"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3" grpId="0"/>
      <p:bldP spid="14" grpId="0"/>
      <p:bldP spid="26" grpId="0" animBg="1"/>
      <p:bldP spid="27" grpId="0"/>
      <p:bldP spid="34" grpId="0"/>
      <p:bldP spid="36"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4"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5"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6"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7"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8"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9"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80" name="Text Box 10"/>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342</a:t>
            </a:r>
            <a:endPar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931</a:t>
            </a: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722</a:t>
            </a: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586</a:t>
            </a: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Obadiah</a:t>
            </a: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Jonah</a:t>
            </a: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Amos</a:t>
            </a: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Hosea</a:t>
            </a: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Isaiah</a:t>
            </a: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Micah</a:t>
            </a:r>
          </a:p>
        </p:txBody>
      </p:sp>
      <p:sp>
        <p:nvSpPr>
          <p:cNvPr id="8212"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Nahum</a:t>
            </a:r>
          </a:p>
        </p:txBody>
      </p:sp>
      <p:sp>
        <p:nvSpPr>
          <p:cNvPr id="8213" name="Rectangle 21"/>
          <p:cNvSpPr>
            <a:spLocks noChangeArrowheads="1"/>
          </p:cNvSpPr>
          <p:nvPr/>
        </p:nvSpPr>
        <p:spPr bwMode="auto">
          <a:xfrm>
            <a:off x="6781800" y="40386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Zephaniah</a:t>
            </a:r>
          </a:p>
        </p:txBody>
      </p:sp>
      <p:sp>
        <p:nvSpPr>
          <p:cNvPr id="8214" name="Rectangle 22"/>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Habakkuk</a:t>
            </a:r>
          </a:p>
        </p:txBody>
      </p:sp>
      <p:sp>
        <p:nvSpPr>
          <p:cNvPr id="8215" name="Rectangle 23"/>
          <p:cNvSpPr>
            <a:spLocks noChangeArrowheads="1"/>
          </p:cNvSpPr>
          <p:nvPr/>
        </p:nvSpPr>
        <p:spPr bwMode="auto">
          <a:xfrm>
            <a:off x="-76200" y="5486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Joel</a:t>
            </a:r>
          </a:p>
        </p:txBody>
      </p:sp>
      <p:sp>
        <p:nvSpPr>
          <p:cNvPr id="8217" name="Rectangle 25"/>
          <p:cNvSpPr>
            <a:spLocks noChangeArrowheads="1"/>
          </p:cNvSpPr>
          <p:nvPr/>
        </p:nvSpPr>
        <p:spPr bwMode="auto">
          <a:xfrm>
            <a:off x="533400" y="48006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Jeremiah</a:t>
            </a:r>
          </a:p>
        </p:txBody>
      </p:sp>
      <p:sp>
        <p:nvSpPr>
          <p:cNvPr id="8218" name="Rectangle 26"/>
          <p:cNvSpPr>
            <a:spLocks noChangeArrowheads="1"/>
          </p:cNvSpPr>
          <p:nvPr/>
        </p:nvSpPr>
        <p:spPr bwMode="auto">
          <a:xfrm>
            <a:off x="1066800" y="5105400"/>
            <a:ext cx="2590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Lamentations</a:t>
            </a:r>
          </a:p>
        </p:txBody>
      </p:sp>
      <p:sp>
        <p:nvSpPr>
          <p:cNvPr id="8219" name="Rectangle 27"/>
          <p:cNvSpPr>
            <a:spLocks noChangeArrowheads="1"/>
          </p:cNvSpPr>
          <p:nvPr/>
        </p:nvSpPr>
        <p:spPr bwMode="auto">
          <a:xfrm>
            <a:off x="1447800" y="5486400"/>
            <a:ext cx="152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Daniel</a:t>
            </a:r>
          </a:p>
        </p:txBody>
      </p:sp>
      <p:sp>
        <p:nvSpPr>
          <p:cNvPr id="8220" name="Rectangle 28"/>
          <p:cNvSpPr>
            <a:spLocks noChangeArrowheads="1"/>
          </p:cNvSpPr>
          <p:nvPr/>
        </p:nvSpPr>
        <p:spPr bwMode="auto">
          <a:xfrm>
            <a:off x="1828800" y="58674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Ezekiel</a:t>
            </a:r>
          </a:p>
        </p:txBody>
      </p:sp>
      <p:sp>
        <p:nvSpPr>
          <p:cNvPr id="8221" name="Rectangle 29"/>
          <p:cNvSpPr>
            <a:spLocks noChangeArrowheads="1"/>
          </p:cNvSpPr>
          <p:nvPr/>
        </p:nvSpPr>
        <p:spPr bwMode="auto">
          <a:xfrm>
            <a:off x="3657600" y="5524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Haggai</a:t>
            </a:r>
          </a:p>
        </p:txBody>
      </p:sp>
      <p:sp>
        <p:nvSpPr>
          <p:cNvPr id="8222" name="Rectangle 30"/>
          <p:cNvSpPr>
            <a:spLocks noChangeArrowheads="1"/>
          </p:cNvSpPr>
          <p:nvPr/>
        </p:nvSpPr>
        <p:spPr bwMode="auto">
          <a:xfrm>
            <a:off x="3657600" y="5867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Zechariah</a:t>
            </a:r>
          </a:p>
        </p:txBody>
      </p:sp>
      <p:sp>
        <p:nvSpPr>
          <p:cNvPr id="8223" name="Rectangle 31"/>
          <p:cNvSpPr>
            <a:spLocks noChangeArrowheads="1"/>
          </p:cNvSpPr>
          <p:nvPr/>
        </p:nvSpPr>
        <p:spPr bwMode="auto">
          <a:xfrm>
            <a:off x="6248400" y="586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Malachi</a:t>
            </a:r>
          </a:p>
        </p:txBody>
      </p:sp>
      <p:sp>
        <p:nvSpPr>
          <p:cNvPr id="387101"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387102" name="Rectangle 33"/>
          <p:cNvSpPr>
            <a:spLocks noChangeArrowheads="1"/>
          </p:cNvSpPr>
          <p:nvPr/>
        </p:nvSpPr>
        <p:spPr bwMode="auto">
          <a:xfrm>
            <a:off x="0" y="762000"/>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en-US" sz="2800" b="0" i="0" u="none" strike="noStrike" kern="1200" cap="none" spc="0" normalizeH="0" baseline="0" noProof="0">
                <a:ln>
                  <a:noFill/>
                </a:ln>
                <a:solidFill>
                  <a:srgbClr val="EAEAEA"/>
                </a:solidFill>
                <a:effectLst/>
                <a:uLnTx/>
                <a:uFillTx/>
                <a:latin typeface="Arial" charset="0"/>
                <a:ea typeface="ＭＳ Ｐゴシック" charset="0"/>
                <a:cs typeface="Arial" charset="0"/>
              </a:rPr>
              <a:t>Key Dates</a:t>
            </a:r>
          </a:p>
        </p:txBody>
      </p:sp>
      <p:sp>
        <p:nvSpPr>
          <p:cNvPr id="387103"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Arial"/>
                <a:cs typeface="Arial"/>
              </a:rPr>
              <a:t>Placing the Prophets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vided Kingdom Regio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27" y="-8182"/>
            <a:ext cx="9141064" cy="6866182"/>
          </a:xfrm>
          <a:prstGeom prst="rect">
            <a:avLst/>
          </a:prstGeom>
        </p:spPr>
      </p:pic>
      <p:sp>
        <p:nvSpPr>
          <p:cNvPr id="900098" name="Rectangle 2"/>
          <p:cNvSpPr>
            <a:spLocks noGrp="1" noChangeArrowheads="1"/>
          </p:cNvSpPr>
          <p:nvPr>
            <p:ph type="ctrTitle"/>
          </p:nvPr>
        </p:nvSpPr>
        <p:spPr>
          <a:xfrm>
            <a:off x="133685" y="90752"/>
            <a:ext cx="4450001" cy="2203339"/>
          </a:xfrm>
          <a:effectLst>
            <a:outerShdw blurRad="63500" dist="35921" dir="2700000" algn="ctr" rotWithShape="0">
              <a:schemeClr val="tx2">
                <a:alpha val="74998"/>
              </a:schemeClr>
            </a:outerShdw>
          </a:effectLst>
        </p:spPr>
        <p:txBody>
          <a:bodyPr anchor="t"/>
          <a:lstStyle/>
          <a:p>
            <a:pPr algn="l">
              <a:defRPr/>
            </a:pPr>
            <a:r>
              <a:rPr lang="en-US" b="1" dirty="0">
                <a:effectLst>
                  <a:glow rad="127000">
                    <a:schemeClr val="tx1"/>
                  </a:glow>
                </a:effectLst>
                <a:latin typeface="Arial" charset="0"/>
                <a:ea typeface="ＭＳ Ｐゴシック" charset="0"/>
                <a:cs typeface="ＭＳ Ｐゴシック" charset="0"/>
              </a:rPr>
              <a:t>To Whom the Prophets Ministered</a:t>
            </a:r>
          </a:p>
        </p:txBody>
      </p:sp>
      <p:sp>
        <p:nvSpPr>
          <p:cNvPr id="10" name="Text Box 6"/>
          <p:cNvSpPr txBox="1">
            <a:spLocks noChangeArrowheads="1"/>
          </p:cNvSpPr>
          <p:nvPr/>
        </p:nvSpPr>
        <p:spPr bwMode="auto">
          <a:xfrm>
            <a:off x="4751614" y="3533109"/>
            <a:ext cx="26670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Judah</a:t>
            </a:r>
          </a:p>
        </p:txBody>
      </p:sp>
      <p:sp>
        <p:nvSpPr>
          <p:cNvPr id="12" name="Text Box 8"/>
          <p:cNvSpPr txBox="1">
            <a:spLocks noChangeArrowheads="1"/>
          </p:cNvSpPr>
          <p:nvPr/>
        </p:nvSpPr>
        <p:spPr bwMode="auto">
          <a:xfrm>
            <a:off x="5162630" y="2687637"/>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Israel</a:t>
            </a:r>
          </a:p>
        </p:txBody>
      </p:sp>
      <p:sp>
        <p:nvSpPr>
          <p:cNvPr id="49" name="Text Box 2"/>
          <p:cNvSpPr txBox="1">
            <a:spLocks noChangeArrowheads="1"/>
          </p:cNvSpPr>
          <p:nvPr/>
        </p:nvSpPr>
        <p:spPr bwMode="auto">
          <a:xfrm>
            <a:off x="8391686" y="13061"/>
            <a:ext cx="698178"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443</a:t>
            </a:r>
          </a:p>
        </p:txBody>
      </p:sp>
      <p:sp>
        <p:nvSpPr>
          <p:cNvPr id="13" name="Text Box 6"/>
          <p:cNvSpPr txBox="1">
            <a:spLocks noChangeArrowheads="1"/>
          </p:cNvSpPr>
          <p:nvPr/>
        </p:nvSpPr>
        <p:spPr bwMode="auto">
          <a:xfrm>
            <a:off x="6719951" y="2960415"/>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Ammon</a:t>
            </a:r>
          </a:p>
        </p:txBody>
      </p:sp>
      <p:sp>
        <p:nvSpPr>
          <p:cNvPr id="14" name="Text Box 8"/>
          <p:cNvSpPr txBox="1">
            <a:spLocks noChangeArrowheads="1"/>
          </p:cNvSpPr>
          <p:nvPr/>
        </p:nvSpPr>
        <p:spPr bwMode="auto">
          <a:xfrm>
            <a:off x="6819343" y="1012070"/>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Aram</a:t>
            </a:r>
          </a:p>
        </p:txBody>
      </p:sp>
      <p:sp>
        <p:nvSpPr>
          <p:cNvPr id="15" name="Text Box 6"/>
          <p:cNvSpPr txBox="1">
            <a:spLocks noChangeArrowheads="1"/>
          </p:cNvSpPr>
          <p:nvPr/>
        </p:nvSpPr>
        <p:spPr bwMode="auto">
          <a:xfrm>
            <a:off x="5354263" y="5828827"/>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Edom</a:t>
            </a:r>
          </a:p>
        </p:txBody>
      </p:sp>
      <p:sp>
        <p:nvSpPr>
          <p:cNvPr id="16" name="Text Box 8"/>
          <p:cNvSpPr txBox="1">
            <a:spLocks noChangeArrowheads="1"/>
          </p:cNvSpPr>
          <p:nvPr/>
        </p:nvSpPr>
        <p:spPr bwMode="auto">
          <a:xfrm>
            <a:off x="5695665" y="4942373"/>
            <a:ext cx="2468216"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Moab</a:t>
            </a:r>
          </a:p>
        </p:txBody>
      </p:sp>
      <p:sp>
        <p:nvSpPr>
          <p:cNvPr id="17" name="Text Box 6"/>
          <p:cNvSpPr txBox="1">
            <a:spLocks noChangeArrowheads="1"/>
          </p:cNvSpPr>
          <p:nvPr/>
        </p:nvSpPr>
        <p:spPr bwMode="auto">
          <a:xfrm>
            <a:off x="984626" y="5896806"/>
            <a:ext cx="2468216"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Egypt</a:t>
            </a:r>
          </a:p>
        </p:txBody>
      </p:sp>
      <p:sp>
        <p:nvSpPr>
          <p:cNvPr id="19" name="Text Box 8"/>
          <p:cNvSpPr txBox="1">
            <a:spLocks noChangeArrowheads="1"/>
          </p:cNvSpPr>
          <p:nvPr/>
        </p:nvSpPr>
        <p:spPr bwMode="auto">
          <a:xfrm rot="17809876">
            <a:off x="4458963" y="666449"/>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Osaka" charset="0"/>
                <a:cs typeface="Arial"/>
              </a:rPr>
              <a:t>Phoenicia</a:t>
            </a:r>
          </a:p>
        </p:txBody>
      </p:sp>
      <p:sp>
        <p:nvSpPr>
          <p:cNvPr id="20" name="Text Box 3"/>
          <p:cNvSpPr txBox="1">
            <a:spLocks noChangeArrowheads="1"/>
          </p:cNvSpPr>
          <p:nvPr/>
        </p:nvSpPr>
        <p:spPr bwMode="auto">
          <a:xfrm>
            <a:off x="4675825" y="2970174"/>
            <a:ext cx="132986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9055C"/>
                </a:solidFill>
                <a:effectLst>
                  <a:glow rad="139700">
                    <a:srgbClr val="FFFFFF">
                      <a:alpha val="89000"/>
                    </a:srgbClr>
                  </a:glow>
                </a:effectLst>
                <a:uLnTx/>
                <a:uFillTx/>
                <a:latin typeface="Comic Sans MS" charset="0"/>
                <a:ea typeface="ＭＳ Ｐゴシック" charset="0"/>
              </a:rPr>
              <a:t>Amos</a:t>
            </a:r>
          </a:p>
        </p:txBody>
      </p:sp>
      <p:sp>
        <p:nvSpPr>
          <p:cNvPr id="21" name="Text Box 4"/>
          <p:cNvSpPr txBox="1">
            <a:spLocks noChangeArrowheads="1"/>
          </p:cNvSpPr>
          <p:nvPr/>
        </p:nvSpPr>
        <p:spPr bwMode="auto">
          <a:xfrm>
            <a:off x="4661876" y="2589174"/>
            <a:ext cx="1497498"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9055C"/>
                </a:solidFill>
                <a:effectLst>
                  <a:glow rad="139700">
                    <a:srgbClr val="FFFFFF">
                      <a:alpha val="89000"/>
                    </a:srgbClr>
                  </a:glow>
                </a:effectLst>
                <a:uLnTx/>
                <a:uFillTx/>
                <a:latin typeface="Comic Sans MS" charset="0"/>
                <a:ea typeface="ＭＳ Ｐゴシック" charset="0"/>
              </a:rPr>
              <a:t>Hosea</a:t>
            </a:r>
          </a:p>
        </p:txBody>
      </p:sp>
      <p:sp>
        <p:nvSpPr>
          <p:cNvPr id="22" name="Text Box 5"/>
          <p:cNvSpPr txBox="1">
            <a:spLocks noChangeArrowheads="1"/>
          </p:cNvSpPr>
          <p:nvPr/>
        </p:nvSpPr>
        <p:spPr bwMode="auto">
          <a:xfrm>
            <a:off x="4212210" y="3267075"/>
            <a:ext cx="246063" cy="58420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0000"/>
              </a:solidFill>
              <a:effectLst>
                <a:glow rad="139700">
                  <a:srgbClr val="FFFFFF">
                    <a:alpha val="89000"/>
                  </a:srgbClr>
                </a:glow>
              </a:effectLst>
              <a:uLnTx/>
              <a:uFillTx/>
              <a:latin typeface="Comic Sans MS" pitchFamily="-128" charset="0"/>
              <a:ea typeface="Osaka" charset="0"/>
              <a:cs typeface="Osaka" charset="0"/>
            </a:endParaRPr>
          </a:p>
        </p:txBody>
      </p:sp>
      <p:sp>
        <p:nvSpPr>
          <p:cNvPr id="23" name="Text Box 6"/>
          <p:cNvSpPr txBox="1">
            <a:spLocks noChangeArrowheads="1"/>
          </p:cNvSpPr>
          <p:nvPr/>
        </p:nvSpPr>
        <p:spPr bwMode="auto">
          <a:xfrm>
            <a:off x="4239520" y="3514725"/>
            <a:ext cx="1388731"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glow rad="139700">
                    <a:srgbClr val="FFFFFF">
                      <a:alpha val="89000"/>
                    </a:srgbClr>
                  </a:glow>
                </a:effectLst>
                <a:uLnTx/>
                <a:uFillTx/>
                <a:latin typeface="Comic Sans MS" pitchFamily="-128" charset="0"/>
                <a:ea typeface="Osaka" charset="0"/>
                <a:cs typeface="Osaka" charset="0"/>
              </a:rPr>
              <a:t>Micah</a:t>
            </a:r>
          </a:p>
        </p:txBody>
      </p:sp>
      <p:sp>
        <p:nvSpPr>
          <p:cNvPr id="24" name="Text Box 7"/>
          <p:cNvSpPr txBox="1">
            <a:spLocks noChangeArrowheads="1"/>
          </p:cNvSpPr>
          <p:nvPr/>
        </p:nvSpPr>
        <p:spPr bwMode="auto">
          <a:xfrm>
            <a:off x="2462496" y="3943350"/>
            <a:ext cx="1464920"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glow rad="139700">
                    <a:srgbClr val="FFFFFF">
                      <a:alpha val="89000"/>
                    </a:srgbClr>
                  </a:glow>
                </a:effectLst>
                <a:uLnTx/>
                <a:uFillTx/>
                <a:latin typeface="Comic Sans MS" pitchFamily="-128" charset="0"/>
                <a:ea typeface="Osaka" charset="0"/>
                <a:cs typeface="Osaka" charset="0"/>
              </a:rPr>
              <a:t>Isaiah</a:t>
            </a:r>
          </a:p>
        </p:txBody>
      </p:sp>
      <p:sp>
        <p:nvSpPr>
          <p:cNvPr id="25" name="Rectangle 8"/>
          <p:cNvSpPr>
            <a:spLocks noChangeArrowheads="1"/>
          </p:cNvSpPr>
          <p:nvPr/>
        </p:nvSpPr>
        <p:spPr bwMode="auto">
          <a:xfrm>
            <a:off x="5776716" y="6368680"/>
            <a:ext cx="1828553"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glow rad="139700">
                    <a:srgbClr val="FFFFFF">
                      <a:alpha val="89000"/>
                    </a:srgbClr>
                  </a:glow>
                </a:effectLst>
                <a:uLnTx/>
                <a:uFillTx/>
                <a:latin typeface="Comic Sans MS" pitchFamily="-128" charset="0"/>
                <a:ea typeface="Osaka" charset="0"/>
                <a:cs typeface="Osaka" charset="0"/>
              </a:rPr>
              <a:t>Obadiah</a:t>
            </a:r>
          </a:p>
        </p:txBody>
      </p:sp>
      <p:sp>
        <p:nvSpPr>
          <p:cNvPr id="26" name="Text Box 9"/>
          <p:cNvSpPr txBox="1">
            <a:spLocks noChangeArrowheads="1"/>
          </p:cNvSpPr>
          <p:nvPr/>
        </p:nvSpPr>
        <p:spPr bwMode="auto">
          <a:xfrm>
            <a:off x="4364610" y="3419475"/>
            <a:ext cx="246063" cy="58420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0000"/>
              </a:solidFill>
              <a:effectLst>
                <a:glow rad="139700">
                  <a:srgbClr val="FFFFFF">
                    <a:alpha val="89000"/>
                  </a:srgbClr>
                </a:glow>
              </a:effectLst>
              <a:uLnTx/>
              <a:uFillTx/>
              <a:latin typeface="Comic Sans MS" pitchFamily="-128" charset="0"/>
              <a:ea typeface="Osaka" charset="0"/>
              <a:cs typeface="Osaka" charset="0"/>
            </a:endParaRPr>
          </a:p>
        </p:txBody>
      </p:sp>
      <p:sp>
        <p:nvSpPr>
          <p:cNvPr id="27" name="Rectangle 10"/>
          <p:cNvSpPr>
            <a:spLocks noChangeArrowheads="1"/>
          </p:cNvSpPr>
          <p:nvPr/>
        </p:nvSpPr>
        <p:spPr bwMode="auto">
          <a:xfrm>
            <a:off x="4239520" y="3943350"/>
            <a:ext cx="2219891"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glow rad="139700">
                    <a:srgbClr val="FFFFFF">
                      <a:alpha val="89000"/>
                    </a:srgbClr>
                  </a:glow>
                </a:effectLst>
                <a:uLnTx/>
                <a:uFillTx/>
                <a:latin typeface="Comic Sans MS" pitchFamily="-128" charset="0"/>
                <a:ea typeface="Osaka" charset="0"/>
                <a:cs typeface="Osaka" charset="0"/>
              </a:rPr>
              <a:t>Zephaniah</a:t>
            </a:r>
          </a:p>
        </p:txBody>
      </p:sp>
      <p:sp>
        <p:nvSpPr>
          <p:cNvPr id="28" name="Rectangle 11"/>
          <p:cNvSpPr>
            <a:spLocks noChangeArrowheads="1"/>
          </p:cNvSpPr>
          <p:nvPr/>
        </p:nvSpPr>
        <p:spPr bwMode="auto">
          <a:xfrm>
            <a:off x="2462496" y="4391025"/>
            <a:ext cx="2055391"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glow rad="139700">
                    <a:srgbClr val="FFFFFF">
                      <a:alpha val="89000"/>
                    </a:srgbClr>
                  </a:glow>
                </a:effectLst>
                <a:uLnTx/>
                <a:uFillTx/>
                <a:latin typeface="Comic Sans MS" pitchFamily="-128" charset="0"/>
                <a:ea typeface="Osaka" charset="0"/>
                <a:cs typeface="Osaka" charset="0"/>
              </a:rPr>
              <a:t>Jeremiah</a:t>
            </a:r>
          </a:p>
        </p:txBody>
      </p:sp>
      <p:sp>
        <p:nvSpPr>
          <p:cNvPr id="29" name="Rectangle 12"/>
          <p:cNvSpPr>
            <a:spLocks noChangeArrowheads="1"/>
          </p:cNvSpPr>
          <p:nvPr/>
        </p:nvSpPr>
        <p:spPr bwMode="auto">
          <a:xfrm>
            <a:off x="2462496" y="3514725"/>
            <a:ext cx="2121190"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glow rad="139700">
                    <a:srgbClr val="FFFFFF">
                      <a:alpha val="89000"/>
                    </a:srgbClr>
                  </a:glow>
                </a:effectLst>
                <a:uLnTx/>
                <a:uFillTx/>
                <a:latin typeface="Comic Sans MS" pitchFamily="-128" charset="0"/>
                <a:ea typeface="Osaka" charset="0"/>
                <a:cs typeface="Osaka" charset="0"/>
              </a:rPr>
              <a:t>Habakkuk</a:t>
            </a:r>
          </a:p>
        </p:txBody>
      </p:sp>
      <p:sp>
        <p:nvSpPr>
          <p:cNvPr id="30" name="Rectangle 13"/>
          <p:cNvSpPr>
            <a:spLocks noChangeArrowheads="1"/>
          </p:cNvSpPr>
          <p:nvPr/>
        </p:nvSpPr>
        <p:spPr bwMode="auto">
          <a:xfrm>
            <a:off x="7861084" y="781050"/>
            <a:ext cx="1471652"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glow rad="139700">
                    <a:srgbClr val="FFFFFF">
                      <a:alpha val="89000"/>
                    </a:srgbClr>
                  </a:glow>
                </a:effectLst>
                <a:uLnTx/>
                <a:uFillTx/>
                <a:latin typeface="Comic Sans MS" pitchFamily="-128" charset="0"/>
                <a:ea typeface="Osaka" charset="0"/>
                <a:cs typeface="Osaka" charset="0"/>
              </a:rPr>
              <a:t>Nahum</a:t>
            </a:r>
          </a:p>
        </p:txBody>
      </p:sp>
      <p:sp>
        <p:nvSpPr>
          <p:cNvPr id="31" name="Rectangle 14"/>
          <p:cNvSpPr>
            <a:spLocks noChangeArrowheads="1"/>
          </p:cNvSpPr>
          <p:nvPr/>
        </p:nvSpPr>
        <p:spPr bwMode="auto">
          <a:xfrm>
            <a:off x="7569448" y="1817366"/>
            <a:ext cx="1523288"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3300"/>
                </a:solidFill>
                <a:effectLst>
                  <a:glow rad="139700">
                    <a:srgbClr val="FFFFFF">
                      <a:alpha val="89000"/>
                    </a:srgbClr>
                  </a:glow>
                </a:effectLst>
                <a:uLnTx/>
                <a:uFillTx/>
                <a:latin typeface="Comic Sans MS" pitchFamily="-128" charset="0"/>
                <a:ea typeface="Osaka" charset="0"/>
                <a:cs typeface="Osaka" charset="0"/>
              </a:rPr>
              <a:t>Ezekiel</a:t>
            </a:r>
          </a:p>
        </p:txBody>
      </p:sp>
      <p:sp>
        <p:nvSpPr>
          <p:cNvPr id="32" name="Rectangle 15"/>
          <p:cNvSpPr>
            <a:spLocks noChangeArrowheads="1"/>
          </p:cNvSpPr>
          <p:nvPr/>
        </p:nvSpPr>
        <p:spPr bwMode="auto">
          <a:xfrm>
            <a:off x="3933621" y="5786100"/>
            <a:ext cx="1726389"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90"/>
                </a:solidFill>
                <a:effectLst>
                  <a:glow rad="139700">
                    <a:srgbClr val="FFFFFF">
                      <a:alpha val="89000"/>
                    </a:srgbClr>
                  </a:glow>
                </a:effectLst>
                <a:uLnTx/>
                <a:uFillTx/>
                <a:latin typeface="Comic Sans MS" pitchFamily="-128" charset="0"/>
                <a:ea typeface="Osaka" charset="0"/>
                <a:cs typeface="Osaka" charset="0"/>
              </a:rPr>
              <a:t>Malachi</a:t>
            </a:r>
          </a:p>
        </p:txBody>
      </p:sp>
      <p:sp>
        <p:nvSpPr>
          <p:cNvPr id="33" name="Rectangle 16"/>
          <p:cNvSpPr>
            <a:spLocks noChangeArrowheads="1"/>
          </p:cNvSpPr>
          <p:nvPr/>
        </p:nvSpPr>
        <p:spPr bwMode="auto">
          <a:xfrm>
            <a:off x="7584470" y="2179270"/>
            <a:ext cx="1342756"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3300"/>
                </a:solidFill>
                <a:effectLst>
                  <a:glow rad="139700">
                    <a:srgbClr val="FFFFFF">
                      <a:alpha val="89000"/>
                    </a:srgbClr>
                  </a:glow>
                </a:effectLst>
                <a:uLnTx/>
                <a:uFillTx/>
                <a:latin typeface="Comic Sans MS" pitchFamily="-128" charset="0"/>
                <a:ea typeface="Osaka" charset="0"/>
                <a:cs typeface="Osaka" charset="0"/>
              </a:rPr>
              <a:t>Daniel</a:t>
            </a:r>
          </a:p>
        </p:txBody>
      </p:sp>
      <p:sp>
        <p:nvSpPr>
          <p:cNvPr id="34" name="Rectangle 17"/>
          <p:cNvSpPr>
            <a:spLocks noChangeArrowheads="1"/>
          </p:cNvSpPr>
          <p:nvPr/>
        </p:nvSpPr>
        <p:spPr bwMode="auto">
          <a:xfrm>
            <a:off x="3976606" y="4955837"/>
            <a:ext cx="1553230"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0"/>
                </a:solidFill>
                <a:effectLst>
                  <a:glow rad="139700">
                    <a:srgbClr val="FFFFFF">
                      <a:alpha val="89000"/>
                    </a:srgbClr>
                  </a:glow>
                </a:effectLst>
                <a:uLnTx/>
                <a:uFillTx/>
                <a:latin typeface="Comic Sans MS" pitchFamily="-128" charset="0"/>
                <a:ea typeface="Osaka" charset="0"/>
                <a:cs typeface="Osaka" charset="0"/>
              </a:rPr>
              <a:t>Haggai</a:t>
            </a:r>
          </a:p>
        </p:txBody>
      </p:sp>
      <p:sp>
        <p:nvSpPr>
          <p:cNvPr id="35" name="Rectangle 18"/>
          <p:cNvSpPr>
            <a:spLocks noChangeArrowheads="1"/>
          </p:cNvSpPr>
          <p:nvPr/>
        </p:nvSpPr>
        <p:spPr bwMode="auto">
          <a:xfrm>
            <a:off x="3817075" y="5336837"/>
            <a:ext cx="2192186"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0"/>
                </a:solidFill>
                <a:effectLst>
                  <a:glow rad="139700">
                    <a:srgbClr val="FFFFFF">
                      <a:alpha val="89000"/>
                    </a:srgbClr>
                  </a:glow>
                </a:effectLst>
                <a:uLnTx/>
                <a:uFillTx/>
                <a:latin typeface="Comic Sans MS" pitchFamily="-128" charset="0"/>
                <a:ea typeface="Osaka" charset="0"/>
                <a:cs typeface="Osaka" charset="0"/>
              </a:rPr>
              <a:t>Zechariah</a:t>
            </a:r>
          </a:p>
        </p:txBody>
      </p:sp>
      <p:sp>
        <p:nvSpPr>
          <p:cNvPr id="36" name="Rectangle 19"/>
          <p:cNvSpPr>
            <a:spLocks noChangeArrowheads="1"/>
          </p:cNvSpPr>
          <p:nvPr/>
        </p:nvSpPr>
        <p:spPr bwMode="auto">
          <a:xfrm>
            <a:off x="2462496" y="4876800"/>
            <a:ext cx="1321198"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glow rad="139700">
                    <a:srgbClr val="FFFFFF">
                      <a:alpha val="89000"/>
                    </a:srgbClr>
                  </a:glow>
                </a:effectLst>
                <a:uLnTx/>
                <a:uFillTx/>
                <a:latin typeface="Comic Sans MS" pitchFamily="-128" charset="0"/>
                <a:ea typeface="Osaka" charset="0"/>
                <a:cs typeface="Osaka" charset="0"/>
              </a:rPr>
              <a:t>Joel </a:t>
            </a:r>
          </a:p>
        </p:txBody>
      </p:sp>
      <p:sp>
        <p:nvSpPr>
          <p:cNvPr id="37" name="Text Box 20"/>
          <p:cNvSpPr txBox="1">
            <a:spLocks noChangeArrowheads="1"/>
          </p:cNvSpPr>
          <p:nvPr/>
        </p:nvSpPr>
        <p:spPr bwMode="auto">
          <a:xfrm>
            <a:off x="7873972" y="400050"/>
            <a:ext cx="1316747" cy="523220"/>
          </a:xfrm>
          <a:prstGeom prst="rect">
            <a:avLst/>
          </a:prstGeom>
          <a:noFill/>
          <a:ln w="9525">
            <a:noFill/>
            <a:miter lim="800000"/>
            <a:headEnd/>
            <a:tailEnd/>
          </a:ln>
          <a:effectLst>
            <a:outerShdw blurRad="63500" dist="38099"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glow rad="139700">
                    <a:srgbClr val="FFFFFF">
                      <a:alpha val="89000"/>
                    </a:srgbClr>
                  </a:glow>
                </a:effectLst>
                <a:uLnTx/>
                <a:uFillTx/>
                <a:latin typeface="Comic Sans MS" pitchFamily="-128" charset="0"/>
                <a:ea typeface="Osaka" charset="0"/>
                <a:cs typeface="Osaka" charset="0"/>
              </a:rPr>
              <a:t>Jonah</a:t>
            </a:r>
          </a:p>
        </p:txBody>
      </p:sp>
      <p:sp>
        <p:nvSpPr>
          <p:cNvPr id="38" name="Text Box 21"/>
          <p:cNvSpPr txBox="1">
            <a:spLocks noChangeArrowheads="1"/>
          </p:cNvSpPr>
          <p:nvPr/>
        </p:nvSpPr>
        <p:spPr bwMode="auto">
          <a:xfrm>
            <a:off x="6159374" y="506758"/>
            <a:ext cx="1801299" cy="58477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fontAlgn="auto">
              <a:spcBef>
                <a:spcPct val="50000"/>
              </a:spcBef>
              <a:spcAft>
                <a:spcPts val="0"/>
              </a:spcAft>
              <a:defRPr sz="3200" b="1">
                <a:solidFill>
                  <a:schemeClr val="bg1"/>
                </a:solidFill>
                <a:effectLst>
                  <a:glow rad="101600">
                    <a:srgbClr val="000000">
                      <a:alpha val="75000"/>
                    </a:srgbClr>
                  </a:glow>
                </a:effectLst>
                <a:latin typeface="Arial"/>
                <a:cs typeface="Arial"/>
              </a:defRPr>
            </a:lvl1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a:ln>
                  <a:noFill/>
                </a:ln>
                <a:solidFill>
                  <a:srgbClr val="FFFFFF"/>
                </a:solidFill>
                <a:effectLst>
                  <a:glow rad="101600">
                    <a:srgbClr val="000000">
                      <a:alpha val="75000"/>
                    </a:srgbClr>
                  </a:glow>
                </a:effectLst>
                <a:uLnTx/>
                <a:uFillTx/>
                <a:latin typeface="Arial"/>
                <a:ea typeface="Osaka" charset="0"/>
                <a:cs typeface="Arial"/>
              </a:rPr>
              <a:t>Assyria</a:t>
            </a:r>
          </a:p>
        </p:txBody>
      </p:sp>
      <p:sp>
        <p:nvSpPr>
          <p:cNvPr id="39" name="Line 22"/>
          <p:cNvSpPr>
            <a:spLocks noChangeShapeType="1"/>
          </p:cNvSpPr>
          <p:nvPr/>
        </p:nvSpPr>
        <p:spPr bwMode="auto">
          <a:xfrm>
            <a:off x="7065963" y="1864968"/>
            <a:ext cx="2078037" cy="0"/>
          </a:xfrm>
          <a:prstGeom prst="line">
            <a:avLst/>
          </a:prstGeom>
          <a:noFill/>
          <a:ln w="38100">
            <a:solidFill>
              <a:schemeClr val="bg1"/>
            </a:solidFill>
            <a:round/>
            <a:headEnd/>
            <a:tailEnd type="triangle" w="lg" len="lg"/>
          </a:ln>
          <a:extLst>
            <a:ext uri="{909E8E84-426E-40dd-AFC4-6F175D3DCCD1}">
              <a14:hiddenFill xmlns=""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glow rad="139700">
                  <a:srgbClr val="FFFFFF">
                    <a:alpha val="89000"/>
                  </a:srgbClr>
                </a:glow>
              </a:effectLst>
              <a:uLnTx/>
              <a:uFillTx/>
              <a:latin typeface="Times New Roman"/>
              <a:ea typeface="Osaka" charset="0"/>
              <a:cs typeface="Osaka" charset="0"/>
            </a:endParaRPr>
          </a:p>
        </p:txBody>
      </p:sp>
      <p:sp>
        <p:nvSpPr>
          <p:cNvPr id="40" name="Text Box 23"/>
          <p:cNvSpPr txBox="1">
            <a:spLocks noChangeArrowheads="1"/>
          </p:cNvSpPr>
          <p:nvPr/>
        </p:nvSpPr>
        <p:spPr bwMode="auto">
          <a:xfrm>
            <a:off x="5715247" y="1284012"/>
            <a:ext cx="1828553"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defPPr>
              <a:defRPr lang="en-US"/>
            </a:defPPr>
            <a:lvl1pPr algn="ctr" fontAlgn="auto">
              <a:spcBef>
                <a:spcPct val="50000"/>
              </a:spcBef>
              <a:spcAft>
                <a:spcPts val="0"/>
              </a:spcAft>
              <a:defRPr sz="3200" b="1">
                <a:solidFill>
                  <a:schemeClr val="bg1"/>
                </a:solidFill>
                <a:effectLst>
                  <a:glow rad="101600">
                    <a:srgbClr val="000000">
                      <a:alpha val="75000"/>
                    </a:srgbClr>
                  </a:glow>
                </a:effectLst>
                <a:latin typeface="Arial"/>
                <a:cs typeface="Arial"/>
              </a:defRPr>
            </a:lvl1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a:ln>
                  <a:noFill/>
                </a:ln>
                <a:solidFill>
                  <a:srgbClr val="FFFFFF"/>
                </a:solidFill>
                <a:effectLst>
                  <a:glow rad="101600">
                    <a:srgbClr val="000000">
                      <a:alpha val="75000"/>
                    </a:srgbClr>
                  </a:glow>
                </a:effectLst>
                <a:uLnTx/>
                <a:uFillTx/>
                <a:latin typeface="Arial"/>
                <a:ea typeface="Osaka" charset="0"/>
                <a:cs typeface="Arial"/>
              </a:rPr>
              <a:t>Babylon &amp; Persia</a:t>
            </a:r>
          </a:p>
        </p:txBody>
      </p:sp>
      <p:sp>
        <p:nvSpPr>
          <p:cNvPr id="41" name="Line 26"/>
          <p:cNvSpPr>
            <a:spLocks noChangeShapeType="1"/>
          </p:cNvSpPr>
          <p:nvPr/>
        </p:nvSpPr>
        <p:spPr bwMode="auto">
          <a:xfrm flipV="1">
            <a:off x="6791469" y="-736"/>
            <a:ext cx="1495425" cy="762000"/>
          </a:xfrm>
          <a:prstGeom prst="line">
            <a:avLst/>
          </a:prstGeom>
          <a:noFill/>
          <a:ln w="38100">
            <a:solidFill>
              <a:schemeClr val="bg1"/>
            </a:solidFill>
            <a:round/>
            <a:headEnd/>
            <a:tailEnd type="triangle" w="lg" len="lg"/>
          </a:ln>
          <a:extLst>
            <a:ext uri="{909E8E84-426E-40dd-AFC4-6F175D3DCCD1}">
              <a14:hiddenFill xmlns=""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glow rad="139700">
                  <a:srgbClr val="FFFFFF">
                    <a:alpha val="89000"/>
                  </a:srgbClr>
                </a:glow>
              </a:effectLst>
              <a:uLnTx/>
              <a:uFillTx/>
              <a:latin typeface="Times New Roman"/>
              <a:ea typeface="Osaka" charset="0"/>
              <a:cs typeface="Osaka" charset="0"/>
            </a:endParaRPr>
          </a:p>
        </p:txBody>
      </p:sp>
      <p:sp>
        <p:nvSpPr>
          <p:cNvPr id="42" name="Rectangle 11"/>
          <p:cNvSpPr>
            <a:spLocks noChangeArrowheads="1"/>
          </p:cNvSpPr>
          <p:nvPr/>
        </p:nvSpPr>
        <p:spPr bwMode="auto">
          <a:xfrm>
            <a:off x="4239520" y="4389438"/>
            <a:ext cx="2801749" cy="523220"/>
          </a:xfrm>
          <a:prstGeom prst="rect">
            <a:avLst/>
          </a:prstGeom>
          <a:noFill/>
          <a:ln w="9525">
            <a:noFill/>
            <a:miter lim="800000"/>
            <a:headEnd/>
            <a:tailEnd/>
          </a:ln>
          <a:effectLst>
            <a:outerShdw blurRad="63500" dist="35921" dir="2700000" algn="ctr" rotWithShape="0">
              <a:srgbClr val="FFFFFF">
                <a:alpha val="74998"/>
              </a:srgb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glow rad="139700">
                    <a:srgbClr val="FFFFFF">
                      <a:alpha val="89000"/>
                    </a:srgbClr>
                  </a:glow>
                </a:effectLst>
                <a:uLnTx/>
                <a:uFillTx/>
                <a:latin typeface="Comic Sans MS" pitchFamily="-128" charset="0"/>
                <a:ea typeface="Osaka" charset="0"/>
                <a:cs typeface="Osaka" charset="0"/>
              </a:rPr>
              <a:t>(Lamentations)</a:t>
            </a:r>
          </a:p>
        </p:txBody>
      </p:sp>
    </p:spTree>
    <p:extLst>
      <p:ext uri="{BB962C8B-B14F-4D97-AF65-F5344CB8AC3E}">
        <p14:creationId xmlns:p14="http://schemas.microsoft.com/office/powerpoint/2010/main" val="247888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0" grpId="0"/>
      <p:bldP spid="21" grpId="0"/>
      <p:bldP spid="23" grpId="0"/>
      <p:bldP spid="24" grpId="0"/>
      <p:bldP spid="25" grpId="0"/>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p:bldP spid="41" grpId="0" animBg="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4745"/>
          <a:stretch>
            <a:fillRect/>
          </a:stretch>
        </p:blipFill>
        <p:spPr bwMode="auto">
          <a:xfrm>
            <a:off x="0" y="0"/>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3"/>
          <p:cNvSpPr>
            <a:spLocks noChangeArrowheads="1"/>
          </p:cNvSpPr>
          <p:nvPr/>
        </p:nvSpPr>
        <p:spPr bwMode="auto">
          <a:xfrm>
            <a:off x="4343400" y="0"/>
            <a:ext cx="4800600" cy="70104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1" name="Rectangle 5"/>
          <p:cNvSpPr>
            <a:spLocks noGrp="1" noChangeArrowheads="1"/>
          </p:cNvSpPr>
          <p:nvPr>
            <p:ph type="ctrTitle"/>
          </p:nvPr>
        </p:nvSpPr>
        <p:spPr>
          <a:xfrm>
            <a:off x="152400" y="152400"/>
            <a:ext cx="8915400" cy="838200"/>
          </a:xfrm>
          <a:effectLst>
            <a:outerShdw blurRad="63500" dist="38099" dir="2700000" algn="ctr" rotWithShape="0">
              <a:srgbClr val="000000">
                <a:alpha val="74998"/>
              </a:srgbClr>
            </a:outerShdw>
          </a:effectLst>
        </p:spPr>
        <p:txBody>
          <a:bodyPr/>
          <a:lstStyle/>
          <a:p>
            <a:pPr eaLnBrk="1" hangingPunct="1">
              <a:defRPr/>
            </a:pPr>
            <a:r>
              <a:rPr lang="en-US" b="1">
                <a:latin typeface="Arial" charset="0"/>
              </a:rPr>
              <a:t>Luther on the Prophets</a:t>
            </a:r>
            <a:endParaRPr lang="en-US">
              <a:latin typeface="Arial" charset="0"/>
            </a:endParaRPr>
          </a:p>
        </p:txBody>
      </p:sp>
      <p:sp>
        <p:nvSpPr>
          <p:cNvPr id="50182" name="Rectangle 6"/>
          <p:cNvSpPr>
            <a:spLocks noChangeArrowheads="1"/>
          </p:cNvSpPr>
          <p:nvPr/>
        </p:nvSpPr>
        <p:spPr bwMode="auto">
          <a:xfrm>
            <a:off x="683568" y="3789040"/>
            <a:ext cx="8231832" cy="3145160"/>
          </a:xfrm>
          <a:prstGeom prst="rect">
            <a:avLst/>
          </a:prstGeom>
          <a:noFill/>
          <a:ln w="9525">
            <a:noFill/>
            <a:miter lim="800000"/>
            <a:headEnd/>
            <a:tailEnd/>
          </a:ln>
          <a:effectLst/>
        </p:spPr>
        <p:txBody>
          <a:bodyPr/>
          <a:lstStyle/>
          <a:p>
            <a:pPr algn="r">
              <a:spcBef>
                <a:spcPct val="20000"/>
              </a:spcBef>
              <a:buClr>
                <a:schemeClr val="hlink"/>
              </a:buClr>
              <a:buSzPct val="65000"/>
              <a:buFont typeface="Wingdings" charset="0"/>
              <a:buNone/>
              <a:defRPr/>
            </a:pPr>
            <a:r>
              <a:rPr lang="ru-RU" altLang="ja-JP" sz="3200" b="1" dirty="0">
                <a:effectLst>
                  <a:outerShdw blurRad="38100" dist="38100" dir="2700000" algn="tl">
                    <a:srgbClr val="000000"/>
                  </a:outerShdw>
                </a:effectLst>
                <a:latin typeface="Arial" panose="020B0604020202020204" pitchFamily="34" charset="0"/>
                <a:cs typeface="Arial" panose="020B0604020202020204" pitchFamily="34" charset="0"/>
              </a:rPr>
              <a:t>"</a:t>
            </a:r>
            <a:r>
              <a:rPr lang="en-US" sz="3200" b="1" dirty="0">
                <a:effectLst>
                  <a:outerShdw blurRad="38100" dist="38100" dir="2700000" algn="tl">
                    <a:srgbClr val="000000"/>
                  </a:outerShdw>
                </a:effectLst>
                <a:latin typeface="Arial" panose="020B0604020202020204" pitchFamily="34" charset="0"/>
                <a:cs typeface="Arial" panose="020B0604020202020204" pitchFamily="34" charset="0"/>
              </a:rPr>
              <a:t>The prophets have a queer way of talking, like people who, instead of proceeding in an orderly manner, ramble off from one thing to the next, so that you cannot make head or tail with them or see what they are getting at.</a:t>
            </a:r>
            <a:r>
              <a:rPr lang="ru-RU" altLang="ja-JP" sz="3200" b="1" dirty="0">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32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r>
              <a:rPr lang="en-US" sz="2400" b="1" dirty="0">
                <a:effectLst/>
                <a:latin typeface="Arial" charset="0"/>
                <a:ea typeface="ＭＳ Ｐゴシック" charset="0"/>
              </a:rPr>
              <a:t>Contrasting Amil &amp; Premil Views on the Prophets  </a:t>
            </a:r>
          </a:p>
        </p:txBody>
      </p:sp>
      <p:graphicFrame>
        <p:nvGraphicFramePr>
          <p:cNvPr id="72825" name="Group 121"/>
          <p:cNvGraphicFramePr>
            <a:graphicFrameLocks noGrp="1"/>
          </p:cNvGraphicFramePr>
          <p:nvPr>
            <p:extLst>
              <p:ext uri="{D42A27DB-BD31-4B8C-83A1-F6EECF244321}">
                <p14:modId xmlns:p14="http://schemas.microsoft.com/office/powerpoint/2010/main" val="2046430467"/>
              </p:ext>
            </p:extLst>
          </p:nvPr>
        </p:nvGraphicFramePr>
        <p:xfrm>
          <a:off x="-1" y="1196976"/>
          <a:ext cx="9144000" cy="5688408"/>
        </p:xfrm>
        <a:graphic>
          <a:graphicData uri="http://schemas.openxmlformats.org/drawingml/2006/table">
            <a:tbl>
              <a:tblPr/>
              <a:tblGrid>
                <a:gridCol w="2240946">
                  <a:extLst>
                    <a:ext uri="{9D8B030D-6E8A-4147-A177-3AD203B41FA5}">
                      <a16:colId xmlns:a16="http://schemas.microsoft.com/office/drawing/2014/main" val="20000"/>
                    </a:ext>
                  </a:extLst>
                </a:gridCol>
                <a:gridCol w="3252988">
                  <a:extLst>
                    <a:ext uri="{9D8B030D-6E8A-4147-A177-3AD203B41FA5}">
                      <a16:colId xmlns:a16="http://schemas.microsoft.com/office/drawing/2014/main" val="20001"/>
                    </a:ext>
                  </a:extLst>
                </a:gridCol>
                <a:gridCol w="3650066">
                  <a:extLst>
                    <a:ext uri="{9D8B030D-6E8A-4147-A177-3AD203B41FA5}">
                      <a16:colId xmlns:a16="http://schemas.microsoft.com/office/drawing/2014/main" val="20002"/>
                    </a:ext>
                  </a:extLst>
                </a:gridCol>
              </a:tblGrid>
              <a:tr h="8106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Arial" charset="0"/>
                        <a:ea typeface="ＭＳ Ｐゴシック" charset="0"/>
                        <a:cs typeface="Arial" charset="0"/>
                      </a:endParaRPr>
                    </a:p>
                  </a:txBody>
                  <a:tcPr marL="91446" marR="9144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Amillennial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Premillennial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255207">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Time of the Kingdom</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Present church age </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(after Christ’s first coming)</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Future millennial age </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(after Christ’s second coming)</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5207">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Interpretive Approach</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Symbolic rather than literal view of texts is allowed and even encouraged in prophetic genre</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Normal, grammatical sense of language is used (figures of speech all have literal referents) </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2564">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References to Israel</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May mean Israel or the church, which is deemed the “new Israel”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“Israel” always means Israel (the ethnic seed of Jacob)</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1205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r>
              <a:rPr lang="en-US" sz="2400" b="1" dirty="0">
                <a:effectLst/>
                <a:latin typeface="Arial" charset="0"/>
                <a:ea typeface="ＭＳ Ｐゴシック" charset="0"/>
              </a:rPr>
              <a:t>Contrasting Amil &amp; Premil Views on the Prophets  </a:t>
            </a:r>
          </a:p>
        </p:txBody>
      </p:sp>
      <p:graphicFrame>
        <p:nvGraphicFramePr>
          <p:cNvPr id="72825" name="Group 121"/>
          <p:cNvGraphicFramePr>
            <a:graphicFrameLocks noGrp="1"/>
          </p:cNvGraphicFramePr>
          <p:nvPr>
            <p:extLst>
              <p:ext uri="{D42A27DB-BD31-4B8C-83A1-F6EECF244321}">
                <p14:modId xmlns:p14="http://schemas.microsoft.com/office/powerpoint/2010/main" val="3489439623"/>
              </p:ext>
            </p:extLst>
          </p:nvPr>
        </p:nvGraphicFramePr>
        <p:xfrm>
          <a:off x="-1" y="1196976"/>
          <a:ext cx="9144000" cy="6215205"/>
        </p:xfrm>
        <a:graphic>
          <a:graphicData uri="http://schemas.openxmlformats.org/drawingml/2006/table">
            <a:tbl>
              <a:tblPr/>
              <a:tblGrid>
                <a:gridCol w="2240946">
                  <a:extLst>
                    <a:ext uri="{9D8B030D-6E8A-4147-A177-3AD203B41FA5}">
                      <a16:colId xmlns:a16="http://schemas.microsoft.com/office/drawing/2014/main" val="20000"/>
                    </a:ext>
                  </a:extLst>
                </a:gridCol>
                <a:gridCol w="3252988">
                  <a:extLst>
                    <a:ext uri="{9D8B030D-6E8A-4147-A177-3AD203B41FA5}">
                      <a16:colId xmlns:a16="http://schemas.microsoft.com/office/drawing/2014/main" val="20001"/>
                    </a:ext>
                  </a:extLst>
                </a:gridCol>
                <a:gridCol w="3650066">
                  <a:extLst>
                    <a:ext uri="{9D8B030D-6E8A-4147-A177-3AD203B41FA5}">
                      <a16:colId xmlns:a16="http://schemas.microsoft.com/office/drawing/2014/main" val="20002"/>
                    </a:ext>
                  </a:extLst>
                </a:gridCol>
              </a:tblGrid>
              <a:tr h="7185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Arial" charset="0"/>
                        <a:ea typeface="ＭＳ Ｐゴシック" charset="0"/>
                        <a:cs typeface="Arial" charset="0"/>
                      </a:endParaRPr>
                    </a:p>
                  </a:txBody>
                  <a:tcPr marL="91446" marR="9144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Amillennial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Premillennial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441515">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Location of Christ’s Reign</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Either heaven or the new earth in eternal state (= Rev. 21:1)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A renewed earth (but not the new earth of Rev. 21:1)</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6003">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Political Subjects of Christ’s Reign</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The church in heaven and earth before the Second Coming, then on the new earth only after this</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All people on earth from Jerusalem as the capital of the world (Isa. 2:3)</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73989">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Spiritual Life</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Some see Jews repenting in mass numbers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Israel &amp; Gentiles repentant and cleansed (Ezek. 36)</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18640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r>
              <a:rPr lang="en-US" sz="2400" b="1" dirty="0">
                <a:effectLst/>
                <a:latin typeface="Arial" charset="0"/>
                <a:ea typeface="ＭＳ Ｐゴシック" charset="0"/>
              </a:rPr>
              <a:t>Contrasting Amil &amp; Premil Views on the Prophets  </a:t>
            </a:r>
          </a:p>
        </p:txBody>
      </p:sp>
      <p:graphicFrame>
        <p:nvGraphicFramePr>
          <p:cNvPr id="72825" name="Group 121"/>
          <p:cNvGraphicFramePr>
            <a:graphicFrameLocks noGrp="1"/>
          </p:cNvGraphicFramePr>
          <p:nvPr>
            <p:extLst>
              <p:ext uri="{D42A27DB-BD31-4B8C-83A1-F6EECF244321}">
                <p14:modId xmlns:p14="http://schemas.microsoft.com/office/powerpoint/2010/main" val="3144173728"/>
              </p:ext>
            </p:extLst>
          </p:nvPr>
        </p:nvGraphicFramePr>
        <p:xfrm>
          <a:off x="-1" y="1196977"/>
          <a:ext cx="9144000" cy="5958042"/>
        </p:xfrm>
        <a:graphic>
          <a:graphicData uri="http://schemas.openxmlformats.org/drawingml/2006/table">
            <a:tbl>
              <a:tblPr/>
              <a:tblGrid>
                <a:gridCol w="2240946">
                  <a:extLst>
                    <a:ext uri="{9D8B030D-6E8A-4147-A177-3AD203B41FA5}">
                      <a16:colId xmlns:a16="http://schemas.microsoft.com/office/drawing/2014/main" val="20000"/>
                    </a:ext>
                  </a:extLst>
                </a:gridCol>
                <a:gridCol w="3252988">
                  <a:extLst>
                    <a:ext uri="{9D8B030D-6E8A-4147-A177-3AD203B41FA5}">
                      <a16:colId xmlns:a16="http://schemas.microsoft.com/office/drawing/2014/main" val="20001"/>
                    </a:ext>
                  </a:extLst>
                </a:gridCol>
                <a:gridCol w="3650066">
                  <a:extLst>
                    <a:ext uri="{9D8B030D-6E8A-4147-A177-3AD203B41FA5}">
                      <a16:colId xmlns:a16="http://schemas.microsoft.com/office/drawing/2014/main" val="20002"/>
                    </a:ext>
                  </a:extLst>
                </a:gridCol>
              </a:tblGrid>
              <a:tr h="7542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Arial" charset="0"/>
                        <a:ea typeface="ＭＳ Ｐゴシック" charset="0"/>
                        <a:cs typeface="Arial" charset="0"/>
                      </a:endParaRPr>
                    </a:p>
                  </a:txBody>
                  <a:tcPr marL="91446" marR="9144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Amillennial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Premillennial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549765">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Topographical Changes</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Apocalyptic upheaval at the return of Christ seen in a symbolic sense (or not addressed at all)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Mt. Olives split (Zech. 14:4-5), temple at highest point (Isa. 2:2) with river flowing from it (Joel 3:18; Ezek. 47)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783">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Geography</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The church spreads the gospel throughout the earth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Tribes of Israel allotted new land boundaries with Gentiles among them in equal status (Ezek. 47–48)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77228">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Physical Life</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The present age has life-spans generally under 100 years with death inevitable for all people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Most people live past 100 years (Isa. 65:20), babies still born (Isa. 44:3), death only for those in mortal bodies but many live in glorified bodies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3588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r>
              <a:rPr lang="en-US" sz="2400" b="1" dirty="0">
                <a:effectLst/>
                <a:latin typeface="Arial" charset="0"/>
                <a:ea typeface="ＭＳ Ｐゴシック" charset="0"/>
              </a:rPr>
              <a:t>Contrasting Amil &amp; Premil Views on the Prophets  </a:t>
            </a:r>
          </a:p>
        </p:txBody>
      </p:sp>
      <p:graphicFrame>
        <p:nvGraphicFramePr>
          <p:cNvPr id="72825" name="Group 121"/>
          <p:cNvGraphicFramePr>
            <a:graphicFrameLocks noGrp="1"/>
          </p:cNvGraphicFramePr>
          <p:nvPr>
            <p:extLst>
              <p:ext uri="{D42A27DB-BD31-4B8C-83A1-F6EECF244321}">
                <p14:modId xmlns:p14="http://schemas.microsoft.com/office/powerpoint/2010/main" val="435437179"/>
              </p:ext>
            </p:extLst>
          </p:nvPr>
        </p:nvGraphicFramePr>
        <p:xfrm>
          <a:off x="-1" y="1196977"/>
          <a:ext cx="9144000" cy="5613630"/>
        </p:xfrm>
        <a:graphic>
          <a:graphicData uri="http://schemas.openxmlformats.org/drawingml/2006/table">
            <a:tbl>
              <a:tblPr/>
              <a:tblGrid>
                <a:gridCol w="2240946">
                  <a:extLst>
                    <a:ext uri="{9D8B030D-6E8A-4147-A177-3AD203B41FA5}">
                      <a16:colId xmlns:a16="http://schemas.microsoft.com/office/drawing/2014/main" val="20000"/>
                    </a:ext>
                  </a:extLst>
                </a:gridCol>
                <a:gridCol w="3252988">
                  <a:extLst>
                    <a:ext uri="{9D8B030D-6E8A-4147-A177-3AD203B41FA5}">
                      <a16:colId xmlns:a16="http://schemas.microsoft.com/office/drawing/2014/main" val="20001"/>
                    </a:ext>
                  </a:extLst>
                </a:gridCol>
                <a:gridCol w="3650066">
                  <a:extLst>
                    <a:ext uri="{9D8B030D-6E8A-4147-A177-3AD203B41FA5}">
                      <a16:colId xmlns:a16="http://schemas.microsoft.com/office/drawing/2014/main" val="20002"/>
                    </a:ext>
                  </a:extLst>
                </a:gridCol>
              </a:tblGrid>
              <a:tr h="425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Arial" charset="0"/>
                        <a:ea typeface="ＭＳ Ｐゴシック" charset="0"/>
                        <a:cs typeface="Arial" charset="0"/>
                      </a:endParaRPr>
                    </a:p>
                  </a:txBody>
                  <a:tcPr marL="91446" marR="9144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Amillennial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Premillennial</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354174">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Social Life </a:t>
                      </a:r>
                      <a:br>
                        <a:rPr lang="en-US" sz="2000" b="1" kern="1200" dirty="0">
                          <a:solidFill>
                            <a:schemeClr val="tx1"/>
                          </a:solidFill>
                          <a:effectLst/>
                          <a:latin typeface="Arial"/>
                          <a:ea typeface="Times"/>
                          <a:cs typeface="Arial"/>
                        </a:rPr>
                      </a:br>
                      <a:r>
                        <a:rPr lang="en-US" sz="2000" b="1" kern="1200" dirty="0">
                          <a:solidFill>
                            <a:schemeClr val="tx1"/>
                          </a:solidFill>
                          <a:effectLst/>
                          <a:latin typeface="Arial"/>
                          <a:ea typeface="Times"/>
                          <a:cs typeface="Arial"/>
                        </a:rPr>
                        <a:t>(Isa. 11:6-9)</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Animals symbolize peace between believers and animals today or in the eternal state (OTS, 473a)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Peace between people and animals on a renewed earth (cf. Isa.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5635">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Religious Life</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A millennial temple and sacrifices viewed as contradicting Hebrews 9 and deemed obsolete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Millennial temple (Ezek. 40–43) with sacrifices memorial of Christ (Ezek. 44–46)</a:t>
                      </a:r>
                    </a:p>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3898">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a:solidFill>
                            <a:schemeClr val="tx1"/>
                          </a:solidFill>
                          <a:effectLst/>
                          <a:latin typeface="Arial"/>
                          <a:ea typeface="Times"/>
                          <a:cs typeface="Arial"/>
                        </a:rPr>
                        <a:t>Intellectual Life</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Knowledge of God heightened worldwide as the gospel advances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Worldwide knowledge of God where all people are believers at the start of the millennium (Jer. 31:34)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1456">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Emotional Life</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Christ gives joy now to all believers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defTabSz="457200" rtl="0" eaLnBrk="1" latinLnBrk="0" hangingPunct="1">
                        <a:spcBef>
                          <a:spcPts val="1200"/>
                        </a:spcBef>
                        <a:spcAft>
                          <a:spcPts val="0"/>
                        </a:spcAft>
                        <a:tabLst>
                          <a:tab pos="736600" algn="l"/>
                          <a:tab pos="1536700" algn="l"/>
                          <a:tab pos="4114800" algn="l"/>
                          <a:tab pos="5143500" algn="l"/>
                        </a:tabLst>
                      </a:pPr>
                      <a:r>
                        <a:rPr lang="en-US" sz="2000" b="1" kern="1200" dirty="0">
                          <a:solidFill>
                            <a:schemeClr val="tx1"/>
                          </a:solidFill>
                          <a:effectLst/>
                          <a:latin typeface="Arial"/>
                          <a:ea typeface="Times"/>
                          <a:cs typeface="Arial"/>
                        </a:rPr>
                        <a:t>Jerusalem a city of joy (Isa. 9:1-4)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390520"/>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Arial" charset="0"/>
                <a:ea typeface="ＭＳ Ｐゴシック" charset="0"/>
                <a:cs typeface="Arial" charset="0"/>
              </a:rPr>
              <a:t>472</a:t>
            </a:r>
            <a:endParaRPr kumimoji="0" lang="en-US" sz="2400" b="0" i="0" u="none" strike="noStrike" kern="1200" cap="none" spc="0" normalizeH="0" baseline="0" noProof="0" dirty="0">
              <a:ln>
                <a:noFill/>
              </a:ln>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9809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19113" y="547688"/>
            <a:ext cx="8594725" cy="747712"/>
          </a:xfrm>
        </p:spPr>
        <p:txBody>
          <a:bodyPr/>
          <a:lstStyle/>
          <a:p>
            <a:pPr eaLnBrk="1" hangingPunct="1"/>
            <a:r>
              <a:rPr lang="en-US">
                <a:latin typeface="Comic Sans MS" charset="0"/>
              </a:rPr>
              <a:t>SCOPE</a:t>
            </a:r>
          </a:p>
        </p:txBody>
      </p:sp>
      <p:sp>
        <p:nvSpPr>
          <p:cNvPr id="7171" name="Rectangle 3"/>
          <p:cNvSpPr>
            <a:spLocks noGrp="1" noChangeArrowheads="1"/>
          </p:cNvSpPr>
          <p:nvPr>
            <p:ph type="body" idx="1"/>
          </p:nvPr>
        </p:nvSpPr>
        <p:spPr/>
        <p:txBody>
          <a:bodyPr/>
          <a:lstStyle/>
          <a:p>
            <a:pPr eaLnBrk="1" hangingPunct="1"/>
            <a:r>
              <a:rPr lang="en-US">
                <a:latin typeface="Comic Sans MS" charset="0"/>
              </a:rPr>
              <a:t>The Rise of Prophetic Ministry</a:t>
            </a:r>
          </a:p>
          <a:p>
            <a:pPr eaLnBrk="1" hangingPunct="1"/>
            <a:r>
              <a:rPr lang="en-US">
                <a:latin typeface="Comic Sans MS" charset="0"/>
              </a:rPr>
              <a:t>Types of Prophecy</a:t>
            </a:r>
          </a:p>
          <a:p>
            <a:pPr eaLnBrk="1" hangingPunct="1"/>
            <a:r>
              <a:rPr lang="en-US">
                <a:latin typeface="Comic Sans MS" charset="0"/>
              </a:rPr>
              <a:t>The Prophetic Message</a:t>
            </a:r>
          </a:p>
          <a:p>
            <a:pPr eaLnBrk="1" hangingPunct="1"/>
            <a:r>
              <a:rPr lang="en-US">
                <a:latin typeface="Comic Sans MS" charset="0"/>
              </a:rPr>
              <a:t>A Contemporary Call for an Age-Old Ministry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006502" y="0"/>
            <a:ext cx="7813970" cy="1446550"/>
          </a:xfrm>
        </p:spPr>
        <p:txBody>
          <a:bodyPr/>
          <a:lstStyle/>
          <a:p>
            <a:pPr eaLnBrk="1" hangingPunct="1"/>
            <a:r>
              <a:rPr lang="en-US" sz="4400" b="1">
                <a:latin typeface="Comic Sans MS" charset="0"/>
              </a:rPr>
              <a:t>Problems &amp; Tips in Interpreting Prophecy</a:t>
            </a:r>
          </a:p>
        </p:txBody>
      </p:sp>
      <p:sp>
        <p:nvSpPr>
          <p:cNvPr id="12291" name="Rectangle 3"/>
          <p:cNvSpPr>
            <a:spLocks noGrp="1" noChangeArrowheads="1"/>
          </p:cNvSpPr>
          <p:nvPr>
            <p:ph type="body" idx="1"/>
          </p:nvPr>
        </p:nvSpPr>
        <p:spPr>
          <a:xfrm>
            <a:off x="827584" y="2057400"/>
            <a:ext cx="8077200" cy="4800600"/>
          </a:xfrm>
        </p:spPr>
        <p:txBody>
          <a:bodyPr/>
          <a:lstStyle/>
          <a:p>
            <a:pPr eaLnBrk="1" hangingPunct="1"/>
            <a:r>
              <a:rPr lang="en-US" sz="2800" b="1">
                <a:latin typeface="Comic Sans MS" charset="0"/>
              </a:rPr>
              <a:t>Inaccurate Presuppositions</a:t>
            </a:r>
            <a:br>
              <a:rPr lang="en-US" sz="2800" b="1">
                <a:latin typeface="Comic Sans MS" charset="0"/>
              </a:rPr>
            </a:br>
            <a:br>
              <a:rPr lang="en-US" sz="2800" b="1">
                <a:latin typeface="Comic Sans MS" charset="0"/>
              </a:rPr>
            </a:br>
            <a:br>
              <a:rPr lang="en-US" sz="2800" b="1">
                <a:latin typeface="Comic Sans MS" charset="0"/>
              </a:rPr>
            </a:br>
            <a:br>
              <a:rPr lang="en-US" sz="2800" b="1">
                <a:latin typeface="Comic Sans MS" charset="0"/>
              </a:rPr>
            </a:br>
            <a:endParaRPr lang="en-US" sz="2800" b="1">
              <a:latin typeface="Comic Sans MS" charset="0"/>
            </a:endParaRPr>
          </a:p>
          <a:p>
            <a:pPr eaLnBrk="1" hangingPunct="1"/>
            <a:r>
              <a:rPr lang="en-US" sz="2800" b="1">
                <a:latin typeface="Comic Sans MS" charset="0"/>
              </a:rPr>
              <a:t>Prophets were mainly covenant enforcers based on the Mosaic law</a:t>
            </a:r>
          </a:p>
        </p:txBody>
      </p:sp>
      <p:sp>
        <p:nvSpPr>
          <p:cNvPr id="110595" name="Text Box 9"/>
          <p:cNvSpPr txBox="1">
            <a:spLocks noChangeArrowheads="1"/>
          </p:cNvSpPr>
          <p:nvPr/>
        </p:nvSpPr>
        <p:spPr bwMode="auto">
          <a:xfrm>
            <a:off x="8382000" y="76200"/>
            <a:ext cx="612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438</a:t>
            </a:r>
          </a:p>
        </p:txBody>
      </p:sp>
      <p:sp>
        <p:nvSpPr>
          <p:cNvPr id="5" name="Rectangle 3"/>
          <p:cNvSpPr txBox="1">
            <a:spLocks noChangeArrowheads="1"/>
          </p:cNvSpPr>
          <p:nvPr/>
        </p:nvSpPr>
        <p:spPr bwMode="auto">
          <a:xfrm>
            <a:off x="1187624" y="2780928"/>
            <a:ext cx="2808312"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4"/>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5"/>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3"/>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4"/>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9pPr>
          </a:lstStyle>
          <a:p>
            <a:pPr marL="0" indent="0" eaLnBrk="1" hangingPunct="1">
              <a:buFontTx/>
              <a:buNone/>
            </a:pPr>
            <a:r>
              <a:rPr lang="en-US" sz="2400" b="1" dirty="0">
                <a:solidFill>
                  <a:srgbClr val="000000"/>
                </a:solidFill>
                <a:latin typeface="Comic Sans MS" charset="0"/>
              </a:rPr>
              <a:t>Ethical</a:t>
            </a:r>
            <a:br>
              <a:rPr lang="en-US" sz="2400" b="1" dirty="0">
                <a:solidFill>
                  <a:srgbClr val="000000"/>
                </a:solidFill>
                <a:latin typeface="Comic Sans MS" charset="0"/>
              </a:rPr>
            </a:br>
            <a:r>
              <a:rPr lang="en-US" sz="2400" b="1" dirty="0">
                <a:solidFill>
                  <a:srgbClr val="000000"/>
                </a:solidFill>
                <a:latin typeface="Comic Sans MS" charset="0"/>
              </a:rPr>
              <a:t>Forthtelling</a:t>
            </a:r>
            <a:br>
              <a:rPr lang="en-US" sz="2400" b="1" dirty="0">
                <a:solidFill>
                  <a:srgbClr val="000000"/>
                </a:solidFill>
                <a:latin typeface="Comic Sans MS" charset="0"/>
              </a:rPr>
            </a:br>
            <a:r>
              <a:rPr lang="en-US" sz="2400" b="1" dirty="0">
                <a:solidFill>
                  <a:srgbClr val="000000"/>
                </a:solidFill>
                <a:latin typeface="Comic Sans MS" charset="0"/>
              </a:rPr>
              <a:t>Mosaic Covenant</a:t>
            </a:r>
          </a:p>
        </p:txBody>
      </p:sp>
      <p:sp>
        <p:nvSpPr>
          <p:cNvPr id="6" name="Rectangle 3"/>
          <p:cNvSpPr txBox="1">
            <a:spLocks noChangeArrowheads="1"/>
          </p:cNvSpPr>
          <p:nvPr/>
        </p:nvSpPr>
        <p:spPr bwMode="auto">
          <a:xfrm>
            <a:off x="5832648" y="2780928"/>
            <a:ext cx="3311352" cy="1584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SzPct val="80000"/>
              <a:buBlip>
                <a:blip r:embed="rId4"/>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5"/>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3"/>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4"/>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4"/>
              </a:buBlip>
              <a:defRPr sz="2000">
                <a:solidFill>
                  <a:schemeClr val="tx1"/>
                </a:solidFill>
                <a:latin typeface="+mn-lt"/>
                <a:ea typeface="Geneva" pitchFamily="-108" charset="-128"/>
              </a:defRPr>
            </a:lvl9pPr>
          </a:lstStyle>
          <a:p>
            <a:pPr marL="0" indent="0" eaLnBrk="1" hangingPunct="1">
              <a:buFontTx/>
              <a:buNone/>
            </a:pPr>
            <a:r>
              <a:rPr lang="en-US" sz="2400" b="1">
                <a:solidFill>
                  <a:srgbClr val="000000"/>
                </a:solidFill>
                <a:latin typeface="Comic Sans MS" charset="0"/>
              </a:rPr>
              <a:t>Predictive</a:t>
            </a:r>
            <a:br>
              <a:rPr lang="en-US" sz="2400" b="1">
                <a:solidFill>
                  <a:srgbClr val="000000"/>
                </a:solidFill>
                <a:latin typeface="Comic Sans MS" charset="0"/>
              </a:rPr>
            </a:br>
            <a:r>
              <a:rPr lang="en-US" sz="2400" b="1">
                <a:solidFill>
                  <a:srgbClr val="000000"/>
                </a:solidFill>
                <a:latin typeface="Comic Sans MS" charset="0"/>
              </a:rPr>
              <a:t>Foretelling</a:t>
            </a:r>
            <a:br>
              <a:rPr lang="en-US" sz="2400" b="1">
                <a:solidFill>
                  <a:srgbClr val="000000"/>
                </a:solidFill>
                <a:latin typeface="Comic Sans MS" charset="0"/>
              </a:rPr>
            </a:br>
            <a:r>
              <a:rPr lang="en-US" sz="2400" b="1">
                <a:solidFill>
                  <a:srgbClr val="000000"/>
                </a:solidFill>
                <a:latin typeface="Comic Sans MS" charset="0"/>
              </a:rPr>
              <a:t>Abrahamic Covenant</a:t>
            </a:r>
          </a:p>
        </p:txBody>
      </p:sp>
      <p:sp>
        <p:nvSpPr>
          <p:cNvPr id="2" name="Striped Right Arrow 1"/>
          <p:cNvSpPr/>
          <p:nvPr/>
        </p:nvSpPr>
        <p:spPr bwMode="auto">
          <a:xfrm>
            <a:off x="5256584"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solidFill>
                <a:srgbClr val="000000"/>
              </a:solidFill>
              <a:latin typeface="Comic Sans MS" pitchFamily="-128" charset="0"/>
            </a:endParaRPr>
          </a:p>
        </p:txBody>
      </p:sp>
      <p:sp>
        <p:nvSpPr>
          <p:cNvPr id="8" name="Striped Right Arrow 7"/>
          <p:cNvSpPr/>
          <p:nvPr/>
        </p:nvSpPr>
        <p:spPr bwMode="auto">
          <a:xfrm rot="10800000">
            <a:off x="3563888"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solidFill>
                <a:srgbClr val="000000"/>
              </a:solidFill>
              <a:latin typeface="Comic Sans MS" pitchFamily="-128" charset="0"/>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942500" flipH="1">
            <a:off x="4038474" y="2725233"/>
            <a:ext cx="1377674" cy="1401264"/>
          </a:xfrm>
          <a:prstGeom prst="rect">
            <a:avLst/>
          </a:prstGeom>
        </p:spPr>
      </p:pic>
    </p:spTree>
    <p:extLst>
      <p:ext uri="{BB962C8B-B14F-4D97-AF65-F5344CB8AC3E}">
        <p14:creationId xmlns:p14="http://schemas.microsoft.com/office/powerpoint/2010/main" val="400410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 calcmode="lin" valueType="num">
                                      <p:cBhvr additive="base">
                                        <p:cTn id="20"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par>
                          <p:cTn id="37" fill="hold">
                            <p:stCondLst>
                              <p:cond delay="500"/>
                            </p:stCondLst>
                            <p:childTnLst>
                              <p:par>
                                <p:cTn id="38" presetID="2" presetClass="entr" presetSubtype="2"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additive="base">
                                        <p:cTn id="40"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5" grpId="0" build="p" autoUpdateAnimBg="0"/>
      <p:bldP spid="6" grpId="0" build="p" autoUpdateAnimBg="0"/>
      <p:bldP spid="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900113" y="2057400"/>
            <a:ext cx="8243887" cy="4540250"/>
          </a:xfrm>
        </p:spPr>
        <p:txBody>
          <a:bodyPr/>
          <a:lstStyle/>
          <a:p>
            <a:pPr marL="514350" indent="-514350" eaLnBrk="1" hangingPunct="1">
              <a:buFont typeface="Comic Sans MS" charset="0"/>
              <a:buAutoNum type="alphaUcPeriod" startAt="4"/>
            </a:pPr>
            <a:r>
              <a:rPr lang="en-US" b="1">
                <a:latin typeface="Comic Sans MS" charset="0"/>
              </a:rPr>
              <a:t>Incomplete Background Data</a:t>
            </a:r>
          </a:p>
          <a:p>
            <a:pPr marL="514350" indent="-514350" eaLnBrk="1" hangingPunct="1">
              <a:buFont typeface="Comic Sans MS" charset="0"/>
              <a:buAutoNum type="alphaUcPeriod" startAt="4"/>
            </a:pPr>
            <a:r>
              <a:rPr lang="en-US" b="1">
                <a:latin typeface="Comic Sans MS" charset="0"/>
              </a:rPr>
              <a:t>Historical Distance</a:t>
            </a:r>
          </a:p>
          <a:p>
            <a:pPr marL="514350" indent="-514350" eaLnBrk="1" hangingPunct="1">
              <a:buFont typeface="Comic Sans MS" charset="0"/>
              <a:buAutoNum type="alphaUcPeriod" startAt="4"/>
            </a:pPr>
            <a:r>
              <a:rPr lang="en-US" b="1">
                <a:latin typeface="Comic Sans MS" charset="0"/>
              </a:rPr>
              <a:t>Lack of Appreciation for Poetry</a:t>
            </a:r>
          </a:p>
          <a:p>
            <a:pPr marL="514350" indent="-514350" eaLnBrk="1" hangingPunct="1">
              <a:buFont typeface="Comic Sans MS" charset="0"/>
              <a:buAutoNum type="alphaUcPeriod" startAt="4"/>
            </a:pPr>
            <a:r>
              <a:rPr lang="en-US" b="1">
                <a:latin typeface="Comic Sans MS" charset="0"/>
              </a:rPr>
              <a:t>Unfamiliarity with Prophetic Books</a:t>
            </a:r>
          </a:p>
          <a:p>
            <a:pPr marL="514350" indent="-514350" eaLnBrk="1" hangingPunct="1">
              <a:buFont typeface="Comic Sans MS" charset="0"/>
              <a:buAutoNum type="alphaUcPeriod" startAt="4"/>
            </a:pPr>
            <a:r>
              <a:rPr lang="en-US" b="1">
                <a:latin typeface="Comic Sans MS" charset="0"/>
              </a:rPr>
              <a:t>Ignorance of Eschatology</a:t>
            </a:r>
          </a:p>
          <a:p>
            <a:pPr marL="514350" indent="-514350" eaLnBrk="1" hangingPunct="1">
              <a:buFont typeface="Comic Sans MS" charset="0"/>
              <a:buAutoNum type="alphaUcPeriod" startAt="4"/>
            </a:pPr>
            <a:r>
              <a:rPr lang="en-US" b="1">
                <a:latin typeface="Comic Sans MS" charset="0"/>
              </a:rPr>
              <a:t>Dual Eschatological Viewpoint</a:t>
            </a:r>
          </a:p>
        </p:txBody>
      </p:sp>
      <p:sp>
        <p:nvSpPr>
          <p:cNvPr id="1020930" name="Rectangle 4"/>
          <p:cNvSpPr>
            <a:spLocks noGrp="1" noChangeArrowheads="1"/>
          </p:cNvSpPr>
          <p:nvPr>
            <p:ph type="title"/>
          </p:nvPr>
        </p:nvSpPr>
        <p:spPr>
          <a:xfrm>
            <a:off x="519113" y="568325"/>
            <a:ext cx="8594725" cy="706438"/>
          </a:xfrm>
        </p:spPr>
        <p:txBody>
          <a:bodyPr/>
          <a:lstStyle/>
          <a:p>
            <a:pPr eaLnBrk="1" hangingPunct="1"/>
            <a:r>
              <a:rPr lang="en-US" sz="4000" b="1">
                <a:solidFill>
                  <a:srgbClr val="000000"/>
                </a:solidFill>
                <a:latin typeface="Comic Sans MS" charset="0"/>
              </a:rPr>
              <a:t>Difficulties Interpreting Prophets</a:t>
            </a:r>
            <a:endParaRPr lang="en-US" sz="4400" b="1">
              <a:latin typeface="Comic Sans MS" charset="0"/>
            </a:endParaRPr>
          </a:p>
        </p:txBody>
      </p:sp>
      <p:sp>
        <p:nvSpPr>
          <p:cNvPr id="5" name="Text Box 105"/>
          <p:cNvSpPr txBox="1">
            <a:spLocks noChangeArrowheads="1"/>
          </p:cNvSpPr>
          <p:nvPr/>
        </p:nvSpPr>
        <p:spPr bwMode="auto">
          <a:xfrm>
            <a:off x="8331200" y="87313"/>
            <a:ext cx="696913" cy="461962"/>
          </a:xfrm>
          <a:prstGeom prst="rect">
            <a:avLst/>
          </a:prstGeom>
          <a:solidFill>
            <a:schemeClr val="tx1"/>
          </a:solid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120</a:t>
            </a:r>
          </a:p>
        </p:txBody>
      </p:sp>
    </p:spTree>
    <p:extLst>
      <p:ext uri="{BB962C8B-B14F-4D97-AF65-F5344CB8AC3E}">
        <p14:creationId xmlns:p14="http://schemas.microsoft.com/office/powerpoint/2010/main" val="29362672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pPr eaLnBrk="1" hangingPunct="1">
              <a:defRPr/>
            </a:pPr>
            <a:r>
              <a:rPr lang="en-US" altLang="ja-JP" sz="4000" b="1" dirty="0">
                <a:solidFill>
                  <a:srgbClr val="FFFFFF"/>
                </a:solidFill>
                <a:latin typeface="Arial"/>
                <a:ea typeface="Osaka" charset="0"/>
                <a:cs typeface="Arial"/>
              </a:rPr>
              <a:t>Approaching a Summit</a:t>
            </a:r>
            <a:endParaRPr lang="en-US" sz="4000" b="1" dirty="0">
              <a:latin typeface="Arial"/>
              <a:ea typeface="Osaka" charset="0"/>
              <a:cs typeface="Arial"/>
            </a:endParaRPr>
          </a:p>
        </p:txBody>
      </p:sp>
      <p:pic>
        <p:nvPicPr>
          <p:cNvPr id="2" name="Picture 1"/>
          <p:cNvPicPr>
            <a:picLocks noChangeAspect="1"/>
          </p:cNvPicPr>
          <p:nvPr/>
        </p:nvPicPr>
        <p:blipFill>
          <a:blip r:embed="rId3"/>
          <a:stretch>
            <a:fillRect/>
          </a:stretch>
        </p:blipFill>
        <p:spPr>
          <a:xfrm>
            <a:off x="-23860" y="751814"/>
            <a:ext cx="9144000" cy="6093619"/>
          </a:xfrm>
          <a:prstGeom prst="rect">
            <a:avLst/>
          </a:prstGeom>
        </p:spPr>
      </p:pic>
    </p:spTree>
    <p:extLst>
      <p:ext uri="{BB962C8B-B14F-4D97-AF65-F5344CB8AC3E}">
        <p14:creationId xmlns:p14="http://schemas.microsoft.com/office/powerpoint/2010/main" val="269998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3667" name="Picture 5" descr="Propohets Diagram"/>
          <p:cNvPicPr>
            <a:picLocks noChangeAspect="1" noChangeArrowheads="1"/>
          </p:cNvPicPr>
          <p:nvPr/>
        </p:nvPicPr>
        <p:blipFill>
          <a:blip r:embed="rId3" cstate="screen">
            <a:extLst>
              <a:ext uri="{28A0092B-C50C-407E-A947-70E740481C1C}">
                <a14:useLocalDpi xmlns:a14="http://schemas.microsoft.com/office/drawing/2010/main"/>
              </a:ext>
            </a:extLst>
          </a:blip>
          <a:srcRect l="14885" t="14970" r="2745" b="67477"/>
          <a:stretch>
            <a:fillRect/>
          </a:stretch>
        </p:blipFill>
        <p:spPr bwMode="auto">
          <a:xfrm>
            <a:off x="-31299" y="4293096"/>
            <a:ext cx="9144000" cy="275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37664" y="1470124"/>
            <a:ext cx="1751583" cy="2246908"/>
          </a:xfrm>
          <a:prstGeom prst="rect">
            <a:avLst/>
          </a:prstGeom>
        </p:spPr>
      </p:pic>
      <p:sp>
        <p:nvSpPr>
          <p:cNvPr id="113666" name="Text Box 4"/>
          <p:cNvSpPr txBox="1">
            <a:spLocks noChangeArrowheads="1"/>
          </p:cNvSpPr>
          <p:nvPr/>
        </p:nvSpPr>
        <p:spPr bwMode="auto">
          <a:xfrm>
            <a:off x="8305800" y="15875"/>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442</a:t>
            </a:r>
          </a:p>
        </p:txBody>
      </p:sp>
      <p:grpSp>
        <p:nvGrpSpPr>
          <p:cNvPr id="24" name="Group 23"/>
          <p:cNvGrpSpPr/>
          <p:nvPr/>
        </p:nvGrpSpPr>
        <p:grpSpPr>
          <a:xfrm>
            <a:off x="5004048" y="1268760"/>
            <a:ext cx="6085956" cy="3312368"/>
            <a:chOff x="5004048" y="1268760"/>
            <a:chExt cx="6085956" cy="3312368"/>
          </a:xfrm>
        </p:grpSpPr>
        <p:sp>
          <p:nvSpPr>
            <p:cNvPr id="13" name="Freeform 12"/>
            <p:cNvSpPr/>
            <p:nvPr/>
          </p:nvSpPr>
          <p:spPr>
            <a:xfrm>
              <a:off x="5004048" y="1268760"/>
              <a:ext cx="6085956" cy="331236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rgbClr val="660066"/>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20" name="TextBox 19"/>
            <p:cNvSpPr txBox="1"/>
            <p:nvPr/>
          </p:nvSpPr>
          <p:spPr>
            <a:xfrm>
              <a:off x="7560840" y="1412776"/>
              <a:ext cx="1619672"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New Heavens &amp; New Earth</a:t>
              </a:r>
            </a:p>
          </p:txBody>
        </p:sp>
      </p:grpSp>
      <p:cxnSp>
        <p:nvCxnSpPr>
          <p:cNvPr id="9" name="Straight Arrow Connector 8"/>
          <p:cNvCxnSpPr/>
          <p:nvPr/>
        </p:nvCxnSpPr>
        <p:spPr bwMode="auto">
          <a:xfrm>
            <a:off x="1475656" y="2060848"/>
            <a:ext cx="648072" cy="43204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nvGrpSpPr>
          <p:cNvPr id="23" name="Group 22"/>
          <p:cNvGrpSpPr/>
          <p:nvPr/>
        </p:nvGrpSpPr>
        <p:grpSpPr>
          <a:xfrm>
            <a:off x="3131840" y="1700808"/>
            <a:ext cx="6085956" cy="3168352"/>
            <a:chOff x="3131840" y="1700808"/>
            <a:chExt cx="6085956" cy="3168352"/>
          </a:xfrm>
        </p:grpSpPr>
        <p:sp>
          <p:nvSpPr>
            <p:cNvPr id="12" name="Freeform 11"/>
            <p:cNvSpPr/>
            <p:nvPr/>
          </p:nvSpPr>
          <p:spPr>
            <a:xfrm>
              <a:off x="3131840" y="1700808"/>
              <a:ext cx="6085956" cy="3168352"/>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rgbClr val="6600CC"/>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19" name="TextBox 18"/>
            <p:cNvSpPr txBox="1"/>
            <p:nvPr/>
          </p:nvSpPr>
          <p:spPr>
            <a:xfrm>
              <a:off x="5724128" y="1844824"/>
              <a:ext cx="1872208"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Christ</a:t>
              </a:r>
              <a:r>
                <a:rPr kumimoji="0" lang="fr-FR" sz="24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s Second Coming to Reign in Millennium</a:t>
              </a:r>
            </a:p>
          </p:txBody>
        </p:sp>
      </p:grpSp>
      <p:grpSp>
        <p:nvGrpSpPr>
          <p:cNvPr id="22" name="Group 21"/>
          <p:cNvGrpSpPr/>
          <p:nvPr/>
        </p:nvGrpSpPr>
        <p:grpSpPr>
          <a:xfrm>
            <a:off x="1043608" y="1988840"/>
            <a:ext cx="5542448" cy="3026250"/>
            <a:chOff x="1043608" y="1988840"/>
            <a:chExt cx="5542448" cy="3026250"/>
          </a:xfrm>
        </p:grpSpPr>
        <p:sp>
          <p:nvSpPr>
            <p:cNvPr id="11" name="Freeform 10"/>
            <p:cNvSpPr/>
            <p:nvPr/>
          </p:nvSpPr>
          <p:spPr>
            <a:xfrm>
              <a:off x="1043608" y="1988840"/>
              <a:ext cx="5542448" cy="3026250"/>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bg2"/>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18" name="TextBox 17"/>
            <p:cNvSpPr txBox="1"/>
            <p:nvPr/>
          </p:nvSpPr>
          <p:spPr>
            <a:xfrm>
              <a:off x="3347864" y="2204864"/>
              <a:ext cx="1872208"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Christ</a:t>
              </a:r>
              <a:r>
                <a:rPr kumimoji="0" lang="fr-FR" sz="24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s First Coming to Suffer</a:t>
              </a:r>
            </a:p>
          </p:txBody>
        </p:sp>
      </p:grpSp>
      <p:grpSp>
        <p:nvGrpSpPr>
          <p:cNvPr id="21" name="Group 20"/>
          <p:cNvGrpSpPr/>
          <p:nvPr/>
        </p:nvGrpSpPr>
        <p:grpSpPr>
          <a:xfrm>
            <a:off x="-36512" y="2276872"/>
            <a:ext cx="4536504" cy="2738218"/>
            <a:chOff x="-36512" y="2276872"/>
            <a:chExt cx="4536504" cy="2738218"/>
          </a:xfrm>
        </p:grpSpPr>
        <p:sp>
          <p:nvSpPr>
            <p:cNvPr id="10" name="Freeform 9"/>
            <p:cNvSpPr/>
            <p:nvPr/>
          </p:nvSpPr>
          <p:spPr>
            <a:xfrm>
              <a:off x="-36512" y="2276872"/>
              <a:ext cx="4536504" cy="273821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accent1">
                <a:lumMod val="75000"/>
              </a:schemeClr>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17" name="TextBox 16"/>
            <p:cNvSpPr txBox="1"/>
            <p:nvPr/>
          </p:nvSpPr>
          <p:spPr>
            <a:xfrm>
              <a:off x="1691680" y="2924944"/>
              <a:ext cx="187220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Exile &amp; Return</a:t>
              </a:r>
            </a:p>
          </p:txBody>
        </p:sp>
      </p:grpSp>
      <p:grpSp>
        <p:nvGrpSpPr>
          <p:cNvPr id="16" name="Group 15"/>
          <p:cNvGrpSpPr/>
          <p:nvPr/>
        </p:nvGrpSpPr>
        <p:grpSpPr>
          <a:xfrm>
            <a:off x="-2122576" y="2492896"/>
            <a:ext cx="4894376" cy="2664296"/>
            <a:chOff x="-2122576" y="2492896"/>
            <a:chExt cx="4894376" cy="2664296"/>
          </a:xfrm>
        </p:grpSpPr>
        <p:sp>
          <p:nvSpPr>
            <p:cNvPr id="5" name="Freeform 4"/>
            <p:cNvSpPr/>
            <p:nvPr/>
          </p:nvSpPr>
          <p:spPr>
            <a:xfrm>
              <a:off x="-2122576" y="2492896"/>
              <a:ext cx="4894376" cy="2664296"/>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rgbClr val="DACA9C"/>
            </a:solidFill>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28" charset="0"/>
                <a:ea typeface="ＭＳ Ｐゴシック" charset="0"/>
                <a:cs typeface="ＭＳ Ｐゴシック" charset="0"/>
              </a:endParaRPr>
            </a:p>
          </p:txBody>
        </p:sp>
        <p:sp>
          <p:nvSpPr>
            <p:cNvPr id="6" name="TextBox 5"/>
            <p:cNvSpPr txBox="1"/>
            <p:nvPr/>
          </p:nvSpPr>
          <p:spPr>
            <a:xfrm>
              <a:off x="-108520" y="3284984"/>
              <a:ext cx="1872208" cy="8640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rPr>
                <a:t>Prophet</a:t>
              </a:r>
              <a:r>
                <a:rPr kumimoji="0" lang="fr-FR" sz="2400" b="1" i="0" u="none" strike="noStrike" kern="1200" cap="none" spc="0" normalizeH="0" baseline="0" noProof="0" dirty="0">
                  <a:ln>
                    <a:noFill/>
                  </a:ln>
                  <a:solidFill>
                    <a:srgbClr val="000000"/>
                  </a:solidFill>
                  <a:effectLst/>
                  <a:uLnTx/>
                  <a:uFillTx/>
                  <a:latin typeface="Arial"/>
                  <a:ea typeface="ＭＳ Ｐゴシック" charset="0"/>
                  <a:cs typeface="Arial"/>
                </a:rPr>
                <a:t>'</a:t>
              </a:r>
              <a:r>
                <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rPr>
                <a:t>s Own Time</a:t>
              </a:r>
            </a:p>
          </p:txBody>
        </p:sp>
      </p:grpSp>
      <p:cxnSp>
        <p:nvCxnSpPr>
          <p:cNvPr id="29" name="Straight Arrow Connector 28"/>
          <p:cNvCxnSpPr/>
          <p:nvPr/>
        </p:nvCxnSpPr>
        <p:spPr bwMode="auto">
          <a:xfrm>
            <a:off x="1547664" y="2076113"/>
            <a:ext cx="1944216" cy="128751"/>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1475656" y="1772816"/>
            <a:ext cx="4608512" cy="28803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1475656" y="1268760"/>
            <a:ext cx="6480720" cy="792088"/>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57346" name="Rectangle 2"/>
          <p:cNvSpPr>
            <a:spLocks noChangeArrowheads="1"/>
          </p:cNvSpPr>
          <p:nvPr/>
        </p:nvSpPr>
        <p:spPr bwMode="auto">
          <a:xfrm>
            <a:off x="0" y="4419600"/>
            <a:ext cx="9144000" cy="2438400"/>
          </a:xfrm>
          <a:prstGeom prst="rect">
            <a:avLst/>
          </a:prstGeom>
          <a:solidFill>
            <a:schemeClr val="accent4"/>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cs typeface="ＭＳ Ｐゴシック" charset="0"/>
              </a:rPr>
              <a:t>Adapted significantly from Salem Kirban, </a:t>
            </a:r>
            <a:r>
              <a:rPr kumimoji="0" lang="en-US" sz="1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cs typeface="ＭＳ Ｐゴシック" charset="0"/>
              </a:rPr>
              <a:t>Charts on Revelation</a:t>
            </a: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charset="0"/>
                <a:ea typeface="ＭＳ Ｐゴシック" charset="0"/>
                <a:cs typeface="ＭＳ Ｐゴシック" charset="0"/>
              </a:rPr>
              <a:t> (1979), 49 </a:t>
            </a:r>
          </a:p>
        </p:txBody>
      </p:sp>
      <p:sp>
        <p:nvSpPr>
          <p:cNvPr id="57349" name="Rectangle 6"/>
          <p:cNvSpPr>
            <a:spLocks noGrp="1" noChangeArrowheads="1"/>
          </p:cNvSpPr>
          <p:nvPr>
            <p:ph type="title" idx="4294967295"/>
          </p:nvPr>
        </p:nvSpPr>
        <p:spPr>
          <a:xfrm>
            <a:off x="0" y="4689475"/>
            <a:ext cx="9144000" cy="769938"/>
          </a:xfrm>
          <a:solidFill>
            <a:schemeClr val="accent4"/>
          </a:solidFill>
        </p:spPr>
        <p:txBody>
          <a:bodyPr/>
          <a:lstStyle/>
          <a:p>
            <a:pPr algn="ctr" eaLnBrk="1" hangingPunct="1">
              <a:defRPr/>
            </a:pPr>
            <a:r>
              <a:rPr lang="en-US" sz="4400" b="1" dirty="0">
                <a:solidFill>
                  <a:srgbClr val="FFFFFF"/>
                </a:solidFill>
                <a:latin typeface="Comic Sans MS" charset="0"/>
                <a:cs typeface="Geneva" charset="0"/>
              </a:rPr>
              <a:t>Time Periods of the Prophets</a:t>
            </a:r>
          </a:p>
        </p:txBody>
      </p:sp>
      <p:sp>
        <p:nvSpPr>
          <p:cNvPr id="2" name="Text Box 4">
            <a:extLst>
              <a:ext uri="{FF2B5EF4-FFF2-40B4-BE49-F238E27FC236}">
                <a16:creationId xmlns:a16="http://schemas.microsoft.com/office/drawing/2014/main" id="{2539BA14-228D-FA80-5E81-B54A572A824A}"/>
              </a:ext>
            </a:extLst>
          </p:cNvPr>
          <p:cNvSpPr txBox="1">
            <a:spLocks noChangeArrowheads="1"/>
          </p:cNvSpPr>
          <p:nvPr/>
        </p:nvSpPr>
        <p:spPr bwMode="auto">
          <a:xfrm>
            <a:off x="183776" y="123451"/>
            <a:ext cx="13638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Isaiah:</a:t>
            </a:r>
          </a:p>
        </p:txBody>
      </p:sp>
      <p:sp>
        <p:nvSpPr>
          <p:cNvPr id="3" name="Text Box 4">
            <a:extLst>
              <a:ext uri="{FF2B5EF4-FFF2-40B4-BE49-F238E27FC236}">
                <a16:creationId xmlns:a16="http://schemas.microsoft.com/office/drawing/2014/main" id="{BF3CFD2D-B37D-D758-C820-1D7D146EED11}"/>
              </a:ext>
            </a:extLst>
          </p:cNvPr>
          <p:cNvSpPr txBox="1">
            <a:spLocks noChangeArrowheads="1"/>
          </p:cNvSpPr>
          <p:nvPr/>
        </p:nvSpPr>
        <p:spPr bwMode="auto">
          <a:xfrm>
            <a:off x="107504" y="657490"/>
            <a:ext cx="13638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7–8</a:t>
            </a:r>
          </a:p>
        </p:txBody>
      </p:sp>
      <p:sp>
        <p:nvSpPr>
          <p:cNvPr id="4" name="Text Box 4">
            <a:extLst>
              <a:ext uri="{FF2B5EF4-FFF2-40B4-BE49-F238E27FC236}">
                <a16:creationId xmlns:a16="http://schemas.microsoft.com/office/drawing/2014/main" id="{7A53CCDA-D54E-C705-2215-079018FF75A3}"/>
              </a:ext>
            </a:extLst>
          </p:cNvPr>
          <p:cNvSpPr txBox="1">
            <a:spLocks noChangeArrowheads="1"/>
          </p:cNvSpPr>
          <p:nvPr/>
        </p:nvSpPr>
        <p:spPr bwMode="auto">
          <a:xfrm>
            <a:off x="1907704" y="657490"/>
            <a:ext cx="13638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39–40</a:t>
            </a:r>
          </a:p>
        </p:txBody>
      </p:sp>
      <p:sp>
        <p:nvSpPr>
          <p:cNvPr id="8" name="Text Box 4">
            <a:extLst>
              <a:ext uri="{FF2B5EF4-FFF2-40B4-BE49-F238E27FC236}">
                <a16:creationId xmlns:a16="http://schemas.microsoft.com/office/drawing/2014/main" id="{A8FE1C57-504B-EE49-7807-5AD74259D9C1}"/>
              </a:ext>
            </a:extLst>
          </p:cNvPr>
          <p:cNvSpPr txBox="1">
            <a:spLocks noChangeArrowheads="1"/>
          </p:cNvSpPr>
          <p:nvPr/>
        </p:nvSpPr>
        <p:spPr bwMode="auto">
          <a:xfrm>
            <a:off x="3707904" y="657490"/>
            <a:ext cx="13638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52–53</a:t>
            </a:r>
          </a:p>
        </p:txBody>
      </p:sp>
      <p:sp>
        <p:nvSpPr>
          <p:cNvPr id="14" name="Text Box 4">
            <a:extLst>
              <a:ext uri="{FF2B5EF4-FFF2-40B4-BE49-F238E27FC236}">
                <a16:creationId xmlns:a16="http://schemas.microsoft.com/office/drawing/2014/main" id="{B69ECD18-CB6F-6171-3EB1-A4A43F64DC6D}"/>
              </a:ext>
            </a:extLst>
          </p:cNvPr>
          <p:cNvSpPr txBox="1">
            <a:spLocks noChangeArrowheads="1"/>
          </p:cNvSpPr>
          <p:nvPr/>
        </p:nvSpPr>
        <p:spPr bwMode="auto">
          <a:xfrm>
            <a:off x="5667382" y="657490"/>
            <a:ext cx="13638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2, 11</a:t>
            </a:r>
          </a:p>
        </p:txBody>
      </p:sp>
      <p:sp>
        <p:nvSpPr>
          <p:cNvPr id="15" name="Text Box 4">
            <a:extLst>
              <a:ext uri="{FF2B5EF4-FFF2-40B4-BE49-F238E27FC236}">
                <a16:creationId xmlns:a16="http://schemas.microsoft.com/office/drawing/2014/main" id="{3E6DF17C-A58C-733A-1EB1-01E71070FCA2}"/>
              </a:ext>
            </a:extLst>
          </p:cNvPr>
          <p:cNvSpPr txBox="1">
            <a:spLocks noChangeArrowheads="1"/>
          </p:cNvSpPr>
          <p:nvPr/>
        </p:nvSpPr>
        <p:spPr bwMode="auto">
          <a:xfrm>
            <a:off x="7520674" y="657490"/>
            <a:ext cx="13638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25:8</a:t>
            </a:r>
          </a:p>
        </p:txBody>
      </p:sp>
    </p:spTree>
    <p:extLst>
      <p:ext uri="{BB962C8B-B14F-4D97-AF65-F5344CB8AC3E}">
        <p14:creationId xmlns:p14="http://schemas.microsoft.com/office/powerpoint/2010/main" val="2058414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pPr eaLnBrk="1" hangingPunct="1">
              <a:defRPr/>
            </a:pPr>
            <a:r>
              <a:rPr lang="en-US" altLang="ja-JP" sz="4000" b="1" dirty="0">
                <a:solidFill>
                  <a:srgbClr val="FFFFFF"/>
                </a:solidFill>
                <a:latin typeface="Arial"/>
                <a:ea typeface="Osaka" charset="0"/>
                <a:cs typeface="Arial"/>
              </a:rPr>
              <a:t>We See the Valleys</a:t>
            </a:r>
            <a:endParaRPr lang="en-US" sz="4000" b="1" dirty="0">
              <a:latin typeface="Arial"/>
              <a:ea typeface="Osaka" charset="0"/>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426177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OPROF00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706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ctrTitle"/>
          </p:nvPr>
        </p:nvSpPr>
        <p:spPr>
          <a:xfrm>
            <a:off x="838200" y="346075"/>
            <a:ext cx="7772400" cy="877888"/>
          </a:xfrm>
          <a:solidFill>
            <a:schemeClr val="tx1"/>
          </a:solidFill>
          <a:effectLst>
            <a:prstShdw prst="shdw15">
              <a:schemeClr val="bg1">
                <a:alpha val="74997"/>
              </a:schemeClr>
            </a:prstShdw>
          </a:effectLst>
        </p:spPr>
        <p:txBody>
          <a:bodyPr/>
          <a:lstStyle/>
          <a:p>
            <a:pPr eaLnBrk="1" hangingPunct="1"/>
            <a:r>
              <a:rPr lang="en-US" sz="5100" b="1">
                <a:solidFill>
                  <a:schemeClr val="bg1"/>
                </a:solidFill>
                <a:latin typeface="Comic Sans MS" charset="0"/>
              </a:rPr>
              <a:t>The Prophetic Message</a:t>
            </a:r>
            <a:endParaRPr lang="en-US" sz="5100">
              <a:solidFill>
                <a:schemeClr val="bg1"/>
              </a:solidFill>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7" name="Picture 2" descr="End of the world -- certain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857"/>
            <a:ext cx="9144000" cy="680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8" name="Rectangle 3"/>
          <p:cNvSpPr>
            <a:spLocks noGrp="1" noChangeArrowheads="1"/>
          </p:cNvSpPr>
          <p:nvPr>
            <p:ph type="title" idx="4294967295"/>
          </p:nvPr>
        </p:nvSpPr>
        <p:spPr>
          <a:xfrm>
            <a:off x="0" y="6131331"/>
            <a:ext cx="9144000" cy="754053"/>
          </a:xfrm>
          <a:solidFill>
            <a:schemeClr val="tx2"/>
          </a:solidFill>
        </p:spPr>
        <p:txBody>
          <a:bodyPr/>
          <a:lstStyle/>
          <a:p>
            <a:pPr algn="ctr" eaLnBrk="1" hangingPunct="1"/>
            <a:r>
              <a:rPr lang="en-US" b="1" dirty="0">
                <a:solidFill>
                  <a:schemeClr val="bg1"/>
                </a:solidFill>
                <a:latin typeface="Arial" panose="020B0604020202020204" pitchFamily="34" charset="0"/>
                <a:cs typeface="Arial" panose="020B0604020202020204" pitchFamily="34" charset="0"/>
              </a:rPr>
              <a:t>Modern False Prophecy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519113" y="536575"/>
            <a:ext cx="8594725" cy="769938"/>
          </a:xfrm>
        </p:spPr>
        <p:txBody>
          <a:bodyPr/>
          <a:lstStyle/>
          <a:p>
            <a:pPr eaLnBrk="1" hangingPunct="1"/>
            <a:r>
              <a:rPr lang="en-US" sz="4400" b="1">
                <a:latin typeface="Comic Sans MS" charset="0"/>
              </a:rPr>
              <a:t>The Prophetic Message</a:t>
            </a:r>
          </a:p>
        </p:txBody>
      </p:sp>
      <p:sp>
        <p:nvSpPr>
          <p:cNvPr id="12291" name="Rectangle 3"/>
          <p:cNvSpPr>
            <a:spLocks noGrp="1" noChangeArrowheads="1"/>
          </p:cNvSpPr>
          <p:nvPr>
            <p:ph type="body" idx="1"/>
          </p:nvPr>
        </p:nvSpPr>
        <p:spPr/>
        <p:txBody>
          <a:bodyPr/>
          <a:lstStyle/>
          <a:p>
            <a:pPr eaLnBrk="1" hangingPunct="1"/>
            <a:r>
              <a:rPr lang="en-US" b="1">
                <a:latin typeface="Comic Sans MS" charset="0"/>
              </a:rPr>
              <a:t>The prophets were not pushovers. They went against the tide to preach the word of Yahweh to a rebellious nation.</a:t>
            </a:r>
          </a:p>
        </p:txBody>
      </p:sp>
      <p:sp>
        <p:nvSpPr>
          <p:cNvPr id="110595" name="Text Box 9"/>
          <p:cNvSpPr txBox="1">
            <a:spLocks noChangeArrowheads="1"/>
          </p:cNvSpPr>
          <p:nvPr/>
        </p:nvSpPr>
        <p:spPr bwMode="auto">
          <a:xfrm>
            <a:off x="8382000" y="76200"/>
            <a:ext cx="612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438</a:t>
            </a:r>
          </a:p>
        </p:txBody>
      </p:sp>
    </p:spTree>
    <p:extLst>
      <p:ext uri="{BB962C8B-B14F-4D97-AF65-F5344CB8AC3E}">
        <p14:creationId xmlns:p14="http://schemas.microsoft.com/office/powerpoint/2010/main" val="68769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519113" y="536575"/>
            <a:ext cx="8594725"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4400" b="1">
                <a:solidFill>
                  <a:srgbClr val="000000"/>
                </a:solidFill>
              </a:rPr>
              <a:t>The Prophetic Message</a:t>
            </a:r>
          </a:p>
        </p:txBody>
      </p:sp>
      <p:sp>
        <p:nvSpPr>
          <p:cNvPr id="38915" name="Rectangle 3"/>
          <p:cNvSpPr>
            <a:spLocks noGrp="1" noChangeArrowheads="1"/>
          </p:cNvSpPr>
          <p:nvPr>
            <p:ph type="body" idx="1"/>
          </p:nvPr>
        </p:nvSpPr>
        <p:spPr>
          <a:xfrm>
            <a:off x="900113" y="2057400"/>
            <a:ext cx="8243887" cy="4540250"/>
          </a:xfrm>
        </p:spPr>
        <p:txBody>
          <a:bodyPr/>
          <a:lstStyle/>
          <a:p>
            <a:pPr eaLnBrk="1" hangingPunct="1"/>
            <a:r>
              <a:rPr lang="en-US" b="1">
                <a:latin typeface="Comic Sans MS" charset="0"/>
              </a:rPr>
              <a:t>A major concern posed by the prophets was idolatry.</a:t>
            </a:r>
          </a:p>
          <a:p>
            <a:pPr eaLnBrk="1" hangingPunct="1"/>
            <a:r>
              <a:rPr lang="en-US" b="1">
                <a:latin typeface="Comic Sans MS" charset="0"/>
              </a:rPr>
              <a:t>But they also had social and economic concerns. </a:t>
            </a:r>
          </a:p>
          <a:p>
            <a:pPr eaLnBrk="1" hangingPunct="1"/>
            <a:r>
              <a:rPr lang="en-US" b="1">
                <a:latin typeface="Comic Sans MS" charset="0"/>
              </a:rPr>
              <a:t>They spoke pronouncements of judgments to steer the nation away from the curses.</a:t>
            </a:r>
          </a:p>
        </p:txBody>
      </p:sp>
      <p:sp>
        <p:nvSpPr>
          <p:cNvPr id="111619" name="Rectangle 4"/>
          <p:cNvSpPr>
            <a:spLocks noGrp="1" noChangeArrowheads="1"/>
          </p:cNvSpPr>
          <p:nvPr>
            <p:ph type="title"/>
          </p:nvPr>
        </p:nvSpPr>
        <p:spPr>
          <a:xfrm>
            <a:off x="519113" y="536575"/>
            <a:ext cx="8594725" cy="769938"/>
          </a:xfrm>
        </p:spPr>
        <p:txBody>
          <a:bodyPr/>
          <a:lstStyle/>
          <a:p>
            <a:pPr eaLnBrk="1" hangingPunct="1"/>
            <a:r>
              <a:rPr lang="en-US" sz="4400" b="1">
                <a:latin typeface="Comic Sans MS" charset="0"/>
              </a:rPr>
              <a:t>The Prophetic Message</a:t>
            </a:r>
          </a:p>
        </p:txBody>
      </p:sp>
    </p:spTree>
    <p:extLst>
      <p:ext uri="{BB962C8B-B14F-4D97-AF65-F5344CB8AC3E}">
        <p14:creationId xmlns:p14="http://schemas.microsoft.com/office/powerpoint/2010/main" val="407246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Propohets Diagram"/>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4613" y="-11113"/>
            <a:ext cx="9371013" cy="6943726"/>
          </a:xfrm>
          <a:solidFill>
            <a:srgbClr val="99CCFF"/>
          </a:solidFill>
        </p:spPr>
      </p:pic>
      <p:grpSp>
        <p:nvGrpSpPr>
          <p:cNvPr id="3" name="Group 2"/>
          <p:cNvGrpSpPr/>
          <p:nvPr/>
        </p:nvGrpSpPr>
        <p:grpSpPr>
          <a:xfrm>
            <a:off x="72008" y="-26495"/>
            <a:ext cx="9144000" cy="6731854"/>
            <a:chOff x="72008" y="-26495"/>
            <a:chExt cx="9144000" cy="6731854"/>
          </a:xfrm>
        </p:grpSpPr>
        <p:sp>
          <p:nvSpPr>
            <p:cNvPr id="2" name="Rectangle 1"/>
            <p:cNvSpPr/>
            <p:nvPr/>
          </p:nvSpPr>
          <p:spPr bwMode="auto">
            <a:xfrm>
              <a:off x="3131840" y="3212976"/>
              <a:ext cx="3312368" cy="57606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38" name="Rectangle 37"/>
            <p:cNvSpPr/>
            <p:nvPr/>
          </p:nvSpPr>
          <p:spPr bwMode="auto">
            <a:xfrm>
              <a:off x="72008" y="908720"/>
              <a:ext cx="4139952" cy="1368152"/>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2" name="Rectangle 41"/>
            <p:cNvSpPr/>
            <p:nvPr/>
          </p:nvSpPr>
          <p:spPr bwMode="auto">
            <a:xfrm>
              <a:off x="5076056" y="908720"/>
              <a:ext cx="4139952" cy="1368152"/>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4" name="Rectangle 43"/>
            <p:cNvSpPr/>
            <p:nvPr/>
          </p:nvSpPr>
          <p:spPr bwMode="auto">
            <a:xfrm>
              <a:off x="683568" y="-26495"/>
              <a:ext cx="6336704" cy="57606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5" name="Rectangle 44"/>
            <p:cNvSpPr/>
            <p:nvPr/>
          </p:nvSpPr>
          <p:spPr bwMode="auto">
            <a:xfrm>
              <a:off x="2771800" y="5877272"/>
              <a:ext cx="3528392" cy="828087"/>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6" name="Rectangle 45"/>
            <p:cNvSpPr/>
            <p:nvPr/>
          </p:nvSpPr>
          <p:spPr bwMode="auto">
            <a:xfrm>
              <a:off x="3563888" y="4149080"/>
              <a:ext cx="2160240" cy="288032"/>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7" name="Rectangle 46"/>
            <p:cNvSpPr/>
            <p:nvPr/>
          </p:nvSpPr>
          <p:spPr bwMode="auto">
            <a:xfrm>
              <a:off x="179512" y="3717032"/>
              <a:ext cx="2160240" cy="360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8" name="Rectangle 47"/>
            <p:cNvSpPr/>
            <p:nvPr/>
          </p:nvSpPr>
          <p:spPr bwMode="auto">
            <a:xfrm>
              <a:off x="6876256" y="3681032"/>
              <a:ext cx="2160240" cy="396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9" name="Rectangle 48"/>
            <p:cNvSpPr/>
            <p:nvPr/>
          </p:nvSpPr>
          <p:spPr bwMode="auto">
            <a:xfrm>
              <a:off x="5724128" y="2492896"/>
              <a:ext cx="648072"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0" name="Rectangle 49"/>
            <p:cNvSpPr/>
            <p:nvPr/>
          </p:nvSpPr>
          <p:spPr bwMode="auto">
            <a:xfrm>
              <a:off x="2843808" y="2492896"/>
              <a:ext cx="576064"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1" name="Rectangle 50"/>
            <p:cNvSpPr/>
            <p:nvPr/>
          </p:nvSpPr>
          <p:spPr bwMode="auto">
            <a:xfrm>
              <a:off x="3131840" y="2924944"/>
              <a:ext cx="576064"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2" name="Rectangle 51"/>
            <p:cNvSpPr/>
            <p:nvPr/>
          </p:nvSpPr>
          <p:spPr bwMode="auto">
            <a:xfrm>
              <a:off x="5580112" y="2924944"/>
              <a:ext cx="576064"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7" name="Rectangle 56"/>
            <p:cNvSpPr/>
            <p:nvPr/>
          </p:nvSpPr>
          <p:spPr bwMode="auto">
            <a:xfrm>
              <a:off x="3851920" y="5445224"/>
              <a:ext cx="1512168" cy="288032"/>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8" name="Rectangle 57"/>
            <p:cNvSpPr/>
            <p:nvPr/>
          </p:nvSpPr>
          <p:spPr bwMode="auto">
            <a:xfrm>
              <a:off x="3347864" y="5661248"/>
              <a:ext cx="2160240" cy="360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grpSp>
      <p:sp>
        <p:nvSpPr>
          <p:cNvPr id="112641" name="Rectangle 20"/>
          <p:cNvSpPr>
            <a:spLocks noGrp="1" noChangeArrowheads="1"/>
          </p:cNvSpPr>
          <p:nvPr>
            <p:ph type="title"/>
          </p:nvPr>
        </p:nvSpPr>
        <p:spPr>
          <a:xfrm>
            <a:off x="683568" y="-37545"/>
            <a:ext cx="7941319" cy="584776"/>
          </a:xfrm>
        </p:spPr>
        <p:txBody>
          <a:bodyPr/>
          <a:lstStyle/>
          <a:p>
            <a:pPr eaLnBrk="1" hangingPunct="1"/>
            <a:r>
              <a:rPr lang="en-US" sz="3200" b="1">
                <a:latin typeface="Arial"/>
                <a:cs typeface="Arial"/>
              </a:rPr>
              <a:t>Purpose of the Prophetic Books</a:t>
            </a:r>
          </a:p>
        </p:txBody>
      </p:sp>
      <p:sp>
        <p:nvSpPr>
          <p:cNvPr id="36872" name="Oval 8"/>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36873" name="Oval 9"/>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36874" name="Oval 10"/>
          <p:cNvSpPr>
            <a:spLocks noChangeArrowheads="1"/>
          </p:cNvSpPr>
          <p:nvPr/>
        </p:nvSpPr>
        <p:spPr bwMode="auto">
          <a:xfrm>
            <a:off x="3203848" y="2971800"/>
            <a:ext cx="2590800" cy="990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36878" name="Text Box 14"/>
          <p:cNvSpPr txBox="1">
            <a:spLocks noChangeArrowheads="1"/>
          </p:cNvSpPr>
          <p:nvPr/>
        </p:nvSpPr>
        <p:spPr bwMode="auto">
          <a:xfrm>
            <a:off x="71438" y="5695636"/>
            <a:ext cx="2470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Deut. 28; Lev. 26</a:t>
            </a:r>
          </a:p>
        </p:txBody>
      </p:sp>
      <p:sp>
        <p:nvSpPr>
          <p:cNvPr id="36879" name="Text Box 15"/>
          <p:cNvSpPr txBox="1">
            <a:spLocks noChangeArrowheads="1"/>
          </p:cNvSpPr>
          <p:nvPr/>
        </p:nvSpPr>
        <p:spPr bwMode="auto">
          <a:xfrm>
            <a:off x="71438" y="6018056"/>
            <a:ext cx="15096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Conditional</a:t>
            </a:r>
          </a:p>
        </p:txBody>
      </p:sp>
      <p:sp>
        <p:nvSpPr>
          <p:cNvPr id="36880" name="Text Box 16"/>
          <p:cNvSpPr txBox="1">
            <a:spLocks noChangeArrowheads="1"/>
          </p:cNvSpPr>
          <p:nvPr/>
        </p:nvSpPr>
        <p:spPr bwMode="auto">
          <a:xfrm>
            <a:off x="71438" y="6340475"/>
            <a:ext cx="13731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Judgment</a:t>
            </a:r>
          </a:p>
        </p:txBody>
      </p:sp>
      <p:sp>
        <p:nvSpPr>
          <p:cNvPr id="36883" name="Text Box 19"/>
          <p:cNvSpPr txBox="1">
            <a:spLocks noChangeArrowheads="1"/>
          </p:cNvSpPr>
          <p:nvPr/>
        </p:nvSpPr>
        <p:spPr bwMode="auto">
          <a:xfrm>
            <a:off x="71438" y="5373216"/>
            <a:ext cx="222173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Mosaic Covenant</a:t>
            </a:r>
          </a:p>
        </p:txBody>
      </p:sp>
      <p:sp>
        <p:nvSpPr>
          <p:cNvPr id="59" name="Rectangle 58"/>
          <p:cNvSpPr/>
          <p:nvPr/>
        </p:nvSpPr>
        <p:spPr bwMode="auto">
          <a:xfrm rot="3272781">
            <a:off x="5066968" y="5742518"/>
            <a:ext cx="870060" cy="360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36871" name="Oval 7"/>
          <p:cNvSpPr>
            <a:spLocks noChangeArrowheads="1"/>
          </p:cNvSpPr>
          <p:nvPr/>
        </p:nvSpPr>
        <p:spPr bwMode="auto">
          <a:xfrm>
            <a:off x="3200400" y="5229200"/>
            <a:ext cx="2590800" cy="918592"/>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60" name="Text Box 19"/>
          <p:cNvSpPr txBox="1">
            <a:spLocks noChangeArrowheads="1"/>
          </p:cNvSpPr>
          <p:nvPr/>
        </p:nvSpPr>
        <p:spPr bwMode="auto">
          <a:xfrm>
            <a:off x="35496" y="908720"/>
            <a:ext cx="4176464" cy="1323439"/>
          </a:xfrm>
          <a:prstGeom prst="rect">
            <a:avLst/>
          </a:prstGeom>
          <a:noFill/>
          <a:ln>
            <a:noFill/>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0060EE"/>
                </a:solidFill>
                <a:effectLst/>
                <a:uLnTx/>
                <a:uFillTx/>
                <a:latin typeface="Arial"/>
                <a:ea typeface="ＭＳ Ｐゴシック" charset="0"/>
                <a:cs typeface="Arial"/>
              </a:rPr>
              <a:t>Historical Books</a:t>
            </a:r>
            <a:br>
              <a:rPr kumimoji="0" lang="zh-CN" altLang="en-US" sz="1600" b="0" i="0" u="none" strike="noStrike" kern="1200" cap="none" spc="0" normalizeH="0" baseline="0" noProof="0">
                <a:ln>
                  <a:noFill/>
                </a:ln>
                <a:solidFill>
                  <a:srgbClr val="0060EE"/>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0060EE"/>
                </a:solidFill>
                <a:effectLst/>
                <a:uLnTx/>
                <a:uFillTx/>
                <a:latin typeface="Arial"/>
                <a:ea typeface="ＭＳ Ｐゴシック" charset="0"/>
                <a:cs typeface="Arial"/>
              </a:rPr>
              <a:t>(Joshua-Esther)</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Recipients of the Prophetic Message</a:t>
            </a:r>
            <a:endParaRPr kumimoji="0" lang="zh-CN" altLang="en-US" sz="1600" b="0" i="0" u="none" strike="noStrike" kern="1200" cap="none" spc="0" normalizeH="0" baseline="0" noProof="0">
              <a:ln>
                <a:noFill/>
              </a:ln>
              <a:solidFill>
                <a:srgbClr val="000000"/>
              </a:solidFill>
              <a:effectLst/>
              <a:uLnTx/>
              <a:uFillTx/>
              <a:latin typeface="Arial"/>
              <a:ea typeface="ＭＳ Ｐゴシック" charset="0"/>
              <a:cs typeface="Arial"/>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People</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1" name="Text Box 20"/>
          <p:cNvSpPr txBox="1">
            <a:spLocks noChangeArrowheads="1"/>
          </p:cNvSpPr>
          <p:nvPr/>
        </p:nvSpPr>
        <p:spPr bwMode="auto">
          <a:xfrm>
            <a:off x="234255" y="3645024"/>
            <a:ext cx="2058988" cy="492443"/>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People</a:t>
            </a:r>
            <a:b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b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Unfaithful to Covenant</a:t>
            </a:r>
          </a:p>
        </p:txBody>
      </p:sp>
      <p:sp>
        <p:nvSpPr>
          <p:cNvPr id="62" name="Text Box 22"/>
          <p:cNvSpPr txBox="1">
            <a:spLocks noChangeArrowheads="1"/>
          </p:cNvSpPr>
          <p:nvPr/>
        </p:nvSpPr>
        <p:spPr bwMode="auto">
          <a:xfrm>
            <a:off x="5076056" y="908720"/>
            <a:ext cx="4156230" cy="1314450"/>
          </a:xfrm>
          <a:prstGeom prst="rect">
            <a:avLst/>
          </a:prstGeom>
          <a:noFill/>
          <a:ln>
            <a:noFill/>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0060EE"/>
                </a:solidFill>
                <a:effectLst/>
                <a:uLnTx/>
                <a:uFillTx/>
                <a:latin typeface="Arial"/>
                <a:ea typeface="ＭＳ Ｐゴシック" charset="0"/>
                <a:cs typeface="Arial"/>
              </a:rPr>
              <a:t>Poetical Books</a:t>
            </a:r>
            <a:br>
              <a:rPr kumimoji="0" lang="zh-CN" altLang="en-US" sz="1600" b="0" i="0" u="none" strike="noStrike" kern="1200" cap="none" spc="0" normalizeH="0" baseline="0" noProof="0">
                <a:ln>
                  <a:noFill/>
                </a:ln>
                <a:solidFill>
                  <a:srgbClr val="0060EE"/>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0060EE"/>
                </a:solidFill>
                <a:effectLst/>
                <a:uLnTx/>
                <a:uFillTx/>
                <a:latin typeface="Arial"/>
                <a:ea typeface="ＭＳ Ｐゴシック" charset="0"/>
                <a:cs typeface="Arial"/>
              </a:rPr>
              <a:t>(Job-Song of Solomon)</a:t>
            </a: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 </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Aim of the Prophetic Message</a:t>
            </a:r>
            <a:endParaRPr kumimoji="0" lang="zh-CN" altLang="en-US" sz="1600" b="0" i="0" u="none" strike="noStrike" kern="1200" cap="none" spc="0" normalizeH="0" baseline="0" noProof="0">
              <a:ln>
                <a:noFill/>
              </a:ln>
              <a:solidFill>
                <a:srgbClr val="000000"/>
              </a:solidFill>
              <a:effectLst/>
              <a:uLnTx/>
              <a:uFillTx/>
              <a:latin typeface="Arial"/>
              <a:ea typeface="ＭＳ Ｐゴシック" charset="0"/>
              <a:cs typeface="Arial"/>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Behavior</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3" name="Text Box 23"/>
          <p:cNvSpPr txBox="1">
            <a:spLocks noChangeArrowheads="1"/>
          </p:cNvSpPr>
          <p:nvPr/>
        </p:nvSpPr>
        <p:spPr bwMode="auto">
          <a:xfrm>
            <a:off x="3109218" y="3232993"/>
            <a:ext cx="2844800" cy="954107"/>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DF2803"/>
                </a:solidFill>
                <a:effectLst/>
                <a:uLnTx/>
                <a:uFillTx/>
                <a:latin typeface="Arial"/>
                <a:ea typeface="ＭＳ Ｐゴシック" charset="0"/>
                <a:cs typeface="Arial"/>
              </a:rPr>
              <a:t>Prophetical Books</a:t>
            </a:r>
            <a:br>
              <a:rPr kumimoji="0" lang="zh-CN" altLang="en-US" sz="1600" b="1" i="0" u="none" strike="noStrike" kern="1200" cap="none" spc="0" normalizeH="0" baseline="0" noProof="0">
                <a:ln>
                  <a:noFill/>
                </a:ln>
                <a:solidFill>
                  <a:srgbClr val="DF2803"/>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DF2803"/>
                </a:solidFill>
                <a:effectLst/>
                <a:uLnTx/>
                <a:uFillTx/>
                <a:latin typeface="Arial"/>
                <a:ea typeface="ＭＳ Ｐゴシック" charset="0"/>
                <a:cs typeface="Arial"/>
              </a:rPr>
              <a:t>(Isaiah-Malachi)</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Preachers</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4" name="Text Box 24"/>
          <p:cNvSpPr txBox="1">
            <a:spLocks noChangeArrowheads="1"/>
          </p:cNvSpPr>
          <p:nvPr/>
        </p:nvSpPr>
        <p:spPr bwMode="auto">
          <a:xfrm>
            <a:off x="2402780" y="5426918"/>
            <a:ext cx="4113436" cy="1314450"/>
          </a:xfrm>
          <a:prstGeom prst="rect">
            <a:avLst/>
          </a:prstGeom>
          <a:noFill/>
          <a:ln>
            <a:noFill/>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0060EE"/>
                </a:solidFill>
                <a:effectLst/>
                <a:uLnTx/>
                <a:uFillTx/>
                <a:latin typeface="Arial"/>
                <a:ea typeface="ＭＳ Ｐゴシック" charset="0"/>
                <a:cs typeface="Arial"/>
              </a:rPr>
              <a:t>Pentateuch</a:t>
            </a:r>
            <a:br>
              <a:rPr kumimoji="0" lang="zh-CN" altLang="en-US" sz="1600" b="0" i="0" u="none" strike="noStrike" kern="1200" cap="none" spc="0" normalizeH="0" baseline="0" noProof="0">
                <a:ln>
                  <a:noFill/>
                </a:ln>
                <a:solidFill>
                  <a:srgbClr val="0060EE"/>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0060EE"/>
                </a:solidFill>
                <a:effectLst/>
                <a:uLnTx/>
                <a:uFillTx/>
                <a:latin typeface="Arial"/>
                <a:ea typeface="ＭＳ Ｐゴシック" charset="0"/>
                <a:cs typeface="Arial"/>
              </a:rPr>
              <a:t>(Genesis-Deuteronomy)</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Basis of the Prophetic Message</a:t>
            </a:r>
            <a:endParaRPr kumimoji="0" lang="zh-CN" altLang="en-US" sz="1600" b="0" i="0" u="none" strike="noStrike" kern="1200" cap="none" spc="0" normalizeH="0" baseline="0" noProof="0">
              <a:ln>
                <a:noFill/>
              </a:ln>
              <a:solidFill>
                <a:srgbClr val="000000"/>
              </a:solidFill>
              <a:effectLst/>
              <a:uLnTx/>
              <a:uFillTx/>
              <a:latin typeface="Arial"/>
              <a:ea typeface="ＭＳ Ｐゴシック" charset="0"/>
              <a:cs typeface="Arial"/>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Relationship: Israel &amp; God</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5" name="Text Box 26"/>
          <p:cNvSpPr txBox="1">
            <a:spLocks noChangeArrowheads="1"/>
          </p:cNvSpPr>
          <p:nvPr/>
        </p:nvSpPr>
        <p:spPr bwMode="auto">
          <a:xfrm>
            <a:off x="2699792" y="2502743"/>
            <a:ext cx="863600" cy="738664"/>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a:ea typeface="ＭＳ Ｐゴシック" charset="0"/>
                <a:cs typeface="Arial"/>
              </a:rPr>
              <a:t>WHO they aimed at</a:t>
            </a:r>
            <a:endParaRPr kumimoji="0" lang="zh-CN" altLang="en-US" sz="1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6" name="Text Box 27"/>
          <p:cNvSpPr txBox="1">
            <a:spLocks noChangeArrowheads="1"/>
          </p:cNvSpPr>
          <p:nvPr/>
        </p:nvSpPr>
        <p:spPr bwMode="auto">
          <a:xfrm>
            <a:off x="5622454" y="2502743"/>
            <a:ext cx="893762" cy="738664"/>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a:ea typeface="ＭＳ Ｐゴシック" charset="0"/>
                <a:cs typeface="Arial"/>
              </a:rPr>
              <a:t>WHAT they aimed at</a:t>
            </a:r>
            <a:endParaRPr kumimoji="0" lang="zh-CN" altLang="en-US" sz="1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7" name="Text Box 25"/>
          <p:cNvSpPr txBox="1">
            <a:spLocks noChangeArrowheads="1"/>
          </p:cNvSpPr>
          <p:nvPr/>
        </p:nvSpPr>
        <p:spPr bwMode="auto">
          <a:xfrm>
            <a:off x="6804248" y="3645024"/>
            <a:ext cx="2260600" cy="492443"/>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Behavior </a:t>
            </a:r>
            <a:b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b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Unaffected by Covenant</a:t>
            </a:r>
            <a:endParaRPr kumimoji="0" lang="zh-CN" altLang="en-US" sz="13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43" name="Text Box 17"/>
          <p:cNvSpPr txBox="1">
            <a:spLocks noChangeArrowheads="1"/>
          </p:cNvSpPr>
          <p:nvPr/>
        </p:nvSpPr>
        <p:spPr bwMode="auto">
          <a:xfrm>
            <a:off x="8458200" y="0"/>
            <a:ext cx="762000" cy="830997"/>
          </a:xfrm>
          <a:prstGeom prst="rect">
            <a:avLst/>
          </a:prstGeom>
          <a:solidFill>
            <a:schemeClr val="bg1"/>
          </a:solidFill>
          <a:ln>
            <a:noFill/>
          </a:ln>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ＭＳ Ｐゴシック" charset="0"/>
                <a:cs typeface="Arial"/>
              </a:rPr>
              <a:t>50b440</a:t>
            </a: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54" name="Text Box 16"/>
          <p:cNvSpPr txBox="1">
            <a:spLocks noChangeArrowheads="1"/>
          </p:cNvSpPr>
          <p:nvPr/>
        </p:nvSpPr>
        <p:spPr bwMode="auto">
          <a:xfrm>
            <a:off x="71438" y="4581525"/>
            <a:ext cx="2638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omic Sans MS" charset="0"/>
                <a:ea typeface="ＭＳ Ｐゴシック" charset="0"/>
              </a:rPr>
              <a:t>FORTHTELLING</a:t>
            </a:r>
          </a:p>
        </p:txBody>
      </p:sp>
    </p:spTree>
    <p:extLst>
      <p:ext uri="{BB962C8B-B14F-4D97-AF65-F5344CB8AC3E}">
        <p14:creationId xmlns:p14="http://schemas.microsoft.com/office/powerpoint/2010/main" val="197677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8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8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8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blinds(horizontal)">
                                      <p:cBhvr>
                                        <p:cTn id="28" dur="500"/>
                                        <p:tgtEl>
                                          <p:spTgt spid="368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6873"/>
                                        </p:tgtEl>
                                        <p:attrNameLst>
                                          <p:attrName>style.visibility</p:attrName>
                                        </p:attrNameLst>
                                      </p:cBhvr>
                                      <p:to>
                                        <p:strVal val="visible"/>
                                      </p:to>
                                    </p:set>
                                    <p:animEffect transition="in" filter="blinds(horizontal)">
                                      <p:cBhvr>
                                        <p:cTn id="33" dur="500"/>
                                        <p:tgtEl>
                                          <p:spTgt spid="3687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874"/>
                                        </p:tgtEl>
                                        <p:attrNameLst>
                                          <p:attrName>style.visibility</p:attrName>
                                        </p:attrNameLst>
                                      </p:cBhvr>
                                      <p:to>
                                        <p:strVal val="visible"/>
                                      </p:to>
                                    </p:set>
                                    <p:animEffect transition="in" filter="blinds(horizontal)">
                                      <p:cBhvr>
                                        <p:cTn id="38" dur="500"/>
                                        <p:tgtEl>
                                          <p:spTgt spid="368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8" grpId="0"/>
      <p:bldP spid="36879" grpId="0"/>
      <p:bldP spid="36880" grpId="0"/>
      <p:bldP spid="36883" grpId="0"/>
      <p:bldP spid="36871" grpId="0" animBg="1"/>
      <p:bldP spid="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304800"/>
            <a:ext cx="451485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ctrTitle"/>
          </p:nvPr>
        </p:nvSpPr>
        <p:spPr>
          <a:xfrm>
            <a:off x="685800" y="4906963"/>
            <a:ext cx="7772400" cy="1403350"/>
          </a:xfrm>
        </p:spPr>
        <p:txBody>
          <a:bodyPr/>
          <a:lstStyle/>
          <a:p>
            <a:pPr eaLnBrk="1" hangingPunct="1"/>
            <a:r>
              <a:rPr lang="en-US">
                <a:latin typeface="Comic Sans MS" charset="0"/>
              </a:rPr>
              <a:t>The Rise of the Prophetic Ministry</a:t>
            </a:r>
          </a:p>
        </p:txBody>
      </p:sp>
      <p:sp>
        <p:nvSpPr>
          <p:cNvPr id="41987" name="Rectangle 8"/>
          <p:cNvSpPr>
            <a:spLocks noChangeArrowheads="1"/>
          </p:cNvSpPr>
          <p:nvPr/>
        </p:nvSpPr>
        <p:spPr bwMode="auto">
          <a:xfrm>
            <a:off x="2438400" y="1295400"/>
            <a:ext cx="914400" cy="762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27538" y="0"/>
            <a:ext cx="4716462" cy="6858000"/>
          </a:xfrm>
          <a:prstGeom prst="rect">
            <a:avLst/>
          </a:prstGeom>
          <a:solidFill>
            <a:schemeClr val="tx1"/>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53282" name="Title 1"/>
          <p:cNvSpPr>
            <a:spLocks noGrp="1"/>
          </p:cNvSpPr>
          <p:nvPr>
            <p:ph type="title"/>
          </p:nvPr>
        </p:nvSpPr>
        <p:spPr>
          <a:xfrm>
            <a:off x="72008" y="115888"/>
            <a:ext cx="9071992" cy="792162"/>
          </a:xfrm>
        </p:spPr>
        <p:txBody>
          <a:bodyPr/>
          <a:lstStyle/>
          <a:p>
            <a:pPr algn="l"/>
            <a:r>
              <a:rPr lang="de-DE" sz="3600" b="1" dirty="0">
                <a:solidFill>
                  <a:srgbClr val="000090"/>
                </a:solidFill>
                <a:latin typeface="Arial" charset="0"/>
                <a:ea typeface="ＭＳ Ｐゴシック" charset="0"/>
              </a:rPr>
              <a:t>Deut. 28: </a:t>
            </a:r>
            <a:r>
              <a:rPr lang="en-US" sz="3600" b="1" dirty="0">
                <a:solidFill>
                  <a:srgbClr val="000090"/>
                </a:solidFill>
                <a:latin typeface="Arial" charset="0"/>
                <a:ea typeface="ＭＳ Ｐゴシック" charset="0"/>
              </a:rPr>
              <a:t>Blessings</a:t>
            </a:r>
            <a:r>
              <a:rPr lang="en-US" sz="3600" b="1" dirty="0">
                <a:solidFill>
                  <a:schemeClr val="bg1"/>
                </a:solidFill>
                <a:latin typeface="Arial" charset="0"/>
                <a:ea typeface="ＭＳ Ｐゴシック" charset="0"/>
              </a:rPr>
              <a:t> &amp; </a:t>
            </a:r>
            <a:r>
              <a:rPr lang="en-US" sz="3600" b="1" dirty="0">
                <a:solidFill>
                  <a:srgbClr val="FFFFFF"/>
                </a:solidFill>
                <a:latin typeface="Arial" charset="0"/>
                <a:ea typeface="ＭＳ Ｐゴシック" charset="0"/>
              </a:rPr>
              <a:t>Curses</a:t>
            </a:r>
          </a:p>
        </p:txBody>
      </p:sp>
      <p:sp>
        <p:nvSpPr>
          <p:cNvPr id="4" name="Title 1"/>
          <p:cNvSpPr txBox="1">
            <a:spLocks/>
          </p:cNvSpPr>
          <p:nvPr/>
        </p:nvSpPr>
        <p:spPr bwMode="auto">
          <a:xfrm>
            <a:off x="34925" y="11969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Your towns and your fields </a:t>
            </a:r>
            <a:br>
              <a:rPr kumimoji="0" lang="en-US" sz="2000" b="1" i="0" u="none" strike="noStrike" kern="1200" cap="none" spc="0" normalizeH="0" baseline="0" noProof="0">
                <a:ln>
                  <a:noFill/>
                </a:ln>
                <a:solidFill>
                  <a:srgbClr val="000090"/>
                </a:solidFill>
                <a:effectLst/>
                <a:uLnTx/>
                <a:uFillTx/>
                <a:latin typeface="Arial" charset="0"/>
                <a:ea typeface="ＭＳ Ｐゴシック" charset="0"/>
              </a:rPr>
            </a:b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will be blessed (3)</a:t>
            </a:r>
          </a:p>
        </p:txBody>
      </p:sp>
      <p:sp>
        <p:nvSpPr>
          <p:cNvPr id="5" name="Title 1"/>
          <p:cNvSpPr txBox="1">
            <a:spLocks/>
          </p:cNvSpPr>
          <p:nvPr/>
        </p:nvSpPr>
        <p:spPr bwMode="auto">
          <a:xfrm>
            <a:off x="34925" y="2074863"/>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Your children and your crops </a:t>
            </a:r>
            <a:br>
              <a:rPr kumimoji="0" lang="en-US" sz="2000" b="1" i="0" u="none" strike="noStrike" kern="1200" cap="none" spc="0" normalizeH="0" baseline="0" noProof="0">
                <a:ln>
                  <a:noFill/>
                </a:ln>
                <a:solidFill>
                  <a:srgbClr val="000090"/>
                </a:solidFill>
                <a:effectLst/>
                <a:uLnTx/>
                <a:uFillTx/>
                <a:latin typeface="Arial" charset="0"/>
                <a:ea typeface="ＭＳ Ｐゴシック" charset="0"/>
              </a:rPr>
            </a:b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will be blessed (4)</a:t>
            </a:r>
          </a:p>
        </p:txBody>
      </p:sp>
      <p:sp>
        <p:nvSpPr>
          <p:cNvPr id="6" name="Title 1"/>
          <p:cNvSpPr txBox="1">
            <a:spLocks/>
          </p:cNvSpPr>
          <p:nvPr/>
        </p:nvSpPr>
        <p:spPr bwMode="auto">
          <a:xfrm>
            <a:off x="34925" y="2954338"/>
            <a:ext cx="4392613"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Your fruit baskets and bread-boards will be blessed (5)</a:t>
            </a:r>
          </a:p>
        </p:txBody>
      </p:sp>
      <p:sp>
        <p:nvSpPr>
          <p:cNvPr id="7" name="Title 1"/>
          <p:cNvSpPr txBox="1">
            <a:spLocks/>
          </p:cNvSpPr>
          <p:nvPr/>
        </p:nvSpPr>
        <p:spPr bwMode="auto">
          <a:xfrm>
            <a:off x="34925" y="3832225"/>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Wherever you go and whatever you do, you will be blessed (6)</a:t>
            </a:r>
          </a:p>
        </p:txBody>
      </p:sp>
      <p:sp>
        <p:nvSpPr>
          <p:cNvPr id="8" name="Title 1"/>
          <p:cNvSpPr txBox="1">
            <a:spLocks/>
          </p:cNvSpPr>
          <p:nvPr/>
        </p:nvSpPr>
        <p:spPr bwMode="auto">
          <a:xfrm>
            <a:off x="34925" y="4710113"/>
            <a:ext cx="43926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Your enemies will attack you from one direction, but they will scatter from you in seven! (7)</a:t>
            </a:r>
          </a:p>
        </p:txBody>
      </p:sp>
      <p:sp>
        <p:nvSpPr>
          <p:cNvPr id="9" name="Title 1"/>
          <p:cNvSpPr txBox="1">
            <a:spLocks/>
          </p:cNvSpPr>
          <p:nvPr/>
        </p:nvSpPr>
        <p:spPr bwMode="auto">
          <a:xfrm>
            <a:off x="34925" y="5805488"/>
            <a:ext cx="4392613"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Arial" charset="0"/>
                <a:ea typeface="ＭＳ Ｐゴシック" charset="0"/>
              </a:rPr>
              <a:t>You will lend to many nations, but you will never need to borrow from them (12)</a:t>
            </a:r>
          </a:p>
        </p:txBody>
      </p:sp>
      <p:sp>
        <p:nvSpPr>
          <p:cNvPr id="10" name="Title 1"/>
          <p:cNvSpPr txBox="1">
            <a:spLocks/>
          </p:cNvSpPr>
          <p:nvPr/>
        </p:nvSpPr>
        <p:spPr bwMode="auto">
          <a:xfrm>
            <a:off x="4572000" y="11969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Your towns and your fields </a:t>
            </a:r>
            <a:br>
              <a:rPr kumimoji="0" lang="en-US" sz="2000" b="1" i="0" u="none" strike="noStrike" kern="1200" cap="none" spc="0" normalizeH="0" baseline="0" noProof="0">
                <a:ln>
                  <a:noFill/>
                </a:ln>
                <a:solidFill>
                  <a:srgbClr val="FFFFFF"/>
                </a:solidFill>
                <a:effectLst/>
                <a:uLnTx/>
                <a:uFillTx/>
                <a:latin typeface="Arial" charset="0"/>
                <a:ea typeface="ＭＳ Ｐゴシック" charset="0"/>
              </a:rPr>
            </a:b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will be cursed (16)</a:t>
            </a:r>
          </a:p>
        </p:txBody>
      </p:sp>
      <p:sp>
        <p:nvSpPr>
          <p:cNvPr id="11" name="Title 1"/>
          <p:cNvSpPr txBox="1">
            <a:spLocks/>
          </p:cNvSpPr>
          <p:nvPr/>
        </p:nvSpPr>
        <p:spPr bwMode="auto">
          <a:xfrm>
            <a:off x="4572000" y="2074863"/>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Your children and your crops </a:t>
            </a:r>
            <a:b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b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will be cursed (18)</a:t>
            </a:r>
          </a:p>
        </p:txBody>
      </p:sp>
      <p:sp>
        <p:nvSpPr>
          <p:cNvPr id="12" name="Title 1"/>
          <p:cNvSpPr txBox="1">
            <a:spLocks/>
          </p:cNvSpPr>
          <p:nvPr/>
        </p:nvSpPr>
        <p:spPr bwMode="auto">
          <a:xfrm>
            <a:off x="4572000" y="2954338"/>
            <a:ext cx="4392613"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rPr>
              <a:t>Your fruit baskets and bread-boards will be cursed (17)</a:t>
            </a:r>
          </a:p>
        </p:txBody>
      </p:sp>
      <p:sp>
        <p:nvSpPr>
          <p:cNvPr id="13" name="Title 1"/>
          <p:cNvSpPr txBox="1">
            <a:spLocks/>
          </p:cNvSpPr>
          <p:nvPr/>
        </p:nvSpPr>
        <p:spPr bwMode="auto">
          <a:xfrm>
            <a:off x="4572000" y="3832225"/>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Wherever you go and whatever you do, you will be cursed (19)</a:t>
            </a:r>
          </a:p>
        </p:txBody>
      </p:sp>
      <p:sp>
        <p:nvSpPr>
          <p:cNvPr id="14" name="Title 1"/>
          <p:cNvSpPr txBox="1">
            <a:spLocks/>
          </p:cNvSpPr>
          <p:nvPr/>
        </p:nvSpPr>
        <p:spPr bwMode="auto">
          <a:xfrm>
            <a:off x="4572000" y="4710113"/>
            <a:ext cx="43926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You will attack your enemies from one direction, but you will scatter from them in seven! (25)</a:t>
            </a:r>
          </a:p>
        </p:txBody>
      </p:sp>
      <p:sp>
        <p:nvSpPr>
          <p:cNvPr id="15" name="Title 1"/>
          <p:cNvSpPr txBox="1">
            <a:spLocks/>
          </p:cNvSpPr>
          <p:nvPr/>
        </p:nvSpPr>
        <p:spPr bwMode="auto">
          <a:xfrm>
            <a:off x="4572000" y="5805488"/>
            <a:ext cx="4392613"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They will lend to money to you, but you will not lend to them </a:t>
            </a:r>
            <a:br>
              <a:rPr kumimoji="0" lang="en-US" sz="2000" b="1" i="0" u="none" strike="noStrike" kern="1200" cap="none" spc="0" normalizeH="0" baseline="0" noProof="0">
                <a:ln>
                  <a:noFill/>
                </a:ln>
                <a:solidFill>
                  <a:srgbClr val="FFFFFF"/>
                </a:solidFill>
                <a:effectLst/>
                <a:uLnTx/>
                <a:uFillTx/>
                <a:latin typeface="Arial" charset="0"/>
                <a:ea typeface="ＭＳ Ｐゴシック" charset="0"/>
              </a:rPr>
            </a:b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(44)</a:t>
            </a:r>
          </a:p>
        </p:txBody>
      </p:sp>
      <p:sp>
        <p:nvSpPr>
          <p:cNvPr id="353295" name="Rectangle 15"/>
          <p:cNvSpPr>
            <a:spLocks noChangeArrowheads="1"/>
          </p:cNvSpPr>
          <p:nvPr/>
        </p:nvSpPr>
        <p:spPr bwMode="auto">
          <a:xfrm>
            <a:off x="-252413" y="908050"/>
            <a:ext cx="9577388" cy="217488"/>
          </a:xfrm>
          <a:prstGeom prst="rect">
            <a:avLst/>
          </a:prstGeom>
          <a:solidFill>
            <a:srgbClr val="FF0000"/>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2541270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10"/>
          <p:cNvSpPr>
            <a:spLocks noChangeArrowheads="1"/>
          </p:cNvSpPr>
          <p:nvPr/>
        </p:nvSpPr>
        <p:spPr bwMode="auto">
          <a:xfrm>
            <a:off x="457200" y="457200"/>
            <a:ext cx="8229600" cy="5943600"/>
          </a:xfrm>
          <a:prstGeom prst="rect">
            <a:avLst/>
          </a:prstGeom>
          <a:solidFill>
            <a:schemeClr val="accent2"/>
          </a:solidFill>
          <a:ln w="9525">
            <a:miter lim="800000"/>
            <a:headEnd/>
            <a:tailEnd/>
          </a:ln>
          <a:scene3d>
            <a:camera prst="legacyObliqueTopRight"/>
            <a:lightRig rig="legacyFlat4" dir="t"/>
          </a:scene3d>
          <a:sp3d extrusionH="430200" prstMaterial="legacyMetal">
            <a:bevelT w="13500" h="13500" prst="angle"/>
            <a:bevelB w="13500" h="13500" prst="angle"/>
            <a:extrusionClr>
              <a:schemeClr val="accent2"/>
            </a:extrusionClr>
          </a:sp3d>
        </p:spPr>
        <p:txBody>
          <a:bodyPr wrap="none" anchor="ctr">
            <a:spAutoFit/>
            <a:flatTx/>
          </a:bodyPr>
          <a:lstStyle/>
          <a:p>
            <a:pPr>
              <a:spcBef>
                <a:spcPct val="50000"/>
              </a:spcBef>
            </a:pPr>
            <a:endParaRPr lang="en-US" sz="2800">
              <a:solidFill>
                <a:srgbClr val="000000"/>
              </a:solidFill>
              <a:latin typeface="Times New Roman" charset="0"/>
            </a:endParaRPr>
          </a:p>
        </p:txBody>
      </p:sp>
      <p:sp>
        <p:nvSpPr>
          <p:cNvPr id="243714" name="Rectangle 3"/>
          <p:cNvSpPr>
            <a:spLocks noChangeArrowheads="1"/>
          </p:cNvSpPr>
          <p:nvPr/>
        </p:nvSpPr>
        <p:spPr bwMode="auto">
          <a:xfrm>
            <a:off x="685800" y="3276600"/>
            <a:ext cx="8001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0"/>
              <a:buChar char="v"/>
            </a:pPr>
            <a:endParaRPr lang="en-US" altLang="zh-CN" sz="3100" b="1">
              <a:solidFill>
                <a:srgbClr val="FFFF00"/>
              </a:solidFill>
              <a:latin typeface="Times" charset="0"/>
              <a:ea typeface="宋体" charset="0"/>
              <a:cs typeface="宋体" charset="0"/>
            </a:endParaRPr>
          </a:p>
        </p:txBody>
      </p:sp>
      <p:sp>
        <p:nvSpPr>
          <p:cNvPr id="243715" name="Text Box 4"/>
          <p:cNvSpPr txBox="1">
            <a:spLocks noChangeArrowheads="1"/>
          </p:cNvSpPr>
          <p:nvPr/>
        </p:nvSpPr>
        <p:spPr bwMode="auto">
          <a:xfrm>
            <a:off x="8266112" y="-27384"/>
            <a:ext cx="914400" cy="828328"/>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dirty="0">
                <a:solidFill>
                  <a:srgbClr val="FFFFFF"/>
                </a:solidFill>
              </a:rPr>
              <a:t>154</a:t>
            </a:r>
            <a:br>
              <a:rPr lang="en-US" b="1" dirty="0">
                <a:solidFill>
                  <a:srgbClr val="FFFFFF"/>
                </a:solidFill>
              </a:rPr>
            </a:br>
            <a:r>
              <a:rPr lang="en-US" b="1" dirty="0">
                <a:solidFill>
                  <a:srgbClr val="FFFFFF"/>
                </a:solidFill>
              </a:rPr>
              <a:t>220</a:t>
            </a:r>
            <a:endParaRPr lang="en-US" dirty="0">
              <a:solidFill>
                <a:srgbClr val="FFFFFF"/>
              </a:solidFill>
            </a:endParaRPr>
          </a:p>
        </p:txBody>
      </p:sp>
      <p:sp>
        <p:nvSpPr>
          <p:cNvPr id="243716" name="Rectangle 11"/>
          <p:cNvSpPr>
            <a:spLocks noGrp="1" noChangeArrowheads="1"/>
          </p:cNvSpPr>
          <p:nvPr>
            <p:ph type="title" idx="4294967295"/>
          </p:nvPr>
        </p:nvSpPr>
        <p:spPr>
          <a:xfrm>
            <a:off x="1447800" y="228600"/>
            <a:ext cx="6248400" cy="762000"/>
          </a:xfrm>
          <a:solidFill>
            <a:schemeClr val="tx1"/>
          </a:solidFill>
          <a:ln cap="flat">
            <a:solidFill>
              <a:schemeClr val="tx1"/>
            </a:solidFill>
            <a:miter lim="800000"/>
            <a:headEnd/>
            <a:tailEnd/>
          </a:ln>
        </p:spPr>
        <p:txBody>
          <a:bodyPr/>
          <a:lstStyle/>
          <a:p>
            <a:pPr eaLnBrk="1" hangingPunct="1"/>
            <a:r>
              <a:rPr lang="en-US" sz="4000" b="1" dirty="0">
                <a:solidFill>
                  <a:srgbClr val="FFFFFF"/>
                </a:solidFill>
                <a:latin typeface="Arial" charset="0"/>
                <a:ea typeface="ＭＳ Ｐゴシック" charset="0"/>
              </a:rPr>
              <a:t>Prophetic Curses</a:t>
            </a:r>
          </a:p>
        </p:txBody>
      </p:sp>
      <p:pic>
        <p:nvPicPr>
          <p:cNvPr id="243717" name="Picture 6" descr="BS00606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139950" cy="173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92" name="AutoShape 12"/>
          <p:cNvSpPr>
            <a:spLocks noChangeArrowheads="1"/>
          </p:cNvSpPr>
          <p:nvPr/>
        </p:nvSpPr>
        <p:spPr bwMode="auto">
          <a:xfrm>
            <a:off x="6407150" y="1371600"/>
            <a:ext cx="2508250" cy="749300"/>
          </a:xfrm>
          <a:prstGeom prst="cloudCallout">
            <a:avLst>
              <a:gd name="adj1" fmla="val -42847"/>
              <a:gd name="adj2" fmla="val 205722"/>
            </a:avLst>
          </a:prstGeom>
          <a:solidFill>
            <a:srgbClr val="FFFFFF"/>
          </a:solidFill>
          <a:ln>
            <a:noFill/>
          </a:ln>
        </p:spPr>
        <p:txBody>
          <a:bodyPr anchor="ctr">
            <a:spAutoFit/>
          </a:bodyPr>
          <a:lstStyle/>
          <a:p>
            <a:pPr algn="ctr">
              <a:spcBef>
                <a:spcPct val="50000"/>
              </a:spcBef>
            </a:pPr>
            <a:endParaRPr lang="en-US" sz="2800">
              <a:solidFill>
                <a:srgbClr val="000000"/>
              </a:solidFill>
              <a:latin typeface="Times New Roman" charset="0"/>
            </a:endParaRPr>
          </a:p>
        </p:txBody>
      </p:sp>
      <p:sp>
        <p:nvSpPr>
          <p:cNvPr id="97293" name="Text Box 13"/>
          <p:cNvSpPr txBox="1">
            <a:spLocks noChangeArrowheads="1"/>
          </p:cNvSpPr>
          <p:nvPr/>
        </p:nvSpPr>
        <p:spPr bwMode="auto">
          <a:xfrm>
            <a:off x="7010400" y="1371600"/>
            <a:ext cx="17526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b="1" dirty="0">
                <a:solidFill>
                  <a:srgbClr val="000000"/>
                </a:solidFill>
              </a:rPr>
              <a:t>Why?</a:t>
            </a:r>
          </a:p>
        </p:txBody>
      </p:sp>
      <p:sp>
        <p:nvSpPr>
          <p:cNvPr id="97294" name="AutoShape 14"/>
          <p:cNvSpPr>
            <a:spLocks noChangeArrowheads="1"/>
          </p:cNvSpPr>
          <p:nvPr/>
        </p:nvSpPr>
        <p:spPr bwMode="auto">
          <a:xfrm>
            <a:off x="3559175" y="2909888"/>
            <a:ext cx="3878263" cy="3370262"/>
          </a:xfrm>
          <a:prstGeom prst="irregularSeal1">
            <a:avLst/>
          </a:prstGeom>
          <a:solidFill>
            <a:srgbClr val="990000"/>
          </a:solidFill>
          <a:ln w="57150" cap="sq" cmpd="sng">
            <a:solidFill>
              <a:srgbClr val="FFFFFF"/>
            </a:solidFill>
            <a:miter lim="800000"/>
            <a:headEnd/>
            <a:tailEnd/>
          </a:ln>
        </p:spPr>
        <p:txBody>
          <a:bodyPr wrap="none" anchor="ctr">
            <a:spAutoFit/>
          </a:bodyPr>
          <a:lstStyle/>
          <a:p>
            <a:pPr algn="ctr">
              <a:spcBef>
                <a:spcPct val="50000"/>
              </a:spcBef>
            </a:pPr>
            <a:r>
              <a:rPr lang="en-US" sz="7200">
                <a:solidFill>
                  <a:srgbClr val="FFFFFF"/>
                </a:solidFill>
                <a:latin typeface="Arial" charset="0"/>
              </a:rPr>
              <a:t>Exile</a:t>
            </a:r>
            <a:endParaRPr lang="en-US" sz="2800">
              <a:solidFill>
                <a:srgbClr val="000000"/>
              </a:solidFill>
              <a:latin typeface="Arial" charset="0"/>
            </a:endParaRPr>
          </a:p>
        </p:txBody>
      </p:sp>
      <p:sp>
        <p:nvSpPr>
          <p:cNvPr id="97296" name="AutoShape 16"/>
          <p:cNvSpPr>
            <a:spLocks noChangeArrowheads="1"/>
          </p:cNvSpPr>
          <p:nvPr/>
        </p:nvSpPr>
        <p:spPr bwMode="auto">
          <a:xfrm>
            <a:off x="102559" y="3963294"/>
            <a:ext cx="3101289" cy="1226939"/>
          </a:xfrm>
          <a:prstGeom prst="horizontalScroll">
            <a:avLst>
              <a:gd name="adj" fmla="val 12500"/>
            </a:avLst>
          </a:prstGeom>
          <a:solidFill>
            <a:srgbClr val="FFFF66"/>
          </a:solidFill>
          <a:ln w="38100" cap="sq">
            <a:solidFill>
              <a:srgbClr val="663300"/>
            </a:solidFill>
            <a:round/>
            <a:headEnd/>
            <a:tailEnd/>
          </a:ln>
        </p:spPr>
        <p:txBody>
          <a:bodyPr wrap="none" anchor="ctr">
            <a:spAutoFit/>
          </a:bodyPr>
          <a:lstStyle/>
          <a:p>
            <a:pPr algn="ctr">
              <a:spcBef>
                <a:spcPct val="50000"/>
              </a:spcBef>
            </a:pPr>
            <a:r>
              <a:rPr lang="en-US" sz="5400" b="1" dirty="0">
                <a:solidFill>
                  <a:srgbClr val="000000"/>
                </a:solidFill>
                <a:latin typeface="Arial" charset="0"/>
              </a:rPr>
              <a:t>Deut. 28</a:t>
            </a:r>
          </a:p>
        </p:txBody>
      </p:sp>
      <p:sp>
        <p:nvSpPr>
          <p:cNvPr id="97298" name="AutoShape 18"/>
          <p:cNvSpPr>
            <a:spLocks noChangeArrowheads="1"/>
          </p:cNvSpPr>
          <p:nvPr/>
        </p:nvSpPr>
        <p:spPr bwMode="auto">
          <a:xfrm>
            <a:off x="979488" y="1282700"/>
            <a:ext cx="6019800" cy="2743200"/>
          </a:xfrm>
          <a:prstGeom prst="curvedDownArrow">
            <a:avLst>
              <a:gd name="adj1" fmla="val 43889"/>
              <a:gd name="adj2" fmla="val 87778"/>
              <a:gd name="adj3" fmla="val 33333"/>
            </a:avLst>
          </a:prstGeom>
          <a:solidFill>
            <a:srgbClr val="FFFF66"/>
          </a:solidFill>
          <a:ln w="38100" cap="sq">
            <a:solidFill>
              <a:schemeClr val="tx2"/>
            </a:solidFill>
            <a:miter lim="800000"/>
            <a:headEnd/>
            <a:tailEnd/>
          </a:ln>
        </p:spPr>
        <p:txBody>
          <a:bodyPr anchor="ctr">
            <a:spAutoFit/>
          </a:bodyPr>
          <a:lstStyle/>
          <a:p>
            <a:pPr>
              <a:spcBef>
                <a:spcPct val="50000"/>
              </a:spcBef>
            </a:pPr>
            <a:endParaRPr lang="en-US" sz="2800">
              <a:solidFill>
                <a:srgbClr val="000000"/>
              </a:solidFill>
              <a:latin typeface="Times New Roman" charset="0"/>
            </a:endParaRPr>
          </a:p>
        </p:txBody>
      </p:sp>
    </p:spTree>
    <p:extLst>
      <p:ext uri="{BB962C8B-B14F-4D97-AF65-F5344CB8AC3E}">
        <p14:creationId xmlns:p14="http://schemas.microsoft.com/office/powerpoint/2010/main" val="245585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childTnLst>
                          </p:cTn>
                        </p:par>
                        <p:par>
                          <p:cTn id="11" fill="hold" nodeType="with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729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729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298"/>
                                        </p:tgtEl>
                                        <p:attrNameLst>
                                          <p:attrName>style.visibility</p:attrName>
                                        </p:attrNameLst>
                                      </p:cBhvr>
                                      <p:to>
                                        <p:strVal val="visible"/>
                                      </p:to>
                                    </p:set>
                                    <p:animEffect transition="in" filter="wipe(left)">
                                      <p:cBhvr>
                                        <p:cTn id="22" dur="500"/>
                                        <p:tgtEl>
                                          <p:spTgt spid="9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animBg="1"/>
      <p:bldP spid="97293" grpId="0"/>
      <p:bldP spid="97294" grpId="0" animBg="1"/>
      <p:bldP spid="97296" grpId="0" animBg="1"/>
      <p:bldP spid="972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Propohets Diagram"/>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4613" y="-11113"/>
            <a:ext cx="9371013" cy="6943726"/>
          </a:xfrm>
          <a:solidFill>
            <a:srgbClr val="99CCFF"/>
          </a:solidFill>
        </p:spPr>
      </p:pic>
      <p:grpSp>
        <p:nvGrpSpPr>
          <p:cNvPr id="3" name="Group 2"/>
          <p:cNvGrpSpPr/>
          <p:nvPr/>
        </p:nvGrpSpPr>
        <p:grpSpPr>
          <a:xfrm>
            <a:off x="72008" y="-26495"/>
            <a:ext cx="9144000" cy="6731854"/>
            <a:chOff x="72008" y="-26495"/>
            <a:chExt cx="9144000" cy="6731854"/>
          </a:xfrm>
        </p:grpSpPr>
        <p:sp>
          <p:nvSpPr>
            <p:cNvPr id="2" name="Rectangle 1"/>
            <p:cNvSpPr/>
            <p:nvPr/>
          </p:nvSpPr>
          <p:spPr bwMode="auto">
            <a:xfrm>
              <a:off x="3131840" y="3212976"/>
              <a:ext cx="3312368" cy="57606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38" name="Rectangle 37"/>
            <p:cNvSpPr/>
            <p:nvPr/>
          </p:nvSpPr>
          <p:spPr bwMode="auto">
            <a:xfrm>
              <a:off x="72008" y="908720"/>
              <a:ext cx="4139952" cy="1368152"/>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2" name="Rectangle 41"/>
            <p:cNvSpPr/>
            <p:nvPr/>
          </p:nvSpPr>
          <p:spPr bwMode="auto">
            <a:xfrm>
              <a:off x="5076056" y="908720"/>
              <a:ext cx="4139952" cy="1368152"/>
            </a:xfrm>
            <a:prstGeom prst="rect">
              <a:avLst/>
            </a:prstGeom>
            <a:solidFill>
              <a:srgbClr val="FAFBF9"/>
            </a:solid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4" name="Rectangle 43"/>
            <p:cNvSpPr/>
            <p:nvPr/>
          </p:nvSpPr>
          <p:spPr bwMode="auto">
            <a:xfrm>
              <a:off x="683568" y="-26495"/>
              <a:ext cx="6336704" cy="57606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5" name="Rectangle 44"/>
            <p:cNvSpPr/>
            <p:nvPr/>
          </p:nvSpPr>
          <p:spPr bwMode="auto">
            <a:xfrm>
              <a:off x="2771800" y="5877272"/>
              <a:ext cx="3528392" cy="828087"/>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6" name="Rectangle 45"/>
            <p:cNvSpPr/>
            <p:nvPr/>
          </p:nvSpPr>
          <p:spPr bwMode="auto">
            <a:xfrm>
              <a:off x="3563888" y="4149080"/>
              <a:ext cx="2160240" cy="288032"/>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7" name="Rectangle 46"/>
            <p:cNvSpPr/>
            <p:nvPr/>
          </p:nvSpPr>
          <p:spPr bwMode="auto">
            <a:xfrm>
              <a:off x="179512" y="3717032"/>
              <a:ext cx="2160240" cy="360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8" name="Rectangle 47"/>
            <p:cNvSpPr/>
            <p:nvPr/>
          </p:nvSpPr>
          <p:spPr bwMode="auto">
            <a:xfrm>
              <a:off x="6876256" y="3681032"/>
              <a:ext cx="2160240" cy="396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49" name="Rectangle 48"/>
            <p:cNvSpPr/>
            <p:nvPr/>
          </p:nvSpPr>
          <p:spPr bwMode="auto">
            <a:xfrm>
              <a:off x="5724128" y="2492896"/>
              <a:ext cx="648072"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0" name="Rectangle 49"/>
            <p:cNvSpPr/>
            <p:nvPr/>
          </p:nvSpPr>
          <p:spPr bwMode="auto">
            <a:xfrm>
              <a:off x="2843808" y="2492896"/>
              <a:ext cx="576064"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1" name="Rectangle 50"/>
            <p:cNvSpPr/>
            <p:nvPr/>
          </p:nvSpPr>
          <p:spPr bwMode="auto">
            <a:xfrm>
              <a:off x="3131840" y="2924944"/>
              <a:ext cx="576064"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2" name="Rectangle 51"/>
            <p:cNvSpPr/>
            <p:nvPr/>
          </p:nvSpPr>
          <p:spPr bwMode="auto">
            <a:xfrm>
              <a:off x="5580112" y="2924944"/>
              <a:ext cx="576064" cy="936104"/>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7" name="Rectangle 56"/>
            <p:cNvSpPr/>
            <p:nvPr/>
          </p:nvSpPr>
          <p:spPr bwMode="auto">
            <a:xfrm>
              <a:off x="3851920" y="5445224"/>
              <a:ext cx="1512168" cy="288032"/>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58" name="Rectangle 57"/>
            <p:cNvSpPr/>
            <p:nvPr/>
          </p:nvSpPr>
          <p:spPr bwMode="auto">
            <a:xfrm>
              <a:off x="3347864" y="5661248"/>
              <a:ext cx="2160240" cy="360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grpSp>
      <p:sp>
        <p:nvSpPr>
          <p:cNvPr id="112641" name="Rectangle 20"/>
          <p:cNvSpPr>
            <a:spLocks noGrp="1" noChangeArrowheads="1"/>
          </p:cNvSpPr>
          <p:nvPr>
            <p:ph type="title"/>
          </p:nvPr>
        </p:nvSpPr>
        <p:spPr>
          <a:xfrm>
            <a:off x="683568" y="-37545"/>
            <a:ext cx="7941319" cy="584776"/>
          </a:xfrm>
        </p:spPr>
        <p:txBody>
          <a:bodyPr/>
          <a:lstStyle/>
          <a:p>
            <a:pPr eaLnBrk="1" hangingPunct="1"/>
            <a:r>
              <a:rPr lang="en-US" sz="3200" b="1">
                <a:latin typeface="Arial"/>
                <a:cs typeface="Arial"/>
              </a:rPr>
              <a:t>Purpose of the Prophetic Books</a:t>
            </a:r>
          </a:p>
        </p:txBody>
      </p:sp>
      <p:sp>
        <p:nvSpPr>
          <p:cNvPr id="36872" name="Oval 8"/>
          <p:cNvSpPr>
            <a:spLocks noChangeArrowheads="1"/>
          </p:cNvSpPr>
          <p:nvPr/>
        </p:nvSpPr>
        <p:spPr bwMode="auto">
          <a:xfrm>
            <a:off x="838200" y="609600"/>
            <a:ext cx="2590800" cy="99060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36873" name="Oval 9"/>
          <p:cNvSpPr>
            <a:spLocks noChangeArrowheads="1"/>
          </p:cNvSpPr>
          <p:nvPr/>
        </p:nvSpPr>
        <p:spPr bwMode="auto">
          <a:xfrm>
            <a:off x="5867400" y="609600"/>
            <a:ext cx="2590800" cy="990600"/>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36874" name="Oval 10"/>
          <p:cNvSpPr>
            <a:spLocks noChangeArrowheads="1"/>
          </p:cNvSpPr>
          <p:nvPr/>
        </p:nvSpPr>
        <p:spPr bwMode="auto">
          <a:xfrm>
            <a:off x="3203848" y="2971800"/>
            <a:ext cx="2590800" cy="990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36878" name="Text Box 14"/>
          <p:cNvSpPr txBox="1">
            <a:spLocks noChangeArrowheads="1"/>
          </p:cNvSpPr>
          <p:nvPr/>
        </p:nvSpPr>
        <p:spPr bwMode="auto">
          <a:xfrm>
            <a:off x="71438" y="5695636"/>
            <a:ext cx="24701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Deut. 28; Lev. 26</a:t>
            </a:r>
          </a:p>
        </p:txBody>
      </p:sp>
      <p:sp>
        <p:nvSpPr>
          <p:cNvPr id="36879" name="Text Box 15"/>
          <p:cNvSpPr txBox="1">
            <a:spLocks noChangeArrowheads="1"/>
          </p:cNvSpPr>
          <p:nvPr/>
        </p:nvSpPr>
        <p:spPr bwMode="auto">
          <a:xfrm>
            <a:off x="71438" y="6018056"/>
            <a:ext cx="15096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Conditional</a:t>
            </a:r>
          </a:p>
        </p:txBody>
      </p:sp>
      <p:sp>
        <p:nvSpPr>
          <p:cNvPr id="36880" name="Text Box 16"/>
          <p:cNvSpPr txBox="1">
            <a:spLocks noChangeArrowheads="1"/>
          </p:cNvSpPr>
          <p:nvPr/>
        </p:nvSpPr>
        <p:spPr bwMode="auto">
          <a:xfrm>
            <a:off x="71438" y="6340475"/>
            <a:ext cx="137314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Judgment</a:t>
            </a:r>
          </a:p>
        </p:txBody>
      </p:sp>
      <p:sp>
        <p:nvSpPr>
          <p:cNvPr id="36883" name="Text Box 19"/>
          <p:cNvSpPr txBox="1">
            <a:spLocks noChangeArrowheads="1"/>
          </p:cNvSpPr>
          <p:nvPr/>
        </p:nvSpPr>
        <p:spPr bwMode="auto">
          <a:xfrm>
            <a:off x="71438" y="5373216"/>
            <a:ext cx="222173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omic Sans MS" charset="0"/>
                <a:ea typeface="ＭＳ Ｐゴシック" charset="0"/>
              </a:rPr>
              <a:t>Mosaic Covenant</a:t>
            </a:r>
          </a:p>
        </p:txBody>
      </p:sp>
      <p:sp>
        <p:nvSpPr>
          <p:cNvPr id="59" name="Rectangle 58"/>
          <p:cNvSpPr/>
          <p:nvPr/>
        </p:nvSpPr>
        <p:spPr bwMode="auto">
          <a:xfrm rot="3272781">
            <a:off x="5066968" y="5742518"/>
            <a:ext cx="870060" cy="360040"/>
          </a:xfrm>
          <a:prstGeom prst="rect">
            <a:avLst/>
          </a:prstGeom>
          <a:solidFill>
            <a:srgbClr val="FAFBF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28" charset="0"/>
              <a:ea typeface="ＭＳ Ｐゴシック" charset="0"/>
              <a:cs typeface="+mn-cs"/>
            </a:endParaRPr>
          </a:p>
        </p:txBody>
      </p:sp>
      <p:sp>
        <p:nvSpPr>
          <p:cNvPr id="36871" name="Oval 7"/>
          <p:cNvSpPr>
            <a:spLocks noChangeArrowheads="1"/>
          </p:cNvSpPr>
          <p:nvPr/>
        </p:nvSpPr>
        <p:spPr bwMode="auto">
          <a:xfrm>
            <a:off x="3200400" y="5229200"/>
            <a:ext cx="2590800" cy="918592"/>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3CC"/>
              </a:solidFill>
              <a:effectLst/>
              <a:uLnTx/>
              <a:uFillTx/>
              <a:latin typeface="Comic Sans MS" charset="0"/>
              <a:ea typeface="ＭＳ Ｐゴシック" charset="0"/>
              <a:cs typeface="+mn-cs"/>
            </a:endParaRPr>
          </a:p>
        </p:txBody>
      </p:sp>
      <p:sp>
        <p:nvSpPr>
          <p:cNvPr id="60" name="Text Box 19"/>
          <p:cNvSpPr txBox="1">
            <a:spLocks noChangeArrowheads="1"/>
          </p:cNvSpPr>
          <p:nvPr/>
        </p:nvSpPr>
        <p:spPr bwMode="auto">
          <a:xfrm>
            <a:off x="35496" y="908720"/>
            <a:ext cx="4176464" cy="1323439"/>
          </a:xfrm>
          <a:prstGeom prst="rect">
            <a:avLst/>
          </a:prstGeom>
          <a:noFill/>
          <a:ln>
            <a:noFill/>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0060EE"/>
                </a:solidFill>
                <a:effectLst/>
                <a:uLnTx/>
                <a:uFillTx/>
                <a:latin typeface="Arial"/>
                <a:ea typeface="ＭＳ Ｐゴシック" charset="0"/>
                <a:cs typeface="Arial"/>
              </a:rPr>
              <a:t>Historical Books</a:t>
            </a:r>
            <a:br>
              <a:rPr kumimoji="0" lang="zh-CN" altLang="en-US" sz="1600" b="0" i="0" u="none" strike="noStrike" kern="1200" cap="none" spc="0" normalizeH="0" baseline="0" noProof="0">
                <a:ln>
                  <a:noFill/>
                </a:ln>
                <a:solidFill>
                  <a:srgbClr val="0060EE"/>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0060EE"/>
                </a:solidFill>
                <a:effectLst/>
                <a:uLnTx/>
                <a:uFillTx/>
                <a:latin typeface="Arial"/>
                <a:ea typeface="ＭＳ Ｐゴシック" charset="0"/>
                <a:cs typeface="Arial"/>
              </a:rPr>
              <a:t>(Joshua-Esther)</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Recipients of the Prophetic Message</a:t>
            </a:r>
            <a:endParaRPr kumimoji="0" lang="zh-CN" altLang="en-US" sz="1600" b="0" i="0" u="none" strike="noStrike" kern="1200" cap="none" spc="0" normalizeH="0" baseline="0" noProof="0">
              <a:ln>
                <a:noFill/>
              </a:ln>
              <a:solidFill>
                <a:srgbClr val="000000"/>
              </a:solidFill>
              <a:effectLst/>
              <a:uLnTx/>
              <a:uFillTx/>
              <a:latin typeface="Arial"/>
              <a:ea typeface="ＭＳ Ｐゴシック" charset="0"/>
              <a:cs typeface="Arial"/>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People</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1" name="Text Box 20"/>
          <p:cNvSpPr txBox="1">
            <a:spLocks noChangeArrowheads="1"/>
          </p:cNvSpPr>
          <p:nvPr/>
        </p:nvSpPr>
        <p:spPr bwMode="auto">
          <a:xfrm>
            <a:off x="234255" y="3645024"/>
            <a:ext cx="2058988" cy="492443"/>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People</a:t>
            </a:r>
            <a:b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b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Unfaithful to Covenant</a:t>
            </a:r>
          </a:p>
        </p:txBody>
      </p:sp>
      <p:sp>
        <p:nvSpPr>
          <p:cNvPr id="62" name="Text Box 22"/>
          <p:cNvSpPr txBox="1">
            <a:spLocks noChangeArrowheads="1"/>
          </p:cNvSpPr>
          <p:nvPr/>
        </p:nvSpPr>
        <p:spPr bwMode="auto">
          <a:xfrm>
            <a:off x="5076056" y="908720"/>
            <a:ext cx="4156230" cy="1314450"/>
          </a:xfrm>
          <a:prstGeom prst="rect">
            <a:avLst/>
          </a:prstGeom>
          <a:noFill/>
          <a:ln>
            <a:noFill/>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0060EE"/>
                </a:solidFill>
                <a:effectLst/>
                <a:uLnTx/>
                <a:uFillTx/>
                <a:latin typeface="Arial"/>
                <a:ea typeface="ＭＳ Ｐゴシック" charset="0"/>
                <a:cs typeface="Arial"/>
              </a:rPr>
              <a:t>Poetical Books</a:t>
            </a:r>
            <a:br>
              <a:rPr kumimoji="0" lang="zh-CN" altLang="en-US" sz="1600" b="0" i="0" u="none" strike="noStrike" kern="1200" cap="none" spc="0" normalizeH="0" baseline="0" noProof="0">
                <a:ln>
                  <a:noFill/>
                </a:ln>
                <a:solidFill>
                  <a:srgbClr val="0060EE"/>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0060EE"/>
                </a:solidFill>
                <a:effectLst/>
                <a:uLnTx/>
                <a:uFillTx/>
                <a:latin typeface="Arial"/>
                <a:ea typeface="ＭＳ Ｐゴシック" charset="0"/>
                <a:cs typeface="Arial"/>
              </a:rPr>
              <a:t>(Job-Song of Solomon)</a:t>
            </a: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 </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Aim of the Prophetic Message</a:t>
            </a:r>
            <a:endParaRPr kumimoji="0" lang="zh-CN" altLang="en-US" sz="1600" b="0" i="0" u="none" strike="noStrike" kern="1200" cap="none" spc="0" normalizeH="0" baseline="0" noProof="0">
              <a:ln>
                <a:noFill/>
              </a:ln>
              <a:solidFill>
                <a:srgbClr val="000000"/>
              </a:solidFill>
              <a:effectLst/>
              <a:uLnTx/>
              <a:uFillTx/>
              <a:latin typeface="Arial"/>
              <a:ea typeface="ＭＳ Ｐゴシック" charset="0"/>
              <a:cs typeface="Arial"/>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Behavior</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3" name="Text Box 23"/>
          <p:cNvSpPr txBox="1">
            <a:spLocks noChangeArrowheads="1"/>
          </p:cNvSpPr>
          <p:nvPr/>
        </p:nvSpPr>
        <p:spPr bwMode="auto">
          <a:xfrm>
            <a:off x="3109218" y="3232993"/>
            <a:ext cx="2844800" cy="954107"/>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DF2803"/>
                </a:solidFill>
                <a:effectLst/>
                <a:uLnTx/>
                <a:uFillTx/>
                <a:latin typeface="Arial"/>
                <a:ea typeface="ＭＳ Ｐゴシック" charset="0"/>
                <a:cs typeface="Arial"/>
              </a:rPr>
              <a:t>Prophetical Books</a:t>
            </a:r>
            <a:br>
              <a:rPr kumimoji="0" lang="zh-CN" altLang="en-US" sz="1600" b="1" i="0" u="none" strike="noStrike" kern="1200" cap="none" spc="0" normalizeH="0" baseline="0" noProof="0">
                <a:ln>
                  <a:noFill/>
                </a:ln>
                <a:solidFill>
                  <a:srgbClr val="DF2803"/>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DF2803"/>
                </a:solidFill>
                <a:effectLst/>
                <a:uLnTx/>
                <a:uFillTx/>
                <a:latin typeface="Arial"/>
                <a:ea typeface="ＭＳ Ｐゴシック" charset="0"/>
                <a:cs typeface="Arial"/>
              </a:rPr>
              <a:t>(Isaiah-Malachi)</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Preachers</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4" name="Text Box 24"/>
          <p:cNvSpPr txBox="1">
            <a:spLocks noChangeArrowheads="1"/>
          </p:cNvSpPr>
          <p:nvPr/>
        </p:nvSpPr>
        <p:spPr bwMode="auto">
          <a:xfrm>
            <a:off x="2402780" y="5426918"/>
            <a:ext cx="4113436" cy="1314450"/>
          </a:xfrm>
          <a:prstGeom prst="rect">
            <a:avLst/>
          </a:prstGeom>
          <a:noFill/>
          <a:ln>
            <a:noFill/>
          </a:ln>
          <a:effec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1" i="0" u="none" strike="noStrike" kern="1200" cap="none" spc="0" normalizeH="0" baseline="0" noProof="0">
                <a:ln>
                  <a:noFill/>
                </a:ln>
                <a:solidFill>
                  <a:srgbClr val="0060EE"/>
                </a:solidFill>
                <a:effectLst/>
                <a:uLnTx/>
                <a:uFillTx/>
                <a:latin typeface="Arial"/>
                <a:ea typeface="ＭＳ Ｐゴシック" charset="0"/>
                <a:cs typeface="Arial"/>
              </a:rPr>
              <a:t>Pentateuch</a:t>
            </a:r>
            <a:br>
              <a:rPr kumimoji="0" lang="zh-CN" altLang="en-US" sz="1600" b="0" i="0" u="none" strike="noStrike" kern="1200" cap="none" spc="0" normalizeH="0" baseline="0" noProof="0">
                <a:ln>
                  <a:noFill/>
                </a:ln>
                <a:solidFill>
                  <a:srgbClr val="0060EE"/>
                </a:solidFill>
                <a:effectLst/>
                <a:uLnTx/>
                <a:uFillTx/>
                <a:latin typeface="Arial"/>
                <a:ea typeface="ＭＳ Ｐゴシック" charset="0"/>
                <a:cs typeface="Arial"/>
              </a:rPr>
            </a:br>
            <a:r>
              <a:rPr kumimoji="0" lang="en-US" altLang="zh-CN" sz="1600" b="0" i="0" u="none" strike="noStrike" kern="1200" cap="none" spc="0" normalizeH="0" baseline="0" noProof="0">
                <a:ln>
                  <a:noFill/>
                </a:ln>
                <a:solidFill>
                  <a:srgbClr val="0060EE"/>
                </a:solidFill>
                <a:effectLst/>
                <a:uLnTx/>
                <a:uFillTx/>
                <a:latin typeface="Arial"/>
                <a:ea typeface="ＭＳ Ｐゴシック" charset="0"/>
                <a:cs typeface="Arial"/>
              </a:rPr>
              <a:t>(Genesis-Deuteronomy)</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0" u="none" strike="noStrike" kern="1200" cap="none" spc="0" normalizeH="0" baseline="0" noProof="0">
                <a:ln>
                  <a:noFill/>
                </a:ln>
                <a:solidFill>
                  <a:srgbClr val="000000"/>
                </a:solidFill>
                <a:effectLst/>
                <a:uLnTx/>
                <a:uFillTx/>
                <a:latin typeface="Arial"/>
                <a:ea typeface="ＭＳ Ｐゴシック" charset="0"/>
                <a:cs typeface="Arial"/>
              </a:rPr>
              <a:t>Basis of the Prophetic Message</a:t>
            </a:r>
            <a:endParaRPr kumimoji="0" lang="zh-CN" altLang="en-US" sz="1600" b="0" i="0" u="none" strike="noStrike" kern="1200" cap="none" spc="0" normalizeH="0" baseline="0" noProof="0">
              <a:ln>
                <a:noFill/>
              </a:ln>
              <a:solidFill>
                <a:srgbClr val="000000"/>
              </a:solidFill>
              <a:effectLst/>
              <a:uLnTx/>
              <a:uFillTx/>
              <a:latin typeface="Arial"/>
              <a:ea typeface="ＭＳ Ｐゴシック" charset="0"/>
              <a:cs typeface="Arial"/>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600" b="0" i="1" u="none" strike="noStrike" kern="1200" cap="none" spc="0" normalizeH="0" baseline="0" noProof="0">
                <a:ln>
                  <a:noFill/>
                </a:ln>
                <a:solidFill>
                  <a:srgbClr val="000000"/>
                </a:solidFill>
                <a:effectLst/>
                <a:uLnTx/>
                <a:uFillTx/>
                <a:latin typeface="Arial"/>
                <a:ea typeface="ＭＳ Ｐゴシック" charset="0"/>
                <a:cs typeface="Arial"/>
              </a:rPr>
              <a:t>Covenant Relationship: Israel &amp; God</a:t>
            </a:r>
            <a:endParaRPr kumimoji="0" lang="zh-CN" altLang="en-US" sz="1600" b="0" i="1"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5" name="Text Box 26"/>
          <p:cNvSpPr txBox="1">
            <a:spLocks noChangeArrowheads="1"/>
          </p:cNvSpPr>
          <p:nvPr/>
        </p:nvSpPr>
        <p:spPr bwMode="auto">
          <a:xfrm>
            <a:off x="2699792" y="2502743"/>
            <a:ext cx="863600" cy="738664"/>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a:ea typeface="ＭＳ Ｐゴシック" charset="0"/>
                <a:cs typeface="Arial"/>
              </a:rPr>
              <a:t>WHO they aimed at</a:t>
            </a:r>
            <a:endParaRPr kumimoji="0" lang="zh-CN" altLang="en-US" sz="1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6" name="Text Box 27"/>
          <p:cNvSpPr txBox="1">
            <a:spLocks noChangeArrowheads="1"/>
          </p:cNvSpPr>
          <p:nvPr/>
        </p:nvSpPr>
        <p:spPr bwMode="auto">
          <a:xfrm>
            <a:off x="5622454" y="2502743"/>
            <a:ext cx="893762" cy="738664"/>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a:ea typeface="ＭＳ Ｐゴシック" charset="0"/>
                <a:cs typeface="Arial"/>
              </a:rPr>
              <a:t>WHAT they aimed at</a:t>
            </a:r>
            <a:endParaRPr kumimoji="0" lang="zh-CN" altLang="en-US" sz="1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67" name="Text Box 25"/>
          <p:cNvSpPr txBox="1">
            <a:spLocks noChangeArrowheads="1"/>
          </p:cNvSpPr>
          <p:nvPr/>
        </p:nvSpPr>
        <p:spPr bwMode="auto">
          <a:xfrm>
            <a:off x="6804248" y="3645024"/>
            <a:ext cx="2260600" cy="492443"/>
          </a:xfrm>
          <a:prstGeom prst="rect">
            <a:avLst/>
          </a:prstGeom>
          <a:noFill/>
          <a:ln>
            <a:noFill/>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Behavior </a:t>
            </a:r>
            <a:b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br>
            <a:r>
              <a:rPr kumimoji="0" lang="en-US" altLang="zh-CN" sz="1300" b="0" i="0" u="none" strike="noStrike" kern="1200" cap="none" spc="0" normalizeH="0" baseline="0" noProof="0">
                <a:ln>
                  <a:noFill/>
                </a:ln>
                <a:solidFill>
                  <a:srgbClr val="000000"/>
                </a:solidFill>
                <a:effectLst/>
                <a:uLnTx/>
                <a:uFillTx/>
                <a:latin typeface="Arial"/>
                <a:ea typeface="ＭＳ Ｐゴシック" charset="0"/>
                <a:cs typeface="Arial"/>
              </a:rPr>
              <a:t>Unaffected by Covenant</a:t>
            </a:r>
            <a:endParaRPr kumimoji="0" lang="zh-CN" altLang="en-US" sz="13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37" name="Text Box 11"/>
          <p:cNvSpPr txBox="1">
            <a:spLocks noChangeArrowheads="1"/>
          </p:cNvSpPr>
          <p:nvPr/>
        </p:nvSpPr>
        <p:spPr bwMode="auto">
          <a:xfrm>
            <a:off x="6899118" y="5695546"/>
            <a:ext cx="228139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3CC"/>
                </a:solidFill>
                <a:effectLst/>
                <a:uLnTx/>
                <a:uFillTx/>
                <a:latin typeface="Comic Sans MS" charset="0"/>
                <a:ea typeface="ＭＳ Ｐゴシック" charset="0"/>
              </a:rPr>
              <a:t>Gen. 12:1-3; 15:18</a:t>
            </a:r>
          </a:p>
        </p:txBody>
      </p:sp>
      <p:sp>
        <p:nvSpPr>
          <p:cNvPr id="39" name="Text Box 12"/>
          <p:cNvSpPr txBox="1">
            <a:spLocks noChangeArrowheads="1"/>
          </p:cNvSpPr>
          <p:nvPr/>
        </p:nvSpPr>
        <p:spPr bwMode="auto">
          <a:xfrm>
            <a:off x="7374559" y="6002136"/>
            <a:ext cx="18059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3CC"/>
                </a:solidFill>
                <a:effectLst/>
                <a:uLnTx/>
                <a:uFillTx/>
                <a:latin typeface="Comic Sans MS" charset="0"/>
                <a:ea typeface="ＭＳ Ｐゴシック" charset="0"/>
              </a:rPr>
              <a:t>Unconditional</a:t>
            </a:r>
          </a:p>
        </p:txBody>
      </p:sp>
      <p:sp>
        <p:nvSpPr>
          <p:cNvPr id="40" name="Text Box 13"/>
          <p:cNvSpPr txBox="1">
            <a:spLocks noChangeArrowheads="1"/>
          </p:cNvSpPr>
          <p:nvPr/>
        </p:nvSpPr>
        <p:spPr bwMode="auto">
          <a:xfrm>
            <a:off x="8028534" y="6308725"/>
            <a:ext cx="115197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3CC"/>
                </a:solidFill>
                <a:effectLst/>
                <a:uLnTx/>
                <a:uFillTx/>
                <a:latin typeface="Comic Sans MS" charset="0"/>
                <a:ea typeface="ＭＳ Ｐゴシック" charset="0"/>
              </a:rPr>
              <a:t>Blessing</a:t>
            </a:r>
          </a:p>
        </p:txBody>
      </p:sp>
      <p:sp>
        <p:nvSpPr>
          <p:cNvPr id="41" name="Text Box 18"/>
          <p:cNvSpPr txBox="1">
            <a:spLocks noChangeArrowheads="1"/>
          </p:cNvSpPr>
          <p:nvPr/>
        </p:nvSpPr>
        <p:spPr bwMode="auto">
          <a:xfrm>
            <a:off x="6492031" y="5388956"/>
            <a:ext cx="268848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3CC"/>
                </a:solidFill>
                <a:effectLst/>
                <a:uLnTx/>
                <a:uFillTx/>
                <a:latin typeface="Comic Sans MS" charset="0"/>
                <a:ea typeface="ＭＳ Ｐゴシック" charset="0"/>
              </a:rPr>
              <a:t>Abrahamic Covenant</a:t>
            </a:r>
          </a:p>
        </p:txBody>
      </p:sp>
      <p:sp>
        <p:nvSpPr>
          <p:cNvPr id="43" name="Text Box 17"/>
          <p:cNvSpPr txBox="1">
            <a:spLocks noChangeArrowheads="1"/>
          </p:cNvSpPr>
          <p:nvPr/>
        </p:nvSpPr>
        <p:spPr bwMode="auto">
          <a:xfrm>
            <a:off x="8458200" y="0"/>
            <a:ext cx="762000" cy="830997"/>
          </a:xfrm>
          <a:prstGeom prst="rect">
            <a:avLst/>
          </a:prstGeom>
          <a:solidFill>
            <a:schemeClr val="bg1"/>
          </a:solidFill>
          <a:ln>
            <a:noFill/>
          </a:ln>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ＭＳ Ｐゴシック" charset="0"/>
                <a:cs typeface="Arial"/>
              </a:rPr>
              <a:t>50b440</a:t>
            </a:r>
            <a:endParaRPr kumimoji="0" lang="en-US" sz="2400" b="0" i="0" u="none" strike="noStrike" kern="1200" cap="none" spc="0" normalizeH="0" baseline="0" noProof="0">
              <a:ln>
                <a:noFill/>
              </a:ln>
              <a:solidFill>
                <a:srgbClr val="000000"/>
              </a:solidFill>
              <a:effectLst/>
              <a:uLnTx/>
              <a:uFillTx/>
              <a:latin typeface="Arial"/>
              <a:ea typeface="ＭＳ Ｐゴシック" charset="0"/>
              <a:cs typeface="Arial"/>
            </a:endParaRPr>
          </a:p>
        </p:txBody>
      </p:sp>
      <p:sp>
        <p:nvSpPr>
          <p:cNvPr id="53" name="Text Box 13"/>
          <p:cNvSpPr txBox="1">
            <a:spLocks noChangeArrowheads="1"/>
          </p:cNvSpPr>
          <p:nvPr/>
        </p:nvSpPr>
        <p:spPr bwMode="auto">
          <a:xfrm>
            <a:off x="6800850" y="4581525"/>
            <a:ext cx="23796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3CC"/>
                </a:solidFill>
                <a:effectLst/>
                <a:uLnTx/>
                <a:uFillTx/>
                <a:latin typeface="Comic Sans MS" charset="0"/>
                <a:ea typeface="ＭＳ Ｐゴシック" charset="0"/>
              </a:rPr>
              <a:t>FORETELLING</a:t>
            </a:r>
          </a:p>
        </p:txBody>
      </p:sp>
      <p:sp>
        <p:nvSpPr>
          <p:cNvPr id="54" name="Text Box 16"/>
          <p:cNvSpPr txBox="1">
            <a:spLocks noChangeArrowheads="1"/>
          </p:cNvSpPr>
          <p:nvPr/>
        </p:nvSpPr>
        <p:spPr bwMode="auto">
          <a:xfrm>
            <a:off x="71438" y="4581525"/>
            <a:ext cx="26384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omic Sans MS" charset="0"/>
                <a:ea typeface="ＭＳ Ｐゴシック" charset="0"/>
              </a:rPr>
              <a:t>FORTHTELLING</a:t>
            </a:r>
          </a:p>
        </p:txBody>
      </p:sp>
    </p:spTree>
    <p:extLst>
      <p:ext uri="{BB962C8B-B14F-4D97-AF65-F5344CB8AC3E}">
        <p14:creationId xmlns:p14="http://schemas.microsoft.com/office/powerpoint/2010/main" val="189655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linds(horizont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8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8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687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88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6872"/>
                                        </p:tgtEl>
                                        <p:attrNameLst>
                                          <p:attrName>style.visibility</p:attrName>
                                        </p:attrNameLst>
                                      </p:cBhvr>
                                      <p:to>
                                        <p:strVal val="visible"/>
                                      </p:to>
                                    </p:set>
                                    <p:animEffect transition="in" filter="blinds(horizontal)">
                                      <p:cBhvr>
                                        <p:cTn id="28" dur="500"/>
                                        <p:tgtEl>
                                          <p:spTgt spid="368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6873"/>
                                        </p:tgtEl>
                                        <p:attrNameLst>
                                          <p:attrName>style.visibility</p:attrName>
                                        </p:attrNameLst>
                                      </p:cBhvr>
                                      <p:to>
                                        <p:strVal val="visible"/>
                                      </p:to>
                                    </p:set>
                                    <p:animEffect transition="in" filter="blinds(horizontal)">
                                      <p:cBhvr>
                                        <p:cTn id="33" dur="500"/>
                                        <p:tgtEl>
                                          <p:spTgt spid="3687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874"/>
                                        </p:tgtEl>
                                        <p:attrNameLst>
                                          <p:attrName>style.visibility</p:attrName>
                                        </p:attrNameLst>
                                      </p:cBhvr>
                                      <p:to>
                                        <p:strVal val="visible"/>
                                      </p:to>
                                    </p:set>
                                    <p:animEffect transition="in" filter="blinds(horizontal)">
                                      <p:cBhvr>
                                        <p:cTn id="38" dur="500"/>
                                        <p:tgtEl>
                                          <p:spTgt spid="3687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8" grpId="0"/>
      <p:bldP spid="36879" grpId="0"/>
      <p:bldP spid="36880" grpId="0"/>
      <p:bldP spid="36883" grpId="0"/>
      <p:bldP spid="36871" grpId="0" animBg="1"/>
      <p:bldP spid="37" grpId="0" autoUpdateAnimBg="0"/>
      <p:bldP spid="39" grpId="0" autoUpdateAnimBg="0"/>
      <p:bldP spid="40" grpId="0" autoUpdateAnimBg="0"/>
      <p:bldP spid="41" grpId="0" autoUpdateAnimBg="0"/>
      <p:bldP spid="53" grpId="0" autoUpdateAnimBg="0"/>
      <p:bldP spid="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19113" y="228600"/>
            <a:ext cx="8594725" cy="747713"/>
          </a:xfrm>
        </p:spPr>
        <p:txBody>
          <a:bodyPr/>
          <a:lstStyle/>
          <a:p>
            <a:pPr eaLnBrk="1" hangingPunct="1"/>
            <a:r>
              <a:rPr lang="en-US">
                <a:latin typeface="Comic Sans MS" charset="0"/>
              </a:rPr>
              <a:t>Covenant Ethics in Mosaic Law</a:t>
            </a:r>
          </a:p>
        </p:txBody>
      </p:sp>
      <p:sp>
        <p:nvSpPr>
          <p:cNvPr id="62466" name="AutoShape 4"/>
          <p:cNvSpPr>
            <a:spLocks noChangeArrowheads="1"/>
          </p:cNvSpPr>
          <p:nvPr/>
        </p:nvSpPr>
        <p:spPr bwMode="auto">
          <a:xfrm>
            <a:off x="2844800" y="3486150"/>
            <a:ext cx="3327400" cy="2228850"/>
          </a:xfrm>
          <a:prstGeom prst="triangle">
            <a:avLst>
              <a:gd name="adj" fmla="val 50000"/>
            </a:avLst>
          </a:prstGeom>
          <a:noFill/>
          <a:ln w="57150">
            <a:solidFill>
              <a:srgbClr val="0C5A3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2467" name="Text Box 5"/>
          <p:cNvSpPr txBox="1">
            <a:spLocks noChangeArrowheads="1"/>
          </p:cNvSpPr>
          <p:nvPr/>
        </p:nvSpPr>
        <p:spPr bwMode="auto">
          <a:xfrm>
            <a:off x="3352800" y="3028950"/>
            <a:ext cx="26797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t>Theological angle</a:t>
            </a:r>
          </a:p>
        </p:txBody>
      </p:sp>
      <p:sp>
        <p:nvSpPr>
          <p:cNvPr id="62468" name="Text Box 6"/>
          <p:cNvSpPr txBox="1">
            <a:spLocks noChangeArrowheads="1"/>
          </p:cNvSpPr>
          <p:nvPr/>
        </p:nvSpPr>
        <p:spPr bwMode="auto">
          <a:xfrm>
            <a:off x="1219200" y="6096000"/>
            <a:ext cx="23669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t>Economic angle</a:t>
            </a:r>
          </a:p>
        </p:txBody>
      </p:sp>
      <p:sp>
        <p:nvSpPr>
          <p:cNvPr id="62469" name="Text Box 7"/>
          <p:cNvSpPr txBox="1">
            <a:spLocks noChangeArrowheads="1"/>
          </p:cNvSpPr>
          <p:nvPr/>
        </p:nvSpPr>
        <p:spPr bwMode="auto">
          <a:xfrm>
            <a:off x="6248400" y="6096000"/>
            <a:ext cx="19272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t>Social angle</a:t>
            </a:r>
          </a:p>
        </p:txBody>
      </p:sp>
      <p:sp>
        <p:nvSpPr>
          <p:cNvPr id="62470" name="Text Box 8"/>
          <p:cNvSpPr txBox="1">
            <a:spLocks noChangeArrowheads="1"/>
          </p:cNvSpPr>
          <p:nvPr/>
        </p:nvSpPr>
        <p:spPr bwMode="auto">
          <a:xfrm>
            <a:off x="3657600" y="4953000"/>
            <a:ext cx="185102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t>Mosaic Law</a:t>
            </a:r>
          </a:p>
        </p:txBody>
      </p:sp>
      <p:sp>
        <p:nvSpPr>
          <p:cNvPr id="62471" name="Text Box 9"/>
          <p:cNvSpPr txBox="1">
            <a:spLocks noChangeArrowheads="1"/>
          </p:cNvSpPr>
          <p:nvPr/>
        </p:nvSpPr>
        <p:spPr bwMode="auto">
          <a:xfrm>
            <a:off x="1219200" y="914400"/>
            <a:ext cx="7272338"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a:solidFill>
                  <a:schemeClr val="bg2"/>
                </a:solidFill>
              </a:rPr>
              <a:t>Prophets applied the Mosaic law to three dimensions of Israel</a:t>
            </a:r>
            <a:r>
              <a:rPr lang="uk-UA" altLang="ja-JP" sz="2800">
                <a:solidFill>
                  <a:schemeClr val="bg2"/>
                </a:solidFill>
              </a:rPr>
              <a:t>'</a:t>
            </a:r>
            <a:r>
              <a:rPr lang="en-US" altLang="ja-JP" sz="2800">
                <a:solidFill>
                  <a:schemeClr val="bg2"/>
                </a:solidFill>
              </a:rPr>
              <a:t>s life:</a:t>
            </a:r>
            <a:endParaRPr lang="en-US" sz="2800">
              <a:solidFill>
                <a:schemeClr val="bg2"/>
              </a:solidFill>
            </a:endParaRPr>
          </a:p>
        </p:txBody>
      </p:sp>
      <p:sp>
        <p:nvSpPr>
          <p:cNvPr id="62472" name="Text Box 10"/>
          <p:cNvSpPr txBox="1">
            <a:spLocks noChangeArrowheads="1"/>
          </p:cNvSpPr>
          <p:nvPr/>
        </p:nvSpPr>
        <p:spPr bwMode="auto">
          <a:xfrm>
            <a:off x="381000" y="4191000"/>
            <a:ext cx="3471863"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a:solidFill>
                  <a:schemeClr val="bg2"/>
                </a:solidFill>
              </a:rPr>
              <a:t>Christopher Wright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519113" y="547688"/>
            <a:ext cx="8594725" cy="747712"/>
          </a:xfrm>
        </p:spPr>
        <p:txBody>
          <a:bodyPr/>
          <a:lstStyle/>
          <a:p>
            <a:pPr eaLnBrk="1" hangingPunct="1"/>
            <a:r>
              <a:rPr lang="en-US">
                <a:latin typeface="Comic Sans MS" charset="0"/>
              </a:rPr>
              <a:t>The Prophetic Message</a:t>
            </a:r>
          </a:p>
        </p:txBody>
      </p:sp>
      <p:sp>
        <p:nvSpPr>
          <p:cNvPr id="63490" name="Rectangle 3"/>
          <p:cNvSpPr>
            <a:spLocks noGrp="1" noChangeArrowheads="1"/>
          </p:cNvSpPr>
          <p:nvPr>
            <p:ph type="body" idx="1"/>
          </p:nvPr>
        </p:nvSpPr>
        <p:spPr/>
        <p:txBody>
          <a:bodyPr/>
          <a:lstStyle/>
          <a:p>
            <a:pPr eaLnBrk="1" hangingPunct="1">
              <a:lnSpc>
                <a:spcPct val="90000"/>
              </a:lnSpc>
            </a:pPr>
            <a:r>
              <a:rPr lang="en-US">
                <a:latin typeface="Comic Sans MS" charset="0"/>
              </a:rPr>
              <a:t>Against idolatry</a:t>
            </a:r>
          </a:p>
          <a:p>
            <a:pPr lvl="1" eaLnBrk="1" hangingPunct="1">
              <a:lnSpc>
                <a:spcPct val="90000"/>
              </a:lnSpc>
            </a:pPr>
            <a:r>
              <a:rPr lang="en-US">
                <a:latin typeface="Comic Sans MS" charset="0"/>
                <a:ea typeface="Geneva" charset="0"/>
              </a:rPr>
              <a:t>Deut 5:7-10; Isaiah. 40:12-31</a:t>
            </a:r>
          </a:p>
          <a:p>
            <a:pPr eaLnBrk="1" hangingPunct="1">
              <a:lnSpc>
                <a:spcPct val="90000"/>
              </a:lnSpc>
            </a:pPr>
            <a:r>
              <a:rPr lang="en-US">
                <a:latin typeface="Comic Sans MS" charset="0"/>
              </a:rPr>
              <a:t>For Social Justice</a:t>
            </a:r>
          </a:p>
          <a:p>
            <a:pPr lvl="1" eaLnBrk="1" hangingPunct="1">
              <a:lnSpc>
                <a:spcPct val="90000"/>
              </a:lnSpc>
            </a:pPr>
            <a:r>
              <a:rPr lang="en-US">
                <a:latin typeface="Comic Sans MS" charset="0"/>
                <a:ea typeface="Geneva" charset="0"/>
              </a:rPr>
              <a:t>Deut 15 and 17; Micah 6:8; Amos 2:6-8, 5:12</a:t>
            </a:r>
          </a:p>
          <a:p>
            <a:pPr eaLnBrk="1" hangingPunct="1">
              <a:lnSpc>
                <a:spcPct val="90000"/>
              </a:lnSpc>
            </a:pPr>
            <a:r>
              <a:rPr lang="en-US">
                <a:latin typeface="Comic Sans MS" charset="0"/>
              </a:rPr>
              <a:t>Against economic exploitation</a:t>
            </a:r>
          </a:p>
          <a:p>
            <a:pPr lvl="1" eaLnBrk="1" hangingPunct="1">
              <a:lnSpc>
                <a:spcPct val="90000"/>
              </a:lnSpc>
            </a:pPr>
            <a:r>
              <a:rPr lang="en-US">
                <a:latin typeface="Comic Sans MS" charset="0"/>
                <a:ea typeface="Geneva" charset="0"/>
              </a:rPr>
              <a:t>Lev 25:42, 53-55; Micah 2:8; Amos 2:6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318" name="Picture 6" descr="OELIJ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343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304801" y="2661662"/>
            <a:ext cx="3979168" cy="2207498"/>
          </a:xfrm>
          <a:effectLst>
            <a:outerShdw blurRad="63500" dist="38099" dir="2700000" algn="ctr" rotWithShape="0">
              <a:srgbClr val="009900">
                <a:alpha val="74998"/>
              </a:srgbClr>
            </a:outerShdw>
          </a:effectLst>
        </p:spPr>
        <p:txBody>
          <a:bodyPr/>
          <a:lstStyle/>
          <a:p>
            <a:pPr algn="ctr" eaLnBrk="1" hangingPunct="1">
              <a:defRPr/>
            </a:pPr>
            <a:r>
              <a:rPr lang="en-US" sz="3500" dirty="0">
                <a:solidFill>
                  <a:schemeClr val="bg1"/>
                </a:solidFill>
                <a:effectLst>
                  <a:glow rad="228600">
                    <a:schemeClr val="accent4">
                      <a:satMod val="175000"/>
                      <a:alpha val="86000"/>
                    </a:schemeClr>
                  </a:glow>
                </a:effectLst>
                <a:ea typeface="+mj-ea"/>
                <a:cs typeface="+mj-cs"/>
              </a:rPr>
              <a:t>A Contemporary Call for an Age Old Ministry</a:t>
            </a:r>
          </a:p>
        </p:txBody>
      </p:sp>
      <p:sp>
        <p:nvSpPr>
          <p:cNvPr id="13320" name="Text Box 8"/>
          <p:cNvSpPr txBox="1">
            <a:spLocks noChangeArrowheads="1"/>
          </p:cNvSpPr>
          <p:nvPr/>
        </p:nvSpPr>
        <p:spPr bwMode="auto">
          <a:xfrm>
            <a:off x="4648200" y="304800"/>
            <a:ext cx="44958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spcBef>
                <a:spcPct val="20000"/>
              </a:spcBef>
            </a:pPr>
            <a:r>
              <a:rPr lang="en-US">
                <a:solidFill>
                  <a:srgbClr val="800080"/>
                </a:solidFill>
              </a:rPr>
              <a:t>God granted the prophets extraordinary visions forward in time.</a:t>
            </a:r>
          </a:p>
          <a:p>
            <a:pPr eaLnBrk="1" hangingPunct="1">
              <a:spcBef>
                <a:spcPct val="50000"/>
              </a:spcBef>
            </a:pPr>
            <a:endParaRPr lang="en-US" sz="2000">
              <a:solidFill>
                <a:srgbClr val="800080"/>
              </a:solidFill>
            </a:endParaRPr>
          </a:p>
        </p:txBody>
      </p:sp>
      <p:sp>
        <p:nvSpPr>
          <p:cNvPr id="13322" name="Text Box 10"/>
          <p:cNvSpPr txBox="1">
            <a:spLocks noChangeArrowheads="1"/>
          </p:cNvSpPr>
          <p:nvPr/>
        </p:nvSpPr>
        <p:spPr bwMode="auto">
          <a:xfrm>
            <a:off x="4648200" y="1600200"/>
            <a:ext cx="4343400" cy="108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spcBef>
                <a:spcPct val="20000"/>
              </a:spcBef>
            </a:pPr>
            <a:r>
              <a:rPr lang="en-US">
                <a:solidFill>
                  <a:srgbClr val="800080"/>
                </a:solidFill>
              </a:rPr>
              <a:t>The prophets were master exegetes of the signs of the times. </a:t>
            </a:r>
            <a:endParaRPr lang="en-US" sz="1800">
              <a:solidFill>
                <a:srgbClr val="800080"/>
              </a:solidFill>
            </a:endParaRPr>
          </a:p>
        </p:txBody>
      </p:sp>
      <p:sp>
        <p:nvSpPr>
          <p:cNvPr id="13323" name="Text Box 11"/>
          <p:cNvSpPr txBox="1">
            <a:spLocks noChangeArrowheads="1"/>
          </p:cNvSpPr>
          <p:nvPr/>
        </p:nvSpPr>
        <p:spPr bwMode="auto">
          <a:xfrm>
            <a:off x="4572000" y="2895600"/>
            <a:ext cx="4501342"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pPr>
            <a:r>
              <a:rPr lang="en-US" dirty="0">
                <a:solidFill>
                  <a:srgbClr val="800080"/>
                </a:solidFill>
              </a:rPr>
              <a:t>They saw military invasions, locust plagues &amp; famine not as mere natural occurrences…</a:t>
            </a:r>
          </a:p>
          <a:p>
            <a:pPr eaLnBrk="1" hangingPunct="1">
              <a:spcBef>
                <a:spcPct val="50000"/>
              </a:spcBef>
            </a:pPr>
            <a:endParaRPr lang="en-US" sz="1800" dirty="0">
              <a:solidFill>
                <a:srgbClr val="800080"/>
              </a:solidFill>
            </a:endParaRPr>
          </a:p>
        </p:txBody>
      </p:sp>
      <p:sp>
        <p:nvSpPr>
          <p:cNvPr id="13324" name="Text Box 12"/>
          <p:cNvSpPr txBox="1">
            <a:spLocks noChangeArrowheads="1"/>
          </p:cNvSpPr>
          <p:nvPr/>
        </p:nvSpPr>
        <p:spPr bwMode="auto">
          <a:xfrm>
            <a:off x="4648199" y="4267200"/>
            <a:ext cx="4422371"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pPr>
            <a:r>
              <a:rPr lang="en-US" dirty="0">
                <a:solidFill>
                  <a:srgbClr val="800080"/>
                </a:solidFill>
              </a:rPr>
              <a:t>These were God</a:t>
            </a:r>
            <a:r>
              <a:rPr lang="uk-UA" altLang="ja-JP" dirty="0">
                <a:solidFill>
                  <a:srgbClr val="800080"/>
                </a:solidFill>
              </a:rPr>
              <a:t>'</a:t>
            </a:r>
            <a:r>
              <a:rPr lang="en-US" altLang="ja-JP" dirty="0">
                <a:solidFill>
                  <a:srgbClr val="800080"/>
                </a:solidFill>
              </a:rPr>
              <a:t>s razor-sharp punishment from a moral perspective.</a:t>
            </a:r>
          </a:p>
          <a:p>
            <a:pPr eaLnBrk="1" hangingPunct="1">
              <a:spcBef>
                <a:spcPct val="50000"/>
              </a:spcBef>
            </a:pPr>
            <a:endParaRPr lang="en-US" dirty="0"/>
          </a:p>
        </p:txBody>
      </p:sp>
      <p:sp>
        <p:nvSpPr>
          <p:cNvPr id="13325" name="Text Box 13"/>
          <p:cNvSpPr txBox="1">
            <a:spLocks noChangeArrowheads="1"/>
          </p:cNvSpPr>
          <p:nvPr/>
        </p:nvSpPr>
        <p:spPr bwMode="auto">
          <a:xfrm>
            <a:off x="228600" y="5867400"/>
            <a:ext cx="8686800" cy="658813"/>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3200">
                <a:solidFill>
                  <a:schemeClr val="tx2"/>
                </a:solidFill>
              </a:rPr>
              <a:t>And they preached it with all their hearts!!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checkerboard(across)">
                                      <p:cBhvr>
                                        <p:cTn id="12" dur="5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checkerboard(across)">
                                      <p:cBhvr>
                                        <p:cTn id="17" dur="500"/>
                                        <p:tgtEl>
                                          <p:spTgt spid="133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checkerboard(across)">
                                      <p:cBhvr>
                                        <p:cTn id="22" dur="500"/>
                                        <p:tgtEl>
                                          <p:spTgt spid="133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checkerboard(across)">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13325"/>
                                        </p:tgtEl>
                                        <p:attrNameLst>
                                          <p:attrName>style.visibility</p:attrName>
                                        </p:attrNameLst>
                                      </p:cBhvr>
                                      <p:to>
                                        <p:strVal val="visible"/>
                                      </p:to>
                                    </p:set>
                                    <p:anim calcmode="lin" valueType="num">
                                      <p:cBhvr>
                                        <p:cTn id="32" dur="1000" fill="hold"/>
                                        <p:tgtEl>
                                          <p:spTgt spid="13325"/>
                                        </p:tgtEl>
                                        <p:attrNameLst>
                                          <p:attrName>ppt_w</p:attrName>
                                        </p:attrNameLst>
                                      </p:cBhvr>
                                      <p:tavLst>
                                        <p:tav tm="0">
                                          <p:val>
                                            <p:fltVal val="0"/>
                                          </p:val>
                                        </p:tav>
                                        <p:tav tm="100000">
                                          <p:val>
                                            <p:strVal val="#ppt_w"/>
                                          </p:val>
                                        </p:tav>
                                      </p:tavLst>
                                    </p:anim>
                                    <p:anim calcmode="lin" valueType="num">
                                      <p:cBhvr>
                                        <p:cTn id="33" dur="1000" fill="hold"/>
                                        <p:tgtEl>
                                          <p:spTgt spid="13325"/>
                                        </p:tgtEl>
                                        <p:attrNameLst>
                                          <p:attrName>ppt_h</p:attrName>
                                        </p:attrNameLst>
                                      </p:cBhvr>
                                      <p:tavLst>
                                        <p:tav tm="0">
                                          <p:val>
                                            <p:fltVal val="0"/>
                                          </p:val>
                                        </p:tav>
                                        <p:tav tm="100000">
                                          <p:val>
                                            <p:strVal val="#ppt_h"/>
                                          </p:val>
                                        </p:tav>
                                      </p:tavLst>
                                    </p:anim>
                                    <p:anim calcmode="lin" valueType="num">
                                      <p:cBhvr>
                                        <p:cTn id="34" dur="1000" fill="hold"/>
                                        <p:tgtEl>
                                          <p:spTgt spid="1332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3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0" grpId="0" autoUpdateAnimBg="0"/>
      <p:bldP spid="13322" grpId="0" autoUpdateAnimBg="0"/>
      <p:bldP spid="13323" grpId="0" autoUpdateAnimBg="0"/>
      <p:bldP spid="13324" grpId="0" autoUpdateAnimBg="0"/>
      <p:bldP spid="1332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4419600"/>
            <a:ext cx="4572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a:spcBef>
                <a:spcPct val="20000"/>
              </a:spcBef>
            </a:pPr>
            <a:r>
              <a:rPr lang="en-US" sz="2800" dirty="0">
                <a:latin typeface="Verdana" charset="0"/>
              </a:rPr>
              <a:t>   Billy Graham related the social problems in the US to a spiritual decline.</a:t>
            </a:r>
          </a:p>
        </p:txBody>
      </p:sp>
      <p:sp>
        <p:nvSpPr>
          <p:cNvPr id="30724" name="Text Box 4"/>
          <p:cNvSpPr txBox="1">
            <a:spLocks noChangeArrowheads="1"/>
          </p:cNvSpPr>
          <p:nvPr/>
        </p:nvSpPr>
        <p:spPr bwMode="auto">
          <a:xfrm>
            <a:off x="3429000" y="1406525"/>
            <a:ext cx="5715000"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2800" dirty="0">
                <a:latin typeface="Verdana" charset="0"/>
              </a:rPr>
              <a:t>Aleksandr Solzhenitsyn attributed the massive suffering in twentieth-century Russia due to a society that forgot God.</a:t>
            </a:r>
          </a:p>
        </p:txBody>
      </p:sp>
      <p:pic>
        <p:nvPicPr>
          <p:cNvPr id="30725" name="Picture 5" descr="Solzhenitsy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295400"/>
            <a:ext cx="27432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6" name="Picture 6" descr="Billy Grah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886200"/>
            <a:ext cx="3048000" cy="270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Rectangle 7"/>
          <p:cNvSpPr>
            <a:spLocks noGrp="1" noChangeArrowheads="1"/>
          </p:cNvSpPr>
          <p:nvPr>
            <p:ph type="title" idx="4294967295"/>
          </p:nvPr>
        </p:nvSpPr>
        <p:spPr>
          <a:xfrm>
            <a:off x="0" y="49217"/>
            <a:ext cx="9144000" cy="754053"/>
          </a:xfrm>
        </p:spPr>
        <p:txBody>
          <a:bodyPr/>
          <a:lstStyle/>
          <a:p>
            <a:pPr algn="ctr" eaLnBrk="1" hangingPunct="1"/>
            <a:r>
              <a:rPr lang="en-US">
                <a:latin typeface="Comic Sans MS" charset="0"/>
              </a:rPr>
              <a:t>Contemporary </a:t>
            </a:r>
            <a:r>
              <a:rPr lang="ru-RU" altLang="ja-JP">
                <a:latin typeface="Comic Sans MS" charset="0"/>
              </a:rPr>
              <a:t>"</a:t>
            </a:r>
            <a:r>
              <a:rPr lang="en-US" altLang="ja-JP">
                <a:latin typeface="Comic Sans MS" charset="0"/>
              </a:rPr>
              <a:t>Prophetic</a:t>
            </a:r>
            <a:r>
              <a:rPr lang="ru-RU" altLang="ja-JP">
                <a:latin typeface="Comic Sans MS" charset="0"/>
              </a:rPr>
              <a:t>"</a:t>
            </a:r>
            <a:r>
              <a:rPr lang="en-US" altLang="ja-JP">
                <a:latin typeface="Comic Sans MS" charset="0"/>
              </a:rPr>
              <a:t> Voices</a:t>
            </a:r>
            <a:endParaRPr lang="en-US">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heckerboard(across)">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checkerboard(across)">
                                      <p:cBhvr>
                                        <p:cTn id="17" dur="500"/>
                                        <p:tgtEl>
                                          <p:spTgt spid="30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22"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724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4872799" y="119534"/>
            <a:ext cx="40196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3200" b="1">
                <a:solidFill>
                  <a:schemeClr val="folHlink"/>
                </a:solidFill>
                <a:latin typeface="Arial"/>
                <a:cs typeface="Arial"/>
              </a:rPr>
              <a:t>Paul charged Timothy:</a:t>
            </a:r>
          </a:p>
        </p:txBody>
      </p:sp>
      <p:sp>
        <p:nvSpPr>
          <p:cNvPr id="32773" name="Text Box 5"/>
          <p:cNvSpPr txBox="1">
            <a:spLocks noChangeArrowheads="1"/>
          </p:cNvSpPr>
          <p:nvPr/>
        </p:nvSpPr>
        <p:spPr bwMode="auto">
          <a:xfrm>
            <a:off x="4860032" y="1360240"/>
            <a:ext cx="428396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ru-RU" b="1">
                <a:solidFill>
                  <a:srgbClr val="FFFFFF"/>
                </a:solidFill>
                <a:latin typeface="Arial"/>
                <a:cs typeface="Arial"/>
              </a:rPr>
              <a:t>"</a:t>
            </a:r>
            <a:r>
              <a:rPr lang="en-US" b="1">
                <a:solidFill>
                  <a:srgbClr val="FFFFFF"/>
                </a:solidFill>
                <a:latin typeface="Arial"/>
                <a:cs typeface="Arial"/>
              </a:rPr>
              <a:t>Preach the Word; Be ready in season and out of season.  Reprove, rebuke, exhort, with great patience.</a:t>
            </a:r>
            <a:r>
              <a:rPr lang="ru-RU" b="1">
                <a:solidFill>
                  <a:srgbClr val="FFFFFF"/>
                </a:solidFill>
                <a:latin typeface="Arial"/>
                <a:cs typeface="Arial"/>
              </a:rPr>
              <a:t>"</a:t>
            </a:r>
            <a:endParaRPr lang="en-US" b="1">
              <a:solidFill>
                <a:srgbClr val="FFFFFF"/>
              </a:solidFill>
              <a:latin typeface="Arial"/>
              <a:cs typeface="Arial"/>
            </a:endParaRPr>
          </a:p>
        </p:txBody>
      </p:sp>
      <p:sp>
        <p:nvSpPr>
          <p:cNvPr id="32774" name="Text Box 6"/>
          <p:cNvSpPr txBox="1">
            <a:spLocks noChangeArrowheads="1"/>
          </p:cNvSpPr>
          <p:nvPr/>
        </p:nvSpPr>
        <p:spPr bwMode="auto">
          <a:xfrm>
            <a:off x="4863224" y="2944416"/>
            <a:ext cx="4280776"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ru-RU" b="1">
                <a:solidFill>
                  <a:srgbClr val="FFFF00"/>
                </a:solidFill>
                <a:latin typeface="Arial"/>
                <a:cs typeface="Arial"/>
              </a:rPr>
              <a:t>"</a:t>
            </a:r>
            <a:r>
              <a:rPr lang="en-US" b="1">
                <a:solidFill>
                  <a:srgbClr val="FFFF00"/>
                </a:solidFill>
                <a:latin typeface="Arial"/>
                <a:cs typeface="Arial"/>
              </a:rPr>
              <a:t>For the time will come when they will not endure sound doctrine; but wanting to have their ears tickled, they will accumulate for themselves teachers in accordance to their own desires.</a:t>
            </a:r>
            <a:r>
              <a:rPr lang="ru-RU" b="1">
                <a:solidFill>
                  <a:srgbClr val="FFFF00"/>
                </a:solidFill>
                <a:latin typeface="Arial"/>
                <a:cs typeface="Arial"/>
              </a:rPr>
              <a:t>"</a:t>
            </a:r>
            <a:endParaRPr lang="en-US" b="1">
              <a:solidFill>
                <a:srgbClr val="FFFF00"/>
              </a:solidFill>
              <a:latin typeface="Arial"/>
              <a:cs typeface="Arial"/>
            </a:endParaRPr>
          </a:p>
        </p:txBody>
      </p:sp>
      <p:sp>
        <p:nvSpPr>
          <p:cNvPr id="32775" name="Text Box 7"/>
          <p:cNvSpPr txBox="1">
            <a:spLocks noChangeArrowheads="1"/>
          </p:cNvSpPr>
          <p:nvPr/>
        </p:nvSpPr>
        <p:spPr bwMode="auto">
          <a:xfrm>
            <a:off x="7086600" y="6074132"/>
            <a:ext cx="2057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en-US" sz="2800" b="1">
                <a:solidFill>
                  <a:srgbClr val="FFFF00"/>
                </a:solidFill>
                <a:latin typeface="Arial"/>
                <a:cs typeface="Arial"/>
              </a:rPr>
              <a:t>2 Tim 3:2-3</a:t>
            </a:r>
          </a:p>
        </p:txBody>
      </p:sp>
      <p:sp>
        <p:nvSpPr>
          <p:cNvPr id="66567" name="Rectangle 8"/>
          <p:cNvSpPr>
            <a:spLocks noGrp="1" noChangeArrowheads="1"/>
          </p:cNvSpPr>
          <p:nvPr>
            <p:ph type="title" idx="4294967295"/>
          </p:nvPr>
        </p:nvSpPr>
        <p:spPr>
          <a:xfrm>
            <a:off x="0" y="195411"/>
            <a:ext cx="4724400" cy="461665"/>
          </a:xfrm>
          <a:solidFill>
            <a:srgbClr val="0000FF"/>
          </a:solidFill>
        </p:spPr>
        <p:txBody>
          <a:bodyPr/>
          <a:lstStyle/>
          <a:p>
            <a:pPr algn="ctr" eaLnBrk="1" hangingPunct="1"/>
            <a:r>
              <a:rPr lang="en-US" sz="2400" b="1">
                <a:solidFill>
                  <a:schemeClr val="bg1"/>
                </a:solidFill>
                <a:latin typeface="Arial"/>
                <a:cs typeface="Arial"/>
              </a:rPr>
              <a:t>Timothy</a:t>
            </a:r>
            <a:r>
              <a:rPr lang="uk-UA" altLang="ja-JP" sz="2400" b="1">
                <a:solidFill>
                  <a:schemeClr val="bg1"/>
                </a:solidFill>
                <a:latin typeface="Arial"/>
                <a:cs typeface="Arial"/>
              </a:rPr>
              <a:t>'</a:t>
            </a:r>
            <a:r>
              <a:rPr lang="en-US" altLang="ja-JP" sz="2400" b="1">
                <a:solidFill>
                  <a:schemeClr val="bg1"/>
                </a:solidFill>
                <a:latin typeface="Arial"/>
                <a:cs typeface="Arial"/>
              </a:rPr>
              <a:t>s </a:t>
            </a:r>
            <a:r>
              <a:rPr lang="ru-RU" altLang="ja-JP" sz="2400" b="1">
                <a:solidFill>
                  <a:schemeClr val="bg1"/>
                </a:solidFill>
                <a:latin typeface="Arial"/>
                <a:cs typeface="Arial"/>
              </a:rPr>
              <a:t>"</a:t>
            </a:r>
            <a:r>
              <a:rPr lang="en-US" altLang="ja-JP" sz="2400" b="1">
                <a:solidFill>
                  <a:schemeClr val="bg1"/>
                </a:solidFill>
                <a:latin typeface="Arial"/>
                <a:cs typeface="Arial"/>
              </a:rPr>
              <a:t>Prophetic</a:t>
            </a:r>
            <a:r>
              <a:rPr lang="ru-RU" altLang="ja-JP" sz="2400" b="1">
                <a:solidFill>
                  <a:schemeClr val="bg1"/>
                </a:solidFill>
                <a:latin typeface="Arial"/>
                <a:cs typeface="Arial"/>
              </a:rPr>
              <a:t>"</a:t>
            </a:r>
            <a:r>
              <a:rPr lang="en-US" altLang="ja-JP" sz="2400" b="1">
                <a:solidFill>
                  <a:schemeClr val="bg1"/>
                </a:solidFill>
                <a:latin typeface="Arial"/>
                <a:cs typeface="Arial"/>
              </a:rPr>
              <a:t> Role</a:t>
            </a:r>
            <a:endParaRPr lang="en-US" sz="2400" b="1">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Left)">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arn(inHorizontal)">
                                      <p:cBhvr>
                                        <p:cTn id="12" dur="500"/>
                                        <p:tgtEl>
                                          <p:spTgt spid="32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barn(inHorizontal)">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arn(inHorizontal)">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barn(inHorizontal)">
                                      <p:cBhvr>
                                        <p:cTn id="2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4" grpId="0" autoUpdateAnimBg="0"/>
      <p:bldP spid="3277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7586" name="Rectangle 5"/>
          <p:cNvSpPr>
            <a:spLocks noGrp="1" noChangeArrowheads="1"/>
          </p:cNvSpPr>
          <p:nvPr>
            <p:ph type="title" idx="4294967295"/>
          </p:nvPr>
        </p:nvSpPr>
        <p:spPr/>
        <p:txBody>
          <a:bodyPr/>
          <a:lstStyle/>
          <a:p>
            <a:pPr eaLnBrk="1" hangingPunct="1"/>
            <a:r>
              <a:rPr lang="en-US">
                <a:latin typeface="Comic Sans MS" charset="0"/>
              </a:rPr>
              <a:t>Black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OT Survey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62960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519113" y="547688"/>
            <a:ext cx="8594725" cy="747712"/>
          </a:xfrm>
        </p:spPr>
        <p:txBody>
          <a:bodyPr/>
          <a:lstStyle/>
          <a:p>
            <a:pPr eaLnBrk="1" hangingPunct="1"/>
            <a:r>
              <a:rPr lang="en-US">
                <a:latin typeface="Comic Sans MS" charset="0"/>
              </a:rPr>
              <a:t>Patriarchal Times</a:t>
            </a:r>
          </a:p>
        </p:txBody>
      </p:sp>
      <p:sp>
        <p:nvSpPr>
          <p:cNvPr id="15363" name="Rectangle 3"/>
          <p:cNvSpPr>
            <a:spLocks noGrp="1" noChangeArrowheads="1"/>
          </p:cNvSpPr>
          <p:nvPr>
            <p:ph type="body" idx="1"/>
          </p:nvPr>
        </p:nvSpPr>
        <p:spPr/>
        <p:txBody>
          <a:bodyPr/>
          <a:lstStyle/>
          <a:p>
            <a:pPr eaLnBrk="1" hangingPunct="1">
              <a:lnSpc>
                <a:spcPct val="90000"/>
              </a:lnSpc>
            </a:pPr>
            <a:r>
              <a:rPr lang="en-US">
                <a:latin typeface="Comic Sans MS" charset="0"/>
              </a:rPr>
              <a:t>Israel came under the dynamic leadership of Moses, Joshua and the judges</a:t>
            </a:r>
          </a:p>
          <a:p>
            <a:pPr eaLnBrk="1" hangingPunct="1">
              <a:lnSpc>
                <a:spcPct val="90000"/>
              </a:lnSpc>
            </a:pPr>
            <a:r>
              <a:rPr lang="en-US">
                <a:latin typeface="Comic Sans MS" charset="0"/>
              </a:rPr>
              <a:t>Moses took up the role of prophet (Deut. 18:15)</a:t>
            </a:r>
          </a:p>
          <a:p>
            <a:pPr eaLnBrk="1" hangingPunct="1">
              <a:lnSpc>
                <a:spcPct val="90000"/>
              </a:lnSpc>
            </a:pPr>
            <a:r>
              <a:rPr lang="en-US">
                <a:latin typeface="Comic Sans MS" charset="0"/>
              </a:rPr>
              <a:t>Later prophets found their prototype in Moses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19113" y="220663"/>
            <a:ext cx="8594725" cy="1403350"/>
          </a:xfrm>
        </p:spPr>
        <p:txBody>
          <a:bodyPr/>
          <a:lstStyle/>
          <a:p>
            <a:pPr eaLnBrk="1" hangingPunct="1"/>
            <a:r>
              <a:rPr lang="en-US" dirty="0">
                <a:latin typeface="Comic Sans MS" charset="0"/>
              </a:rPr>
              <a:t>Four terms associated to people with prophetic traits</a:t>
            </a:r>
          </a:p>
        </p:txBody>
      </p:sp>
      <p:sp>
        <p:nvSpPr>
          <p:cNvPr id="16387" name="Rectangle 3"/>
          <p:cNvSpPr>
            <a:spLocks noGrp="1" noChangeArrowheads="1"/>
          </p:cNvSpPr>
          <p:nvPr>
            <p:ph type="body" idx="1"/>
          </p:nvPr>
        </p:nvSpPr>
        <p:spPr>
          <a:xfrm>
            <a:off x="990601" y="2532805"/>
            <a:ext cx="6096000" cy="4114800"/>
          </a:xfrm>
        </p:spPr>
        <p:txBody>
          <a:bodyPr/>
          <a:lstStyle/>
          <a:p>
            <a:pPr eaLnBrk="1" hangingPunct="1"/>
            <a:r>
              <a:rPr lang="ru-RU" altLang="ja-JP" dirty="0">
                <a:latin typeface="Comic Sans MS" charset="0"/>
              </a:rPr>
              <a:t>"</a:t>
            </a:r>
            <a:r>
              <a:rPr lang="en-US" altLang="ja-JP" dirty="0">
                <a:latin typeface="Comic Sans MS" charset="0"/>
              </a:rPr>
              <a:t>Man of God”</a:t>
            </a:r>
          </a:p>
          <a:p>
            <a:pPr eaLnBrk="1" hangingPunct="1"/>
            <a:r>
              <a:rPr lang="ru-RU" altLang="ja-JP" dirty="0">
                <a:latin typeface="Comic Sans MS" charset="0"/>
              </a:rPr>
              <a:t>"</a:t>
            </a:r>
            <a:r>
              <a:rPr lang="en-US" altLang="ja-JP" dirty="0">
                <a:latin typeface="Comic Sans MS" charset="0"/>
              </a:rPr>
              <a:t>Seer”</a:t>
            </a:r>
          </a:p>
          <a:p>
            <a:pPr eaLnBrk="1" hangingPunct="1"/>
            <a:r>
              <a:rPr lang="ru-RU" altLang="ja-JP" dirty="0">
                <a:latin typeface="Comic Sans MS" charset="0"/>
              </a:rPr>
              <a:t>"</a:t>
            </a:r>
            <a:r>
              <a:rPr lang="en-US" altLang="ja-JP" dirty="0">
                <a:latin typeface="Comic Sans MS" charset="0"/>
              </a:rPr>
              <a:t>Visionary</a:t>
            </a:r>
            <a:r>
              <a:rPr lang="ru-RU" altLang="ja-JP" dirty="0">
                <a:latin typeface="Comic Sans MS" charset="0"/>
              </a:rPr>
              <a:t>”</a:t>
            </a:r>
            <a:endParaRPr lang="en-US" altLang="ja-JP" dirty="0">
              <a:latin typeface="Comic Sans MS" charset="0"/>
            </a:endParaRPr>
          </a:p>
          <a:p>
            <a:pPr eaLnBrk="1" hangingPunct="1"/>
            <a:r>
              <a:rPr lang="ru-RU" altLang="ja-JP" dirty="0">
                <a:latin typeface="Comic Sans MS" charset="0"/>
              </a:rPr>
              <a:t>"</a:t>
            </a:r>
            <a:r>
              <a:rPr lang="en-US" altLang="ja-JP" dirty="0">
                <a:latin typeface="Comic Sans MS" charset="0"/>
              </a:rPr>
              <a:t>Prophet”</a:t>
            </a:r>
            <a:endParaRPr lang="en-US" dirty="0">
              <a:latin typeface="Comic Sans MS" charset="0"/>
            </a:endParaRPr>
          </a:p>
        </p:txBody>
      </p:sp>
      <p:pic>
        <p:nvPicPr>
          <p:cNvPr id="44035"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4089400"/>
            <a:ext cx="4038600" cy="276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1DE8FB9-216F-B047-B9E6-5615CE612A42}"/>
              </a:ext>
            </a:extLst>
          </p:cNvPr>
          <p:cNvPicPr>
            <a:picLocks noChangeAspect="1"/>
          </p:cNvPicPr>
          <p:nvPr/>
        </p:nvPicPr>
        <p:blipFill>
          <a:blip r:embed="rId4"/>
          <a:stretch>
            <a:fillRect/>
          </a:stretch>
        </p:blipFill>
        <p:spPr>
          <a:xfrm>
            <a:off x="4139952" y="2492896"/>
            <a:ext cx="2870448" cy="687712"/>
          </a:xfrm>
          <a:prstGeom prst="rect">
            <a:avLst/>
          </a:prstGeom>
        </p:spPr>
      </p:pic>
      <p:pic>
        <p:nvPicPr>
          <p:cNvPr id="5" name="Picture 4">
            <a:extLst>
              <a:ext uri="{FF2B5EF4-FFF2-40B4-BE49-F238E27FC236}">
                <a16:creationId xmlns:a16="http://schemas.microsoft.com/office/drawing/2014/main" id="{292E7B51-2609-3A4D-BA9D-663DBF70CA58}"/>
              </a:ext>
            </a:extLst>
          </p:cNvPr>
          <p:cNvPicPr>
            <a:picLocks noChangeAspect="1"/>
          </p:cNvPicPr>
          <p:nvPr/>
        </p:nvPicPr>
        <p:blipFill>
          <a:blip r:embed="rId5"/>
          <a:stretch>
            <a:fillRect/>
          </a:stretch>
        </p:blipFill>
        <p:spPr>
          <a:xfrm>
            <a:off x="2879183" y="3140968"/>
            <a:ext cx="1108369" cy="657871"/>
          </a:xfrm>
          <a:prstGeom prst="rect">
            <a:avLst/>
          </a:prstGeom>
        </p:spPr>
      </p:pic>
      <p:pic>
        <p:nvPicPr>
          <p:cNvPr id="8" name="Picture 7">
            <a:extLst>
              <a:ext uri="{FF2B5EF4-FFF2-40B4-BE49-F238E27FC236}">
                <a16:creationId xmlns:a16="http://schemas.microsoft.com/office/drawing/2014/main" id="{DB2E834D-FBF7-374D-A04B-23E3419E1392}"/>
              </a:ext>
            </a:extLst>
          </p:cNvPr>
          <p:cNvPicPr>
            <a:picLocks noChangeAspect="1"/>
          </p:cNvPicPr>
          <p:nvPr/>
        </p:nvPicPr>
        <p:blipFill>
          <a:blip r:embed="rId6"/>
          <a:stretch>
            <a:fillRect/>
          </a:stretch>
        </p:blipFill>
        <p:spPr>
          <a:xfrm>
            <a:off x="3463631" y="4343628"/>
            <a:ext cx="1108369" cy="657871"/>
          </a:xfrm>
          <a:prstGeom prst="rect">
            <a:avLst/>
          </a:prstGeom>
        </p:spPr>
      </p:pic>
      <p:pic>
        <p:nvPicPr>
          <p:cNvPr id="10" name="Picture 9">
            <a:extLst>
              <a:ext uri="{FF2B5EF4-FFF2-40B4-BE49-F238E27FC236}">
                <a16:creationId xmlns:a16="http://schemas.microsoft.com/office/drawing/2014/main" id="{B0B4ABAA-E8BE-A648-A1F1-C8014C6C85D1}"/>
              </a:ext>
            </a:extLst>
          </p:cNvPr>
          <p:cNvPicPr>
            <a:picLocks noChangeAspect="1"/>
          </p:cNvPicPr>
          <p:nvPr/>
        </p:nvPicPr>
        <p:blipFill>
          <a:blip r:embed="rId7"/>
          <a:stretch>
            <a:fillRect/>
          </a:stretch>
        </p:blipFill>
        <p:spPr>
          <a:xfrm>
            <a:off x="3491880" y="3645024"/>
            <a:ext cx="1108370" cy="6578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5"/>
          <p:cNvSpPr>
            <a:spLocks noChangeArrowheads="1"/>
          </p:cNvSpPr>
          <p:nvPr/>
        </p:nvSpPr>
        <p:spPr bwMode="auto">
          <a:xfrm>
            <a:off x="3048000" y="1752600"/>
            <a:ext cx="2756484"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ltLang="ja-JP" sz="3200"/>
              <a:t>"</a:t>
            </a:r>
            <a:r>
              <a:rPr lang="en-US" altLang="ja-JP" sz="3200"/>
              <a:t>Man of God</a:t>
            </a:r>
            <a:r>
              <a:rPr lang="ru-RU" altLang="ja-JP" sz="3200"/>
              <a:t>"</a:t>
            </a:r>
            <a:endParaRPr lang="en-US" sz="3200"/>
          </a:p>
        </p:txBody>
      </p:sp>
      <p:pic>
        <p:nvPicPr>
          <p:cNvPr id="17414" name="Picture 6" descr="j02477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02400" y="1657350"/>
            <a:ext cx="189865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rot="-5417599">
            <a:off x="5672138" y="3216275"/>
            <a:ext cx="33909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b="1"/>
              <a:t>Rise of the Monarchy</a:t>
            </a:r>
          </a:p>
        </p:txBody>
      </p:sp>
      <p:sp>
        <p:nvSpPr>
          <p:cNvPr id="45060" name="Rectangle 8"/>
          <p:cNvSpPr>
            <a:spLocks noChangeArrowheads="1"/>
          </p:cNvSpPr>
          <p:nvPr/>
        </p:nvSpPr>
        <p:spPr bwMode="auto">
          <a:xfrm>
            <a:off x="3657600" y="2971800"/>
            <a:ext cx="149532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ltLang="ja-JP" sz="3200"/>
              <a:t>"</a:t>
            </a:r>
            <a:r>
              <a:rPr lang="en-US" altLang="ja-JP" sz="3200"/>
              <a:t>Seer</a:t>
            </a:r>
            <a:r>
              <a:rPr lang="ru-RU" altLang="ja-JP" sz="3200"/>
              <a:t>"</a:t>
            </a:r>
            <a:endParaRPr lang="en-US" sz="3200"/>
          </a:p>
        </p:txBody>
      </p:sp>
      <p:sp>
        <p:nvSpPr>
          <p:cNvPr id="45061" name="Rectangle 9"/>
          <p:cNvSpPr>
            <a:spLocks noChangeArrowheads="1"/>
          </p:cNvSpPr>
          <p:nvPr/>
        </p:nvSpPr>
        <p:spPr bwMode="auto">
          <a:xfrm>
            <a:off x="3352800" y="4114800"/>
            <a:ext cx="2311851"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ltLang="ja-JP" sz="3200"/>
              <a:t>"</a:t>
            </a:r>
            <a:r>
              <a:rPr lang="en-US" altLang="ja-JP" sz="3200"/>
              <a:t>Visionary</a:t>
            </a:r>
            <a:r>
              <a:rPr lang="ru-RU" altLang="ja-JP" sz="3200"/>
              <a:t>"</a:t>
            </a:r>
            <a:endParaRPr lang="en-US" sz="3200"/>
          </a:p>
        </p:txBody>
      </p:sp>
      <p:sp>
        <p:nvSpPr>
          <p:cNvPr id="45062" name="Rectangle 10"/>
          <p:cNvSpPr>
            <a:spLocks noChangeArrowheads="1"/>
          </p:cNvSpPr>
          <p:nvPr/>
        </p:nvSpPr>
        <p:spPr bwMode="auto">
          <a:xfrm>
            <a:off x="3505200" y="5410200"/>
            <a:ext cx="2065189"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ltLang="ja-JP" sz="3200"/>
              <a:t>"</a:t>
            </a:r>
            <a:r>
              <a:rPr lang="en-US" altLang="ja-JP" sz="3200"/>
              <a:t>Prophet</a:t>
            </a:r>
            <a:r>
              <a:rPr lang="ru-RU" altLang="ja-JP" sz="3200"/>
              <a:t>"</a:t>
            </a:r>
            <a:endParaRPr lang="en-US" sz="3200"/>
          </a:p>
        </p:txBody>
      </p:sp>
      <p:sp>
        <p:nvSpPr>
          <p:cNvPr id="17420" name="AutoShape 12"/>
          <p:cNvSpPr>
            <a:spLocks noChangeArrowheads="1"/>
          </p:cNvSpPr>
          <p:nvPr/>
        </p:nvSpPr>
        <p:spPr bwMode="auto">
          <a:xfrm>
            <a:off x="990600" y="1981200"/>
            <a:ext cx="1295400" cy="4038600"/>
          </a:xfrm>
          <a:prstGeom prst="downArrow">
            <a:avLst>
              <a:gd name="adj1" fmla="val 50000"/>
              <a:gd name="adj2" fmla="val 77941"/>
            </a:avLst>
          </a:prstGeom>
          <a:solidFill>
            <a:schemeClr val="folHlink"/>
          </a:solidFill>
          <a:ln w="9525">
            <a:solidFill>
              <a:schemeClr val="tx1"/>
            </a:solidFill>
            <a:miter lim="800000"/>
            <a:headEnd/>
            <a:tailEnd/>
          </a:ln>
        </p:spPr>
        <p:txBody>
          <a:bodyPr wrap="none" anchor="ctr"/>
          <a:lstStyle/>
          <a:p>
            <a:pPr algn="ctr"/>
            <a:endParaRPr lang="en-US"/>
          </a:p>
        </p:txBody>
      </p:sp>
      <p:sp>
        <p:nvSpPr>
          <p:cNvPr id="17422" name="Text Box 14"/>
          <p:cNvSpPr txBox="1">
            <a:spLocks noChangeArrowheads="1"/>
          </p:cNvSpPr>
          <p:nvPr/>
        </p:nvSpPr>
        <p:spPr bwMode="auto">
          <a:xfrm>
            <a:off x="457200" y="1447800"/>
            <a:ext cx="2614613"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b="1"/>
              <a:t>Non- Literary</a:t>
            </a:r>
          </a:p>
        </p:txBody>
      </p:sp>
      <p:sp>
        <p:nvSpPr>
          <p:cNvPr id="17423" name="Text Box 15"/>
          <p:cNvSpPr txBox="1">
            <a:spLocks noChangeArrowheads="1"/>
          </p:cNvSpPr>
          <p:nvPr/>
        </p:nvSpPr>
        <p:spPr bwMode="auto">
          <a:xfrm>
            <a:off x="838200" y="6019800"/>
            <a:ext cx="158115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b="1"/>
              <a:t>Literary</a:t>
            </a:r>
          </a:p>
        </p:txBody>
      </p:sp>
      <p:sp>
        <p:nvSpPr>
          <p:cNvPr id="45066" name="Rectangle 16"/>
          <p:cNvSpPr>
            <a:spLocks noGrp="1" noChangeArrowheads="1"/>
          </p:cNvSpPr>
          <p:nvPr>
            <p:ph type="title" idx="4294967295"/>
          </p:nvPr>
        </p:nvSpPr>
        <p:spPr>
          <a:xfrm>
            <a:off x="152400" y="304800"/>
            <a:ext cx="8839200" cy="782638"/>
          </a:xfrm>
        </p:spPr>
        <p:txBody>
          <a:bodyPr/>
          <a:lstStyle/>
          <a:p>
            <a:pPr algn="ctr" eaLnBrk="1" hangingPunct="1"/>
            <a:r>
              <a:rPr lang="en-US" sz="3900">
                <a:latin typeface="Comic Sans MS" charset="0"/>
              </a:rPr>
              <a:t>Relation to Literature &amp; Monarchy</a:t>
            </a:r>
            <a:endParaRPr lang="en-US">
              <a:latin typeface="Comic Sans M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ppt_x</p:attrName>
                                        </p:attrNameLst>
                                      </p:cBhvr>
                                      <p:tavLst>
                                        <p:tav tm="0">
                                          <p:val>
                                            <p:strVal val="#ppt_x"/>
                                          </p:val>
                                        </p:tav>
                                        <p:tav tm="100000">
                                          <p:val>
                                            <p:strVal val="#ppt_x"/>
                                          </p:val>
                                        </p:tav>
                                      </p:tavLst>
                                    </p:anim>
                                    <p:anim calcmode="lin" valueType="num">
                                      <p:cBhvr>
                                        <p:cTn id="8" dur="500" fill="hold"/>
                                        <p:tgtEl>
                                          <p:spTgt spid="17414"/>
                                        </p:tgtEl>
                                        <p:attrNameLst>
                                          <p:attrName>ppt_y</p:attrName>
                                        </p:attrNameLst>
                                      </p:cBhvr>
                                      <p:tavLst>
                                        <p:tav tm="0">
                                          <p:val>
                                            <p:strVal val="#ppt_y-#ppt_h/2"/>
                                          </p:val>
                                        </p:tav>
                                        <p:tav tm="100000">
                                          <p:val>
                                            <p:strVal val="#ppt_y"/>
                                          </p:val>
                                        </p:tav>
                                      </p:tavLst>
                                    </p:anim>
                                    <p:anim calcmode="lin" valueType="num">
                                      <p:cBhvr>
                                        <p:cTn id="9" dur="500" fill="hold"/>
                                        <p:tgtEl>
                                          <p:spTgt spid="17414"/>
                                        </p:tgtEl>
                                        <p:attrNameLst>
                                          <p:attrName>ppt_w</p:attrName>
                                        </p:attrNameLst>
                                      </p:cBhvr>
                                      <p:tavLst>
                                        <p:tav tm="0">
                                          <p:val>
                                            <p:strVal val="#ppt_w"/>
                                          </p:val>
                                        </p:tav>
                                        <p:tav tm="100000">
                                          <p:val>
                                            <p:strVal val="#ppt_w"/>
                                          </p:val>
                                        </p:tav>
                                      </p:tavLst>
                                    </p:anim>
                                    <p:anim calcmode="lin" valueType="num">
                                      <p:cBhvr>
                                        <p:cTn id="10" dur="500" fill="hold"/>
                                        <p:tgtEl>
                                          <p:spTgt spid="1741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 presetClass="entr" presetSubtype="16" fill="hold" grpId="0" nodeType="afterEffect">
                                  <p:stCondLst>
                                    <p:cond delay="1000"/>
                                  </p:stCondLst>
                                  <p:childTnLst>
                                    <p:set>
                                      <p:cBhvr>
                                        <p:cTn id="13" dur="1" fill="hold">
                                          <p:stCondLst>
                                            <p:cond delay="0"/>
                                          </p:stCondLst>
                                        </p:cTn>
                                        <p:tgtEl>
                                          <p:spTgt spid="17415"/>
                                        </p:tgtEl>
                                        <p:attrNameLst>
                                          <p:attrName>style.visibility</p:attrName>
                                        </p:attrNameLst>
                                      </p:cBhvr>
                                      <p:to>
                                        <p:strVal val="visible"/>
                                      </p:to>
                                    </p:set>
                                    <p:animEffect transition="in" filter="box(in)">
                                      <p:cBhvr>
                                        <p:cTn id="14" dur="500"/>
                                        <p:tgtEl>
                                          <p:spTgt spid="174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7420"/>
                                        </p:tgtEl>
                                        <p:attrNameLst>
                                          <p:attrName>style.visibility</p:attrName>
                                        </p:attrNameLst>
                                      </p:cBhvr>
                                      <p:to>
                                        <p:strVal val="visible"/>
                                      </p:to>
                                    </p:set>
                                    <p:anim calcmode="lin" valueType="num">
                                      <p:cBhvr>
                                        <p:cTn id="19" dur="500" fill="hold"/>
                                        <p:tgtEl>
                                          <p:spTgt spid="17420"/>
                                        </p:tgtEl>
                                        <p:attrNameLst>
                                          <p:attrName>ppt_x</p:attrName>
                                        </p:attrNameLst>
                                      </p:cBhvr>
                                      <p:tavLst>
                                        <p:tav tm="0">
                                          <p:val>
                                            <p:strVal val="#ppt_x"/>
                                          </p:val>
                                        </p:tav>
                                        <p:tav tm="100000">
                                          <p:val>
                                            <p:strVal val="#ppt_x"/>
                                          </p:val>
                                        </p:tav>
                                      </p:tavLst>
                                    </p:anim>
                                    <p:anim calcmode="lin" valueType="num">
                                      <p:cBhvr>
                                        <p:cTn id="20" dur="500" fill="hold"/>
                                        <p:tgtEl>
                                          <p:spTgt spid="17420"/>
                                        </p:tgtEl>
                                        <p:attrNameLst>
                                          <p:attrName>ppt_y</p:attrName>
                                        </p:attrNameLst>
                                      </p:cBhvr>
                                      <p:tavLst>
                                        <p:tav tm="0">
                                          <p:val>
                                            <p:strVal val="#ppt_y-#ppt_h/2"/>
                                          </p:val>
                                        </p:tav>
                                        <p:tav tm="100000">
                                          <p:val>
                                            <p:strVal val="#ppt_y"/>
                                          </p:val>
                                        </p:tav>
                                      </p:tavLst>
                                    </p:anim>
                                    <p:anim calcmode="lin" valueType="num">
                                      <p:cBhvr>
                                        <p:cTn id="21" dur="500" fill="hold"/>
                                        <p:tgtEl>
                                          <p:spTgt spid="17420"/>
                                        </p:tgtEl>
                                        <p:attrNameLst>
                                          <p:attrName>ppt_w</p:attrName>
                                        </p:attrNameLst>
                                      </p:cBhvr>
                                      <p:tavLst>
                                        <p:tav tm="0">
                                          <p:val>
                                            <p:strVal val="#ppt_w"/>
                                          </p:val>
                                        </p:tav>
                                        <p:tav tm="100000">
                                          <p:val>
                                            <p:strVal val="#ppt_w"/>
                                          </p:val>
                                        </p:tav>
                                      </p:tavLst>
                                    </p:anim>
                                    <p:anim calcmode="lin" valueType="num">
                                      <p:cBhvr>
                                        <p:cTn id="22" dur="500" fill="hold"/>
                                        <p:tgtEl>
                                          <p:spTgt spid="17420"/>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box(in)">
                                      <p:cBhvr>
                                        <p:cTn id="26" dur="500"/>
                                        <p:tgtEl>
                                          <p:spTgt spid="17422"/>
                                        </p:tgtEl>
                                      </p:cBhvr>
                                    </p:animEffect>
                                  </p:child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7423"/>
                                        </p:tgtEl>
                                        <p:attrNameLst>
                                          <p:attrName>style.visibility</p:attrName>
                                        </p:attrNameLst>
                                      </p:cBhvr>
                                      <p:to>
                                        <p:strVal val="visible"/>
                                      </p:to>
                                    </p:set>
                                    <p:animEffect transition="in" filter="box(in)">
                                      <p:cBhvr>
                                        <p:cTn id="30" dur="5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17420" grpId="0" animBg="1" autoUpdateAnimBg="0"/>
      <p:bldP spid="17422" grpId="0" autoUpdateAnimBg="0"/>
      <p:bldP spid="174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57200"/>
            <a:ext cx="4648200" cy="291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4876800" y="1752600"/>
            <a:ext cx="2163763"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a:t>Moses </a:t>
            </a:r>
          </a:p>
          <a:p>
            <a:pPr eaLnBrk="1" hangingPunct="1"/>
            <a:r>
              <a:rPr lang="en-US" sz="2800"/>
              <a:t>  as prophet</a:t>
            </a: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733800"/>
            <a:ext cx="3109913"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743200" y="4724400"/>
            <a:ext cx="2742182"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a:t>Samuel</a:t>
            </a:r>
          </a:p>
          <a:p>
            <a:pPr eaLnBrk="1" hangingPunct="1"/>
            <a:r>
              <a:rPr lang="en-US" sz="2800"/>
              <a:t>as Israel</a:t>
            </a:r>
            <a:r>
              <a:rPr lang="uk-UA" altLang="ja-JP" sz="2800"/>
              <a:t>'</a:t>
            </a:r>
            <a:r>
              <a:rPr lang="en-US" altLang="ja-JP" sz="2800"/>
              <a:t>s</a:t>
            </a:r>
          </a:p>
          <a:p>
            <a:pPr eaLnBrk="1" hangingPunct="1"/>
            <a:r>
              <a:rPr lang="ru-RU" altLang="ja-JP" sz="2800"/>
              <a:t>"</a:t>
            </a:r>
            <a:r>
              <a:rPr lang="en-US" altLang="ja-JP" sz="2800"/>
              <a:t>first</a:t>
            </a:r>
            <a:r>
              <a:rPr lang="ru-RU" altLang="ja-JP" sz="2800"/>
              <a:t>"</a:t>
            </a:r>
            <a:r>
              <a:rPr lang="en-US" altLang="ja-JP" sz="2800"/>
              <a:t> prophet</a:t>
            </a:r>
          </a:p>
          <a:p>
            <a:pPr eaLnBrk="1" hangingPunct="1"/>
            <a:r>
              <a:rPr lang="en-US" sz="2000"/>
              <a:t>( 1 Sam 9:9)</a:t>
            </a:r>
          </a:p>
        </p:txBody>
      </p:sp>
      <p:sp>
        <p:nvSpPr>
          <p:cNvPr id="18440" name="Text Box 8"/>
          <p:cNvSpPr txBox="1">
            <a:spLocks noChangeArrowheads="1"/>
          </p:cNvSpPr>
          <p:nvPr/>
        </p:nvSpPr>
        <p:spPr bwMode="auto">
          <a:xfrm>
            <a:off x="228600" y="3657600"/>
            <a:ext cx="4826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solidFill>
                  <a:schemeClr val="bg2"/>
                </a:solidFill>
              </a:rPr>
              <a:t>Transiting from days of Judges</a:t>
            </a:r>
          </a:p>
          <a:p>
            <a:pPr eaLnBrk="1" hangingPunct="1"/>
            <a:r>
              <a:rPr lang="en-US">
                <a:solidFill>
                  <a:schemeClr val="bg2"/>
                </a:solidFill>
              </a:rPr>
              <a:t>	to the days of the Kings …</a:t>
            </a:r>
          </a:p>
        </p:txBody>
      </p:sp>
      <p:sp>
        <p:nvSpPr>
          <p:cNvPr id="46086" name="Rectangle 9"/>
          <p:cNvSpPr>
            <a:spLocks noGrp="1" noChangeArrowheads="1"/>
          </p:cNvSpPr>
          <p:nvPr>
            <p:ph type="title" idx="4294967295"/>
          </p:nvPr>
        </p:nvSpPr>
        <p:spPr>
          <a:xfrm>
            <a:off x="549275" y="0"/>
            <a:ext cx="8594725" cy="852488"/>
          </a:xfrm>
        </p:spPr>
        <p:txBody>
          <a:bodyPr/>
          <a:lstStyle/>
          <a:p>
            <a:pPr eaLnBrk="1" hangingPunct="1"/>
            <a:r>
              <a:rPr lang="en-US">
                <a:latin typeface="Comic Sans MS" charset="0"/>
              </a:rPr>
              <a:t>Prophets from Moses to Samuel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1+#ppt_w/2"/>
                                          </p:val>
                                        </p:tav>
                                        <p:tav tm="100000">
                                          <p:val>
                                            <p:strVal val="#ppt_x"/>
                                          </p:val>
                                        </p:tav>
                                      </p:tavLst>
                                    </p:anim>
                                    <p:anim calcmode="lin" valueType="num">
                                      <p:cBhvr additive="base">
                                        <p:cTn id="8"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checkerboard(across)">
                                      <p:cBhvr>
                                        <p:cTn id="13" dur="500"/>
                                        <p:tgtEl>
                                          <p:spTgt spid="184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checkerboard(across)">
                                      <p:cBhvr>
                                        <p:cTn id="18" dur="500"/>
                                        <p:tgtEl>
                                          <p:spTgt spid="184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additive="base">
                                        <p:cTn id="23" dur="500" fill="hold"/>
                                        <p:tgtEl>
                                          <p:spTgt spid="18439"/>
                                        </p:tgtEl>
                                        <p:attrNameLst>
                                          <p:attrName>ppt_x</p:attrName>
                                        </p:attrNameLst>
                                      </p:cBhvr>
                                      <p:tavLst>
                                        <p:tav tm="0">
                                          <p:val>
                                            <p:strVal val="#ppt_x"/>
                                          </p:val>
                                        </p:tav>
                                        <p:tav tm="100000">
                                          <p:val>
                                            <p:strVal val="#ppt_x"/>
                                          </p:val>
                                        </p:tav>
                                      </p:tavLst>
                                    </p:anim>
                                    <p:anim calcmode="lin" valueType="num">
                                      <p:cBhvr additive="base">
                                        <p:cTn id="2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9" grpId="0" autoUpdateAnimBg="0"/>
      <p:bldP spid="184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11"/>
          <p:cNvSpPr>
            <a:spLocks noGrp="1" noChangeArrowheads="1"/>
          </p:cNvSpPr>
          <p:nvPr>
            <p:ph type="title" idx="4294967295"/>
          </p:nvPr>
        </p:nvSpPr>
        <p:spPr/>
        <p:txBody>
          <a:bodyPr/>
          <a:lstStyle/>
          <a:p>
            <a:pPr eaLnBrk="1" hangingPunct="1"/>
            <a:r>
              <a:rPr lang="en-US">
                <a:latin typeface="Comic Sans MS" charset="0"/>
              </a:rPr>
              <a:t>Prophets in the Monarchy</a:t>
            </a:r>
          </a:p>
        </p:txBody>
      </p:sp>
      <p:pic>
        <p:nvPicPr>
          <p:cNvPr id="47106" name="Picture 7" descr="PH02426J"/>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2" name="Picture 2" descr="j009635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02350" y="2667000"/>
            <a:ext cx="2633663"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3048000"/>
            <a:ext cx="1801813"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990600" y="838200"/>
            <a:ext cx="7293984" cy="5847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3200" b="1" dirty="0">
                <a:solidFill>
                  <a:schemeClr val="bg1"/>
                </a:solidFill>
                <a:latin typeface="Arial" panose="020B0604020202020204" pitchFamily="34" charset="0"/>
                <a:cs typeface="Arial" panose="020B0604020202020204" pitchFamily="34" charset="0"/>
              </a:rPr>
              <a:t>Israel</a:t>
            </a:r>
            <a:r>
              <a:rPr lang="uk-UA" altLang="ja-JP" sz="3200" b="1" dirty="0">
                <a:solidFill>
                  <a:schemeClr val="bg1"/>
                </a:solidFill>
                <a:latin typeface="Arial" panose="020B0604020202020204" pitchFamily="34" charset="0"/>
                <a:cs typeface="Arial" panose="020B0604020202020204" pitchFamily="34" charset="0"/>
              </a:rPr>
              <a:t>'</a:t>
            </a:r>
            <a:r>
              <a:rPr lang="en-US" altLang="ja-JP" sz="3200" b="1" dirty="0">
                <a:solidFill>
                  <a:schemeClr val="bg1"/>
                </a:solidFill>
                <a:latin typeface="Arial" panose="020B0604020202020204" pitchFamily="34" charset="0"/>
                <a:cs typeface="Arial" panose="020B0604020202020204" pitchFamily="34" charset="0"/>
              </a:rPr>
              <a:t>s monarchy was facilitated by:</a:t>
            </a:r>
            <a:endParaRPr lang="en-US" sz="3200" b="1" dirty="0">
              <a:solidFill>
                <a:schemeClr val="bg1"/>
              </a:solidFill>
              <a:latin typeface="Arial" panose="020B0604020202020204" pitchFamily="34" charset="0"/>
              <a:cs typeface="Arial" panose="020B0604020202020204" pitchFamily="34" charset="0"/>
            </a:endParaRPr>
          </a:p>
        </p:txBody>
      </p:sp>
      <p:sp>
        <p:nvSpPr>
          <p:cNvPr id="20485" name="Text Box 5"/>
          <p:cNvSpPr txBox="1">
            <a:spLocks noChangeArrowheads="1"/>
          </p:cNvSpPr>
          <p:nvPr/>
        </p:nvSpPr>
        <p:spPr bwMode="auto">
          <a:xfrm>
            <a:off x="152400" y="2362200"/>
            <a:ext cx="3860352" cy="523220"/>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b="1">
                <a:solidFill>
                  <a:schemeClr val="bg1"/>
                </a:solidFill>
                <a:latin typeface="Arial" panose="020B0604020202020204" pitchFamily="34" charset="0"/>
                <a:cs typeface="Arial" panose="020B0604020202020204" pitchFamily="34" charset="0"/>
              </a:rPr>
              <a:t>The anointed prophet</a:t>
            </a:r>
          </a:p>
        </p:txBody>
      </p:sp>
      <p:sp>
        <p:nvSpPr>
          <p:cNvPr id="20486" name="Text Box 6"/>
          <p:cNvSpPr txBox="1">
            <a:spLocks noChangeArrowheads="1"/>
          </p:cNvSpPr>
          <p:nvPr/>
        </p:nvSpPr>
        <p:spPr bwMode="auto">
          <a:xfrm>
            <a:off x="5797550" y="2362200"/>
            <a:ext cx="3260829" cy="523220"/>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b="1">
                <a:solidFill>
                  <a:schemeClr val="bg1"/>
                </a:solidFill>
                <a:latin typeface="Arial" panose="020B0604020202020204" pitchFamily="34" charset="0"/>
                <a:cs typeface="Arial" panose="020B0604020202020204" pitchFamily="34" charset="0"/>
              </a:rPr>
              <a:t>The anointed king</a:t>
            </a:r>
          </a:p>
        </p:txBody>
      </p:sp>
      <p:sp>
        <p:nvSpPr>
          <p:cNvPr id="20489" name="Text Box 9"/>
          <p:cNvSpPr txBox="1">
            <a:spLocks noChangeArrowheads="1"/>
          </p:cNvSpPr>
          <p:nvPr/>
        </p:nvSpPr>
        <p:spPr bwMode="auto">
          <a:xfrm>
            <a:off x="3124200" y="1676400"/>
            <a:ext cx="3501280" cy="523220"/>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800" b="1">
                <a:solidFill>
                  <a:schemeClr val="bg1"/>
                </a:solidFill>
                <a:latin typeface="Arial" panose="020B0604020202020204" pitchFamily="34" charset="0"/>
                <a:cs typeface="Arial" panose="020B0604020202020204" pitchFamily="34" charset="0"/>
              </a:rPr>
              <a:t>The anointed priest</a:t>
            </a:r>
          </a:p>
        </p:txBody>
      </p:sp>
      <p:pic>
        <p:nvPicPr>
          <p:cNvPr id="20490" name="Picture 10" descr="Living Jesus Syllab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59263" y="2438400"/>
            <a:ext cx="1303337"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slide(fromBottom)">
                                      <p:cBhvr>
                                        <p:cTn id="13" dur="500"/>
                                        <p:tgtEl>
                                          <p:spTgt spid="20485"/>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blinds(horizontal)">
                                      <p:cBhvr>
                                        <p:cTn id="17" dur="500"/>
                                        <p:tgtEl>
                                          <p:spTgt spid="204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slide(fromBottom)">
                                      <p:cBhvr>
                                        <p:cTn id="22" dur="500"/>
                                        <p:tgtEl>
                                          <p:spTgt spid="20489"/>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0490"/>
                                        </p:tgtEl>
                                        <p:attrNameLst>
                                          <p:attrName>style.visibility</p:attrName>
                                        </p:attrNameLst>
                                      </p:cBhvr>
                                      <p:to>
                                        <p:strVal val="visible"/>
                                      </p:to>
                                    </p:set>
                                    <p:animEffect transition="in" filter="fade">
                                      <p:cBhvr>
                                        <p:cTn id="26" dur="500"/>
                                        <p:tgtEl>
                                          <p:spTgt spid="20490"/>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slide(fromBottom)">
                                      <p:cBhvr>
                                        <p:cTn id="30" dur="500"/>
                                        <p:tgtEl>
                                          <p:spTgt spid="20486"/>
                                        </p:tgtEl>
                                      </p:cBhvr>
                                    </p:animEffect>
                                  </p:childTnLst>
                                </p:cTn>
                              </p:par>
                            </p:childTnLst>
                          </p:cTn>
                        </p:par>
                        <p:par>
                          <p:cTn id="31" fill="hold" nodeType="afterGroup">
                            <p:stCondLst>
                              <p:cond delay="1500"/>
                            </p:stCondLst>
                            <p:childTnLst>
                              <p:par>
                                <p:cTn id="32" presetID="16" presetClass="entr" presetSubtype="26" fill="hold" nodeType="after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barn(inHorizontal)">
                                      <p:cBhvr>
                                        <p:cTn id="3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P spid="20485" grpId="0" animBg="1" autoUpdateAnimBg="0"/>
      <p:bldP spid="20486" grpId="0" animBg="1" autoUpdateAnimBg="0"/>
      <p:bldP spid="2048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47688" y="914400"/>
            <a:ext cx="8596312" cy="747713"/>
          </a:xfrm>
        </p:spPr>
        <p:txBody>
          <a:bodyPr/>
          <a:lstStyle/>
          <a:p>
            <a:pPr eaLnBrk="1" hangingPunct="1"/>
            <a:r>
              <a:rPr lang="en-US">
                <a:latin typeface="Comic Sans MS" charset="0"/>
              </a:rPr>
              <a:t>Types of Prophecy</a:t>
            </a:r>
          </a:p>
        </p:txBody>
      </p:sp>
      <p:sp>
        <p:nvSpPr>
          <p:cNvPr id="10243" name="Rectangle 3"/>
          <p:cNvSpPr>
            <a:spLocks noGrp="1" noChangeArrowheads="1"/>
          </p:cNvSpPr>
          <p:nvPr>
            <p:ph type="body" idx="1"/>
          </p:nvPr>
        </p:nvSpPr>
        <p:spPr>
          <a:xfrm>
            <a:off x="1066800" y="2057400"/>
            <a:ext cx="8077200" cy="4114800"/>
          </a:xfrm>
        </p:spPr>
        <p:txBody>
          <a:bodyPr/>
          <a:lstStyle/>
          <a:p>
            <a:pPr eaLnBrk="1" hangingPunct="1"/>
            <a:r>
              <a:rPr lang="en-US">
                <a:latin typeface="Comic Sans MS" charset="0"/>
              </a:rPr>
              <a:t>Non-Literary</a:t>
            </a:r>
          </a:p>
          <a:p>
            <a:pPr lvl="1" eaLnBrk="1" hangingPunct="1"/>
            <a:r>
              <a:rPr lang="en-US">
                <a:latin typeface="Comic Sans MS" charset="0"/>
                <a:ea typeface="Geneva" charset="0"/>
              </a:rPr>
              <a:t>Those whose words have not been preserved in books that carry their names</a:t>
            </a:r>
          </a:p>
          <a:p>
            <a:pPr lvl="1" eaLnBrk="1" hangingPunct="1"/>
            <a:r>
              <a:rPr lang="en-US">
                <a:latin typeface="Comic Sans MS" charset="0"/>
                <a:ea typeface="Geneva" charset="0"/>
              </a:rPr>
              <a:t>Nathan, Elijah, Elisha, etc.</a:t>
            </a:r>
          </a:p>
          <a:p>
            <a:pPr eaLnBrk="1" hangingPunct="1"/>
            <a:r>
              <a:rPr lang="en-US">
                <a:latin typeface="Comic Sans MS" charset="0"/>
              </a:rPr>
              <a:t>Literary</a:t>
            </a:r>
          </a:p>
          <a:p>
            <a:pPr lvl="1" eaLnBrk="1" hangingPunct="1"/>
            <a:r>
              <a:rPr lang="en-US">
                <a:latin typeface="Comic Sans MS" charset="0"/>
                <a:ea typeface="Geneva" charset="0"/>
              </a:rPr>
              <a:t>Those whose words have been preserved in written form under their names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0" dur="500"/>
                                        <p:tgtEl>
                                          <p:spTgt spid="1024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18" dur="500"/>
                                        <p:tgtEl>
                                          <p:spTgt spid="1024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randombar(horizontal)">
                                      <p:cBhvr>
                                        <p:cTn id="21"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14.xml><?xml version="1.0" encoding="utf-8"?>
<a:theme xmlns:a="http://schemas.openxmlformats.org/drawingml/2006/main" name="6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Designs\Gesture.pot</Template>
  <TotalTime>3762</TotalTime>
  <Words>2756</Words>
  <Application>Microsoft Macintosh PowerPoint</Application>
  <PresentationFormat>On-screen Show (4:3)</PresentationFormat>
  <Paragraphs>484</Paragraphs>
  <Slides>39</Slides>
  <Notes>16</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39</vt:i4>
      </vt:variant>
    </vt:vector>
  </HeadingPairs>
  <TitlesOfParts>
    <vt:vector size="65" baseType="lpstr">
      <vt:lpstr>ＭＳ Ｐゴシック</vt:lpstr>
      <vt:lpstr>Osaka</vt:lpstr>
      <vt:lpstr>Times</vt:lpstr>
      <vt:lpstr>Arial</vt:lpstr>
      <vt:lpstr>Calibri</vt:lpstr>
      <vt:lpstr>Calibri Light</vt:lpstr>
      <vt:lpstr>Comic Sans MS</vt:lpstr>
      <vt:lpstr>Tahoma</vt:lpstr>
      <vt:lpstr>Times New Roman</vt:lpstr>
      <vt:lpstr>Trebuchet MS</vt:lpstr>
      <vt:lpstr>Verdana</vt:lpstr>
      <vt:lpstr>Wingdings</vt:lpstr>
      <vt:lpstr>Gesture</vt:lpstr>
      <vt:lpstr>Balance</vt:lpstr>
      <vt:lpstr>Orbit</vt:lpstr>
      <vt:lpstr>Desk Lamp</vt:lpstr>
      <vt:lpstr>2_Gesture</vt:lpstr>
      <vt:lpstr>4_Default Design</vt:lpstr>
      <vt:lpstr>49_Blank Presentation</vt:lpstr>
      <vt:lpstr>3_Gesture</vt:lpstr>
      <vt:lpstr>4_Gesture</vt:lpstr>
      <vt:lpstr>4_Radar</vt:lpstr>
      <vt:lpstr>5_Gesture</vt:lpstr>
      <vt:lpstr>13_Default Design</vt:lpstr>
      <vt:lpstr>Celestial</vt:lpstr>
      <vt:lpstr>6_Gesture</vt:lpstr>
      <vt:lpstr>An Undaunted Voice in a Spiritual Wilderness</vt:lpstr>
      <vt:lpstr>SCOPE</vt:lpstr>
      <vt:lpstr>The Rise of the Prophetic Ministry</vt:lpstr>
      <vt:lpstr>Patriarchal Times</vt:lpstr>
      <vt:lpstr>Four terms associated to people with prophetic traits</vt:lpstr>
      <vt:lpstr>Relation to Literature &amp; Monarchy</vt:lpstr>
      <vt:lpstr>Prophets from Moses to Samuel</vt:lpstr>
      <vt:lpstr>Prophets in the Monarchy</vt:lpstr>
      <vt:lpstr>Types of Prophecy</vt:lpstr>
      <vt:lpstr>Literary prophets</vt:lpstr>
      <vt:lpstr>Prophetic Timeline</vt:lpstr>
      <vt:lpstr>Placing the Prophetical Books </vt:lpstr>
      <vt:lpstr>Placing the Prophets</vt:lpstr>
      <vt:lpstr>To Whom the Prophets Ministered</vt:lpstr>
      <vt:lpstr>Luther on the Prophets</vt:lpstr>
      <vt:lpstr>Contrasting Amil &amp; Premil Views on the Prophets  </vt:lpstr>
      <vt:lpstr>Contrasting Amil &amp; Premil Views on the Prophets  </vt:lpstr>
      <vt:lpstr>Contrasting Amil &amp; Premil Views on the Prophets  </vt:lpstr>
      <vt:lpstr>Contrasting Amil &amp; Premil Views on the Prophets  </vt:lpstr>
      <vt:lpstr>Problems &amp; Tips in Interpreting Prophecy</vt:lpstr>
      <vt:lpstr>Difficulties Interpreting Prophets</vt:lpstr>
      <vt:lpstr>Approaching a Summit</vt:lpstr>
      <vt:lpstr>Time Periods of the Prophets</vt:lpstr>
      <vt:lpstr>We See the Valleys</vt:lpstr>
      <vt:lpstr>The Prophetic Message</vt:lpstr>
      <vt:lpstr>Modern False Prophecy</vt:lpstr>
      <vt:lpstr>The Prophetic Message</vt:lpstr>
      <vt:lpstr>The Prophetic Message</vt:lpstr>
      <vt:lpstr>Purpose of the Prophetic Books</vt:lpstr>
      <vt:lpstr>Deut. 28: Blessings &amp; Curses</vt:lpstr>
      <vt:lpstr>Prophetic Curses</vt:lpstr>
      <vt:lpstr>Purpose of the Prophetic Books</vt:lpstr>
      <vt:lpstr>Covenant Ethics in Mosaic Law</vt:lpstr>
      <vt:lpstr>The Prophetic Message</vt:lpstr>
      <vt:lpstr>A Contemporary Call for an Age Old Ministry</vt:lpstr>
      <vt:lpstr>Contemporary "Prophetic" Voices</vt:lpstr>
      <vt:lpstr>Timothy's "Prophetic" Role</vt:lpstr>
      <vt:lpstr>Black</vt:lpstr>
      <vt:lpstr>OT Survey link at BibleStudyDownloads.org</vt:lpstr>
    </vt:vector>
  </TitlesOfParts>
  <Company>Laundry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Ministry in the  Old Testament</dc:title>
  <dc:creator>Aaron Chan</dc:creator>
  <cp:lastModifiedBy>Rick Griffith</cp:lastModifiedBy>
  <cp:revision>142</cp:revision>
  <dcterms:created xsi:type="dcterms:W3CDTF">2002-01-15T16:12:25Z</dcterms:created>
  <dcterms:modified xsi:type="dcterms:W3CDTF">2024-01-15T07:30:40Z</dcterms:modified>
</cp:coreProperties>
</file>