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0.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6" r:id="rId3"/>
    <p:sldMasterId id="2147483699" r:id="rId4"/>
    <p:sldMasterId id="2147483711" r:id="rId5"/>
    <p:sldMasterId id="2147483723" r:id="rId6"/>
    <p:sldMasterId id="2147483725" r:id="rId7"/>
    <p:sldMasterId id="2147483737" r:id="rId8"/>
    <p:sldMasterId id="2147483749" r:id="rId9"/>
    <p:sldMasterId id="2147483761" r:id="rId10"/>
    <p:sldMasterId id="2147483773" r:id="rId11"/>
  </p:sldMasterIdLst>
  <p:notesMasterIdLst>
    <p:notesMasterId r:id="rId66"/>
  </p:notesMasterIdLst>
  <p:sldIdLst>
    <p:sldId id="435" r:id="rId12"/>
    <p:sldId id="650" r:id="rId13"/>
    <p:sldId id="528" r:id="rId14"/>
    <p:sldId id="852" r:id="rId15"/>
    <p:sldId id="4038" r:id="rId16"/>
    <p:sldId id="909" r:id="rId17"/>
    <p:sldId id="845" r:id="rId18"/>
    <p:sldId id="911" r:id="rId19"/>
    <p:sldId id="4037" r:id="rId20"/>
    <p:sldId id="910" r:id="rId21"/>
    <p:sldId id="266" r:id="rId22"/>
    <p:sldId id="267" r:id="rId23"/>
    <p:sldId id="853" r:id="rId24"/>
    <p:sldId id="432" r:id="rId25"/>
    <p:sldId id="4057" r:id="rId26"/>
    <p:sldId id="4043" r:id="rId27"/>
    <p:sldId id="844" r:id="rId28"/>
    <p:sldId id="4044" r:id="rId29"/>
    <p:sldId id="269" r:id="rId30"/>
    <p:sldId id="784" r:id="rId31"/>
    <p:sldId id="4031" r:id="rId32"/>
    <p:sldId id="4027" r:id="rId33"/>
    <p:sldId id="4029" r:id="rId34"/>
    <p:sldId id="4028" r:id="rId35"/>
    <p:sldId id="4030" r:id="rId36"/>
    <p:sldId id="4040" r:id="rId37"/>
    <p:sldId id="303" r:id="rId38"/>
    <p:sldId id="4035" r:id="rId39"/>
    <p:sldId id="4036" r:id="rId40"/>
    <p:sldId id="321" r:id="rId41"/>
    <p:sldId id="4033" r:id="rId42"/>
    <p:sldId id="4045" r:id="rId43"/>
    <p:sldId id="264" r:id="rId44"/>
    <p:sldId id="4034" r:id="rId45"/>
    <p:sldId id="4056" r:id="rId46"/>
    <p:sldId id="4053" r:id="rId47"/>
    <p:sldId id="4054" r:id="rId48"/>
    <p:sldId id="4051" r:id="rId49"/>
    <p:sldId id="4052" r:id="rId50"/>
    <p:sldId id="4050" r:id="rId51"/>
    <p:sldId id="434" r:id="rId52"/>
    <p:sldId id="4039" r:id="rId53"/>
    <p:sldId id="443" r:id="rId54"/>
    <p:sldId id="4055" r:id="rId55"/>
    <p:sldId id="433" r:id="rId56"/>
    <p:sldId id="4047" r:id="rId57"/>
    <p:sldId id="4049" r:id="rId58"/>
    <p:sldId id="4041" r:id="rId59"/>
    <p:sldId id="412" r:id="rId60"/>
    <p:sldId id="4048" r:id="rId61"/>
    <p:sldId id="4042" r:id="rId62"/>
    <p:sldId id="4046" r:id="rId63"/>
    <p:sldId id="268" r:id="rId64"/>
    <p:sldId id="345"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EE"/>
    <a:srgbClr val="FEFEFE"/>
    <a:srgbClr val="F9F9FB"/>
    <a:srgbClr val="007D50"/>
    <a:srgbClr val="ED1C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84" autoAdjust="0"/>
    <p:restoredTop sz="93265" autoAdjust="0"/>
  </p:normalViewPr>
  <p:slideViewPr>
    <p:cSldViewPr snapToGrid="0" snapToObjects="1">
      <p:cViewPr varScale="1">
        <p:scale>
          <a:sx n="130" d="100"/>
          <a:sy n="130" d="100"/>
        </p:scale>
        <p:origin x="208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73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11/17/21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8" Type="http://schemas.openxmlformats.org/officeDocument/2006/relationships/hyperlink" Target="https://news.nationalgeographic.com/2018/02/prophet-isaiah-jerusalem-seal-archaeology-bible/" TargetMode="External"/><Relationship Id="rId3" Type="http://schemas.openxmlformats.org/officeDocument/2006/relationships/hyperlink" Target="http://archaeology.huji.ac.il/depart/biblical/eilatm/eilatm.asp" TargetMode="External"/><Relationship Id="rId7" Type="http://schemas.openxmlformats.org/officeDocument/2006/relationships/hyperlink" Target="https://www.thetrumpet.com/16854-an-interview-with-israeli-archaeologist-dr-eilat-mazar"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biblegateway.com/passage/?search=Isaiah+37%E2%80%9339&amp;version=NIV" TargetMode="External"/><Relationship Id="rId5" Type="http://schemas.openxmlformats.org/officeDocument/2006/relationships/hyperlink" Target="https://www.biblegateway.com/passage/?search=2%20Kings+19" TargetMode="External"/><Relationship Id="rId4" Type="http://schemas.openxmlformats.org/officeDocument/2006/relationships/hyperlink" Target="http://www.biblicalarchaeology.org/isaiah"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789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789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5881E15-78C7-384B-A886-C3B6959C6DE0}"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10</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789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51E9AE3D-B1A9-A340-88D1-742CA303B486}"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10</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789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7789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02"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560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3086FBC-5E0D-4247-977A-A886576552F0}"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5604"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8D7F9ED8-E664-C14A-9BA9-5DD2805D1B7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560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5606"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Chapters 1–39 have an Assyrian background but chapters 40–66 have a Babylonian background.</a:t>
            </a:r>
          </a:p>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The language, style, and theology of the two sections differ radically.</a:t>
            </a:r>
          </a:p>
          <a:p>
            <a:r>
              <a:rPr lang="en-US" sz="1200" kern="1200" dirty="0">
                <a:solidFill>
                  <a:schemeClr val="tx1"/>
                </a:solidFill>
                <a:effectLst/>
                <a:latin typeface="+mn-lt"/>
                <a:ea typeface="+mn-ea"/>
                <a:cs typeface="+mn-cs"/>
              </a:rPr>
              <a:t>3.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Messiah is presented as King in chapters 1–39 but as Suffering Servant in chapters 40–66.</a:t>
            </a:r>
          </a:p>
          <a:p>
            <a:r>
              <a:rPr lang="en-US" sz="1200" kern="1200" dirty="0">
                <a:solidFill>
                  <a:schemeClr val="tx1"/>
                </a:solidFill>
                <a:effectLst/>
                <a:latin typeface="+mn-lt"/>
                <a:ea typeface="+mn-ea"/>
                <a:cs typeface="+mn-cs"/>
              </a:rPr>
              <a:t>4.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Isaiah could not have predicted the Babylonian captivity and return under Cyrus who is specifically mentioned by name (Isa 44–45) 160 years in advance.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Since Isaiah 1–39 differ in many ways from Isaiah 40–66, most scholars (e.g., S. R. Driver, </a:t>
            </a:r>
            <a:r>
              <a:rPr lang="en-US" i="1" dirty="0">
                <a:latin typeface="Times New Roman" charset="0"/>
                <a:ea typeface="ＭＳ Ｐゴシック" charset="0"/>
                <a:cs typeface="ＭＳ Ｐゴシック" charset="0"/>
              </a:rPr>
              <a:t>Intro. to Lit. of OT</a:t>
            </a:r>
            <a:r>
              <a:rPr lang="en-US" dirty="0">
                <a:latin typeface="Times New Roman" charset="0"/>
                <a:ea typeface="ＭＳ Ｐゴシック" charset="0"/>
                <a:cs typeface="ＭＳ Ｐゴシック" charset="0"/>
              </a:rPr>
              <a:t>, 204-8, 230-46; Robert H. Pfeiffer, </a:t>
            </a:r>
            <a:r>
              <a:rPr lang="en-US" i="1" dirty="0">
                <a:latin typeface="Times New Roman" charset="0"/>
                <a:ea typeface="ＭＳ Ｐゴシック" charset="0"/>
                <a:cs typeface="ＭＳ Ｐゴシック" charset="0"/>
              </a:rPr>
              <a:t>Intro. to OT</a:t>
            </a:r>
            <a:r>
              <a:rPr lang="en-US" dirty="0">
                <a:latin typeface="Times New Roman" charset="0"/>
                <a:ea typeface="ＭＳ Ｐゴシック" charset="0"/>
                <a:cs typeface="ＭＳ Ｐゴシック" charset="0"/>
              </a:rPr>
              <a:t>, 415-16, 452-81, etc.) since the rise of modern scholarship in the nineteenth century have challenged the book’s unity. They say that each of these two parts had a different author, the second part being written by a "Deutero-Isaiah" after the Babylonian captivity (586 BC).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9698"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9699"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7B21C82F-211E-9948-850E-541FDD44525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9700"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F38C2BE-1241-CB43-9F17-04E8EBF08422}"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970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9702"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Some even say it had three authors (Isaiah 1–39, 40–55, 56–66), the last section being written by “Trito-Isaiah”). However, conservatives have repeatedly defended the book’s unity (e.g., Edward J. Young, </a:t>
            </a:r>
            <a:r>
              <a:rPr lang="en-US" i="1" dirty="0">
                <a:latin typeface="Times New Roman" charset="0"/>
                <a:ea typeface="ＭＳ Ｐゴシック" charset="0"/>
                <a:cs typeface="ＭＳ Ｐゴシック" charset="0"/>
              </a:rPr>
              <a:t>Book of Isaiah</a:t>
            </a:r>
            <a:r>
              <a:rPr lang="en-US" dirty="0">
                <a:latin typeface="Times New Roman" charset="0"/>
                <a:ea typeface="ＭＳ Ｐゴシック" charset="0"/>
                <a:cs typeface="ＭＳ Ｐゴシック" charset="0"/>
              </a:rPr>
              <a:t>, 3:538-49; R. K. Harrison, </a:t>
            </a:r>
            <a:r>
              <a:rPr lang="en-US" i="1" dirty="0">
                <a:latin typeface="Times New Roman" charset="0"/>
                <a:ea typeface="ＭＳ Ｐゴシック" charset="0"/>
                <a:cs typeface="ＭＳ Ｐゴシック" charset="0"/>
              </a:rPr>
              <a:t>Intro. to the OT</a:t>
            </a:r>
            <a:r>
              <a:rPr lang="en-US" dirty="0">
                <a:latin typeface="Times New Roman" charset="0"/>
                <a:ea typeface="ＭＳ Ｐゴシック" charset="0"/>
                <a:cs typeface="ＭＳ Ｐゴシック" charset="0"/>
              </a:rPr>
              <a:t>, 764-800; cf. Archer, Merrill, etc.):</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903139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8473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3E5521E5-B1AB-D346-8239-A53DEBA30D4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910370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1.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Chapters 1–39 have an Assyrian background but chapters 40–66 have a Babylonian background.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Babylon is mentioned more than twice as often in chapters 1–39 than in 40–66.  The only shift is one of perspective from a present to a future time.  Besides, Isaiah may have prophesied chapters 1–39 before Assyria conquered Israel and then preached chapters 40–66 afterwards concerning Babylon.</a:t>
            </a:r>
          </a:p>
        </p:txBody>
      </p:sp>
    </p:spTree>
    <p:extLst>
      <p:ext uri="{BB962C8B-B14F-4D97-AF65-F5344CB8AC3E}">
        <p14:creationId xmlns:p14="http://schemas.microsoft.com/office/powerpoint/2010/main" val="4099952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19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19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2.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The language, style, and theology of the two sections differ radically.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The differences are exaggerated by critics and can be explained by different emphases (condemnation verses consolation).  Critics often will not admit that content, time of writing, and circumstances normally affect an author's style.</a:t>
            </a: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133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1133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4FAB3CDF-AA5D-B943-B253-D89C41A0204F}"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1133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63CCA148-B7E8-5B40-905A-42CFD2E00749}"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1133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1133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3378" name="Rectangle 14"/>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1826A7BE-3F5A-C441-90FD-9419FA653D51}"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20</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13379"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DE17341D-1622-9A4B-85CF-41849E5454A6}"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20</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80" name="Text Box 2"/>
          <p:cNvSpPr txBox="1">
            <a:spLocks noChangeArrowheads="1"/>
          </p:cNvSpPr>
          <p:nvPr/>
        </p:nvSpPr>
        <p:spPr bwMode="auto">
          <a:xfrm>
            <a:off x="1004888" y="695325"/>
            <a:ext cx="4838700" cy="342106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13381" name="Rectangle 3"/>
          <p:cNvSpPr>
            <a:spLocks noGrp="1" noChangeArrowheads="1"/>
          </p:cNvSpPr>
          <p:nvPr>
            <p:ph type="body"/>
          </p:nvPr>
        </p:nvSpPr>
        <p:spPr>
          <a:xfrm>
            <a:off x="685800" y="4343400"/>
            <a:ext cx="5475288"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Critics lead us to believe that the same author could not write both of judgment and salvation. Yet:</a:t>
            </a:r>
          </a:p>
          <a:p>
            <a:pPr marL="228600" indent="-228600">
              <a:buAutoNum type="arabicPeriod"/>
            </a:pPr>
            <a:r>
              <a:rPr lang="en-US" dirty="0">
                <a:latin typeface="Times New Roman" charset="0"/>
                <a:ea typeface="ＭＳ Ｐゴシック" charset="0"/>
                <a:cs typeface="ＭＳ Ｐゴシック" charset="0"/>
              </a:rPr>
              <a:t>Many authors do this today.</a:t>
            </a:r>
          </a:p>
          <a:p>
            <a:pPr marL="228600" indent="-228600">
              <a:buAutoNum type="arabicPeriod"/>
            </a:pPr>
            <a:r>
              <a:rPr lang="en-US" dirty="0">
                <a:latin typeface="Times New Roman" charset="0"/>
                <a:ea typeface="ＭＳ Ｐゴシック" charset="0"/>
                <a:cs typeface="ＭＳ Ｐゴシック" charset="0"/>
              </a:rPr>
              <a:t>The differences between the sections are over-emphasized when in reality Isaiah 1–39 speaks of condemnation but also includes a deliverance section (chapters 7–12), and Isaiah 40–66 emphasizes salvation but even ends with judgment in the final verses.</a:t>
            </a:r>
          </a:p>
          <a:p>
            <a:pPr marL="0" indent="0">
              <a:buNone/>
            </a:pPr>
            <a:r>
              <a:rPr lang="en-US" dirty="0">
                <a:latin typeface="Times New Roman" charset="0"/>
                <a:ea typeface="ＭＳ Ｐゴシック" charset="0"/>
                <a:cs typeface="ＭＳ Ｐゴシック" charset="0"/>
              </a:rPr>
              <a:t>—————</a:t>
            </a:r>
          </a:p>
          <a:p>
            <a:r>
              <a:rPr lang="en-US" sz="1200" kern="1200" dirty="0">
                <a:solidFill>
                  <a:schemeClr val="tx1"/>
                </a:solidFill>
                <a:effectLst/>
                <a:latin typeface="+mn-lt"/>
                <a:ea typeface="+mn-ea"/>
                <a:cs typeface="+mn-cs"/>
              </a:rPr>
              <a:t>Paul Tanner Notes:</a:t>
            </a:r>
          </a:p>
          <a:p>
            <a:r>
              <a:rPr lang="en-US" sz="1200" kern="1200" dirty="0">
                <a:solidFill>
                  <a:schemeClr val="tx1"/>
                </a:solidFill>
                <a:effectLst/>
                <a:latin typeface="+mn-lt"/>
                <a:ea typeface="+mn-ea"/>
                <a:cs typeface="+mn-cs"/>
              </a:rPr>
              <a:t>Notice the use of the title "The Holy One of Israel" in Isaiah. This occurs 12x in </a:t>
            </a:r>
            <a:r>
              <a:rPr lang="en-US" sz="1200" kern="1200" dirty="0" err="1">
                <a:solidFill>
                  <a:schemeClr val="tx1"/>
                </a:solidFill>
                <a:effectLst/>
                <a:latin typeface="+mn-lt"/>
                <a:ea typeface="+mn-ea"/>
                <a:cs typeface="+mn-cs"/>
              </a:rPr>
              <a:t>ch</a:t>
            </a:r>
            <a:r>
              <a:rPr lang="en-US" sz="1200" kern="1200" dirty="0">
                <a:solidFill>
                  <a:schemeClr val="tx1"/>
                </a:solidFill>
                <a:effectLst/>
                <a:latin typeface="+mn-lt"/>
                <a:ea typeface="+mn-ea"/>
                <a:cs typeface="+mn-cs"/>
              </a:rPr>
              <a:t> 1—39 and 13x in 40—66. Given that the title only occurs six other times in the rest of the OT, this even distribution within Isaiah strongly argues for one author. </a:t>
            </a:r>
          </a:p>
          <a:p>
            <a:r>
              <a:rPr lang="en-US" sz="1200" kern="1200" dirty="0">
                <a:solidFill>
                  <a:schemeClr val="tx1"/>
                </a:solidFill>
                <a:effectLst/>
                <a:latin typeface="+mn-lt"/>
                <a:ea typeface="+mn-ea"/>
                <a:cs typeface="+mn-cs"/>
              </a:rPr>
              <a:t>There are 40-50 other phrases that appear in both sections (e.g., "Truly the mouth of the LORD has spoken"). </a:t>
            </a:r>
          </a:p>
          <a:p>
            <a:pPr marL="228600" indent="-228600">
              <a:buAutoNum type="arabicPeriod"/>
            </a:pP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660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9118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627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31047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765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6765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7645E2F-FAEF-BB42-B7A1-04E43DBDAA2B}"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25</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4CEBF4BA-DE62-C342-91E4-F2AF0AE3729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25</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765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765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32487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26</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3.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Messiah is presented as King in chapters 1–39 but as Suffering Servant in chapters 40–66.</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These two concepts are not contradictory and both depict each section.</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319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02" name="Rectangle 3"/>
          <p:cNvSpPr>
            <a:spLocks noGrp="1" noChangeArrowheads="1"/>
          </p:cNvSpPr>
          <p:nvPr>
            <p:ph type="dt"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1075203" name="Rectangle 7"/>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D33E4873-06FD-9840-A0E4-97E58356DE43}"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27</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075204"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A36EA62F-71CC-0745-94F7-9DE48C56B934}"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27</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107520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75206" name="Text Box 3"/>
          <p:cNvSpPr>
            <a:spLocks noGrp="1" noChangeArrowheads="1"/>
          </p:cNvSpPr>
          <p:nvPr>
            <p:ph type="body"/>
          </p:nvPr>
        </p:nvSpPr>
        <p:spPr>
          <a:xfrm>
            <a:off x="914400" y="4343400"/>
            <a:ext cx="5029200" cy="4114800"/>
          </a:xfrm>
          <a:solidFill>
            <a:srgbClr val="FFFFFF"/>
          </a:solidFill>
          <a:ln w="9360">
            <a:solidFill>
              <a:srgbClr val="000000"/>
            </a:solidFill>
            <a:miter lim="800000"/>
          </a:ln>
        </p:spPr>
        <p:txBody>
          <a:bodyPr/>
          <a:lstStyle/>
          <a:p>
            <a:pPr>
              <a:spcBef>
                <a:spcPts val="600"/>
              </a:spcBef>
              <a:buClr>
                <a:srgbClr val="030000"/>
              </a:buClr>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latin typeface="Calibri" charset="0"/>
                <a:ea typeface="ＭＳ Ｐゴシック" charset="0"/>
                <a:cs typeface="ＭＳ Ｐゴシック" charset="0"/>
              </a:rPr>
              <a:t>Jewish scholars of the intertestamental period could not reconcile Isaiah</a:t>
            </a:r>
            <a:r>
              <a:rPr lang="uk-UA" altLang="ja-JP" sz="1600" dirty="0">
                <a:latin typeface="Calibri" charset="0"/>
                <a:ea typeface="ＭＳ Ｐゴシック" charset="0"/>
                <a:cs typeface="ＭＳ Ｐゴシック" charset="0"/>
              </a:rPr>
              <a:t>'</a:t>
            </a:r>
            <a:r>
              <a:rPr lang="en-GB" altLang="ja-JP" sz="1600" dirty="0">
                <a:latin typeface="Calibri" charset="0"/>
                <a:ea typeface="ＭＳ Ｐゴシック" charset="0"/>
                <a:cs typeface="ＭＳ Ｐゴシック" charset="0"/>
              </a:rPr>
              <a:t>s two seemingly contradictory depictions of the Messiah.  Therefore, some thought there existed two Messiahs—one to rule and one to suffer.  Others said Isaiah 53 depicted not the Messiah but the suffering Jewish people.  </a:t>
            </a:r>
            <a:endParaRPr lang="en-GB" sz="1600" dirty="0">
              <a:latin typeface="Calibri"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7410" name="Rectangle 14"/>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B30170A-CA99-D843-A45E-18959C0F8E32}"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7411"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ACA9E927-F8E1-BF42-8635-81D18206C363}"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28</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57412"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57413" name="Rectangle 3"/>
          <p:cNvSpPr>
            <a:spLocks noGrp="1" noChangeArrowheads="1"/>
          </p:cNvSpPr>
          <p:nvPr>
            <p:ph type="body"/>
          </p:nvPr>
        </p:nvSpPr>
        <p:spPr>
          <a:xfrm>
            <a:off x="685800" y="4343400"/>
            <a:ext cx="5475288"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Ironically, it is easy for those who deny Isaiah lived in 700 BC to blindly accept that Nostradamus from 500 years ago was a prophet when his writings were ambiguous at best.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9458" name="Rectangle 14"/>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E482120D-A5BC-C343-9AA2-4364FF4248A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29</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9459"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F019A78A-E896-0640-A1A6-2A658A0E054B}"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29</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59460"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59461" name="Rectangle 3"/>
          <p:cNvSpPr>
            <a:spLocks noGrp="1" noChangeArrowheads="1"/>
          </p:cNvSpPr>
          <p:nvPr>
            <p:ph type="body"/>
          </p:nvPr>
        </p:nvSpPr>
        <p:spPr>
          <a:xfrm>
            <a:off x="685800" y="4343400"/>
            <a:ext cx="5475288"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In contrast to the ambiguous Nostradamus, Isaiah was amazingly specific.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E68F391-567E-844E-B7D2-7059D081BF91}" type="slidenum">
              <a:rPr kumimoji="0" lang="en-US"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a:t>
            </a:fld>
            <a:endParaRPr kumimoji="0" lang="en-US"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3554"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1506" name="Rectangle 14"/>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30273D16-6CA5-444E-9D37-C0D150955A7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30</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61507"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fld id="{ABDE3DBB-72DD-D74F-B309-0F894CA071C4}" type="slidenum">
              <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95000"/>
                </a:lnSpc>
                <a:spcBef>
                  <a:spcPct val="0"/>
                </a:spcBef>
                <a:spcAft>
                  <a:spcPct val="0"/>
                </a:spcAft>
                <a:buClr>
                  <a:srgbClr val="FFFFFF"/>
                </a:buClr>
                <a:buSzPct val="100000"/>
                <a:buFont typeface="Arial" charset="0"/>
                <a:buNone/>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a:pPr>
              <a:t>30</a:t>
            </a:fld>
            <a:endParaRPr kumimoji="0" lang="en-GB"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61508" name="Text Box 2"/>
          <p:cNvSpPr txBox="1">
            <a:spLocks noChangeArrowheads="1"/>
          </p:cNvSpPr>
          <p:nvPr/>
        </p:nvSpPr>
        <p:spPr bwMode="auto">
          <a:xfrm>
            <a:off x="1003300" y="695325"/>
            <a:ext cx="4849813" cy="342741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1509" name="Rectangle 3"/>
          <p:cNvSpPr>
            <a:spLocks noGrp="1" noChangeArrowheads="1"/>
          </p:cNvSpPr>
          <p:nvPr>
            <p:ph type="body"/>
          </p:nvPr>
        </p:nvSpPr>
        <p:spPr>
          <a:xfrm>
            <a:off x="685800" y="4343400"/>
            <a:ext cx="5475288" cy="41036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What the LORD said about Jerusalem not being attacked by the Assyrians who had destroyed hundreds of other cities was fulfilled to the letter! The Assyrian camp saw 186.000 soldiers killed in a single night!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74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7174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86E7BC48-0C5F-0B41-BEE4-94FA3CE323D8}"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E68C56D-934E-214A-9723-C373BBF6D167}"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31</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7174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7175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sz="1200" kern="1200" dirty="0">
                <a:solidFill>
                  <a:schemeClr val="tx1"/>
                </a:solidFill>
                <a:effectLst/>
                <a:latin typeface="+mn-lt"/>
                <a:ea typeface="+mn-ea"/>
                <a:cs typeface="+mn-cs"/>
              </a:rPr>
              <a:t>4.	</a:t>
            </a:r>
            <a:r>
              <a:rPr lang="en-US" sz="1200" u="sng" kern="1200" dirty="0">
                <a:solidFill>
                  <a:schemeClr val="tx1"/>
                </a:solidFill>
                <a:effectLst/>
                <a:latin typeface="+mn-lt"/>
                <a:ea typeface="+mn-ea"/>
                <a:cs typeface="+mn-cs"/>
              </a:rPr>
              <a:t>Accusation</a:t>
            </a:r>
            <a:r>
              <a:rPr lang="en-US" sz="1200" kern="1200" dirty="0">
                <a:solidFill>
                  <a:schemeClr val="tx1"/>
                </a:solidFill>
                <a:effectLst/>
                <a:latin typeface="+mn-lt"/>
                <a:ea typeface="+mn-ea"/>
                <a:cs typeface="+mn-cs"/>
              </a:rPr>
              <a:t>: Isaiah could not have predicted the Babylonian captivity and return under Cyrus who is specifically mentioned by name (Isa 44–45) 150 years in advance.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Response</a:t>
            </a:r>
            <a:r>
              <a:rPr lang="en-US" sz="1200" kern="1200" dirty="0">
                <a:solidFill>
                  <a:schemeClr val="tx1"/>
                </a:solidFill>
                <a:effectLst/>
                <a:latin typeface="+mn-lt"/>
                <a:ea typeface="+mn-ea"/>
                <a:cs typeface="+mn-cs"/>
              </a:rPr>
              <a:t>: The accusation assumes that God cannot predict accurately, despite his claim to know the future (42:9).  It also does not answer how many of Isaiah's prophecies were fulfilled even hundreds of years later in Jesus Christ (e.g., Isa 53).  </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269135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3E5521E5-B1AB-D346-8239-A53DEBA30D4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7721500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314"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53315"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F2091DEC-349D-B44D-AD6C-8A694497BC64}"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33</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3316" name="Rectangle 1"/>
          <p:cNvSpPr>
            <a:spLocks noGrp="1" noRot="1" noChangeAspect="1" noChangeArrowheads="1"/>
          </p:cNvSpPr>
          <p:nvPr>
            <p:ph type="sldImg"/>
          </p:nvPr>
        </p:nvSpPr>
        <p:spPr>
          <a:xfrm>
            <a:off x="1143000" y="685800"/>
            <a:ext cx="4572000" cy="3429000"/>
          </a:xfrm>
          <a:solidFill>
            <a:srgbClr val="FFFFFF"/>
          </a:solidFill>
          <a:ln/>
        </p:spPr>
      </p:sp>
      <p:sp>
        <p:nvSpPr>
          <p:cNvPr id="65331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Arial" panose="020B0604020202020204" pitchFamily="34" charset="0"/>
                <a:ea typeface="ＭＳ Ｐゴシック" charset="0"/>
                <a:cs typeface="Arial" panose="020B0604020202020204" pitchFamily="34" charset="0"/>
              </a:rPr>
              <a:t>Do you know </a:t>
            </a:r>
            <a:r>
              <a:rPr lang="en-US" i="1" dirty="0">
                <a:latin typeface="Arial" panose="020B0604020202020204" pitchFamily="34" charset="0"/>
                <a:ea typeface="ＭＳ Ｐゴシック" charset="0"/>
                <a:cs typeface="Arial" panose="020B0604020202020204" pitchFamily="34" charset="0"/>
              </a:rPr>
              <a:t>why</a:t>
            </a:r>
            <a:r>
              <a:rPr lang="en-US" i="0" dirty="0">
                <a:latin typeface="Arial" panose="020B0604020202020204" pitchFamily="34" charset="0"/>
                <a:ea typeface="ＭＳ Ｐゴシック" charset="0"/>
                <a:cs typeface="Arial" panose="020B0604020202020204" pitchFamily="34" charset="0"/>
              </a:rPr>
              <a:t> you did not hear of this prophecy? Because it never happened!</a:t>
            </a:r>
          </a:p>
          <a:p>
            <a:r>
              <a:rPr lang="en-US" i="0" dirty="0">
                <a:latin typeface="Arial" panose="020B0604020202020204" pitchFamily="34" charset="0"/>
                <a:ea typeface="ＭＳ Ｐゴシック" charset="0"/>
                <a:cs typeface="Arial" panose="020B0604020202020204" pitchFamily="34" charset="0"/>
              </a:rPr>
              <a:t>But what if it did? What if Raffles predicted the actual </a:t>
            </a:r>
            <a:r>
              <a:rPr lang="en-US" i="1" dirty="0">
                <a:latin typeface="Arial" panose="020B0604020202020204" pitchFamily="34" charset="0"/>
                <a:ea typeface="ＭＳ Ｐゴシック" charset="0"/>
                <a:cs typeface="Arial" panose="020B0604020202020204" pitchFamily="34" charset="0"/>
              </a:rPr>
              <a:t>name</a:t>
            </a:r>
            <a:r>
              <a:rPr lang="en-US" i="0" dirty="0">
                <a:latin typeface="Arial" panose="020B0604020202020204" pitchFamily="34" charset="0"/>
                <a:ea typeface="ＭＳ Ｐゴシック" charset="0"/>
                <a:cs typeface="Arial" panose="020B0604020202020204" pitchFamily="34" charset="0"/>
              </a:rPr>
              <a:t> of the founder of modern Singapore—and specified that he would rebuild the nation following World War II?</a:t>
            </a:r>
          </a:p>
          <a:p>
            <a:r>
              <a:rPr lang="en-US" i="0" dirty="0">
                <a:latin typeface="Arial" panose="020B0604020202020204" pitchFamily="34" charset="0"/>
                <a:ea typeface="ＭＳ Ｐゴシック" charset="0"/>
                <a:cs typeface="Arial" panose="020B0604020202020204" pitchFamily="34" charset="0"/>
              </a:rPr>
              <a:t>Wouldn’t that be amazing—perhaps even divinely inspired?</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62"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55363"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B601D56C-4B6B-A34C-89D0-476540544DF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34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55364" name="Rectangle 1"/>
          <p:cNvSpPr>
            <a:spLocks noGrp="1" noRot="1" noChangeAspect="1" noChangeArrowheads="1"/>
          </p:cNvSpPr>
          <p:nvPr>
            <p:ph type="sldImg"/>
          </p:nvPr>
        </p:nvSpPr>
        <p:spPr>
          <a:xfrm>
            <a:off x="1143000" y="685800"/>
            <a:ext cx="4572000" cy="3429000"/>
          </a:xfrm>
          <a:solidFill>
            <a:srgbClr val="FFFFFF"/>
          </a:solidFill>
          <a:ln/>
        </p:spPr>
      </p:sp>
      <p:sp>
        <p:nvSpPr>
          <p:cNvPr id="65536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Arial" panose="020B0604020202020204" pitchFamily="34" charset="0"/>
                <a:ea typeface="ＭＳ Ｐゴシック" charset="0"/>
                <a:cs typeface="Arial" panose="020B0604020202020204" pitchFamily="34" charset="0"/>
              </a:rPr>
              <a:t>God inspired Isaiah’s prediction some 160 years before Cyrus the Persian sent the Jews back from Babylon and restored Jerusalem. Cyrus not only commanded the restoration of the temple in Ezra 1:2, but he funded the effort! </a:t>
            </a:r>
          </a:p>
          <a:p>
            <a:r>
              <a:rPr lang="en-US" dirty="0">
                <a:latin typeface="Arial" panose="020B0604020202020204" pitchFamily="34" charset="0"/>
                <a:ea typeface="ＭＳ Ｐゴシック" charset="0"/>
                <a:cs typeface="Arial" panose="020B0604020202020204" pitchFamily="34" charset="0"/>
              </a:rPr>
              <a:t>Isaiah notes the victories of Cyrus but not by name in 41:2, 25, but then specifically gives the name of Cyrus SIX times in his prophecy (NLT). Look these up in your Bible:</a:t>
            </a:r>
          </a:p>
          <a:p>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Is. 44:28  When I say of Cyrus, ‘He is my shepherd,’ </a:t>
            </a:r>
          </a:p>
          <a:p>
            <a:r>
              <a:rPr lang="en-US" dirty="0">
                <a:latin typeface="Arial" panose="020B0604020202020204" pitchFamily="34" charset="0"/>
                <a:ea typeface="ＭＳ Ｐゴシック" charset="0"/>
                <a:cs typeface="Arial" panose="020B0604020202020204" pitchFamily="34" charset="0"/>
              </a:rPr>
              <a:t>he will certainly do as I say. </a:t>
            </a:r>
          </a:p>
          <a:p>
            <a:r>
              <a:rPr lang="en-US" dirty="0">
                <a:latin typeface="Arial" panose="020B0604020202020204" pitchFamily="34" charset="0"/>
                <a:ea typeface="ＭＳ Ｐゴシック" charset="0"/>
                <a:cs typeface="Arial" panose="020B0604020202020204" pitchFamily="34" charset="0"/>
              </a:rPr>
              <a:t>He will command, ‘Rebuild Jerusalem’; </a:t>
            </a:r>
          </a:p>
          <a:p>
            <a:r>
              <a:rPr lang="en-US" dirty="0">
                <a:latin typeface="Arial" panose="020B0604020202020204" pitchFamily="34" charset="0"/>
                <a:ea typeface="ＭＳ Ｐゴシック" charset="0"/>
                <a:cs typeface="Arial" panose="020B0604020202020204" pitchFamily="34" charset="0"/>
              </a:rPr>
              <a:t>he will say, ‘Restore the Temple.’” </a:t>
            </a:r>
            <a:br>
              <a:rPr lang="en-US" dirty="0">
                <a:latin typeface="Arial" panose="020B0604020202020204" pitchFamily="34" charset="0"/>
                <a:ea typeface="ＭＳ Ｐゴシック" charset="0"/>
                <a:cs typeface="Arial" panose="020B0604020202020204" pitchFamily="34" charset="0"/>
              </a:rPr>
            </a:br>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Is. 45:1     This is what the LORD says to Cyrus, his anointed one, </a:t>
            </a:r>
          </a:p>
          <a:p>
            <a:r>
              <a:rPr lang="en-US" dirty="0">
                <a:latin typeface="Arial" panose="020B0604020202020204" pitchFamily="34" charset="0"/>
                <a:ea typeface="ＭＳ Ｐゴシック" charset="0"/>
                <a:cs typeface="Arial" panose="020B0604020202020204" pitchFamily="34" charset="0"/>
              </a:rPr>
              <a:t>whose right hand he will empower. </a:t>
            </a:r>
          </a:p>
          <a:p>
            <a:r>
              <a:rPr lang="en-US" dirty="0">
                <a:latin typeface="Arial" panose="020B0604020202020204" pitchFamily="34" charset="0"/>
                <a:ea typeface="ＭＳ Ｐゴシック" charset="0"/>
                <a:cs typeface="Arial" panose="020B0604020202020204" pitchFamily="34" charset="0"/>
              </a:rPr>
              <a:t>Before him, mighty kings will be paralyzed with fear. </a:t>
            </a:r>
          </a:p>
          <a:p>
            <a:r>
              <a:rPr lang="en-US" dirty="0">
                <a:latin typeface="Arial" panose="020B0604020202020204" pitchFamily="34" charset="0"/>
                <a:ea typeface="ＭＳ Ｐゴシック" charset="0"/>
                <a:cs typeface="Arial" panose="020B0604020202020204" pitchFamily="34" charset="0"/>
              </a:rPr>
              <a:t>Their fortress gates will be opened, </a:t>
            </a:r>
          </a:p>
          <a:p>
            <a:r>
              <a:rPr lang="en-US" dirty="0">
                <a:latin typeface="Arial" panose="020B0604020202020204" pitchFamily="34" charset="0"/>
                <a:ea typeface="ＭＳ Ｐゴシック" charset="0"/>
                <a:cs typeface="Arial" panose="020B0604020202020204" pitchFamily="34" charset="0"/>
              </a:rPr>
              <a:t>never to shut again. </a:t>
            </a:r>
          </a:p>
          <a:p>
            <a:r>
              <a:rPr lang="en-US" dirty="0">
                <a:latin typeface="Arial" panose="020B0604020202020204" pitchFamily="34" charset="0"/>
                <a:ea typeface="ＭＳ Ｐゴシック" charset="0"/>
                <a:cs typeface="Arial" panose="020B0604020202020204" pitchFamily="34" charset="0"/>
              </a:rPr>
              <a:t>2  This is what the LORD says: </a:t>
            </a:r>
          </a:p>
          <a:p>
            <a:r>
              <a:rPr lang="en-US" dirty="0">
                <a:latin typeface="Arial" panose="020B0604020202020204" pitchFamily="34" charset="0"/>
                <a:ea typeface="ＭＳ Ｐゴシック" charset="0"/>
                <a:cs typeface="Arial" panose="020B0604020202020204" pitchFamily="34" charset="0"/>
              </a:rPr>
              <a:t>“I will go before you, Cyrus, </a:t>
            </a:r>
          </a:p>
          <a:p>
            <a:r>
              <a:rPr lang="en-US" dirty="0">
                <a:latin typeface="Arial" panose="020B0604020202020204" pitchFamily="34" charset="0"/>
                <a:ea typeface="ＭＳ Ｐゴシック" charset="0"/>
                <a:cs typeface="Arial" panose="020B0604020202020204" pitchFamily="34" charset="0"/>
              </a:rPr>
              <a:t>and level the mountains. </a:t>
            </a:r>
          </a:p>
          <a:p>
            <a:r>
              <a:rPr lang="en-US" dirty="0">
                <a:latin typeface="Arial" panose="020B0604020202020204" pitchFamily="34" charset="0"/>
                <a:ea typeface="ＭＳ Ｐゴシック" charset="0"/>
                <a:cs typeface="Arial" panose="020B0604020202020204" pitchFamily="34" charset="0"/>
              </a:rPr>
              <a:t>I will smash down gates of bronze </a:t>
            </a:r>
          </a:p>
          <a:p>
            <a:r>
              <a:rPr lang="en-US" dirty="0">
                <a:latin typeface="Arial" panose="020B0604020202020204" pitchFamily="34" charset="0"/>
                <a:ea typeface="ＭＳ Ｐゴシック" charset="0"/>
                <a:cs typeface="Arial" panose="020B0604020202020204" pitchFamily="34" charset="0"/>
              </a:rPr>
              <a:t>and cut through bars of iron. </a:t>
            </a:r>
            <a:br>
              <a:rPr lang="en-US" dirty="0">
                <a:latin typeface="Arial" panose="020B0604020202020204" pitchFamily="34" charset="0"/>
                <a:ea typeface="ＭＳ Ｐゴシック" charset="0"/>
                <a:cs typeface="Arial" panose="020B0604020202020204" pitchFamily="34" charset="0"/>
              </a:rPr>
            </a:br>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Is. 45:13  I will raise up Cyrus to fulfill my righteous purpose, </a:t>
            </a:r>
          </a:p>
          <a:p>
            <a:r>
              <a:rPr lang="en-US" dirty="0">
                <a:latin typeface="Arial" panose="020B0604020202020204" pitchFamily="34" charset="0"/>
                <a:ea typeface="ＭＳ Ｐゴシック" charset="0"/>
                <a:cs typeface="Arial" panose="020B0604020202020204" pitchFamily="34" charset="0"/>
              </a:rPr>
              <a:t>and I will guide his actions. </a:t>
            </a:r>
          </a:p>
          <a:p>
            <a:r>
              <a:rPr lang="en-US" dirty="0">
                <a:latin typeface="Arial" panose="020B0604020202020204" pitchFamily="34" charset="0"/>
                <a:ea typeface="ＭＳ Ｐゴシック" charset="0"/>
                <a:cs typeface="Arial" panose="020B0604020202020204" pitchFamily="34" charset="0"/>
              </a:rPr>
              <a:t>He will restore my city and free my captive people— </a:t>
            </a:r>
          </a:p>
          <a:p>
            <a:r>
              <a:rPr lang="en-US" dirty="0">
                <a:latin typeface="Arial" panose="020B0604020202020204" pitchFamily="34" charset="0"/>
                <a:ea typeface="ＭＳ Ｐゴシック" charset="0"/>
                <a:cs typeface="Arial" panose="020B0604020202020204" pitchFamily="34" charset="0"/>
              </a:rPr>
              <a:t>without seeking a reward! </a:t>
            </a:r>
          </a:p>
          <a:p>
            <a:r>
              <a:rPr lang="en-US" dirty="0">
                <a:latin typeface="Arial" panose="020B0604020202020204" pitchFamily="34" charset="0"/>
                <a:ea typeface="ＭＳ Ｐゴシック" charset="0"/>
                <a:cs typeface="Arial" panose="020B0604020202020204" pitchFamily="34" charset="0"/>
              </a:rPr>
              <a:t>I, the LORD of Heaven’s Armies, have spoken!” </a:t>
            </a:r>
            <a:br>
              <a:rPr lang="en-US" dirty="0">
                <a:latin typeface="Arial" panose="020B0604020202020204" pitchFamily="34" charset="0"/>
                <a:ea typeface="ＭＳ Ｐゴシック" charset="0"/>
                <a:cs typeface="Arial" panose="020B0604020202020204" pitchFamily="34" charset="0"/>
              </a:rPr>
            </a:br>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Is. 48:14     Have any of your idols ever told you this? </a:t>
            </a:r>
          </a:p>
          <a:p>
            <a:r>
              <a:rPr lang="en-US" dirty="0">
                <a:latin typeface="Arial" panose="020B0604020202020204" pitchFamily="34" charset="0"/>
                <a:ea typeface="ＭＳ Ｐゴシック" charset="0"/>
                <a:cs typeface="Arial" panose="020B0604020202020204" pitchFamily="34" charset="0"/>
              </a:rPr>
              <a:t>Come, all of you, and listen: </a:t>
            </a:r>
          </a:p>
          <a:p>
            <a:r>
              <a:rPr lang="en-US" dirty="0">
                <a:latin typeface="Arial" panose="020B0604020202020204" pitchFamily="34" charset="0"/>
                <a:ea typeface="ＭＳ Ｐゴシック" charset="0"/>
                <a:cs typeface="Arial" panose="020B0604020202020204" pitchFamily="34" charset="0"/>
              </a:rPr>
              <a:t>The LORD has chosen Cyrus as his ally. </a:t>
            </a:r>
          </a:p>
          <a:p>
            <a:r>
              <a:rPr lang="en-US" dirty="0">
                <a:latin typeface="Arial" panose="020B0604020202020204" pitchFamily="34" charset="0"/>
                <a:ea typeface="ＭＳ Ｐゴシック" charset="0"/>
                <a:cs typeface="Arial" panose="020B0604020202020204" pitchFamily="34" charset="0"/>
              </a:rPr>
              <a:t>He will use him to put an end to the empire of Babylon </a:t>
            </a:r>
          </a:p>
          <a:p>
            <a:r>
              <a:rPr lang="en-US" dirty="0">
                <a:latin typeface="Arial" panose="020B0604020202020204" pitchFamily="34" charset="0"/>
                <a:ea typeface="ＭＳ Ｐゴシック" charset="0"/>
                <a:cs typeface="Arial" panose="020B0604020202020204" pitchFamily="34" charset="0"/>
              </a:rPr>
              <a:t>and to destroy the Babylonian armies. </a:t>
            </a:r>
          </a:p>
          <a:p>
            <a:endParaRPr lang="en-US" dirty="0">
              <a:latin typeface="Arial" panose="020B0604020202020204" pitchFamily="34" charset="0"/>
              <a:ea typeface="ＭＳ Ｐゴシック" charset="0"/>
              <a:cs typeface="Arial" panose="020B0604020202020204" pitchFamily="34" charset="0"/>
            </a:endParaRPr>
          </a:p>
          <a:p>
            <a:r>
              <a:rPr lang="en-US" dirty="0">
                <a:latin typeface="Arial" panose="020B0604020202020204" pitchFamily="34" charset="0"/>
                <a:ea typeface="ＭＳ Ｐゴシック" charset="0"/>
                <a:cs typeface="Arial" panose="020B0604020202020204" pitchFamily="34" charset="0"/>
              </a:rPr>
              <a:t>Is. 48:15     “I have said it: I am calling Cyrus! </a:t>
            </a:r>
          </a:p>
          <a:p>
            <a:r>
              <a:rPr lang="en-US" dirty="0">
                <a:latin typeface="Arial" panose="020B0604020202020204" pitchFamily="34" charset="0"/>
                <a:ea typeface="ＭＳ Ｐゴシック" charset="0"/>
                <a:cs typeface="Arial" panose="020B0604020202020204" pitchFamily="34" charset="0"/>
              </a:rPr>
              <a:t>I will send him on this errand and will help him succeed. </a:t>
            </a:r>
          </a:p>
          <a:p>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328779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246194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609457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38</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243600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32356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246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70246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93257074-12AD-4740-BF80-E5BB3AB2259D}"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70246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23038211-B7ED-4143-949F-BF54A83E61D0}"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4</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70246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702470"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40</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0777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41</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r>
              <a:rPr lang="en-US" sz="1200" b="1" dirty="0">
                <a:solidFill>
                  <a:schemeClr val="tx2"/>
                </a:solidFill>
                <a:effectLst>
                  <a:glow rad="127000">
                    <a:schemeClr val="bg1"/>
                  </a:glow>
                </a:effectLst>
                <a:latin typeface="Arial" charset="0"/>
                <a:ea typeface="ＭＳ Ｐゴシック" charset="0"/>
                <a:cs typeface="ＭＳ Ｐゴシック" charset="0"/>
              </a:rPr>
              <a:t>Image Credit: https://</a:t>
            </a:r>
            <a:r>
              <a:rPr lang="en-US" sz="1200" b="1" dirty="0" err="1">
                <a:solidFill>
                  <a:schemeClr val="tx2"/>
                </a:solidFill>
                <a:effectLst>
                  <a:glow rad="127000">
                    <a:schemeClr val="bg1"/>
                  </a:glow>
                </a:effectLst>
                <a:latin typeface="Arial" charset="0"/>
                <a:ea typeface="ＭＳ Ｐゴシック" charset="0"/>
                <a:cs typeface="ＭＳ Ｐゴシック" charset="0"/>
              </a:rPr>
              <a:t>theresurgent.com</a:t>
            </a:r>
            <a:r>
              <a:rPr lang="en-US" sz="1200" b="1" dirty="0">
                <a:solidFill>
                  <a:schemeClr val="tx2"/>
                </a:solidFill>
                <a:effectLst>
                  <a:glow rad="127000">
                    <a:schemeClr val="bg1"/>
                  </a:glow>
                </a:effectLst>
                <a:latin typeface="Arial" charset="0"/>
                <a:ea typeface="ＭＳ Ｐゴシック" charset="0"/>
                <a:cs typeface="ＭＳ Ｐゴシック" charset="0"/>
              </a:rPr>
              <a:t>/2018/03/14/did-archeologists-discover-</a:t>
            </a:r>
            <a:r>
              <a:rPr lang="en-US" sz="1200" b="1" dirty="0" err="1">
                <a:solidFill>
                  <a:schemeClr val="tx2"/>
                </a:solidFill>
                <a:effectLst>
                  <a:glow rad="127000">
                    <a:schemeClr val="bg1"/>
                  </a:glow>
                </a:effectLst>
                <a:latin typeface="Arial" charset="0"/>
                <a:ea typeface="ＭＳ Ｐゴシック" charset="0"/>
                <a:cs typeface="ＭＳ Ｐゴシック" charset="0"/>
              </a:rPr>
              <a:t>isaiah</a:t>
            </a:r>
            <a:r>
              <a:rPr lang="en-US" sz="1200" b="1" dirty="0">
                <a:solidFill>
                  <a:schemeClr val="tx2"/>
                </a:solidFill>
                <a:effectLst>
                  <a:glow rad="127000">
                    <a:schemeClr val="bg1"/>
                  </a:glow>
                </a:effectLst>
                <a:latin typeface="Arial" charset="0"/>
                <a:ea typeface="ＭＳ Ｐゴシック" charset="0"/>
                <a:cs typeface="ＭＳ Ｐゴシック" charset="0"/>
              </a:rPr>
              <a:t>-the-prophets-personal-seal/</a:t>
            </a:r>
          </a:p>
          <a:p>
            <a:endParaRPr lang="en-US" sz="1200" b="1" dirty="0">
              <a:solidFill>
                <a:schemeClr val="tx2"/>
              </a:solidFill>
              <a:effectLst>
                <a:glow rad="127000">
                  <a:schemeClr val="bg1"/>
                </a:glow>
              </a:effectLst>
              <a:latin typeface="Arial" charset="0"/>
              <a:ea typeface="ＭＳ Ｐゴシック" charset="0"/>
              <a:cs typeface="ＭＳ Ｐゴシック" charset="0"/>
            </a:endParaRPr>
          </a:p>
          <a:p>
            <a:r>
              <a:rPr lang="en-US" sz="1200" b="1" dirty="0">
                <a:solidFill>
                  <a:schemeClr val="tx2"/>
                </a:solidFill>
                <a:effectLst>
                  <a:glow rad="127000">
                    <a:schemeClr val="bg1"/>
                  </a:glow>
                </a:effectLst>
                <a:latin typeface="Arial" charset="0"/>
                <a:ea typeface="ＭＳ Ｐゴシック" charset="0"/>
                <a:cs typeface="ＭＳ Ｐゴシック" charset="0"/>
              </a:rPr>
              <a:t>Article:</a:t>
            </a:r>
          </a:p>
          <a:p>
            <a:r>
              <a:rPr lang="en-US" sz="1200" b="1" dirty="0">
                <a:solidFill>
                  <a:schemeClr val="tx2"/>
                </a:solidFill>
                <a:effectLst>
                  <a:glow rad="127000">
                    <a:schemeClr val="bg1"/>
                  </a:glow>
                </a:effectLst>
                <a:latin typeface="Arial" charset="0"/>
                <a:ea typeface="ＭＳ Ｐゴシック" charset="0"/>
                <a:cs typeface="ＭＳ Ｐゴシック" charset="0"/>
              </a:rPr>
              <a:t>In find of biblical proportions, seal of Prophet Isaiah said found in Jerusalem</a:t>
            </a:r>
          </a:p>
          <a:p>
            <a:pPr defTabSz="914400">
              <a:defRPr/>
            </a:pPr>
            <a:r>
              <a:rPr lang="en-US" sz="1200" b="1" kern="0" dirty="0">
                <a:solidFill>
                  <a:schemeClr val="tx2"/>
                </a:solidFill>
                <a:effectLst>
                  <a:glow rad="127000">
                    <a:schemeClr val="bg1"/>
                  </a:glow>
                </a:effectLst>
                <a:latin typeface="Arial" charset="0"/>
                <a:ea typeface="ＭＳ Ｐゴシック" charset="0"/>
                <a:cs typeface="ＭＳ Ｐゴシック" charset="0"/>
              </a:rPr>
              <a:t>Chanced upon near a seal identified with King Hezekiah, a tiny clay piece may be the first-ever proof of the prophet, though a missing letter leaves room for doubt</a:t>
            </a:r>
          </a:p>
          <a:p>
            <a:pPr defTabSz="914400">
              <a:defRPr/>
            </a:pPr>
            <a:r>
              <a:rPr lang="en-US" sz="1200" b="1" kern="0" dirty="0">
                <a:solidFill>
                  <a:schemeClr val="tx2"/>
                </a:solidFill>
                <a:effectLst>
                  <a:glow rad="127000">
                    <a:schemeClr val="bg1"/>
                  </a:glow>
                </a:effectLst>
                <a:latin typeface="Arial" charset="0"/>
                <a:ea typeface="ＭＳ Ｐゴシック" charset="0"/>
                <a:cs typeface="ＭＳ Ｐゴシック" charset="0"/>
              </a:rPr>
              <a:t>By Amanda </a:t>
            </a:r>
            <a:r>
              <a:rPr lang="en-US" sz="1200" b="1" kern="0" dirty="0" err="1">
                <a:solidFill>
                  <a:schemeClr val="tx2"/>
                </a:solidFill>
                <a:effectLst>
                  <a:glow rad="127000">
                    <a:schemeClr val="bg1"/>
                  </a:glow>
                </a:effectLst>
                <a:latin typeface="Arial" charset="0"/>
                <a:ea typeface="ＭＳ Ｐゴシック" charset="0"/>
                <a:cs typeface="ＭＳ Ｐゴシック" charset="0"/>
              </a:rPr>
              <a:t>Borschel</a:t>
            </a:r>
            <a:r>
              <a:rPr lang="en-US" sz="1200" b="1" kern="0" dirty="0">
                <a:solidFill>
                  <a:schemeClr val="tx2"/>
                </a:solidFill>
                <a:effectLst>
                  <a:glow rad="127000">
                    <a:schemeClr val="bg1"/>
                  </a:glow>
                </a:effectLst>
                <a:latin typeface="Arial" charset="0"/>
                <a:ea typeface="ＭＳ Ｐゴシック" charset="0"/>
                <a:cs typeface="ＭＳ Ｐゴシック" charset="0"/>
              </a:rPr>
              <a:t>-Dan • 22 February 2018, 7:00 am</a:t>
            </a:r>
          </a:p>
          <a:p>
            <a:r>
              <a:rPr lang="en-US" dirty="0"/>
              <a:t>https://</a:t>
            </a:r>
            <a:r>
              <a:rPr lang="en-US" dirty="0" err="1"/>
              <a:t>www.timesofisrael.com</a:t>
            </a:r>
            <a:r>
              <a:rPr lang="en-US" dirty="0"/>
              <a:t>/in-find-of-biblical-proportions-proof-of-prophet-isaiah-believed-unearthed/</a:t>
            </a:r>
          </a:p>
          <a:p>
            <a:r>
              <a:rPr lang="en-US" dirty="0"/>
              <a:t>Accessed 1 Nov 2021</a:t>
            </a:r>
          </a:p>
          <a:p>
            <a:endParaRPr lang="en-US" dirty="0"/>
          </a:p>
          <a:p>
            <a:r>
              <a:rPr lang="en-US" dirty="0"/>
              <a:t>The hand of the Prophet Isaiah himself may have created an 8th century BCE seal impression discovered in First Temple remains near Jerusalem’s Temple Mount, according to Hebrew University archaeologist </a:t>
            </a:r>
            <a:r>
              <a:rPr lang="en-US" dirty="0">
                <a:hlinkClick r:id="rId3"/>
              </a:rPr>
              <a:t>Dr. Eilat Mazar</a:t>
            </a:r>
            <a:r>
              <a:rPr lang="en-US" dirty="0"/>
              <a:t>.</a:t>
            </a:r>
          </a:p>
          <a:p>
            <a:endParaRPr lang="en-US" dirty="0"/>
          </a:p>
          <a:p>
            <a:r>
              <a:rPr lang="en-US" dirty="0"/>
              <a:t>“We appear to have discovered a seal impression, which may have belonged to the prophet Isaiah, in a scientific, archaeological excavation,” said Mazar this week in a press release announcing the breathtaking discovery.</a:t>
            </a:r>
          </a:p>
          <a:p>
            <a:endParaRPr lang="en-US" dirty="0"/>
          </a:p>
          <a:p>
            <a:r>
              <a:rPr lang="en-US" dirty="0"/>
              <a:t>Mazar’s team uncovered the minuscule bulla, or seal impression, during renewed excavations at the </a:t>
            </a:r>
            <a:r>
              <a:rPr lang="en-US" dirty="0" err="1"/>
              <a:t>Ophel</a:t>
            </a:r>
            <a:r>
              <a:rPr lang="en-US" dirty="0"/>
              <a:t>, located at the foot of the southern wall of the Temple Mount in Jerusalem. The discovery was published on Wednesday in an article, “</a:t>
            </a:r>
            <a:r>
              <a:rPr lang="en-US" dirty="0">
                <a:hlinkClick r:id="rId4"/>
              </a:rPr>
              <a:t>Is This the Prophet Isaiah’s Signature?</a:t>
            </a:r>
            <a:r>
              <a:rPr lang="en-US" dirty="0"/>
              <a:t>” as part of a massive March-June issue of the Biblical Archaeology Review dedicated to its recently retired founding editor, Hershel Shanks.</a:t>
            </a:r>
          </a:p>
          <a:p>
            <a:endParaRPr lang="en-US" dirty="0"/>
          </a:p>
          <a:p>
            <a:r>
              <a:rPr lang="en-US" dirty="0"/>
              <a:t>The clay impression is inscribed with letters and what appears to be a grazing doe, “a motif of blessing and protection found in Judah, particularly in Jerusalem,” according to the BAR article.</a:t>
            </a:r>
          </a:p>
          <a:p>
            <a:endParaRPr lang="en-US" dirty="0"/>
          </a:p>
          <a:p>
            <a:r>
              <a:rPr lang="en-US" dirty="0"/>
              <a:t>Isaiah Bulla, a 2,700-year-old clay seal impression which potentially belonged to the biblical prophet Isaiah. (</a:t>
            </a:r>
            <a:r>
              <a:rPr lang="en-US" dirty="0" err="1"/>
              <a:t>Ouria</a:t>
            </a:r>
            <a:r>
              <a:rPr lang="en-US" dirty="0"/>
              <a:t> </a:t>
            </a:r>
            <a:r>
              <a:rPr lang="en-US" dirty="0" err="1"/>
              <a:t>Tadmor</a:t>
            </a:r>
            <a:r>
              <a:rPr lang="en-US" dirty="0"/>
              <a:t>/© </a:t>
            </a:r>
            <a:r>
              <a:rPr lang="en-US" dirty="0" err="1"/>
              <a:t>Eilat</a:t>
            </a:r>
            <a:r>
              <a:rPr lang="en-US" dirty="0"/>
              <a:t> Mazar)</a:t>
            </a:r>
          </a:p>
          <a:p>
            <a:r>
              <a:rPr lang="en-US" dirty="0"/>
              <a:t>The oval-shaped bulla, however, is not intact. On its legible portion, there is an inscription with First Temple Hebrew letters that seem to spell out the name </a:t>
            </a:r>
            <a:r>
              <a:rPr lang="en-US" i="1" dirty="0" err="1"/>
              <a:t>l’Yesha’yah</a:t>
            </a:r>
            <a:r>
              <a:rPr lang="en-US" i="1" dirty="0"/>
              <a:t>[u]</a:t>
            </a:r>
            <a:r>
              <a:rPr lang="en-US" dirty="0"/>
              <a:t> (Belonging to Isaiah). On a line below, there is the partial word </a:t>
            </a:r>
            <a:r>
              <a:rPr lang="en-US" i="1" dirty="0" err="1"/>
              <a:t>nvy</a:t>
            </a:r>
            <a:r>
              <a:rPr lang="en-US" dirty="0"/>
              <a:t>, which presumably spells out “prophet.”</a:t>
            </a:r>
          </a:p>
          <a:p>
            <a:endParaRPr lang="en-US" dirty="0"/>
          </a:p>
          <a:p>
            <a:r>
              <a:rPr lang="en-US" dirty="0"/>
              <a:t>“Because the bulla has been slightly damaged at the end of the word </a:t>
            </a:r>
            <a:r>
              <a:rPr lang="en-US" i="1" dirty="0" err="1"/>
              <a:t>nvy</a:t>
            </a:r>
            <a:r>
              <a:rPr lang="en-US" dirty="0"/>
              <a:t>, it is not known if it originally ended with the Hebrew letter </a:t>
            </a:r>
            <a:r>
              <a:rPr lang="en-US" i="1" dirty="0"/>
              <a:t>aleph</a:t>
            </a:r>
            <a:r>
              <a:rPr lang="en-US" dirty="0"/>
              <a:t>, which would have resulted in the Hebrew word for ‘prophet’ and would have definitively identified the seal as the signature of the prophet Isaiah,” Mazar said.</a:t>
            </a:r>
          </a:p>
          <a:p>
            <a:r>
              <a:rPr lang="en-US" dirty="0"/>
              <a:t>Archaeologist </a:t>
            </a:r>
            <a:r>
              <a:rPr lang="en-US" dirty="0" err="1"/>
              <a:t>Eilat</a:t>
            </a:r>
            <a:r>
              <a:rPr lang="en-US" dirty="0"/>
              <a:t> Mazar in the 2018 winter </a:t>
            </a:r>
            <a:r>
              <a:rPr lang="en-US" dirty="0" err="1"/>
              <a:t>Ophel</a:t>
            </a:r>
            <a:r>
              <a:rPr lang="en-US" dirty="0"/>
              <a:t> Excavations in Jerusalem. (YouTube screenshot)</a:t>
            </a:r>
          </a:p>
          <a:p>
            <a:endParaRPr lang="en-US" dirty="0"/>
          </a:p>
          <a:p>
            <a:r>
              <a:rPr lang="en-US" dirty="0"/>
              <a:t>In the BAR article, Mazar leaves room for the possibility that the inscription on the Isaiah bulla does not refer to the biblical prophet. “Without an aleph at the end, the word </a:t>
            </a:r>
            <a:r>
              <a:rPr lang="en-US" i="1" dirty="0" err="1"/>
              <a:t>nvy</a:t>
            </a:r>
            <a:r>
              <a:rPr lang="en-US" dirty="0"/>
              <a:t> is most likely just a personal name. Although it does not appear in the Bible, it does appear on seals and a seal impression on a jar handle, all from unprovenanced, private collections.”</a:t>
            </a:r>
          </a:p>
          <a:p>
            <a:endParaRPr lang="en-US" dirty="0"/>
          </a:p>
          <a:p>
            <a:r>
              <a:rPr lang="en-US" dirty="0"/>
              <a:t>“The name of Isaiah, however, is clear,” she said.</a:t>
            </a:r>
          </a:p>
          <a:p>
            <a:r>
              <a:rPr lang="en-US" dirty="0"/>
              <a:t> </a:t>
            </a:r>
            <a:endParaRPr lang="en-US" dirty="0">
              <a:effectLst/>
            </a:endParaRPr>
          </a:p>
          <a:p>
            <a:r>
              <a:rPr lang="en-US" b="1" dirty="0"/>
              <a:t>Millennia-old connections between a prophet and his king</a:t>
            </a:r>
          </a:p>
          <a:p>
            <a:r>
              <a:rPr lang="en-US" dirty="0"/>
              <a:t>The most well-known of the biblical prophets, Isaiah is thought by scholars to have been active circa in the late 8th century and early 7th century BCE.</a:t>
            </a:r>
          </a:p>
          <a:p>
            <a:r>
              <a:rPr lang="en-US" dirty="0"/>
              <a:t>The Isaiah bulla was discovered in wet-sifted material that was taken from an Iron Age layer close to bedrock that was near a foundation trench cut for a wall of a Herodian vault. The material was found close to a structure that was first discovered in 1986-87 and is today thought to have been a “royal bakery.”</a:t>
            </a:r>
          </a:p>
          <a:p>
            <a:endParaRPr lang="en-US" dirty="0"/>
          </a:p>
          <a:p>
            <a:r>
              <a:rPr lang="en-US" dirty="0"/>
              <a:t>Picture: The </a:t>
            </a:r>
            <a:r>
              <a:rPr lang="en-US" dirty="0" err="1"/>
              <a:t>Ophel</a:t>
            </a:r>
            <a:r>
              <a:rPr lang="en-US" dirty="0"/>
              <a:t> excavations at the foot of the southern wall of the Temple Mount in Jerusalem (courtesy of Andrew Shiva)</a:t>
            </a:r>
          </a:p>
          <a:p>
            <a:endParaRPr lang="en-US" dirty="0"/>
          </a:p>
          <a:p>
            <a:r>
              <a:rPr lang="en-US" dirty="0"/>
              <a:t>It was found only 10 feet away from where in 2015 Mazar’s team discovered an important, intact bulla with the inscription “of King Hezekiah of Judah.” The 12th king of the Kingdom of Judah, King Hezekiah ruled from circa 727 BCE-698 BCE, during the period in which the northern Kingdom of Israel fell to the Assyrians in 721 BCE. Some 20 years later, Hezekiah successfully fought off the Assyrian siege of Jerusalem, in part due to fortifications and a water channel which can still be seen today.</a:t>
            </a:r>
          </a:p>
          <a:p>
            <a:endParaRPr lang="en-US" dirty="0"/>
          </a:p>
          <a:p>
            <a:r>
              <a:rPr lang="en-US" dirty="0"/>
              <a:t>A seal impression of King Hezekiah unearthed in the </a:t>
            </a:r>
            <a:r>
              <a:rPr lang="en-US" dirty="0" err="1"/>
              <a:t>Ophel</a:t>
            </a:r>
            <a:r>
              <a:rPr lang="en-US" dirty="0"/>
              <a:t> excavations at the foot of the southern wall of the Temple Mount, conducted by the Hebrew University of Jerusalem’s Institute of Archaeology (</a:t>
            </a:r>
            <a:r>
              <a:rPr lang="en-US" dirty="0" err="1"/>
              <a:t>ourtesy</a:t>
            </a:r>
            <a:r>
              <a:rPr lang="en-US" dirty="0"/>
              <a:t> of </a:t>
            </a:r>
            <a:r>
              <a:rPr lang="en-US" dirty="0" err="1"/>
              <a:t>Eilat</a:t>
            </a:r>
            <a:r>
              <a:rPr lang="en-US" dirty="0"/>
              <a:t> Mazar; photo by </a:t>
            </a:r>
            <a:r>
              <a:rPr lang="en-US" dirty="0" err="1"/>
              <a:t>Ouria</a:t>
            </a:r>
            <a:r>
              <a:rPr lang="en-US" dirty="0"/>
              <a:t> </a:t>
            </a:r>
            <a:r>
              <a:rPr lang="en-US" dirty="0" err="1"/>
              <a:t>Tadmor</a:t>
            </a:r>
            <a:r>
              <a:rPr lang="en-US" dirty="0"/>
              <a:t>)</a:t>
            </a:r>
          </a:p>
          <a:p>
            <a:endParaRPr lang="en-US" dirty="0"/>
          </a:p>
          <a:p>
            <a:r>
              <a:rPr lang="en-US" dirty="0"/>
              <a:t>Upon the discovery of the Hezekiah bulla in 2015, Mazar called the artifact “the closest as ever that we can get to something that was most likely held by King Hezekiah himself.”</a:t>
            </a:r>
          </a:p>
          <a:p>
            <a:endParaRPr lang="en-US" dirty="0"/>
          </a:p>
          <a:p>
            <a:r>
              <a:rPr lang="en-US" dirty="0"/>
              <a:t>This week Mazar said in a press release released by BAR that it is logical that the Isaiah and Hezekiah bullae would be discovered in such close proximity.</a:t>
            </a:r>
          </a:p>
          <a:p>
            <a:r>
              <a:rPr lang="en-US" dirty="0"/>
              <a:t>“If it is the case that this bulla is indeed that of the prophet Isaiah, then it should not come as a surprise to discover this bulla next to one bearing King Hezekiah’s name given the symbiotic relationship of the prophet Isaiah and King Hezekiah described in the Bible,” said Mazar.</a:t>
            </a:r>
          </a:p>
          <a:p>
            <a:r>
              <a:rPr lang="en-US" dirty="0"/>
              <a:t> </a:t>
            </a:r>
            <a:endParaRPr lang="en-US" dirty="0">
              <a:effectLst/>
            </a:endParaRPr>
          </a:p>
          <a:p>
            <a:r>
              <a:rPr lang="en-US" dirty="0"/>
              <a:t>There are several biblical instances of interactions between Isaiah and Hezekiah which indicate the prophet was a spiritual advisor to the king. He consoled the ruler that the Israelites would survive the siege. In the BAR article, Mazar writes, “The names of King Hezekiah and the prophet Isaiah are mentioned in one breath 14 of the 29 times the name of Isaiah is recalled (</a:t>
            </a:r>
            <a:r>
              <a:rPr lang="en-US" dirty="0">
                <a:hlinkClick r:id="rId5"/>
              </a:rPr>
              <a:t>2 Kings 19–20</a:t>
            </a:r>
            <a:r>
              <a:rPr lang="en-US" dirty="0"/>
              <a:t>; </a:t>
            </a:r>
            <a:r>
              <a:rPr lang="en-US" dirty="0">
                <a:hlinkClick r:id="rId6"/>
              </a:rPr>
              <a:t>Isaiah 37–39</a:t>
            </a:r>
            <a:r>
              <a:rPr lang="en-US" dirty="0"/>
              <a:t>). No other figure was closer to King Hezekiah than the prophet Isaiah.”</a:t>
            </a:r>
          </a:p>
          <a:p>
            <a:endParaRPr lang="en-US" dirty="0"/>
          </a:p>
          <a:p>
            <a:r>
              <a:rPr lang="en-US" dirty="0"/>
              <a:t>Picture: Dara Horn walking through Hezekiah’s Tunnel in Jerusalem, August 2017. (Brendan Schulman)</a:t>
            </a:r>
          </a:p>
          <a:p>
            <a:endParaRPr lang="en-US" dirty="0"/>
          </a:p>
          <a:p>
            <a:r>
              <a:rPr lang="en-US" dirty="0"/>
              <a:t>The Hezekiah and Isaiah bullae join other similar finds from previous excavations. Digging in 2005-2008 at the summit of the City of David in a large structure which may have been the palace of biblical King David, she discovered a clay impression with a First Temple Hebrew inscription bearing the name of a high-ranking Israelite official who is recorded by the biblical Jeremiah, “</a:t>
            </a:r>
            <a:r>
              <a:rPr lang="en-US" dirty="0" err="1"/>
              <a:t>Jehucal</a:t>
            </a:r>
            <a:r>
              <a:rPr lang="en-US" dirty="0"/>
              <a:t>, son of </a:t>
            </a:r>
            <a:r>
              <a:rPr lang="en-US" dirty="0" err="1"/>
              <a:t>Shelemiah</a:t>
            </a:r>
            <a:r>
              <a:rPr lang="en-US" dirty="0"/>
              <a:t>, son of </a:t>
            </a:r>
            <a:r>
              <a:rPr lang="en-US" dirty="0" err="1"/>
              <a:t>Shovi</a:t>
            </a:r>
            <a:r>
              <a:rPr lang="en-US" dirty="0"/>
              <a:t>.” Years later, a few meters from the </a:t>
            </a:r>
            <a:r>
              <a:rPr lang="en-US" dirty="0" err="1"/>
              <a:t>Jehucal</a:t>
            </a:r>
            <a:r>
              <a:rPr lang="en-US" dirty="0"/>
              <a:t> bulla, she found a seal impression belonging to a second high-ranking official, “Gedaliah, son of </a:t>
            </a:r>
            <a:r>
              <a:rPr lang="en-US" dirty="0" err="1"/>
              <a:t>Pashur</a:t>
            </a:r>
            <a:r>
              <a:rPr lang="en-US" dirty="0"/>
              <a:t>,” who is also found in Jeremiah. Dozens more bullae have been discovered.</a:t>
            </a:r>
          </a:p>
          <a:p>
            <a:endParaRPr lang="en-US" dirty="0"/>
          </a:p>
          <a:p>
            <a:r>
              <a:rPr lang="en-US" dirty="0"/>
              <a:t>Mazar </a:t>
            </a:r>
            <a:r>
              <a:rPr lang="en-US" dirty="0">
                <a:hlinkClick r:id="rId7"/>
              </a:rPr>
              <a:t>recently reopened the Ophel excavation</a:t>
            </a:r>
            <a:r>
              <a:rPr lang="en-US" dirty="0"/>
              <a:t> and is currently digging in the House of the Medallion, which she excavated in 2013, and a rare untouched Second Temple-period cave.</a:t>
            </a:r>
          </a:p>
          <a:p>
            <a:endParaRPr lang="en-US" dirty="0"/>
          </a:p>
          <a:p>
            <a:r>
              <a:rPr lang="en-US" dirty="0"/>
              <a:t>The find has not been peer reviewed and some have already begun to push back against Mazar’s hypothesis, noting that the lack of an </a:t>
            </a:r>
            <a:r>
              <a:rPr lang="en-US" i="1" dirty="0"/>
              <a:t>aleph</a:t>
            </a:r>
            <a:r>
              <a:rPr lang="en-US" dirty="0"/>
              <a:t> after the </a:t>
            </a:r>
            <a:r>
              <a:rPr lang="en-US" dirty="0" err="1"/>
              <a:t>nvy</a:t>
            </a:r>
            <a:r>
              <a:rPr lang="en-US" dirty="0"/>
              <a:t> leaves room for doubt.</a:t>
            </a:r>
          </a:p>
          <a:p>
            <a:endParaRPr lang="en-US" dirty="0"/>
          </a:p>
          <a:p>
            <a:r>
              <a:rPr lang="en-US" dirty="0"/>
              <a:t>“The critically important letter that would be needed to confirm that the second word is the title ‘prophet’ is an </a:t>
            </a:r>
            <a:r>
              <a:rPr lang="en-US" i="1" dirty="0"/>
              <a:t>aleph</a:t>
            </a:r>
            <a:r>
              <a:rPr lang="en-US" dirty="0"/>
              <a:t>. But no </a:t>
            </a:r>
            <a:r>
              <a:rPr lang="en-US" i="1" dirty="0"/>
              <a:t>aleph</a:t>
            </a:r>
            <a:r>
              <a:rPr lang="en-US" dirty="0"/>
              <a:t> is legible on this bulla, and so that reading cannot be confirmed at all,” Semitic languages professor </a:t>
            </a:r>
            <a:r>
              <a:rPr lang="en-US" dirty="0">
                <a:hlinkClick r:id="rId8"/>
              </a:rPr>
              <a:t>Christopher Rollston</a:t>
            </a:r>
            <a:r>
              <a:rPr lang="en-US" dirty="0"/>
              <a:t> told National Geographic.</a:t>
            </a:r>
          </a:p>
          <a:p>
            <a:endParaRPr lang="en-US" dirty="0"/>
          </a:p>
          <a:p>
            <a:r>
              <a:rPr lang="en-US" dirty="0"/>
              <a:t>Picture: Isaiah, in an illustration from the Providence Lithograph Company (Wikipedia)</a:t>
            </a:r>
          </a:p>
          <a:p>
            <a:endParaRPr lang="en-US" dirty="0"/>
          </a:p>
          <a:p>
            <a:r>
              <a:rPr lang="en-US" dirty="0"/>
              <a:t>“The assumption that this is a [seal] of Isaiah the prophet is scintillating, but it is certainly not something that we should assume is at all certain,” he added. “It’s not.”</a:t>
            </a:r>
          </a:p>
          <a:p>
            <a:endParaRPr lang="en-US" dirty="0"/>
          </a:p>
          <a:p>
            <a:r>
              <a:rPr lang="en-US" dirty="0"/>
              <a:t>Israeli epigrapher Dr. Haggai </a:t>
            </a:r>
            <a:r>
              <a:rPr lang="en-US" dirty="0" err="1"/>
              <a:t>Misgav</a:t>
            </a:r>
            <a:r>
              <a:rPr lang="en-US" dirty="0"/>
              <a:t> took to Facebook to express his skepticism over the possibility of this bulla having belonged to the Prophet Isaiah. Echoing </a:t>
            </a:r>
            <a:r>
              <a:rPr lang="en-US" dirty="0" err="1"/>
              <a:t>Rollston’s</a:t>
            </a:r>
            <a:r>
              <a:rPr lang="en-US" dirty="0"/>
              <a:t> concerns over the missing “aleph,” the Hebrew University lecturer wrote that since the impression would have been tied to a sack of goods, it is highly unlikely the title “prophet” would have been used at all.</a:t>
            </a:r>
          </a:p>
          <a:p>
            <a:endParaRPr lang="en-US" dirty="0"/>
          </a:p>
          <a:p>
            <a:r>
              <a:rPr lang="en-US" dirty="0"/>
              <a:t>“But as always there is no shortage of those who jump on the finds with cries of, ‘Hurray, we have proven the Bible,'” writes </a:t>
            </a:r>
            <a:r>
              <a:rPr lang="en-US" dirty="0" err="1"/>
              <a:t>Misgav</a:t>
            </a:r>
            <a:r>
              <a:rPr lang="en-US" dirty="0"/>
              <a:t>.</a:t>
            </a:r>
          </a:p>
          <a:p>
            <a:endParaRPr lang="en-US" dirty="0"/>
          </a:p>
          <a:p>
            <a:r>
              <a:rPr lang="en-US" dirty="0"/>
              <a:t>While Mazar herself admits that the missing </a:t>
            </a:r>
            <a:r>
              <a:rPr lang="en-US" i="1" dirty="0"/>
              <a:t>aleph</a:t>
            </a:r>
            <a:r>
              <a:rPr lang="en-US" dirty="0"/>
              <a:t> can be problematic, she says the discovery is important nonetheless.</a:t>
            </a:r>
          </a:p>
          <a:p>
            <a:r>
              <a:rPr lang="en-US" dirty="0"/>
              <a:t> </a:t>
            </a:r>
            <a:endParaRPr lang="en-US" dirty="0">
              <a:effectLst/>
            </a:endParaRPr>
          </a:p>
          <a:p>
            <a:r>
              <a:rPr lang="en-US" dirty="0"/>
              <a:t>“Whether or not the bulla we found in the </a:t>
            </a:r>
            <a:r>
              <a:rPr lang="en-US" dirty="0" err="1"/>
              <a:t>Ophel</a:t>
            </a:r>
            <a:r>
              <a:rPr lang="en-US" dirty="0"/>
              <a:t> excavations is the bulla of the prophet Isaiah, it remains, nevertheless, a unique and fantastic discovery,” writes Mazar in the BAR article.</a:t>
            </a:r>
          </a:p>
          <a:p>
            <a:endParaRPr lang="en-US" dirty="0"/>
          </a:p>
          <a:p>
            <a:r>
              <a:rPr lang="en-US" dirty="0"/>
              <a:t>“Finding this bulla leads us to consider the personality and the proximity of the prophet Isaiah as one of the closest advisers to King Hezekiah — not only with regard to the events of his time, but also in assessing them from an informed perspective and foreseeing their influence over future events,” she writes.</a:t>
            </a:r>
          </a:p>
          <a:p>
            <a:endParaRPr lang="en-US" dirty="0"/>
          </a:p>
          <a:p>
            <a:r>
              <a:rPr lang="en-US" b="1" dirty="0"/>
              <a:t>A gift fit for a true friend to archaeologists</a:t>
            </a:r>
          </a:p>
          <a:p>
            <a:r>
              <a:rPr lang="en-US" dirty="0"/>
              <a:t>On his way to catch a plane, the new editor of the Biblical Archaeology Review, Dr. Robert Cargill, told The Times of Israel that the publication of the exciting new find in his magazine “came about by very fortunate timing.”</a:t>
            </a:r>
          </a:p>
          <a:p>
            <a:endParaRPr lang="en-US" dirty="0"/>
          </a:p>
          <a:p>
            <a:r>
              <a:rPr lang="en-US" dirty="0"/>
              <a:t>Picture: Dr. Robert Cargill, editor of the Biblical Archaeology Review. (courtesy)</a:t>
            </a:r>
          </a:p>
          <a:p>
            <a:endParaRPr lang="en-US" dirty="0"/>
          </a:p>
          <a:p>
            <a:r>
              <a:rPr lang="en-US" dirty="0"/>
              <a:t>As Cargill was preparing the double issue of BAR in honor of founding editor Shanks, he approached Mazar to ask her for a contribution.</a:t>
            </a:r>
          </a:p>
          <a:p>
            <a:endParaRPr lang="en-US" dirty="0"/>
          </a:p>
          <a:p>
            <a:r>
              <a:rPr lang="en-US" dirty="0"/>
              <a:t>“She said, ‘Your timing couldn’t be better,'” related Cargill. Mazar was getting ready to publish this new discovery. “She allowed us to publish it as a gift to Hershel [Shanks] to say thank you for his support of archaeology and Israel,” said Cargill.</a:t>
            </a:r>
          </a:p>
          <a:p>
            <a:endParaRPr lang="en-US" dirty="0"/>
          </a:p>
          <a:p>
            <a:r>
              <a:rPr lang="en-US" dirty="0"/>
              <a:t>The magazine was first published in 1975 and has focused, sometimes controversially, on finds that claim to offer insights into the ancient workings of the Holy Land — often in approachable articles written by top scholars.</a:t>
            </a:r>
          </a:p>
          <a:p>
            <a:endParaRPr lang="en-US" dirty="0"/>
          </a:p>
          <a:p>
            <a:r>
              <a:rPr lang="en-US" dirty="0"/>
              <a:t>Shanks, not an archaeologist himself, is a lawyer by training. But in the past four decades, he has written innumerable articles and several books about ancient Israel and biblical archaeology.</a:t>
            </a:r>
          </a:p>
          <a:p>
            <a:endParaRPr lang="en-US" dirty="0"/>
          </a:p>
          <a:p>
            <a:r>
              <a:rPr lang="en-US" dirty="0"/>
              <a:t>Standing in front of the </a:t>
            </a:r>
            <a:r>
              <a:rPr lang="en-US" dirty="0" err="1"/>
              <a:t>Ophel</a:t>
            </a:r>
            <a:r>
              <a:rPr lang="en-US" dirty="0"/>
              <a:t> excavation are (from left) Suzanne Singer, the former BAR Managing Editor; Israeli archaeologist Dr. Gabriel </a:t>
            </a:r>
            <a:r>
              <a:rPr lang="en-US" dirty="0" err="1"/>
              <a:t>Barkay</a:t>
            </a:r>
            <a:r>
              <a:rPr lang="en-US" dirty="0"/>
              <a:t>; Hershel Shanks, BAR Editor Emeritus who recently retired as Editor; and Israeli archaeologist Dr. </a:t>
            </a:r>
            <a:r>
              <a:rPr lang="en-US" dirty="0" err="1"/>
              <a:t>Eilat</a:t>
            </a:r>
            <a:r>
              <a:rPr lang="en-US" dirty="0"/>
              <a:t> Mazar. (</a:t>
            </a:r>
            <a:r>
              <a:rPr lang="en-US" dirty="0" err="1"/>
              <a:t>Eilat</a:t>
            </a:r>
            <a:r>
              <a:rPr lang="en-US" dirty="0"/>
              <a:t> Mazar)</a:t>
            </a:r>
          </a:p>
          <a:p>
            <a:endParaRPr lang="en-US" dirty="0"/>
          </a:p>
          <a:p>
            <a:r>
              <a:rPr lang="en-US" dirty="0"/>
              <a:t>In part of her “gift” to Shanks, Mazar wrote: “Like the prophet Isaiah, Hershel is very caring and enthusiastic about current events pertaining to Israel and the greater Near East, in this case those relating to excavations, discoveries, and studies of Biblical archaeology… Creating this valuable link between scholars and the public in the sphere of Biblical archaeology was his ‘prophetic’ vision.”</a:t>
            </a:r>
          </a:p>
          <a:p>
            <a:endParaRPr lang="en-US" dirty="0"/>
          </a:p>
          <a:p>
            <a:r>
              <a:rPr lang="en-US" dirty="0"/>
              <a:t>Cargill, a religious studies assistant professor at University of Iowa, said he respected Mazar’s “careful, responsible treatment” of the bulla in the BAR article.</a:t>
            </a:r>
          </a:p>
          <a:p>
            <a:r>
              <a:rPr lang="en-US" dirty="0"/>
              <a:t>“She didn’t rush to conclusively say she had found the seal of Isaiah… In our article she gives the possible alternatives,” said Cargill, who called himself “a natural skeptic.”</a:t>
            </a:r>
          </a:p>
          <a:p>
            <a:endParaRPr lang="en-US" dirty="0"/>
          </a:p>
          <a:p>
            <a:r>
              <a:rPr lang="en-US" dirty="0"/>
              <a:t>Drawing by </a:t>
            </a:r>
            <a:r>
              <a:rPr lang="en-US" dirty="0" err="1"/>
              <a:t>Reut</a:t>
            </a:r>
            <a:r>
              <a:rPr lang="en-US" dirty="0"/>
              <a:t> </a:t>
            </a:r>
            <a:r>
              <a:rPr lang="en-US" dirty="0" err="1"/>
              <a:t>Livyatan</a:t>
            </a:r>
            <a:r>
              <a:rPr lang="en-US" dirty="0"/>
              <a:t> Ben-Arie of the Isaiah Bulla, a 2,700-year-old clay seal impression which potentially belonged to the biblical prophet Isaiah. (Illustration: </a:t>
            </a:r>
            <a:r>
              <a:rPr lang="en-US" dirty="0" err="1"/>
              <a:t>Reut</a:t>
            </a:r>
            <a:r>
              <a:rPr lang="en-US" dirty="0"/>
              <a:t> </a:t>
            </a:r>
            <a:r>
              <a:rPr lang="en-US" dirty="0" err="1"/>
              <a:t>Livyatan</a:t>
            </a:r>
            <a:r>
              <a:rPr lang="en-US" dirty="0"/>
              <a:t> Ben-Arie/© </a:t>
            </a:r>
            <a:r>
              <a:rPr lang="en-US" dirty="0" err="1"/>
              <a:t>Eilat</a:t>
            </a:r>
            <a:r>
              <a:rPr lang="en-US" dirty="0"/>
              <a:t> Mazar; Photo by </a:t>
            </a:r>
            <a:r>
              <a:rPr lang="en-US" dirty="0" err="1"/>
              <a:t>Ouria</a:t>
            </a:r>
            <a:r>
              <a:rPr lang="en-US" dirty="0"/>
              <a:t> </a:t>
            </a:r>
            <a:r>
              <a:rPr lang="en-US" dirty="0" err="1"/>
              <a:t>Tadmor</a:t>
            </a:r>
            <a:r>
              <a:rPr lang="en-US" dirty="0"/>
              <a:t>/© </a:t>
            </a:r>
            <a:r>
              <a:rPr lang="en-US" dirty="0" err="1"/>
              <a:t>Eilat</a:t>
            </a:r>
            <a:r>
              <a:rPr lang="en-US" dirty="0"/>
              <a:t> Mazar)</a:t>
            </a:r>
          </a:p>
          <a:p>
            <a:endParaRPr lang="en-US" dirty="0"/>
          </a:p>
          <a:p>
            <a:r>
              <a:rPr lang="en-US" dirty="0"/>
              <a:t>“But if you’re asking me, I think she’s got it. You’re looking at the first archaeological reference of the prophet Isaiah outside of the Bible,” said Cargill. “It’s amazing.”</a:t>
            </a:r>
          </a:p>
          <a:p>
            <a:endParaRPr lang="en-US" dirty="0"/>
          </a:p>
        </p:txBody>
      </p:sp>
    </p:spTree>
    <p:extLst>
      <p:ext uri="{BB962C8B-B14F-4D97-AF65-F5344CB8AC3E}">
        <p14:creationId xmlns:p14="http://schemas.microsoft.com/office/powerpoint/2010/main" val="4090957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44</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36400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45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46</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7338386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47</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686421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48</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From Paul Tanner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New Testament authors (including Jesus!) make frequent reference to Isaiah and attribute the quotation to the prophet Isaiah. Note that Jn 12:38-41 quotes Isa 53:1 and 6:9, and attributes them both to Isaiah (cf. Mt 3:3; 12:17; Lk 3:4; Acts 8:28; Rom 9:27-33; 10:16-21).”</a:t>
            </a:r>
            <a:endParaRPr lang="en-US" dirty="0"/>
          </a:p>
        </p:txBody>
      </p:sp>
    </p:spTree>
    <p:extLst>
      <p:ext uri="{BB962C8B-B14F-4D97-AF65-F5344CB8AC3E}">
        <p14:creationId xmlns:p14="http://schemas.microsoft.com/office/powerpoint/2010/main" val="33229613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49</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163493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50</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771760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51</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524608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52</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extLst>
      <p:ext uri="{BB962C8B-B14F-4D97-AF65-F5344CB8AC3E}">
        <p14:creationId xmlns:p14="http://schemas.microsoft.com/office/powerpoint/2010/main" val="2087446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19F3F624-1E70-8C48-B775-996A3BC9E6EA}"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0670C3C6-9995-0241-8584-E4C4622010ED}"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7</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77858" name="Rectangle 2"/>
          <p:cNvSpPr>
            <a:spLocks noGrp="1" noRot="1" noChangeAspect="1" noChangeArrowheads="1"/>
          </p:cNvSpPr>
          <p:nvPr>
            <p:ph type="sldImg"/>
          </p:nvPr>
        </p:nvSpPr>
        <p:spPr>
          <a:solidFill>
            <a:srgbClr val="FFFFFF"/>
          </a:solidFill>
          <a:ln/>
        </p:spPr>
      </p:sp>
      <p:sp>
        <p:nvSpPr>
          <p:cNvPr id="377859"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0820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8130"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r>
              <a:rPr kumimoji="0" lang="en-GB" sz="1200" b="0" i="0" u="none" strike="noStrike" kern="1200" cap="none" spc="0" normalizeH="0" baseline="0" noProof="0">
                <a:ln>
                  <a:noFill/>
                </a:ln>
                <a:solidFill>
                  <a:srgbClr val="000000"/>
                </a:solidFill>
                <a:effectLst/>
                <a:uLnTx/>
                <a:uFillTx/>
                <a:latin typeface="Calibri" charset="0"/>
                <a:ea typeface="ＭＳ Ｐゴシック" charset="0"/>
              </a:rPr>
              <a:t>10/06/10</a:t>
            </a:r>
          </a:p>
        </p:txBody>
      </p:sp>
      <p:sp>
        <p:nvSpPr>
          <p:cNvPr id="688131"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26992EE9-6613-AB4E-9EAE-21F737ACD9FE}"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88132"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36E5D597-1693-BE42-ABD6-690D25FBEBC3}" type="slidenum">
              <a:rPr kumimoji="0" lang="en-GB" sz="1200" b="0" i="0" u="none" strike="noStrike" kern="1200" cap="none" spc="0" normalizeH="0" baseline="0" noProof="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8</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68813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prstClr val="white"/>
              </a:solidFill>
              <a:effectLst/>
              <a:uLnTx/>
              <a:uFillTx/>
              <a:latin typeface="Arial" charset="0"/>
              <a:ea typeface="ＭＳ Ｐゴシック" charset="0"/>
            </a:endParaRPr>
          </a:p>
        </p:txBody>
      </p:sp>
      <p:sp>
        <p:nvSpPr>
          <p:cNvPr id="688134" name="Rectangle 3"/>
          <p:cNvSpPr>
            <a:spLocks noGrp="1" noChangeArrowheads="1"/>
          </p:cNvSpPr>
          <p:nvPr>
            <p:ph type="body"/>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anchor="ctr"/>
          <a:lstStyle/>
          <a:p>
            <a:r>
              <a:rPr lang="en-US" dirty="0">
                <a:latin typeface="Times New Roman" charset="0"/>
                <a:ea typeface="ＭＳ Ｐゴシック" charset="0"/>
                <a:cs typeface="ＭＳ Ｐゴシック" charset="0"/>
              </a:rPr>
              <a:t>Isaiah lived in Judah to see the Assyrian kingdom expand by stages to conquer all of the nations north of him—including the northern kingdom of Israel in 722/721 BC.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FD8A41DB-3C36-6449-9373-1EA56DABCFD1}"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162818" name="Rectangle 1026"/>
          <p:cNvSpPr>
            <a:spLocks noGrp="1" noRot="1" noChangeAspect="1" noChangeArrowheads="1"/>
          </p:cNvSpPr>
          <p:nvPr>
            <p:ph type="sldImg"/>
          </p:nvPr>
        </p:nvSpPr>
        <p:spPr>
          <a:solidFill>
            <a:srgbClr val="FFFFFF"/>
          </a:solidFill>
          <a:ln/>
        </p:spPr>
      </p:sp>
      <p:sp>
        <p:nvSpPr>
          <p:cNvPr id="1628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cs typeface="ＭＳ Ｐゴシック" charset="0"/>
              </a:rPr>
              <a:t>As Isaiah served the LORD in Jerusalem, every other city in Judah was conquered one by one. </a:t>
            </a:r>
          </a:p>
        </p:txBody>
      </p:sp>
    </p:spTree>
    <p:extLst>
      <p:ext uri="{BB962C8B-B14F-4D97-AF65-F5344CB8AC3E}">
        <p14:creationId xmlns:p14="http://schemas.microsoft.com/office/powerpoint/2010/main" val="344847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idx="10"/>
          </p:nvPr>
        </p:nvSpPr>
        <p:spPr>
          <a:ln/>
        </p:spPr>
        <p:txBody>
          <a:bodyPr/>
          <a:lstStyle>
            <a:lvl1pPr>
              <a:defRPr/>
            </a:lvl1pPr>
          </a:lstStyle>
          <a:p>
            <a:pPr>
              <a:defRPr/>
            </a:pPr>
            <a:fld id="{FCF999B3-FE17-3C47-A6BD-3BCA93D5927E}"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6857758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idx="10"/>
          </p:nvPr>
        </p:nvSpPr>
        <p:spPr>
          <a:ln/>
        </p:spPr>
        <p:txBody>
          <a:bodyPr/>
          <a:lstStyle>
            <a:lvl1pPr>
              <a:defRPr/>
            </a:lvl1pPr>
          </a:lstStyle>
          <a:p>
            <a:pPr>
              <a:defRPr/>
            </a:pPr>
            <a:fld id="{8735962C-CE30-E44C-9312-2839BF1C85B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4257832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524EC85D-6309-B847-ACA5-EE666712BA04}"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406341133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7685F3F7-399B-3545-8EB3-AAFD5C25F853}"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8931946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257E356C-2610-C044-AFCB-D3F526B0C4B6}" type="slidenum">
              <a:rPr lang="en-GB"/>
              <a:pPr>
                <a:defRPr/>
              </a:pPr>
              <a:t>‹#›</a:t>
            </a:fld>
            <a:endParaRPr lang="en-GB"/>
          </a:p>
        </p:txBody>
      </p:sp>
    </p:spTree>
    <p:extLst>
      <p:ext uri="{BB962C8B-B14F-4D97-AF65-F5344CB8AC3E}">
        <p14:creationId xmlns:p14="http://schemas.microsoft.com/office/powerpoint/2010/main" val="10805625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AD97EC80-B6F4-CB45-8161-5CAC234558BB}" type="slidenum">
              <a:rPr lang="en-GB"/>
              <a:pPr>
                <a:defRPr/>
              </a:pPr>
              <a:t>‹#›</a:t>
            </a:fld>
            <a:endParaRPr lang="en-GB"/>
          </a:p>
        </p:txBody>
      </p:sp>
    </p:spTree>
    <p:extLst>
      <p:ext uri="{BB962C8B-B14F-4D97-AF65-F5344CB8AC3E}">
        <p14:creationId xmlns:p14="http://schemas.microsoft.com/office/powerpoint/2010/main" val="16910911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7C9FCE7F-B3B6-534C-A5DE-5FD14275620A}" type="slidenum">
              <a:rPr lang="en-GB"/>
              <a:pPr>
                <a:defRPr/>
              </a:pPr>
              <a:t>‹#›</a:t>
            </a:fld>
            <a:endParaRPr lang="en-GB"/>
          </a:p>
        </p:txBody>
      </p:sp>
    </p:spTree>
    <p:extLst>
      <p:ext uri="{BB962C8B-B14F-4D97-AF65-F5344CB8AC3E}">
        <p14:creationId xmlns:p14="http://schemas.microsoft.com/office/powerpoint/2010/main" val="31961001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7013" cy="4494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600200"/>
            <a:ext cx="4038600" cy="4494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8"/>
          <p:cNvSpPr>
            <a:spLocks noGrp="1" noChangeArrowheads="1"/>
          </p:cNvSpPr>
          <p:nvPr>
            <p:ph type="sldNum" idx="10"/>
          </p:nvPr>
        </p:nvSpPr>
        <p:spPr>
          <a:ln/>
        </p:spPr>
        <p:txBody>
          <a:bodyPr/>
          <a:lstStyle>
            <a:lvl1pPr>
              <a:defRPr/>
            </a:lvl1pPr>
          </a:lstStyle>
          <a:p>
            <a:pPr>
              <a:defRPr/>
            </a:pPr>
            <a:fld id="{3F5AEF04-DAE4-504C-B732-EF91B3458DB8}" type="slidenum">
              <a:rPr lang="en-GB"/>
              <a:pPr>
                <a:defRPr/>
              </a:pPr>
              <a:t>‹#›</a:t>
            </a:fld>
            <a:endParaRPr lang="en-GB"/>
          </a:p>
        </p:txBody>
      </p:sp>
    </p:spTree>
    <p:extLst>
      <p:ext uri="{BB962C8B-B14F-4D97-AF65-F5344CB8AC3E}">
        <p14:creationId xmlns:p14="http://schemas.microsoft.com/office/powerpoint/2010/main" val="11858729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8"/>
          <p:cNvSpPr>
            <a:spLocks noGrp="1" noChangeArrowheads="1"/>
          </p:cNvSpPr>
          <p:nvPr>
            <p:ph type="sldNum" idx="10"/>
          </p:nvPr>
        </p:nvSpPr>
        <p:spPr>
          <a:ln/>
        </p:spPr>
        <p:txBody>
          <a:bodyPr/>
          <a:lstStyle>
            <a:lvl1pPr>
              <a:defRPr/>
            </a:lvl1pPr>
          </a:lstStyle>
          <a:p>
            <a:pPr>
              <a:defRPr/>
            </a:pPr>
            <a:fld id="{0724BEF6-8B7C-B942-A92C-D2BA9B5C5593}" type="slidenum">
              <a:rPr lang="en-GB"/>
              <a:pPr>
                <a:defRPr/>
              </a:pPr>
              <a:t>‹#›</a:t>
            </a:fld>
            <a:endParaRPr lang="en-GB"/>
          </a:p>
        </p:txBody>
      </p:sp>
    </p:spTree>
    <p:extLst>
      <p:ext uri="{BB962C8B-B14F-4D97-AF65-F5344CB8AC3E}">
        <p14:creationId xmlns:p14="http://schemas.microsoft.com/office/powerpoint/2010/main" val="9952746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8"/>
          <p:cNvSpPr>
            <a:spLocks noGrp="1" noChangeArrowheads="1"/>
          </p:cNvSpPr>
          <p:nvPr>
            <p:ph type="sldNum" idx="10"/>
          </p:nvPr>
        </p:nvSpPr>
        <p:spPr>
          <a:ln/>
        </p:spPr>
        <p:txBody>
          <a:bodyPr/>
          <a:lstStyle>
            <a:lvl1pPr>
              <a:defRPr/>
            </a:lvl1pPr>
          </a:lstStyle>
          <a:p>
            <a:pPr>
              <a:defRPr/>
            </a:pPr>
            <a:fld id="{B77DBAFB-FD53-5A45-97B0-674BD7E7C811}" type="slidenum">
              <a:rPr lang="en-GB"/>
              <a:pPr>
                <a:defRPr/>
              </a:pPr>
              <a:t>‹#›</a:t>
            </a:fld>
            <a:endParaRPr lang="en-GB"/>
          </a:p>
        </p:txBody>
      </p:sp>
    </p:spTree>
    <p:extLst>
      <p:ext uri="{BB962C8B-B14F-4D97-AF65-F5344CB8AC3E}">
        <p14:creationId xmlns:p14="http://schemas.microsoft.com/office/powerpoint/2010/main" val="246828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6C4F314E-C61F-F144-8D0F-8B7F8DCFBE33}" type="slidenum">
              <a:rPr lang="en-GB"/>
              <a:pPr>
                <a:defRPr/>
              </a:pPr>
              <a:t>‹#›</a:t>
            </a:fld>
            <a:endParaRPr lang="en-GB"/>
          </a:p>
        </p:txBody>
      </p:sp>
    </p:spTree>
    <p:extLst>
      <p:ext uri="{BB962C8B-B14F-4D97-AF65-F5344CB8AC3E}">
        <p14:creationId xmlns:p14="http://schemas.microsoft.com/office/powerpoint/2010/main" val="38503151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6BEC227-5E7D-EC45-9590-4B083A691F83}" type="slidenum">
              <a:rPr lang="en-GB"/>
              <a:pPr>
                <a:defRPr/>
              </a:pPr>
              <a:t>‹#›</a:t>
            </a:fld>
            <a:endParaRPr lang="en-GB"/>
          </a:p>
        </p:txBody>
      </p:sp>
    </p:spTree>
    <p:extLst>
      <p:ext uri="{BB962C8B-B14F-4D97-AF65-F5344CB8AC3E}">
        <p14:creationId xmlns:p14="http://schemas.microsoft.com/office/powerpoint/2010/main" val="10666961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ACA9BE12-EF34-334D-BEE6-33F3E42BD1F6}" type="slidenum">
              <a:rPr lang="en-GB"/>
              <a:pPr>
                <a:defRPr/>
              </a:pPr>
              <a:t>‹#›</a:t>
            </a:fld>
            <a:endParaRPr lang="en-GB"/>
          </a:p>
        </p:txBody>
      </p:sp>
    </p:spTree>
    <p:extLst>
      <p:ext uri="{BB962C8B-B14F-4D97-AF65-F5344CB8AC3E}">
        <p14:creationId xmlns:p14="http://schemas.microsoft.com/office/powerpoint/2010/main" val="1932476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51B03044-6D58-B04C-B1D3-1D13201274F6}" type="slidenum">
              <a:rPr lang="en-GB"/>
              <a:pPr>
                <a:defRPr/>
              </a:pPr>
              <a:t>‹#›</a:t>
            </a:fld>
            <a:endParaRPr lang="en-GB"/>
          </a:p>
        </p:txBody>
      </p:sp>
    </p:spTree>
    <p:extLst>
      <p:ext uri="{BB962C8B-B14F-4D97-AF65-F5344CB8AC3E}">
        <p14:creationId xmlns:p14="http://schemas.microsoft.com/office/powerpoint/2010/main" val="11892886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1977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19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8"/>
          <p:cNvSpPr>
            <a:spLocks noGrp="1" noChangeArrowheads="1"/>
          </p:cNvSpPr>
          <p:nvPr>
            <p:ph type="sldNum" idx="10"/>
          </p:nvPr>
        </p:nvSpPr>
        <p:spPr>
          <a:ln/>
        </p:spPr>
        <p:txBody>
          <a:bodyPr/>
          <a:lstStyle>
            <a:lvl1pPr>
              <a:defRPr/>
            </a:lvl1pPr>
          </a:lstStyle>
          <a:p>
            <a:pPr>
              <a:defRPr/>
            </a:pPr>
            <a:fld id="{B8E07F95-3DB5-B441-8B18-4AAAA7700EC8}" type="slidenum">
              <a:rPr lang="en-GB"/>
              <a:pPr>
                <a:defRPr/>
              </a:pPr>
              <a:t>‹#›</a:t>
            </a:fld>
            <a:endParaRPr lang="en-GB"/>
          </a:p>
        </p:txBody>
      </p:sp>
    </p:spTree>
    <p:extLst>
      <p:ext uri="{BB962C8B-B14F-4D97-AF65-F5344CB8AC3E}">
        <p14:creationId xmlns:p14="http://schemas.microsoft.com/office/powerpoint/2010/main" val="1711419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03AD8DC4-53A0-FA4A-9E14-D0AA4648DB99}" type="slidenum">
              <a:rPr lang="en-GB"/>
              <a:pPr>
                <a:defRPr/>
              </a:pPr>
              <a:t>‹#›</a:t>
            </a:fld>
            <a:endParaRPr lang="en-GB"/>
          </a:p>
        </p:txBody>
      </p:sp>
    </p:spTree>
    <p:extLst>
      <p:ext uri="{BB962C8B-B14F-4D97-AF65-F5344CB8AC3E}">
        <p14:creationId xmlns:p14="http://schemas.microsoft.com/office/powerpoint/2010/main" val="2837046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D4C9D44-AABA-C248-B390-93E7D5662FD0}" type="slidenum">
              <a:rPr lang="en-GB"/>
              <a:pPr>
                <a:defRPr/>
              </a:pPr>
              <a:t>‹#›</a:t>
            </a:fld>
            <a:endParaRPr lang="en-GB"/>
          </a:p>
        </p:txBody>
      </p:sp>
    </p:spTree>
    <p:extLst>
      <p:ext uri="{BB962C8B-B14F-4D97-AF65-F5344CB8AC3E}">
        <p14:creationId xmlns:p14="http://schemas.microsoft.com/office/powerpoint/2010/main" val="3075578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FEB0677F-07F8-A846-B7DD-CFBBF80204F5}" type="slidenum">
              <a:rPr lang="en-GB"/>
              <a:pPr>
                <a:defRPr/>
              </a:pPr>
              <a:t>‹#›</a:t>
            </a:fld>
            <a:endParaRPr lang="en-GB"/>
          </a:p>
        </p:txBody>
      </p:sp>
    </p:spTree>
    <p:extLst>
      <p:ext uri="{BB962C8B-B14F-4D97-AF65-F5344CB8AC3E}">
        <p14:creationId xmlns:p14="http://schemas.microsoft.com/office/powerpoint/2010/main" val="2632273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2"/>
          <p:cNvSpPr>
            <a:spLocks noGrp="1" noChangeArrowheads="1"/>
          </p:cNvSpPr>
          <p:nvPr>
            <p:ph type="sldNum" idx="10"/>
          </p:nvPr>
        </p:nvSpPr>
        <p:spPr>
          <a:ln/>
        </p:spPr>
        <p:txBody>
          <a:bodyPr/>
          <a:lstStyle>
            <a:lvl1pPr>
              <a:defRPr/>
            </a:lvl1pPr>
          </a:lstStyle>
          <a:p>
            <a:pPr>
              <a:defRPr/>
            </a:pPr>
            <a:fld id="{0757E006-9154-D64F-B4EA-C609BEAD5980}" type="slidenum">
              <a:rPr lang="en-GB"/>
              <a:pPr>
                <a:defRPr/>
              </a:pPr>
              <a:t>‹#›</a:t>
            </a:fld>
            <a:endParaRPr lang="en-GB"/>
          </a:p>
        </p:txBody>
      </p:sp>
    </p:spTree>
    <p:extLst>
      <p:ext uri="{BB962C8B-B14F-4D97-AF65-F5344CB8AC3E}">
        <p14:creationId xmlns:p14="http://schemas.microsoft.com/office/powerpoint/2010/main" val="2718382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2"/>
          <p:cNvSpPr>
            <a:spLocks noGrp="1" noChangeArrowheads="1"/>
          </p:cNvSpPr>
          <p:nvPr>
            <p:ph type="sldNum" idx="10"/>
          </p:nvPr>
        </p:nvSpPr>
        <p:spPr>
          <a:ln/>
        </p:spPr>
        <p:txBody>
          <a:bodyPr/>
          <a:lstStyle>
            <a:lvl1pPr>
              <a:defRPr/>
            </a:lvl1pPr>
          </a:lstStyle>
          <a:p>
            <a:pPr>
              <a:defRPr/>
            </a:pPr>
            <a:fld id="{D9984662-DEB3-AC4E-A613-FD5F4327725D}" type="slidenum">
              <a:rPr lang="en-GB"/>
              <a:pPr>
                <a:defRPr/>
              </a:pPr>
              <a:t>‹#›</a:t>
            </a:fld>
            <a:endParaRPr lang="en-GB"/>
          </a:p>
        </p:txBody>
      </p:sp>
    </p:spTree>
    <p:extLst>
      <p:ext uri="{BB962C8B-B14F-4D97-AF65-F5344CB8AC3E}">
        <p14:creationId xmlns:p14="http://schemas.microsoft.com/office/powerpoint/2010/main" val="2270724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2"/>
          <p:cNvSpPr>
            <a:spLocks noGrp="1" noChangeArrowheads="1"/>
          </p:cNvSpPr>
          <p:nvPr>
            <p:ph type="sldNum" idx="10"/>
          </p:nvPr>
        </p:nvSpPr>
        <p:spPr>
          <a:ln/>
        </p:spPr>
        <p:txBody>
          <a:bodyPr/>
          <a:lstStyle>
            <a:lvl1pPr>
              <a:defRPr/>
            </a:lvl1pPr>
          </a:lstStyle>
          <a:p>
            <a:pPr>
              <a:defRPr/>
            </a:pPr>
            <a:fld id="{4C5361D2-3965-DE4F-81F0-C3A896C8C908}" type="slidenum">
              <a:rPr lang="en-GB"/>
              <a:pPr>
                <a:defRPr/>
              </a:pPr>
              <a:t>‹#›</a:t>
            </a:fld>
            <a:endParaRPr lang="en-GB"/>
          </a:p>
        </p:txBody>
      </p:sp>
    </p:spTree>
    <p:extLst>
      <p:ext uri="{BB962C8B-B14F-4D97-AF65-F5344CB8AC3E}">
        <p14:creationId xmlns:p14="http://schemas.microsoft.com/office/powerpoint/2010/main" val="1915956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69AD4B06-B00D-DF45-A234-003C0650B10A}" type="slidenum">
              <a:rPr lang="en-GB"/>
              <a:pPr>
                <a:defRPr/>
              </a:pPr>
              <a:t>‹#›</a:t>
            </a:fld>
            <a:endParaRPr lang="en-GB"/>
          </a:p>
        </p:txBody>
      </p:sp>
    </p:spTree>
    <p:extLst>
      <p:ext uri="{BB962C8B-B14F-4D97-AF65-F5344CB8AC3E}">
        <p14:creationId xmlns:p14="http://schemas.microsoft.com/office/powerpoint/2010/main" val="352323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97C49FD-1E64-6440-BB97-98D86C39C903}" type="slidenum">
              <a:rPr lang="en-GB"/>
              <a:pPr>
                <a:defRPr/>
              </a:pPr>
              <a:t>‹#›</a:t>
            </a:fld>
            <a:endParaRPr lang="en-GB"/>
          </a:p>
        </p:txBody>
      </p:sp>
    </p:spTree>
    <p:extLst>
      <p:ext uri="{BB962C8B-B14F-4D97-AF65-F5344CB8AC3E}">
        <p14:creationId xmlns:p14="http://schemas.microsoft.com/office/powerpoint/2010/main" val="2545303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3E9CCFA-EBB9-7B43-BF59-302EA45BE2F4}" type="slidenum">
              <a:rPr lang="en-GB"/>
              <a:pPr>
                <a:defRPr/>
              </a:pPr>
              <a:t>‹#›</a:t>
            </a:fld>
            <a:endParaRPr lang="en-GB"/>
          </a:p>
        </p:txBody>
      </p:sp>
    </p:spTree>
    <p:extLst>
      <p:ext uri="{BB962C8B-B14F-4D97-AF65-F5344CB8AC3E}">
        <p14:creationId xmlns:p14="http://schemas.microsoft.com/office/powerpoint/2010/main" val="1639417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B498E4E1-D8CA-3441-BF85-100B7240FC5B}" type="slidenum">
              <a:rPr lang="en-GB"/>
              <a:pPr>
                <a:defRPr/>
              </a:pPr>
              <a:t>‹#›</a:t>
            </a:fld>
            <a:endParaRPr lang="en-GB"/>
          </a:p>
        </p:txBody>
      </p:sp>
    </p:spTree>
    <p:extLst>
      <p:ext uri="{BB962C8B-B14F-4D97-AF65-F5344CB8AC3E}">
        <p14:creationId xmlns:p14="http://schemas.microsoft.com/office/powerpoint/2010/main" val="691517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E8662CC-2756-A246-A5AD-663014A415D1}" type="slidenum">
              <a:rPr lang="en-GB"/>
              <a:pPr>
                <a:defRPr/>
              </a:pPr>
              <a:t>‹#›</a:t>
            </a:fld>
            <a:endParaRPr lang="en-GB"/>
          </a:p>
        </p:txBody>
      </p:sp>
    </p:spTree>
    <p:extLst>
      <p:ext uri="{BB962C8B-B14F-4D97-AF65-F5344CB8AC3E}">
        <p14:creationId xmlns:p14="http://schemas.microsoft.com/office/powerpoint/2010/main" val="3617717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defTabSz="914400" eaLnBrk="0" hangingPunct="0">
              <a:defRPr/>
            </a:pPr>
            <a:endParaRPr lang="en-US">
              <a:solidFill>
                <a:srgbClr val="FFFFFF"/>
              </a:solidFill>
              <a:latin typeface="Times New Roman" charset="0"/>
            </a:endParaRPr>
          </a:p>
        </p:txBody>
      </p:sp>
      <p:sp>
        <p:nvSpPr>
          <p:cNvPr id="5"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defTabSz="914400" eaLnBrk="0" hangingPunct="0">
              <a:defRPr/>
            </a:pPr>
            <a:endParaRPr lang="en-US">
              <a:solidFill>
                <a:srgbClr val="FFFFFF"/>
              </a:solidFill>
              <a:latin typeface="Times New Roman" charset="0"/>
            </a:endParaRPr>
          </a:p>
        </p:txBody>
      </p:sp>
      <p:sp>
        <p:nvSpPr>
          <p:cNvPr id="6"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10"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11"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3083" name="Rectangle 11"/>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3084"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3"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14"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15"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D8746E5B-B59E-E047-88A3-359310E3E0C8}" type="slidenum">
              <a:rPr lang="en-US"/>
              <a:pPr>
                <a:defRPr/>
              </a:pPr>
              <a:t>‹#›</a:t>
            </a:fld>
            <a:endParaRPr lang="en-US"/>
          </a:p>
        </p:txBody>
      </p:sp>
    </p:spTree>
    <p:extLst>
      <p:ext uri="{BB962C8B-B14F-4D97-AF65-F5344CB8AC3E}">
        <p14:creationId xmlns:p14="http://schemas.microsoft.com/office/powerpoint/2010/main" val="25800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5"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6"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50BA77A1-8FE4-9447-AC36-0CAB267E9059}" type="slidenum">
              <a:rPr lang="en-US"/>
              <a:pPr>
                <a:defRPr/>
              </a:pPr>
              <a:t>‹#›</a:t>
            </a:fld>
            <a:endParaRPr lang="en-US"/>
          </a:p>
        </p:txBody>
      </p:sp>
    </p:spTree>
    <p:extLst>
      <p:ext uri="{BB962C8B-B14F-4D97-AF65-F5344CB8AC3E}">
        <p14:creationId xmlns:p14="http://schemas.microsoft.com/office/powerpoint/2010/main" val="314410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5"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6"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F3312E9F-FD4F-0D40-8BF6-C466090AC8C1}" type="slidenum">
              <a:rPr lang="en-US"/>
              <a:pPr>
                <a:defRPr/>
              </a:pPr>
              <a:t>‹#›</a:t>
            </a:fld>
            <a:endParaRPr lang="en-US"/>
          </a:p>
        </p:txBody>
      </p:sp>
    </p:spTree>
    <p:extLst>
      <p:ext uri="{BB962C8B-B14F-4D97-AF65-F5344CB8AC3E}">
        <p14:creationId xmlns:p14="http://schemas.microsoft.com/office/powerpoint/2010/main" val="9561208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6"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7"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86DABECC-A182-C44A-969F-083368A0340B}" type="slidenum">
              <a:rPr lang="en-US"/>
              <a:pPr>
                <a:defRPr/>
              </a:pPr>
              <a:t>‹#›</a:t>
            </a:fld>
            <a:endParaRPr lang="en-US"/>
          </a:p>
        </p:txBody>
      </p:sp>
    </p:spTree>
    <p:extLst>
      <p:ext uri="{BB962C8B-B14F-4D97-AF65-F5344CB8AC3E}">
        <p14:creationId xmlns:p14="http://schemas.microsoft.com/office/powerpoint/2010/main" val="10196424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8"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9"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ECA9A223-6634-524E-8F5C-033FA7A715FA}" type="slidenum">
              <a:rPr lang="en-US"/>
              <a:pPr>
                <a:defRPr/>
              </a:pPr>
              <a:t>‹#›</a:t>
            </a:fld>
            <a:endParaRPr lang="en-US"/>
          </a:p>
        </p:txBody>
      </p:sp>
    </p:spTree>
    <p:extLst>
      <p:ext uri="{BB962C8B-B14F-4D97-AF65-F5344CB8AC3E}">
        <p14:creationId xmlns:p14="http://schemas.microsoft.com/office/powerpoint/2010/main" val="345054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4"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5"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B89444F9-C725-1F47-BBD5-8E101D7F0ABD}" type="slidenum">
              <a:rPr lang="en-US"/>
              <a:pPr>
                <a:defRPr/>
              </a:pPr>
              <a:t>‹#›</a:t>
            </a:fld>
            <a:endParaRPr lang="en-US"/>
          </a:p>
        </p:txBody>
      </p:sp>
    </p:spTree>
    <p:extLst>
      <p:ext uri="{BB962C8B-B14F-4D97-AF65-F5344CB8AC3E}">
        <p14:creationId xmlns:p14="http://schemas.microsoft.com/office/powerpoint/2010/main" val="948332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3"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4"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09DB53A5-CFD8-EE4A-8954-DBC6ECE96E29}" type="slidenum">
              <a:rPr lang="en-US"/>
              <a:pPr>
                <a:defRPr/>
              </a:pPr>
              <a:t>‹#›</a:t>
            </a:fld>
            <a:endParaRPr lang="en-US"/>
          </a:p>
        </p:txBody>
      </p:sp>
    </p:spTree>
    <p:extLst>
      <p:ext uri="{BB962C8B-B14F-4D97-AF65-F5344CB8AC3E}">
        <p14:creationId xmlns:p14="http://schemas.microsoft.com/office/powerpoint/2010/main" val="1283283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6"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7"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3DD929EE-20EB-5844-89F3-CA5A64A452B6}" type="slidenum">
              <a:rPr lang="en-US"/>
              <a:pPr>
                <a:defRPr/>
              </a:pPr>
              <a:t>‹#›</a:t>
            </a:fld>
            <a:endParaRPr lang="en-US"/>
          </a:p>
        </p:txBody>
      </p:sp>
    </p:spTree>
    <p:extLst>
      <p:ext uri="{BB962C8B-B14F-4D97-AF65-F5344CB8AC3E}">
        <p14:creationId xmlns:p14="http://schemas.microsoft.com/office/powerpoint/2010/main" val="2399182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6"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7"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A7CF75A1-9D62-C44B-9D17-B433C5578708}" type="slidenum">
              <a:rPr lang="en-US"/>
              <a:pPr>
                <a:defRPr/>
              </a:pPr>
              <a:t>‹#›</a:t>
            </a:fld>
            <a:endParaRPr lang="en-US"/>
          </a:p>
        </p:txBody>
      </p:sp>
    </p:spTree>
    <p:extLst>
      <p:ext uri="{BB962C8B-B14F-4D97-AF65-F5344CB8AC3E}">
        <p14:creationId xmlns:p14="http://schemas.microsoft.com/office/powerpoint/2010/main" val="177413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5"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6"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06A5CF4F-4792-4F4E-9B49-361E237C8E4C}" type="slidenum">
              <a:rPr lang="en-US"/>
              <a:pPr>
                <a:defRPr/>
              </a:pPr>
              <a:t>‹#›</a:t>
            </a:fld>
            <a:endParaRPr lang="en-US"/>
          </a:p>
        </p:txBody>
      </p:sp>
    </p:spTree>
    <p:extLst>
      <p:ext uri="{BB962C8B-B14F-4D97-AF65-F5344CB8AC3E}">
        <p14:creationId xmlns:p14="http://schemas.microsoft.com/office/powerpoint/2010/main" val="506421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5"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6"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9AF5FD30-7AE8-2543-A2BA-C511E7D9CEDF}" type="slidenum">
              <a:rPr lang="en-US"/>
              <a:pPr>
                <a:defRPr/>
              </a:pPr>
              <a:t>‹#›</a:t>
            </a:fld>
            <a:endParaRPr lang="en-US"/>
          </a:p>
        </p:txBody>
      </p:sp>
    </p:spTree>
    <p:extLst>
      <p:ext uri="{BB962C8B-B14F-4D97-AF65-F5344CB8AC3E}">
        <p14:creationId xmlns:p14="http://schemas.microsoft.com/office/powerpoint/2010/main" val="2331013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p:txBody>
          <a:bodyPr/>
          <a:lstStyle>
            <a:lvl1pPr defTabSz="449263" eaLnBrk="1" hangingPunct="1">
              <a:defRPr>
                <a:latin typeface="Arial" charset="0"/>
              </a:defRPr>
            </a:lvl1pPr>
          </a:lstStyle>
          <a:p>
            <a:pPr>
              <a:defRPr/>
            </a:pPr>
            <a:endParaRPr lang="en-US"/>
          </a:p>
        </p:txBody>
      </p:sp>
      <p:sp>
        <p:nvSpPr>
          <p:cNvPr id="6" name="Rectangle 14"/>
          <p:cNvSpPr>
            <a:spLocks noGrp="1" noChangeArrowheads="1"/>
          </p:cNvSpPr>
          <p:nvPr>
            <p:ph type="ftr" sz="quarter" idx="11"/>
          </p:nvPr>
        </p:nvSpPr>
        <p:spPr/>
        <p:txBody>
          <a:bodyPr/>
          <a:lstStyle>
            <a:lvl1pPr defTabSz="449263" eaLnBrk="1" hangingPunct="1">
              <a:defRPr>
                <a:latin typeface="Arial" charset="0"/>
              </a:defRPr>
            </a:lvl1pPr>
          </a:lstStyle>
          <a:p>
            <a:pPr>
              <a:defRPr/>
            </a:pPr>
            <a:endParaRPr lang="en-US"/>
          </a:p>
        </p:txBody>
      </p:sp>
      <p:sp>
        <p:nvSpPr>
          <p:cNvPr id="7" name="Rectangle 15"/>
          <p:cNvSpPr>
            <a:spLocks noGrp="1" noChangeArrowheads="1"/>
          </p:cNvSpPr>
          <p:nvPr>
            <p:ph type="sldNum" sz="quarter" idx="12"/>
          </p:nvPr>
        </p:nvSpPr>
        <p:spPr/>
        <p:txBody>
          <a:bodyPr/>
          <a:lstStyle>
            <a:lvl1pPr defTabSz="449263" eaLnBrk="1" hangingPunct="1">
              <a:defRPr>
                <a:latin typeface="Arial" charset="0"/>
              </a:defRPr>
            </a:lvl1pPr>
          </a:lstStyle>
          <a:p>
            <a:pPr>
              <a:defRPr/>
            </a:pPr>
            <a:fld id="{10CC26C6-7DA8-B14F-BBA5-F8DD03B672B8}" type="slidenum">
              <a:rPr lang="en-US"/>
              <a:pPr>
                <a:defRPr/>
              </a:pPr>
              <a:t>‹#›</a:t>
            </a:fld>
            <a:endParaRPr lang="en-US"/>
          </a:p>
        </p:txBody>
      </p:sp>
    </p:spTree>
    <p:extLst>
      <p:ext uri="{BB962C8B-B14F-4D97-AF65-F5344CB8AC3E}">
        <p14:creationId xmlns:p14="http://schemas.microsoft.com/office/powerpoint/2010/main" val="6553422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AD13178A-C38F-E94B-B9BE-51FA483AAADB}" type="slidenum">
              <a:rPr lang="en-GB"/>
              <a:pPr>
                <a:defRPr/>
              </a:pPr>
              <a:t>‹#›</a:t>
            </a:fld>
            <a:endParaRPr lang="en-GB"/>
          </a:p>
        </p:txBody>
      </p:sp>
    </p:spTree>
    <p:extLst>
      <p:ext uri="{BB962C8B-B14F-4D97-AF65-F5344CB8AC3E}">
        <p14:creationId xmlns:p14="http://schemas.microsoft.com/office/powerpoint/2010/main" val="613860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46C48899-49F2-0744-8BF4-494F13616380}" type="slidenum">
              <a:rPr lang="en-GB"/>
              <a:pPr>
                <a:defRPr/>
              </a:pPr>
              <a:t>‹#›</a:t>
            </a:fld>
            <a:endParaRPr lang="en-GB"/>
          </a:p>
        </p:txBody>
      </p:sp>
    </p:spTree>
    <p:extLst>
      <p:ext uri="{BB962C8B-B14F-4D97-AF65-F5344CB8AC3E}">
        <p14:creationId xmlns:p14="http://schemas.microsoft.com/office/powerpoint/2010/main" val="3739925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4BCCB459-581F-884A-90DC-428D547B82F8}" type="slidenum">
              <a:rPr lang="en-GB"/>
              <a:pPr>
                <a:defRPr/>
              </a:pPr>
              <a:t>‹#›</a:t>
            </a:fld>
            <a:endParaRPr lang="en-GB"/>
          </a:p>
        </p:txBody>
      </p:sp>
    </p:spTree>
    <p:extLst>
      <p:ext uri="{BB962C8B-B14F-4D97-AF65-F5344CB8AC3E}">
        <p14:creationId xmlns:p14="http://schemas.microsoft.com/office/powerpoint/2010/main" val="28459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a:ln/>
        </p:spPr>
        <p:txBody>
          <a:bodyPr/>
          <a:lstStyle>
            <a:lvl1pPr>
              <a:defRPr/>
            </a:lvl1pPr>
          </a:lstStyle>
          <a:p>
            <a:pPr>
              <a:defRPr/>
            </a:pPr>
            <a:fld id="{6AB37C8F-7217-FB4C-B743-83E80BB66EE2}" type="slidenum">
              <a:rPr lang="en-GB"/>
              <a:pPr>
                <a:defRPr/>
              </a:pPr>
              <a:t>‹#›</a:t>
            </a:fld>
            <a:endParaRPr lang="en-GB"/>
          </a:p>
        </p:txBody>
      </p:sp>
    </p:spTree>
    <p:extLst>
      <p:ext uri="{BB962C8B-B14F-4D97-AF65-F5344CB8AC3E}">
        <p14:creationId xmlns:p14="http://schemas.microsoft.com/office/powerpoint/2010/main" val="850336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a:ln/>
        </p:spPr>
        <p:txBody>
          <a:bodyPr/>
          <a:lstStyle>
            <a:lvl1pPr>
              <a:defRPr/>
            </a:lvl1pPr>
          </a:lstStyle>
          <a:p>
            <a:pPr>
              <a:defRPr/>
            </a:pPr>
            <a:fld id="{F1DCA293-9B98-5145-97ED-BAE613F150B2}" type="slidenum">
              <a:rPr lang="en-GB"/>
              <a:pPr>
                <a:defRPr/>
              </a:pPr>
              <a:t>‹#›</a:t>
            </a:fld>
            <a:endParaRPr lang="en-GB"/>
          </a:p>
        </p:txBody>
      </p:sp>
    </p:spTree>
    <p:extLst>
      <p:ext uri="{BB962C8B-B14F-4D97-AF65-F5344CB8AC3E}">
        <p14:creationId xmlns:p14="http://schemas.microsoft.com/office/powerpoint/2010/main" val="1914617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a:ln/>
        </p:spPr>
        <p:txBody>
          <a:bodyPr/>
          <a:lstStyle>
            <a:lvl1pPr>
              <a:defRPr/>
            </a:lvl1pPr>
          </a:lstStyle>
          <a:p>
            <a:pPr>
              <a:defRPr/>
            </a:pPr>
            <a:fld id="{24ECC177-D8BE-FA49-961D-6DF728EEB157}" type="slidenum">
              <a:rPr lang="en-GB"/>
              <a:pPr>
                <a:defRPr/>
              </a:pPr>
              <a:t>‹#›</a:t>
            </a:fld>
            <a:endParaRPr lang="en-GB"/>
          </a:p>
        </p:txBody>
      </p:sp>
    </p:spTree>
    <p:extLst>
      <p:ext uri="{BB962C8B-B14F-4D97-AF65-F5344CB8AC3E}">
        <p14:creationId xmlns:p14="http://schemas.microsoft.com/office/powerpoint/2010/main" val="3816538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7145516D-E399-F04D-A3CC-546CA79BF3D4}" type="slidenum">
              <a:rPr lang="en-GB"/>
              <a:pPr>
                <a:defRPr/>
              </a:pPr>
              <a:t>‹#›</a:t>
            </a:fld>
            <a:endParaRPr lang="en-GB"/>
          </a:p>
        </p:txBody>
      </p:sp>
    </p:spTree>
    <p:extLst>
      <p:ext uri="{BB962C8B-B14F-4D97-AF65-F5344CB8AC3E}">
        <p14:creationId xmlns:p14="http://schemas.microsoft.com/office/powerpoint/2010/main" val="3441396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5710D790-1BCF-604B-AF18-FF1316C39A07}" type="slidenum">
              <a:rPr lang="en-GB"/>
              <a:pPr>
                <a:defRPr/>
              </a:pPr>
              <a:t>‹#›</a:t>
            </a:fld>
            <a:endParaRPr lang="en-GB"/>
          </a:p>
        </p:txBody>
      </p:sp>
    </p:spTree>
    <p:extLst>
      <p:ext uri="{BB962C8B-B14F-4D97-AF65-F5344CB8AC3E}">
        <p14:creationId xmlns:p14="http://schemas.microsoft.com/office/powerpoint/2010/main" val="3823763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4BA47FB7-15EF-D84D-930B-A2D7E178E23B}" type="slidenum">
              <a:rPr lang="en-GB"/>
              <a:pPr>
                <a:defRPr/>
              </a:pPr>
              <a:t>‹#›</a:t>
            </a:fld>
            <a:endParaRPr lang="en-GB"/>
          </a:p>
        </p:txBody>
      </p:sp>
    </p:spTree>
    <p:extLst>
      <p:ext uri="{BB962C8B-B14F-4D97-AF65-F5344CB8AC3E}">
        <p14:creationId xmlns:p14="http://schemas.microsoft.com/office/powerpoint/2010/main" val="654990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6606732E-642F-E543-A4E2-95AFB5124943}" type="slidenum">
              <a:rPr lang="en-GB"/>
              <a:pPr>
                <a:defRPr/>
              </a:pPr>
              <a:t>‹#›</a:t>
            </a:fld>
            <a:endParaRPr lang="en-GB"/>
          </a:p>
        </p:txBody>
      </p:sp>
    </p:spTree>
    <p:extLst>
      <p:ext uri="{BB962C8B-B14F-4D97-AF65-F5344CB8AC3E}">
        <p14:creationId xmlns:p14="http://schemas.microsoft.com/office/powerpoint/2010/main" val="2886721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a:ln/>
        </p:spPr>
        <p:txBody>
          <a:bodyPr/>
          <a:lstStyle>
            <a:lvl1pPr>
              <a:defRPr/>
            </a:lvl1pPr>
          </a:lstStyle>
          <a:p>
            <a:pPr>
              <a:defRPr/>
            </a:pPr>
            <a:fld id="{B807A517-ADF2-9545-97FB-89301DBF01A6}" type="slidenum">
              <a:rPr lang="en-GB"/>
              <a:pPr>
                <a:defRPr/>
              </a:pPr>
              <a:t>‹#›</a:t>
            </a:fld>
            <a:endParaRPr lang="en-GB"/>
          </a:p>
        </p:txBody>
      </p:sp>
    </p:spTree>
    <p:extLst>
      <p:ext uri="{BB962C8B-B14F-4D97-AF65-F5344CB8AC3E}">
        <p14:creationId xmlns:p14="http://schemas.microsoft.com/office/powerpoint/2010/main" val="108161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spcBef>
                <a:spcPct val="50000"/>
              </a:spcBef>
            </a:pPr>
            <a:endParaRPr lang="en-US" sz="2800">
              <a:solidFill>
                <a:srgbClr val="FFFFFF"/>
              </a:solidFill>
              <a:latin typeface="Times New Roman" charset="0"/>
            </a:endParaRPr>
          </a:p>
        </p:txBody>
      </p:sp>
      <p:sp>
        <p:nvSpPr>
          <p:cNvPr id="153604"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53605"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2" charset="2"/>
              <a:buNone/>
              <a:defRPr b="0">
                <a:latin typeface="Times New Roman" pitchFamily="-112"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12151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863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98474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99978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786691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381858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129538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003508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533784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636931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074412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66"/>
                </a:solidFill>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66"/>
                </a:solidFill>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66"/>
                </a:solidFill>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defTabSz="449263">
              <a:defRPr b="0"/>
            </a:lvl1pPr>
          </a:lstStyle>
          <a:p>
            <a:pPr>
              <a:defRPr/>
            </a:pPr>
            <a:endParaRPr lang="en-US"/>
          </a:p>
        </p:txBody>
      </p:sp>
      <p:sp>
        <p:nvSpPr>
          <p:cNvPr id="28" name="Rectangle 28"/>
          <p:cNvSpPr>
            <a:spLocks noGrp="1" noChangeArrowheads="1"/>
          </p:cNvSpPr>
          <p:nvPr>
            <p:ph type="ftr" sz="quarter" idx="11"/>
          </p:nvPr>
        </p:nvSpPr>
        <p:spPr/>
        <p:txBody>
          <a:bodyPr/>
          <a:lstStyle>
            <a:lvl1pPr defTabSz="449263">
              <a:defRPr b="0"/>
            </a:lvl1pPr>
          </a:lstStyle>
          <a:p>
            <a:pPr>
              <a:defRPr/>
            </a:pPr>
            <a:endParaRPr lang="en-US"/>
          </a:p>
        </p:txBody>
      </p:sp>
      <p:sp>
        <p:nvSpPr>
          <p:cNvPr id="29" name="Rectangle 29"/>
          <p:cNvSpPr>
            <a:spLocks noGrp="1" noChangeArrowheads="1"/>
          </p:cNvSpPr>
          <p:nvPr>
            <p:ph type="sldNum" sz="quarter" idx="12"/>
          </p:nvPr>
        </p:nvSpPr>
        <p:spPr/>
        <p:txBody>
          <a:bodyPr/>
          <a:lstStyle>
            <a:lvl1pPr defTabSz="449263">
              <a:defRPr b="0">
                <a:latin typeface="Arial" charset="0"/>
              </a:defRPr>
            </a:lvl1pPr>
          </a:lstStyle>
          <a:p>
            <a:pPr>
              <a:defRPr/>
            </a:pPr>
            <a:fld id="{FC869A03-B23B-3047-87AF-2A33C8293F2A}" type="slidenum">
              <a:rPr lang="en-US"/>
              <a:pPr>
                <a:defRPr/>
              </a:pPr>
              <a:t>‹#›</a:t>
            </a:fld>
            <a:endParaRPr lang="en-US"/>
          </a:p>
        </p:txBody>
      </p:sp>
    </p:spTree>
    <p:extLst>
      <p:ext uri="{BB962C8B-B14F-4D97-AF65-F5344CB8AC3E}">
        <p14:creationId xmlns:p14="http://schemas.microsoft.com/office/powerpoint/2010/main" val="137372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DF45BDE5-E13E-E042-B189-699AEEA0D0F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4046047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0B81E78E-7234-294D-8E81-475D41030AD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516131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sldNum" idx="10"/>
          </p:nvPr>
        </p:nvSpPr>
        <p:spPr>
          <a:ln/>
        </p:spPr>
        <p:txBody>
          <a:bodyPr/>
          <a:lstStyle>
            <a:lvl1pPr>
              <a:defRPr/>
            </a:lvl1pPr>
          </a:lstStyle>
          <a:p>
            <a:pPr>
              <a:defRPr/>
            </a:pPr>
            <a:fld id="{2CCB4637-4586-254A-A5CD-AD002546CDED}"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277323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14"/>
          <p:cNvSpPr>
            <a:spLocks noGrp="1" noChangeArrowheads="1"/>
          </p:cNvSpPr>
          <p:nvPr>
            <p:ph type="sldNum" idx="10"/>
          </p:nvPr>
        </p:nvSpPr>
        <p:spPr>
          <a:ln/>
        </p:spPr>
        <p:txBody>
          <a:bodyPr/>
          <a:lstStyle>
            <a:lvl1pPr>
              <a:defRPr/>
            </a:lvl1pPr>
          </a:lstStyle>
          <a:p>
            <a:pPr>
              <a:defRPr/>
            </a:pPr>
            <a:fld id="{930A5C73-844F-4141-B2A4-50D4275F1BC2}"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3522673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14"/>
          <p:cNvSpPr>
            <a:spLocks noGrp="1" noChangeArrowheads="1"/>
          </p:cNvSpPr>
          <p:nvPr>
            <p:ph type="sldNum" idx="10"/>
          </p:nvPr>
        </p:nvSpPr>
        <p:spPr>
          <a:ln/>
        </p:spPr>
        <p:txBody>
          <a:bodyPr/>
          <a:lstStyle>
            <a:lvl1pPr>
              <a:defRPr/>
            </a:lvl1pPr>
          </a:lstStyle>
          <a:p>
            <a:pPr>
              <a:defRPr/>
            </a:pPr>
            <a:fld id="{70EB6275-2086-1340-B9C5-4B78EA40DF31}"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992772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14"/>
          <p:cNvSpPr>
            <a:spLocks noGrp="1" noChangeArrowheads="1"/>
          </p:cNvSpPr>
          <p:nvPr>
            <p:ph type="sldNum" idx="10"/>
          </p:nvPr>
        </p:nvSpPr>
        <p:spPr>
          <a:ln/>
        </p:spPr>
        <p:txBody>
          <a:bodyPr/>
          <a:lstStyle>
            <a:lvl1pPr>
              <a:defRPr/>
            </a:lvl1pPr>
          </a:lstStyle>
          <a:p>
            <a:pPr>
              <a:defRPr/>
            </a:pPr>
            <a:fld id="{90706B22-4222-5D46-A35C-0F1F15C1CB3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985845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idx="10"/>
          </p:nvPr>
        </p:nvSpPr>
        <p:spPr>
          <a:ln/>
        </p:spPr>
        <p:txBody>
          <a:bodyPr/>
          <a:lstStyle>
            <a:lvl1pPr>
              <a:defRPr/>
            </a:lvl1pPr>
          </a:lstStyle>
          <a:p>
            <a:pPr>
              <a:defRPr/>
            </a:pPr>
            <a:fld id="{7D685CA8-654F-184B-B6B2-E9E6487EE5D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3850603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idx="10"/>
          </p:nvPr>
        </p:nvSpPr>
        <p:spPr>
          <a:ln/>
        </p:spPr>
        <p:txBody>
          <a:bodyPr/>
          <a:lstStyle>
            <a:lvl1pPr>
              <a:defRPr/>
            </a:lvl1pPr>
          </a:lstStyle>
          <a:p>
            <a:pPr>
              <a:defRPr/>
            </a:pPr>
            <a:fld id="{2ABB63A1-DE00-5743-BF12-00C39F67BCE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41569795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idx="10"/>
          </p:nvPr>
        </p:nvSpPr>
        <p:spPr>
          <a:ln/>
        </p:spPr>
        <p:txBody>
          <a:bodyPr/>
          <a:lstStyle>
            <a:lvl1pPr>
              <a:defRPr/>
            </a:lvl1pPr>
          </a:lstStyle>
          <a:p>
            <a:pPr>
              <a:defRPr/>
            </a:pPr>
            <a:fld id="{445D55CD-E3E5-4B4A-BFE5-D4C6B40483E7}"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7868064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F82AE046-ED9F-DC4E-A8E8-EDFF827E9993}"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17846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E1A4EB3D-D390-714B-9364-FCD6E65A5CC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781600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endParaRPr lang="en-US" sz="1800">
              <a:solidFill>
                <a:srgbClr val="FFFFFF"/>
              </a:solidFill>
            </a:endParaRPr>
          </a:p>
        </p:txBody>
      </p:sp>
      <p:sp>
        <p:nvSpPr>
          <p:cNvPr id="176132"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76133"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1" charset="2"/>
              <a:buNone/>
              <a:defRPr b="0">
                <a:latin typeface="Times New Roman" pitchFamily="-111"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2112005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07137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75741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77707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076927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1888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51125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81612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8773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02279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392091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03AD8DC4-53A0-FA4A-9E14-D0AA4648DB99}"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76197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D4C9D44-AABA-C248-B390-93E7D5662FD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8980413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FEB0677F-07F8-A846-B7DD-CFBBF80204F5}"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42925404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2"/>
          <p:cNvSpPr>
            <a:spLocks noGrp="1" noChangeArrowheads="1"/>
          </p:cNvSpPr>
          <p:nvPr>
            <p:ph type="sldNum" idx="10"/>
          </p:nvPr>
        </p:nvSpPr>
        <p:spPr>
          <a:ln/>
        </p:spPr>
        <p:txBody>
          <a:bodyPr/>
          <a:lstStyle>
            <a:lvl1pPr>
              <a:defRPr/>
            </a:lvl1pPr>
          </a:lstStyle>
          <a:p>
            <a:pPr>
              <a:defRPr/>
            </a:pPr>
            <a:fld id="{0757E006-9154-D64F-B4EA-C609BEAD5980}"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7128583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2"/>
          <p:cNvSpPr>
            <a:spLocks noGrp="1" noChangeArrowheads="1"/>
          </p:cNvSpPr>
          <p:nvPr>
            <p:ph type="sldNum" idx="10"/>
          </p:nvPr>
        </p:nvSpPr>
        <p:spPr>
          <a:ln/>
        </p:spPr>
        <p:txBody>
          <a:bodyPr/>
          <a:lstStyle>
            <a:lvl1pPr>
              <a:defRPr/>
            </a:lvl1pPr>
          </a:lstStyle>
          <a:p>
            <a:pPr>
              <a:defRPr/>
            </a:pPr>
            <a:fld id="{D9984662-DEB3-AC4E-A613-FD5F4327725D}"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87370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2"/>
          <p:cNvSpPr>
            <a:spLocks noGrp="1" noChangeArrowheads="1"/>
          </p:cNvSpPr>
          <p:nvPr>
            <p:ph type="sldNum" idx="10"/>
          </p:nvPr>
        </p:nvSpPr>
        <p:spPr>
          <a:ln/>
        </p:spPr>
        <p:txBody>
          <a:bodyPr/>
          <a:lstStyle>
            <a:lvl1pPr>
              <a:defRPr/>
            </a:lvl1pPr>
          </a:lstStyle>
          <a:p>
            <a:pPr>
              <a:defRPr/>
            </a:pPr>
            <a:fld id="{4C5361D2-3965-DE4F-81F0-C3A896C8C908}"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9548320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69AD4B06-B00D-DF45-A234-003C0650B10A}"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5405551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97C49FD-1E64-6440-BB97-98D86C39C903}"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11426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3E9CCFA-EBB9-7B43-BF59-302EA45BE2F4}"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16562292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B498E4E1-D8CA-3441-BF85-100B7240FC5B}"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9220167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E8662CC-2756-A246-A5AD-663014A415D1}"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8806931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157A6685-D4B1-9942-B523-2931795A643D}"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4167033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14"/>
          <p:cNvSpPr>
            <a:spLocks noGrp="1" noChangeArrowheads="1"/>
          </p:cNvSpPr>
          <p:nvPr>
            <p:ph type="sldNum" idx="10"/>
          </p:nvPr>
        </p:nvSpPr>
        <p:spPr>
          <a:ln/>
        </p:spPr>
        <p:txBody>
          <a:bodyPr/>
          <a:lstStyle>
            <a:lvl1pPr>
              <a:defRPr/>
            </a:lvl1pPr>
          </a:lstStyle>
          <a:p>
            <a:pPr>
              <a:defRPr/>
            </a:pPr>
            <a:fld id="{CA2E853F-7E0D-0D41-A6F4-2035AC5510C6}"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5319407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sldNum" idx="10"/>
          </p:nvPr>
        </p:nvSpPr>
        <p:spPr>
          <a:ln/>
        </p:spPr>
        <p:txBody>
          <a:bodyPr/>
          <a:lstStyle>
            <a:lvl1pPr>
              <a:defRPr/>
            </a:lvl1pPr>
          </a:lstStyle>
          <a:p>
            <a:pPr>
              <a:defRPr/>
            </a:pPr>
            <a:fld id="{1822A4DE-8421-4043-B6CE-E9D43034B17F}"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3505850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14"/>
          <p:cNvSpPr>
            <a:spLocks noGrp="1" noChangeArrowheads="1"/>
          </p:cNvSpPr>
          <p:nvPr>
            <p:ph type="sldNum" idx="10"/>
          </p:nvPr>
        </p:nvSpPr>
        <p:spPr>
          <a:ln/>
        </p:spPr>
        <p:txBody>
          <a:bodyPr/>
          <a:lstStyle>
            <a:lvl1pPr>
              <a:defRPr/>
            </a:lvl1pPr>
          </a:lstStyle>
          <a:p>
            <a:pPr>
              <a:defRPr/>
            </a:pPr>
            <a:fld id="{7884D710-2188-AE4A-B3A2-412C6DC6A50D}"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8044830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14"/>
          <p:cNvSpPr>
            <a:spLocks noGrp="1" noChangeArrowheads="1"/>
          </p:cNvSpPr>
          <p:nvPr>
            <p:ph type="sldNum" idx="10"/>
          </p:nvPr>
        </p:nvSpPr>
        <p:spPr>
          <a:ln/>
        </p:spPr>
        <p:txBody>
          <a:bodyPr/>
          <a:lstStyle>
            <a:lvl1pPr>
              <a:defRPr/>
            </a:lvl1pPr>
          </a:lstStyle>
          <a:p>
            <a:pPr>
              <a:defRPr/>
            </a:pPr>
            <a:fld id="{C0E68760-303F-A344-8D37-8A0492847E79}"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23105755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14"/>
          <p:cNvSpPr>
            <a:spLocks noGrp="1" noChangeArrowheads="1"/>
          </p:cNvSpPr>
          <p:nvPr>
            <p:ph type="sldNum" idx="10"/>
          </p:nvPr>
        </p:nvSpPr>
        <p:spPr>
          <a:ln/>
        </p:spPr>
        <p:txBody>
          <a:bodyPr/>
          <a:lstStyle>
            <a:lvl1pPr>
              <a:defRPr/>
            </a:lvl1pPr>
          </a:lstStyle>
          <a:p>
            <a:pPr>
              <a:defRPr/>
            </a:pPr>
            <a:fld id="{5A17B886-18CA-CE43-A30D-F617A5E4849F}"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9775186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idx="10"/>
          </p:nvPr>
        </p:nvSpPr>
        <p:spPr>
          <a:ln/>
        </p:spPr>
        <p:txBody>
          <a:bodyPr/>
          <a:lstStyle>
            <a:lvl1pPr>
              <a:defRPr/>
            </a:lvl1pPr>
          </a:lstStyle>
          <a:p>
            <a:pPr>
              <a:defRPr/>
            </a:pPr>
            <a:fld id="{F88E6E83-05F3-BE46-A739-1BAAD3448D1A}" type="slidenum">
              <a:rPr lang="en-GB">
                <a:ea typeface="ＭＳ Ｐゴシック"/>
              </a:rPr>
              <a:pPr>
                <a:defRPr/>
              </a:pPr>
              <a:t>‹#›</a:t>
            </a:fld>
            <a:endParaRPr lang="en-GB">
              <a:ea typeface="ＭＳ Ｐゴシック"/>
            </a:endParaRPr>
          </a:p>
        </p:txBody>
      </p:sp>
    </p:spTree>
    <p:extLst>
      <p:ext uri="{BB962C8B-B14F-4D97-AF65-F5344CB8AC3E}">
        <p14:creationId xmlns:p14="http://schemas.microsoft.com/office/powerpoint/2010/main" val="313011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10.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9.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66"/>
            </a:gs>
          </a:gsLst>
          <a:lin ang="0" scaled="1"/>
        </a:gradFill>
        <a:effectLst/>
      </p:bgPr>
    </p:bg>
    <p:spTree>
      <p:nvGrpSpPr>
        <p:cNvPr id="1" name=""/>
        <p:cNvGrpSpPr/>
        <p:nvPr/>
      </p:nvGrpSpPr>
      <p:grpSpPr>
        <a:xfrm>
          <a:off x="0" y="0"/>
          <a:ext cx="0" cy="0"/>
          <a:chOff x="0" y="0"/>
          <a:chExt cx="0" cy="0"/>
        </a:xfrm>
      </p:grpSpPr>
      <p:sp>
        <p:nvSpPr>
          <p:cNvPr id="148482" name="Rectangle 1"/>
          <p:cNvSpPr>
            <a:spLocks noChangeArrowheads="1"/>
          </p:cNvSpPr>
          <p:nvPr/>
        </p:nvSpPr>
        <p:spPr bwMode="auto">
          <a:xfrm>
            <a:off x="8809038" y="0"/>
            <a:ext cx="334962" cy="6858000"/>
          </a:xfrm>
          <a:prstGeom prst="rect">
            <a:avLst/>
          </a:prstGeom>
          <a:gradFill rotWithShape="0">
            <a:gsLst>
              <a:gs pos="0">
                <a:srgbClr val="000044"/>
              </a:gs>
              <a:gs pos="50000">
                <a:srgbClr val="3366FF"/>
              </a:gs>
              <a:gs pos="100000">
                <a:srgbClr val="000044"/>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nSpc>
                <a:spcPct val="93000"/>
              </a:lnSpc>
              <a:buClr>
                <a:srgbClr val="FFFFFF"/>
              </a:buClr>
              <a:buSzPct val="100000"/>
              <a:buFont typeface="Arial" charset="0"/>
              <a:buNone/>
            </a:pPr>
            <a:endParaRPr lang="en-US">
              <a:solidFill>
                <a:srgbClr val="FFFFFF"/>
              </a:solidFill>
            </a:endParaRPr>
          </a:p>
        </p:txBody>
      </p:sp>
      <p:sp>
        <p:nvSpPr>
          <p:cNvPr id="148483" name="AutoShape 2"/>
          <p:cNvSpPr>
            <a:spLocks noChangeArrowheads="1"/>
          </p:cNvSpPr>
          <p:nvPr/>
        </p:nvSpPr>
        <p:spPr bwMode="auto">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25"/>
              <a:gd name="T82" fmla="*/ 0 h 1492"/>
              <a:gd name="T83" fmla="*/ 3625 w 3625"/>
              <a:gd name="T84" fmla="*/ 1492 h 14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000000"/>
              </a:gs>
              <a:gs pos="100000">
                <a:srgbClr val="00006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84" name="AutoShape 3"/>
          <p:cNvSpPr>
            <a:spLocks noChangeArrowheads="1"/>
          </p:cNvSpPr>
          <p:nvPr/>
        </p:nvSpPr>
        <p:spPr bwMode="auto">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43"/>
              <a:gd name="T142" fmla="*/ 0 h 1902"/>
              <a:gd name="T143" fmla="*/ 5143 w 5143"/>
              <a:gd name="T144" fmla="*/ 1902 h 1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85" name="AutoShape 4"/>
          <p:cNvSpPr>
            <a:spLocks noChangeArrowheads="1"/>
          </p:cNvSpPr>
          <p:nvPr/>
        </p:nvSpPr>
        <p:spPr bwMode="auto">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0"/>
              <a:gd name="T157" fmla="*/ 0 h 2325"/>
              <a:gd name="T158" fmla="*/ 5760 w 5760"/>
              <a:gd name="T159" fmla="*/ 2325 h 23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86" name="AutoShape 5"/>
          <p:cNvSpPr>
            <a:spLocks noChangeArrowheads="1"/>
          </p:cNvSpPr>
          <p:nvPr/>
        </p:nvSpPr>
        <p:spPr bwMode="auto">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60"/>
              <a:gd name="T148" fmla="*/ 0 h 1573"/>
              <a:gd name="T149" fmla="*/ 5760 w 5760"/>
              <a:gd name="T150" fmla="*/ 1573 h 1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87" name="AutoShape 6"/>
          <p:cNvSpPr>
            <a:spLocks noChangeArrowheads="1"/>
          </p:cNvSpPr>
          <p:nvPr/>
        </p:nvSpPr>
        <p:spPr bwMode="auto">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60"/>
              <a:gd name="T73" fmla="*/ 0 h 970"/>
              <a:gd name="T74" fmla="*/ 5760 w 5760"/>
              <a:gd name="T75" fmla="*/ 970 h 9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88" name="AutoShape 7"/>
          <p:cNvSpPr>
            <a:spLocks noChangeArrowheads="1"/>
          </p:cNvSpPr>
          <p:nvPr/>
        </p:nvSpPr>
        <p:spPr bwMode="auto">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60"/>
              <a:gd name="T85" fmla="*/ 0 h 1060"/>
              <a:gd name="T86" fmla="*/ 5760 w 5760"/>
              <a:gd name="T87" fmla="*/ 1060 h 10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89" name="AutoShape 8"/>
          <p:cNvSpPr>
            <a:spLocks noChangeArrowheads="1"/>
          </p:cNvSpPr>
          <p:nvPr/>
        </p:nvSpPr>
        <p:spPr bwMode="auto">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84"/>
              <a:gd name="T133" fmla="*/ 0 h 673"/>
              <a:gd name="T134" fmla="*/ 5284 w 5284"/>
              <a:gd name="T135" fmla="*/ 673 h 6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90" name="AutoShape 9"/>
          <p:cNvSpPr>
            <a:spLocks noChangeArrowheads="1"/>
          </p:cNvSpPr>
          <p:nvPr/>
        </p:nvSpPr>
        <p:spPr bwMode="auto">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4"/>
              <a:gd name="T49" fmla="*/ 0 h 286"/>
              <a:gd name="T50" fmla="*/ 2884 w 2884"/>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48491" name="Rectangle 10"/>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48492" name="Rectangle 11"/>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60781" name="Text Box 12"/>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solidFill>
                <a:srgbClr val="FFFFFF"/>
              </a:solidFill>
            </a:endParaRPr>
          </a:p>
        </p:txBody>
      </p:sp>
      <p:sp>
        <p:nvSpPr>
          <p:cNvPr id="160782" name="Text Box 13"/>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solidFill>
                <a:srgbClr val="FFFFFF"/>
              </a:solidFill>
            </a:endParaRPr>
          </a:p>
        </p:txBody>
      </p:sp>
      <p:sp>
        <p:nvSpPr>
          <p:cNvPr id="15374" name="Rectangle 14"/>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FFFFFF"/>
              </a:buClr>
              <a:buSzPct val="100000"/>
              <a:buFont typeface="Times New Roman" charset="0"/>
              <a:buNone/>
              <a:defRPr sz="1400">
                <a:solidFill>
                  <a:srgbClr val="FFFFFF"/>
                </a:solidFill>
                <a:latin typeface="Times New Roman" charset="0"/>
              </a:defRPr>
            </a:lvl1pPr>
          </a:lstStyle>
          <a:p>
            <a:pPr>
              <a:defRPr/>
            </a:pPr>
            <a:fld id="{C1ED05B7-2545-5542-B714-79F5BB35EE54}" type="slidenum">
              <a:rPr lang="en-GB"/>
              <a:pPr>
                <a:defRPr/>
              </a:pPr>
              <a:t>‹#›</a:t>
            </a:fld>
            <a:endParaRPr lang="en-GB"/>
          </a:p>
        </p:txBody>
      </p:sp>
    </p:spTree>
    <p:extLst>
      <p:ext uri="{BB962C8B-B14F-4D97-AF65-F5344CB8AC3E}">
        <p14:creationId xmlns:p14="http://schemas.microsoft.com/office/powerpoint/2010/main" val="233981797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a:ea typeface="+mj-ea"/>
          <a:cs typeface="Arial"/>
        </a:defRPr>
      </a:lvl1pPr>
      <a:lvl2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FFFF"/>
        </a:buClr>
        <a:buSzPct val="100000"/>
        <a:buFont typeface="Times New Roman" charset="0"/>
        <a:buChar char="•"/>
        <a:defRPr sz="3200">
          <a:solidFill>
            <a:srgbClr val="FFFFFF"/>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FFFFFF"/>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FFFFFF"/>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FFFFFF"/>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FFFFFF"/>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720000"/>
        </a:solidFill>
        <a:effectLst/>
      </p:bgPr>
    </p:bg>
    <p:spTree>
      <p:nvGrpSpPr>
        <p:cNvPr id="1" name=""/>
        <p:cNvGrpSpPr/>
        <p:nvPr/>
      </p:nvGrpSpPr>
      <p:grpSpPr>
        <a:xfrm>
          <a:off x="0" y="0"/>
          <a:ext cx="0" cy="0"/>
          <a:chOff x="0" y="0"/>
          <a:chExt cx="0" cy="0"/>
        </a:xfrm>
      </p:grpSpPr>
      <p:grpSp>
        <p:nvGrpSpPr>
          <p:cNvPr id="222210" name="Group 1"/>
          <p:cNvGrpSpPr>
            <a:grpSpLocks/>
          </p:cNvGrpSpPr>
          <p:nvPr/>
        </p:nvGrpSpPr>
        <p:grpSpPr bwMode="auto">
          <a:xfrm>
            <a:off x="0" y="0"/>
            <a:ext cx="7240588" cy="1979613"/>
            <a:chOff x="0" y="0"/>
            <a:chExt cx="4561" cy="1247"/>
          </a:xfrm>
        </p:grpSpPr>
        <p:sp>
          <p:nvSpPr>
            <p:cNvPr id="222216" name="AutoShape 2"/>
            <p:cNvSpPr>
              <a:spLocks noChangeArrowheads="1"/>
            </p:cNvSpPr>
            <p:nvPr/>
          </p:nvSpPr>
          <p:spPr bwMode="auto">
            <a:xfrm>
              <a:off x="0" y="583"/>
              <a:ext cx="4487" cy="665"/>
            </a:xfrm>
            <a:custGeom>
              <a:avLst/>
              <a:gdLst>
                <a:gd name="T0" fmla="*/ 702 w 4806"/>
                <a:gd name="T1" fmla="*/ 299 h 665"/>
                <a:gd name="T2" fmla="*/ 0 w 4806"/>
                <a:gd name="T3" fmla="*/ 665 h 665"/>
                <a:gd name="T4" fmla="*/ 0 w 4806"/>
                <a:gd name="T5" fmla="*/ 0 h 665"/>
                <a:gd name="T6" fmla="*/ 703 w 4806"/>
                <a:gd name="T7" fmla="*/ 1 h 665"/>
                <a:gd name="T8" fmla="*/ 702 w 4806"/>
                <a:gd name="T9" fmla="*/ 153 h 665"/>
                <a:gd name="T10" fmla="*/ 702 w 4806"/>
                <a:gd name="T11" fmla="*/ 299 h 665"/>
                <a:gd name="T12" fmla="*/ 0 60000 65536"/>
                <a:gd name="T13" fmla="*/ 0 60000 65536"/>
                <a:gd name="T14" fmla="*/ 0 60000 65536"/>
                <a:gd name="T15" fmla="*/ 0 60000 65536"/>
                <a:gd name="T16" fmla="*/ 0 60000 65536"/>
                <a:gd name="T17" fmla="*/ 0 60000 65536"/>
                <a:gd name="T18" fmla="*/ 0 w 4806"/>
                <a:gd name="T19" fmla="*/ 0 h 665"/>
                <a:gd name="T20" fmla="*/ 4806 w 4806"/>
                <a:gd name="T21" fmla="*/ 665 h 665"/>
              </a:gdLst>
              <a:ahLst/>
              <a:cxnLst>
                <a:cxn ang="T12">
                  <a:pos x="T0" y="T1"/>
                </a:cxn>
                <a:cxn ang="T13">
                  <a:pos x="T2" y="T3"/>
                </a:cxn>
                <a:cxn ang="T14">
                  <a:pos x="T4" y="T5"/>
                </a:cxn>
                <a:cxn ang="T15">
                  <a:pos x="T6" y="T7"/>
                </a:cxn>
                <a:cxn ang="T16">
                  <a:pos x="T8" y="T9"/>
                </a:cxn>
                <a:cxn ang="T17">
                  <a:pos x="T10" y="T11"/>
                </a:cxn>
              </a:cxnLst>
              <a:rect l="T18" t="T19" r="T20" b="T21"/>
              <a:pathLst>
                <a:path w="4806" h="665">
                  <a:moveTo>
                    <a:pt x="4800" y="299"/>
                  </a:moveTo>
                  <a:lnTo>
                    <a:pt x="0" y="665"/>
                  </a:lnTo>
                  <a:lnTo>
                    <a:pt x="0" y="0"/>
                  </a:lnTo>
                  <a:lnTo>
                    <a:pt x="4806" y="1"/>
                  </a:lnTo>
                  <a:lnTo>
                    <a:pt x="4800" y="153"/>
                  </a:lnTo>
                  <a:lnTo>
                    <a:pt x="4800" y="299"/>
                  </a:lnTo>
                  <a:close/>
                </a:path>
              </a:pathLst>
            </a:custGeom>
            <a:gradFill rotWithShape="0">
              <a:gsLst>
                <a:gs pos="0">
                  <a:srgbClr val="6B0000"/>
                </a:gs>
                <a:gs pos="100000">
                  <a:srgbClr val="72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222217" name="AutoShape 3"/>
            <p:cNvSpPr>
              <a:spLocks noChangeArrowheads="1"/>
            </p:cNvSpPr>
            <p:nvPr/>
          </p:nvSpPr>
          <p:spPr bwMode="auto">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 name="T18" fmla="*/ 0 w 4562"/>
                <a:gd name="T19" fmla="*/ 0 h 1199"/>
                <a:gd name="T20" fmla="*/ 4562 w 4562"/>
                <a:gd name="T21" fmla="*/ 1199 h 1199"/>
              </a:gdLst>
              <a:ahLst/>
              <a:cxnLst>
                <a:cxn ang="T12">
                  <a:pos x="T0" y="T1"/>
                </a:cxn>
                <a:cxn ang="T13">
                  <a:pos x="T2" y="T3"/>
                </a:cxn>
                <a:cxn ang="T14">
                  <a:pos x="T4" y="T5"/>
                </a:cxn>
                <a:cxn ang="T15">
                  <a:pos x="T6" y="T7"/>
                </a:cxn>
                <a:cxn ang="T16">
                  <a:pos x="T8" y="T9"/>
                </a:cxn>
                <a:cxn ang="T17">
                  <a:pos x="T10" y="T11"/>
                </a:cxn>
              </a:cxnLst>
              <a:rect l="T18" t="T19" r="T20" b="T21"/>
              <a:pathLst>
                <a:path w="4562" h="1199">
                  <a:moveTo>
                    <a:pt x="4560" y="932"/>
                  </a:moveTo>
                  <a:lnTo>
                    <a:pt x="0" y="1199"/>
                  </a:lnTo>
                  <a:lnTo>
                    <a:pt x="0" y="0"/>
                  </a:lnTo>
                  <a:lnTo>
                    <a:pt x="4562" y="0"/>
                  </a:lnTo>
                  <a:lnTo>
                    <a:pt x="4560" y="932"/>
                  </a:lnTo>
                  <a:close/>
                </a:path>
              </a:pathLst>
            </a:custGeom>
            <a:gradFill rotWithShape="0">
              <a:gsLst>
                <a:gs pos="0">
                  <a:srgbClr val="8C0000"/>
                </a:gs>
                <a:gs pos="100000">
                  <a:srgbClr val="7200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222211" name="Rectangle 4"/>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22212" name="Rectangle 5"/>
          <p:cNvSpPr>
            <a:spLocks noGrp="1" noChangeArrowheads="1"/>
          </p:cNvSpPr>
          <p:nvPr>
            <p:ph type="body" idx="1"/>
          </p:nvPr>
        </p:nvSpPr>
        <p:spPr bwMode="auto">
          <a:xfrm>
            <a:off x="457200" y="1600200"/>
            <a:ext cx="8228013" cy="449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34501" name="Text Box 6"/>
          <p:cNvSpPr txBox="1">
            <a:spLocks noChangeArrowheads="1"/>
          </p:cNvSpPr>
          <p:nvPr/>
        </p:nvSpPr>
        <p:spPr bwMode="auto">
          <a:xfrm>
            <a:off x="457200" y="6245225"/>
            <a:ext cx="2133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p>
        </p:txBody>
      </p:sp>
      <p:sp>
        <p:nvSpPr>
          <p:cNvPr id="234502" name="Text Box 7"/>
          <p:cNvSpPr txBox="1">
            <a:spLocks noChangeArrowheads="1"/>
          </p:cNvSpPr>
          <p:nvPr/>
        </p:nvSpPr>
        <p:spPr bwMode="auto">
          <a:xfrm>
            <a:off x="3124200" y="6245225"/>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p>
        </p:txBody>
      </p:sp>
      <p:sp>
        <p:nvSpPr>
          <p:cNvPr id="21512" name="Rectangle 8"/>
          <p:cNvSpPr>
            <a:spLocks noGrp="1" noChangeArrowheads="1"/>
          </p:cNvSpPr>
          <p:nvPr>
            <p:ph type="sldNum"/>
          </p:nvPr>
        </p:nvSpPr>
        <p:spPr bwMode="auto">
          <a:xfrm>
            <a:off x="6553200" y="6248400"/>
            <a:ext cx="2132013"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FFFFFF"/>
              </a:buClr>
              <a:buSzPct val="100000"/>
              <a:buFont typeface="Tahoma" charset="0"/>
              <a:buNone/>
              <a:defRPr sz="1200">
                <a:solidFill>
                  <a:srgbClr val="FFFFFF"/>
                </a:solidFill>
                <a:effectLst>
                  <a:outerShdw blurRad="38100" dist="38100" dir="2700000" algn="tl">
                    <a:srgbClr val="000000"/>
                  </a:outerShdw>
                </a:effectLst>
                <a:latin typeface="Tahoma" charset="0"/>
              </a:defRPr>
            </a:lvl1pPr>
          </a:lstStyle>
          <a:p>
            <a:pPr>
              <a:defRPr/>
            </a:pPr>
            <a:fld id="{3129D8D4-CD69-B34E-94E6-CA10E2FA1D08}" type="slidenum">
              <a:rPr lang="en-GB"/>
              <a:pPr>
                <a:defRPr/>
              </a:pPr>
              <a:t>‹#›</a:t>
            </a:fld>
            <a:endParaRPr lang="en-GB"/>
          </a:p>
        </p:txBody>
      </p:sp>
    </p:spTree>
    <p:extLst>
      <p:ext uri="{BB962C8B-B14F-4D97-AF65-F5344CB8AC3E}">
        <p14:creationId xmlns:p14="http://schemas.microsoft.com/office/powerpoint/2010/main" val="254534948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mj-lt"/>
          <a:ea typeface="+mj-ea"/>
          <a:cs typeface="ＭＳ Ｐゴシック" charset="-128"/>
        </a:defRPr>
      </a:lvl1pPr>
      <a:lvl2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2pPr>
      <a:lvl3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3pPr>
      <a:lvl4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4pPr>
      <a:lvl5pPr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cs typeface="ＭＳ Ｐゴシック" charset="-128"/>
        </a:defRPr>
      </a:lvl5pPr>
      <a:lvl6pPr marL="4572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6pPr>
      <a:lvl7pPr marL="9144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7pPr>
      <a:lvl8pPr marL="13716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8pPr>
      <a:lvl9pPr marL="1828800" algn="ctr" defTabSz="449263" rtl="0" eaLnBrk="0" fontAlgn="base" hangingPunct="0">
        <a:lnSpc>
          <a:spcPct val="101000"/>
        </a:lnSpc>
        <a:spcBef>
          <a:spcPct val="0"/>
        </a:spcBef>
        <a:spcAft>
          <a:spcPct val="0"/>
        </a:spcAft>
        <a:buClr>
          <a:srgbClr val="FFFFCC"/>
        </a:buClr>
        <a:buSzPct val="100000"/>
        <a:buFont typeface="Tahoma" charset="0"/>
        <a:defRPr sz="4400">
          <a:solidFill>
            <a:srgbClr val="FFFFCC"/>
          </a:solidFill>
          <a:latin typeface="Tahoma" charset="0"/>
          <a:ea typeface="ＭＳ Ｐゴシック" charset="-128"/>
        </a:defRPr>
      </a:lvl9pPr>
    </p:titleStyle>
    <p:bodyStyle>
      <a:lvl1pPr marL="341313" indent="-341313" algn="l" defTabSz="449263" rtl="0" eaLnBrk="0" fontAlgn="base" hangingPunct="0">
        <a:lnSpc>
          <a:spcPct val="101000"/>
        </a:lnSpc>
        <a:spcBef>
          <a:spcPts val="800"/>
        </a:spcBef>
        <a:spcAft>
          <a:spcPct val="0"/>
        </a:spcAft>
        <a:buClr>
          <a:srgbClr val="FFCC66"/>
        </a:buClr>
        <a:buSzPct val="80000"/>
        <a:buFont typeface="Wingdings" charset="0"/>
        <a:buChar char=""/>
        <a:defRPr sz="3200">
          <a:solidFill>
            <a:srgbClr val="FFFFFF"/>
          </a:solidFill>
          <a:latin typeface="+mn-lt"/>
          <a:ea typeface="+mn-ea"/>
          <a:cs typeface="ＭＳ Ｐゴシック" charset="-128"/>
        </a:defRPr>
      </a:lvl1pPr>
      <a:lvl2pPr marL="741363" indent="-284163" algn="l" defTabSz="449263" rtl="0" eaLnBrk="0" fontAlgn="base" hangingPunct="0">
        <a:lnSpc>
          <a:spcPct val="101000"/>
        </a:lnSpc>
        <a:spcBef>
          <a:spcPts val="700"/>
        </a:spcBef>
        <a:spcAft>
          <a:spcPct val="0"/>
        </a:spcAft>
        <a:buClr>
          <a:srgbClr val="FFFFFF"/>
        </a:buClr>
        <a:buSzPct val="100000"/>
        <a:buFont typeface="Tahoma" charset="0"/>
        <a:buChar char="–"/>
        <a:defRPr sz="2800">
          <a:solidFill>
            <a:srgbClr val="FFFFFF"/>
          </a:solidFill>
          <a:latin typeface="+mn-lt"/>
          <a:ea typeface="+mn-ea"/>
        </a:defRPr>
      </a:lvl2pPr>
      <a:lvl3pPr marL="1143000" indent="-228600" algn="l" defTabSz="449263" rtl="0" eaLnBrk="0" fontAlgn="base" hangingPunct="0">
        <a:lnSpc>
          <a:spcPct val="101000"/>
        </a:lnSpc>
        <a:spcBef>
          <a:spcPts val="600"/>
        </a:spcBef>
        <a:spcAft>
          <a:spcPct val="0"/>
        </a:spcAft>
        <a:buClr>
          <a:srgbClr val="FFCC66"/>
        </a:buClr>
        <a:buSzPct val="100000"/>
        <a:buFont typeface="Wingdings" charset="0"/>
        <a:buChar char=""/>
        <a:defRPr sz="2400">
          <a:solidFill>
            <a:srgbClr val="FFFFFF"/>
          </a:solidFill>
          <a:latin typeface="+mn-lt"/>
          <a:ea typeface="+mn-ea"/>
        </a:defRPr>
      </a:lvl3pPr>
      <a:lvl4pPr marL="1600200" indent="-228600" algn="l" defTabSz="449263" rtl="0" eaLnBrk="0" fontAlgn="base" hangingPunct="0">
        <a:lnSpc>
          <a:spcPct val="101000"/>
        </a:lnSpc>
        <a:spcBef>
          <a:spcPts val="500"/>
        </a:spcBef>
        <a:spcAft>
          <a:spcPct val="0"/>
        </a:spcAft>
        <a:buClr>
          <a:srgbClr val="FFFFFF"/>
        </a:buClr>
        <a:buSzPct val="100000"/>
        <a:buFont typeface="Tahoma" charset="0"/>
        <a:buChar char="–"/>
        <a:defRPr sz="2000">
          <a:solidFill>
            <a:srgbClr val="FFFFFF"/>
          </a:solidFill>
          <a:latin typeface="+mn-lt"/>
          <a:ea typeface="+mn-ea"/>
        </a:defRPr>
      </a:lvl4pPr>
      <a:lvl5pPr marL="2057400" indent="-228600" algn="l" defTabSz="449263" rtl="0" eaLnBrk="0" fontAlgn="base" hangingPunct="0">
        <a:lnSpc>
          <a:spcPct val="101000"/>
        </a:lnSpc>
        <a:spcBef>
          <a:spcPts val="500"/>
        </a:spcBef>
        <a:spcAft>
          <a:spcPct val="0"/>
        </a:spcAft>
        <a:buClr>
          <a:srgbClr val="FFFFFF"/>
        </a:buClr>
        <a:buSzPct val="100000"/>
        <a:buFont typeface="Wingdings" charset="0"/>
        <a:buChar char=""/>
        <a:defRPr sz="2000">
          <a:solidFill>
            <a:srgbClr val="FFFFFF"/>
          </a:solidFill>
          <a:latin typeface="+mn-lt"/>
          <a:ea typeface="+mn-ea"/>
        </a:defRPr>
      </a:lvl5pPr>
      <a:lvl6pPr marL="25146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6pPr>
      <a:lvl7pPr marL="29718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7pPr>
      <a:lvl8pPr marL="34290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8pPr>
      <a:lvl9pPr marL="3886200" indent="-228600" algn="l" defTabSz="449263" rtl="0" eaLnBrk="0" fontAlgn="base" hangingPunct="0">
        <a:lnSpc>
          <a:spcPct val="101000"/>
        </a:lnSpc>
        <a:spcBef>
          <a:spcPts val="500"/>
        </a:spcBef>
        <a:spcAft>
          <a:spcPct val="0"/>
        </a:spcAft>
        <a:buClr>
          <a:srgbClr val="FFFFFF"/>
        </a:buClr>
        <a:buSzPct val="10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62499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p>
        </p:txBody>
      </p:sp>
      <p:sp>
        <p:nvSpPr>
          <p:cNvPr id="3074" name="Rectangle 2"/>
          <p:cNvSpPr>
            <a:spLocks noGrp="1" noChangeArrowheads="1"/>
          </p:cNvSpPr>
          <p:nvPr>
            <p:ph type="sldNum"/>
          </p:nvPr>
        </p:nvSpPr>
        <p:spPr bwMode="auto">
          <a:xfrm>
            <a:off x="6553200" y="6248400"/>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FFFFFF"/>
              </a:buClr>
              <a:buSzPct val="100000"/>
              <a:buFont typeface="Arial" charset="0"/>
              <a:buNone/>
              <a:defRPr sz="1200">
                <a:solidFill>
                  <a:srgbClr val="FFFFFF"/>
                </a:solidFill>
                <a:latin typeface="Times New Roman" charset="0"/>
              </a:defRPr>
            </a:lvl1pPr>
          </a:lstStyle>
          <a:p>
            <a:pPr>
              <a:defRPr/>
            </a:pPr>
            <a:fld id="{2CFD36DF-002A-9947-8334-FEC462116EF3}" type="slidenum">
              <a:rPr lang="en-GB"/>
              <a:pPr>
                <a:defRPr/>
              </a:pPr>
              <a:t>‹#›</a:t>
            </a:fld>
            <a:endParaRPr lang="en-GB"/>
          </a:p>
        </p:txBody>
      </p:sp>
      <p:grpSp>
        <p:nvGrpSpPr>
          <p:cNvPr id="25604" name="Group 3"/>
          <p:cNvGrpSpPr>
            <a:grpSpLocks/>
          </p:cNvGrpSpPr>
          <p:nvPr/>
        </p:nvGrpSpPr>
        <p:grpSpPr bwMode="auto">
          <a:xfrm>
            <a:off x="0" y="0"/>
            <a:ext cx="9139238" cy="6848475"/>
            <a:chOff x="0" y="0"/>
            <a:chExt cx="5757" cy="4314"/>
          </a:xfrm>
        </p:grpSpPr>
        <p:grpSp>
          <p:nvGrpSpPr>
            <p:cNvPr id="25608" name="Group 4"/>
            <p:cNvGrpSpPr>
              <a:grpSpLocks/>
            </p:cNvGrpSpPr>
            <p:nvPr/>
          </p:nvGrpSpPr>
          <p:grpSpPr bwMode="auto">
            <a:xfrm>
              <a:off x="1728" y="2230"/>
              <a:ext cx="4026" cy="2084"/>
              <a:chOff x="1728" y="2230"/>
              <a:chExt cx="4026" cy="2084"/>
            </a:xfrm>
          </p:grpSpPr>
          <p:sp>
            <p:nvSpPr>
              <p:cNvPr id="25611" name="AutoShape 5"/>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2"/>
                  <a:gd name="T148" fmla="*/ 0 h 1671"/>
                  <a:gd name="T149" fmla="*/ 2882 w 2882"/>
                  <a:gd name="T150" fmla="*/ 1671 h 1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2" name="AutoShape 6"/>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
                  <a:gd name="T184" fmla="*/ 0 h 811"/>
                  <a:gd name="T185" fmla="*/ 1259 w 1259"/>
                  <a:gd name="T186" fmla="*/ 811 h 8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3" name="AutoShape 7"/>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9"/>
                  <a:gd name="T124" fmla="*/ 0 h 969"/>
                  <a:gd name="T125" fmla="*/ 2849 w 2849"/>
                  <a:gd name="T126" fmla="*/ 969 h 9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4" name="AutoShape 8"/>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7"/>
                  <a:gd name="T172" fmla="*/ 0 h 2085"/>
                  <a:gd name="T173" fmla="*/ 3007 w 3007"/>
                  <a:gd name="T174" fmla="*/ 2085 h 20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5" name="AutoShape 9"/>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8"/>
                  <a:gd name="T133" fmla="*/ 0 h 539"/>
                  <a:gd name="T134" fmla="*/ 1248 w 1248"/>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5609" name="AutoShape 10"/>
            <p:cNvSpPr>
              <a:spLocks noChangeArrowheads="1"/>
            </p:cNvSpPr>
            <p:nvPr/>
          </p:nvSpPr>
          <p:spPr bwMode="auto">
            <a:xfrm>
              <a:off x="3322" y="1341"/>
              <a:ext cx="1825" cy="1537"/>
            </a:xfrm>
            <a:custGeom>
              <a:avLst/>
              <a:gdLst>
                <a:gd name="T0" fmla="*/ 2 w 2296"/>
                <a:gd name="T1" fmla="*/ 3762 h 1469"/>
                <a:gd name="T2" fmla="*/ 2 w 2296"/>
                <a:gd name="T3" fmla="*/ 3593 h 1469"/>
                <a:gd name="T4" fmla="*/ 3 w 2296"/>
                <a:gd name="T5" fmla="*/ 3400 h 1469"/>
                <a:gd name="T6" fmla="*/ 3 w 2296"/>
                <a:gd name="T7" fmla="*/ 3185 h 1469"/>
                <a:gd name="T8" fmla="*/ 4 w 2296"/>
                <a:gd name="T9" fmla="*/ 2953 h 1469"/>
                <a:gd name="T10" fmla="*/ 4 w 2296"/>
                <a:gd name="T11" fmla="*/ 2688 h 1469"/>
                <a:gd name="T12" fmla="*/ 4 w 2296"/>
                <a:gd name="T13" fmla="*/ 2373 h 1469"/>
                <a:gd name="T14" fmla="*/ 4 w 2296"/>
                <a:gd name="T15" fmla="*/ 1989 h 1469"/>
                <a:gd name="T16" fmla="*/ 4 w 2296"/>
                <a:gd name="T17" fmla="*/ 1623 h 1469"/>
                <a:gd name="T18" fmla="*/ 4 w 2296"/>
                <a:gd name="T19" fmla="*/ 1292 h 1469"/>
                <a:gd name="T20" fmla="*/ 4 w 2296"/>
                <a:gd name="T21" fmla="*/ 982 h 1469"/>
                <a:gd name="T22" fmla="*/ 3 w 2296"/>
                <a:gd name="T23" fmla="*/ 559 h 1469"/>
                <a:gd name="T24" fmla="*/ 3 w 2296"/>
                <a:gd name="T25" fmla="*/ 327 h 1469"/>
                <a:gd name="T26" fmla="*/ 2 w 2296"/>
                <a:gd name="T27" fmla="*/ 151 h 1469"/>
                <a:gd name="T28" fmla="*/ 2 w 2296"/>
                <a:gd name="T29" fmla="*/ 10 h 1469"/>
                <a:gd name="T30" fmla="*/ 2 w 2296"/>
                <a:gd name="T31" fmla="*/ 0 h 1469"/>
                <a:gd name="T32" fmla="*/ 3 w 2296"/>
                <a:gd name="T33" fmla="*/ 424 h 1469"/>
                <a:gd name="T34" fmla="*/ 3 w 2296"/>
                <a:gd name="T35" fmla="*/ 905 h 1469"/>
                <a:gd name="T36" fmla="*/ 4 w 2296"/>
                <a:gd name="T37" fmla="*/ 1161 h 1469"/>
                <a:gd name="T38" fmla="*/ 4 w 2296"/>
                <a:gd name="T39" fmla="*/ 1424 h 1469"/>
                <a:gd name="T40" fmla="*/ 4 w 2296"/>
                <a:gd name="T41" fmla="*/ 1698 h 1469"/>
                <a:gd name="T42" fmla="*/ 4 w 2296"/>
                <a:gd name="T43" fmla="*/ 1989 h 1469"/>
                <a:gd name="T44" fmla="*/ 4 w 2296"/>
                <a:gd name="T45" fmla="*/ 2254 h 1469"/>
                <a:gd name="T46" fmla="*/ 4 w 2296"/>
                <a:gd name="T47" fmla="*/ 2493 h 1469"/>
                <a:gd name="T48" fmla="*/ 4 w 2296"/>
                <a:gd name="T49" fmla="*/ 2688 h 1469"/>
                <a:gd name="T50" fmla="*/ 3 w 2296"/>
                <a:gd name="T51" fmla="*/ 2843 h 1469"/>
                <a:gd name="T52" fmla="*/ 3 w 2296"/>
                <a:gd name="T53" fmla="*/ 2997 h 1469"/>
                <a:gd name="T54" fmla="*/ 2 w 2296"/>
                <a:gd name="T55" fmla="*/ 3224 h 1469"/>
                <a:gd name="T56" fmla="*/ 2 w 2296"/>
                <a:gd name="T57" fmla="*/ 3436 h 1469"/>
                <a:gd name="T58" fmla="*/ 2 w 2296"/>
                <a:gd name="T59" fmla="*/ 3655 h 1469"/>
                <a:gd name="T60" fmla="*/ 2 w 2296"/>
                <a:gd name="T61" fmla="*/ 3789 h 1469"/>
                <a:gd name="T62" fmla="*/ 2 w 2296"/>
                <a:gd name="T63" fmla="*/ 3916 h 1469"/>
                <a:gd name="T64" fmla="*/ 2 w 2296"/>
                <a:gd name="T65" fmla="*/ 4083 h 1469"/>
                <a:gd name="T66" fmla="*/ 2 w 2296"/>
                <a:gd name="T67" fmla="*/ 4274 h 1469"/>
                <a:gd name="T68" fmla="*/ 0 w 2296"/>
                <a:gd name="T69" fmla="*/ 4478 h 1469"/>
                <a:gd name="T70" fmla="*/ 2 w 2296"/>
                <a:gd name="T71" fmla="*/ 4711 h 1469"/>
                <a:gd name="T72" fmla="*/ 2 w 2296"/>
                <a:gd name="T73" fmla="*/ 4904 h 1469"/>
                <a:gd name="T74" fmla="*/ 2 w 2296"/>
                <a:gd name="T75" fmla="*/ 5064 h 1469"/>
                <a:gd name="T76" fmla="*/ 2 w 2296"/>
                <a:gd name="T77" fmla="*/ 5212 h 1469"/>
                <a:gd name="T78" fmla="*/ 2 w 2296"/>
                <a:gd name="T79" fmla="*/ 5019 h 1469"/>
                <a:gd name="T80" fmla="*/ 2 w 2296"/>
                <a:gd name="T81" fmla="*/ 4829 h 1469"/>
                <a:gd name="T82" fmla="*/ 2 w 2296"/>
                <a:gd name="T83" fmla="*/ 4632 h 1469"/>
                <a:gd name="T84" fmla="*/ 2 w 2296"/>
                <a:gd name="T85" fmla="*/ 4470 h 1469"/>
                <a:gd name="T86" fmla="*/ 2 w 2296"/>
                <a:gd name="T87" fmla="*/ 4287 h 1469"/>
                <a:gd name="T88" fmla="*/ 2 w 2296"/>
                <a:gd name="T89" fmla="*/ 4135 h 1469"/>
                <a:gd name="T90" fmla="*/ 2 w 2296"/>
                <a:gd name="T91" fmla="*/ 3976 h 1469"/>
                <a:gd name="T92" fmla="*/ 2 w 2296"/>
                <a:gd name="T93" fmla="*/ 3863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6"/>
                <a:gd name="T142" fmla="*/ 0 h 1469"/>
                <a:gd name="T143" fmla="*/ 2296 w 2296"/>
                <a:gd name="T144" fmla="*/ 1469 h 14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5610" name="AutoShape 11"/>
            <p:cNvSpPr>
              <a:spLocks noChangeArrowheads="1"/>
            </p:cNvSpPr>
            <p:nvPr/>
          </p:nvSpPr>
          <p:spPr bwMode="auto">
            <a:xfrm>
              <a:off x="0" y="0"/>
              <a:ext cx="5758" cy="1776"/>
            </a:xfrm>
            <a:custGeom>
              <a:avLst/>
              <a:gdLst>
                <a:gd name="T0" fmla="*/ 0 w 5740"/>
                <a:gd name="T1" fmla="*/ 0 h 1906"/>
                <a:gd name="T2" fmla="*/ 0 w 5740"/>
                <a:gd name="T3" fmla="*/ 264 h 1906"/>
                <a:gd name="T4" fmla="*/ 6265 w 5740"/>
                <a:gd name="T5" fmla="*/ 264 h 1906"/>
                <a:gd name="T6" fmla="*/ 62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 name="T18" fmla="*/ 0 w 5740"/>
                <a:gd name="T19" fmla="*/ 0 h 1906"/>
                <a:gd name="T20" fmla="*/ 5740 w 5740"/>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5605" name="Rectangle 12"/>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6" name="Text Box 13"/>
          <p:cNvSpPr txBox="1">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p>
        </p:txBody>
      </p:sp>
      <p:sp>
        <p:nvSpPr>
          <p:cNvPr id="25607" name="Rectangle 1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20081277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a:ea typeface="+mj-ea"/>
          <a:cs typeface="Arial"/>
        </a:defRPr>
      </a:lvl1pPr>
      <a:lvl2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CC00"/>
        </a:buClr>
        <a:buSzPct val="70000"/>
        <a:buFont typeface="Wingdings" charset="0"/>
        <a:buChar char=""/>
        <a:defRPr sz="3200">
          <a:solidFill>
            <a:srgbClr val="FFFFFF"/>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A886E0"/>
        </a:buClr>
        <a:buSzPct val="70000"/>
        <a:buFont typeface="Wingdings"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E5E5FF"/>
        </a:buClr>
        <a:buSzPct val="70000"/>
        <a:buFont typeface="Wingdings"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pPr defTabSz="914400" eaLnBrk="0" hangingPunct="0">
              <a:defRPr/>
            </a:pPr>
            <a:endParaRPr lang="en-US">
              <a:solidFill>
                <a:srgbClr val="FFFFFF"/>
              </a:solidFill>
              <a:latin typeface="Times New Roman" charset="0"/>
            </a:endParaRPr>
          </a:p>
        </p:txBody>
      </p:sp>
      <p:sp>
        <p:nvSpPr>
          <p:cNvPr id="2051" name="Freeform 3"/>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xmlns=""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wrap="none" anchor="ctr"/>
          <a:lstStyle/>
          <a:p>
            <a:pPr defTabSz="914400" eaLnBrk="0" hangingPunct="0">
              <a:defRPr/>
            </a:pPr>
            <a:endParaRPr lang="en-US">
              <a:solidFill>
                <a:srgbClr val="FFFFFF"/>
              </a:solidFill>
              <a:latin typeface="Times New Roman" charset="0"/>
            </a:endParaRPr>
          </a:p>
        </p:txBody>
      </p:sp>
      <p:sp>
        <p:nvSpPr>
          <p:cNvPr id="2052" name="Freeform 4"/>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3" name="Freeform 5"/>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4" name="Freeform 6"/>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5" name="Freeform 7"/>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6" name="Freeform 8"/>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7" name="Freeform 9"/>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type="none" w="sm" len="sm"/>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8" name="Freeform 10"/>
          <p:cNvSpPr>
            <a:spLocks/>
          </p:cNvSpPr>
          <p:nvPr/>
        </p:nvSpPr>
        <p:spPr bwMode="white">
          <a:xfrm>
            <a:off x="0" y="-20638"/>
            <a:ext cx="4578350" cy="45402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xmlns="" w="9525">
                <a:solidFill>
                  <a:schemeClr val="tx1"/>
                </a:solidFill>
                <a:round/>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914400" eaLnBrk="0" hangingPunct="0">
              <a:defRPr/>
            </a:pPr>
            <a:endParaRPr lang="en-US">
              <a:solidFill>
                <a:srgbClr val="FFFFFF"/>
              </a:solidFill>
              <a:latin typeface="Times New Roman" charset="0"/>
            </a:endParaRPr>
          </a:p>
        </p:txBody>
      </p:sp>
      <p:sp>
        <p:nvSpPr>
          <p:cNvPr id="2059" name="Rectangle 11"/>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60" name="Rectangle 12"/>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1" name="Rectangle 13"/>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defTabSz="914400" eaLnBrk="0" hangingPunct="0">
              <a:defRPr sz="1400">
                <a:solidFill>
                  <a:srgbClr val="FFFFFF"/>
                </a:solidFill>
                <a:latin typeface="Times New Roman" charset="0"/>
                <a:cs typeface="+mn-cs"/>
              </a:defRPr>
            </a:lvl1pPr>
          </a:lstStyle>
          <a:p>
            <a:pPr>
              <a:defRPr/>
            </a:pPr>
            <a:endParaRPr lang="en-US"/>
          </a:p>
        </p:txBody>
      </p:sp>
      <p:sp>
        <p:nvSpPr>
          <p:cNvPr id="2062" name="Rectangle 14"/>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defTabSz="914400" eaLnBrk="0" hangingPunct="0">
              <a:defRPr sz="1400">
                <a:solidFill>
                  <a:srgbClr val="FFFFFF"/>
                </a:solidFill>
                <a:latin typeface="Times New Roman" charset="0"/>
                <a:cs typeface="+mn-cs"/>
              </a:defRPr>
            </a:lvl1pPr>
          </a:lstStyle>
          <a:p>
            <a:pPr>
              <a:defRPr/>
            </a:pPr>
            <a:endParaRPr lang="en-US"/>
          </a:p>
        </p:txBody>
      </p:sp>
      <p:sp>
        <p:nvSpPr>
          <p:cNvPr id="2063" name="Rectangle 15"/>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defTabSz="914400" eaLnBrk="0" hangingPunct="0">
              <a:defRPr sz="1400">
                <a:solidFill>
                  <a:srgbClr val="FFFFFF"/>
                </a:solidFill>
                <a:latin typeface="Times New Roman" charset="0"/>
                <a:cs typeface="+mn-cs"/>
              </a:defRPr>
            </a:lvl1pPr>
          </a:lstStyle>
          <a:p>
            <a:pPr>
              <a:defRPr/>
            </a:pPr>
            <a:fld id="{EB1D9DD5-34BB-B649-8A79-B00EF8435956}" type="slidenum">
              <a:rPr lang="en-US"/>
              <a:pPr>
                <a:defRPr/>
              </a:pPr>
              <a:t>‹#›</a:t>
            </a:fld>
            <a:endParaRPr lang="en-US"/>
          </a:p>
        </p:txBody>
      </p:sp>
    </p:spTree>
    <p:extLst>
      <p:ext uri="{BB962C8B-B14F-4D97-AF65-F5344CB8AC3E}">
        <p14:creationId xmlns:p14="http://schemas.microsoft.com/office/powerpoint/2010/main" val="2118079315"/>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20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n-ea"/>
          <a:cs typeface="Arial"/>
        </a:defRPr>
      </a:lvl1pPr>
      <a:lvl2pPr marL="742950" indent="-285750" algn="l" rtl="0" eaLnBrk="0" fontAlgn="base" hangingPunct="0">
        <a:spcBef>
          <a:spcPct val="20000"/>
        </a:spcBef>
        <a:spcAft>
          <a:spcPct val="0"/>
        </a:spcAft>
        <a:buChar char="–"/>
        <a:defRPr sz="2800">
          <a:solidFill>
            <a:schemeClr val="tx1"/>
          </a:solidFill>
          <a:latin typeface="Arial"/>
          <a:ea typeface="+mn-ea"/>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mn-ea"/>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mn-ea"/>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mn-ea"/>
          <a:cs typeface="Arial"/>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7634"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97635"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09924"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cs typeface="Geneva" charset="0"/>
            </a:endParaRPr>
          </a:p>
        </p:txBody>
      </p:sp>
      <p:sp>
        <p:nvSpPr>
          <p:cNvPr id="209925"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cs typeface="Geneva" charset="0"/>
            </a:endParaRPr>
          </a:p>
        </p:txBody>
      </p:sp>
      <p:sp>
        <p:nvSpPr>
          <p:cNvPr id="1946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a:defRPr/>
            </a:pPr>
            <a:fld id="{0179A12B-B34A-3C4C-8BD8-98FDEDAED456}" type="slidenum">
              <a:rPr lang="en-GB"/>
              <a:pPr>
                <a:defRPr/>
              </a:pPr>
              <a:t>‹#›</a:t>
            </a:fld>
            <a:endParaRPr lang="en-GB"/>
          </a:p>
        </p:txBody>
      </p:sp>
    </p:spTree>
    <p:extLst>
      <p:ext uri="{BB962C8B-B14F-4D97-AF65-F5344CB8AC3E}">
        <p14:creationId xmlns:p14="http://schemas.microsoft.com/office/powerpoint/2010/main" val="37975232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FFFFFF"/>
          </a:solidFill>
          <a:latin typeface="Arial"/>
          <a:ea typeface="ＭＳ Ｐゴシック" charset="0"/>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27651"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spcBef>
                <a:spcPct val="50000"/>
              </a:spcBef>
            </a:pPr>
            <a:endParaRPr lang="en-US" sz="2800">
              <a:solidFill>
                <a:srgbClr val="FFFFFF"/>
              </a:solidFill>
              <a:latin typeface="Times New Roman" charset="0"/>
            </a:endParaRPr>
          </a:p>
        </p:txBody>
      </p:sp>
      <p:sp>
        <p:nvSpPr>
          <p:cNvPr id="15258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15258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defTabSz="914400">
              <a:spcBef>
                <a:spcPct val="50000"/>
              </a:spcBef>
              <a:defRPr/>
            </a:pPr>
            <a:endParaRPr lang="en-US" sz="2800">
              <a:solidFill>
                <a:srgbClr val="FFFFFF"/>
              </a:solidFill>
              <a:latin typeface="Times New Roman" pitchFamily="-112" charset="0"/>
            </a:endParaRPr>
          </a:p>
        </p:txBody>
      </p:sp>
      <p:sp>
        <p:nvSpPr>
          <p:cNvPr id="15258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7655"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8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spcBef>
                <a:spcPct val="0"/>
              </a:spcBef>
              <a:defRPr kumimoji="1" sz="1400">
                <a:latin typeface="Times New Roman" pitchFamily="-112" charset="0"/>
                <a:ea typeface="+mn-ea"/>
                <a:cs typeface="+mn-cs"/>
              </a:defRPr>
            </a:lvl1pPr>
          </a:lstStyle>
          <a:p>
            <a:pPr defTabSz="914400">
              <a:defRPr/>
            </a:pPr>
            <a:endParaRPr lang="en-US">
              <a:solidFill>
                <a:srgbClr val="FFFFFF"/>
              </a:solidFill>
            </a:endParaRPr>
          </a:p>
        </p:txBody>
      </p:sp>
      <p:sp>
        <p:nvSpPr>
          <p:cNvPr id="15258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kumimoji="1" sz="1400">
                <a:latin typeface="Times New Roman" pitchFamily="-112" charset="0"/>
                <a:ea typeface="+mn-ea"/>
                <a:cs typeface="+mn-cs"/>
              </a:defRPr>
            </a:lvl1pPr>
          </a:lstStyle>
          <a:p>
            <a:pPr defTabSz="914400">
              <a:defRPr/>
            </a:pPr>
            <a:endParaRPr lang="en-US">
              <a:solidFill>
                <a:srgbClr val="FFFFFF"/>
              </a:solidFill>
            </a:endParaRPr>
          </a:p>
        </p:txBody>
      </p:sp>
      <p:sp>
        <p:nvSpPr>
          <p:cNvPr id="15258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kumimoji="1" sz="1400">
                <a:latin typeface="Times New Roman" pitchFamily="-112" charset="0"/>
                <a:ea typeface="+mn-ea"/>
                <a:cs typeface="+mn-cs"/>
              </a:defRPr>
            </a:lvl1pPr>
          </a:lstStyle>
          <a:p>
            <a:pPr defTabSz="914400">
              <a:defRPr/>
            </a:pPr>
            <a:endParaRPr lang="en-US">
              <a:solidFill>
                <a:srgbClr val="FFFFFF"/>
              </a:solidFill>
            </a:endParaRPr>
          </a:p>
        </p:txBody>
      </p:sp>
    </p:spTree>
    <p:extLst>
      <p:ext uri="{BB962C8B-B14F-4D97-AF65-F5344CB8AC3E}">
        <p14:creationId xmlns:p14="http://schemas.microsoft.com/office/powerpoint/2010/main" val="3106626361"/>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607234" name="Group 2"/>
          <p:cNvGrpSpPr>
            <a:grpSpLocks/>
          </p:cNvGrpSpPr>
          <p:nvPr/>
        </p:nvGrpSpPr>
        <p:grpSpPr bwMode="auto">
          <a:xfrm>
            <a:off x="0" y="0"/>
            <a:ext cx="8839200" cy="6858000"/>
            <a:chOff x="0" y="0"/>
            <a:chExt cx="5568" cy="4320"/>
          </a:xfrm>
        </p:grpSpPr>
        <p:grpSp>
          <p:nvGrpSpPr>
            <p:cNvPr id="607240" name="Group 3"/>
            <p:cNvGrpSpPr>
              <a:grpSpLocks/>
            </p:cNvGrpSpPr>
            <p:nvPr userDrawn="1"/>
          </p:nvGrpSpPr>
          <p:grpSpPr bwMode="auto">
            <a:xfrm>
              <a:off x="0" y="0"/>
              <a:ext cx="3216" cy="3072"/>
              <a:chOff x="0" y="0"/>
              <a:chExt cx="2928" cy="2784"/>
            </a:xfrm>
          </p:grpSpPr>
          <p:sp>
            <p:nvSpPr>
              <p:cNvPr id="607253"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4"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5"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6"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7"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nvGrpSpPr>
            <p:cNvPr id="607241" name="Group 9"/>
            <p:cNvGrpSpPr>
              <a:grpSpLocks/>
            </p:cNvGrpSpPr>
            <p:nvPr userDrawn="1"/>
          </p:nvGrpSpPr>
          <p:grpSpPr bwMode="auto">
            <a:xfrm>
              <a:off x="2016" y="2016"/>
              <a:ext cx="2448" cy="2304"/>
              <a:chOff x="0" y="0"/>
              <a:chExt cx="2928" cy="2784"/>
            </a:xfrm>
          </p:grpSpPr>
          <p:sp>
            <p:nvSpPr>
              <p:cNvPr id="607248"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9"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0"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1"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52"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nvGrpSpPr>
            <p:cNvPr id="607242" name="Group 15"/>
            <p:cNvGrpSpPr>
              <a:grpSpLocks/>
            </p:cNvGrpSpPr>
            <p:nvPr userDrawn="1"/>
          </p:nvGrpSpPr>
          <p:grpSpPr bwMode="auto">
            <a:xfrm>
              <a:off x="2832" y="96"/>
              <a:ext cx="2736" cy="2592"/>
              <a:chOff x="0" y="0"/>
              <a:chExt cx="2928" cy="2784"/>
            </a:xfrm>
          </p:grpSpPr>
          <p:sp>
            <p:nvSpPr>
              <p:cNvPr id="607243"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4"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5"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6"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sp>
            <p:nvSpPr>
              <p:cNvPr id="607247"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pPr defTabSz="914400" eaLnBrk="0" hangingPunct="0"/>
                <a:endParaRPr lang="en-US">
                  <a:solidFill>
                    <a:srgbClr val="EAEAEA"/>
                  </a:solidFill>
                  <a:latin typeface="Times" charset="0"/>
                </a:endParaRPr>
              </a:p>
            </p:txBody>
          </p:sp>
        </p:grpSp>
      </p:grpSp>
      <p:sp>
        <p:nvSpPr>
          <p:cNvPr id="607235"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7236"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b="1">
                <a:solidFill>
                  <a:srgbClr val="EAEAEA"/>
                </a:solidFill>
                <a:latin typeface="Times New Roman" charset="0"/>
              </a:defRPr>
            </a:lvl1pPr>
          </a:lstStyle>
          <a:p>
            <a:pPr>
              <a:defRPr/>
            </a:pPr>
            <a:fld id="{28CBAB18-7746-1947-A79E-7975365D60EC}" type="slidenum">
              <a:rPr lang="en-US"/>
              <a:pPr>
                <a:defRPr/>
              </a:pPr>
              <a:t>‹#›</a:t>
            </a:fld>
            <a:endParaRPr lang="en-US"/>
          </a:p>
        </p:txBody>
      </p:sp>
    </p:spTree>
    <p:extLst>
      <p:ext uri="{BB962C8B-B14F-4D97-AF65-F5344CB8AC3E}">
        <p14:creationId xmlns:p14="http://schemas.microsoft.com/office/powerpoint/2010/main" val="1582781895"/>
      </p:ext>
    </p:extLst>
  </p:cSld>
  <p:clrMap bg1="dk2" tx1="lt1" bg2="dk1" tx2="lt2" accent1="accent1" accent2="accent2" accent3="accent3" accent4="accent4" accent5="accent5" accent6="accent6" hlink="hlink" folHlink="folHlink"/>
  <p:sldLayoutIdLst>
    <p:sldLayoutId id="214748372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66"/>
            </a:gs>
          </a:gsLst>
          <a:lin ang="0" scaled="1"/>
        </a:gradFill>
        <a:effectLst/>
      </p:bgPr>
    </p:bg>
    <p:spTree>
      <p:nvGrpSpPr>
        <p:cNvPr id="1" name=""/>
        <p:cNvGrpSpPr/>
        <p:nvPr/>
      </p:nvGrpSpPr>
      <p:grpSpPr>
        <a:xfrm>
          <a:off x="0" y="0"/>
          <a:ext cx="0" cy="0"/>
          <a:chOff x="0" y="0"/>
          <a:chExt cx="0" cy="0"/>
        </a:xfrm>
      </p:grpSpPr>
      <p:sp>
        <p:nvSpPr>
          <p:cNvPr id="160770" name="Rectangle 1"/>
          <p:cNvSpPr>
            <a:spLocks noChangeArrowheads="1"/>
          </p:cNvSpPr>
          <p:nvPr/>
        </p:nvSpPr>
        <p:spPr bwMode="auto">
          <a:xfrm>
            <a:off x="8809038" y="0"/>
            <a:ext cx="334962" cy="6858000"/>
          </a:xfrm>
          <a:prstGeom prst="rect">
            <a:avLst/>
          </a:prstGeom>
          <a:gradFill rotWithShape="0">
            <a:gsLst>
              <a:gs pos="0">
                <a:srgbClr val="000044"/>
              </a:gs>
              <a:gs pos="50000">
                <a:srgbClr val="3366FF"/>
              </a:gs>
              <a:gs pos="100000">
                <a:srgbClr val="000044"/>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nSpc>
                <a:spcPct val="93000"/>
              </a:lnSpc>
              <a:buClr>
                <a:srgbClr val="FFFFFF"/>
              </a:buClr>
              <a:buSzPct val="100000"/>
              <a:buFont typeface="Arial" charset="0"/>
              <a:buNone/>
            </a:pPr>
            <a:endParaRPr lang="en-US">
              <a:solidFill>
                <a:srgbClr val="FFFFFF"/>
              </a:solidFill>
            </a:endParaRPr>
          </a:p>
        </p:txBody>
      </p:sp>
      <p:sp>
        <p:nvSpPr>
          <p:cNvPr id="160771" name="AutoShape 2"/>
          <p:cNvSpPr>
            <a:spLocks noChangeArrowheads="1"/>
          </p:cNvSpPr>
          <p:nvPr/>
        </p:nvSpPr>
        <p:spPr bwMode="auto">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625"/>
              <a:gd name="T82" fmla="*/ 0 h 1492"/>
              <a:gd name="T83" fmla="*/ 3625 w 3625"/>
              <a:gd name="T84" fmla="*/ 1492 h 14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rgbClr val="000000"/>
              </a:gs>
              <a:gs pos="100000">
                <a:srgbClr val="000066"/>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2" name="AutoShape 3"/>
          <p:cNvSpPr>
            <a:spLocks noChangeArrowheads="1"/>
          </p:cNvSpPr>
          <p:nvPr/>
        </p:nvSpPr>
        <p:spPr bwMode="auto">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43"/>
              <a:gd name="T142" fmla="*/ 0 h 1902"/>
              <a:gd name="T143" fmla="*/ 5143 w 5143"/>
              <a:gd name="T144" fmla="*/ 1902 h 19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3" name="AutoShape 4"/>
          <p:cNvSpPr>
            <a:spLocks noChangeArrowheads="1"/>
          </p:cNvSpPr>
          <p:nvPr/>
        </p:nvSpPr>
        <p:spPr bwMode="auto">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60"/>
              <a:gd name="T157" fmla="*/ 0 h 2325"/>
              <a:gd name="T158" fmla="*/ 5760 w 5760"/>
              <a:gd name="T159" fmla="*/ 2325 h 23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4" name="AutoShape 5"/>
          <p:cNvSpPr>
            <a:spLocks noChangeArrowheads="1"/>
          </p:cNvSpPr>
          <p:nvPr/>
        </p:nvSpPr>
        <p:spPr bwMode="auto">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60"/>
              <a:gd name="T148" fmla="*/ 0 h 1573"/>
              <a:gd name="T149" fmla="*/ 5760 w 5760"/>
              <a:gd name="T150" fmla="*/ 1573 h 1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5" name="AutoShape 6"/>
          <p:cNvSpPr>
            <a:spLocks noChangeArrowheads="1"/>
          </p:cNvSpPr>
          <p:nvPr/>
        </p:nvSpPr>
        <p:spPr bwMode="auto">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760"/>
              <a:gd name="T73" fmla="*/ 0 h 970"/>
              <a:gd name="T74" fmla="*/ 5760 w 5760"/>
              <a:gd name="T75" fmla="*/ 970 h 9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6" name="AutoShape 7"/>
          <p:cNvSpPr>
            <a:spLocks noChangeArrowheads="1"/>
          </p:cNvSpPr>
          <p:nvPr/>
        </p:nvSpPr>
        <p:spPr bwMode="auto">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60"/>
              <a:gd name="T85" fmla="*/ 0 h 1060"/>
              <a:gd name="T86" fmla="*/ 5760 w 5760"/>
              <a:gd name="T87" fmla="*/ 1060 h 10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7" name="AutoShape 8"/>
          <p:cNvSpPr>
            <a:spLocks noChangeArrowheads="1"/>
          </p:cNvSpPr>
          <p:nvPr/>
        </p:nvSpPr>
        <p:spPr bwMode="auto">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84"/>
              <a:gd name="T133" fmla="*/ 0 h 673"/>
              <a:gd name="T134" fmla="*/ 5284 w 5284"/>
              <a:gd name="T135" fmla="*/ 673 h 6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8" name="AutoShape 9"/>
          <p:cNvSpPr>
            <a:spLocks noChangeArrowheads="1"/>
          </p:cNvSpPr>
          <p:nvPr/>
        </p:nvSpPr>
        <p:spPr bwMode="auto">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4"/>
              <a:gd name="T49" fmla="*/ 0 h 286"/>
              <a:gd name="T50" fmla="*/ 2884 w 2884"/>
              <a:gd name="T51" fmla="*/ 286 h 2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rgbClr val="000044"/>
              </a:gs>
              <a:gs pos="100000">
                <a:srgbClr val="000066"/>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160779" name="Rectangle 10"/>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60780" name="Rectangle 11"/>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73069" name="Text Box 12"/>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solidFill>
                <a:srgbClr val="FFFFFF"/>
              </a:solidFill>
            </a:endParaRPr>
          </a:p>
        </p:txBody>
      </p:sp>
      <p:sp>
        <p:nvSpPr>
          <p:cNvPr id="173070" name="Text Box 13"/>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solidFill>
                <a:srgbClr val="FFFFFF"/>
              </a:solidFill>
            </a:endParaRPr>
          </a:p>
        </p:txBody>
      </p:sp>
      <p:sp>
        <p:nvSpPr>
          <p:cNvPr id="16398" name="Rectangle 14"/>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FFFFFF"/>
              </a:buClr>
              <a:buSzPct val="100000"/>
              <a:buFont typeface="Times New Roman" charset="0"/>
              <a:buNone/>
              <a:defRPr sz="1400">
                <a:solidFill>
                  <a:srgbClr val="FFFFFF"/>
                </a:solidFill>
                <a:latin typeface="Times New Roman" charset="0"/>
              </a:defRPr>
            </a:lvl1pPr>
          </a:lstStyle>
          <a:p>
            <a:pPr>
              <a:defRPr/>
            </a:pPr>
            <a:fld id="{00E46C4C-CE37-E045-8D60-F4FF51299BA1}" type="slidenum">
              <a:rPr lang="en-GB"/>
              <a:pPr>
                <a:defRPr/>
              </a:pPr>
              <a:t>‹#›</a:t>
            </a:fld>
            <a:endParaRPr lang="en-GB"/>
          </a:p>
        </p:txBody>
      </p:sp>
    </p:spTree>
    <p:extLst>
      <p:ext uri="{BB962C8B-B14F-4D97-AF65-F5344CB8AC3E}">
        <p14:creationId xmlns:p14="http://schemas.microsoft.com/office/powerpoint/2010/main" val="410649065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a:ea typeface="+mj-ea"/>
          <a:cs typeface="Arial"/>
        </a:defRPr>
      </a:lvl1pPr>
      <a:lvl2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FFCC66"/>
        </a:buClr>
        <a:buSzPct val="100000"/>
        <a:buFont typeface="Times New Roman" charset="0"/>
        <a:defRPr sz="4400">
          <a:solidFill>
            <a:srgbClr val="FFCC66"/>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FFCC66"/>
        </a:buClr>
        <a:buSzPct val="100000"/>
        <a:buFont typeface="Times New Roman" pitchFamily="16" charset="0"/>
        <a:defRPr sz="4400">
          <a:solidFill>
            <a:srgbClr val="FFCC66"/>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FFFF"/>
        </a:buClr>
        <a:buSzPct val="100000"/>
        <a:buFont typeface="Times New Roman" charset="0"/>
        <a:buChar char="•"/>
        <a:defRPr sz="3200">
          <a:solidFill>
            <a:srgbClr val="FFFFFF"/>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FFFFFF"/>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FFFFFF"/>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FFFFFF"/>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FFFFFF"/>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FFFFFF"/>
        </a:buClr>
        <a:buSzPct val="100000"/>
        <a:buFont typeface="Times New Roman" pitchFamily="16" charset="0"/>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266243"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914400"/>
            <a:endParaRPr lang="en-US" sz="1800">
              <a:solidFill>
                <a:srgbClr val="FFFFFF"/>
              </a:solidFill>
            </a:endParaRPr>
          </a:p>
        </p:txBody>
      </p:sp>
      <p:sp>
        <p:nvSpPr>
          <p:cNvPr id="17510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17510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p:spPr>
        <p:txBody>
          <a:bodyPr/>
          <a:lstStyle/>
          <a:p>
            <a:pPr defTabSz="914400">
              <a:defRPr/>
            </a:pPr>
            <a:endParaRPr lang="en-US" sz="1800">
              <a:solidFill>
                <a:srgbClr val="FFFFFF"/>
              </a:solidFill>
              <a:latin typeface="Arial" pitchFamily="-111" charset="0"/>
            </a:endParaRPr>
          </a:p>
        </p:txBody>
      </p:sp>
      <p:sp>
        <p:nvSpPr>
          <p:cNvPr id="175110"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a:t>Click to edit Master title style</a:t>
            </a:r>
          </a:p>
        </p:txBody>
      </p:sp>
      <p:sp>
        <p:nvSpPr>
          <p:cNvPr id="266247"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7" rIns="92075" bIns="4603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112"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eaLnBrk="0" hangingPunct="0">
              <a:defRPr kumimoji="1" sz="1400">
                <a:solidFill>
                  <a:srgbClr val="FFFFFF"/>
                </a:solidFill>
                <a:latin typeface="Times New Roman"/>
                <a:ea typeface="+mn-ea"/>
                <a:cs typeface="+mn-cs"/>
              </a:defRPr>
            </a:lvl1pPr>
          </a:lstStyle>
          <a:p>
            <a:pPr defTabSz="914400">
              <a:defRPr/>
            </a:pPr>
            <a:endParaRPr lang="en-US"/>
          </a:p>
        </p:txBody>
      </p:sp>
      <p:sp>
        <p:nvSpPr>
          <p:cNvPr id="175113"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ctr" eaLnBrk="0" hangingPunct="0">
              <a:defRPr kumimoji="1" sz="1400">
                <a:solidFill>
                  <a:srgbClr val="FFFFFF"/>
                </a:solidFill>
                <a:latin typeface="Times New Roman"/>
                <a:ea typeface="+mn-ea"/>
                <a:cs typeface="+mn-cs"/>
              </a:defRPr>
            </a:lvl1pPr>
          </a:lstStyle>
          <a:p>
            <a:pPr defTabSz="914400">
              <a:defRPr/>
            </a:pPr>
            <a:endParaRPr lang="en-US"/>
          </a:p>
        </p:txBody>
      </p:sp>
      <p:sp>
        <p:nvSpPr>
          <p:cNvPr id="175114"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eaLnBrk="0" hangingPunct="0">
              <a:defRPr kumimoji="1" sz="1400">
                <a:solidFill>
                  <a:srgbClr val="FFFFFF"/>
                </a:solidFill>
                <a:latin typeface="Times New Roman"/>
                <a:ea typeface="+mn-ea"/>
                <a:cs typeface="+mn-cs"/>
              </a:defRPr>
            </a:lvl1pPr>
          </a:lstStyle>
          <a:p>
            <a:pPr defTabSz="914400">
              <a:defRPr/>
            </a:pPr>
            <a:endParaRPr lang="en-US"/>
          </a:p>
        </p:txBody>
      </p:sp>
    </p:spTree>
    <p:extLst>
      <p:ext uri="{BB962C8B-B14F-4D97-AF65-F5344CB8AC3E}">
        <p14:creationId xmlns:p14="http://schemas.microsoft.com/office/powerpoint/2010/main" val="326712431"/>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1"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6249988"/>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solidFill>
                <a:srgbClr val="FFFFFF"/>
              </a:solidFill>
            </a:endParaRPr>
          </a:p>
        </p:txBody>
      </p:sp>
      <p:sp>
        <p:nvSpPr>
          <p:cNvPr id="3074" name="Rectangle 2"/>
          <p:cNvSpPr>
            <a:spLocks noGrp="1" noChangeArrowheads="1"/>
          </p:cNvSpPr>
          <p:nvPr>
            <p:ph type="sldNum"/>
          </p:nvPr>
        </p:nvSpPr>
        <p:spPr bwMode="auto">
          <a:xfrm>
            <a:off x="6553200" y="6248400"/>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FFFFFF"/>
              </a:buClr>
              <a:buSzPct val="100000"/>
              <a:buFont typeface="Arial" charset="0"/>
              <a:buNone/>
              <a:defRPr sz="1200">
                <a:solidFill>
                  <a:srgbClr val="FFFFFF"/>
                </a:solidFill>
                <a:latin typeface="Times New Roman" charset="0"/>
              </a:defRPr>
            </a:lvl1pPr>
          </a:lstStyle>
          <a:p>
            <a:pPr>
              <a:defRPr/>
            </a:pPr>
            <a:fld id="{2CFD36DF-002A-9947-8334-FEC462116EF3}" type="slidenum">
              <a:rPr lang="en-GB"/>
              <a:pPr>
                <a:defRPr/>
              </a:pPr>
              <a:t>‹#›</a:t>
            </a:fld>
            <a:endParaRPr lang="en-GB"/>
          </a:p>
        </p:txBody>
      </p:sp>
      <p:grpSp>
        <p:nvGrpSpPr>
          <p:cNvPr id="25604" name="Group 3"/>
          <p:cNvGrpSpPr>
            <a:grpSpLocks/>
          </p:cNvGrpSpPr>
          <p:nvPr/>
        </p:nvGrpSpPr>
        <p:grpSpPr bwMode="auto">
          <a:xfrm>
            <a:off x="0" y="0"/>
            <a:ext cx="9139238" cy="6848475"/>
            <a:chOff x="0" y="0"/>
            <a:chExt cx="5757" cy="4314"/>
          </a:xfrm>
        </p:grpSpPr>
        <p:grpSp>
          <p:nvGrpSpPr>
            <p:cNvPr id="25608" name="Group 4"/>
            <p:cNvGrpSpPr>
              <a:grpSpLocks/>
            </p:cNvGrpSpPr>
            <p:nvPr/>
          </p:nvGrpSpPr>
          <p:grpSpPr bwMode="auto">
            <a:xfrm>
              <a:off x="1728" y="2230"/>
              <a:ext cx="4026" cy="2084"/>
              <a:chOff x="1728" y="2230"/>
              <a:chExt cx="4026" cy="2084"/>
            </a:xfrm>
          </p:grpSpPr>
          <p:sp>
            <p:nvSpPr>
              <p:cNvPr id="25611" name="AutoShape 5"/>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2"/>
                  <a:gd name="T148" fmla="*/ 0 h 1671"/>
                  <a:gd name="T149" fmla="*/ 2882 w 2882"/>
                  <a:gd name="T150" fmla="*/ 1671 h 1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25612" name="AutoShape 6"/>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
                  <a:gd name="T184" fmla="*/ 0 h 811"/>
                  <a:gd name="T185" fmla="*/ 1259 w 1259"/>
                  <a:gd name="T186" fmla="*/ 811 h 8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25613" name="AutoShape 7"/>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9"/>
                  <a:gd name="T124" fmla="*/ 0 h 969"/>
                  <a:gd name="T125" fmla="*/ 2849 w 2849"/>
                  <a:gd name="T126" fmla="*/ 969 h 9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25614" name="AutoShape 8"/>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7"/>
                  <a:gd name="T172" fmla="*/ 0 h 2085"/>
                  <a:gd name="T173" fmla="*/ 3007 w 3007"/>
                  <a:gd name="T174" fmla="*/ 2085 h 20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25615" name="AutoShape 9"/>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8"/>
                  <a:gd name="T133" fmla="*/ 0 h 539"/>
                  <a:gd name="T134" fmla="*/ 1248 w 1248"/>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grpSp>
        <p:sp>
          <p:nvSpPr>
            <p:cNvPr id="25609" name="AutoShape 10"/>
            <p:cNvSpPr>
              <a:spLocks noChangeArrowheads="1"/>
            </p:cNvSpPr>
            <p:nvPr/>
          </p:nvSpPr>
          <p:spPr bwMode="auto">
            <a:xfrm>
              <a:off x="3322" y="1341"/>
              <a:ext cx="1825" cy="1537"/>
            </a:xfrm>
            <a:custGeom>
              <a:avLst/>
              <a:gdLst>
                <a:gd name="T0" fmla="*/ 2 w 2296"/>
                <a:gd name="T1" fmla="*/ 3762 h 1469"/>
                <a:gd name="T2" fmla="*/ 2 w 2296"/>
                <a:gd name="T3" fmla="*/ 3593 h 1469"/>
                <a:gd name="T4" fmla="*/ 3 w 2296"/>
                <a:gd name="T5" fmla="*/ 3400 h 1469"/>
                <a:gd name="T6" fmla="*/ 3 w 2296"/>
                <a:gd name="T7" fmla="*/ 3185 h 1469"/>
                <a:gd name="T8" fmla="*/ 4 w 2296"/>
                <a:gd name="T9" fmla="*/ 2953 h 1469"/>
                <a:gd name="T10" fmla="*/ 4 w 2296"/>
                <a:gd name="T11" fmla="*/ 2688 h 1469"/>
                <a:gd name="T12" fmla="*/ 4 w 2296"/>
                <a:gd name="T13" fmla="*/ 2373 h 1469"/>
                <a:gd name="T14" fmla="*/ 4 w 2296"/>
                <a:gd name="T15" fmla="*/ 1989 h 1469"/>
                <a:gd name="T16" fmla="*/ 4 w 2296"/>
                <a:gd name="T17" fmla="*/ 1623 h 1469"/>
                <a:gd name="T18" fmla="*/ 4 w 2296"/>
                <a:gd name="T19" fmla="*/ 1292 h 1469"/>
                <a:gd name="T20" fmla="*/ 4 w 2296"/>
                <a:gd name="T21" fmla="*/ 982 h 1469"/>
                <a:gd name="T22" fmla="*/ 3 w 2296"/>
                <a:gd name="T23" fmla="*/ 559 h 1469"/>
                <a:gd name="T24" fmla="*/ 3 w 2296"/>
                <a:gd name="T25" fmla="*/ 327 h 1469"/>
                <a:gd name="T26" fmla="*/ 2 w 2296"/>
                <a:gd name="T27" fmla="*/ 151 h 1469"/>
                <a:gd name="T28" fmla="*/ 2 w 2296"/>
                <a:gd name="T29" fmla="*/ 10 h 1469"/>
                <a:gd name="T30" fmla="*/ 2 w 2296"/>
                <a:gd name="T31" fmla="*/ 0 h 1469"/>
                <a:gd name="T32" fmla="*/ 3 w 2296"/>
                <a:gd name="T33" fmla="*/ 424 h 1469"/>
                <a:gd name="T34" fmla="*/ 3 w 2296"/>
                <a:gd name="T35" fmla="*/ 905 h 1469"/>
                <a:gd name="T36" fmla="*/ 4 w 2296"/>
                <a:gd name="T37" fmla="*/ 1161 h 1469"/>
                <a:gd name="T38" fmla="*/ 4 w 2296"/>
                <a:gd name="T39" fmla="*/ 1424 h 1469"/>
                <a:gd name="T40" fmla="*/ 4 w 2296"/>
                <a:gd name="T41" fmla="*/ 1698 h 1469"/>
                <a:gd name="T42" fmla="*/ 4 w 2296"/>
                <a:gd name="T43" fmla="*/ 1989 h 1469"/>
                <a:gd name="T44" fmla="*/ 4 w 2296"/>
                <a:gd name="T45" fmla="*/ 2254 h 1469"/>
                <a:gd name="T46" fmla="*/ 4 w 2296"/>
                <a:gd name="T47" fmla="*/ 2493 h 1469"/>
                <a:gd name="T48" fmla="*/ 4 w 2296"/>
                <a:gd name="T49" fmla="*/ 2688 h 1469"/>
                <a:gd name="T50" fmla="*/ 3 w 2296"/>
                <a:gd name="T51" fmla="*/ 2843 h 1469"/>
                <a:gd name="T52" fmla="*/ 3 w 2296"/>
                <a:gd name="T53" fmla="*/ 2997 h 1469"/>
                <a:gd name="T54" fmla="*/ 2 w 2296"/>
                <a:gd name="T55" fmla="*/ 3224 h 1469"/>
                <a:gd name="T56" fmla="*/ 2 w 2296"/>
                <a:gd name="T57" fmla="*/ 3436 h 1469"/>
                <a:gd name="T58" fmla="*/ 2 w 2296"/>
                <a:gd name="T59" fmla="*/ 3655 h 1469"/>
                <a:gd name="T60" fmla="*/ 2 w 2296"/>
                <a:gd name="T61" fmla="*/ 3789 h 1469"/>
                <a:gd name="T62" fmla="*/ 2 w 2296"/>
                <a:gd name="T63" fmla="*/ 3916 h 1469"/>
                <a:gd name="T64" fmla="*/ 2 w 2296"/>
                <a:gd name="T65" fmla="*/ 4083 h 1469"/>
                <a:gd name="T66" fmla="*/ 2 w 2296"/>
                <a:gd name="T67" fmla="*/ 4274 h 1469"/>
                <a:gd name="T68" fmla="*/ 0 w 2296"/>
                <a:gd name="T69" fmla="*/ 4478 h 1469"/>
                <a:gd name="T70" fmla="*/ 2 w 2296"/>
                <a:gd name="T71" fmla="*/ 4711 h 1469"/>
                <a:gd name="T72" fmla="*/ 2 w 2296"/>
                <a:gd name="T73" fmla="*/ 4904 h 1469"/>
                <a:gd name="T74" fmla="*/ 2 w 2296"/>
                <a:gd name="T75" fmla="*/ 5064 h 1469"/>
                <a:gd name="T76" fmla="*/ 2 w 2296"/>
                <a:gd name="T77" fmla="*/ 5212 h 1469"/>
                <a:gd name="T78" fmla="*/ 2 w 2296"/>
                <a:gd name="T79" fmla="*/ 5019 h 1469"/>
                <a:gd name="T80" fmla="*/ 2 w 2296"/>
                <a:gd name="T81" fmla="*/ 4829 h 1469"/>
                <a:gd name="T82" fmla="*/ 2 w 2296"/>
                <a:gd name="T83" fmla="*/ 4632 h 1469"/>
                <a:gd name="T84" fmla="*/ 2 w 2296"/>
                <a:gd name="T85" fmla="*/ 4470 h 1469"/>
                <a:gd name="T86" fmla="*/ 2 w 2296"/>
                <a:gd name="T87" fmla="*/ 4287 h 1469"/>
                <a:gd name="T88" fmla="*/ 2 w 2296"/>
                <a:gd name="T89" fmla="*/ 4135 h 1469"/>
                <a:gd name="T90" fmla="*/ 2 w 2296"/>
                <a:gd name="T91" fmla="*/ 3976 h 1469"/>
                <a:gd name="T92" fmla="*/ 2 w 2296"/>
                <a:gd name="T93" fmla="*/ 3863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6"/>
                <a:gd name="T142" fmla="*/ 0 h 1469"/>
                <a:gd name="T143" fmla="*/ 2296 w 2296"/>
                <a:gd name="T144" fmla="*/ 1469 h 14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sp>
          <p:nvSpPr>
            <p:cNvPr id="25610" name="AutoShape 11"/>
            <p:cNvSpPr>
              <a:spLocks noChangeArrowheads="1"/>
            </p:cNvSpPr>
            <p:nvPr/>
          </p:nvSpPr>
          <p:spPr bwMode="auto">
            <a:xfrm>
              <a:off x="0" y="0"/>
              <a:ext cx="5758" cy="1776"/>
            </a:xfrm>
            <a:custGeom>
              <a:avLst/>
              <a:gdLst>
                <a:gd name="T0" fmla="*/ 0 w 5740"/>
                <a:gd name="T1" fmla="*/ 0 h 1906"/>
                <a:gd name="T2" fmla="*/ 0 w 5740"/>
                <a:gd name="T3" fmla="*/ 264 h 1906"/>
                <a:gd name="T4" fmla="*/ 6265 w 5740"/>
                <a:gd name="T5" fmla="*/ 264 h 1906"/>
                <a:gd name="T6" fmla="*/ 62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 name="T18" fmla="*/ 0 w 5740"/>
                <a:gd name="T19" fmla="*/ 0 h 1906"/>
                <a:gd name="T20" fmla="*/ 5740 w 5740"/>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FFFF"/>
                </a:solidFill>
              </a:endParaRPr>
            </a:p>
          </p:txBody>
        </p:sp>
      </p:grpSp>
      <p:sp>
        <p:nvSpPr>
          <p:cNvPr id="25605" name="Rectangle 12"/>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6" name="Text Box 13"/>
          <p:cNvSpPr txBox="1">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lnSpc>
                <a:spcPct val="93000"/>
              </a:lnSpc>
              <a:buClr>
                <a:srgbClr val="FFFFFF"/>
              </a:buClr>
              <a:buSzPct val="100000"/>
              <a:buFont typeface="Arial" charset="0"/>
              <a:buNone/>
              <a:defRPr/>
            </a:pPr>
            <a:endParaRPr lang="en-US">
              <a:solidFill>
                <a:srgbClr val="FFFFFF"/>
              </a:solidFill>
            </a:endParaRPr>
          </a:p>
        </p:txBody>
      </p:sp>
      <p:sp>
        <p:nvSpPr>
          <p:cNvPr id="25607" name="Rectangle 1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297032723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a:ea typeface="+mj-ea"/>
          <a:cs typeface="Arial"/>
        </a:defRPr>
      </a:lvl1pPr>
      <a:lvl2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CC00"/>
        </a:buClr>
        <a:buSzPct val="70000"/>
        <a:buFont typeface="Wingdings" charset="0"/>
        <a:buChar char=""/>
        <a:defRPr sz="3200">
          <a:solidFill>
            <a:srgbClr val="FFFFFF"/>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A886E0"/>
        </a:buClr>
        <a:buSzPct val="70000"/>
        <a:buFont typeface="Wingdings"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E5E5FF"/>
        </a:buClr>
        <a:buSzPct val="70000"/>
        <a:buFont typeface="Wingdings"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9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10.xm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3.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3.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The Law, the Prophets and the Writings, Part 24: The Vision of Isaiah">
            <a:extLst>
              <a:ext uri="{FF2B5EF4-FFF2-40B4-BE49-F238E27FC236}">
                <a16:creationId xmlns:a16="http://schemas.microsoft.com/office/drawing/2014/main" id="{709547A6-6705-A540-84D3-A7B79466F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3813" y="3391851"/>
            <a:ext cx="9144000" cy="11509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4000" b="1" i="1" dirty="0">
                <a:solidFill>
                  <a:srgbClr val="FFFFFF"/>
                </a:solidFill>
                <a:effectLst>
                  <a:glow rad="127000">
                    <a:srgbClr val="000000"/>
                  </a:glow>
                </a:effectLst>
                <a:latin typeface="Arial" charset="0"/>
                <a:ea typeface="ＭＳ Ｐゴシック" charset="0"/>
                <a:cs typeface="ＭＳ Ｐゴシック" charset="0"/>
              </a:rPr>
              <a:t>Who wrote Isaiah?</a:t>
            </a:r>
          </a:p>
          <a:p>
            <a:pPr defTabSz="914400">
              <a:defRPr/>
            </a:pPr>
            <a:endParaRPr lang="en-US" sz="4000" b="1" i="1" dirty="0">
              <a:solidFill>
                <a:srgbClr val="FFFFFF"/>
              </a:solidFill>
              <a:effectLst>
                <a:glow rad="127000">
                  <a:srgbClr val="000000"/>
                </a:glow>
              </a:effectLst>
              <a:latin typeface="Arial" charset="0"/>
              <a:ea typeface="ＭＳ Ｐゴシック" charset="0"/>
              <a:cs typeface="ＭＳ Ｐゴシック" charset="0"/>
            </a:endParaRPr>
          </a:p>
        </p:txBody>
      </p:sp>
      <p:sp>
        <p:nvSpPr>
          <p:cNvPr id="900098" name="Rectangle 2"/>
          <p:cNvSpPr>
            <a:spLocks noGrp="1" noChangeArrowheads="1"/>
          </p:cNvSpPr>
          <p:nvPr>
            <p:ph type="ctrTitle"/>
          </p:nvPr>
        </p:nvSpPr>
        <p:spPr>
          <a:xfrm>
            <a:off x="20262" y="-5673"/>
            <a:ext cx="9120187" cy="1446653"/>
          </a:xfrm>
          <a:effectLst>
            <a:outerShdw blurRad="63500" dist="35921" dir="2700000" algn="ctr" rotWithShape="0">
              <a:schemeClr val="tx2">
                <a:alpha val="74998"/>
              </a:schemeClr>
            </a:outerShdw>
          </a:effectLst>
        </p:spPr>
        <p:txBody>
          <a:bodyPr/>
          <a:lstStyle/>
          <a:p>
            <a:pPr>
              <a:defRPr/>
            </a:pPr>
            <a:r>
              <a:rPr lang="en-US" sz="6600" b="1" dirty="0">
                <a:effectLst>
                  <a:glow rad="127000">
                    <a:schemeClr val="tx1"/>
                  </a:glow>
                </a:effectLst>
                <a:latin typeface="Arial" charset="0"/>
                <a:ea typeface="ＭＳ Ｐゴシック" charset="0"/>
                <a:cs typeface="ＭＳ Ｐゴシック" charset="0"/>
              </a:rPr>
              <a:t>Isaiah Authorship</a:t>
            </a:r>
          </a:p>
        </p:txBody>
      </p:sp>
      <p:sp>
        <p:nvSpPr>
          <p:cNvPr id="5" name="Text Box 5"/>
          <p:cNvSpPr txBox="1">
            <a:spLocks noChangeArrowheads="1"/>
          </p:cNvSpPr>
          <p:nvPr/>
        </p:nvSpPr>
        <p:spPr bwMode="auto">
          <a:xfrm>
            <a:off x="-23813" y="6092825"/>
            <a:ext cx="9228216"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Dr. Rick Griffith • Jordan Evangelical Theological Seminary</a:t>
            </a:r>
          </a:p>
          <a:p>
            <a:pPr algn="ctr" defTabSz="914400" eaLnBrk="0" hangingPunct="0">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180840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86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2" y="-27384"/>
            <a:ext cx="9270265" cy="6947867"/>
          </a:xfrm>
          <a:prstGeom prst="rect">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pic>
      <p:sp>
        <p:nvSpPr>
          <p:cNvPr id="676866" name="Text Box 2"/>
          <p:cNvSpPr txBox="1">
            <a:spLocks noChangeArrowheads="1"/>
          </p:cNvSpPr>
          <p:nvPr/>
        </p:nvSpPr>
        <p:spPr bwMode="auto">
          <a:xfrm>
            <a:off x="3048000" y="4953000"/>
            <a:ext cx="6096000" cy="1295400"/>
          </a:xfrm>
          <a:prstGeom prst="rect">
            <a:avLst/>
          </a:prstGeom>
          <a:blipFill dpi="0" rotWithShape="0">
            <a:blip r:embed="rId4"/>
            <a:srcRect/>
            <a:tile tx="0" ty="0" sx="100000" sy="100000" flip="none" algn="tl"/>
          </a:blipFill>
          <a:ln w="9360">
            <a:solidFill>
              <a:srgbClr val="FF9900"/>
            </a:solidFill>
            <a:miter lim="800000"/>
            <a:headEnd/>
            <a:tailEnd/>
          </a:ln>
          <a:effectLst>
            <a:outerShdw dist="38184" dir="2700000" algn="ctr" rotWithShape="0">
              <a:srgbClr val="000066">
                <a:alpha val="75014"/>
              </a:srgbClr>
            </a:outerShdw>
          </a:effec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36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Isaiah</a:t>
            </a:r>
            <a:r>
              <a:rPr kumimoji="0" lang="uk-UA" altLang="ja-JP" sz="36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a:t>
            </a:r>
            <a:r>
              <a:rPr kumimoji="0" lang="en-GB" altLang="ja-JP" sz="36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s 60-Year Ministry</a:t>
            </a:r>
            <a:br>
              <a:rPr kumimoji="0" lang="en-GB" altLang="ja-JP" sz="36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br>
            <a:r>
              <a:rPr kumimoji="0" lang="en-GB" altLang="ja-JP" sz="24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(739-680 </a:t>
            </a:r>
            <a:r>
              <a:rPr kumimoji="0" lang="en-GB" altLang="ja-JP" sz="18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BC</a:t>
            </a:r>
            <a:r>
              <a:rPr kumimoji="0" lang="en-GB" altLang="ja-JP" sz="24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a:t>
            </a:r>
            <a:endParaRPr kumimoji="0" lang="en-GB" sz="2400" b="1" i="0" u="none" strike="noStrike" kern="1200" cap="none" spc="0" normalizeH="0" baseline="0" noProof="0" dirty="0">
              <a:ln>
                <a:noFill/>
              </a:ln>
              <a:solidFill>
                <a:srgbClr val="FFFF00"/>
              </a:solidFill>
              <a:effectLst/>
              <a:uLnTx/>
              <a:uFillTx/>
              <a:latin typeface="Arial" charset="0"/>
              <a:ea typeface="ＭＳ Ｐゴシック" charset="0"/>
              <a:cs typeface="Arial" charset="0"/>
            </a:endParaRPr>
          </a:p>
        </p:txBody>
      </p:sp>
      <p:sp>
        <p:nvSpPr>
          <p:cNvPr id="676867" name="Rectangle 3"/>
          <p:cNvSpPr>
            <a:spLocks noChangeArrowheads="1"/>
          </p:cNvSpPr>
          <p:nvPr/>
        </p:nvSpPr>
        <p:spPr bwMode="auto">
          <a:xfrm>
            <a:off x="1468438" y="3962400"/>
            <a:ext cx="1731962" cy="533400"/>
          </a:xfrm>
          <a:prstGeom prst="rect">
            <a:avLst/>
          </a:prstGeom>
          <a:solidFill>
            <a:srgbClr val="663300"/>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Uzziah</a:t>
            </a:r>
          </a:p>
        </p:txBody>
      </p:sp>
      <p:sp>
        <p:nvSpPr>
          <p:cNvPr id="676868" name="Rectangle 4"/>
          <p:cNvSpPr>
            <a:spLocks noChangeArrowheads="1"/>
          </p:cNvSpPr>
          <p:nvPr/>
        </p:nvSpPr>
        <p:spPr bwMode="auto">
          <a:xfrm>
            <a:off x="3297238" y="3962400"/>
            <a:ext cx="1731962" cy="533400"/>
          </a:xfrm>
          <a:prstGeom prst="rect">
            <a:avLst/>
          </a:prstGeom>
          <a:solidFill>
            <a:srgbClr val="FF0000"/>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Jotham</a:t>
            </a:r>
          </a:p>
        </p:txBody>
      </p:sp>
      <p:sp>
        <p:nvSpPr>
          <p:cNvPr id="676869" name="Rectangle 5"/>
          <p:cNvSpPr>
            <a:spLocks noChangeArrowheads="1"/>
          </p:cNvSpPr>
          <p:nvPr/>
        </p:nvSpPr>
        <p:spPr bwMode="auto">
          <a:xfrm>
            <a:off x="5126038" y="3962400"/>
            <a:ext cx="1731962" cy="533400"/>
          </a:xfrm>
          <a:prstGeom prst="rect">
            <a:avLst/>
          </a:prstGeom>
          <a:solidFill>
            <a:srgbClr val="660033"/>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Ahaz</a:t>
            </a:r>
          </a:p>
        </p:txBody>
      </p:sp>
      <p:sp>
        <p:nvSpPr>
          <p:cNvPr id="676870" name="Rectangle 6"/>
          <p:cNvSpPr>
            <a:spLocks noChangeArrowheads="1"/>
          </p:cNvSpPr>
          <p:nvPr/>
        </p:nvSpPr>
        <p:spPr bwMode="auto">
          <a:xfrm>
            <a:off x="6923088" y="3962400"/>
            <a:ext cx="2068512" cy="533400"/>
          </a:xfrm>
          <a:prstGeom prst="rect">
            <a:avLst/>
          </a:prstGeom>
          <a:solidFill>
            <a:srgbClr val="3366FF"/>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Hezekiah</a:t>
            </a:r>
          </a:p>
        </p:txBody>
      </p:sp>
      <p:sp>
        <p:nvSpPr>
          <p:cNvPr id="676871" name="Rectangle 7"/>
          <p:cNvSpPr>
            <a:spLocks noChangeArrowheads="1"/>
          </p:cNvSpPr>
          <p:nvPr/>
        </p:nvSpPr>
        <p:spPr bwMode="auto">
          <a:xfrm>
            <a:off x="2414588" y="2819400"/>
            <a:ext cx="2057400" cy="533400"/>
          </a:xfrm>
          <a:prstGeom prst="rect">
            <a:avLst/>
          </a:prstGeom>
          <a:solidFill>
            <a:srgbClr val="003300"/>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Pekah</a:t>
            </a:r>
          </a:p>
        </p:txBody>
      </p:sp>
      <p:sp>
        <p:nvSpPr>
          <p:cNvPr id="676872" name="Rectangle 8"/>
          <p:cNvSpPr>
            <a:spLocks noChangeArrowheads="1"/>
          </p:cNvSpPr>
          <p:nvPr/>
        </p:nvSpPr>
        <p:spPr bwMode="auto">
          <a:xfrm>
            <a:off x="4568825" y="2819400"/>
            <a:ext cx="1731963" cy="533400"/>
          </a:xfrm>
          <a:prstGeom prst="rect">
            <a:avLst/>
          </a:prstGeom>
          <a:solidFill>
            <a:srgbClr val="000000"/>
          </a:solidFill>
          <a:ln w="9360">
            <a:solidFill>
              <a:srgbClr val="FF9900"/>
            </a:solidFill>
            <a:miter lim="800000"/>
            <a:headEnd/>
            <a:tailEnd/>
          </a:ln>
          <a:effectLst>
            <a:outerShdw dist="17819" dir="2700000" algn="ctr" rotWithShape="0">
              <a:srgbClr val="000066">
                <a:alpha val="75014"/>
              </a:srgbClr>
            </a:outerShdw>
          </a:effec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Hoshea</a:t>
            </a:r>
          </a:p>
        </p:txBody>
      </p:sp>
      <p:sp>
        <p:nvSpPr>
          <p:cNvPr id="676873" name="Text Box 9"/>
          <p:cNvSpPr txBox="1">
            <a:spLocks noChangeArrowheads="1"/>
          </p:cNvSpPr>
          <p:nvPr/>
        </p:nvSpPr>
        <p:spPr bwMode="auto">
          <a:xfrm>
            <a:off x="76200" y="2667000"/>
            <a:ext cx="27432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1" u="none" strike="noStrike" kern="1200" cap="none" spc="0" normalizeH="0" baseline="0" noProof="0">
                <a:ln>
                  <a:noFill/>
                </a:ln>
                <a:solidFill>
                  <a:srgbClr val="FFFFFF"/>
                </a:solidFill>
                <a:effectLst/>
                <a:uLnTx/>
                <a:uFillTx/>
                <a:latin typeface="Arial" charset="0"/>
                <a:ea typeface="ＭＳ Ｐゴシック" charset="0"/>
                <a:cs typeface="Arial" charset="0"/>
              </a:rPr>
              <a:t>End of the </a:t>
            </a:r>
          </a:p>
          <a:p>
            <a:pPr marL="0" marR="0" lvl="0" indent="0" algn="l"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1" u="none" strike="noStrike" kern="1200" cap="none" spc="0" normalizeH="0" baseline="0" noProof="0">
                <a:ln>
                  <a:noFill/>
                </a:ln>
                <a:solidFill>
                  <a:srgbClr val="FFFFFF"/>
                </a:solidFill>
                <a:effectLst/>
                <a:uLnTx/>
                <a:uFillTx/>
                <a:latin typeface="Arial" charset="0"/>
                <a:ea typeface="ＭＳ Ｐゴシック" charset="0"/>
                <a:cs typeface="Arial" charset="0"/>
              </a:rPr>
              <a:t>Kings of Israel</a:t>
            </a:r>
          </a:p>
        </p:txBody>
      </p:sp>
      <p:sp>
        <p:nvSpPr>
          <p:cNvPr id="676874" name="Text Box 10"/>
          <p:cNvSpPr txBox="1">
            <a:spLocks noChangeArrowheads="1"/>
          </p:cNvSpPr>
          <p:nvPr/>
        </p:nvSpPr>
        <p:spPr bwMode="auto">
          <a:xfrm>
            <a:off x="76200" y="3825875"/>
            <a:ext cx="1692275"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1" u="none" strike="noStrike" kern="1200" cap="none" spc="0" normalizeH="0" baseline="0" noProof="0">
                <a:ln>
                  <a:noFill/>
                </a:ln>
                <a:solidFill>
                  <a:srgbClr val="FFFFFF"/>
                </a:solidFill>
                <a:effectLst/>
                <a:uLnTx/>
                <a:uFillTx/>
                <a:latin typeface="Arial" charset="0"/>
                <a:ea typeface="ＭＳ Ｐゴシック" charset="0"/>
                <a:cs typeface="Arial" charset="0"/>
              </a:rPr>
              <a:t>Kings of Judah</a:t>
            </a:r>
          </a:p>
        </p:txBody>
      </p:sp>
      <p:sp>
        <p:nvSpPr>
          <p:cNvPr id="676875" name="Text Box 11"/>
          <p:cNvSpPr txBox="1">
            <a:spLocks noChangeArrowheads="1"/>
          </p:cNvSpPr>
          <p:nvPr/>
        </p:nvSpPr>
        <p:spPr bwMode="auto">
          <a:xfrm>
            <a:off x="8413750" y="55563"/>
            <a:ext cx="7223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453</a:t>
            </a:r>
          </a:p>
        </p:txBody>
      </p:sp>
      <p:sp>
        <p:nvSpPr>
          <p:cNvPr id="2" name="Title 1"/>
          <p:cNvSpPr>
            <a:spLocks noGrp="1"/>
          </p:cNvSpPr>
          <p:nvPr>
            <p:ph type="title" idx="4294967295"/>
          </p:nvPr>
        </p:nvSpPr>
        <p:spPr>
          <a:xfrm>
            <a:off x="0" y="609601"/>
            <a:ext cx="9144000" cy="875184"/>
          </a:xfrm>
          <a:solidFill>
            <a:schemeClr val="tx1"/>
          </a:solidFill>
        </p:spPr>
        <p:txBody>
          <a:bodyPr/>
          <a:lstStyle/>
          <a:p>
            <a:r>
              <a:rPr lang="en-US" b="1" dirty="0">
                <a:solidFill>
                  <a:schemeClr val="bg1"/>
                </a:solidFill>
              </a:rPr>
              <a:t>When Isaiah Wrote</a:t>
            </a:r>
          </a:p>
        </p:txBody>
      </p:sp>
    </p:spTree>
    <p:extLst>
      <p:ext uri="{BB962C8B-B14F-4D97-AF65-F5344CB8AC3E}">
        <p14:creationId xmlns:p14="http://schemas.microsoft.com/office/powerpoint/2010/main" val="265226964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11113"/>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nvGrpSpPr>
          <p:cNvPr id="664579" name="Group 2"/>
          <p:cNvGrpSpPr>
            <a:grpSpLocks/>
          </p:cNvGrpSpPr>
          <p:nvPr/>
        </p:nvGrpSpPr>
        <p:grpSpPr bwMode="auto">
          <a:xfrm>
            <a:off x="533400" y="3048000"/>
            <a:ext cx="4541838" cy="3427413"/>
            <a:chOff x="336" y="1920"/>
            <a:chExt cx="2861" cy="2159"/>
          </a:xfrm>
        </p:grpSpPr>
        <p:pic>
          <p:nvPicPr>
            <p:cNvPr id="66458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6868" name="Text Box 4"/>
            <p:cNvSpPr txBox="1">
              <a:spLocks noChangeArrowheads="1"/>
            </p:cNvSpPr>
            <p:nvPr/>
          </p:nvSpPr>
          <p:spPr bwMode="auto">
            <a:xfrm>
              <a:off x="1001" y="2759"/>
              <a:ext cx="1531" cy="486"/>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grpSp>
      <p:sp>
        <p:nvSpPr>
          <p:cNvPr id="36869" name="Text Box 5"/>
          <p:cNvSpPr txBox="1">
            <a:spLocks noChangeArrowheads="1"/>
          </p:cNvSpPr>
          <p:nvPr/>
        </p:nvSpPr>
        <p:spPr bwMode="auto">
          <a:xfrm>
            <a:off x="533400" y="473075"/>
            <a:ext cx="8153400" cy="701675"/>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50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40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rPr>
              <a:t>Who wrote Isaiah?</a:t>
            </a:r>
          </a:p>
        </p:txBody>
      </p:sp>
      <p:sp>
        <p:nvSpPr>
          <p:cNvPr id="36870" name="Text Box 6"/>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6871" name="Text Box 7"/>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sng"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Accusations:</a:t>
            </a:r>
          </a:p>
        </p:txBody>
      </p:sp>
      <p:sp>
        <p:nvSpPr>
          <p:cNvPr id="36872" name="Text Box 8"/>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Background</a:t>
            </a:r>
          </a:p>
        </p:txBody>
      </p:sp>
      <p:sp>
        <p:nvSpPr>
          <p:cNvPr id="36873" name="Text Box 9"/>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2. Style &amp; theology</a:t>
            </a:r>
          </a:p>
        </p:txBody>
      </p:sp>
      <p:sp>
        <p:nvSpPr>
          <p:cNvPr id="36874" name="Text Box 10"/>
          <p:cNvSpPr txBox="1">
            <a:spLocks noChangeArrowheads="1"/>
          </p:cNvSpPr>
          <p:nvPr/>
        </p:nvSpPr>
        <p:spPr bwMode="auto">
          <a:xfrm>
            <a:off x="5083175" y="46275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3. Messiah</a:t>
            </a:r>
          </a:p>
        </p:txBody>
      </p:sp>
      <p:sp>
        <p:nvSpPr>
          <p:cNvPr id="36875" name="Text Box 11"/>
          <p:cNvSpPr txBox="1">
            <a:spLocks noChangeArrowheads="1"/>
          </p:cNvSpPr>
          <p:nvPr/>
        </p:nvSpPr>
        <p:spPr bwMode="auto">
          <a:xfrm>
            <a:off x="5083175" y="52117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 Captivity &amp; Cyrus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68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68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368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68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r="32712"/>
          <a:stretch>
            <a:fillRect/>
          </a:stretch>
        </p:blipFill>
        <p:spPr bwMode="auto">
          <a:xfrm>
            <a:off x="533400" y="3048000"/>
            <a:ext cx="3055938"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1" name="Text Box 3"/>
          <p:cNvSpPr txBox="1">
            <a:spLocks noChangeArrowheads="1"/>
          </p:cNvSpPr>
          <p:nvPr/>
        </p:nvSpPr>
        <p:spPr bwMode="auto">
          <a:xfrm>
            <a:off x="1589088" y="4379913"/>
            <a:ext cx="2430462" cy="77152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sp>
        <p:nvSpPr>
          <p:cNvPr id="37892" name="Text Box 4"/>
          <p:cNvSpPr txBox="1">
            <a:spLocks noChangeArrowheads="1"/>
          </p:cNvSpPr>
          <p:nvPr/>
        </p:nvSpPr>
        <p:spPr bwMode="auto">
          <a:xfrm>
            <a:off x="4572000" y="365125"/>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p>
        </p:txBody>
      </p:sp>
      <p:pic>
        <p:nvPicPr>
          <p:cNvPr id="666630"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l="63245"/>
          <a:stretch>
            <a:fillRect/>
          </a:stretch>
        </p:blipFill>
        <p:spPr bwMode="auto">
          <a:xfrm>
            <a:off x="3663950" y="3048000"/>
            <a:ext cx="1670050"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666631" name="Group 6"/>
          <p:cNvGrpSpPr>
            <a:grpSpLocks/>
          </p:cNvGrpSpPr>
          <p:nvPr/>
        </p:nvGrpSpPr>
        <p:grpSpPr bwMode="auto">
          <a:xfrm>
            <a:off x="5114925" y="1936750"/>
            <a:ext cx="2430463" cy="4462463"/>
            <a:chOff x="3222" y="1220"/>
            <a:chExt cx="1531" cy="2811"/>
          </a:xfrm>
        </p:grpSpPr>
        <p:sp>
          <p:nvSpPr>
            <p:cNvPr id="37895" name="AutoShape 7"/>
            <p:cNvSpPr>
              <a:spLocks noChangeArrowheads="1"/>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6" name="AutoShape 8"/>
            <p:cNvSpPr>
              <a:spLocks noChangeArrowheads="1"/>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7" name="AutoShape 9"/>
            <p:cNvSpPr>
              <a:spLocks noChangeArrowheads="1"/>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8" name="AutoShape 10"/>
            <p:cNvSpPr>
              <a:spLocks noChangeArrowheads="1"/>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9" name="AutoShape 11"/>
            <p:cNvSpPr>
              <a:spLocks noChangeArrowheads="1"/>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900" name="AutoShape 12"/>
            <p:cNvSpPr>
              <a:spLocks noChangeArrowheads="1"/>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901" name="AutoShape 13"/>
            <p:cNvSpPr>
              <a:spLocks noChangeArrowheads="1"/>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sp>
        <p:nvSpPr>
          <p:cNvPr id="37902" name="Text Box 14"/>
          <p:cNvSpPr txBox="1">
            <a:spLocks noChangeArrowheads="1"/>
          </p:cNvSpPr>
          <p:nvPr/>
        </p:nvSpPr>
        <p:spPr bwMode="auto">
          <a:xfrm>
            <a:off x="533400" y="365125"/>
            <a:ext cx="4038600" cy="64611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Deutero-Isaiah?</a:t>
            </a:r>
          </a:p>
        </p:txBody>
      </p:sp>
      <p:sp>
        <p:nvSpPr>
          <p:cNvPr id="37903" name="Text Box 15"/>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14" name="Text Box 2"/>
          <p:cNvSpPr txBox="1">
            <a:spLocks noChangeArrowheads="1"/>
          </p:cNvSpPr>
          <p:nvPr/>
        </p:nvSpPr>
        <p:spPr bwMode="auto">
          <a:xfrm>
            <a:off x="1066800" y="944563"/>
            <a:ext cx="32766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rPr>
              <a:t>Trito-Isaiah?</a:t>
            </a:r>
          </a:p>
        </p:txBody>
      </p:sp>
      <p:sp>
        <p:nvSpPr>
          <p:cNvPr id="38915" name="Text Box 3"/>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Deutero-Isaiah?  </a:t>
            </a:r>
          </a:p>
        </p:txBody>
      </p:sp>
      <p:sp>
        <p:nvSpPr>
          <p:cNvPr id="38916"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p>
        </p:txBody>
      </p:sp>
      <p:sp>
        <p:nvSpPr>
          <p:cNvPr id="38917"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40–55  56–66</a:t>
            </a:r>
          </a:p>
        </p:txBody>
      </p:sp>
      <p:pic>
        <p:nvPicPr>
          <p:cNvPr id="668679"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r="32712"/>
          <a:stretch>
            <a:fillRect/>
          </a:stretch>
        </p:blipFill>
        <p:spPr bwMode="auto">
          <a:xfrm>
            <a:off x="533400" y="3048000"/>
            <a:ext cx="3055938"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8919" name="Text Box 7"/>
          <p:cNvSpPr txBox="1">
            <a:spLocks noChangeArrowheads="1"/>
          </p:cNvSpPr>
          <p:nvPr/>
        </p:nvSpPr>
        <p:spPr bwMode="auto">
          <a:xfrm>
            <a:off x="1589088" y="4379913"/>
            <a:ext cx="2430462" cy="77152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pic>
        <p:nvPicPr>
          <p:cNvPr id="668681"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l="59743" r="20128"/>
          <a:stretch>
            <a:fillRect/>
          </a:stretch>
        </p:blipFill>
        <p:spPr bwMode="auto">
          <a:xfrm>
            <a:off x="3657600" y="2973388"/>
            <a:ext cx="914400" cy="342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668682" name="Picture 9"/>
          <p:cNvPicPr>
            <a:picLocks noChangeAspect="1" noChangeArrowheads="1"/>
          </p:cNvPicPr>
          <p:nvPr/>
        </p:nvPicPr>
        <p:blipFill>
          <a:blip r:embed="rId3" cstate="screen">
            <a:extLst>
              <a:ext uri="{28A0092B-C50C-407E-A947-70E740481C1C}">
                <a14:useLocalDpi xmlns:a14="http://schemas.microsoft.com/office/drawing/2010/main"/>
              </a:ext>
            </a:extLst>
          </a:blip>
          <a:srcRect l="75510"/>
          <a:stretch>
            <a:fillRect/>
          </a:stretch>
        </p:blipFill>
        <p:spPr bwMode="auto">
          <a:xfrm>
            <a:off x="4648200" y="2973388"/>
            <a:ext cx="1112838" cy="3427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668683" name="Group 10"/>
          <p:cNvGrpSpPr>
            <a:grpSpLocks/>
          </p:cNvGrpSpPr>
          <p:nvPr/>
        </p:nvGrpSpPr>
        <p:grpSpPr bwMode="auto">
          <a:xfrm>
            <a:off x="5114925" y="1936750"/>
            <a:ext cx="2430463" cy="4462463"/>
            <a:chOff x="3222" y="1220"/>
            <a:chExt cx="1531" cy="2811"/>
          </a:xfrm>
        </p:grpSpPr>
        <p:sp>
          <p:nvSpPr>
            <p:cNvPr id="38923" name="AutoShape 11"/>
            <p:cNvSpPr>
              <a:spLocks noChangeArrowheads="1"/>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4" name="AutoShape 12"/>
            <p:cNvSpPr>
              <a:spLocks noChangeArrowheads="1"/>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5" name="AutoShape 13"/>
            <p:cNvSpPr>
              <a:spLocks noChangeArrowheads="1"/>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6" name="AutoShape 14"/>
            <p:cNvSpPr>
              <a:spLocks noChangeArrowheads="1"/>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7" name="AutoShape 15"/>
            <p:cNvSpPr>
              <a:spLocks noChangeArrowheads="1"/>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8" name="AutoShape 16"/>
            <p:cNvSpPr>
              <a:spLocks noChangeArrowheads="1"/>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29" name="AutoShape 17"/>
            <p:cNvSpPr>
              <a:spLocks noChangeArrowheads="1"/>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grpSp>
        <p:nvGrpSpPr>
          <p:cNvPr id="668684" name="Group 18"/>
          <p:cNvGrpSpPr>
            <a:grpSpLocks/>
          </p:cNvGrpSpPr>
          <p:nvPr/>
        </p:nvGrpSpPr>
        <p:grpSpPr bwMode="auto">
          <a:xfrm>
            <a:off x="6711950" y="1981200"/>
            <a:ext cx="2430463" cy="4462463"/>
            <a:chOff x="4228" y="1248"/>
            <a:chExt cx="1531" cy="2811"/>
          </a:xfrm>
        </p:grpSpPr>
        <p:sp>
          <p:nvSpPr>
            <p:cNvPr id="38931" name="AutoShape 19"/>
            <p:cNvSpPr>
              <a:spLocks noChangeArrowheads="1"/>
            </p:cNvSpPr>
            <p:nvPr/>
          </p:nvSpPr>
          <p:spPr bwMode="auto">
            <a:xfrm>
              <a:off x="4755" y="2790"/>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2" name="AutoShape 20"/>
            <p:cNvSpPr>
              <a:spLocks noChangeArrowheads="1"/>
            </p:cNvSpPr>
            <p:nvPr/>
          </p:nvSpPr>
          <p:spPr bwMode="auto">
            <a:xfrm>
              <a:off x="4798" y="3584"/>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3" name="AutoShape 21"/>
            <p:cNvSpPr>
              <a:spLocks noChangeArrowheads="1"/>
            </p:cNvSpPr>
            <p:nvPr/>
          </p:nvSpPr>
          <p:spPr bwMode="auto">
            <a:xfrm>
              <a:off x="4947" y="2866"/>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4" name="AutoShape 22"/>
            <p:cNvSpPr>
              <a:spLocks noChangeArrowheads="1"/>
            </p:cNvSpPr>
            <p:nvPr/>
          </p:nvSpPr>
          <p:spPr bwMode="auto">
            <a:xfrm>
              <a:off x="4228" y="1248"/>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5" name="AutoShape 23"/>
            <p:cNvSpPr>
              <a:spLocks noChangeArrowheads="1"/>
            </p:cNvSpPr>
            <p:nvPr/>
          </p:nvSpPr>
          <p:spPr bwMode="auto">
            <a:xfrm>
              <a:off x="4352" y="2771"/>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6" name="AutoShape 24"/>
            <p:cNvSpPr>
              <a:spLocks noChangeArrowheads="1"/>
            </p:cNvSpPr>
            <p:nvPr/>
          </p:nvSpPr>
          <p:spPr bwMode="auto">
            <a:xfrm>
              <a:off x="4293" y="1388"/>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8937" name="AutoShape 25"/>
            <p:cNvSpPr>
              <a:spLocks noChangeArrowheads="1"/>
            </p:cNvSpPr>
            <p:nvPr/>
          </p:nvSpPr>
          <p:spPr bwMode="auto">
            <a:xfrm>
              <a:off x="5384" y="2850"/>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sp>
        <p:nvSpPr>
          <p:cNvPr id="38938" name="Text Box 26"/>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0"/>
            <a:ext cx="9144000" cy="1714500"/>
          </a:xfrm>
          <a:effectLst>
            <a:outerShdw blurRad="63500" dist="35921" dir="2700000" algn="ctr" rotWithShape="0">
              <a:schemeClr val="tx2">
                <a:alpha val="74998"/>
              </a:schemeClr>
            </a:outerShdw>
          </a:effectLst>
        </p:spPr>
        <p:txBody>
          <a:bodyPr anchor="ctr"/>
          <a:lstStyle/>
          <a:p>
            <a:pPr>
              <a:defRPr/>
            </a:pPr>
            <a:r>
              <a:rPr lang="en-US" b="1" dirty="0">
                <a:effectLst>
                  <a:glow rad="127000">
                    <a:schemeClr val="tx1"/>
                  </a:glow>
                </a:effectLst>
                <a:latin typeface="Arial" charset="0"/>
                <a:ea typeface="ＭＳ Ｐゴシック" charset="0"/>
                <a:cs typeface="ＭＳ Ｐゴシック" charset="0"/>
              </a:rPr>
              <a:t>What arguments support Isaiah as author of the whole book?</a:t>
            </a:r>
          </a:p>
        </p:txBody>
      </p:sp>
      <p:pic>
        <p:nvPicPr>
          <p:cNvPr id="3074" name="Picture 2" descr="A Lesson from King Hezekiah and Isaiah - Watch Jerusalem">
            <a:extLst>
              <a:ext uri="{FF2B5EF4-FFF2-40B4-BE49-F238E27FC236}">
                <a16:creationId xmlns:a16="http://schemas.microsoft.com/office/drawing/2014/main" id="{2C4F7321-1373-5F41-8F14-9F427D209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54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514060"/>
            <a:ext cx="9144000" cy="3196992"/>
          </a:xfrm>
          <a:effectLst>
            <a:outerShdw blurRad="63500" dist="35921" dir="2700000" algn="ctr" rotWithShape="0">
              <a:schemeClr val="tx2">
                <a:alpha val="74998"/>
              </a:schemeClr>
            </a:outerShdw>
          </a:effectLst>
        </p:spPr>
        <p:txBody>
          <a:bodyPr anchor="ctr"/>
          <a:lstStyle/>
          <a:p>
            <a:pPr>
              <a:defRPr/>
            </a:pPr>
            <a:r>
              <a:rPr lang="en-US" sz="6600" b="1" dirty="0">
                <a:effectLst>
                  <a:glow rad="127000">
                    <a:schemeClr val="tx1"/>
                  </a:glow>
                </a:effectLst>
                <a:latin typeface="Arial" charset="0"/>
                <a:ea typeface="ＭＳ Ｐゴシック" charset="0"/>
                <a:cs typeface="ＭＳ Ｐゴシック" charset="0"/>
              </a:rPr>
              <a:t>Literary </a:t>
            </a:r>
            <a:br>
              <a:rPr lang="en-US" sz="6600" b="1" dirty="0">
                <a:effectLst>
                  <a:glow rad="127000">
                    <a:schemeClr val="tx1"/>
                  </a:glow>
                </a:effectLst>
                <a:latin typeface="Arial" charset="0"/>
                <a:ea typeface="ＭＳ Ｐゴシック" charset="0"/>
                <a:cs typeface="ＭＳ Ｐゴシック" charset="0"/>
              </a:rPr>
            </a:br>
            <a:r>
              <a:rPr lang="en-US" sz="6600" b="1" dirty="0">
                <a:effectLst>
                  <a:glow rad="127000">
                    <a:schemeClr val="tx1"/>
                  </a:glow>
                </a:effectLst>
                <a:latin typeface="Arial" charset="0"/>
                <a:ea typeface="ＭＳ Ｐゴシック" charset="0"/>
                <a:cs typeface="ＭＳ Ｐゴシック" charset="0"/>
              </a:rPr>
              <a:t>Arguments</a:t>
            </a:r>
          </a:p>
        </p:txBody>
      </p:sp>
      <p:sp>
        <p:nvSpPr>
          <p:cNvPr id="7" name="Rectangle 2">
            <a:extLst>
              <a:ext uri="{FF2B5EF4-FFF2-40B4-BE49-F238E27FC236}">
                <a16:creationId xmlns:a16="http://schemas.microsoft.com/office/drawing/2014/main" id="{50CD8E67-F9FA-3641-964F-0DD67E08D01D}"/>
              </a:ext>
            </a:extLst>
          </p:cNvPr>
          <p:cNvSpPr txBox="1">
            <a:spLocks noChangeArrowheads="1"/>
          </p:cNvSpPr>
          <p:nvPr/>
        </p:nvSpPr>
        <p:spPr bwMode="auto">
          <a:xfrm>
            <a:off x="0" y="1"/>
            <a:ext cx="9144000" cy="887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glow rad="127000">
                    <a:schemeClr val="tx1"/>
                  </a:glow>
                </a:effectLst>
                <a:latin typeface="Arial" charset="0"/>
                <a:ea typeface="ＭＳ Ｐゴシック" charset="0"/>
                <a:cs typeface="ＭＳ Ｐゴシック" charset="0"/>
              </a:rPr>
              <a:t>Evidence for Isaiah’s Authorship</a:t>
            </a:r>
          </a:p>
        </p:txBody>
      </p:sp>
    </p:spTree>
    <p:extLst>
      <p:ext uri="{BB962C8B-B14F-4D97-AF65-F5344CB8AC3E}">
        <p14:creationId xmlns:p14="http://schemas.microsoft.com/office/powerpoint/2010/main" val="37276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Deutero-Isaiah?  </a:t>
            </a: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Trito-Isaiah?  </a:t>
            </a: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1–66</a:t>
            </a: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Isaiah</a:t>
              </a: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Uno</a:t>
            </a: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 Isaiah?  </a:t>
            </a: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sng"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Responses:</a:t>
            </a: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Background</a:t>
            </a: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40–55  56–66</a:t>
            </a:r>
          </a:p>
        </p:txBody>
      </p:sp>
    </p:spTree>
    <p:extLst>
      <p:ext uri="{BB962C8B-B14F-4D97-AF65-F5344CB8AC3E}">
        <p14:creationId xmlns:p14="http://schemas.microsoft.com/office/powerpoint/2010/main" val="3785361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39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4"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1975"/>
            <a:ext cx="9144000" cy="635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5795" name="Rectangle 3"/>
          <p:cNvSpPr>
            <a:spLocks noGrp="1" noChangeArrowheads="1"/>
          </p:cNvSpPr>
          <p:nvPr>
            <p:ph type="title"/>
          </p:nvPr>
        </p:nvSpPr>
        <p:spPr>
          <a:xfrm>
            <a:off x="0" y="-76200"/>
            <a:ext cx="7596188" cy="685800"/>
          </a:xfrm>
        </p:spPr>
        <p:txBody>
          <a:bodyPr/>
          <a:lstStyle/>
          <a:p>
            <a:pPr algn="ctr">
              <a:defRPr/>
            </a:pPr>
            <a:r>
              <a:rPr kumimoji="0" lang="en-US" sz="3200" b="1" dirty="0">
                <a:solidFill>
                  <a:schemeClr val="tx1"/>
                </a:solidFill>
                <a:latin typeface="Arial"/>
                <a:ea typeface="ＭＳ Ｐゴシック" charset="0"/>
                <a:cs typeface="Arial"/>
              </a:rPr>
              <a:t>Chart of OT Kings &amp; Prophets</a:t>
            </a:r>
          </a:p>
        </p:txBody>
      </p:sp>
      <p:sp>
        <p:nvSpPr>
          <p:cNvPr id="5"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 &amp; 342</a:t>
            </a:r>
          </a:p>
        </p:txBody>
      </p:sp>
      <p:grpSp>
        <p:nvGrpSpPr>
          <p:cNvPr id="3" name="Group 2">
            <a:extLst>
              <a:ext uri="{FF2B5EF4-FFF2-40B4-BE49-F238E27FC236}">
                <a16:creationId xmlns:a16="http://schemas.microsoft.com/office/drawing/2014/main" id="{287AF7CD-B227-4C41-82EE-64D7CCB52F9D}"/>
              </a:ext>
            </a:extLst>
          </p:cNvPr>
          <p:cNvGrpSpPr/>
          <p:nvPr/>
        </p:nvGrpSpPr>
        <p:grpSpPr>
          <a:xfrm>
            <a:off x="1265276" y="1796899"/>
            <a:ext cx="3615069" cy="2258093"/>
            <a:chOff x="1265276" y="1796899"/>
            <a:chExt cx="3615069" cy="2258093"/>
          </a:xfrm>
        </p:grpSpPr>
        <p:sp>
          <p:nvSpPr>
            <p:cNvPr id="10" name="Oval 9">
              <a:extLst>
                <a:ext uri="{FF2B5EF4-FFF2-40B4-BE49-F238E27FC236}">
                  <a16:creationId xmlns:a16="http://schemas.microsoft.com/office/drawing/2014/main" id="{28F6D1BB-7FE5-1A42-AB8C-501A636C1C13}"/>
                </a:ext>
              </a:extLst>
            </p:cNvPr>
            <p:cNvSpPr/>
            <p:nvPr/>
          </p:nvSpPr>
          <p:spPr>
            <a:xfrm>
              <a:off x="1265276" y="2115879"/>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DFA968-098B-A445-8847-A062B3521BB9}"/>
                </a:ext>
              </a:extLst>
            </p:cNvPr>
            <p:cNvSpPr/>
            <p:nvPr/>
          </p:nvSpPr>
          <p:spPr bwMode="auto">
            <a:xfrm>
              <a:off x="1297175" y="1796899"/>
              <a:ext cx="2220686" cy="854593"/>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eaLnBrk="1" fontAlgn="base" latinLnBrk="0" hangingPunct="1">
                <a:lnSpc>
                  <a:spcPct val="93000"/>
                </a:lnSpc>
                <a:spcBef>
                  <a:spcPct val="0"/>
                </a:spcBef>
                <a:spcAft>
                  <a:spcPct val="0"/>
                </a:spcAft>
                <a:buClr>
                  <a:srgbClr val="FFFFFF"/>
                </a:buClr>
                <a:buSzPct val="100000"/>
                <a:buFontTx/>
                <a:buNone/>
                <a:tabLst/>
                <a:defRPr/>
              </a:pPr>
              <a:r>
                <a:rPr kumimoji="0" lang="en-US" sz="2400" b="1" i="0" u="none" strike="noStrike" kern="0" cap="none" spc="0" normalizeH="0" baseline="0" noProof="0" dirty="0">
                  <a:ln>
                    <a:noFill/>
                  </a:ln>
                  <a:solidFill>
                    <a:srgbClr val="FFFFFF"/>
                  </a:solidFill>
                  <a:effectLst/>
                  <a:uLnTx/>
                  <a:uFillTx/>
                  <a:ea typeface="ＭＳ Ｐゴシック" charset="-128"/>
                </a:rPr>
                <a:t>Assyria Strong</a:t>
              </a:r>
            </a:p>
          </p:txBody>
        </p:sp>
      </p:grpSp>
      <p:grpSp>
        <p:nvGrpSpPr>
          <p:cNvPr id="4" name="Group 3">
            <a:extLst>
              <a:ext uri="{FF2B5EF4-FFF2-40B4-BE49-F238E27FC236}">
                <a16:creationId xmlns:a16="http://schemas.microsoft.com/office/drawing/2014/main" id="{43682672-3D74-9649-ACCB-8D7CFFC42EDC}"/>
              </a:ext>
            </a:extLst>
          </p:cNvPr>
          <p:cNvGrpSpPr/>
          <p:nvPr/>
        </p:nvGrpSpPr>
        <p:grpSpPr>
          <a:xfrm>
            <a:off x="-244548" y="4322352"/>
            <a:ext cx="3615069" cy="2358882"/>
            <a:chOff x="-244548" y="4322352"/>
            <a:chExt cx="3615069" cy="2358882"/>
          </a:xfrm>
        </p:grpSpPr>
        <p:sp>
          <p:nvSpPr>
            <p:cNvPr id="2" name="Oval 1">
              <a:extLst>
                <a:ext uri="{FF2B5EF4-FFF2-40B4-BE49-F238E27FC236}">
                  <a16:creationId xmlns:a16="http://schemas.microsoft.com/office/drawing/2014/main" id="{EA95E61F-F496-A745-BD24-90A1B1C0992C}"/>
                </a:ext>
              </a:extLst>
            </p:cNvPr>
            <p:cNvSpPr/>
            <p:nvPr/>
          </p:nvSpPr>
          <p:spPr>
            <a:xfrm>
              <a:off x="-244548" y="4742121"/>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622058-F36C-6D4C-A6DE-5EF147CBAF10}"/>
                </a:ext>
              </a:extLst>
            </p:cNvPr>
            <p:cNvSpPr/>
            <p:nvPr/>
          </p:nvSpPr>
          <p:spPr bwMode="auto">
            <a:xfrm>
              <a:off x="-21265" y="4322352"/>
              <a:ext cx="2220686" cy="854593"/>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49263" fontAlgn="base">
                <a:lnSpc>
                  <a:spcPct val="93000"/>
                </a:lnSpc>
                <a:spcBef>
                  <a:spcPct val="0"/>
                </a:spcBef>
                <a:spcAft>
                  <a:spcPct val="0"/>
                </a:spcAft>
                <a:buClr>
                  <a:srgbClr val="FFFFFF"/>
                </a:buClr>
                <a:buSzPct val="100000"/>
                <a:defRPr/>
              </a:pPr>
              <a:r>
                <a:rPr lang="en-US" sz="2400" b="1" kern="0" dirty="0">
                  <a:solidFill>
                    <a:srgbClr val="FFFFFF"/>
                  </a:solidFill>
                  <a:ea typeface="ＭＳ Ｐゴシック" charset="-128"/>
                </a:rPr>
                <a:t>Babylon Strong</a:t>
              </a:r>
            </a:p>
          </p:txBody>
        </p:sp>
      </p:grpSp>
      <p:sp>
        <p:nvSpPr>
          <p:cNvPr id="13" name="Rectangle 3">
            <a:extLst>
              <a:ext uri="{FF2B5EF4-FFF2-40B4-BE49-F238E27FC236}">
                <a16:creationId xmlns:a16="http://schemas.microsoft.com/office/drawing/2014/main" id="{3D5A4110-025F-9145-8D7B-7A436C916B2B}"/>
              </a:ext>
            </a:extLst>
          </p:cNvPr>
          <p:cNvSpPr txBox="1">
            <a:spLocks noChangeArrowheads="1"/>
          </p:cNvSpPr>
          <p:nvPr/>
        </p:nvSpPr>
        <p:spPr bwMode="auto">
          <a:xfrm>
            <a:off x="4144144" y="6368852"/>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Chart of Old Testament Kings &amp; Prophets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352754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r="32712"/>
          <a:stretch>
            <a:fillRect/>
          </a:stretch>
        </p:blipFill>
        <p:spPr bwMode="auto">
          <a:xfrm>
            <a:off x="533400" y="3048000"/>
            <a:ext cx="3055938"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1" name="Text Box 3"/>
          <p:cNvSpPr txBox="1">
            <a:spLocks noChangeArrowheads="1"/>
          </p:cNvSpPr>
          <p:nvPr/>
        </p:nvSpPr>
        <p:spPr bwMode="auto">
          <a:xfrm>
            <a:off x="1589088" y="4379913"/>
            <a:ext cx="2430462" cy="77152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sp>
        <p:nvSpPr>
          <p:cNvPr id="37892" name="Text Box 4"/>
          <p:cNvSpPr txBox="1">
            <a:spLocks noChangeArrowheads="1"/>
          </p:cNvSpPr>
          <p:nvPr/>
        </p:nvSpPr>
        <p:spPr bwMode="auto">
          <a:xfrm>
            <a:off x="4572000" y="365125"/>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p>
        </p:txBody>
      </p:sp>
      <p:pic>
        <p:nvPicPr>
          <p:cNvPr id="666630"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l="63245"/>
          <a:stretch>
            <a:fillRect/>
          </a:stretch>
        </p:blipFill>
        <p:spPr bwMode="auto">
          <a:xfrm>
            <a:off x="3663950" y="3048000"/>
            <a:ext cx="1670050"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02" name="Text Box 14"/>
          <p:cNvSpPr txBox="1">
            <a:spLocks noChangeArrowheads="1"/>
          </p:cNvSpPr>
          <p:nvPr/>
        </p:nvSpPr>
        <p:spPr bwMode="auto">
          <a:xfrm>
            <a:off x="533400" y="365125"/>
            <a:ext cx="4038600" cy="64611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rPr>
              <a:t>Deutero-Isaiah?</a:t>
            </a:r>
          </a:p>
        </p:txBody>
      </p:sp>
      <p:sp>
        <p:nvSpPr>
          <p:cNvPr id="37903" name="Text Box 15"/>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17" name="Text Box 12">
            <a:extLst>
              <a:ext uri="{FF2B5EF4-FFF2-40B4-BE49-F238E27FC236}">
                <a16:creationId xmlns:a16="http://schemas.microsoft.com/office/drawing/2014/main" id="{456CB44A-D9C8-C94F-B42B-862D9FC9A969}"/>
              </a:ext>
            </a:extLst>
          </p:cNvPr>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sng"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Responses:</a:t>
            </a:r>
          </a:p>
        </p:txBody>
      </p:sp>
      <p:sp>
        <p:nvSpPr>
          <p:cNvPr id="18" name="Text Box 13">
            <a:extLst>
              <a:ext uri="{FF2B5EF4-FFF2-40B4-BE49-F238E27FC236}">
                <a16:creationId xmlns:a16="http://schemas.microsoft.com/office/drawing/2014/main" id="{947F7ECF-3071-5E41-993D-5ACD286C6262}"/>
              </a:ext>
            </a:extLst>
          </p:cNvPr>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Background</a:t>
            </a:r>
          </a:p>
        </p:txBody>
      </p:sp>
      <p:sp>
        <p:nvSpPr>
          <p:cNvPr id="19" name="Text Box 12">
            <a:extLst>
              <a:ext uri="{FF2B5EF4-FFF2-40B4-BE49-F238E27FC236}">
                <a16:creationId xmlns:a16="http://schemas.microsoft.com/office/drawing/2014/main" id="{D4670EFE-784D-1E4D-AFE6-4C0AFA0FA961}"/>
              </a:ext>
            </a:extLst>
          </p:cNvPr>
          <p:cNvSpPr txBox="1">
            <a:spLocks noChangeArrowheads="1"/>
          </p:cNvSpPr>
          <p:nvPr/>
        </p:nvSpPr>
        <p:spPr bwMode="auto">
          <a:xfrm>
            <a:off x="59267" y="1253785"/>
            <a:ext cx="2893040" cy="586957"/>
          </a:xfrm>
          <a:prstGeom prst="rect">
            <a:avLst/>
          </a:prstGeom>
          <a:solidFill>
            <a:schemeClr val="tx1"/>
          </a:solidFill>
          <a:ln w="38100">
            <a:solidFill>
              <a:schemeClr val="bg1"/>
            </a:solid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Accusation:</a:t>
            </a:r>
          </a:p>
        </p:txBody>
      </p:sp>
      <p:sp>
        <p:nvSpPr>
          <p:cNvPr id="2" name="Down Arrow Callout 1">
            <a:extLst>
              <a:ext uri="{FF2B5EF4-FFF2-40B4-BE49-F238E27FC236}">
                <a16:creationId xmlns:a16="http://schemas.microsoft.com/office/drawing/2014/main" id="{3E8C88CB-D4DD-9842-B207-CC017756DEC8}"/>
              </a:ext>
            </a:extLst>
          </p:cNvPr>
          <p:cNvSpPr/>
          <p:nvPr/>
        </p:nvSpPr>
        <p:spPr bwMode="auto">
          <a:xfrm>
            <a:off x="584544" y="1948543"/>
            <a:ext cx="2220686" cy="2140857"/>
          </a:xfrm>
          <a:prstGeom prst="downArrowCallou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kumimoji="0" lang="en-US" sz="2400" b="1" i="0" u="none" strike="noStrike" cap="none" normalizeH="0" baseline="0" dirty="0">
                <a:ln>
                  <a:noFill/>
                </a:ln>
                <a:solidFill>
                  <a:schemeClr val="bg1"/>
                </a:solidFill>
                <a:effectLst/>
                <a:latin typeface="Arial" charset="0"/>
                <a:ea typeface="ＭＳ Ｐゴシック" charset="-128"/>
              </a:rPr>
              <a:t>Assyrian Background</a:t>
            </a:r>
          </a:p>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lang="en-US" sz="2400" b="1" dirty="0">
                <a:solidFill>
                  <a:schemeClr val="bg1"/>
                </a:solidFill>
                <a:latin typeface="Arial" charset="0"/>
                <a:ea typeface="ＭＳ Ｐゴシック" charset="-128"/>
              </a:rPr>
              <a:t>(Isa 1–39)</a:t>
            </a:r>
            <a:endParaRPr kumimoji="0" lang="en-US" sz="2400" b="1" i="0" u="none" strike="noStrike" cap="none" normalizeH="0" baseline="0" dirty="0">
              <a:ln>
                <a:noFill/>
              </a:ln>
              <a:solidFill>
                <a:schemeClr val="bg1"/>
              </a:solidFill>
              <a:effectLst/>
              <a:latin typeface="Arial" charset="0"/>
              <a:ea typeface="ＭＳ Ｐゴシック" charset="-128"/>
            </a:endParaRPr>
          </a:p>
        </p:txBody>
      </p:sp>
      <p:sp>
        <p:nvSpPr>
          <p:cNvPr id="22" name="Down Arrow Callout 21">
            <a:extLst>
              <a:ext uri="{FF2B5EF4-FFF2-40B4-BE49-F238E27FC236}">
                <a16:creationId xmlns:a16="http://schemas.microsoft.com/office/drawing/2014/main" id="{3C9A5022-26DA-AF49-83DE-00630197ADD3}"/>
              </a:ext>
            </a:extLst>
          </p:cNvPr>
          <p:cNvSpPr/>
          <p:nvPr/>
        </p:nvSpPr>
        <p:spPr bwMode="auto">
          <a:xfrm>
            <a:off x="2903196" y="1948543"/>
            <a:ext cx="2220686" cy="2140857"/>
          </a:xfrm>
          <a:prstGeom prst="downArrowCallou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kumimoji="0" lang="en-US" sz="2400" b="1" i="0" u="none" strike="noStrike" cap="none" normalizeH="0" baseline="0" dirty="0">
                <a:ln>
                  <a:noFill/>
                </a:ln>
                <a:solidFill>
                  <a:schemeClr val="bg1"/>
                </a:solidFill>
                <a:effectLst/>
                <a:latin typeface="Arial" charset="0"/>
                <a:ea typeface="ＭＳ Ｐゴシック" charset="-128"/>
              </a:rPr>
              <a:t>Babylonian Background</a:t>
            </a:r>
          </a:p>
          <a:p>
            <a:pPr marL="0" marR="0" indent="0" algn="ctr" defTabSz="449263" rtl="0" eaLnBrk="1" fontAlgn="base" latinLnBrk="0" hangingPunct="1">
              <a:lnSpc>
                <a:spcPct val="93000"/>
              </a:lnSpc>
              <a:spcBef>
                <a:spcPct val="0"/>
              </a:spcBef>
              <a:spcAft>
                <a:spcPct val="0"/>
              </a:spcAft>
              <a:buClr>
                <a:srgbClr val="FFFFFF"/>
              </a:buClr>
              <a:buSzPct val="100000"/>
              <a:buFont typeface="Arial" charset="0"/>
              <a:buNone/>
              <a:tabLst/>
            </a:pPr>
            <a:r>
              <a:rPr lang="en-US" sz="2400" b="1" dirty="0">
                <a:solidFill>
                  <a:schemeClr val="bg1"/>
                </a:solidFill>
                <a:latin typeface="Arial" charset="0"/>
                <a:ea typeface="ＭＳ Ｐゴシック" charset="-128"/>
              </a:rPr>
              <a:t>(Isa 40–66)</a:t>
            </a:r>
            <a:endParaRPr kumimoji="0" lang="en-US" sz="2400" b="1" i="0" u="none" strike="noStrike" cap="none" normalizeH="0" baseline="0" dirty="0">
              <a:ln>
                <a:noFill/>
              </a:ln>
              <a:solidFill>
                <a:schemeClr val="bg1"/>
              </a:solidFill>
              <a:effectLst/>
              <a:latin typeface="Arial" charset="0"/>
              <a:ea typeface="ＭＳ Ｐゴシック" charset="-128"/>
            </a:endParaRPr>
          </a:p>
        </p:txBody>
      </p:sp>
      <p:sp>
        <p:nvSpPr>
          <p:cNvPr id="23" name="Text Box 12">
            <a:extLst>
              <a:ext uri="{FF2B5EF4-FFF2-40B4-BE49-F238E27FC236}">
                <a16:creationId xmlns:a16="http://schemas.microsoft.com/office/drawing/2014/main" id="{0C2A15CA-4B0B-184F-A961-08DFD46A4FF6}"/>
              </a:ext>
            </a:extLst>
          </p:cNvPr>
          <p:cNvSpPr txBox="1">
            <a:spLocks noChangeArrowheads="1"/>
          </p:cNvSpPr>
          <p:nvPr/>
        </p:nvSpPr>
        <p:spPr bwMode="auto">
          <a:xfrm>
            <a:off x="59267" y="4775916"/>
            <a:ext cx="2893040" cy="586957"/>
          </a:xfrm>
          <a:prstGeom prst="rect">
            <a:avLst/>
          </a:prstGeom>
          <a:solidFill>
            <a:schemeClr val="tx1"/>
          </a:solidFill>
          <a:ln w="38100">
            <a:solidFill>
              <a:schemeClr val="bg1"/>
            </a:solid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Rebuttal:</a:t>
            </a:r>
          </a:p>
        </p:txBody>
      </p:sp>
      <p:sp>
        <p:nvSpPr>
          <p:cNvPr id="3" name="Rectangle 2">
            <a:extLst>
              <a:ext uri="{FF2B5EF4-FFF2-40B4-BE49-F238E27FC236}">
                <a16:creationId xmlns:a16="http://schemas.microsoft.com/office/drawing/2014/main" id="{C46CE808-833F-9443-81F6-AC336E7E7F10}"/>
              </a:ext>
            </a:extLst>
          </p:cNvPr>
          <p:cNvSpPr/>
          <p:nvPr/>
        </p:nvSpPr>
        <p:spPr bwMode="auto">
          <a:xfrm>
            <a:off x="584544" y="5401341"/>
            <a:ext cx="2220686" cy="1456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3000"/>
              </a:lnSpc>
              <a:spcBef>
                <a:spcPct val="0"/>
              </a:spcBef>
              <a:spcAft>
                <a:spcPct val="0"/>
              </a:spcAft>
              <a:buClr>
                <a:srgbClr val="FFFFFF"/>
              </a:buClr>
              <a:buSzPct val="100000"/>
            </a:pPr>
            <a:r>
              <a:rPr lang="en-US" sz="2400" b="1" dirty="0">
                <a:solidFill>
                  <a:schemeClr val="bg1"/>
                </a:solidFill>
                <a:latin typeface="Arial" charset="0"/>
                <a:ea typeface="ＭＳ Ｐゴシック" charset="-128"/>
              </a:rPr>
              <a:t>Babylon Noted 9 Times in </a:t>
            </a:r>
            <a:br>
              <a:rPr lang="en-US" sz="2400" b="1" dirty="0">
                <a:solidFill>
                  <a:schemeClr val="bg1"/>
                </a:solidFill>
                <a:latin typeface="Arial" charset="0"/>
                <a:ea typeface="ＭＳ Ｐゴシック" charset="-128"/>
              </a:rPr>
            </a:br>
            <a:r>
              <a:rPr lang="en-US" sz="2400" b="1" dirty="0">
                <a:solidFill>
                  <a:schemeClr val="bg1"/>
                </a:solidFill>
                <a:latin typeface="Arial" charset="0"/>
                <a:ea typeface="ＭＳ Ｐゴシック" charset="-128"/>
              </a:rPr>
              <a:t>1–39</a:t>
            </a:r>
          </a:p>
        </p:txBody>
      </p:sp>
      <p:sp>
        <p:nvSpPr>
          <p:cNvPr id="28" name="Rectangle 27">
            <a:extLst>
              <a:ext uri="{FF2B5EF4-FFF2-40B4-BE49-F238E27FC236}">
                <a16:creationId xmlns:a16="http://schemas.microsoft.com/office/drawing/2014/main" id="{D8B0C19B-A1D7-F84C-BFBF-949727C31D77}"/>
              </a:ext>
            </a:extLst>
          </p:cNvPr>
          <p:cNvSpPr/>
          <p:nvPr/>
        </p:nvSpPr>
        <p:spPr bwMode="auto">
          <a:xfrm>
            <a:off x="2903196" y="5401341"/>
            <a:ext cx="2220686" cy="1456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3000"/>
              </a:lnSpc>
              <a:spcBef>
                <a:spcPct val="0"/>
              </a:spcBef>
              <a:spcAft>
                <a:spcPct val="0"/>
              </a:spcAft>
              <a:buClr>
                <a:srgbClr val="FFFFFF"/>
              </a:buClr>
              <a:buSzPct val="100000"/>
            </a:pPr>
            <a:r>
              <a:rPr lang="en-US" sz="2400" b="1" dirty="0">
                <a:solidFill>
                  <a:schemeClr val="bg1"/>
                </a:solidFill>
                <a:latin typeface="Arial" charset="0"/>
                <a:ea typeface="ＭＳ Ｐゴシック" charset="-128"/>
              </a:rPr>
              <a:t>Babylon Noted Only 4 Times in </a:t>
            </a:r>
            <a:br>
              <a:rPr lang="en-US" sz="2400" b="1" dirty="0">
                <a:solidFill>
                  <a:schemeClr val="bg1"/>
                </a:solidFill>
                <a:latin typeface="Arial" charset="0"/>
                <a:ea typeface="ＭＳ Ｐゴシック" charset="-128"/>
              </a:rPr>
            </a:br>
            <a:r>
              <a:rPr lang="en-US" sz="2400" b="1" dirty="0">
                <a:solidFill>
                  <a:schemeClr val="bg1"/>
                </a:solidFill>
                <a:latin typeface="Arial" charset="0"/>
                <a:ea typeface="ＭＳ Ｐゴシック" charset="-128"/>
              </a:rPr>
              <a:t>40–66</a:t>
            </a:r>
          </a:p>
        </p:txBody>
      </p:sp>
      <p:sp>
        <p:nvSpPr>
          <p:cNvPr id="29" name="Rectangle 28">
            <a:extLst>
              <a:ext uri="{FF2B5EF4-FFF2-40B4-BE49-F238E27FC236}">
                <a16:creationId xmlns:a16="http://schemas.microsoft.com/office/drawing/2014/main" id="{1F031A62-7715-1D45-8A4A-0D8447B69D15}"/>
              </a:ext>
            </a:extLst>
          </p:cNvPr>
          <p:cNvSpPr/>
          <p:nvPr/>
        </p:nvSpPr>
        <p:spPr bwMode="auto">
          <a:xfrm>
            <a:off x="9335894" y="5362873"/>
            <a:ext cx="2220686" cy="14566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49263" fontAlgn="base">
              <a:lnSpc>
                <a:spcPct val="93000"/>
              </a:lnSpc>
              <a:spcBef>
                <a:spcPct val="0"/>
              </a:spcBef>
              <a:spcAft>
                <a:spcPct val="0"/>
              </a:spcAft>
              <a:buClr>
                <a:srgbClr val="FFFFFF"/>
              </a:buClr>
              <a:buSzPct val="100000"/>
            </a:pPr>
            <a:r>
              <a:rPr lang="en-US" sz="2400" b="1" dirty="0">
                <a:solidFill>
                  <a:schemeClr val="bg1"/>
                </a:solidFill>
                <a:latin typeface="Arial" charset="0"/>
                <a:ea typeface="ＭＳ Ｐゴシック" charset="-128"/>
              </a:rPr>
              <a:t>Keep due to animation bug!</a:t>
            </a:r>
          </a:p>
        </p:txBody>
      </p:sp>
    </p:spTree>
    <p:extLst>
      <p:ext uri="{BB962C8B-B14F-4D97-AF65-F5344CB8AC3E}">
        <p14:creationId xmlns:p14="http://schemas.microsoft.com/office/powerpoint/2010/main" val="6895999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linds(horizont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22" grpId="0" animBg="1"/>
      <p:bldP spid="23" grpId="0" animBg="1"/>
      <p:bldP spid="3" grpId="0" animBg="1" autoUpdateAnimBg="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Deutero-Isaiah?  </a:t>
            </a: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Trito-Isaiah?  </a:t>
            </a: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1–66</a:t>
            </a: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Isaiah</a:t>
              </a: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Uno</a:t>
            </a: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 Isaiah?  </a:t>
            </a: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sng"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Responses:</a:t>
            </a: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Background</a:t>
            </a:r>
          </a:p>
        </p:txBody>
      </p:sp>
      <p:sp>
        <p:nvSpPr>
          <p:cNvPr id="39950" name="Text Box 14"/>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2. Style &amp; theology</a:t>
            </a: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40–55  56–66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030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327025"/>
            <a:ext cx="5715000" cy="531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6626" name="Text Box 2"/>
          <p:cNvSpPr txBox="1">
            <a:spLocks noChangeArrowheads="1"/>
          </p:cNvSpPr>
          <p:nvPr/>
        </p:nvSpPr>
        <p:spPr bwMode="auto">
          <a:xfrm>
            <a:off x="533400" y="5334000"/>
            <a:ext cx="8153400" cy="830263"/>
          </a:xfrm>
          <a:prstGeom prst="rect">
            <a:avLst/>
          </a:prstGeom>
          <a:solidFill>
            <a:srgbClr val="FF3300"/>
          </a:solid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300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4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t>ISAIAH</a:t>
            </a:r>
          </a:p>
        </p:txBody>
      </p:sp>
      <p:sp>
        <p:nvSpPr>
          <p:cNvPr id="4" name="Text Box 5"/>
          <p:cNvSpPr txBox="1">
            <a:spLocks noChangeArrowheads="1"/>
          </p:cNvSpPr>
          <p:nvPr/>
        </p:nvSpPr>
        <p:spPr bwMode="auto">
          <a:xfrm>
            <a:off x="0" y="6165850"/>
            <a:ext cx="9144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449263"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Sistine Chapel</a:t>
            </a:r>
          </a:p>
        </p:txBody>
      </p:sp>
    </p:spTree>
    <p:extLst>
      <p:ext uri="{BB962C8B-B14F-4D97-AF65-F5344CB8AC3E}">
        <p14:creationId xmlns:p14="http://schemas.microsoft.com/office/powerpoint/2010/main" val="2676772355"/>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Table 83"/>
          <p:cNvGraphicFramePr>
            <a:graphicFrameLocks noGrp="1"/>
          </p:cNvGraphicFramePr>
          <p:nvPr/>
        </p:nvGraphicFramePr>
        <p:xfrm>
          <a:off x="0" y="0"/>
          <a:ext cx="9144000" cy="6892925"/>
        </p:xfrm>
        <a:graphic>
          <a:graphicData uri="http://schemas.openxmlformats.org/drawingml/2006/table">
            <a:tbl>
              <a:tblPr/>
              <a:tblGrid>
                <a:gridCol w="1258888">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008063">
                  <a:extLst>
                    <a:ext uri="{9D8B030D-6E8A-4147-A177-3AD203B41FA5}">
                      <a16:colId xmlns:a16="http://schemas.microsoft.com/office/drawing/2014/main" val="20003"/>
                    </a:ext>
                  </a:extLst>
                </a:gridCol>
                <a:gridCol w="1150937">
                  <a:extLst>
                    <a:ext uri="{9D8B030D-6E8A-4147-A177-3AD203B41FA5}">
                      <a16:colId xmlns:a16="http://schemas.microsoft.com/office/drawing/2014/main" val="20004"/>
                    </a:ext>
                  </a:extLst>
                </a:gridCol>
                <a:gridCol w="1008063">
                  <a:extLst>
                    <a:ext uri="{9D8B030D-6E8A-4147-A177-3AD203B41FA5}">
                      <a16:colId xmlns:a16="http://schemas.microsoft.com/office/drawing/2014/main" val="20005"/>
                    </a:ext>
                  </a:extLst>
                </a:gridCol>
                <a:gridCol w="1009650">
                  <a:extLst>
                    <a:ext uri="{9D8B030D-6E8A-4147-A177-3AD203B41FA5}">
                      <a16:colId xmlns:a16="http://schemas.microsoft.com/office/drawing/2014/main" val="20006"/>
                    </a:ext>
                  </a:extLst>
                </a:gridCol>
                <a:gridCol w="1258887">
                  <a:extLst>
                    <a:ext uri="{9D8B030D-6E8A-4147-A177-3AD203B41FA5}">
                      <a16:colId xmlns:a16="http://schemas.microsoft.com/office/drawing/2014/main" val="20007"/>
                    </a:ext>
                  </a:extLst>
                </a:gridCol>
              </a:tblGrid>
              <a:tr h="898479">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a:ln>
                            <a:noFill/>
                          </a:ln>
                          <a:solidFill>
                            <a:srgbClr val="FFFFFF"/>
                          </a:solidFill>
                          <a:effectLst/>
                          <a:latin typeface="Arial" charset="0"/>
                          <a:ea typeface="ＭＳ Ｐゴシック" charset="0"/>
                          <a:cs typeface="Arial" charset="0"/>
                        </a:rPr>
                        <a:t>Restoration of the Created Order</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660066"/>
                        </a:gs>
                        <a:gs pos="100000">
                          <a:schemeClr val="tx1"/>
                        </a:gs>
                      </a:gsLst>
                      <a:path path="shape">
                        <a:fillToRect l="50000" t="50000" r="50000" b="50000"/>
                      </a:path>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8736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Judgment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(and Salvation)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Salvation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(and Judgment)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3654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Chapters 1–39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Chapters 40–66</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636556">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Assyrian Invasion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Babylonian Captivity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5878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Prophecy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History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Prophecy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4007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Mostly Condemnation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Inter-lude</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Mostly Consolation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1238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Violations &amp; deliverance 1–12</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Judgment on the nations   13–23</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Worldwide judgment &amp; blessing  </a:t>
                      </a:r>
                      <a:br>
                        <a:rPr kumimoji="0" lang="en-US" sz="1400" b="1" i="0" u="none" strike="noStrike" cap="none" normalizeH="0" baseline="0" dirty="0">
                          <a:ln>
                            <a:noFill/>
                          </a:ln>
                          <a:solidFill>
                            <a:srgbClr val="000000"/>
                          </a:solidFill>
                          <a:effectLst/>
                          <a:latin typeface="Arial" charset="0"/>
                          <a:ea typeface="ＭＳ Ｐゴシック" charset="0"/>
                          <a:cs typeface="Arial" charset="0"/>
                        </a:rPr>
                      </a:br>
                      <a:r>
                        <a:rPr kumimoji="0" lang="en-US" sz="1400" b="1" i="0" u="none" strike="noStrike" cap="none" normalizeH="0" baseline="0" dirty="0">
                          <a:ln>
                            <a:noFill/>
                          </a:ln>
                          <a:solidFill>
                            <a:srgbClr val="000000"/>
                          </a:solidFill>
                          <a:effectLst/>
                          <a:latin typeface="Arial" charset="0"/>
                          <a:ea typeface="ＭＳ Ｐゴシック" charset="0"/>
                          <a:cs typeface="Arial" charset="0"/>
                        </a:rPr>
                        <a:t>24–35</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Salvation sickness &amp; sin</a:t>
                      </a:r>
                      <a:br>
                        <a:rPr kumimoji="0" lang="en-US" sz="1400" b="1" i="0" u="none" strike="noStrike" cap="none" normalizeH="0" baseline="0" dirty="0">
                          <a:ln>
                            <a:noFill/>
                          </a:ln>
                          <a:solidFill>
                            <a:srgbClr val="000000"/>
                          </a:solidFill>
                          <a:effectLst/>
                          <a:latin typeface="Arial" charset="0"/>
                          <a:ea typeface="ＭＳ Ｐゴシック" charset="0"/>
                          <a:cs typeface="Arial" charset="0"/>
                        </a:rPr>
                      </a:br>
                      <a:r>
                        <a:rPr kumimoji="0" lang="en-US" sz="1400" b="1" i="0" u="none" strike="noStrike" cap="none" normalizeH="0" baseline="0" dirty="0">
                          <a:ln>
                            <a:noFill/>
                          </a:ln>
                          <a:solidFill>
                            <a:srgbClr val="000000"/>
                          </a:solidFill>
                          <a:effectLst/>
                          <a:latin typeface="Arial" charset="0"/>
                          <a:ea typeface="ＭＳ Ｐゴシック" charset="0"/>
                          <a:cs typeface="Arial" charset="0"/>
                        </a:rPr>
                        <a:t>36–39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Shepherd of Israel 40–48</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Suffering Servant 49–57</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God</a:t>
                      </a:r>
                      <a:r>
                        <a:rPr kumimoji="0" lang="fr-FR" sz="1400" b="1" i="0" u="none" strike="noStrike" cap="none" normalizeH="0" baseline="0" dirty="0">
                          <a:ln>
                            <a:noFill/>
                          </a:ln>
                          <a:solidFill>
                            <a:srgbClr val="000000"/>
                          </a:solidFill>
                          <a:effectLst/>
                          <a:latin typeface="Arial" charset="0"/>
                          <a:ea typeface="ＭＳ Ｐゴシック" charset="0"/>
                          <a:cs typeface="Arial" charset="0"/>
                        </a:rPr>
                        <a:t>'</a:t>
                      </a:r>
                      <a:r>
                        <a:rPr kumimoji="0" lang="en-US" sz="1400" b="1" i="0" u="none" strike="noStrike" cap="none" normalizeH="0" baseline="0" dirty="0">
                          <a:ln>
                            <a:noFill/>
                          </a:ln>
                          <a:solidFill>
                            <a:srgbClr val="000000"/>
                          </a:solidFill>
                          <a:effectLst/>
                          <a:latin typeface="Arial" charset="0"/>
                          <a:ea typeface="ＭＳ Ｐゴシック" charset="0"/>
                          <a:cs typeface="Arial" charset="0"/>
                        </a:rPr>
                        <a:t>s Initiative 58–59</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Restoration under Messiah   60–66</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623857">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Judah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8736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739-681 BC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(Before, during and after Israel</a:t>
                      </a:r>
                      <a:r>
                        <a:rPr kumimoji="0" lang="fr-FR" sz="1800" b="1" i="0" u="none" strike="noStrike" cap="none" normalizeH="0" baseline="0" dirty="0">
                          <a:ln>
                            <a:noFill/>
                          </a:ln>
                          <a:solidFill>
                            <a:srgbClr val="000000"/>
                          </a:solidFill>
                          <a:effectLst/>
                          <a:latin typeface="Arial" charset="0"/>
                          <a:ea typeface="ＭＳ Ｐゴシック" charset="0"/>
                          <a:cs typeface="Arial" charset="0"/>
                        </a:rPr>
                        <a:t>'</a:t>
                      </a:r>
                      <a:r>
                        <a:rPr kumimoji="0" lang="en-US" sz="1800" b="1" i="0" u="none" strike="noStrike" cap="none" normalizeH="0" baseline="0" dirty="0">
                          <a:ln>
                            <a:noFill/>
                          </a:ln>
                          <a:solidFill>
                            <a:srgbClr val="000000"/>
                          </a:solidFill>
                          <a:effectLst/>
                          <a:latin typeface="Arial" charset="0"/>
                          <a:ea typeface="ＭＳ Ｐゴシック" charset="0"/>
                          <a:cs typeface="Arial" charset="0"/>
                        </a:rPr>
                        <a:t>s fall to Assyria in 722 BC)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612397" name="TextBox 84"/>
          <p:cNvSpPr txBox="1">
            <a:spLocks noChangeArrowheads="1"/>
          </p:cNvSpPr>
          <p:nvPr/>
        </p:nvSpPr>
        <p:spPr bwMode="auto">
          <a:xfrm>
            <a:off x="7956550" y="10217"/>
            <a:ext cx="1187450" cy="436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93000"/>
              </a:lnSpc>
              <a:spcBef>
                <a:spcPct val="0"/>
              </a:spcBef>
              <a:spcAft>
                <a:spcPct val="0"/>
              </a:spcAft>
              <a:buClr>
                <a:srgbClr val="FFFFFF"/>
              </a:buClr>
              <a:buSzPct val="100000"/>
              <a:buFont typeface="Arial" charset="0"/>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452</a:t>
            </a:r>
          </a:p>
        </p:txBody>
      </p:sp>
      <p:sp>
        <p:nvSpPr>
          <p:cNvPr id="2" name="Title 1">
            <a:extLst>
              <a:ext uri="{FF2B5EF4-FFF2-40B4-BE49-F238E27FC236}">
                <a16:creationId xmlns:a16="http://schemas.microsoft.com/office/drawing/2014/main" id="{F1A9288E-5DC4-684F-A33D-A26DD4646D65}"/>
              </a:ext>
            </a:extLst>
          </p:cNvPr>
          <p:cNvSpPr>
            <a:spLocks noGrp="1"/>
          </p:cNvSpPr>
          <p:nvPr>
            <p:ph type="title" idx="4294967295"/>
          </p:nvPr>
        </p:nvSpPr>
        <p:spPr>
          <a:xfrm>
            <a:off x="-36512" y="116632"/>
            <a:ext cx="2016224" cy="720080"/>
          </a:xfrm>
        </p:spPr>
        <p:txBody>
          <a:bodyPr/>
          <a:lstStyle/>
          <a:p>
            <a:pPr algn="l" rtl="0" eaLnBrk="1" fontAlgn="base" latinLnBrk="0" hangingPunct="1"/>
            <a:r>
              <a:rPr lang="en-GB" sz="3200" b="1" i="0" kern="1200" baseline="0" dirty="0">
                <a:ln>
                  <a:noFill/>
                </a:ln>
                <a:solidFill>
                  <a:srgbClr val="FFFFFF"/>
                </a:solidFill>
                <a:effectLst/>
                <a:latin typeface="Arial" panose="020B0604020202020204" pitchFamily="34" charset="0"/>
                <a:ea typeface="ＭＳ Ｐゴシック" panose="020B0600070205080204" pitchFamily="34" charset="-128"/>
                <a:cs typeface="Arial" panose="020B0604020202020204" pitchFamily="34" charset="0"/>
              </a:rPr>
              <a:t>Isaiah:</a:t>
            </a:r>
            <a:endParaRPr lang="en-US" dirty="0"/>
          </a:p>
        </p:txBody>
      </p:sp>
      <p:sp>
        <p:nvSpPr>
          <p:cNvPr id="3" name="TextBox 2">
            <a:extLst>
              <a:ext uri="{FF2B5EF4-FFF2-40B4-BE49-F238E27FC236}">
                <a16:creationId xmlns:a16="http://schemas.microsoft.com/office/drawing/2014/main" id="{548D7F4B-4AC7-0749-90B9-30485BB8E3EF}"/>
              </a:ext>
            </a:extLst>
          </p:cNvPr>
          <p:cNvSpPr txBox="1"/>
          <p:nvPr/>
        </p:nvSpPr>
        <p:spPr>
          <a:xfrm>
            <a:off x="552893" y="1612889"/>
            <a:ext cx="3441968" cy="369332"/>
          </a:xfrm>
          <a:prstGeom prst="rect">
            <a:avLst/>
          </a:prstGeom>
          <a:solidFill>
            <a:schemeClr val="accent2"/>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"The Holy One of Israel" (12x)</a:t>
            </a:r>
          </a:p>
        </p:txBody>
      </p:sp>
      <p:sp>
        <p:nvSpPr>
          <p:cNvPr id="6" name="TextBox 5">
            <a:extLst>
              <a:ext uri="{FF2B5EF4-FFF2-40B4-BE49-F238E27FC236}">
                <a16:creationId xmlns:a16="http://schemas.microsoft.com/office/drawing/2014/main" id="{E3F56EF3-4D9B-4743-A38F-61F816ABA320}"/>
              </a:ext>
            </a:extLst>
          </p:cNvPr>
          <p:cNvSpPr txBox="1"/>
          <p:nvPr/>
        </p:nvSpPr>
        <p:spPr>
          <a:xfrm>
            <a:off x="5284382" y="1591624"/>
            <a:ext cx="3441968" cy="369332"/>
          </a:xfrm>
          <a:prstGeom prst="rect">
            <a:avLst/>
          </a:prstGeom>
          <a:solidFill>
            <a:schemeClr val="accent2"/>
          </a:solid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"The Holy One of Israel" (13x)</a:t>
            </a:r>
          </a:p>
        </p:txBody>
      </p:sp>
      <p:sp>
        <p:nvSpPr>
          <p:cNvPr id="7" name="TextBox 6">
            <a:extLst>
              <a:ext uri="{FF2B5EF4-FFF2-40B4-BE49-F238E27FC236}">
                <a16:creationId xmlns:a16="http://schemas.microsoft.com/office/drawing/2014/main" id="{9595A5B6-96B9-3340-B43F-2D326261DA15}"/>
              </a:ext>
            </a:extLst>
          </p:cNvPr>
          <p:cNvSpPr txBox="1"/>
          <p:nvPr/>
        </p:nvSpPr>
        <p:spPr>
          <a:xfrm>
            <a:off x="0" y="2325270"/>
            <a:ext cx="4572000" cy="646331"/>
          </a:xfrm>
          <a:prstGeom prst="rect">
            <a:avLst/>
          </a:prstGeom>
          <a:solidFill>
            <a:schemeClr val="accent2"/>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"Truly the mouth of the L</a:t>
            </a:r>
            <a:r>
              <a:rPr lang="en-US" sz="1600" b="1" dirty="0">
                <a:solidFill>
                  <a:schemeClr val="bg1"/>
                </a:solidFill>
                <a:latin typeface="Arial" panose="020B0604020202020204" pitchFamily="34" charset="0"/>
                <a:cs typeface="Arial" panose="020B0604020202020204" pitchFamily="34" charset="0"/>
              </a:rPr>
              <a:t>ORD</a:t>
            </a:r>
            <a:r>
              <a:rPr lang="en-US" b="1" dirty="0">
                <a:solidFill>
                  <a:schemeClr val="bg1"/>
                </a:solidFill>
                <a:latin typeface="Arial" panose="020B0604020202020204" pitchFamily="34" charset="0"/>
                <a:cs typeface="Arial" panose="020B0604020202020204" pitchFamily="34" charset="0"/>
              </a:rPr>
              <a:t> has spoken"</a:t>
            </a:r>
          </a:p>
        </p:txBody>
      </p:sp>
      <p:sp>
        <p:nvSpPr>
          <p:cNvPr id="8" name="TextBox 7">
            <a:extLst>
              <a:ext uri="{FF2B5EF4-FFF2-40B4-BE49-F238E27FC236}">
                <a16:creationId xmlns:a16="http://schemas.microsoft.com/office/drawing/2014/main" id="{90356866-D6D1-9741-A250-84A9C6DEE6D9}"/>
              </a:ext>
            </a:extLst>
          </p:cNvPr>
          <p:cNvSpPr txBox="1"/>
          <p:nvPr/>
        </p:nvSpPr>
        <p:spPr>
          <a:xfrm>
            <a:off x="4827181" y="2325270"/>
            <a:ext cx="4316819" cy="646331"/>
          </a:xfrm>
          <a:prstGeom prst="rect">
            <a:avLst/>
          </a:prstGeom>
          <a:solidFill>
            <a:schemeClr val="accent2"/>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"Truly the mouth of the L</a:t>
            </a:r>
            <a:r>
              <a:rPr lang="en-US" sz="1600" b="1" dirty="0">
                <a:solidFill>
                  <a:schemeClr val="bg1"/>
                </a:solidFill>
                <a:latin typeface="Arial" panose="020B0604020202020204" pitchFamily="34" charset="0"/>
                <a:cs typeface="Arial" panose="020B0604020202020204" pitchFamily="34" charset="0"/>
              </a:rPr>
              <a:t>ORD</a:t>
            </a:r>
            <a:r>
              <a:rPr lang="en-US" b="1" dirty="0">
                <a:solidFill>
                  <a:schemeClr val="bg1"/>
                </a:solidFill>
                <a:latin typeface="Arial" panose="020B0604020202020204" pitchFamily="34" charset="0"/>
                <a:cs typeface="Arial" panose="020B0604020202020204" pitchFamily="34" charset="0"/>
              </a:rPr>
              <a:t> has spoken” also here</a:t>
            </a:r>
          </a:p>
        </p:txBody>
      </p:sp>
      <p:sp>
        <p:nvSpPr>
          <p:cNvPr id="9" name="TextBox 8">
            <a:extLst>
              <a:ext uri="{FF2B5EF4-FFF2-40B4-BE49-F238E27FC236}">
                <a16:creationId xmlns:a16="http://schemas.microsoft.com/office/drawing/2014/main" id="{7D5FCF8C-CE1D-0B40-85BA-B3FD811EB262}"/>
              </a:ext>
            </a:extLst>
          </p:cNvPr>
          <p:cNvSpPr txBox="1"/>
          <p:nvPr/>
        </p:nvSpPr>
        <p:spPr>
          <a:xfrm>
            <a:off x="10633" y="3377893"/>
            <a:ext cx="4572000" cy="369332"/>
          </a:xfrm>
          <a:prstGeom prst="rect">
            <a:avLst/>
          </a:prstGeom>
          <a:solidFill>
            <a:schemeClr val="accent2"/>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40-50 other phrases</a:t>
            </a:r>
          </a:p>
        </p:txBody>
      </p:sp>
      <p:sp>
        <p:nvSpPr>
          <p:cNvPr id="10" name="TextBox 9">
            <a:extLst>
              <a:ext uri="{FF2B5EF4-FFF2-40B4-BE49-F238E27FC236}">
                <a16:creationId xmlns:a16="http://schemas.microsoft.com/office/drawing/2014/main" id="{5E123C46-7DF0-684C-9FC5-D01F5406ABE6}"/>
              </a:ext>
            </a:extLst>
          </p:cNvPr>
          <p:cNvSpPr txBox="1"/>
          <p:nvPr/>
        </p:nvSpPr>
        <p:spPr>
          <a:xfrm>
            <a:off x="4837814" y="3377893"/>
            <a:ext cx="4316819" cy="369332"/>
          </a:xfrm>
          <a:prstGeom prst="rect">
            <a:avLst/>
          </a:prstGeom>
          <a:solidFill>
            <a:schemeClr val="accent2"/>
          </a:solid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Same 40-50 other phrases</a:t>
            </a:r>
          </a:p>
        </p:txBody>
      </p:sp>
    </p:spTree>
    <p:extLst>
      <p:ext uri="{BB962C8B-B14F-4D97-AF65-F5344CB8AC3E}">
        <p14:creationId xmlns:p14="http://schemas.microsoft.com/office/powerpoint/2010/main" val="950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20" name="Text Box 14">
            <a:extLst>
              <a:ext uri="{FF2B5EF4-FFF2-40B4-BE49-F238E27FC236}">
                <a16:creationId xmlns:a16="http://schemas.microsoft.com/office/drawing/2014/main" id="{51C87F15-AEBC-324F-BCBF-0BA87B2083DD}"/>
              </a:ext>
            </a:extLst>
          </p:cNvPr>
          <p:cNvSpPr txBox="1">
            <a:spLocks noChangeArrowheads="1"/>
          </p:cNvSpPr>
          <p:nvPr/>
        </p:nvSpPr>
        <p:spPr bwMode="auto">
          <a:xfrm>
            <a:off x="137518" y="11021"/>
            <a:ext cx="8998545" cy="6730347"/>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﻿“The supposed three ‘books’ of 1–39, 40–55, and 56–66 have often been alleged to show traces of different periods of composition. There can be little doubt of 1–39 belonging to the later eighth century, having numerous links with that epoch. But that 40–55 is based in Babylon is simply not true. As scholars of various stripes have been compelled to observe, those chapters betray no </a:t>
            </a:r>
            <a:r>
              <a:rPr kumimoji="0" lang="en-GB" sz="2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rPr>
              <a:t>firsthand</a:t>
            </a:r>
            <a:r>
              <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 knowledge of the metropolis of Babylon (mentioned only four times in these chapters, and only once actually implying a Hebrew exile, 48:20 — contrasted with nine times in 1–39!), but belong in the milieu of the Levant, not least Palestine.”</a:t>
            </a:r>
          </a:p>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—K. A. Kitchen, </a:t>
            </a:r>
            <a:r>
              <a:rPr kumimoji="0" lang="en-GB" sz="20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On the Reliability of the Old Testament</a:t>
            </a:r>
            <a:r>
              <a:rPr kumimoji="0" lang="en-GB"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 </a:t>
            </a:r>
            <a:br>
              <a:rPr kumimoji="0" lang="en-GB"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br>
            <a:r>
              <a:rPr kumimoji="0" lang="en-GB"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(Eerdmans, 2003), location 8294 of 14432, Kindle Edition.</a:t>
            </a:r>
          </a:p>
        </p:txBody>
      </p:sp>
    </p:spTree>
    <p:extLst>
      <p:ext uri="{BB962C8B-B14F-4D97-AF65-F5344CB8AC3E}">
        <p14:creationId xmlns:p14="http://schemas.microsoft.com/office/powerpoint/2010/main" val="172083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048000"/>
            <a:ext cx="2365376"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4572000" y="365125"/>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1–33  34–66</a:t>
            </a: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048000"/>
            <a:ext cx="2278062"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grpSp>
        <p:nvGrpSpPr>
          <p:cNvPr id="666631" name="Group 6"/>
          <p:cNvGrpSpPr>
            <a:grpSpLocks/>
          </p:cNvGrpSpPr>
          <p:nvPr/>
        </p:nvGrpSpPr>
        <p:grpSpPr bwMode="auto">
          <a:xfrm>
            <a:off x="5114925" y="1936750"/>
            <a:ext cx="2430463" cy="4462463"/>
            <a:chOff x="3222" y="1220"/>
            <a:chExt cx="1531" cy="2811"/>
          </a:xfrm>
        </p:grpSpPr>
        <p:sp>
          <p:nvSpPr>
            <p:cNvPr id="37895" name="AutoShape 7"/>
            <p:cNvSpPr>
              <a:spLocks noChangeArrowheads="1"/>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w 491"/>
                <a:gd name="T49" fmla="*/ 0 h 831"/>
                <a:gd name="T50" fmla="*/ 491 w 491"/>
                <a:gd name="T51" fmla="*/ 83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T48" t="T49" r="T50" b="T51"/>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6" name="AutoShape 8"/>
            <p:cNvSpPr>
              <a:spLocks noChangeArrowheads="1"/>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w 372"/>
                <a:gd name="T37" fmla="*/ 0 h 476"/>
                <a:gd name="T38" fmla="*/ 372 w 372"/>
                <a:gd name="T39"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7" name="AutoShape 9"/>
            <p:cNvSpPr>
              <a:spLocks noChangeArrowheads="1"/>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w 152"/>
                <a:gd name="T75" fmla="*/ 0 h 293"/>
                <a:gd name="T76" fmla="*/ 152 w 152"/>
                <a:gd name="T77"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8" name="AutoShape 10"/>
            <p:cNvSpPr>
              <a:spLocks noChangeArrowheads="1"/>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w 1532"/>
                <a:gd name="T125" fmla="*/ 0 h 1959"/>
                <a:gd name="T126" fmla="*/ 1532 w 1532"/>
                <a:gd name="T127"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899" name="AutoShape 11"/>
            <p:cNvSpPr>
              <a:spLocks noChangeArrowheads="1"/>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w 237"/>
                <a:gd name="T75" fmla="*/ 0 h 233"/>
                <a:gd name="T76" fmla="*/ 237 w 237"/>
                <a:gd name="T77" fmla="*/ 23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900" name="AutoShape 12"/>
            <p:cNvSpPr>
              <a:spLocks noChangeArrowheads="1"/>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w 1404"/>
                <a:gd name="T117" fmla="*/ 0 h 1754"/>
                <a:gd name="T118" fmla="*/ 1404 w 1404"/>
                <a:gd name="T119" fmla="*/ 1754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T116" t="T117" r="T118" b="T119"/>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7901" name="AutoShape 13"/>
            <p:cNvSpPr>
              <a:spLocks noChangeArrowheads="1"/>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w 263"/>
                <a:gd name="T67" fmla="*/ 0 h 270"/>
                <a:gd name="T68" fmla="*/ 263 w 263"/>
                <a:gd name="T6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grpSp>
      <p:sp>
        <p:nvSpPr>
          <p:cNvPr id="37902" name="Text Box 14"/>
          <p:cNvSpPr txBox="1">
            <a:spLocks noChangeArrowheads="1"/>
          </p:cNvSpPr>
          <p:nvPr/>
        </p:nvSpPr>
        <p:spPr bwMode="auto">
          <a:xfrm>
            <a:off x="533400" y="365125"/>
            <a:ext cx="4038600" cy="1358900"/>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Deutero-Isaiah in the DSS scroll?</a:t>
            </a:r>
          </a:p>
        </p:txBody>
      </p:sp>
      <p:sp>
        <p:nvSpPr>
          <p:cNvPr id="37903" name="Text Box 15"/>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7891" name="Text Box 3"/>
          <p:cNvSpPr txBox="1">
            <a:spLocks noChangeArrowheads="1"/>
          </p:cNvSpPr>
          <p:nvPr/>
        </p:nvSpPr>
        <p:spPr bwMode="auto">
          <a:xfrm>
            <a:off x="1589087" y="4379913"/>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spTree>
    <p:extLst>
      <p:ext uri="{BB962C8B-B14F-4D97-AF65-F5344CB8AC3E}">
        <p14:creationId xmlns:p14="http://schemas.microsoft.com/office/powerpoint/2010/main" val="228963697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457971"/>
            <a:ext cx="2365376"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1499018" y="4512913"/>
            <a:ext cx="1488806"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1–33</a:t>
            </a: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457971"/>
            <a:ext cx="2278062"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02" name="Text Box 14"/>
          <p:cNvSpPr txBox="1">
            <a:spLocks noChangeArrowheads="1"/>
          </p:cNvSpPr>
          <p:nvPr/>
        </p:nvSpPr>
        <p:spPr bwMode="auto">
          <a:xfrm>
            <a:off x="109959" y="116632"/>
            <a:ext cx="8998545" cy="322305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﻿“In tussles over unity and multiplicity in Isaiah, and supposed divisions at chapters 39/40, 55/56, etc., almost nobody has bothered to look for tangible textual evidence.”</a:t>
            </a:r>
          </a:p>
        </p:txBody>
      </p:sp>
      <p:sp>
        <p:nvSpPr>
          <p:cNvPr id="37891" name="Text Box 3"/>
          <p:cNvSpPr txBox="1">
            <a:spLocks noChangeArrowheads="1"/>
          </p:cNvSpPr>
          <p:nvPr/>
        </p:nvSpPr>
        <p:spPr bwMode="auto">
          <a:xfrm>
            <a:off x="1589087" y="5299694"/>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sp>
        <p:nvSpPr>
          <p:cNvPr id="19" name="Text Box 4">
            <a:extLst>
              <a:ext uri="{FF2B5EF4-FFF2-40B4-BE49-F238E27FC236}">
                <a16:creationId xmlns:a16="http://schemas.microsoft.com/office/drawing/2014/main" id="{02943D05-0CF9-AA44-906B-011FA4C72FAA}"/>
              </a:ext>
            </a:extLst>
          </p:cNvPr>
          <p:cNvSpPr txBox="1">
            <a:spLocks noChangeArrowheads="1"/>
          </p:cNvSpPr>
          <p:nvPr/>
        </p:nvSpPr>
        <p:spPr bwMode="auto">
          <a:xfrm>
            <a:off x="2875606" y="4512913"/>
            <a:ext cx="173481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34–66</a:t>
            </a:r>
          </a:p>
        </p:txBody>
      </p:sp>
      <p:sp>
        <p:nvSpPr>
          <p:cNvPr id="9" name="Text Box 14">
            <a:extLst>
              <a:ext uri="{FF2B5EF4-FFF2-40B4-BE49-F238E27FC236}">
                <a16:creationId xmlns:a16="http://schemas.microsoft.com/office/drawing/2014/main" id="{5DC633E6-63FD-C04B-AE3E-91A532F59FA0}"/>
              </a:ext>
            </a:extLst>
          </p:cNvPr>
          <p:cNvSpPr txBox="1">
            <a:spLocks noChangeArrowheads="1"/>
          </p:cNvSpPr>
          <p:nvPr/>
        </p:nvSpPr>
        <p:spPr bwMode="auto">
          <a:xfrm>
            <a:off x="5148064" y="4077072"/>
            <a:ext cx="3960440" cy="205078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K. Kitchen, </a:t>
            </a:r>
            <a:r>
              <a:rPr kumimoji="0" lang="en-GB"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On the Reliability of the OT, </a:t>
            </a: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chapter 8, location 8279 of 14432, Kindle ed.</a:t>
            </a:r>
          </a:p>
        </p:txBody>
      </p:sp>
    </p:spTree>
    <p:extLst>
      <p:ext uri="{BB962C8B-B14F-4D97-AF65-F5344CB8AC3E}">
        <p14:creationId xmlns:p14="http://schemas.microsoft.com/office/powerpoint/2010/main" val="1318920311"/>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457971"/>
            <a:ext cx="2365376"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1499018" y="4512913"/>
            <a:ext cx="1488806"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1–33</a:t>
            </a: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457971"/>
            <a:ext cx="2278062"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02" name="Text Box 14"/>
          <p:cNvSpPr txBox="1">
            <a:spLocks noChangeArrowheads="1"/>
          </p:cNvSpPr>
          <p:nvPr/>
        </p:nvSpPr>
        <p:spPr bwMode="auto">
          <a:xfrm>
            <a:off x="109959" y="116632"/>
            <a:ext cx="8998545" cy="322305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﻿“In the Dead Sea Scrolls there is just one positive indication, in the great, intact scroll of Isaiah, one of the first scrolls published. In this scroll, when he came to the end of what we today call chapter 33 (at 33:24), the ancient scribe deliberately left a blank space (equal to three lines’ depth)”</a:t>
            </a:r>
          </a:p>
        </p:txBody>
      </p:sp>
      <p:sp>
        <p:nvSpPr>
          <p:cNvPr id="37891" name="Text Box 3"/>
          <p:cNvSpPr txBox="1">
            <a:spLocks noChangeArrowheads="1"/>
          </p:cNvSpPr>
          <p:nvPr/>
        </p:nvSpPr>
        <p:spPr bwMode="auto">
          <a:xfrm>
            <a:off x="1589087" y="5299694"/>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sp>
        <p:nvSpPr>
          <p:cNvPr id="19" name="Text Box 4">
            <a:extLst>
              <a:ext uri="{FF2B5EF4-FFF2-40B4-BE49-F238E27FC236}">
                <a16:creationId xmlns:a16="http://schemas.microsoft.com/office/drawing/2014/main" id="{02943D05-0CF9-AA44-906B-011FA4C72FAA}"/>
              </a:ext>
            </a:extLst>
          </p:cNvPr>
          <p:cNvSpPr txBox="1">
            <a:spLocks noChangeArrowheads="1"/>
          </p:cNvSpPr>
          <p:nvPr/>
        </p:nvSpPr>
        <p:spPr bwMode="auto">
          <a:xfrm>
            <a:off x="2875606" y="4512913"/>
            <a:ext cx="173481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34–66</a:t>
            </a:r>
          </a:p>
        </p:txBody>
      </p:sp>
      <p:sp>
        <p:nvSpPr>
          <p:cNvPr id="9" name="Text Box 14">
            <a:extLst>
              <a:ext uri="{FF2B5EF4-FFF2-40B4-BE49-F238E27FC236}">
                <a16:creationId xmlns:a16="http://schemas.microsoft.com/office/drawing/2014/main" id="{B916E5D1-052E-E24C-9EC4-21ABD32B87BE}"/>
              </a:ext>
            </a:extLst>
          </p:cNvPr>
          <p:cNvSpPr txBox="1">
            <a:spLocks noChangeArrowheads="1"/>
          </p:cNvSpPr>
          <p:nvPr/>
        </p:nvSpPr>
        <p:spPr bwMode="auto">
          <a:xfrm>
            <a:off x="5148064" y="4077072"/>
            <a:ext cx="3960440" cy="205078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K. Kitchen, </a:t>
            </a:r>
            <a:r>
              <a:rPr kumimoji="0" lang="en-GB"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On the Reliability of the OT, </a:t>
            </a: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chapter 8, location 8279 of 14432, Kindle ed.</a:t>
            </a:r>
          </a:p>
        </p:txBody>
      </p:sp>
    </p:spTree>
    <p:extLst>
      <p:ext uri="{BB962C8B-B14F-4D97-AF65-F5344CB8AC3E}">
        <p14:creationId xmlns:p14="http://schemas.microsoft.com/office/powerpoint/2010/main" val="196327421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pic>
        <p:nvPicPr>
          <p:cNvPr id="66662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7917"/>
          <a:stretch/>
        </p:blipFill>
        <p:spPr bwMode="auto">
          <a:xfrm>
            <a:off x="622448" y="3457971"/>
            <a:ext cx="2365376"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892" name="Text Box 4"/>
          <p:cNvSpPr txBox="1">
            <a:spLocks noChangeArrowheads="1"/>
          </p:cNvSpPr>
          <p:nvPr/>
        </p:nvSpPr>
        <p:spPr bwMode="auto">
          <a:xfrm>
            <a:off x="1499018" y="4512913"/>
            <a:ext cx="1488806"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1–33</a:t>
            </a:r>
          </a:p>
        </p:txBody>
      </p:sp>
      <p:pic>
        <p:nvPicPr>
          <p:cNvPr id="666630"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9864"/>
          <a:stretch/>
        </p:blipFill>
        <p:spPr bwMode="auto">
          <a:xfrm>
            <a:off x="3055938" y="3457971"/>
            <a:ext cx="2278062" cy="342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7902" name="Text Box 14"/>
          <p:cNvSpPr txBox="1">
            <a:spLocks noChangeArrowheads="1"/>
          </p:cNvSpPr>
          <p:nvPr/>
        </p:nvSpPr>
        <p:spPr bwMode="auto">
          <a:xfrm>
            <a:off x="109959" y="116632"/>
            <a:ext cx="8998545" cy="322305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﻿“…marking a break at the end of his column, before beginning a new column with what is now 34:1. This is very close to the midpoint of the entire book as he had it, and as we have it. The early scribe had some reason to divide here — but saw no reason to divide at either what is now 39/40 or 55/56, we may note.”</a:t>
            </a:r>
          </a:p>
        </p:txBody>
      </p:sp>
      <p:sp>
        <p:nvSpPr>
          <p:cNvPr id="37891" name="Text Box 3"/>
          <p:cNvSpPr txBox="1">
            <a:spLocks noChangeArrowheads="1"/>
          </p:cNvSpPr>
          <p:nvPr/>
        </p:nvSpPr>
        <p:spPr bwMode="auto">
          <a:xfrm>
            <a:off x="1589087" y="5299694"/>
            <a:ext cx="2943225" cy="771525"/>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750"/>
              </a:spcBef>
              <a:spcAft>
                <a:spcPct val="0"/>
              </a:spcAft>
              <a:buClr>
                <a:srgbClr val="000000"/>
              </a:buClr>
              <a:buSzPct val="100000"/>
              <a:buFont typeface="Papyru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cs typeface="Arial" panose="020B0604020202020204" pitchFamily="34" charset="0"/>
              </a:rPr>
              <a:t>Isaiah</a:t>
            </a:r>
          </a:p>
        </p:txBody>
      </p:sp>
      <p:sp>
        <p:nvSpPr>
          <p:cNvPr id="19" name="Text Box 4">
            <a:extLst>
              <a:ext uri="{FF2B5EF4-FFF2-40B4-BE49-F238E27FC236}">
                <a16:creationId xmlns:a16="http://schemas.microsoft.com/office/drawing/2014/main" id="{02943D05-0CF9-AA44-906B-011FA4C72FAA}"/>
              </a:ext>
            </a:extLst>
          </p:cNvPr>
          <p:cNvSpPr txBox="1">
            <a:spLocks noChangeArrowheads="1"/>
          </p:cNvSpPr>
          <p:nvPr/>
        </p:nvSpPr>
        <p:spPr bwMode="auto">
          <a:xfrm>
            <a:off x="2875606" y="4512913"/>
            <a:ext cx="1734810" cy="642938"/>
          </a:xfrm>
          <a:prstGeom prst="rect">
            <a:avLst/>
          </a:prstGeom>
          <a:noFill/>
          <a:ln w="9525">
            <a:noFill/>
            <a:round/>
            <a:headEnd/>
            <a:tailEnd/>
          </a:ln>
          <a:effec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000000"/>
                </a:solidFill>
                <a:effectLst>
                  <a:outerShdw blurRad="38100" dist="38100" dir="2700000" algn="tl">
                    <a:srgbClr val="808080"/>
                  </a:outerShdw>
                </a:effectLst>
                <a:uLnTx/>
                <a:uFillTx/>
                <a:latin typeface="Arial" charset="0"/>
                <a:ea typeface="ＭＳ Ｐゴシック" charset="0"/>
                <a:cs typeface="Arial" charset="0"/>
              </a:rPr>
              <a:t>34–66</a:t>
            </a:r>
          </a:p>
        </p:txBody>
      </p:sp>
      <p:sp>
        <p:nvSpPr>
          <p:cNvPr id="9" name="Text Box 14">
            <a:extLst>
              <a:ext uri="{FF2B5EF4-FFF2-40B4-BE49-F238E27FC236}">
                <a16:creationId xmlns:a16="http://schemas.microsoft.com/office/drawing/2014/main" id="{EC70D9ED-D338-0744-BCE1-D3AA094B726A}"/>
              </a:ext>
            </a:extLst>
          </p:cNvPr>
          <p:cNvSpPr txBox="1">
            <a:spLocks noChangeArrowheads="1"/>
          </p:cNvSpPr>
          <p:nvPr/>
        </p:nvSpPr>
        <p:spPr bwMode="auto">
          <a:xfrm>
            <a:off x="5148064" y="4077072"/>
            <a:ext cx="3960440" cy="2050783"/>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K. Kitchen, </a:t>
            </a:r>
            <a:r>
              <a:rPr kumimoji="0" lang="en-GB"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On the Reliability of the OT, </a:t>
            </a:r>
            <a:r>
              <a:rPr kumimoji="0" lang="en-GB"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chapter 8, location 8279 of 14432, Kindle ed.</a:t>
            </a:r>
          </a:p>
        </p:txBody>
      </p:sp>
    </p:spTree>
    <p:extLst>
      <p:ext uri="{BB962C8B-B14F-4D97-AF65-F5344CB8AC3E}">
        <p14:creationId xmlns:p14="http://schemas.microsoft.com/office/powerpoint/2010/main" val="3220566638"/>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Deutero-Isaiah?  </a:t>
            </a: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Trito-Isaiah?  </a:t>
            </a: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1–66</a:t>
            </a: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Isaiah</a:t>
              </a: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Uno</a:t>
            </a: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 Isaiah?  </a:t>
            </a: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sng"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Responses:</a:t>
            </a: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Background</a:t>
            </a:r>
          </a:p>
        </p:txBody>
      </p:sp>
      <p:sp>
        <p:nvSpPr>
          <p:cNvPr id="39950" name="Text Box 14"/>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2. Style &amp; theology</a:t>
            </a:r>
          </a:p>
        </p:txBody>
      </p:sp>
      <p:sp>
        <p:nvSpPr>
          <p:cNvPr id="39951" name="Text Box 15"/>
          <p:cNvSpPr txBox="1">
            <a:spLocks noChangeArrowheads="1"/>
          </p:cNvSpPr>
          <p:nvPr/>
        </p:nvSpPr>
        <p:spPr bwMode="auto">
          <a:xfrm>
            <a:off x="5083175" y="46275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3. Messiah</a:t>
            </a: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40–55  56–66</a:t>
            </a:r>
          </a:p>
        </p:txBody>
      </p:sp>
    </p:spTree>
    <p:extLst>
      <p:ext uri="{BB962C8B-B14F-4D97-AF65-F5344CB8AC3E}">
        <p14:creationId xmlns:p14="http://schemas.microsoft.com/office/powerpoint/2010/main" val="211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4051300" y="0"/>
            <a:ext cx="5091113" cy="6859588"/>
            <a:chOff x="2552" y="0"/>
            <a:chExt cx="3207" cy="4321"/>
          </a:xfrm>
        </p:grpSpPr>
        <p:pic>
          <p:nvPicPr>
            <p:cNvPr id="107418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2" y="0"/>
              <a:ext cx="3208" cy="4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pic>
          <p:nvPicPr>
            <p:cNvPr id="107418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6" y="1564"/>
              <a:ext cx="912" cy="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grpSp>
      <p:pic>
        <p:nvPicPr>
          <p:cNvPr id="1074178" name="Picture 4"/>
          <p:cNvPicPr>
            <a:picLocks noChangeAspect="1" noChangeArrowheads="1"/>
          </p:cNvPicPr>
          <p:nvPr/>
        </p:nvPicPr>
        <p:blipFill>
          <a:blip r:embed="rId5" cstate="screen">
            <a:lum bright="18000"/>
            <a:extLst>
              <a:ext uri="{28A0092B-C50C-407E-A947-70E740481C1C}">
                <a14:useLocalDpi xmlns:a14="http://schemas.microsoft.com/office/drawing/2010/main"/>
              </a:ext>
            </a:extLst>
          </a:blip>
          <a:srcRect/>
          <a:stretch>
            <a:fillRect/>
          </a:stretch>
        </p:blipFill>
        <p:spPr bwMode="auto">
          <a:xfrm>
            <a:off x="0" y="0"/>
            <a:ext cx="457676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74757" name="Text Box 5"/>
          <p:cNvSpPr txBox="1">
            <a:spLocks noChangeArrowheads="1"/>
          </p:cNvSpPr>
          <p:nvPr/>
        </p:nvSpPr>
        <p:spPr bwMode="auto">
          <a:xfrm>
            <a:off x="914400" y="-6350"/>
            <a:ext cx="7239000" cy="1066800"/>
          </a:xfrm>
          <a:prstGeom prst="rect">
            <a:avLst/>
          </a:prstGeom>
          <a:solidFill>
            <a:srgbClr val="000000"/>
          </a:solidFill>
          <a:ln w="9525">
            <a:noFill/>
            <a:round/>
            <a:headEnd/>
            <a:tailEnd/>
          </a:ln>
          <a:effectLst>
            <a:outerShdw dist="38184" dir="2700000" algn="ctr" rotWithShape="0">
              <a:srgbClr val="FF0000">
                <a:alpha val="75014"/>
              </a:srgbClr>
            </a:outerShdw>
          </a:effectLst>
        </p:spPr>
        <p:txBody>
          <a:bodyPr anchor="ctr"/>
          <a:lstStyle/>
          <a:p>
            <a:pPr marL="0" marR="0" lvl="0" indent="0" algn="ctr" defTabSz="449263" rtl="0" eaLnBrk="1" fontAlgn="base" latinLnBrk="0" hangingPunct="1">
              <a:lnSpc>
                <a:spcPct val="100000"/>
              </a:lnSpc>
              <a:spcBef>
                <a:spcPct val="0"/>
              </a:spcBef>
              <a:spcAft>
                <a:spcPct val="0"/>
              </a:spcAft>
              <a:buClr>
                <a:srgbClr val="FFFFCC"/>
              </a:buClr>
              <a:buSzPct val="100000"/>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4400" b="0" i="0" u="none" strike="noStrike" kern="1200" cap="none" spc="0" normalizeH="0" baseline="0" noProof="0" dirty="0">
                <a:ln>
                  <a:noFill/>
                </a:ln>
                <a:solidFill>
                  <a:srgbClr val="FFFFCC"/>
                </a:solidFill>
                <a:effectLst/>
                <a:uLnTx/>
                <a:uFillTx/>
                <a:latin typeface="Tahoma" charset="0"/>
                <a:ea typeface="ＭＳ Ｐゴシック" charset="-128"/>
                <a:cs typeface="+mn-cs"/>
              </a:rPr>
              <a:t>The Same Messiah?</a:t>
            </a:r>
          </a:p>
        </p:txBody>
      </p:sp>
      <p:sp>
        <p:nvSpPr>
          <p:cNvPr id="1074180" name="Text Box 6"/>
          <p:cNvSpPr txBox="1">
            <a:spLocks noChangeArrowheads="1"/>
          </p:cNvSpPr>
          <p:nvPr/>
        </p:nvSpPr>
        <p:spPr bwMode="auto">
          <a:xfrm>
            <a:off x="-36513" y="1120775"/>
            <a:ext cx="4613276"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ru-RU" altLang="ja-JP"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en-GB" altLang="ja-JP"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He </a:t>
            </a:r>
            <a:r>
              <a:rPr kumimoji="0" lang="en-GB" altLang="ja-JP" sz="2800" b="1" i="0" u="none" strike="noStrike" kern="1200" cap="none" spc="0" normalizeH="0" baseline="0" noProof="0" dirty="0">
                <a:ln>
                  <a:noFill/>
                </a:ln>
                <a:solidFill>
                  <a:srgbClr val="000000"/>
                </a:solidFill>
                <a:effectLst/>
                <a:uLnTx/>
                <a:uFillTx/>
                <a:latin typeface="Arial" charset="0"/>
                <a:ea typeface="ＭＳ Ｐゴシック" charset="0"/>
              </a:rPr>
              <a:t>will rule with fairness and justice from the throne of his ancestor David for all eternity</a:t>
            </a:r>
            <a:r>
              <a:rPr kumimoji="0" lang="ru-RU" altLang="ja-JP" sz="28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GB" altLang="ja-JP" sz="2800" b="1" i="0" u="none" strike="noStrike" kern="1200" cap="none" spc="0" normalizeH="0" baseline="0" noProof="0" dirty="0">
                <a:ln>
                  <a:noFill/>
                </a:ln>
                <a:solidFill>
                  <a:srgbClr val="000000"/>
                </a:solidFill>
                <a:effectLst/>
                <a:uLnTx/>
                <a:uFillTx/>
                <a:latin typeface="Arial" charset="0"/>
                <a:ea typeface="ＭＳ Ｐゴシック" charset="0"/>
              </a:rPr>
              <a:t> </a:t>
            </a:r>
            <a:br>
              <a:rPr kumimoji="0" lang="en-GB" altLang="ja-JP" sz="2800" b="1" i="0" u="none" strike="noStrike" kern="1200" cap="none" spc="0" normalizeH="0" baseline="0" noProof="0" dirty="0">
                <a:ln>
                  <a:noFill/>
                </a:ln>
                <a:solidFill>
                  <a:srgbClr val="000000"/>
                </a:solidFill>
                <a:effectLst/>
                <a:uLnTx/>
                <a:uFillTx/>
                <a:latin typeface="Arial" charset="0"/>
                <a:ea typeface="ＭＳ Ｐゴシック" charset="0"/>
              </a:rPr>
            </a:br>
            <a:r>
              <a:rPr kumimoji="0" lang="en-GB" altLang="ja-JP" sz="2800" b="1" i="0" u="none" strike="noStrike" kern="1200" cap="none" spc="0" normalizeH="0" baseline="0" noProof="0" dirty="0">
                <a:ln>
                  <a:noFill/>
                </a:ln>
                <a:solidFill>
                  <a:srgbClr val="000000"/>
                </a:solidFill>
                <a:effectLst/>
                <a:uLnTx/>
                <a:uFillTx/>
                <a:latin typeface="Arial" charset="0"/>
                <a:ea typeface="ＭＳ Ｐゴシック" charset="0"/>
              </a:rPr>
              <a:t>(Isaiah 9:7)</a:t>
            </a:r>
            <a:endParaRPr kumimoji="0" lang="en-GB" sz="28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74759" name="Text Box 7"/>
          <p:cNvSpPr txBox="1">
            <a:spLocks noChangeArrowheads="1"/>
          </p:cNvSpPr>
          <p:nvPr/>
        </p:nvSpPr>
        <p:spPr bwMode="auto">
          <a:xfrm>
            <a:off x="4557713" y="1120775"/>
            <a:ext cx="4567237"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ru-RU" altLang="ja-JP"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en-GB" altLang="ja-JP"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He was despised and rejected—a man of sorrows, acquainted with deepest grief…</a:t>
            </a:r>
            <a:r>
              <a:rPr kumimoji="0" lang="ru-RU" altLang="ja-JP"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en-GB" altLang="ja-JP"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 </a:t>
            </a:r>
            <a:br>
              <a:rPr kumimoji="0" lang="en-GB" altLang="ja-JP"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GB" altLang="ja-JP"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r>
              <a:rPr kumimoji="0" lang="en-GB" altLang="ja-JP" sz="2800" b="1" i="0" u="none" strike="noStrike" kern="1200" cap="none" spc="0" normalizeH="0" baseline="0" noProof="0" dirty="0">
                <a:ln>
                  <a:noFill/>
                </a:ln>
                <a:solidFill>
                  <a:srgbClr val="000000"/>
                </a:solidFill>
                <a:effectLst/>
                <a:uLnTx/>
                <a:uFillTx/>
                <a:latin typeface="Arial" charset="0"/>
                <a:ea typeface="ＭＳ Ｐゴシック" charset="0"/>
              </a:rPr>
              <a:t>Isaiah </a:t>
            </a:r>
            <a:r>
              <a:rPr kumimoji="0" lang="en-GB" altLang="ja-JP"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53:3)</a:t>
            </a:r>
            <a:endParaRPr kumimoji="0" lang="en-GB" sz="2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74759"/>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fill="hold" nodeType="clickEffect">
                                  <p:stCondLst>
                                    <p:cond delay="0"/>
                                  </p:stCondLst>
                                  <p:childTnLst>
                                    <p:set>
                                      <p:cBhvr additive="repl">
                                        <p:cTn id="12" dur="1" fill="hold">
                                          <p:stCondLst>
                                            <p:cond delay="0"/>
                                          </p:stCondLst>
                                        </p:cTn>
                                        <p:tgtEl>
                                          <p:spTgt spid="74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5" name="AutoShape 1"/>
          <p:cNvSpPr>
            <a:spLocks noChangeArrowheads="1"/>
          </p:cNvSpPr>
          <p:nvPr/>
        </p:nvSpPr>
        <p:spPr bwMode="auto">
          <a:xfrm>
            <a:off x="0" y="0"/>
            <a:ext cx="9144000" cy="6858000"/>
          </a:xfrm>
          <a:prstGeom prst="roundRect">
            <a:avLst>
              <a:gd name="adj" fmla="val 19"/>
            </a:avLst>
          </a:prstGeom>
          <a:solidFill>
            <a:srgbClr val="99CCFF"/>
          </a:solidFill>
          <a:ln w="9360">
            <a:solidFill>
              <a:srgbClr val="000000"/>
            </a:solidFill>
            <a:miter lim="800000"/>
            <a:headEnd/>
            <a:tailEnd/>
          </a:ln>
        </p:spPr>
        <p:txBody>
          <a:bodyPr wrap="none" lIns="82945" tIns="41473" rIns="82945" bIns="4147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56386" name="Text Box 2"/>
          <p:cNvSpPr txBox="1">
            <a:spLocks noChangeArrowheads="1"/>
          </p:cNvSpPr>
          <p:nvPr/>
        </p:nvSpPr>
        <p:spPr bwMode="auto">
          <a:xfrm>
            <a:off x="327025" y="555625"/>
            <a:ext cx="8228013" cy="60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30043" rIns="0" bIns="0" anchor="ctr"/>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4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en-GB" sz="4000" b="1" i="0" u="none" strike="noStrike" kern="1200" cap="none" spc="0" normalizeH="0" baseline="0" noProof="0">
                <a:ln>
                  <a:noFill/>
                </a:ln>
                <a:solidFill>
                  <a:srgbClr val="000000"/>
                </a:solidFill>
                <a:effectLst/>
                <a:uLnTx/>
                <a:uFillTx/>
                <a:latin typeface="Arial" charset="0"/>
                <a:ea typeface="ＭＳ Ｐゴシック" charset="0"/>
              </a:rPr>
              <a:t> Is Nostradamus a prophet?</a:t>
            </a:r>
          </a:p>
        </p:txBody>
      </p:sp>
      <p:sp>
        <p:nvSpPr>
          <p:cNvPr id="656387" name="Text Box 3"/>
          <p:cNvSpPr txBox="1">
            <a:spLocks noChangeArrowheads="1"/>
          </p:cNvSpPr>
          <p:nvPr/>
        </p:nvSpPr>
        <p:spPr bwMode="auto">
          <a:xfrm>
            <a:off x="488950" y="1960563"/>
            <a:ext cx="4159250" cy="424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25471" rIns="0" bIns="0"/>
          <a:lstStyle>
            <a:lvl1pPr indent="9525"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2pPr>
            <a:lvl3pPr marL="11430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3pPr>
            <a:lvl4pPr marL="16002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4pPr>
            <a:lvl5pPr marL="20574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9pPr>
          </a:lstStyle>
          <a:p>
            <a:pPr marL="0" marR="0" lvl="0" indent="9525" algn="l" defTabSz="449263" rtl="0" eaLnBrk="1" fontAlgn="base" latinLnBrk="0" hangingPunct="1">
              <a:lnSpc>
                <a:spcPct val="8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a:pPr>
            <a:r>
              <a:rPr kumimoji="0" lang="ru-RU" altLang="ja-JP" sz="2900" b="0"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GB" altLang="ja-JP" sz="2900" b="0" i="0" u="none" strike="noStrike" kern="1200" cap="none" spc="0" normalizeH="0" baseline="0" noProof="0" dirty="0">
                <a:ln>
                  <a:noFill/>
                </a:ln>
                <a:solidFill>
                  <a:srgbClr val="000000"/>
                </a:solidFill>
                <a:effectLst/>
                <a:uLnTx/>
                <a:uFillTx/>
                <a:latin typeface="Arial" charset="0"/>
                <a:ea typeface="ＭＳ Ｐゴシック" charset="0"/>
              </a:rPr>
              <a:t>The cities of Tours, Orleans, Blois, Angers, Reims and Nantes are troubled by sudden change. Tents will be pitched by (people) of foreign tongues; rivers, darts at Rennes, shaking of land and sea.</a:t>
            </a:r>
            <a:r>
              <a:rPr kumimoji="0" lang="ru-RU" altLang="ja-JP" sz="2900" b="0" i="0" u="none" strike="noStrike" kern="1200" cap="none" spc="0" normalizeH="0" baseline="0" noProof="0" dirty="0">
                <a:ln>
                  <a:noFill/>
                </a:ln>
                <a:solidFill>
                  <a:srgbClr val="000000"/>
                </a:solidFill>
                <a:effectLst/>
                <a:uLnTx/>
                <a:uFillTx/>
                <a:latin typeface="Arial" charset="0"/>
                <a:ea typeface="ＭＳ Ｐゴシック" charset="0"/>
              </a:rPr>
              <a:t>"</a:t>
            </a:r>
            <a:endParaRPr kumimoji="0" lang="en-GB" altLang="ja-JP" sz="2900" b="0" i="0" u="none" strike="noStrike" kern="1200" cap="none" spc="0" normalizeH="0" baseline="0" noProof="0" dirty="0">
              <a:ln>
                <a:noFill/>
              </a:ln>
              <a:solidFill>
                <a:srgbClr val="000000"/>
              </a:solidFill>
              <a:effectLst/>
              <a:uLnTx/>
              <a:uFillTx/>
              <a:latin typeface="Arial" charset="0"/>
              <a:ea typeface="ＭＳ Ｐゴシック" charset="0"/>
            </a:endParaRPr>
          </a:p>
          <a:p>
            <a:pPr marL="0" marR="0" lvl="0" indent="9525" algn="l" defTabSz="449263" rtl="0" eaLnBrk="1" fontAlgn="base" latinLnBrk="0" hangingPunct="1">
              <a:lnSpc>
                <a:spcPct val="8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a:pPr>
            <a:r>
              <a:rPr kumimoji="0" lang="en-GB" sz="2900" b="0" i="0" u="none" strike="noStrike" kern="1200" cap="none" spc="0" normalizeH="0" baseline="0" noProof="0" dirty="0">
                <a:ln>
                  <a:noFill/>
                </a:ln>
                <a:solidFill>
                  <a:srgbClr val="000000"/>
                </a:solidFill>
                <a:effectLst/>
                <a:uLnTx/>
                <a:uFillTx/>
                <a:latin typeface="Arial" charset="0"/>
                <a:ea typeface="ＭＳ Ｐゴシック" charset="0"/>
              </a:rPr>
              <a:t>(Century 1, Quatrain 50)</a:t>
            </a:r>
          </a:p>
        </p:txBody>
      </p:sp>
      <p:pic>
        <p:nvPicPr>
          <p:cNvPr id="65638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3775" y="1960563"/>
            <a:ext cx="3197225" cy="4244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56389" name="Text Box 5"/>
          <p:cNvSpPr txBox="1">
            <a:spLocks noChangeArrowheads="1"/>
          </p:cNvSpPr>
          <p:nvPr/>
        </p:nvSpPr>
        <p:spPr bwMode="auto">
          <a:xfrm>
            <a:off x="815975" y="1139825"/>
            <a:ext cx="7512050" cy="49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9" tIns="66291" rIns="81639" bIns="40820"/>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3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en-GB" sz="2900" b="0" i="0" u="none" strike="noStrike" kern="1200" cap="none" spc="0" normalizeH="0" baseline="0" noProof="0">
                <a:ln>
                  <a:noFill/>
                </a:ln>
                <a:solidFill>
                  <a:srgbClr val="000000"/>
                </a:solidFill>
                <a:effectLst/>
                <a:uLnTx/>
                <a:uFillTx/>
                <a:latin typeface="Arial" charset="0"/>
                <a:ea typeface="ＭＳ Ｐゴシック" charset="0"/>
              </a:rPr>
              <a:t>Did this predict Hurricane Katrina?</a:t>
            </a:r>
          </a:p>
        </p:txBody>
      </p:sp>
      <p:sp>
        <p:nvSpPr>
          <p:cNvPr id="656390" name="Text Box 6"/>
          <p:cNvSpPr txBox="1">
            <a:spLocks noChangeArrowheads="1"/>
          </p:cNvSpPr>
          <p:nvPr/>
        </p:nvSpPr>
        <p:spPr bwMode="auto">
          <a:xfrm>
            <a:off x="2060575" y="6324600"/>
            <a:ext cx="539115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12736" rIns="0" bIns="0"/>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ts val="1288"/>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en-GB" sz="1500" b="0" i="0" u="none" strike="noStrike" kern="1200" cap="none" spc="0" normalizeH="0" baseline="0" noProof="0">
                <a:ln>
                  <a:noFill/>
                </a:ln>
                <a:solidFill>
                  <a:srgbClr val="000000"/>
                </a:solidFill>
                <a:effectLst/>
                <a:uLnTx/>
                <a:uFillTx/>
                <a:latin typeface="Arial" charset="0"/>
                <a:ea typeface="ＭＳ Ｐゴシック" charset="0"/>
              </a:rPr>
              <a:t>&lt;http://www.nostradamus101.com/prophecies/part3/P1/&gt;</a:t>
            </a: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43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8195" name="Text Box 3"/>
          <p:cNvSpPr txBox="1">
            <a:spLocks noChangeArrowheads="1"/>
          </p:cNvSpPr>
          <p:nvPr/>
        </p:nvSpPr>
        <p:spPr bwMode="auto">
          <a:xfrm>
            <a:off x="228600" y="1066800"/>
            <a:ext cx="8718550" cy="1173163"/>
          </a:xfrm>
          <a:prstGeom prst="rect">
            <a:avLst/>
          </a:prstGeom>
          <a:noFill/>
          <a:ln w="9525">
            <a:noFill/>
            <a:round/>
            <a:headEnd/>
            <a:tailEnd/>
          </a:ln>
          <a:effectLst/>
        </p:spPr>
        <p:txBody>
          <a:bodyPr lIns="0" tIns="30043" rIns="0" bIns="0" anchor="ctr"/>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4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The accuracy of Isaiah</a:t>
            </a:r>
            <a:r>
              <a:rPr kumimoji="0" lang="uk-UA"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s prophecies:</a:t>
            </a:r>
          </a:p>
        </p:txBody>
      </p:sp>
      <p:sp>
        <p:nvSpPr>
          <p:cNvPr id="658435" name="AutoShape 4"/>
          <p:cNvSpPr>
            <a:spLocks noChangeArrowheads="1"/>
          </p:cNvSpPr>
          <p:nvPr/>
        </p:nvSpPr>
        <p:spPr bwMode="auto">
          <a:xfrm>
            <a:off x="163513" y="3917950"/>
            <a:ext cx="8816975" cy="2286000"/>
          </a:xfrm>
          <a:prstGeom prst="roundRect">
            <a:avLst>
              <a:gd name="adj" fmla="val 60"/>
            </a:avLst>
          </a:prstGeom>
          <a:solidFill>
            <a:srgbClr val="FFFFFF">
              <a:alpha val="59999"/>
            </a:srgbClr>
          </a:solidFill>
          <a:ln w="9360">
            <a:solidFill>
              <a:srgbClr val="000000"/>
            </a:solidFill>
            <a:miter lim="800000"/>
            <a:headEnd/>
            <a:tailEnd/>
          </a:ln>
        </p:spPr>
        <p:txBody>
          <a:bodyPr wrap="none" lIns="82945" tIns="41473" rIns="82945" bIns="4147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58436" name="Text Box 5"/>
          <p:cNvSpPr txBox="1">
            <a:spLocks noChangeArrowheads="1"/>
          </p:cNvSpPr>
          <p:nvPr/>
        </p:nvSpPr>
        <p:spPr bwMode="auto">
          <a:xfrm>
            <a:off x="327025" y="3917950"/>
            <a:ext cx="8653463"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22532" rIns="0" bIns="0" anchor="ctr"/>
          <a:lstStyle>
            <a:lvl1pPr indent="9525"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cs typeface="ＭＳ Ｐゴシック" charset="0"/>
              </a:defRPr>
            </a:lvl1pPr>
            <a:lvl2pPr marL="742950" indent="-28575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2pPr>
            <a:lvl3pPr marL="11430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3pPr>
            <a:lvl4pPr marL="16002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4pPr>
            <a:lvl5pPr marL="20574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sz="2400">
                <a:solidFill>
                  <a:schemeClr val="bg1"/>
                </a:solidFill>
                <a:latin typeface="Arial" charset="0"/>
                <a:ea typeface="ＭＳ Ｐゴシック" charset="0"/>
              </a:defRPr>
            </a:lvl9pPr>
          </a:lstStyle>
          <a:p>
            <a:pPr marL="0" marR="0" lvl="0" indent="9525" algn="l" defTabSz="449263" rtl="0" eaLnBrk="1" fontAlgn="base" latinLnBrk="0" hangingPunct="1">
              <a:lnSpc>
                <a:spcPct val="9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 pos="8535988" algn="l"/>
              </a:tabLst>
              <a:defRPr/>
            </a:pPr>
            <a:r>
              <a:rPr kumimoji="0" lang="ru-RU" altLang="ja-JP"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Therefore this is what the L</a:t>
            </a:r>
            <a:r>
              <a:rPr kumimoji="0" lang="en-GB" altLang="ja-JP" sz="2000" b="1" i="0" u="none" strike="noStrike" kern="1200" cap="none" spc="0" normalizeH="0" baseline="0" noProof="0" dirty="0">
                <a:ln>
                  <a:noFill/>
                </a:ln>
                <a:solidFill>
                  <a:srgbClr val="000000"/>
                </a:solidFill>
                <a:effectLst/>
                <a:uLnTx/>
                <a:uFillTx/>
                <a:latin typeface="Arial" charset="0"/>
                <a:ea typeface="ＭＳ Ｐゴシック" charset="0"/>
              </a:rPr>
              <a:t>ORD</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 says concerning the king of Assyria: </a:t>
            </a:r>
            <a:r>
              <a:rPr kumimoji="0" lang="uk-UA" altLang="ja-JP"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He will not enter this city or shoot an arrow here. He will not come before it with shield or build a siege ramp against it. By the way that he came he will return; he will not enter this city,</a:t>
            </a:r>
            <a:r>
              <a:rPr kumimoji="0" lang="uk-UA" altLang="ja-JP"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 declares the L</a:t>
            </a:r>
            <a:r>
              <a:rPr kumimoji="0" lang="en-GB" altLang="ja-JP" sz="2000" b="1" i="0" u="none" strike="noStrike" kern="1200" cap="none" spc="0" normalizeH="0" baseline="0" noProof="0" dirty="0">
                <a:ln>
                  <a:noFill/>
                </a:ln>
                <a:solidFill>
                  <a:srgbClr val="000000"/>
                </a:solidFill>
                <a:effectLst/>
                <a:uLnTx/>
                <a:uFillTx/>
                <a:latin typeface="Arial" charset="0"/>
                <a:ea typeface="ＭＳ Ｐゴシック" charset="0"/>
              </a:rPr>
              <a:t>ORD</a:t>
            </a:r>
            <a:r>
              <a:rPr kumimoji="0" lang="ru-RU" altLang="ja-JP"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 (Isa. 37:33-34).</a:t>
            </a:r>
            <a:endParaRPr kumimoji="0" lang="en-GB" sz="24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529" name="Picture 1" descr="Isaiah Author.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3539" name="Rectangle 3"/>
          <p:cNvSpPr>
            <a:spLocks noGrp="1" noChangeArrowheads="1"/>
          </p:cNvSpPr>
          <p:nvPr>
            <p:ph type="title" idx="4294967295"/>
          </p:nvPr>
        </p:nvSpPr>
        <p:spPr>
          <a:xfrm>
            <a:off x="19050" y="188913"/>
            <a:ext cx="4932363" cy="2243137"/>
          </a:xfrm>
        </p:spPr>
        <p:txBody>
          <a:bodyPr/>
          <a:lstStyle/>
          <a:p>
            <a:pPr>
              <a:defRPr/>
            </a:pPr>
            <a:r>
              <a:rPr lang="en-US" sz="5400" b="1" dirty="0">
                <a:solidFill>
                  <a:srgbClr val="FFFFFF"/>
                </a:solidFill>
                <a:cs typeface="+mj-cs"/>
              </a:rPr>
              <a:t>Who was Isaiah?</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481"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37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219" name="Text Box 3"/>
          <p:cNvSpPr txBox="1">
            <a:spLocks noChangeArrowheads="1"/>
          </p:cNvSpPr>
          <p:nvPr/>
        </p:nvSpPr>
        <p:spPr bwMode="auto">
          <a:xfrm>
            <a:off x="0" y="1066800"/>
            <a:ext cx="9144000" cy="1173163"/>
          </a:xfrm>
          <a:prstGeom prst="rect">
            <a:avLst/>
          </a:prstGeom>
          <a:noFill/>
          <a:ln w="9525">
            <a:noFill/>
            <a:round/>
            <a:headEnd/>
            <a:tailEnd/>
          </a:ln>
          <a:effectLst/>
        </p:spPr>
        <p:txBody>
          <a:bodyPr lIns="0" tIns="30043" rIns="0" bIns="0" anchor="ctr"/>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94000"/>
              </a:lnSpc>
              <a:spcBef>
                <a:spcPct val="0"/>
              </a:spcBef>
              <a:spcAft>
                <a:spcPct val="0"/>
              </a:spcAft>
              <a:buClr>
                <a:srgbClr val="FFFFFF"/>
              </a:buClr>
              <a:buSzPct val="100000"/>
              <a:buFont typeface="Arial" charset="0"/>
              <a:buNone/>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The accuracy of Isaiah</a:t>
            </a:r>
            <a:r>
              <a:rPr kumimoji="0" lang="uk-UA"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rPr>
              <a:t>s prophecies:</a:t>
            </a:r>
          </a:p>
        </p:txBody>
      </p:sp>
      <p:sp>
        <p:nvSpPr>
          <p:cNvPr id="660483" name="AutoShape 4"/>
          <p:cNvSpPr>
            <a:spLocks noChangeArrowheads="1"/>
          </p:cNvSpPr>
          <p:nvPr/>
        </p:nvSpPr>
        <p:spPr bwMode="auto">
          <a:xfrm>
            <a:off x="163513" y="4083050"/>
            <a:ext cx="8816975" cy="2286000"/>
          </a:xfrm>
          <a:prstGeom prst="roundRect">
            <a:avLst>
              <a:gd name="adj" fmla="val 60"/>
            </a:avLst>
          </a:prstGeom>
          <a:solidFill>
            <a:srgbClr val="FFFFFF">
              <a:alpha val="59999"/>
            </a:srgbClr>
          </a:solidFill>
          <a:ln w="9360">
            <a:solidFill>
              <a:srgbClr val="000000"/>
            </a:solidFill>
            <a:miter lim="800000"/>
            <a:headEnd/>
            <a:tailEnd/>
          </a:ln>
        </p:spPr>
        <p:txBody>
          <a:bodyPr wrap="none" lIns="82945" tIns="41473" rIns="82945" bIns="41473"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60484" name="Text Box 5"/>
          <p:cNvSpPr txBox="1">
            <a:spLocks noChangeArrowheads="1"/>
          </p:cNvSpPr>
          <p:nvPr/>
        </p:nvSpPr>
        <p:spPr bwMode="auto">
          <a:xfrm>
            <a:off x="327025" y="4041775"/>
            <a:ext cx="8489950" cy="232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0" tIns="22532" rIns="0" bIns="0" anchor="ctr"/>
          <a:lstStyle>
            <a:lvl1pPr indent="9525"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2pPr>
            <a:lvl3pPr marL="11430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3pPr>
            <a:lvl4pPr marL="16002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4pPr>
            <a:lvl5pPr marL="2057400" indent="-228600" eaLnBrk="0" hangingPunct="0">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sz="2400">
                <a:solidFill>
                  <a:schemeClr val="bg1"/>
                </a:solidFill>
                <a:latin typeface="Arial" charset="0"/>
                <a:ea typeface="ＭＳ Ｐゴシック" charset="0"/>
              </a:defRPr>
            </a:lvl9pPr>
          </a:lstStyle>
          <a:p>
            <a:pPr marL="0" marR="0" lvl="0" indent="9525" algn="l" defTabSz="449263" rtl="0" eaLnBrk="1" fontAlgn="base" latinLnBrk="0" hangingPunct="1">
              <a:lnSpc>
                <a:spcPct val="93000"/>
              </a:lnSpc>
              <a:spcBef>
                <a:spcPct val="0"/>
              </a:spcBef>
              <a:spcAft>
                <a:spcPts val="1288"/>
              </a:spcAft>
              <a:buClr>
                <a:srgbClr val="FFFFFF"/>
              </a:buClr>
              <a:buSzPct val="100000"/>
              <a:buFont typeface="Arial" charset="0"/>
              <a:buNone/>
              <a:tabLst>
                <a:tab pos="714375" algn="l"/>
                <a:tab pos="1122363" algn="l"/>
                <a:tab pos="1530350" algn="l"/>
                <a:tab pos="1936750" algn="l"/>
                <a:tab pos="2344738" algn="l"/>
                <a:tab pos="2752725" algn="l"/>
                <a:tab pos="3160713" algn="l"/>
                <a:tab pos="3567113" algn="l"/>
                <a:tab pos="3975100" algn="l"/>
                <a:tab pos="4383088" algn="l"/>
                <a:tab pos="4789488" algn="l"/>
                <a:tab pos="5197475" algn="l"/>
                <a:tab pos="5605463" algn="l"/>
                <a:tab pos="6013450" algn="l"/>
                <a:tab pos="6419850" algn="l"/>
                <a:tab pos="6827838" algn="l"/>
                <a:tab pos="7235825" algn="l"/>
                <a:tab pos="7642225" algn="l"/>
                <a:tab pos="8050213" algn="l"/>
                <a:tab pos="8458200" algn="l"/>
              </a:tabLst>
              <a:defRPr/>
            </a:pPr>
            <a:r>
              <a:rPr kumimoji="0" lang="ru-RU" altLang="ja-JP"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Then the angel of the L</a:t>
            </a:r>
            <a:r>
              <a:rPr kumimoji="0" lang="en-GB" altLang="ja-JP" sz="2000" b="1" i="0" u="none" strike="noStrike" kern="1200" cap="none" spc="0" normalizeH="0" baseline="0" noProof="0" dirty="0">
                <a:ln>
                  <a:noFill/>
                </a:ln>
                <a:solidFill>
                  <a:srgbClr val="000000"/>
                </a:solidFill>
                <a:effectLst/>
                <a:uLnTx/>
                <a:uFillTx/>
                <a:latin typeface="Arial" charset="0"/>
                <a:ea typeface="ＭＳ Ｐゴシック" charset="0"/>
              </a:rPr>
              <a:t>ORD</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 went out and put to death</a:t>
            </a:r>
            <a:r>
              <a:rPr kumimoji="0" lang="en-GB" altLang="ja-JP" sz="2400" b="1" i="0" u="none" strike="noStrike" kern="1200" cap="none" spc="0" normalizeH="0" baseline="25000" noProof="0" dirty="0">
                <a:ln>
                  <a:noFill/>
                </a:ln>
                <a:solidFill>
                  <a:srgbClr val="000000"/>
                </a:solidFill>
                <a:effectLst/>
                <a:uLnTx/>
                <a:uFillTx/>
                <a:latin typeface="Arial" charset="0"/>
                <a:ea typeface="ＭＳ Ｐゴシック" charset="0"/>
              </a:rPr>
              <a:t> </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185,000 men in the Assyrian</a:t>
            </a:r>
            <a:r>
              <a:rPr kumimoji="0" lang="en-GB" altLang="ja-JP" sz="2400" b="1" i="0" u="none" strike="noStrike" kern="1200" cap="none" spc="0" normalizeH="0" baseline="25000" noProof="0" dirty="0">
                <a:ln>
                  <a:noFill/>
                </a:ln>
                <a:solidFill>
                  <a:srgbClr val="000000"/>
                </a:solidFill>
                <a:effectLst/>
                <a:uLnTx/>
                <a:uFillTx/>
                <a:latin typeface="Arial" charset="0"/>
                <a:ea typeface="ＭＳ Ｐゴシック" charset="0"/>
              </a:rPr>
              <a:t> </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camp. When the people got up the next morning―there were all the dead bodies! So Sennacherib king of Assyria broke camp and withdrew</a:t>
            </a:r>
            <a:r>
              <a:rPr kumimoji="0" lang="ru-RU" altLang="ja-JP" sz="2400" b="1" i="0" u="none" strike="noStrike" kern="1200" cap="none" spc="0" normalizeH="0" baseline="0" noProof="0" dirty="0">
                <a:ln>
                  <a:noFill/>
                </a:ln>
                <a:solidFill>
                  <a:srgbClr val="000000"/>
                </a:solidFill>
                <a:effectLst/>
                <a:uLnTx/>
                <a:uFillTx/>
                <a:latin typeface="Arial" charset="0"/>
                <a:ea typeface="ＭＳ Ｐゴシック" charset="0"/>
              </a:rPr>
              <a:t>"</a:t>
            </a:r>
            <a:r>
              <a:rPr kumimoji="0" lang="en-GB" altLang="ja-JP" sz="2400" b="1" i="0" u="none" strike="noStrike" kern="1200" cap="none" spc="0" normalizeH="0" baseline="0" noProof="0" dirty="0">
                <a:ln>
                  <a:noFill/>
                </a:ln>
                <a:solidFill>
                  <a:srgbClr val="000000"/>
                </a:solidFill>
                <a:effectLst/>
                <a:uLnTx/>
                <a:uFillTx/>
                <a:latin typeface="Arial" charset="0"/>
                <a:ea typeface="ＭＳ Ｐゴシック" charset="0"/>
              </a:rPr>
              <a:t> (Isa. 37:36-37).</a:t>
            </a:r>
            <a:endParaRPr kumimoji="0" lang="en-GB" sz="2400" b="1" i="0" u="none" strike="noStrike" kern="1200" cap="none" spc="0" normalizeH="0" baseline="0" noProof="0" dirty="0">
              <a:ln>
                <a:noFill/>
              </a:ln>
              <a:solidFill>
                <a:srgbClr val="000000"/>
              </a:solidFill>
              <a:effectLst/>
              <a:uLnTx/>
              <a:uFillTx/>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6858000"/>
          </a:xfrm>
          <a:prstGeom prst="rect">
            <a:avLst/>
          </a:prstGeom>
          <a:gradFill rotWithShape="0">
            <a:gsLst>
              <a:gs pos="0">
                <a:srgbClr val="000082"/>
              </a:gs>
              <a:gs pos="100000">
                <a:srgbClr val="FF8200"/>
              </a:gs>
            </a:gsLst>
            <a:lin ang="5400000" scaled="1"/>
          </a:gradFill>
          <a:ln w="9525">
            <a:noFill/>
            <a:round/>
            <a:headEnd/>
            <a:tailEnd/>
          </a:ln>
          <a:effectLst>
            <a:outerShdw dist="17819" dir="2700000" algn="ctr" rotWithShape="0">
              <a:srgbClr val="FFFFFF">
                <a:alpha val="75014"/>
              </a:srgbClr>
            </a:outerShdw>
          </a:effectLst>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SG"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128"/>
              <a:cs typeface="+mn-cs"/>
            </a:endParaRPr>
          </a:p>
        </p:txBody>
      </p:sp>
      <p:sp>
        <p:nvSpPr>
          <p:cNvPr id="39938" name="Text Box 2"/>
          <p:cNvSpPr txBox="1">
            <a:spLocks noChangeArrowheads="1"/>
          </p:cNvSpPr>
          <p:nvPr/>
        </p:nvSpPr>
        <p:spPr bwMode="auto">
          <a:xfrm>
            <a:off x="609600" y="304800"/>
            <a:ext cx="3733800" cy="64928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Deutero-Isaiah?  </a:t>
            </a:r>
          </a:p>
        </p:txBody>
      </p:sp>
      <p:sp>
        <p:nvSpPr>
          <p:cNvPr id="39940" name="Text Box 4"/>
          <p:cNvSpPr txBox="1">
            <a:spLocks noChangeArrowheads="1"/>
          </p:cNvSpPr>
          <p:nvPr/>
        </p:nvSpPr>
        <p:spPr bwMode="auto">
          <a:xfrm>
            <a:off x="609600" y="914400"/>
            <a:ext cx="37338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Trito-Isaiah?  </a:t>
            </a:r>
          </a:p>
        </p:txBody>
      </p:sp>
      <p:sp>
        <p:nvSpPr>
          <p:cNvPr id="39942" name="Text Box 6"/>
          <p:cNvSpPr txBox="1">
            <a:spLocks noChangeArrowheads="1"/>
          </p:cNvSpPr>
          <p:nvPr/>
        </p:nvSpPr>
        <p:spPr bwMode="auto">
          <a:xfrm>
            <a:off x="4572000" y="1557338"/>
            <a:ext cx="4191000" cy="64293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1–66</a:t>
            </a:r>
          </a:p>
        </p:txBody>
      </p:sp>
      <p:grpSp>
        <p:nvGrpSpPr>
          <p:cNvPr id="670726" name="Group 7"/>
          <p:cNvGrpSpPr>
            <a:grpSpLocks/>
          </p:cNvGrpSpPr>
          <p:nvPr/>
        </p:nvGrpSpPr>
        <p:grpSpPr bwMode="auto">
          <a:xfrm>
            <a:off x="533400" y="3048000"/>
            <a:ext cx="4540250" cy="3425825"/>
            <a:chOff x="336" y="1920"/>
            <a:chExt cx="2860" cy="2158"/>
          </a:xfrm>
        </p:grpSpPr>
        <p:pic>
          <p:nvPicPr>
            <p:cNvPr id="670736"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 y="1920"/>
              <a:ext cx="2861" cy="21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945" name="Text Box 9"/>
            <p:cNvSpPr txBox="1">
              <a:spLocks noChangeArrowheads="1"/>
            </p:cNvSpPr>
            <p:nvPr/>
          </p:nvSpPr>
          <p:spPr bwMode="auto">
            <a:xfrm>
              <a:off x="1001" y="2759"/>
              <a:ext cx="1531" cy="443"/>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50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4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ＭＳ Ｐゴシック" charset="0"/>
                  <a:cs typeface="Arial" charset="0"/>
                </a:rPr>
                <a:t>Isaiah</a:t>
              </a:r>
            </a:p>
          </p:txBody>
        </p:sp>
      </p:grpSp>
      <p:sp>
        <p:nvSpPr>
          <p:cNvPr id="39946" name="Text Box 10"/>
          <p:cNvSpPr txBox="1">
            <a:spLocks noChangeArrowheads="1"/>
          </p:cNvSpPr>
          <p:nvPr/>
        </p:nvSpPr>
        <p:spPr bwMode="auto">
          <a:xfrm>
            <a:off x="533400" y="1573213"/>
            <a:ext cx="3810000" cy="646112"/>
          </a:xfrm>
          <a:prstGeom prst="rect">
            <a:avLst/>
          </a:prstGeom>
          <a:no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Uno</a:t>
            </a:r>
            <a:r>
              <a:rPr kumimoji="0" lang="ru-RU"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a:t>
            </a: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rPr>
              <a:t> Isaiah?  </a:t>
            </a:r>
          </a:p>
        </p:txBody>
      </p:sp>
      <p:sp>
        <p:nvSpPr>
          <p:cNvPr id="39947" name="Text Box 11"/>
          <p:cNvSpPr txBox="1">
            <a:spLocks noChangeArrowheads="1"/>
          </p:cNvSpPr>
          <p:nvPr/>
        </p:nvSpPr>
        <p:spPr bwMode="auto">
          <a:xfrm>
            <a:off x="8413750" y="55563"/>
            <a:ext cx="722313" cy="460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453</a:t>
            </a:r>
          </a:p>
        </p:txBody>
      </p:sp>
      <p:sp>
        <p:nvSpPr>
          <p:cNvPr id="39948" name="Text Box 12"/>
          <p:cNvSpPr txBox="1">
            <a:spLocks noChangeArrowheads="1"/>
          </p:cNvSpPr>
          <p:nvPr/>
        </p:nvSpPr>
        <p:spPr bwMode="auto">
          <a:xfrm>
            <a:off x="5075238" y="29178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sng"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Responses:</a:t>
            </a:r>
          </a:p>
        </p:txBody>
      </p:sp>
      <p:sp>
        <p:nvSpPr>
          <p:cNvPr id="39949" name="Text Box 13"/>
          <p:cNvSpPr txBox="1">
            <a:spLocks noChangeArrowheads="1"/>
          </p:cNvSpPr>
          <p:nvPr/>
        </p:nvSpPr>
        <p:spPr bwMode="auto">
          <a:xfrm>
            <a:off x="5083175" y="3502025"/>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 Background</a:t>
            </a:r>
          </a:p>
        </p:txBody>
      </p:sp>
      <p:sp>
        <p:nvSpPr>
          <p:cNvPr id="39950" name="Text Box 14"/>
          <p:cNvSpPr txBox="1">
            <a:spLocks noChangeArrowheads="1"/>
          </p:cNvSpPr>
          <p:nvPr/>
        </p:nvSpPr>
        <p:spPr bwMode="auto">
          <a:xfrm>
            <a:off x="5083175" y="408781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2. Style &amp; theology</a:t>
            </a:r>
          </a:p>
        </p:txBody>
      </p:sp>
      <p:sp>
        <p:nvSpPr>
          <p:cNvPr id="39951" name="Text Box 15"/>
          <p:cNvSpPr txBox="1">
            <a:spLocks noChangeArrowheads="1"/>
          </p:cNvSpPr>
          <p:nvPr/>
        </p:nvSpPr>
        <p:spPr bwMode="auto">
          <a:xfrm>
            <a:off x="5083175" y="46275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3. Messiah</a:t>
            </a:r>
          </a:p>
        </p:txBody>
      </p:sp>
      <p:sp>
        <p:nvSpPr>
          <p:cNvPr id="39952" name="Text Box 16"/>
          <p:cNvSpPr txBox="1">
            <a:spLocks noChangeArrowheads="1"/>
          </p:cNvSpPr>
          <p:nvPr/>
        </p:nvSpPr>
        <p:spPr bwMode="auto">
          <a:xfrm>
            <a:off x="5083175" y="5211763"/>
            <a:ext cx="4060825" cy="587375"/>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4. Captivity &amp; Cyrus</a:t>
            </a:r>
          </a:p>
        </p:txBody>
      </p:sp>
      <p:sp>
        <p:nvSpPr>
          <p:cNvPr id="18" name="Text Box 4"/>
          <p:cNvSpPr txBox="1">
            <a:spLocks noChangeArrowheads="1"/>
          </p:cNvSpPr>
          <p:nvPr/>
        </p:nvSpPr>
        <p:spPr bwMode="auto">
          <a:xfrm>
            <a:off x="4572000" y="304800"/>
            <a:ext cx="3505200" cy="642938"/>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40–66</a:t>
            </a:r>
          </a:p>
        </p:txBody>
      </p:sp>
      <p:sp>
        <p:nvSpPr>
          <p:cNvPr id="19" name="Text Box 5"/>
          <p:cNvSpPr txBox="1">
            <a:spLocks noChangeArrowheads="1"/>
          </p:cNvSpPr>
          <p:nvPr/>
        </p:nvSpPr>
        <p:spPr bwMode="auto">
          <a:xfrm>
            <a:off x="4572000" y="944563"/>
            <a:ext cx="4572000" cy="649287"/>
          </a:xfrm>
          <a:prstGeom prst="rect">
            <a:avLst/>
          </a:prstGeom>
          <a:no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25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6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ＭＳ Ｐゴシック" charset="0"/>
                <a:cs typeface="Arial" charset="0"/>
              </a:rPr>
              <a:t>1–39  40–55  56–66</a:t>
            </a:r>
          </a:p>
        </p:txBody>
      </p:sp>
    </p:spTree>
    <p:extLst>
      <p:ext uri="{BB962C8B-B14F-4D97-AF65-F5344CB8AC3E}">
        <p14:creationId xmlns:p14="http://schemas.microsoft.com/office/powerpoint/2010/main" val="1055572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99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3" name="Picture 4"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561975"/>
            <a:ext cx="9144000" cy="6353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5795" name="Rectangle 3"/>
          <p:cNvSpPr>
            <a:spLocks noGrp="1" noChangeArrowheads="1"/>
          </p:cNvSpPr>
          <p:nvPr>
            <p:ph type="title"/>
          </p:nvPr>
        </p:nvSpPr>
        <p:spPr>
          <a:xfrm>
            <a:off x="0" y="-76200"/>
            <a:ext cx="7596188" cy="685800"/>
          </a:xfrm>
        </p:spPr>
        <p:txBody>
          <a:bodyPr/>
          <a:lstStyle/>
          <a:p>
            <a:pPr algn="ctr">
              <a:defRPr/>
            </a:pPr>
            <a:r>
              <a:rPr kumimoji="0" lang="en-US" sz="3200" b="1" dirty="0">
                <a:solidFill>
                  <a:schemeClr val="tx1"/>
                </a:solidFill>
                <a:latin typeface="Arial"/>
                <a:ea typeface="ＭＳ Ｐゴシック" charset="0"/>
                <a:cs typeface="Arial"/>
              </a:rPr>
              <a:t>Chart of OT Kings &amp; Prophets</a:t>
            </a:r>
          </a:p>
        </p:txBody>
      </p:sp>
      <p:sp>
        <p:nvSpPr>
          <p:cNvPr id="5" name="Text Box 4"/>
          <p:cNvSpPr txBox="1">
            <a:spLocks noChangeArrowheads="1"/>
          </p:cNvSpPr>
          <p:nvPr/>
        </p:nvSpPr>
        <p:spPr bwMode="auto">
          <a:xfrm>
            <a:off x="7391400" y="76200"/>
            <a:ext cx="1676400" cy="400050"/>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 &amp; 342</a:t>
            </a:r>
          </a:p>
        </p:txBody>
      </p:sp>
      <p:grpSp>
        <p:nvGrpSpPr>
          <p:cNvPr id="3" name="Group 2">
            <a:extLst>
              <a:ext uri="{FF2B5EF4-FFF2-40B4-BE49-F238E27FC236}">
                <a16:creationId xmlns:a16="http://schemas.microsoft.com/office/drawing/2014/main" id="{287AF7CD-B227-4C41-82EE-64D7CCB52F9D}"/>
              </a:ext>
            </a:extLst>
          </p:cNvPr>
          <p:cNvGrpSpPr/>
          <p:nvPr/>
        </p:nvGrpSpPr>
        <p:grpSpPr>
          <a:xfrm>
            <a:off x="2551815" y="2115879"/>
            <a:ext cx="3615069" cy="2258093"/>
            <a:chOff x="1265276" y="1796899"/>
            <a:chExt cx="3615069" cy="2258093"/>
          </a:xfrm>
        </p:grpSpPr>
        <p:sp>
          <p:nvSpPr>
            <p:cNvPr id="10" name="Oval 9">
              <a:extLst>
                <a:ext uri="{FF2B5EF4-FFF2-40B4-BE49-F238E27FC236}">
                  <a16:creationId xmlns:a16="http://schemas.microsoft.com/office/drawing/2014/main" id="{28F6D1BB-7FE5-1A42-AB8C-501A636C1C13}"/>
                </a:ext>
              </a:extLst>
            </p:cNvPr>
            <p:cNvSpPr/>
            <p:nvPr/>
          </p:nvSpPr>
          <p:spPr>
            <a:xfrm>
              <a:off x="1265276" y="2115879"/>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DFA968-098B-A445-8847-A062B3521BB9}"/>
                </a:ext>
              </a:extLst>
            </p:cNvPr>
            <p:cNvSpPr/>
            <p:nvPr/>
          </p:nvSpPr>
          <p:spPr bwMode="auto">
            <a:xfrm>
              <a:off x="1297175" y="1796899"/>
              <a:ext cx="2220686" cy="854593"/>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49263" eaLnBrk="1" fontAlgn="base" latinLnBrk="0" hangingPunct="1">
                <a:lnSpc>
                  <a:spcPct val="93000"/>
                </a:lnSpc>
                <a:spcBef>
                  <a:spcPct val="0"/>
                </a:spcBef>
                <a:spcAft>
                  <a:spcPct val="0"/>
                </a:spcAft>
                <a:buClr>
                  <a:srgbClr val="FFFFFF"/>
                </a:buClr>
                <a:buSzPct val="100000"/>
                <a:buFontTx/>
                <a:buNone/>
                <a:tabLst/>
                <a:defRPr/>
              </a:pPr>
              <a:r>
                <a:rPr kumimoji="0" lang="en-US" sz="2400" b="1" i="0" u="none" strike="noStrike" kern="0" cap="none" spc="0" normalizeH="0" baseline="0" noProof="0" dirty="0">
                  <a:ln>
                    <a:noFill/>
                  </a:ln>
                  <a:solidFill>
                    <a:srgbClr val="FFFFFF"/>
                  </a:solidFill>
                  <a:effectLst/>
                  <a:uLnTx/>
                  <a:uFillTx/>
                  <a:ea typeface="ＭＳ Ｐゴシック" charset="-128"/>
                </a:rPr>
                <a:t>Isaiah lived about 700 BC</a:t>
              </a:r>
            </a:p>
          </p:txBody>
        </p:sp>
      </p:grpSp>
      <p:grpSp>
        <p:nvGrpSpPr>
          <p:cNvPr id="4" name="Group 3">
            <a:extLst>
              <a:ext uri="{FF2B5EF4-FFF2-40B4-BE49-F238E27FC236}">
                <a16:creationId xmlns:a16="http://schemas.microsoft.com/office/drawing/2014/main" id="{43682672-3D74-9649-ACCB-8D7CFFC42EDC}"/>
              </a:ext>
            </a:extLst>
          </p:cNvPr>
          <p:cNvGrpSpPr/>
          <p:nvPr/>
        </p:nvGrpSpPr>
        <p:grpSpPr>
          <a:xfrm>
            <a:off x="-255180" y="3997846"/>
            <a:ext cx="2828262" cy="2874778"/>
            <a:chOff x="-244548" y="3806456"/>
            <a:chExt cx="3615069" cy="2874778"/>
          </a:xfrm>
        </p:grpSpPr>
        <p:sp>
          <p:nvSpPr>
            <p:cNvPr id="2" name="Oval 1">
              <a:extLst>
                <a:ext uri="{FF2B5EF4-FFF2-40B4-BE49-F238E27FC236}">
                  <a16:creationId xmlns:a16="http://schemas.microsoft.com/office/drawing/2014/main" id="{EA95E61F-F496-A745-BD24-90A1B1C0992C}"/>
                </a:ext>
              </a:extLst>
            </p:cNvPr>
            <p:cNvSpPr/>
            <p:nvPr/>
          </p:nvSpPr>
          <p:spPr>
            <a:xfrm>
              <a:off x="-244548" y="4742121"/>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622058-F36C-6D4C-A6DE-5EF147CBAF10}"/>
                </a:ext>
              </a:extLst>
            </p:cNvPr>
            <p:cNvSpPr/>
            <p:nvPr/>
          </p:nvSpPr>
          <p:spPr bwMode="auto">
            <a:xfrm>
              <a:off x="87462" y="3806456"/>
              <a:ext cx="2712258" cy="1370489"/>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49263" fontAlgn="base">
                <a:lnSpc>
                  <a:spcPct val="93000"/>
                </a:lnSpc>
                <a:spcBef>
                  <a:spcPct val="0"/>
                </a:spcBef>
                <a:spcAft>
                  <a:spcPct val="0"/>
                </a:spcAft>
                <a:buClr>
                  <a:srgbClr val="FFFFFF"/>
                </a:buClr>
                <a:buSzPct val="100000"/>
                <a:defRPr/>
              </a:pPr>
              <a:r>
                <a:rPr lang="en-US" sz="2400" b="1" kern="0" dirty="0">
                  <a:solidFill>
                    <a:srgbClr val="FFFFFF"/>
                  </a:solidFill>
                  <a:ea typeface="ＭＳ Ｐゴシック" charset="-128"/>
                </a:rPr>
                <a:t>So how did he know of the 600 BC captivity?</a:t>
              </a:r>
            </a:p>
          </p:txBody>
        </p:sp>
      </p:grpSp>
      <p:grpSp>
        <p:nvGrpSpPr>
          <p:cNvPr id="11" name="Group 10">
            <a:extLst>
              <a:ext uri="{FF2B5EF4-FFF2-40B4-BE49-F238E27FC236}">
                <a16:creationId xmlns:a16="http://schemas.microsoft.com/office/drawing/2014/main" id="{B2B29270-5A2C-FE4C-BCE8-A9C0186F4D63}"/>
              </a:ext>
            </a:extLst>
          </p:cNvPr>
          <p:cNvGrpSpPr/>
          <p:nvPr/>
        </p:nvGrpSpPr>
        <p:grpSpPr>
          <a:xfrm>
            <a:off x="2583715" y="3997846"/>
            <a:ext cx="2828262" cy="2874778"/>
            <a:chOff x="-244548" y="3806456"/>
            <a:chExt cx="3615069" cy="2874778"/>
          </a:xfrm>
        </p:grpSpPr>
        <p:sp>
          <p:nvSpPr>
            <p:cNvPr id="12" name="Oval 11">
              <a:extLst>
                <a:ext uri="{FF2B5EF4-FFF2-40B4-BE49-F238E27FC236}">
                  <a16:creationId xmlns:a16="http://schemas.microsoft.com/office/drawing/2014/main" id="{1C1B5BC7-D381-9243-8779-BBFEBF5B98A2}"/>
                </a:ext>
              </a:extLst>
            </p:cNvPr>
            <p:cNvSpPr/>
            <p:nvPr/>
          </p:nvSpPr>
          <p:spPr>
            <a:xfrm>
              <a:off x="-244548" y="4742121"/>
              <a:ext cx="3615069" cy="1939113"/>
            </a:xfrm>
            <a:prstGeom prst="ellipse">
              <a:avLst/>
            </a:prstGeom>
            <a:noFill/>
            <a:ln w="76200">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942ACF3-B2CB-0A44-8685-98FE2D2879D6}"/>
                </a:ext>
              </a:extLst>
            </p:cNvPr>
            <p:cNvSpPr/>
            <p:nvPr/>
          </p:nvSpPr>
          <p:spPr bwMode="auto">
            <a:xfrm>
              <a:off x="-21267" y="3806456"/>
              <a:ext cx="2712258" cy="1370489"/>
            </a:xfrm>
            <a:prstGeom prst="rect">
              <a:avLst/>
            </a:prstGeom>
            <a:solidFill>
              <a:srgbClr val="00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49263" fontAlgn="base">
                <a:lnSpc>
                  <a:spcPct val="93000"/>
                </a:lnSpc>
                <a:spcBef>
                  <a:spcPct val="0"/>
                </a:spcBef>
                <a:spcAft>
                  <a:spcPct val="0"/>
                </a:spcAft>
                <a:buClr>
                  <a:srgbClr val="FFFFFF"/>
                </a:buClr>
                <a:buSzPct val="100000"/>
                <a:defRPr/>
              </a:pPr>
              <a:r>
                <a:rPr lang="en-US" sz="2400" b="1" kern="0" dirty="0">
                  <a:solidFill>
                    <a:srgbClr val="FFFFFF"/>
                  </a:solidFill>
                  <a:ea typeface="ＭＳ Ｐゴシック" charset="-128"/>
                </a:rPr>
                <a:t>And the 539 BC return under Cyrus?</a:t>
              </a:r>
            </a:p>
          </p:txBody>
        </p:sp>
      </p:grpSp>
      <p:sp>
        <p:nvSpPr>
          <p:cNvPr id="14" name="Rectangle 3">
            <a:extLst>
              <a:ext uri="{FF2B5EF4-FFF2-40B4-BE49-F238E27FC236}">
                <a16:creationId xmlns:a16="http://schemas.microsoft.com/office/drawing/2014/main" id="{97E3F001-466C-8745-A869-4309A42B5DD9}"/>
              </a:ext>
            </a:extLst>
          </p:cNvPr>
          <p:cNvSpPr txBox="1">
            <a:spLocks noChangeArrowheads="1"/>
          </p:cNvSpPr>
          <p:nvPr/>
        </p:nvSpPr>
        <p:spPr bwMode="auto">
          <a:xfrm>
            <a:off x="4144144" y="6368852"/>
            <a:ext cx="4999856" cy="546298"/>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Chart of Old Testament Kings &amp; Prophets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22604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WordArt 1"/>
          <p:cNvSpPr>
            <a:spLocks noChangeArrowheads="1" noChangeShapeType="1" noTextEdit="1"/>
          </p:cNvSpPr>
          <p:nvPr/>
        </p:nvSpPr>
        <p:spPr bwMode="auto">
          <a:xfrm>
            <a:off x="1981200" y="141288"/>
            <a:ext cx="4953000" cy="990600"/>
          </a:xfrm>
          <a:prstGeom prst="rect">
            <a:avLst/>
          </a:prstGeom>
        </p:spPr>
        <p:txBody>
          <a:bodyPr wrap="none" fromWordArt="1">
            <a:prstTxWarp prst="textFadeUp">
              <a:avLst>
                <a:gd name="adj" fmla="val 9991"/>
              </a:avLst>
            </a:prstTxWarp>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rPr>
              <a:t>Amazing Prophecies</a:t>
            </a:r>
          </a:p>
        </p:txBody>
      </p:sp>
      <p:sp>
        <p:nvSpPr>
          <p:cNvPr id="34818" name="AutoShape 2"/>
          <p:cNvSpPr>
            <a:spLocks noChangeArrowheads="1"/>
          </p:cNvSpPr>
          <p:nvPr/>
        </p:nvSpPr>
        <p:spPr bwMode="auto">
          <a:xfrm>
            <a:off x="3429000" y="1828800"/>
            <a:ext cx="2286000" cy="2667000"/>
          </a:xfrm>
          <a:prstGeom prst="rightArrowCallout">
            <a:avLst>
              <a:gd name="adj1" fmla="val 29167"/>
              <a:gd name="adj2" fmla="val 29167"/>
              <a:gd name="adj3" fmla="val 16667"/>
              <a:gd name="adj4" fmla="val 66667"/>
            </a:avLst>
          </a:prstGeom>
          <a:solidFill>
            <a:schemeClr val="accent1">
              <a:lumMod val="20000"/>
              <a:lumOff val="80000"/>
            </a:schemeClr>
          </a:solidFill>
          <a:ln w="9360">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Geneva" charset="0"/>
            </a:endParaRPr>
          </a:p>
        </p:txBody>
      </p:sp>
      <p:sp>
        <p:nvSpPr>
          <p:cNvPr id="34819" name="Text Box 3"/>
          <p:cNvSpPr txBox="1">
            <a:spLocks noChangeArrowheads="1"/>
          </p:cNvSpPr>
          <p:nvPr/>
        </p:nvSpPr>
        <p:spPr bwMode="auto">
          <a:xfrm>
            <a:off x="3962400" y="2819400"/>
            <a:ext cx="588963" cy="581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000000"/>
                </a:solidFill>
                <a:effectLst/>
                <a:uLnTx/>
                <a:uFillTx/>
                <a:latin typeface="Times New Roman" charset="0"/>
                <a:ea typeface="ＭＳ Ｐゴシック" charset="0"/>
                <a:cs typeface="Geneva" charset="0"/>
              </a:rPr>
              <a:t>??</a:t>
            </a:r>
          </a:p>
        </p:txBody>
      </p:sp>
      <p:pic>
        <p:nvPicPr>
          <p:cNvPr id="65229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295400"/>
            <a:ext cx="2540000"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3482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83263" y="1219200"/>
            <a:ext cx="2516187"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4822" name="Text Box 6"/>
          <p:cNvSpPr txBox="1">
            <a:spLocks noChangeArrowheads="1"/>
          </p:cNvSpPr>
          <p:nvPr/>
        </p:nvSpPr>
        <p:spPr bwMode="auto">
          <a:xfrm>
            <a:off x="0" y="5921375"/>
            <a:ext cx="9144000" cy="70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Did you hear that Raffles wrote 140 years before Lee Kwan Yew, </a:t>
            </a:r>
            <a:r>
              <a:rPr kumimoji="0" lang="ru-RU"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Behold, a man named Lee will arise to make Singapore its own country…</a:t>
            </a:r>
            <a:r>
              <a:rPr kumimoji="0" lang="ru-RU"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GB"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34823" name="Text Box 7"/>
          <p:cNvSpPr txBox="1">
            <a:spLocks noChangeArrowheads="1"/>
          </p:cNvSpPr>
          <p:nvPr/>
        </p:nvSpPr>
        <p:spPr bwMode="auto">
          <a:xfrm>
            <a:off x="5429250" y="4724400"/>
            <a:ext cx="3095625" cy="947738"/>
          </a:xfrm>
          <a:prstGeom prst="rect">
            <a:avLst/>
          </a:prstGeom>
          <a:solidFill>
            <a:srgbClr val="003704"/>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FFF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Times New Roman" charset="0"/>
              </a:rPr>
              <a:t>Lee Kwan Yew (1959)</a:t>
            </a:r>
          </a:p>
        </p:txBody>
      </p:sp>
      <p:sp>
        <p:nvSpPr>
          <p:cNvPr id="34824" name="Text Box 8"/>
          <p:cNvSpPr txBox="1">
            <a:spLocks noChangeArrowheads="1"/>
          </p:cNvSpPr>
          <p:nvPr/>
        </p:nvSpPr>
        <p:spPr bwMode="auto">
          <a:xfrm>
            <a:off x="533400" y="4724400"/>
            <a:ext cx="2743200" cy="947738"/>
          </a:xfrm>
          <a:prstGeom prst="rect">
            <a:avLst/>
          </a:prstGeom>
          <a:solidFill>
            <a:srgbClr val="FF3300"/>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5F5F2"/>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800" b="1" i="0" u="none" strike="noStrike" kern="1200" cap="none" spc="0" normalizeH="0" baseline="0" noProof="0" dirty="0">
                <a:ln>
                  <a:noFill/>
                </a:ln>
                <a:solidFill>
                  <a:srgbClr val="F5F5F2"/>
                </a:solidFill>
                <a:effectLst>
                  <a:outerShdw blurRad="38100" dist="38100" dir="2700000" algn="tl">
                    <a:srgbClr val="000000"/>
                  </a:outerShdw>
                </a:effectLst>
                <a:uLnTx/>
                <a:uFillTx/>
                <a:latin typeface="Arial" charset="0"/>
                <a:ea typeface="ＭＳ Ｐゴシック" charset="0"/>
                <a:cs typeface="Arial" charset="0"/>
              </a:rPr>
              <a:t>Stamford Raffles (1819)</a:t>
            </a:r>
          </a:p>
        </p:txBody>
      </p:sp>
      <p:sp>
        <p:nvSpPr>
          <p:cNvPr id="652297" name="Text Box 9"/>
          <p:cNvSpPr txBox="1">
            <a:spLocks noChangeArrowheads="1"/>
          </p:cNvSpPr>
          <p:nvPr/>
        </p:nvSpPr>
        <p:spPr bwMode="auto">
          <a:xfrm>
            <a:off x="8413750" y="55563"/>
            <a:ext cx="7223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460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grpId="0" nodeType="clickEffect">
                                  <p:stCondLst>
                                    <p:cond delay="0"/>
                                  </p:stCondLst>
                                  <p:childTnLst>
                                    <p:set>
                                      <p:cBhvr additive="repl">
                                        <p:cTn id="6" dur="1" fill="hold">
                                          <p:stCondLst>
                                            <p:cond delay="0"/>
                                          </p:stCondLst>
                                        </p:cTn>
                                        <p:tgtEl>
                                          <p:spTgt spid="34818"/>
                                        </p:tgtEl>
                                        <p:attrNameLst>
                                          <p:attrName>style.visibility</p:attrName>
                                        </p:attrNameLst>
                                      </p:cBhvr>
                                      <p:to>
                                        <p:strVal val="visible"/>
                                      </p:to>
                                    </p:set>
                                    <p:animEffect transition="in" filter="fade">
                                      <p:cBhvr additive="repl">
                                        <p:cTn id="7" dur="500"/>
                                        <p:tgtEl>
                                          <p:spTgt spid="34818"/>
                                        </p:tgtEl>
                                      </p:cBhvr>
                                    </p:animEffect>
                                  </p:childTnLst>
                                </p:cTn>
                              </p:par>
                            </p:childTnLst>
                          </p:cTn>
                        </p:par>
                        <p:par>
                          <p:cTn id="8" fill="hold" nodeType="afterGroup">
                            <p:stCondLst>
                              <p:cond delay="500"/>
                            </p:stCondLst>
                            <p:childTnLst>
                              <p:par>
                                <p:cTn id="9" presetID="10" presetClass="entr" fill="hold" nodeType="afterEffect">
                                  <p:stCondLst>
                                    <p:cond delay="0"/>
                                  </p:stCondLst>
                                  <p:childTnLst>
                                    <p:set>
                                      <p:cBhvr additive="repl">
                                        <p:cTn id="10" dur="1" fill="hold">
                                          <p:stCondLst>
                                            <p:cond delay="0"/>
                                          </p:stCondLst>
                                        </p:cTn>
                                        <p:tgtEl>
                                          <p:spTgt spid="34819"/>
                                        </p:tgtEl>
                                        <p:attrNameLst>
                                          <p:attrName>style.visibility</p:attrName>
                                        </p:attrNameLst>
                                      </p:cBhvr>
                                      <p:to>
                                        <p:strVal val="visible"/>
                                      </p:to>
                                    </p:set>
                                    <p:animEffect transition="in" filter="fade">
                                      <p:cBhvr additive="repl">
                                        <p:cTn id="11" dur="500"/>
                                        <p:tgtEl>
                                          <p:spTgt spid="348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additive="repl">
                                        <p:cTn id="15" dur="1" fill="hold">
                                          <p:stCondLst>
                                            <p:cond delay="0"/>
                                          </p:stCondLst>
                                        </p:cTn>
                                        <p:tgtEl>
                                          <p:spTgt spid="34821"/>
                                        </p:tgtEl>
                                        <p:attrNameLst>
                                          <p:attrName>style.visibility</p:attrName>
                                        </p:attrNameLst>
                                      </p:cBhvr>
                                      <p:to>
                                        <p:strVal val="visible"/>
                                      </p:to>
                                    </p:set>
                                    <p:animEffect transition="in" filter="fade">
                                      <p:cBhvr additive="repl">
                                        <p:cTn id="16" dur="500"/>
                                        <p:tgtEl>
                                          <p:spTgt spid="34821"/>
                                        </p:tgtEl>
                                      </p:cBhvr>
                                    </p:animEffect>
                                  </p:childTnLst>
                                </p:cTn>
                              </p:par>
                            </p:childTnLst>
                          </p:cTn>
                        </p:par>
                        <p:par>
                          <p:cTn id="17" fill="hold" nodeType="afterGroup">
                            <p:stCondLst>
                              <p:cond delay="500"/>
                            </p:stCondLst>
                            <p:childTnLst>
                              <p:par>
                                <p:cTn id="18" presetID="10" presetClass="entr" fill="hold" nodeType="afterEffect">
                                  <p:stCondLst>
                                    <p:cond delay="0"/>
                                  </p:stCondLst>
                                  <p:childTnLst>
                                    <p:set>
                                      <p:cBhvr additive="repl">
                                        <p:cTn id="19" dur="1" fill="hold">
                                          <p:stCondLst>
                                            <p:cond delay="0"/>
                                          </p:stCondLst>
                                        </p:cTn>
                                        <p:tgtEl>
                                          <p:spTgt spid="34823"/>
                                        </p:tgtEl>
                                        <p:attrNameLst>
                                          <p:attrName>style.visibility</p:attrName>
                                        </p:attrNameLst>
                                      </p:cBhvr>
                                      <p:to>
                                        <p:strVal val="visible"/>
                                      </p:to>
                                    </p:set>
                                    <p:animEffect transition="in" filter="fade">
                                      <p:cBhvr additive="repl">
                                        <p:cTn id="20" dur="500"/>
                                        <p:tgtEl>
                                          <p:spTgt spid="348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nodeType="clickEffect">
                                  <p:stCondLst>
                                    <p:cond delay="0"/>
                                  </p:stCondLst>
                                  <p:childTnLst>
                                    <p:set>
                                      <p:cBhvr additive="repl">
                                        <p:cTn id="24"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Text Box 1"/>
          <p:cNvSpPr txBox="1">
            <a:spLocks noChangeArrowheads="1"/>
          </p:cNvSpPr>
          <p:nvPr/>
        </p:nvSpPr>
        <p:spPr bwMode="auto">
          <a:xfrm>
            <a:off x="6096000" y="603250"/>
            <a:ext cx="1905000" cy="344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4400" b="0" i="0" u="none" strike="noStrike" kern="1200" cap="none" spc="0" normalizeH="0" baseline="0" noProof="0">
                <a:ln>
                  <a:noFill/>
                </a:ln>
                <a:solidFill>
                  <a:srgbClr val="000000"/>
                </a:solidFill>
                <a:effectLst/>
                <a:uLnTx/>
                <a:uFillTx/>
                <a:latin typeface="Times New Roman" charset="0"/>
                <a:ea typeface="ＭＳ Ｐゴシック" charset="0"/>
                <a:cs typeface="Geneva" charset="0"/>
              </a:rPr>
              <a:t>An Amazing Prophecy</a:t>
            </a:r>
          </a:p>
        </p:txBody>
      </p:sp>
      <p:sp>
        <p:nvSpPr>
          <p:cNvPr id="35842" name="Text Box 2"/>
          <p:cNvSpPr txBox="1">
            <a:spLocks noChangeArrowheads="1"/>
          </p:cNvSpPr>
          <p:nvPr/>
        </p:nvSpPr>
        <p:spPr bwMode="auto">
          <a:xfrm>
            <a:off x="5257800" y="5029200"/>
            <a:ext cx="3352800" cy="520700"/>
          </a:xfrm>
          <a:prstGeom prst="rect">
            <a:avLst/>
          </a:prstGeom>
          <a:solidFill>
            <a:srgbClr val="003704"/>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FFFF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ＭＳ Ｐゴシック" charset="0"/>
                <a:cs typeface="Times New Roman" charset="0"/>
              </a:rPr>
              <a:t>Cyrus (539 </a:t>
            </a:r>
            <a:r>
              <a:rPr kumimoji="0" lang="en-GB" sz="24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ＭＳ Ｐゴシック" charset="0"/>
                <a:cs typeface="Times New Roman" charset="0"/>
              </a:rPr>
              <a:t>BC</a:t>
            </a:r>
            <a:r>
              <a:rPr kumimoji="0" lang="en-GB" sz="2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ＭＳ Ｐゴシック" charset="0"/>
                <a:cs typeface="Times New Roman" charset="0"/>
              </a:rPr>
              <a:t>)</a:t>
            </a:r>
            <a:r>
              <a:rPr kumimoji="0" lang="en-GB" sz="2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rPr>
              <a:t> </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600" y="1219200"/>
            <a:ext cx="3725863"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654340" name="WordArt 4"/>
          <p:cNvSpPr>
            <a:spLocks noChangeArrowheads="1" noChangeShapeType="1" noTextEdit="1"/>
          </p:cNvSpPr>
          <p:nvPr/>
        </p:nvSpPr>
        <p:spPr bwMode="auto">
          <a:xfrm>
            <a:off x="1981200" y="106363"/>
            <a:ext cx="4953000" cy="990600"/>
          </a:xfrm>
          <a:prstGeom prst="rect">
            <a:avLst/>
          </a:prstGeom>
        </p:spPr>
        <p:txBody>
          <a:bodyPr wrap="none" fromWordArt="1">
            <a:prstTxWarp prst="textFadeUp">
              <a:avLst>
                <a:gd name="adj" fmla="val 9991"/>
              </a:avLst>
            </a:prstTxWarp>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600">
                  <a:solidFill>
                    <a:srgbClr val="B2B2B2"/>
                  </a:solidFill>
                  <a:miter lim="800000"/>
                  <a:headEnd/>
                  <a:tailEnd/>
                </a:ln>
                <a:gradFill rotWithShape="1">
                  <a:gsLst>
                    <a:gs pos="0">
                      <a:srgbClr val="520402"/>
                    </a:gs>
                    <a:gs pos="100000">
                      <a:srgbClr val="FFCC00"/>
                    </a:gs>
                  </a:gsLst>
                  <a:lin ang="5400000" scaled="1"/>
                </a:gradFill>
                <a:effectLst>
                  <a:outerShdw dist="17819" dir="2700000" algn="ctr" rotWithShape="0">
                    <a:srgbClr val="875B0D">
                      <a:alpha val="75014"/>
                    </a:srgbClr>
                  </a:outerShdw>
                </a:effectLst>
                <a:uLnTx/>
                <a:uFillTx/>
                <a:latin typeface="Arial Black"/>
                <a:ea typeface="Arial Black"/>
                <a:cs typeface="Arial Black"/>
              </a:rPr>
              <a:t>Amazing Prophecies</a:t>
            </a:r>
          </a:p>
        </p:txBody>
      </p:sp>
      <p:pic>
        <p:nvPicPr>
          <p:cNvPr id="35845"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 y="1295400"/>
            <a:ext cx="2767013"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5846" name="Text Box 6"/>
          <p:cNvSpPr txBox="1">
            <a:spLocks noChangeArrowheads="1"/>
          </p:cNvSpPr>
          <p:nvPr/>
        </p:nvSpPr>
        <p:spPr bwMode="auto">
          <a:xfrm>
            <a:off x="381000" y="5029200"/>
            <a:ext cx="2971800" cy="520700"/>
          </a:xfrm>
          <a:prstGeom prst="rect">
            <a:avLst/>
          </a:prstGeom>
          <a:solidFill>
            <a:srgbClr val="FF3300"/>
          </a:solidFill>
          <a:ln w="9525">
            <a:noFill/>
            <a:round/>
            <a:headEnd/>
            <a:tailEnd/>
          </a:ln>
          <a:effec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750"/>
              </a:spcBef>
              <a:spcAft>
                <a:spcPct val="0"/>
              </a:spcAft>
              <a:buClr>
                <a:srgbClr val="EAEAEA"/>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800" b="1" i="0"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rPr>
              <a:t>Isaiah (700 </a:t>
            </a:r>
            <a:r>
              <a:rPr kumimoji="0" lang="en-GB" sz="2400" b="1" i="0"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rPr>
              <a:t>BC</a:t>
            </a:r>
            <a:r>
              <a:rPr kumimoji="0" lang="en-GB" sz="2800" b="1" i="0" u="none" strike="noStrike" kern="1200" cap="none" spc="0" normalizeH="0" baseline="0" noProof="0" dirty="0">
                <a:ln>
                  <a:noFill/>
                </a:ln>
                <a:solidFill>
                  <a:srgbClr val="EAEAEA"/>
                </a:solidFill>
                <a:effectLst>
                  <a:outerShdw blurRad="38100" dist="38100" dir="2700000" algn="tl">
                    <a:srgbClr val="000000"/>
                  </a:outerShdw>
                </a:effectLst>
                <a:uLnTx/>
                <a:uFillTx/>
                <a:latin typeface="Arial" charset="0"/>
                <a:ea typeface="ＭＳ Ｐゴシック" charset="0"/>
                <a:cs typeface="Arial" charset="0"/>
              </a:rPr>
              <a:t>)</a:t>
            </a:r>
          </a:p>
        </p:txBody>
      </p:sp>
      <p:grpSp>
        <p:nvGrpSpPr>
          <p:cNvPr id="2" name="Group 7"/>
          <p:cNvGrpSpPr>
            <a:grpSpLocks/>
          </p:cNvGrpSpPr>
          <p:nvPr/>
        </p:nvGrpSpPr>
        <p:grpSpPr bwMode="auto">
          <a:xfrm>
            <a:off x="3429001" y="1828800"/>
            <a:ext cx="2286001" cy="2667001"/>
            <a:chOff x="2160" y="1152"/>
            <a:chExt cx="1440" cy="1680"/>
          </a:xfrm>
        </p:grpSpPr>
        <p:sp>
          <p:nvSpPr>
            <p:cNvPr id="654346" name="AutoShape 8"/>
            <p:cNvSpPr>
              <a:spLocks noChangeArrowheads="1"/>
            </p:cNvSpPr>
            <p:nvPr/>
          </p:nvSpPr>
          <p:spPr bwMode="auto">
            <a:xfrm>
              <a:off x="2160" y="1152"/>
              <a:ext cx="1440" cy="1680"/>
            </a:xfrm>
            <a:prstGeom prst="rightArrowCallout">
              <a:avLst>
                <a:gd name="adj1" fmla="val 29167"/>
                <a:gd name="adj2" fmla="val 29167"/>
                <a:gd name="adj3" fmla="val 16667"/>
                <a:gd name="adj4" fmla="val 66667"/>
              </a:avLst>
            </a:prstGeom>
            <a:solidFill>
              <a:schemeClr val="accent1">
                <a:lumMod val="20000"/>
                <a:lumOff val="80000"/>
              </a:schemeClr>
            </a:solidFill>
            <a:ln w="9360">
              <a:solidFill>
                <a:srgbClr val="000000"/>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Geneva" charset="0"/>
              </a:endParaRPr>
            </a:p>
          </p:txBody>
        </p:sp>
        <p:sp>
          <p:nvSpPr>
            <p:cNvPr id="654347" name="Text Box 9"/>
            <p:cNvSpPr txBox="1">
              <a:spLocks noChangeArrowheads="1"/>
            </p:cNvSpPr>
            <p:nvPr/>
          </p:nvSpPr>
          <p:spPr bwMode="auto">
            <a:xfrm>
              <a:off x="2160" y="1354"/>
              <a:ext cx="1029" cy="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41:2, 25</a:t>
              </a:r>
            </a:p>
            <a:p>
              <a:pPr marL="0" marR="0" lvl="0" indent="0" algn="l"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t>44:28</a:t>
              </a:r>
            </a:p>
            <a:p>
              <a:pPr marL="0" marR="0" lvl="0" indent="0" algn="l"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t>45:1-2</a:t>
              </a:r>
            </a:p>
            <a:p>
              <a:pPr marL="0" marR="0" lvl="0" indent="0" algn="l" defTabSz="449263" rtl="0" eaLnBrk="1" fontAlgn="base" latinLnBrk="0" hangingPunct="1">
                <a:lnSpc>
                  <a:spcPct val="10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dirty="0">
                  <a:ln>
                    <a:noFill/>
                  </a:ln>
                  <a:solidFill>
                    <a:srgbClr val="C00000"/>
                  </a:solidFill>
                  <a:effectLst/>
                  <a:uLnTx/>
                  <a:uFillTx/>
                  <a:latin typeface="Arial" charset="0"/>
                  <a:ea typeface="ＭＳ Ｐゴシック" charset="0"/>
                  <a:cs typeface="Arial" charset="0"/>
                </a:rPr>
                <a:t>45:13-15</a:t>
              </a:r>
            </a:p>
          </p:txBody>
        </p:sp>
      </p:grpSp>
      <p:sp>
        <p:nvSpPr>
          <p:cNvPr id="35850" name="Text Box 10"/>
          <p:cNvSpPr txBox="1">
            <a:spLocks noChangeArrowheads="1"/>
          </p:cNvSpPr>
          <p:nvPr/>
        </p:nvSpPr>
        <p:spPr bwMode="auto">
          <a:xfrm>
            <a:off x="0" y="5765800"/>
            <a:ext cx="9144000" cy="1017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ru-RU"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When I say of Cyrus, </a:t>
            </a:r>
            <a:r>
              <a:rPr kumimoji="0" lang="uk-UA"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He is my shepherd,</a:t>
            </a:r>
            <a:r>
              <a:rPr kumimoji="0" lang="uk-UA"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he will certainly do as I say.</a:t>
            </a:r>
          </a:p>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He will command, </a:t>
            </a:r>
            <a:r>
              <a:rPr kumimoji="0" lang="uk-UA"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Rebuild Jerusalem</a:t>
            </a:r>
            <a:r>
              <a:rPr kumimoji="0" lang="uk-UA"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he will say, </a:t>
            </a:r>
            <a:r>
              <a:rPr kumimoji="0" lang="uk-UA"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Restore the Temple</a:t>
            </a:r>
            <a:r>
              <a:rPr kumimoji="0" lang="uk-UA"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ru-RU"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b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b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(Isa. 44:28 NLT)</a:t>
            </a:r>
            <a:endParaRPr kumimoji="0" lang="en-GB"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54345" name="Text Box 11"/>
          <p:cNvSpPr txBox="1">
            <a:spLocks noChangeArrowheads="1"/>
          </p:cNvSpPr>
          <p:nvPr/>
        </p:nvSpPr>
        <p:spPr bwMode="auto">
          <a:xfrm>
            <a:off x="8413750" y="55563"/>
            <a:ext cx="7223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460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3584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fill="hold" nodeType="afterEffect">
                                  <p:stCondLst>
                                    <p:cond delay="0"/>
                                  </p:stCondLst>
                                  <p:childTnLst>
                                    <p:set>
                                      <p:cBhvr additive="repl">
                                        <p:cTn id="9" dur="1" fill="hold">
                                          <p:stCondLst>
                                            <p:cond delay="0"/>
                                          </p:stCondLst>
                                        </p:cTn>
                                        <p:tgtEl>
                                          <p:spTgt spid="3584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fill="hold" nodeType="clickEffect">
                                  <p:stCondLst>
                                    <p:cond delay="0"/>
                                  </p:stCondLst>
                                  <p:childTnLst>
                                    <p:set>
                                      <p:cBhvr additive="repl">
                                        <p:cTn id="13" dur="1" fill="hold">
                                          <p:stCondLst>
                                            <p:cond delay="0"/>
                                          </p:stCondLst>
                                        </p:cTn>
                                        <p:tgtEl>
                                          <p:spTgt spid="2"/>
                                        </p:tgtEl>
                                        <p:attrNameLst>
                                          <p:attrName>style.visibility</p:attrName>
                                        </p:attrNameLst>
                                      </p:cBhvr>
                                      <p:to>
                                        <p:strVal val="visible"/>
                                      </p:to>
                                    </p:set>
                                    <p:animEffect transition="in" filter="fade">
                                      <p:cBhvr additive="repl">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nodeType="clickEffect">
                                  <p:stCondLst>
                                    <p:cond delay="0"/>
                                  </p:stCondLst>
                                  <p:childTnLst>
                                    <p:set>
                                      <p:cBhvr additive="repl">
                                        <p:cTn id="18" dur="1" fill="hold">
                                          <p:stCondLst>
                                            <p:cond delay="0"/>
                                          </p:stCondLst>
                                        </p:cTn>
                                        <p:tgtEl>
                                          <p:spTgt spid="358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nodeType="clickEffect">
                                  <p:stCondLst>
                                    <p:cond delay="0"/>
                                  </p:stCondLst>
                                  <p:childTnLst>
                                    <p:set>
                                      <p:cBhvr additive="repl">
                                        <p:cTn id="22" dur="1" fill="hold">
                                          <p:stCondLst>
                                            <p:cond delay="0"/>
                                          </p:stCondLst>
                                        </p:cTn>
                                        <p:tgtEl>
                                          <p:spTgt spid="35843"/>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fill="hold" nodeType="afterEffect">
                                  <p:stCondLst>
                                    <p:cond delay="0"/>
                                  </p:stCondLst>
                                  <p:childTnLst>
                                    <p:set>
                                      <p:cBhvr additive="repl">
                                        <p:cTn id="25"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514060"/>
            <a:ext cx="9144000" cy="3196992"/>
          </a:xfrm>
          <a:effectLst>
            <a:outerShdw blurRad="63500" dist="35921" dir="2700000" algn="ctr" rotWithShape="0">
              <a:schemeClr val="tx2">
                <a:alpha val="74998"/>
              </a:schemeClr>
            </a:outerShdw>
          </a:effectLst>
        </p:spPr>
        <p:txBody>
          <a:bodyPr anchor="ctr"/>
          <a:lstStyle/>
          <a:p>
            <a:pPr>
              <a:defRPr/>
            </a:pPr>
            <a:r>
              <a:rPr lang="en-US" sz="6600" b="1" dirty="0">
                <a:effectLst>
                  <a:glow rad="127000">
                    <a:schemeClr val="tx1"/>
                  </a:glow>
                </a:effectLst>
                <a:latin typeface="Arial" charset="0"/>
                <a:ea typeface="ＭＳ Ｐゴシック" charset="0"/>
                <a:cs typeface="ＭＳ Ｐゴシック" charset="0"/>
              </a:rPr>
              <a:t>Archaeological Arguments</a:t>
            </a:r>
          </a:p>
        </p:txBody>
      </p:sp>
      <p:sp>
        <p:nvSpPr>
          <p:cNvPr id="7" name="Rectangle 2">
            <a:extLst>
              <a:ext uri="{FF2B5EF4-FFF2-40B4-BE49-F238E27FC236}">
                <a16:creationId xmlns:a16="http://schemas.microsoft.com/office/drawing/2014/main" id="{50CD8E67-F9FA-3641-964F-0DD67E08D01D}"/>
              </a:ext>
            </a:extLst>
          </p:cNvPr>
          <p:cNvSpPr txBox="1">
            <a:spLocks noChangeArrowheads="1"/>
          </p:cNvSpPr>
          <p:nvPr/>
        </p:nvSpPr>
        <p:spPr bwMode="auto">
          <a:xfrm>
            <a:off x="0" y="1"/>
            <a:ext cx="9144000" cy="887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a:effectLst>
                  <a:glow rad="127000">
                    <a:schemeClr val="tx1"/>
                  </a:glow>
                </a:effectLst>
                <a:latin typeface="Arial" charset="0"/>
                <a:ea typeface="ＭＳ Ｐゴシック" charset="0"/>
                <a:cs typeface="ＭＳ Ｐゴシック" charset="0"/>
              </a:rPr>
              <a:t>Evidence for Isaiah’s Authorship</a:t>
            </a:r>
            <a:endParaRPr lang="en-US" sz="36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432099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aiah 36:4-12, Sennacherib Threatens Jerusalem — Clergy Stuff">
            <a:extLst>
              <a:ext uri="{FF2B5EF4-FFF2-40B4-BE49-F238E27FC236}">
                <a16:creationId xmlns:a16="http://schemas.microsoft.com/office/drawing/2014/main" id="{C066F6D9-4814-4A4B-9C8E-2635428B6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993"/>
            <a:ext cx="9144000" cy="528161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Evidence for Isaiah’s Authorship</a:t>
            </a: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255181" y="5582098"/>
            <a:ext cx="8888819" cy="127590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231775" indent="-222250" algn="l" defTabSz="914400">
              <a:defRPr/>
            </a:pPr>
            <a:r>
              <a:rPr lang="en-US" sz="3200" b="1" kern="0" dirty="0">
                <a:effectLst>
                  <a:glow rad="127000">
                    <a:schemeClr val="tx1"/>
                  </a:glow>
                </a:effectLst>
                <a:latin typeface="Arial" charset="0"/>
                <a:ea typeface="ＭＳ Ｐゴシック" charset="0"/>
                <a:cs typeface="ＭＳ Ｐゴシック" charset="0"/>
              </a:rPr>
              <a:t>• Assyrian records show their king Sennacherib threatening Hezekiah (701 BC)</a:t>
            </a:r>
          </a:p>
        </p:txBody>
      </p:sp>
    </p:spTree>
    <p:extLst>
      <p:ext uri="{BB962C8B-B14F-4D97-AF65-F5344CB8AC3E}">
        <p14:creationId xmlns:p14="http://schemas.microsoft.com/office/powerpoint/2010/main" val="4447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Evidence for Isaiah’s Authorship</a:t>
            </a:r>
          </a:p>
        </p:txBody>
      </p:sp>
      <p:grpSp>
        <p:nvGrpSpPr>
          <p:cNvPr id="3" name="Group 2">
            <a:extLst>
              <a:ext uri="{FF2B5EF4-FFF2-40B4-BE49-F238E27FC236}">
                <a16:creationId xmlns:a16="http://schemas.microsoft.com/office/drawing/2014/main" id="{4B9C6107-6165-6A4A-ADF8-F3FF9355662E}"/>
              </a:ext>
            </a:extLst>
          </p:cNvPr>
          <p:cNvGrpSpPr/>
          <p:nvPr/>
        </p:nvGrpSpPr>
        <p:grpSpPr>
          <a:xfrm>
            <a:off x="1491273" y="914993"/>
            <a:ext cx="6175619" cy="5948868"/>
            <a:chOff x="1491273" y="914993"/>
            <a:chExt cx="6175619" cy="5948868"/>
          </a:xfrm>
        </p:grpSpPr>
        <p:pic>
          <p:nvPicPr>
            <p:cNvPr id="5" name="Picture 4">
              <a:extLst>
                <a:ext uri="{FF2B5EF4-FFF2-40B4-BE49-F238E27FC236}">
                  <a16:creationId xmlns:a16="http://schemas.microsoft.com/office/drawing/2014/main" id="{3391EEF9-6FC6-1B4A-9A24-7E40A3C542C4}"/>
                </a:ext>
              </a:extLst>
            </p:cNvPr>
            <p:cNvPicPr>
              <a:picLocks noChangeAspect="1"/>
            </p:cNvPicPr>
            <p:nvPr/>
          </p:nvPicPr>
          <p:blipFill>
            <a:blip r:embed="rId3"/>
            <a:stretch>
              <a:fillRect/>
            </a:stretch>
          </p:blipFill>
          <p:spPr>
            <a:xfrm>
              <a:off x="1491273" y="914993"/>
              <a:ext cx="6175619" cy="5948868"/>
            </a:xfrm>
            <a:prstGeom prst="rect">
              <a:avLst/>
            </a:prstGeom>
          </p:spPr>
        </p:pic>
        <p:sp>
          <p:nvSpPr>
            <p:cNvPr id="2" name="Rectangle 1">
              <a:extLst>
                <a:ext uri="{FF2B5EF4-FFF2-40B4-BE49-F238E27FC236}">
                  <a16:creationId xmlns:a16="http://schemas.microsoft.com/office/drawing/2014/main" id="{10F0F47E-31BC-4946-8977-4408B07B1697}"/>
                </a:ext>
              </a:extLst>
            </p:cNvPr>
            <p:cNvSpPr/>
            <p:nvPr/>
          </p:nvSpPr>
          <p:spPr bwMode="auto">
            <a:xfrm>
              <a:off x="1758985" y="5012841"/>
              <a:ext cx="5567938" cy="1772827"/>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3" name="Rectangle 12">
              <a:extLst>
                <a:ext uri="{FF2B5EF4-FFF2-40B4-BE49-F238E27FC236}">
                  <a16:creationId xmlns:a16="http://schemas.microsoft.com/office/drawing/2014/main" id="{C4444237-2752-8F46-9D1E-9036AC819E9A}"/>
                </a:ext>
              </a:extLst>
            </p:cNvPr>
            <p:cNvSpPr/>
            <p:nvPr/>
          </p:nvSpPr>
          <p:spPr bwMode="auto">
            <a:xfrm>
              <a:off x="2543907" y="1009000"/>
              <a:ext cx="4161692" cy="386045"/>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8" name="Text Box 7">
            <a:extLst>
              <a:ext uri="{FF2B5EF4-FFF2-40B4-BE49-F238E27FC236}">
                <a16:creationId xmlns:a16="http://schemas.microsoft.com/office/drawing/2014/main" id="{13402B6C-D780-AE43-856B-F2AD29C76D45}"/>
              </a:ext>
            </a:extLst>
          </p:cNvPr>
          <p:cNvSpPr txBox="1">
            <a:spLocks noChangeArrowheads="1"/>
          </p:cNvSpPr>
          <p:nvPr/>
        </p:nvSpPr>
        <p:spPr bwMode="auto">
          <a:xfrm>
            <a:off x="1463708" y="5006571"/>
            <a:ext cx="1876271"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Taylor Prism,</a:t>
            </a:r>
            <a:b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London</a:t>
            </a:r>
            <a:endParaRPr kumimoji="0" lang="en-GB"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 name="Text Box 7">
            <a:extLst>
              <a:ext uri="{FF2B5EF4-FFF2-40B4-BE49-F238E27FC236}">
                <a16:creationId xmlns:a16="http://schemas.microsoft.com/office/drawing/2014/main" id="{2E07419E-5E41-514A-B30C-9F7A60DBD500}"/>
              </a:ext>
            </a:extLst>
          </p:cNvPr>
          <p:cNvSpPr txBox="1">
            <a:spLocks noChangeArrowheads="1"/>
          </p:cNvSpPr>
          <p:nvPr/>
        </p:nvSpPr>
        <p:spPr bwMode="auto">
          <a:xfrm>
            <a:off x="3357273" y="5006571"/>
            <a:ext cx="2193315"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Oriental Institute Prism,</a:t>
            </a:r>
            <a:r>
              <a:rPr kumimoji="0" lang="en-US" altLang="ja-JP" sz="1800" b="1" i="0" u="none" strike="noStrike" kern="1200" cap="none" spc="0" normalizeH="0" noProof="0" dirty="0">
                <a:ln>
                  <a:noFill/>
                </a:ln>
                <a:solidFill>
                  <a:srgbClr val="000000"/>
                </a:solidFill>
                <a:effectLst/>
                <a:uLnTx/>
                <a:uFillTx/>
                <a:latin typeface="Arial" charset="0"/>
                <a:ea typeface="ＭＳ Ｐゴシック" charset="0"/>
                <a:cs typeface="Arial" charset="0"/>
              </a:rPr>
              <a:t> </a:t>
            </a: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Chicago</a:t>
            </a:r>
            <a:endParaRPr kumimoji="0" lang="en-GB"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0" name="Text Box 7">
            <a:extLst>
              <a:ext uri="{FF2B5EF4-FFF2-40B4-BE49-F238E27FC236}">
                <a16:creationId xmlns:a16="http://schemas.microsoft.com/office/drawing/2014/main" id="{3B6DA201-1014-024C-965C-6331308589EE}"/>
              </a:ext>
            </a:extLst>
          </p:cNvPr>
          <p:cNvSpPr txBox="1">
            <a:spLocks noChangeArrowheads="1"/>
          </p:cNvSpPr>
          <p:nvPr/>
        </p:nvSpPr>
        <p:spPr bwMode="auto">
          <a:xfrm>
            <a:off x="5567882" y="5006571"/>
            <a:ext cx="2075564"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Jerusalem Prism,</a:t>
            </a:r>
            <a:b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altLang="ja-JP"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Israel</a:t>
            </a:r>
            <a:endParaRPr kumimoji="0" lang="en-GB" sz="18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11" name="Text Box 7">
            <a:extLst>
              <a:ext uri="{FF2B5EF4-FFF2-40B4-BE49-F238E27FC236}">
                <a16:creationId xmlns:a16="http://schemas.microsoft.com/office/drawing/2014/main" id="{CEA6636D-209D-6B46-970D-622F0943C6C1}"/>
              </a:ext>
            </a:extLst>
          </p:cNvPr>
          <p:cNvSpPr txBox="1">
            <a:spLocks noChangeArrowheads="1"/>
          </p:cNvSpPr>
          <p:nvPr/>
        </p:nvSpPr>
        <p:spPr bwMode="auto">
          <a:xfrm>
            <a:off x="1463708" y="5733545"/>
            <a:ext cx="6203184" cy="9261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Sennacherib’s Annals</a:t>
            </a:r>
            <a:r>
              <a:rPr kumimoji="0" lang="en-US" altLang="ja-JP" sz="2000" b="1" i="0" u="none" strike="noStrike" kern="1200" cap="none" spc="0" normalizeH="0" noProof="0" dirty="0">
                <a:ln>
                  <a:noFill/>
                </a:ln>
                <a:solidFill>
                  <a:srgbClr val="000000"/>
                </a:solidFill>
                <a:effectLst/>
                <a:uLnTx/>
                <a:uFillTx/>
                <a:latin typeface="Arial" charset="0"/>
                <a:ea typeface="ＭＳ Ｐゴシック" charset="0"/>
                <a:cs typeface="Arial" charset="0"/>
              </a:rPr>
              <a:t> record his military campaign (704-681 BC), including his invasion into the Kingdom of Judah</a:t>
            </a:r>
            <a:endParaRPr kumimoji="0" lang="en-GB"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7" name="Text Box 7">
            <a:extLst>
              <a:ext uri="{FF2B5EF4-FFF2-40B4-BE49-F238E27FC236}">
                <a16:creationId xmlns:a16="http://schemas.microsoft.com/office/drawing/2014/main" id="{60ADCDBA-7206-2844-A07E-CB4ADA502906}"/>
              </a:ext>
            </a:extLst>
          </p:cNvPr>
          <p:cNvSpPr txBox="1">
            <a:spLocks noChangeArrowheads="1"/>
          </p:cNvSpPr>
          <p:nvPr/>
        </p:nvSpPr>
        <p:spPr bwMode="auto">
          <a:xfrm>
            <a:off x="1491273" y="1005051"/>
            <a:ext cx="6161453"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Three Copies of Sennacherib’s Annals</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54177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7332170-82D3-1F42-921F-34CAB1AB6EE3}"/>
              </a:ext>
            </a:extLst>
          </p:cNvPr>
          <p:cNvGrpSpPr/>
          <p:nvPr/>
        </p:nvGrpSpPr>
        <p:grpSpPr>
          <a:xfrm>
            <a:off x="1491273" y="914993"/>
            <a:ext cx="6175619" cy="5948868"/>
            <a:chOff x="1491273" y="914993"/>
            <a:chExt cx="6175619" cy="5948868"/>
          </a:xfrm>
        </p:grpSpPr>
        <p:pic>
          <p:nvPicPr>
            <p:cNvPr id="14" name="Picture 13">
              <a:extLst>
                <a:ext uri="{FF2B5EF4-FFF2-40B4-BE49-F238E27FC236}">
                  <a16:creationId xmlns:a16="http://schemas.microsoft.com/office/drawing/2014/main" id="{68CBB4F3-787A-E046-B202-1FE31F2F215F}"/>
                </a:ext>
              </a:extLst>
            </p:cNvPr>
            <p:cNvPicPr>
              <a:picLocks noChangeAspect="1"/>
            </p:cNvPicPr>
            <p:nvPr/>
          </p:nvPicPr>
          <p:blipFill>
            <a:blip r:embed="rId3"/>
            <a:stretch>
              <a:fillRect/>
            </a:stretch>
          </p:blipFill>
          <p:spPr>
            <a:xfrm>
              <a:off x="1491273" y="914993"/>
              <a:ext cx="6175619" cy="5948868"/>
            </a:xfrm>
            <a:prstGeom prst="rect">
              <a:avLst/>
            </a:prstGeom>
          </p:spPr>
        </p:pic>
        <p:sp>
          <p:nvSpPr>
            <p:cNvPr id="15" name="Rectangle 14">
              <a:extLst>
                <a:ext uri="{FF2B5EF4-FFF2-40B4-BE49-F238E27FC236}">
                  <a16:creationId xmlns:a16="http://schemas.microsoft.com/office/drawing/2014/main" id="{9C28C15A-8D81-1A4A-8C59-C5F6106B2C26}"/>
                </a:ext>
              </a:extLst>
            </p:cNvPr>
            <p:cNvSpPr/>
            <p:nvPr/>
          </p:nvSpPr>
          <p:spPr bwMode="auto">
            <a:xfrm>
              <a:off x="1758985" y="5012841"/>
              <a:ext cx="5567938" cy="1772827"/>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6" name="Rectangle 15">
              <a:extLst>
                <a:ext uri="{FF2B5EF4-FFF2-40B4-BE49-F238E27FC236}">
                  <a16:creationId xmlns:a16="http://schemas.microsoft.com/office/drawing/2014/main" id="{3111CFDA-AED5-7A4F-A73F-4DC0DD1F9756}"/>
                </a:ext>
              </a:extLst>
            </p:cNvPr>
            <p:cNvSpPr/>
            <p:nvPr/>
          </p:nvSpPr>
          <p:spPr bwMode="auto">
            <a:xfrm>
              <a:off x="2543907" y="1009000"/>
              <a:ext cx="4161692" cy="386045"/>
            </a:xfrm>
            <a:prstGeom prst="rect">
              <a:avLst/>
            </a:prstGeom>
            <a:solidFill>
              <a:srgbClr val="F9F9FB"/>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17" name="Text Box 7">
            <a:extLst>
              <a:ext uri="{FF2B5EF4-FFF2-40B4-BE49-F238E27FC236}">
                <a16:creationId xmlns:a16="http://schemas.microsoft.com/office/drawing/2014/main" id="{F148A1D2-353A-4949-ADFF-395493182922}"/>
              </a:ext>
            </a:extLst>
          </p:cNvPr>
          <p:cNvSpPr txBox="1">
            <a:spLocks noChangeArrowheads="1"/>
          </p:cNvSpPr>
          <p:nvPr/>
        </p:nvSpPr>
        <p:spPr bwMode="auto">
          <a:xfrm>
            <a:off x="1491273" y="1005051"/>
            <a:ext cx="6161453"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Three Copies of Sennacherib’s Annals</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Evidence for Isaiah’s Authorship</a:t>
            </a:r>
          </a:p>
        </p:txBody>
      </p:sp>
      <p:grpSp>
        <p:nvGrpSpPr>
          <p:cNvPr id="10" name="Group 9">
            <a:extLst>
              <a:ext uri="{FF2B5EF4-FFF2-40B4-BE49-F238E27FC236}">
                <a16:creationId xmlns:a16="http://schemas.microsoft.com/office/drawing/2014/main" id="{5D73455A-A58F-9648-9630-170084096D8F}"/>
              </a:ext>
            </a:extLst>
          </p:cNvPr>
          <p:cNvGrpSpPr/>
          <p:nvPr/>
        </p:nvGrpSpPr>
        <p:grpSpPr>
          <a:xfrm>
            <a:off x="0" y="3784647"/>
            <a:ext cx="9144000" cy="1268413"/>
            <a:chOff x="0" y="3784647"/>
            <a:chExt cx="9144000" cy="1268413"/>
          </a:xfrm>
        </p:grpSpPr>
        <p:pic>
          <p:nvPicPr>
            <p:cNvPr id="9" name="Picture 2">
              <a:extLst>
                <a:ext uri="{FF2B5EF4-FFF2-40B4-BE49-F238E27FC236}">
                  <a16:creationId xmlns:a16="http://schemas.microsoft.com/office/drawing/2014/main" id="{698EE385-FCEE-084A-AD34-A9D3D38C95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84647"/>
              <a:ext cx="9144000" cy="12684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FB5588E-D8C6-3548-9310-5F3651B5BD7E}"/>
                </a:ext>
              </a:extLst>
            </p:cNvPr>
            <p:cNvSpPr/>
            <p:nvPr/>
          </p:nvSpPr>
          <p:spPr bwMode="auto">
            <a:xfrm>
              <a:off x="1096105" y="4632574"/>
              <a:ext cx="7080738" cy="363415"/>
            </a:xfrm>
            <a:prstGeom prst="rect">
              <a:avLst/>
            </a:prstGeom>
            <a:solidFill>
              <a:srgbClr val="FEFEFE"/>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grpSp>
        <p:nvGrpSpPr>
          <p:cNvPr id="8" name="Group 7">
            <a:extLst>
              <a:ext uri="{FF2B5EF4-FFF2-40B4-BE49-F238E27FC236}">
                <a16:creationId xmlns:a16="http://schemas.microsoft.com/office/drawing/2014/main" id="{059D4A16-46F3-1341-8720-F275AEFA3A19}"/>
              </a:ext>
            </a:extLst>
          </p:cNvPr>
          <p:cNvGrpSpPr/>
          <p:nvPr/>
        </p:nvGrpSpPr>
        <p:grpSpPr>
          <a:xfrm>
            <a:off x="-29046" y="5175823"/>
            <a:ext cx="9144000" cy="1565275"/>
            <a:chOff x="-29046" y="5175823"/>
            <a:chExt cx="9144000" cy="1565275"/>
          </a:xfrm>
        </p:grpSpPr>
        <p:pic>
          <p:nvPicPr>
            <p:cNvPr id="3076" name="Picture 4">
              <a:extLst>
                <a:ext uri="{FF2B5EF4-FFF2-40B4-BE49-F238E27FC236}">
                  <a16:creationId xmlns:a16="http://schemas.microsoft.com/office/drawing/2014/main" id="{07162279-B8FB-244F-9FC8-AA8F97EA3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46" y="5175823"/>
              <a:ext cx="9144000" cy="15652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6AB5FF74-BC49-FF41-ABAD-BE9D9E459662}"/>
                </a:ext>
              </a:extLst>
            </p:cNvPr>
            <p:cNvSpPr/>
            <p:nvPr/>
          </p:nvSpPr>
          <p:spPr bwMode="auto">
            <a:xfrm>
              <a:off x="1236782" y="6243974"/>
              <a:ext cx="7080738" cy="363415"/>
            </a:xfrm>
            <a:prstGeom prst="rect">
              <a:avLst/>
            </a:prstGeom>
            <a:solidFill>
              <a:srgbClr val="FEFEFE"/>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20" name="Text Box 7">
            <a:extLst>
              <a:ext uri="{FF2B5EF4-FFF2-40B4-BE49-F238E27FC236}">
                <a16:creationId xmlns:a16="http://schemas.microsoft.com/office/drawing/2014/main" id="{AE5AAAD7-DC7F-DF44-A9C5-8B5DECD56EE7}"/>
              </a:ext>
            </a:extLst>
          </p:cNvPr>
          <p:cNvSpPr txBox="1">
            <a:spLocks noChangeArrowheads="1"/>
          </p:cNvSpPr>
          <p:nvPr/>
        </p:nvSpPr>
        <p:spPr bwMode="auto">
          <a:xfrm>
            <a:off x="459642" y="4557143"/>
            <a:ext cx="3537927"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Hezekiah</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1" name="Text Box 7">
            <a:extLst>
              <a:ext uri="{FF2B5EF4-FFF2-40B4-BE49-F238E27FC236}">
                <a16:creationId xmlns:a16="http://schemas.microsoft.com/office/drawing/2014/main" id="{F363EBD4-8339-6D4B-96C8-3C79D14E8E33}"/>
              </a:ext>
            </a:extLst>
          </p:cNvPr>
          <p:cNvSpPr txBox="1">
            <a:spLocks noChangeArrowheads="1"/>
          </p:cNvSpPr>
          <p:nvPr/>
        </p:nvSpPr>
        <p:spPr bwMode="auto">
          <a:xfrm>
            <a:off x="5277826" y="4545420"/>
            <a:ext cx="3537927"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ja-JP" b="1" dirty="0">
                <a:solidFill>
                  <a:srgbClr val="000000"/>
                </a:solidFill>
                <a:cs typeface="Arial" charset="0"/>
              </a:rPr>
              <a:t>o</a:t>
            </a:r>
            <a:r>
              <a:rPr kumimoji="0" lang="en-US"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f Judah</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2" name="Text Box 7">
            <a:extLst>
              <a:ext uri="{FF2B5EF4-FFF2-40B4-BE49-F238E27FC236}">
                <a16:creationId xmlns:a16="http://schemas.microsoft.com/office/drawing/2014/main" id="{1EEC17D8-13B3-F449-AAA1-46438547FD7F}"/>
              </a:ext>
            </a:extLst>
          </p:cNvPr>
          <p:cNvSpPr txBox="1">
            <a:spLocks noChangeArrowheads="1"/>
          </p:cNvSpPr>
          <p:nvPr/>
        </p:nvSpPr>
        <p:spPr bwMode="auto">
          <a:xfrm>
            <a:off x="1514719" y="6151481"/>
            <a:ext cx="3537927"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ja-JP"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Jerusalem</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23" name="Text Box 7">
            <a:extLst>
              <a:ext uri="{FF2B5EF4-FFF2-40B4-BE49-F238E27FC236}">
                <a16:creationId xmlns:a16="http://schemas.microsoft.com/office/drawing/2014/main" id="{593DAF1F-E66D-0842-A106-4A9FBBA71F52}"/>
              </a:ext>
            </a:extLst>
          </p:cNvPr>
          <p:cNvSpPr txBox="1">
            <a:spLocks noChangeArrowheads="1"/>
          </p:cNvSpPr>
          <p:nvPr/>
        </p:nvSpPr>
        <p:spPr bwMode="auto">
          <a:xfrm>
            <a:off x="5052647" y="6158337"/>
            <a:ext cx="4043240" cy="51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80000"/>
              </a:lnSpc>
              <a:spcBef>
                <a:spcPct val="0"/>
              </a:spcBef>
              <a:spcAft>
                <a:spcPct val="0"/>
              </a:spcAft>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altLang="ja-JP" b="1" dirty="0">
                <a:solidFill>
                  <a:srgbClr val="000000"/>
                </a:solidFill>
                <a:cs typeface="Arial" charset="0"/>
              </a:rPr>
              <a:t>his royal city.</a:t>
            </a:r>
            <a:endParaRPr kumimoji="0" lang="en-GB"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508997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saiah 36:4-12, Sennacherib Threatens Jerusalem — Clergy Stuff">
            <a:extLst>
              <a:ext uri="{FF2B5EF4-FFF2-40B4-BE49-F238E27FC236}">
                <a16:creationId xmlns:a16="http://schemas.microsoft.com/office/drawing/2014/main" id="{C066F6D9-4814-4A4B-9C8E-2635428B6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993"/>
            <a:ext cx="9144000" cy="5281613"/>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Evidence for Isaiah’s Authorship</a:t>
            </a: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1" y="893123"/>
            <a:ext cx="9144000" cy="567779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en-US" sz="2400" b="1" kern="0" dirty="0">
                <a:effectLst>
                  <a:glow rad="127000">
                    <a:schemeClr val="tx1"/>
                  </a:glow>
                </a:effectLst>
                <a:latin typeface="Arial" charset="0"/>
                <a:ea typeface="ＭＳ Ｐゴシック" charset="0"/>
                <a:cs typeface="ＭＳ Ｐゴシック" charset="0"/>
              </a:rPr>
              <a:t>"As for the king of Judah, </a:t>
            </a:r>
            <a:r>
              <a:rPr lang="en-US" sz="2400" b="1" kern="0" dirty="0">
                <a:solidFill>
                  <a:srgbClr val="FFFF00"/>
                </a:solidFill>
                <a:effectLst>
                  <a:glow rad="127000">
                    <a:schemeClr val="tx1"/>
                  </a:glow>
                </a:effectLst>
                <a:latin typeface="Arial" charset="0"/>
                <a:ea typeface="ＭＳ Ｐゴシック" charset="0"/>
                <a:cs typeface="ＭＳ Ｐゴシック" charset="0"/>
              </a:rPr>
              <a:t>Hezekiah</a:t>
            </a:r>
            <a:r>
              <a:rPr lang="en-US" sz="2400" b="1" kern="0" dirty="0">
                <a:effectLst>
                  <a:glow rad="127000">
                    <a:schemeClr val="tx1"/>
                  </a:glow>
                </a:effectLst>
                <a:latin typeface="Arial" charset="0"/>
                <a:ea typeface="ＭＳ Ｐゴシック" charset="0"/>
                <a:cs typeface="ＭＳ Ｐゴシック" charset="0"/>
              </a:rPr>
              <a:t>, who had not submitted to my authority, </a:t>
            </a:r>
            <a:r>
              <a:rPr lang="en-US" sz="2400" b="1" kern="0" dirty="0">
                <a:solidFill>
                  <a:srgbClr val="FFFF00"/>
                </a:solidFill>
                <a:effectLst>
                  <a:glow rad="127000">
                    <a:schemeClr val="tx1"/>
                  </a:glow>
                </a:effectLst>
                <a:latin typeface="Arial" charset="0"/>
                <a:ea typeface="ＭＳ Ｐゴシック" charset="0"/>
                <a:cs typeface="ＭＳ Ｐゴシック" charset="0"/>
              </a:rPr>
              <a:t>I besieged and captured forty-six of his fortified cities</a:t>
            </a:r>
            <a:r>
              <a:rPr lang="en-US" sz="2400" b="1" kern="0" dirty="0">
                <a:effectLst>
                  <a:glow rad="127000">
                    <a:schemeClr val="tx1"/>
                  </a:glow>
                </a:effectLst>
                <a:latin typeface="Arial" charset="0"/>
                <a:ea typeface="ＭＳ Ｐゴシック" charset="0"/>
                <a:cs typeface="ＭＳ Ｐゴシック" charset="0"/>
              </a:rPr>
              <a:t>, along with many smaller towns, taken in battle with my battering rams.... I took as plunder 200,150 people, both small and great, male and female, along with a great number of animals including horses, mules, donkeys, camels, oxen, and sheep. </a:t>
            </a:r>
            <a:r>
              <a:rPr lang="en-US" sz="2400" b="1" kern="0" dirty="0">
                <a:solidFill>
                  <a:srgbClr val="FFFF00"/>
                </a:solidFill>
                <a:effectLst>
                  <a:glow rad="127000">
                    <a:schemeClr val="tx1"/>
                  </a:glow>
                </a:effectLst>
                <a:latin typeface="Arial" charset="0"/>
                <a:ea typeface="ＭＳ Ｐゴシック" charset="0"/>
                <a:cs typeface="ＭＳ Ｐゴシック" charset="0"/>
              </a:rPr>
              <a:t>As for Hezekiah, I shut him up like a caged bird in his royal city of Jerusalem</a:t>
            </a:r>
            <a:r>
              <a:rPr lang="en-US" sz="2400" b="1" kern="0" dirty="0">
                <a:effectLst>
                  <a:glow rad="127000">
                    <a:schemeClr val="tx1"/>
                  </a:glow>
                </a:effectLst>
                <a:latin typeface="Arial" charset="0"/>
                <a:ea typeface="ＭＳ Ｐゴシック" charset="0"/>
                <a:cs typeface="ＭＳ Ｐゴシック" charset="0"/>
              </a:rPr>
              <a:t>. I then constructed a series of fortresses around him, and I did not allow anyone to come out of the city gates. His towns which I captured I gave to the kings of </a:t>
            </a:r>
            <a:r>
              <a:rPr lang="en-US" sz="2400" b="1" kern="0" dirty="0" err="1">
                <a:effectLst>
                  <a:glow rad="127000">
                    <a:schemeClr val="tx1"/>
                  </a:glow>
                </a:effectLst>
                <a:latin typeface="Arial" charset="0"/>
                <a:ea typeface="ＭＳ Ｐゴシック" charset="0"/>
                <a:cs typeface="ＭＳ Ｐゴシック" charset="0"/>
              </a:rPr>
              <a:t>Ashod</a:t>
            </a:r>
            <a:r>
              <a:rPr lang="en-US" sz="2400" b="1" kern="0" dirty="0">
                <a:effectLst>
                  <a:glow rad="127000">
                    <a:schemeClr val="tx1"/>
                  </a:glow>
                </a:effectLst>
                <a:latin typeface="Arial" charset="0"/>
                <a:ea typeface="ＭＳ Ｐゴシック" charset="0"/>
                <a:cs typeface="ＭＳ Ｐゴシック" charset="0"/>
              </a:rPr>
              <a:t>, Ekron, and Gaza.”</a:t>
            </a:r>
          </a:p>
          <a:p>
            <a:pPr marL="9525" defTabSz="914400">
              <a:defRPr/>
            </a:pPr>
            <a:endParaRPr lang="en-US" sz="2400" b="1" kern="0" dirty="0">
              <a:effectLst>
                <a:glow rad="127000">
                  <a:schemeClr val="tx1"/>
                </a:glow>
              </a:effectLst>
              <a:latin typeface="Arial" charset="0"/>
              <a:ea typeface="ＭＳ Ｐゴシック" charset="0"/>
              <a:cs typeface="ＭＳ Ｐゴシック" charset="0"/>
            </a:endParaRPr>
          </a:p>
          <a:p>
            <a:pPr marL="9525" defTabSz="914400">
              <a:defRPr/>
            </a:pPr>
            <a:r>
              <a:rPr lang="en-US" sz="2400" b="1" kern="0" dirty="0">
                <a:effectLst>
                  <a:glow rad="127000">
                    <a:schemeClr val="tx1"/>
                  </a:glow>
                </a:effectLst>
                <a:latin typeface="Arial" charset="0"/>
                <a:ea typeface="ＭＳ Ｐゴシック" charset="0"/>
                <a:cs typeface="ＭＳ Ｐゴシック" charset="0"/>
              </a:rPr>
              <a:t>—</a:t>
            </a:r>
            <a:r>
              <a:rPr lang="en-US" sz="2400" b="1" i="1" kern="0" dirty="0">
                <a:effectLst>
                  <a:glow rad="127000">
                    <a:schemeClr val="tx1"/>
                  </a:glow>
                </a:effectLst>
                <a:latin typeface="Arial" charset="0"/>
                <a:ea typeface="ＭＳ Ｐゴシック" charset="0"/>
                <a:cs typeface="ＭＳ Ｐゴシック" charset="0"/>
              </a:rPr>
              <a:t>Sennacherib’s Annals</a:t>
            </a:r>
            <a:r>
              <a:rPr lang="en-US" sz="2400" b="1" kern="0" dirty="0">
                <a:effectLst>
                  <a:glow rad="127000">
                    <a:schemeClr val="tx1"/>
                  </a:glow>
                </a:effectLst>
                <a:latin typeface="Arial" charset="0"/>
                <a:ea typeface="ＭＳ Ｐゴシック" charset="0"/>
                <a:cs typeface="ＭＳ Ｐゴシック" charset="0"/>
              </a:rPr>
              <a:t>—</a:t>
            </a:r>
          </a:p>
        </p:txBody>
      </p:sp>
      <p:grpSp>
        <p:nvGrpSpPr>
          <p:cNvPr id="3" name="Group 2">
            <a:extLst>
              <a:ext uri="{FF2B5EF4-FFF2-40B4-BE49-F238E27FC236}">
                <a16:creationId xmlns:a16="http://schemas.microsoft.com/office/drawing/2014/main" id="{53C5A9D1-A9A8-F243-8A5D-05069A8DE811}"/>
              </a:ext>
            </a:extLst>
          </p:cNvPr>
          <p:cNvGrpSpPr/>
          <p:nvPr/>
        </p:nvGrpSpPr>
        <p:grpSpPr>
          <a:xfrm>
            <a:off x="4483510" y="4965404"/>
            <a:ext cx="4617964" cy="1850069"/>
            <a:chOff x="5667154" y="4965404"/>
            <a:chExt cx="3434320" cy="1850069"/>
          </a:xfrm>
        </p:grpSpPr>
        <p:sp>
          <p:nvSpPr>
            <p:cNvPr id="2" name="Rounded Rectangular Callout 1">
              <a:extLst>
                <a:ext uri="{FF2B5EF4-FFF2-40B4-BE49-F238E27FC236}">
                  <a16:creationId xmlns:a16="http://schemas.microsoft.com/office/drawing/2014/main" id="{E4D53534-6538-8048-B1FA-DFC87F2C7BC8}"/>
                </a:ext>
              </a:extLst>
            </p:cNvPr>
            <p:cNvSpPr/>
            <p:nvPr/>
          </p:nvSpPr>
          <p:spPr bwMode="auto">
            <a:xfrm>
              <a:off x="5667154" y="4965404"/>
              <a:ext cx="3413054" cy="1850069"/>
            </a:xfrm>
            <a:prstGeom prst="wedgeRoundRectCallout">
              <a:avLst>
                <a:gd name="adj1" fmla="val -34413"/>
                <a:gd name="adj2" fmla="val -114212"/>
                <a:gd name="adj3" fmla="val 16667"/>
              </a:avLst>
            </a:prstGeom>
            <a:solidFill>
              <a:srgbClr val="C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6" name="Rectangle 2">
              <a:extLst>
                <a:ext uri="{FF2B5EF4-FFF2-40B4-BE49-F238E27FC236}">
                  <a16:creationId xmlns:a16="http://schemas.microsoft.com/office/drawing/2014/main" id="{C2492AB5-D3CA-0246-8750-7C1C99A53625}"/>
                </a:ext>
              </a:extLst>
            </p:cNvPr>
            <p:cNvSpPr txBox="1">
              <a:spLocks noChangeArrowheads="1"/>
            </p:cNvSpPr>
            <p:nvPr/>
          </p:nvSpPr>
          <p:spPr bwMode="auto">
            <a:xfrm>
              <a:off x="5688419" y="5178057"/>
              <a:ext cx="3413055" cy="151513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en-US" sz="2400" b="1" kern="0" dirty="0">
                  <a:effectLst>
                    <a:glow rad="127000">
                      <a:schemeClr val="tx1"/>
                    </a:glow>
                  </a:effectLst>
                  <a:latin typeface="Arial" charset="0"/>
                  <a:ea typeface="ＭＳ Ｐゴシック" charset="0"/>
                  <a:cs typeface="ＭＳ Ｐゴシック" charset="0"/>
                </a:rPr>
                <a:t>i.e., Sennacherib could not conquer Jerusalem!</a:t>
              </a:r>
            </a:p>
            <a:p>
              <a:pPr marL="9525" defTabSz="914400">
                <a:defRPr/>
              </a:pPr>
              <a:r>
                <a:rPr lang="en-US" sz="2400" b="1" kern="0" dirty="0">
                  <a:effectLst>
                    <a:glow rad="127000">
                      <a:schemeClr val="tx1"/>
                    </a:glow>
                  </a:effectLst>
                  <a:latin typeface="Arial" charset="0"/>
                  <a:ea typeface="ＭＳ Ｐゴシック" charset="0"/>
                  <a:cs typeface="ＭＳ Ｐゴシック" charset="0"/>
                </a:rPr>
                <a:t>—See Isa 37:36-38; </a:t>
              </a:r>
              <a:br>
                <a:rPr lang="en-US" sz="2400" b="1" kern="0" dirty="0">
                  <a:effectLst>
                    <a:glow rad="127000">
                      <a:schemeClr val="tx1"/>
                    </a:glow>
                  </a:effectLst>
                  <a:latin typeface="Arial" charset="0"/>
                  <a:ea typeface="ＭＳ Ｐゴシック" charset="0"/>
                  <a:cs typeface="ＭＳ Ｐゴシック" charset="0"/>
                </a:rPr>
              </a:br>
              <a:r>
                <a:rPr lang="en-US" sz="2400" b="1" kern="0" dirty="0">
                  <a:effectLst>
                    <a:glow rad="127000">
                      <a:schemeClr val="tx1"/>
                    </a:glow>
                  </a:effectLst>
                  <a:latin typeface="Arial" charset="0"/>
                  <a:ea typeface="ＭＳ Ｐゴシック" charset="0"/>
                  <a:cs typeface="ＭＳ Ｐゴシック" charset="0"/>
                </a:rPr>
                <a:t>2 Kings 19—</a:t>
              </a:r>
            </a:p>
          </p:txBody>
        </p:sp>
      </p:grpSp>
    </p:spTree>
    <p:extLst>
      <p:ext uri="{BB962C8B-B14F-4D97-AF65-F5344CB8AC3E}">
        <p14:creationId xmlns:p14="http://schemas.microsoft.com/office/powerpoint/2010/main" val="41272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14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04800"/>
            <a:ext cx="5715000" cy="531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486402" name="Text Box 2"/>
          <p:cNvSpPr txBox="1">
            <a:spLocks noChangeArrowheads="1"/>
          </p:cNvSpPr>
          <p:nvPr/>
        </p:nvSpPr>
        <p:spPr bwMode="auto">
          <a:xfrm>
            <a:off x="5029200" y="996950"/>
            <a:ext cx="4114800" cy="1763713"/>
          </a:xfrm>
          <a:prstGeom prst="rect">
            <a:avLst/>
          </a:prstGeom>
          <a:solidFill>
            <a:srgbClr val="99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marL="263525" indent="-263525"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263525" marR="0" lvl="0" indent="-263525" algn="l" defTabSz="449263" rtl="0" eaLnBrk="1" fontAlgn="base" latinLnBrk="0" hangingPunct="1">
              <a:lnSpc>
                <a:spcPct val="100000"/>
              </a:lnSpc>
              <a:spcBef>
                <a:spcPts val="1500"/>
              </a:spcBef>
              <a:spcAft>
                <a:spcPct val="0"/>
              </a:spcAft>
              <a:buClr>
                <a:srgbClr val="FFFFFF"/>
              </a:buClr>
              <a:buSzPct val="100000"/>
              <a:buFont typeface="Arial"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His name means </a:t>
            </a:r>
            <a:r>
              <a:rPr kumimoji="0" lang="ru-RU" altLang="ja-JP"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L</a:t>
            </a: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ORD</a:t>
            </a:r>
            <a:r>
              <a:rPr kumimoji="0" lang="en-GB" altLang="ja-JP"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is salvation</a:t>
            </a:r>
            <a:r>
              <a:rPr kumimoji="0" lang="ru-RU" altLang="ja-JP"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or </a:t>
            </a:r>
            <a:r>
              <a:rPr kumimoji="0" lang="ru-RU" altLang="ja-JP"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en-GB" altLang="ja-JP"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L</a:t>
            </a:r>
            <a:r>
              <a:rPr kumimoji="0" lang="en-GB" altLang="ja-JP"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ORD</a:t>
            </a:r>
            <a:r>
              <a:rPr kumimoji="0" lang="en-GB" altLang="ja-JP"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saves</a:t>
            </a:r>
            <a:r>
              <a:rPr kumimoji="0" lang="ru-RU" altLang="ja-JP"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GB" altLang="ja-JP"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263525" marR="0" lvl="0" indent="-263525" algn="l" defTabSz="449263" rtl="0" eaLnBrk="1" fontAlgn="base" latinLnBrk="0" hangingPunct="1">
              <a:lnSpc>
                <a:spcPct val="100000"/>
              </a:lnSpc>
              <a:spcBef>
                <a:spcPts val="1500"/>
              </a:spcBef>
              <a:spcAft>
                <a:spcPct val="0"/>
              </a:spcAft>
              <a:buClr>
                <a:srgbClr val="FFFFFF"/>
              </a:buClr>
              <a:buSzPct val="100000"/>
              <a:buFont typeface="Arial"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6403" name="Text Box 3"/>
          <p:cNvSpPr txBox="1">
            <a:spLocks noChangeArrowheads="1"/>
          </p:cNvSpPr>
          <p:nvPr/>
        </p:nvSpPr>
        <p:spPr bwMode="auto">
          <a:xfrm>
            <a:off x="5029200" y="2333625"/>
            <a:ext cx="4114800" cy="2503488"/>
          </a:xfrm>
          <a:prstGeom prst="rect">
            <a:avLst/>
          </a:prstGeom>
          <a:solidFill>
            <a:srgbClr val="99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marL="263525" indent="-263525"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263525" marR="0" lvl="0" indent="-263525" algn="l" defTabSz="449263" rtl="0" eaLnBrk="1" fontAlgn="base" latinLnBrk="0" hangingPunct="1">
              <a:lnSpc>
                <a:spcPct val="100000"/>
              </a:lnSpc>
              <a:spcBef>
                <a:spcPts val="1500"/>
              </a:spcBef>
              <a:spcAft>
                <a:spcPct val="0"/>
              </a:spcAft>
              <a:buClr>
                <a:srgbClr val="FFFFFF"/>
              </a:buClr>
              <a:buSzPct val="100000"/>
              <a:buFont typeface="Arial"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Son of Amoz and traditionally believed to be a cousin of King Uzziah, and possibly had access to the royal court</a:t>
            </a:r>
          </a:p>
          <a:p>
            <a:pPr marL="263525" marR="0" lvl="0" indent="-263525" algn="l" defTabSz="449263" rtl="0" eaLnBrk="1" fontAlgn="base" latinLnBrk="0" hangingPunct="1">
              <a:lnSpc>
                <a:spcPct val="100000"/>
              </a:lnSpc>
              <a:spcBef>
                <a:spcPts val="1500"/>
              </a:spcBef>
              <a:spcAft>
                <a:spcPct val="0"/>
              </a:spcAft>
              <a:buClr>
                <a:srgbClr val="FFFFFF"/>
              </a:buClr>
              <a:buSzPct val="100000"/>
              <a:buFont typeface="Arial"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86404" name="Text Box 4"/>
          <p:cNvSpPr txBox="1">
            <a:spLocks noChangeArrowheads="1"/>
          </p:cNvSpPr>
          <p:nvPr/>
        </p:nvSpPr>
        <p:spPr bwMode="auto">
          <a:xfrm>
            <a:off x="5029200" y="4400550"/>
            <a:ext cx="4114800" cy="1765300"/>
          </a:xfrm>
          <a:prstGeom prst="rect">
            <a:avLst/>
          </a:prstGeom>
          <a:solidFill>
            <a:srgbClr val="99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defPPr>
              <a:defRPr lang="en-GB"/>
            </a:defPPr>
            <a:lvl1pPr marL="263525" indent="-263525" eaLnBrk="1" hangingPunct="1">
              <a:spcBef>
                <a:spcPts val="1500"/>
              </a:spcBef>
              <a:buClr>
                <a:srgbClr val="FFFFFF"/>
              </a:buClr>
              <a:buSzPct val="100000"/>
              <a:buFont typeface="Arial"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cs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lvl9pPr>
          </a:lstStyle>
          <a:p>
            <a:pPr marL="263525" marR="0" lvl="0" indent="-263525" algn="l" defTabSz="449263" rtl="0" eaLnBrk="1" fontAlgn="base" latinLnBrk="0" hangingPunct="1">
              <a:lnSpc>
                <a:spcPct val="100000"/>
              </a:lnSpc>
              <a:spcBef>
                <a:spcPts val="1500"/>
              </a:spcBef>
              <a:spcAft>
                <a:spcPct val="0"/>
              </a:spcAft>
              <a:buClr>
                <a:srgbClr val="FFFFFF"/>
              </a:buClr>
              <a:buSzPct val="100000"/>
              <a:buFont typeface="Arial" charset="0"/>
              <a:buChar char="●"/>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Tradition records that he was martyred by being sawn in two.</a:t>
            </a:r>
          </a:p>
          <a:p>
            <a:pPr marL="0" marR="0" lvl="0" indent="0" algn="l" defTabSz="449263" rtl="0" eaLnBrk="1" fontAlgn="base" latinLnBrk="0" hangingPunct="1">
              <a:lnSpc>
                <a:spcPct val="100000"/>
              </a:lnSpc>
              <a:spcBef>
                <a:spcPts val="1500"/>
              </a:spcBef>
              <a:spcAft>
                <a:spcPct val="0"/>
              </a:spcAft>
              <a:buClr>
                <a:srgbClr val="FFFFFF"/>
              </a:buClr>
              <a:buSzPct val="100000"/>
              <a:buFont typeface="Arial" charset="0"/>
              <a:buNone/>
              <a:tabLst>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GB"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9157" name="Text Box 5"/>
          <p:cNvSpPr txBox="1">
            <a:spLocks noChangeArrowheads="1"/>
          </p:cNvSpPr>
          <p:nvPr/>
        </p:nvSpPr>
        <p:spPr bwMode="auto">
          <a:xfrm>
            <a:off x="5029200" y="381000"/>
            <a:ext cx="3886200" cy="457200"/>
          </a:xfrm>
          <a:prstGeom prst="rect">
            <a:avLst/>
          </a:prstGeom>
          <a:solidFill>
            <a:srgbClr val="0000FF"/>
          </a:solidFill>
          <a:ln w="9525">
            <a:noFill/>
            <a:round/>
            <a:headEnd/>
            <a:tailEnd/>
          </a:ln>
          <a:effec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cs typeface="ＭＳ Ｐゴシック" charset="0"/>
              </a:defRPr>
            </a:lvl1pPr>
            <a:lvl2pPr marL="37931725" indent="-37474525"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5pPr>
            <a:lvl6pPr marL="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6pPr>
            <a:lvl7pPr marL="9144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7pPr>
            <a:lvl8pPr marL="1371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8pPr>
            <a:lvl9pPr marL="18288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WHO WAS ISAIAH?</a:t>
            </a:r>
          </a:p>
        </p:txBody>
      </p:sp>
      <p:sp>
        <p:nvSpPr>
          <p:cNvPr id="701446" name="Text Box 6"/>
          <p:cNvSpPr txBox="1">
            <a:spLocks noChangeArrowheads="1"/>
          </p:cNvSpPr>
          <p:nvPr/>
        </p:nvSpPr>
        <p:spPr bwMode="auto">
          <a:xfrm>
            <a:off x="8367713" y="55563"/>
            <a:ext cx="722312" cy="460375"/>
          </a:xfrm>
          <a:prstGeom prst="rect">
            <a:avLst/>
          </a:prstGeom>
          <a:solidFill>
            <a:srgbClr val="000000"/>
          </a:solidFill>
          <a:ln>
            <a:noFill/>
          </a:ln>
          <a:effectLst>
            <a:outerShdw dist="38184" dir="2700000" algn="ctr" rotWithShape="0">
              <a:srgbClr val="000000">
                <a:alpha val="43030"/>
              </a:srgbClr>
            </a:outerShdw>
          </a:effectLst>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50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453</a:t>
            </a:r>
          </a:p>
        </p:txBody>
      </p:sp>
    </p:spTree>
    <p:extLst>
      <p:ext uri="{BB962C8B-B14F-4D97-AF65-F5344CB8AC3E}">
        <p14:creationId xmlns:p14="http://schemas.microsoft.com/office/powerpoint/2010/main" val="2385039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6402"/>
                                        </p:tgtEl>
                                        <p:attrNameLst>
                                          <p:attrName>style.visibility</p:attrName>
                                        </p:attrNameLst>
                                      </p:cBhvr>
                                      <p:to>
                                        <p:strVal val="visible"/>
                                      </p:to>
                                    </p:set>
                                    <p:animEffect transition="in" filter="blinds(horizontal)">
                                      <p:cBhvr>
                                        <p:cTn id="7" dur="500"/>
                                        <p:tgtEl>
                                          <p:spTgt spid="486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6403"/>
                                        </p:tgtEl>
                                        <p:attrNameLst>
                                          <p:attrName>style.visibility</p:attrName>
                                        </p:attrNameLst>
                                      </p:cBhvr>
                                      <p:to>
                                        <p:strVal val="visible"/>
                                      </p:to>
                                    </p:set>
                                    <p:animEffect transition="in" filter="blinds(horizontal)">
                                      <p:cBhvr>
                                        <p:cTn id="12" dur="500"/>
                                        <p:tgtEl>
                                          <p:spTgt spid="4864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6404"/>
                                        </p:tgtEl>
                                        <p:attrNameLst>
                                          <p:attrName>style.visibility</p:attrName>
                                        </p:attrNameLst>
                                      </p:cBhvr>
                                      <p:to>
                                        <p:strVal val="visible"/>
                                      </p:to>
                                    </p:set>
                                    <p:animEffect transition="in" filter="blinds(horizontal)">
                                      <p:cBhvr>
                                        <p:cTn id="17" dur="500"/>
                                        <p:tgtEl>
                                          <p:spTgt spid="486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2" grpId="0" animBg="1"/>
      <p:bldP spid="486403" grpId="0" animBg="1"/>
      <p:bldP spid="48640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 Jehovah, ... I Trust in You&amp;quot; — King Hezekiah (2016) - Joseph Smith  Foundation">
            <a:extLst>
              <a:ext uri="{FF2B5EF4-FFF2-40B4-BE49-F238E27FC236}">
                <a16:creationId xmlns:a16="http://schemas.microsoft.com/office/drawing/2014/main" id="{50C71079-4D99-4842-97E1-7D783252EC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673" b="17985"/>
          <a:stretch/>
        </p:blipFill>
        <p:spPr bwMode="auto">
          <a:xfrm>
            <a:off x="0" y="956926"/>
            <a:ext cx="9144000" cy="4412512"/>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Evidence for Isaiah’s Authorship</a:t>
            </a: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435935" y="5582095"/>
            <a:ext cx="8708065" cy="117888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49250" indent="-339725" algn="l" defTabSz="914400">
              <a:defRPr/>
            </a:pPr>
            <a:r>
              <a:rPr lang="en-US" sz="3200" b="1" kern="0" dirty="0">
                <a:effectLst>
                  <a:glow rad="127000">
                    <a:schemeClr val="tx1"/>
                  </a:glow>
                </a:effectLst>
                <a:latin typeface="Arial" charset="0"/>
                <a:ea typeface="ＭＳ Ｐゴシック" charset="0"/>
                <a:cs typeface="ＭＳ Ｐゴシック" charset="0"/>
              </a:rPr>
              <a:t>• Hezekiah and Isaiah lived at the same time (701 BC)</a:t>
            </a:r>
          </a:p>
        </p:txBody>
      </p:sp>
    </p:spTree>
    <p:extLst>
      <p:ext uri="{BB962C8B-B14F-4D97-AF65-F5344CB8AC3E}">
        <p14:creationId xmlns:p14="http://schemas.microsoft.com/office/powerpoint/2010/main" val="258217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501B91B-8614-FE4E-9932-768518631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7814"/>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887813"/>
          </a:xfrm>
          <a:effectLst>
            <a:outerShdw blurRad="63500" dist="35921" dir="2700000" algn="ctr" rotWithShape="0">
              <a:schemeClr val="tx2">
                <a:alpha val="74998"/>
              </a:schemeClr>
            </a:outerShdw>
          </a:effectLst>
        </p:spPr>
        <p:txBody>
          <a:bodyPr anchor="ctr"/>
          <a:lstStyle/>
          <a:p>
            <a:pPr>
              <a:defRPr/>
            </a:pPr>
            <a:r>
              <a:rPr lang="en-US" sz="3600" b="1" dirty="0">
                <a:effectLst>
                  <a:glow rad="127000">
                    <a:schemeClr val="tx1"/>
                  </a:glow>
                </a:effectLst>
                <a:latin typeface="Arial" charset="0"/>
                <a:ea typeface="ＭＳ Ｐゴシック" charset="0"/>
                <a:cs typeface="ＭＳ Ｐゴシック" charset="0"/>
              </a:rPr>
              <a:t>Evidence for Isaiah’s Authorship</a:t>
            </a: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435935" y="3915436"/>
            <a:ext cx="8708065" cy="1338375"/>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49250" indent="-339725" algn="l" defTabSz="914400">
              <a:defRPr/>
            </a:pPr>
            <a:r>
              <a:rPr lang="en-US" sz="3200" b="1" kern="0" dirty="0">
                <a:effectLst>
                  <a:glow rad="127000">
                    <a:schemeClr val="tx1"/>
                  </a:glow>
                </a:effectLst>
                <a:latin typeface="Arial" charset="0"/>
                <a:ea typeface="ＭＳ Ｐゴシック" charset="0"/>
                <a:cs typeface="ＭＳ Ｐゴシック" charset="0"/>
              </a:rPr>
              <a:t>• Hezekiah and Isaiah artefacts are found in the same strata</a:t>
            </a:r>
          </a:p>
        </p:txBody>
      </p:sp>
      <p:sp>
        <p:nvSpPr>
          <p:cNvPr id="6" name="Text Box 10">
            <a:extLst>
              <a:ext uri="{FF2B5EF4-FFF2-40B4-BE49-F238E27FC236}">
                <a16:creationId xmlns:a16="http://schemas.microsoft.com/office/drawing/2014/main" id="{5A9856E5-B44B-1E44-B0AA-AC9E5453230B}"/>
              </a:ext>
            </a:extLst>
          </p:cNvPr>
          <p:cNvSpPr txBox="1">
            <a:spLocks noChangeArrowheads="1"/>
          </p:cNvSpPr>
          <p:nvPr/>
        </p:nvSpPr>
        <p:spPr bwMode="auto">
          <a:xfrm>
            <a:off x="0" y="6271043"/>
            <a:ext cx="9144000" cy="586957"/>
          </a:xfrm>
          <a:prstGeom prst="rect">
            <a:avLst/>
          </a:prstGeom>
          <a:solidFill>
            <a:schemeClr val="tx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lvl="0" algn="ctr" defTabSz="449263" eaLnBrk="1" fontAlgn="base" hangingPunct="1">
              <a:spcBef>
                <a:spcPct val="0"/>
              </a:spcBef>
              <a:spcAft>
                <a:spcPct val="0"/>
              </a:spcAft>
              <a:buClr>
                <a:srgbClr val="FFFFFF"/>
              </a:buClr>
              <a:buSzPct val="100000"/>
              <a:defRPr/>
            </a:pPr>
            <a:r>
              <a:rPr lang="en-US" sz="1600" b="1" dirty="0"/>
              <a:t>The </a:t>
            </a:r>
            <a:r>
              <a:rPr lang="en-US" sz="1600" b="1" dirty="0" err="1"/>
              <a:t>Ophel</a:t>
            </a:r>
            <a:r>
              <a:rPr lang="en-US" sz="1600" b="1" dirty="0"/>
              <a:t> excavations at the foot of the southern wall of the Temple Mount in Jerusalem (courtesy of Andrew Shiva)</a:t>
            </a:r>
            <a:endParaRPr kumimoji="0" lang="en-GB" sz="1600" b="1" i="0" u="none" strike="noStrike" kern="1200" cap="none" spc="0" normalizeH="0" baseline="0" noProof="0" dirty="0">
              <a:ln>
                <a:noFill/>
              </a:ln>
              <a:solidFill>
                <a:srgbClr val="FFFFFF"/>
              </a:solidFill>
              <a:effectLst/>
              <a:uLnTx/>
              <a:uFillTx/>
              <a:cs typeface="Arial" charset="0"/>
            </a:endParaRPr>
          </a:p>
        </p:txBody>
      </p:sp>
    </p:spTree>
    <p:extLst>
      <p:ext uri="{BB962C8B-B14F-4D97-AF65-F5344CB8AC3E}">
        <p14:creationId xmlns:p14="http://schemas.microsoft.com/office/powerpoint/2010/main" val="245086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fill="hold" nodeType="withEffect">
                                  <p:stCondLst>
                                    <p:cond delay="0"/>
                                  </p:stCondLst>
                                  <p:childTnLst>
                                    <p:set>
                                      <p:cBhvr additive="repl">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1EE8FE-E2BD-904F-95A8-0E474044E634}"/>
              </a:ext>
            </a:extLst>
          </p:cNvPr>
          <p:cNvGrpSpPr/>
          <p:nvPr/>
        </p:nvGrpSpPr>
        <p:grpSpPr>
          <a:xfrm>
            <a:off x="761999" y="855042"/>
            <a:ext cx="7620000" cy="5372100"/>
            <a:chOff x="761999" y="855042"/>
            <a:chExt cx="7620000" cy="5372100"/>
          </a:xfrm>
        </p:grpSpPr>
        <p:pic>
          <p:nvPicPr>
            <p:cNvPr id="7170" name="Picture 2" descr="Did Archeologists Discover Isaiah The Prophet&amp;#39;s Personal Seal? - The  Resurgent">
              <a:extLst>
                <a:ext uri="{FF2B5EF4-FFF2-40B4-BE49-F238E27FC236}">
                  <a16:creationId xmlns:a16="http://schemas.microsoft.com/office/drawing/2014/main" id="{F8F8CB35-86EE-C246-BD9B-CA1440A86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855042"/>
              <a:ext cx="7620000" cy="5372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737EC19-8793-0946-A38C-BCFBDC5DD1E4}"/>
                </a:ext>
              </a:extLst>
            </p:cNvPr>
            <p:cNvSpPr/>
            <p:nvPr/>
          </p:nvSpPr>
          <p:spPr bwMode="auto">
            <a:xfrm>
              <a:off x="3729957" y="940983"/>
              <a:ext cx="2240280" cy="56692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2" name="Rectangle 11">
              <a:extLst>
                <a:ext uri="{FF2B5EF4-FFF2-40B4-BE49-F238E27FC236}">
                  <a16:creationId xmlns:a16="http://schemas.microsoft.com/office/drawing/2014/main" id="{EDFE0B07-E904-FF45-AA03-E43F649C0402}"/>
                </a:ext>
              </a:extLst>
            </p:cNvPr>
            <p:cNvSpPr/>
            <p:nvPr/>
          </p:nvSpPr>
          <p:spPr bwMode="auto">
            <a:xfrm>
              <a:off x="933484" y="5041332"/>
              <a:ext cx="2240280" cy="56692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4" name="Rectangle 13">
              <a:extLst>
                <a:ext uri="{FF2B5EF4-FFF2-40B4-BE49-F238E27FC236}">
                  <a16:creationId xmlns:a16="http://schemas.microsoft.com/office/drawing/2014/main" id="{608BE68A-072D-8743-BD55-A3E4FC620703}"/>
                </a:ext>
              </a:extLst>
            </p:cNvPr>
            <p:cNvSpPr/>
            <p:nvPr/>
          </p:nvSpPr>
          <p:spPr bwMode="auto">
            <a:xfrm>
              <a:off x="4161316" y="4328898"/>
              <a:ext cx="3720812" cy="914400"/>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13" name="Rectangle 12">
              <a:extLst>
                <a:ext uri="{FF2B5EF4-FFF2-40B4-BE49-F238E27FC236}">
                  <a16:creationId xmlns:a16="http://schemas.microsoft.com/office/drawing/2014/main" id="{F73EDE87-A0F3-0C41-9526-E68775BD883D}"/>
                </a:ext>
              </a:extLst>
            </p:cNvPr>
            <p:cNvSpPr/>
            <p:nvPr/>
          </p:nvSpPr>
          <p:spPr bwMode="auto">
            <a:xfrm>
              <a:off x="860332" y="5461956"/>
              <a:ext cx="2240280" cy="566928"/>
            </a:xfrm>
            <a:prstGeom prst="rect">
              <a:avLst/>
            </a:prstGeom>
            <a:solidFill>
              <a:schemeClr val="bg1"/>
            </a:solidFill>
            <a:ln w="9525" cap="flat" cmpd="sng" algn="ctr">
              <a:no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grpSp>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4386"/>
            <a:ext cx="9143999" cy="1080120"/>
          </a:xfrm>
          <a:effectLst/>
        </p:spPr>
        <p:txBody>
          <a:bodyPr/>
          <a:lstStyle/>
          <a:p>
            <a:pPr>
              <a:defRPr/>
            </a:pPr>
            <a:r>
              <a:rPr lang="en-US" sz="3200" b="1" dirty="0">
                <a:solidFill>
                  <a:schemeClr val="tx2"/>
                </a:solidFill>
                <a:effectLst>
                  <a:glow rad="127000">
                    <a:schemeClr val="bg1"/>
                  </a:glow>
                </a:effectLst>
                <a:latin typeface="Arial" charset="0"/>
                <a:ea typeface="ＭＳ Ｐゴシック" charset="0"/>
                <a:cs typeface="ＭＳ Ｐゴシック" charset="0"/>
              </a:rPr>
              <a:t>“In find of biblical proportions, seal of Prophet Isaiah said found in Jerusalem”</a:t>
            </a:r>
          </a:p>
        </p:txBody>
      </p:sp>
      <p:sp>
        <p:nvSpPr>
          <p:cNvPr id="5" name="Rectangle 2">
            <a:extLst>
              <a:ext uri="{FF2B5EF4-FFF2-40B4-BE49-F238E27FC236}">
                <a16:creationId xmlns:a16="http://schemas.microsoft.com/office/drawing/2014/main" id="{CC53BEDD-20F3-514D-8141-7EBE4465E10A}"/>
              </a:ext>
            </a:extLst>
          </p:cNvPr>
          <p:cNvSpPr txBox="1">
            <a:spLocks noChangeArrowheads="1"/>
          </p:cNvSpPr>
          <p:nvPr/>
        </p:nvSpPr>
        <p:spPr bwMode="auto">
          <a:xfrm>
            <a:off x="-9939" y="5848593"/>
            <a:ext cx="9143999" cy="1080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1800" b="1" kern="0" dirty="0">
                <a:solidFill>
                  <a:schemeClr val="tx2"/>
                </a:solidFill>
                <a:effectLst>
                  <a:glow rad="127000">
                    <a:schemeClr val="bg1"/>
                  </a:glow>
                </a:effectLst>
                <a:latin typeface="Arial" charset="0"/>
                <a:ea typeface="ＭＳ Ｐゴシック" charset="0"/>
                <a:cs typeface="ＭＳ Ｐゴシック" charset="0"/>
              </a:rPr>
              <a:t>Chanced upon near a seal identified with King Hezekiah, a tiny clay piece may be the first-ever proof of the prophet, though a missing letter leaves room for doubt</a:t>
            </a:r>
          </a:p>
          <a:p>
            <a:pPr defTabSz="914400">
              <a:defRPr/>
            </a:pPr>
            <a:r>
              <a:rPr lang="en-US" sz="1800" b="1" kern="0" dirty="0">
                <a:solidFill>
                  <a:schemeClr val="tx2"/>
                </a:solidFill>
                <a:effectLst>
                  <a:glow rad="127000">
                    <a:schemeClr val="bg1"/>
                  </a:glow>
                </a:effectLst>
                <a:latin typeface="Arial" charset="0"/>
                <a:ea typeface="ＭＳ Ｐゴシック" charset="0"/>
                <a:cs typeface="ＭＳ Ｐゴシック" charset="0"/>
              </a:rPr>
              <a:t>By Amanda </a:t>
            </a:r>
            <a:r>
              <a:rPr lang="en-US" sz="1800" b="1" kern="0" dirty="0" err="1">
                <a:solidFill>
                  <a:schemeClr val="tx2"/>
                </a:solidFill>
                <a:effectLst>
                  <a:glow rad="127000">
                    <a:schemeClr val="bg1"/>
                  </a:glow>
                </a:effectLst>
                <a:latin typeface="Arial" charset="0"/>
                <a:ea typeface="ＭＳ Ｐゴシック" charset="0"/>
                <a:cs typeface="ＭＳ Ｐゴシック" charset="0"/>
              </a:rPr>
              <a:t>Borschel</a:t>
            </a:r>
            <a:r>
              <a:rPr lang="en-US" sz="1800" b="1" kern="0" dirty="0">
                <a:solidFill>
                  <a:schemeClr val="tx2"/>
                </a:solidFill>
                <a:effectLst>
                  <a:glow rad="127000">
                    <a:schemeClr val="bg1"/>
                  </a:glow>
                </a:effectLst>
                <a:latin typeface="Arial" charset="0"/>
                <a:ea typeface="ＭＳ Ｐゴシック" charset="0"/>
                <a:cs typeface="ＭＳ Ｐゴシック" charset="0"/>
              </a:rPr>
              <a:t>-Dan • 22 February 2018, 7:00 am</a:t>
            </a:r>
          </a:p>
        </p:txBody>
      </p:sp>
      <p:sp>
        <p:nvSpPr>
          <p:cNvPr id="8" name="Rectangle 2">
            <a:extLst>
              <a:ext uri="{FF2B5EF4-FFF2-40B4-BE49-F238E27FC236}">
                <a16:creationId xmlns:a16="http://schemas.microsoft.com/office/drawing/2014/main" id="{0CA6A446-7431-BE42-9502-A8C29D21D034}"/>
              </a:ext>
            </a:extLst>
          </p:cNvPr>
          <p:cNvSpPr txBox="1">
            <a:spLocks noChangeArrowheads="1"/>
          </p:cNvSpPr>
          <p:nvPr/>
        </p:nvSpPr>
        <p:spPr bwMode="auto">
          <a:xfrm>
            <a:off x="-310498" y="5060246"/>
            <a:ext cx="3914427" cy="415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kern="0" dirty="0">
                <a:solidFill>
                  <a:srgbClr val="ED1C23"/>
                </a:solidFill>
                <a:effectLst>
                  <a:glow rad="127000">
                    <a:schemeClr val="bg1"/>
                  </a:glow>
                </a:effectLst>
                <a:latin typeface="Arial" charset="0"/>
                <a:ea typeface="ＭＳ Ｐゴシック" charset="0"/>
                <a:cs typeface="ＭＳ Ｐゴシック" charset="0"/>
              </a:rPr>
              <a:t>Reconstructed letters</a:t>
            </a:r>
          </a:p>
        </p:txBody>
      </p:sp>
      <p:sp>
        <p:nvSpPr>
          <p:cNvPr id="9" name="Rectangle 2">
            <a:extLst>
              <a:ext uri="{FF2B5EF4-FFF2-40B4-BE49-F238E27FC236}">
                <a16:creationId xmlns:a16="http://schemas.microsoft.com/office/drawing/2014/main" id="{BAD02801-A4C7-D040-92C9-2260F4248113}"/>
              </a:ext>
            </a:extLst>
          </p:cNvPr>
          <p:cNvSpPr txBox="1">
            <a:spLocks noChangeArrowheads="1"/>
          </p:cNvSpPr>
          <p:nvPr/>
        </p:nvSpPr>
        <p:spPr bwMode="auto">
          <a:xfrm>
            <a:off x="3125658" y="1239168"/>
            <a:ext cx="3036603" cy="415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2400" b="1" kern="0" dirty="0">
                <a:solidFill>
                  <a:srgbClr val="ED1C23"/>
                </a:solidFill>
                <a:effectLst>
                  <a:glow rad="127000">
                    <a:schemeClr val="bg1"/>
                  </a:glow>
                </a:effectLst>
                <a:latin typeface="Arial" charset="0"/>
                <a:ea typeface="ＭＳ Ｐゴシック" charset="0"/>
                <a:cs typeface="ＭＳ Ｐゴシック" charset="0"/>
              </a:rPr>
              <a:t>Legs of a doe</a:t>
            </a:r>
          </a:p>
        </p:txBody>
      </p:sp>
      <p:sp>
        <p:nvSpPr>
          <p:cNvPr id="10" name="Rectangle 2">
            <a:extLst>
              <a:ext uri="{FF2B5EF4-FFF2-40B4-BE49-F238E27FC236}">
                <a16:creationId xmlns:a16="http://schemas.microsoft.com/office/drawing/2014/main" id="{2D3541A5-C5CE-3E4C-8577-FCAF1F31FB7C}"/>
              </a:ext>
            </a:extLst>
          </p:cNvPr>
          <p:cNvSpPr txBox="1">
            <a:spLocks noChangeArrowheads="1"/>
          </p:cNvSpPr>
          <p:nvPr/>
        </p:nvSpPr>
        <p:spPr bwMode="auto">
          <a:xfrm>
            <a:off x="4819550" y="4297102"/>
            <a:ext cx="4314510" cy="415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2400" b="1" kern="0" dirty="0">
                <a:solidFill>
                  <a:srgbClr val="ED1C23"/>
                </a:solidFill>
                <a:effectLst>
                  <a:glow rad="127000">
                    <a:schemeClr val="bg1"/>
                  </a:glow>
                </a:effectLst>
                <a:latin typeface="Arial" charset="0"/>
                <a:ea typeface="ＭＳ Ｐゴシック" charset="0"/>
                <a:cs typeface="ＭＳ Ｐゴシック" charset="0"/>
              </a:rPr>
              <a:t>Hebrew for “Isaiah”</a:t>
            </a:r>
          </a:p>
        </p:txBody>
      </p:sp>
      <p:sp>
        <p:nvSpPr>
          <p:cNvPr id="11" name="Rectangle 2">
            <a:extLst>
              <a:ext uri="{FF2B5EF4-FFF2-40B4-BE49-F238E27FC236}">
                <a16:creationId xmlns:a16="http://schemas.microsoft.com/office/drawing/2014/main" id="{060C1C99-89B5-E545-98F5-9CAE88D4A1C3}"/>
              </a:ext>
            </a:extLst>
          </p:cNvPr>
          <p:cNvSpPr txBox="1">
            <a:spLocks noChangeArrowheads="1"/>
          </p:cNvSpPr>
          <p:nvPr/>
        </p:nvSpPr>
        <p:spPr bwMode="auto">
          <a:xfrm>
            <a:off x="4034095" y="4823925"/>
            <a:ext cx="5109905" cy="41504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defTabSz="914400">
              <a:defRPr/>
            </a:pPr>
            <a:r>
              <a:rPr lang="en-US" sz="2400" b="1" kern="0" dirty="0">
                <a:solidFill>
                  <a:srgbClr val="ED1C23"/>
                </a:solidFill>
                <a:effectLst>
                  <a:glow rad="127000">
                    <a:schemeClr val="bg1"/>
                  </a:glow>
                </a:effectLst>
                <a:latin typeface="Arial" charset="0"/>
                <a:ea typeface="ＭＳ Ｐゴシック" charset="0"/>
                <a:cs typeface="ＭＳ Ｐゴシック" charset="0"/>
              </a:rPr>
              <a:t>Hebrew for “Prophet”</a:t>
            </a:r>
          </a:p>
        </p:txBody>
      </p:sp>
    </p:spTree>
    <p:extLst>
      <p:ext uri="{BB962C8B-B14F-4D97-AF65-F5344CB8AC3E}">
        <p14:creationId xmlns:p14="http://schemas.microsoft.com/office/powerpoint/2010/main" val="1282674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Seals of Hezekiah, Isaiah focus attention on Herbert W. Armstrong offshoot">
            <a:extLst>
              <a:ext uri="{FF2B5EF4-FFF2-40B4-BE49-F238E27FC236}">
                <a16:creationId xmlns:a16="http://schemas.microsoft.com/office/drawing/2014/main" id="{009DA314-8D46-064E-B778-B42AD1BAA5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911" t="12170"/>
          <a:stretch/>
        </p:blipFill>
        <p:spPr bwMode="auto">
          <a:xfrm>
            <a:off x="5610421" y="1095153"/>
            <a:ext cx="3705465" cy="3729300"/>
          </a:xfrm>
          <a:prstGeom prst="rect">
            <a:avLst/>
          </a:prstGeom>
          <a:noFill/>
          <a:extLst>
            <a:ext uri="{909E8E84-426E-40DD-AFC4-6F175D3DCCD1}">
              <a14:hiddenFill xmlns:a14="http://schemas.microsoft.com/office/drawing/2010/main">
                <a:solidFill>
                  <a:srgbClr val="FFFFFF"/>
                </a:solidFill>
              </a14:hiddenFill>
            </a:ext>
          </a:extLst>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5001768" y="82296"/>
            <a:ext cx="4142229" cy="566928"/>
          </a:xfrm>
          <a:effectLst/>
        </p:spPr>
        <p:txBody>
          <a:bodyPr/>
          <a:lstStyle/>
          <a:p>
            <a:pPr>
              <a:defRPr/>
            </a:pPr>
            <a:r>
              <a:rPr lang="en-US" sz="3200" b="1" dirty="0">
                <a:solidFill>
                  <a:schemeClr val="tx2"/>
                </a:solidFill>
                <a:effectLst>
                  <a:glow rad="127000">
                    <a:schemeClr val="bg1"/>
                  </a:glow>
                </a:effectLst>
                <a:latin typeface="Arial" charset="0"/>
                <a:ea typeface="ＭＳ Ｐゴシック" charset="0"/>
                <a:cs typeface="ＭＳ Ｐゴシック" charset="0"/>
              </a:rPr>
              <a:t>Isaiah’s seal</a:t>
            </a:r>
          </a:p>
        </p:txBody>
      </p:sp>
      <p:sp>
        <p:nvSpPr>
          <p:cNvPr id="8" name="Rectangle 2">
            <a:extLst>
              <a:ext uri="{FF2B5EF4-FFF2-40B4-BE49-F238E27FC236}">
                <a16:creationId xmlns:a16="http://schemas.microsoft.com/office/drawing/2014/main" id="{B242B862-0778-0449-B661-225DA8B5D7DD}"/>
              </a:ext>
            </a:extLst>
          </p:cNvPr>
          <p:cNvSpPr txBox="1">
            <a:spLocks noChangeArrowheads="1"/>
          </p:cNvSpPr>
          <p:nvPr/>
        </p:nvSpPr>
        <p:spPr bwMode="auto">
          <a:xfrm>
            <a:off x="1" y="82296"/>
            <a:ext cx="3997842" cy="5669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200" b="1" kern="0" dirty="0">
                <a:solidFill>
                  <a:schemeClr val="tx2"/>
                </a:solidFill>
                <a:effectLst>
                  <a:glow rad="127000">
                    <a:schemeClr val="bg1"/>
                  </a:glow>
                </a:effectLst>
                <a:latin typeface="Arial" charset="0"/>
                <a:ea typeface="ＭＳ Ｐゴシック" charset="0"/>
                <a:cs typeface="ＭＳ Ｐゴシック" charset="0"/>
              </a:rPr>
              <a:t>Hezekiah’s seal</a:t>
            </a:r>
          </a:p>
        </p:txBody>
      </p:sp>
      <p:pic>
        <p:nvPicPr>
          <p:cNvPr id="9" name="Picture 4" descr="Seals of Hezekiah, Isaiah focus attention on Herbert W. Armstrong offshoot">
            <a:extLst>
              <a:ext uri="{FF2B5EF4-FFF2-40B4-BE49-F238E27FC236}">
                <a16:creationId xmlns:a16="http://schemas.microsoft.com/office/drawing/2014/main" id="{4C2919E8-440C-B246-A915-CBAAC79190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0" r="49238"/>
          <a:stretch/>
        </p:blipFill>
        <p:spPr bwMode="auto">
          <a:xfrm>
            <a:off x="-171886" y="1095153"/>
            <a:ext cx="3831767" cy="3729300"/>
          </a:xfrm>
          <a:prstGeom prst="rect">
            <a:avLst/>
          </a:prstGeom>
          <a:noFill/>
          <a:extLst>
            <a:ext uri="{909E8E84-426E-40DD-AFC4-6F175D3DCCD1}">
              <a14:hiddenFill xmlns:a14="http://schemas.microsoft.com/office/drawing/2010/main">
                <a:solidFill>
                  <a:srgbClr val="FFFFFF"/>
                </a:solidFill>
              </a14:hiddenFill>
            </a:ext>
          </a:extLst>
        </p:spPr>
      </p:pic>
      <p:sp>
        <p:nvSpPr>
          <p:cNvPr id="2" name="Left-Right Arrow 1">
            <a:extLst>
              <a:ext uri="{FF2B5EF4-FFF2-40B4-BE49-F238E27FC236}">
                <a16:creationId xmlns:a16="http://schemas.microsoft.com/office/drawing/2014/main" id="{2233C1CD-A5BD-C444-8588-DD96DF249921}"/>
              </a:ext>
            </a:extLst>
          </p:cNvPr>
          <p:cNvSpPr/>
          <p:nvPr/>
        </p:nvSpPr>
        <p:spPr bwMode="auto">
          <a:xfrm>
            <a:off x="3444949" y="1269562"/>
            <a:ext cx="2328530" cy="3244678"/>
          </a:xfrm>
          <a:prstGeom prst="leftRightArrow">
            <a:avLst/>
          </a:prstGeom>
          <a:blipFill>
            <a:blip r:embed="rId4"/>
            <a:tile tx="0" ty="0" sx="100000" sy="100000" flip="none" algn="tl"/>
          </a:blip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Same strata </a:t>
            </a:r>
            <a:b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a:t>
            </a:r>
            <a:b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br>
            <a:r>
              <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10 feet apart!</a:t>
            </a:r>
          </a:p>
        </p:txBody>
      </p:sp>
      <p:sp>
        <p:nvSpPr>
          <p:cNvPr id="5" name="Rectangle 2">
            <a:extLst>
              <a:ext uri="{FF2B5EF4-FFF2-40B4-BE49-F238E27FC236}">
                <a16:creationId xmlns:a16="http://schemas.microsoft.com/office/drawing/2014/main" id="{CC53BEDD-20F3-514D-8141-7EBE4465E10A}"/>
              </a:ext>
            </a:extLst>
          </p:cNvPr>
          <p:cNvSpPr txBox="1">
            <a:spLocks noChangeArrowheads="1"/>
          </p:cNvSpPr>
          <p:nvPr/>
        </p:nvSpPr>
        <p:spPr bwMode="auto">
          <a:xfrm>
            <a:off x="71230" y="4657242"/>
            <a:ext cx="9072767" cy="22007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l" eaLnBrk="1" fontAlgn="auto" hangingPunct="1">
              <a:spcBef>
                <a:spcPts val="0"/>
              </a:spcBef>
              <a:spcAft>
                <a:spcPts val="0"/>
              </a:spcAft>
            </a:pPr>
            <a:r>
              <a:rPr lang="en-US" sz="1800" b="1" dirty="0">
                <a:solidFill>
                  <a:prstClr val="black"/>
                </a:solidFill>
                <a:latin typeface="Calibri"/>
                <a:ea typeface="+mn-ea"/>
                <a:cs typeface="+mn-cs"/>
              </a:rPr>
              <a:t>“It was found only 10 feet away from where in 2015 Mazar’s team discovered an important, intact bulla with the inscription ‘of King Hezekiah of Judah.’ The 12th king of the Kingdom of Judah, King Hezekiah, ruled from circa 727 BCE-698 BCE, during the period in which the northern Kingdom of Israel fell to the Assyrians in 721 BCE. Some 20 years later, Hezekiah successfully fought off the Assyrian siege of Jerusalem, in part due to fortifications and a water channel which can still be seen today.”</a:t>
            </a:r>
          </a:p>
          <a:p>
            <a:pPr algn="l" eaLnBrk="1" fontAlgn="auto" hangingPunct="1">
              <a:spcBef>
                <a:spcPts val="0"/>
              </a:spcBef>
              <a:spcAft>
                <a:spcPts val="0"/>
              </a:spcAft>
            </a:pPr>
            <a:endParaRPr lang="en-US" sz="1400" b="1" dirty="0">
              <a:solidFill>
                <a:prstClr val="black"/>
              </a:solidFill>
              <a:latin typeface="Calibri"/>
            </a:endParaRPr>
          </a:p>
          <a:p>
            <a:pPr algn="l" eaLnBrk="1" fontAlgn="auto" hangingPunct="1">
              <a:spcBef>
                <a:spcPts val="0"/>
              </a:spcBef>
              <a:spcAft>
                <a:spcPts val="0"/>
              </a:spcAft>
            </a:pPr>
            <a:r>
              <a:rPr lang="en-US" sz="1400" b="1" dirty="0">
                <a:solidFill>
                  <a:prstClr val="black"/>
                </a:solidFill>
                <a:latin typeface="Calibri"/>
              </a:rPr>
              <a:t>(https://</a:t>
            </a:r>
            <a:r>
              <a:rPr lang="en-US" sz="1400" b="1" dirty="0" err="1">
                <a:solidFill>
                  <a:prstClr val="black"/>
                </a:solidFill>
                <a:latin typeface="Calibri"/>
              </a:rPr>
              <a:t>www.timesofisrael.com</a:t>
            </a:r>
            <a:r>
              <a:rPr lang="en-US" sz="1400" b="1" dirty="0">
                <a:solidFill>
                  <a:prstClr val="black"/>
                </a:solidFill>
                <a:latin typeface="Calibri"/>
              </a:rPr>
              <a:t>/in-find-of-biblical-proportions-proof-of-prophet-isaiah-believed-unearthed/)</a:t>
            </a:r>
            <a:endParaRPr lang="en-US" sz="1400" b="1" dirty="0">
              <a:solidFill>
                <a:prstClr val="black"/>
              </a:solidFill>
              <a:latin typeface="Calibri"/>
              <a:ea typeface="+mn-ea"/>
              <a:cs typeface="+mn-cs"/>
            </a:endParaRPr>
          </a:p>
        </p:txBody>
      </p:sp>
    </p:spTree>
    <p:extLst>
      <p:ext uri="{BB962C8B-B14F-4D97-AF65-F5344CB8AC3E}">
        <p14:creationId xmlns:p14="http://schemas.microsoft.com/office/powerpoint/2010/main" val="353275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3514060"/>
            <a:ext cx="9144000" cy="3196992"/>
          </a:xfrm>
          <a:effectLst>
            <a:outerShdw blurRad="63500" dist="35921" dir="2700000" algn="ctr" rotWithShape="0">
              <a:schemeClr val="tx2">
                <a:alpha val="74998"/>
              </a:schemeClr>
            </a:outerShdw>
          </a:effectLst>
        </p:spPr>
        <p:txBody>
          <a:bodyPr anchor="ctr"/>
          <a:lstStyle/>
          <a:p>
            <a:pPr>
              <a:defRPr/>
            </a:pPr>
            <a:r>
              <a:rPr lang="en-US" sz="6600" b="1" dirty="0">
                <a:effectLst>
                  <a:glow rad="127000">
                    <a:schemeClr val="tx1"/>
                  </a:glow>
                </a:effectLst>
                <a:latin typeface="Arial" charset="0"/>
                <a:ea typeface="ＭＳ Ｐゴシック" charset="0"/>
                <a:cs typeface="ＭＳ Ｐゴシック" charset="0"/>
              </a:rPr>
              <a:t>New Testament Quotations</a:t>
            </a:r>
          </a:p>
        </p:txBody>
      </p:sp>
      <p:sp>
        <p:nvSpPr>
          <p:cNvPr id="7" name="Rectangle 2">
            <a:extLst>
              <a:ext uri="{FF2B5EF4-FFF2-40B4-BE49-F238E27FC236}">
                <a16:creationId xmlns:a16="http://schemas.microsoft.com/office/drawing/2014/main" id="{50CD8E67-F9FA-3641-964F-0DD67E08D01D}"/>
              </a:ext>
            </a:extLst>
          </p:cNvPr>
          <p:cNvSpPr txBox="1">
            <a:spLocks noChangeArrowheads="1"/>
          </p:cNvSpPr>
          <p:nvPr/>
        </p:nvSpPr>
        <p:spPr bwMode="auto">
          <a:xfrm>
            <a:off x="0" y="1"/>
            <a:ext cx="9144000" cy="88781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a:effectLst>
                  <a:glow rad="127000">
                    <a:schemeClr val="tx1"/>
                  </a:glow>
                </a:effectLst>
                <a:latin typeface="Arial" charset="0"/>
                <a:ea typeface="ＭＳ Ｐゴシック" charset="0"/>
                <a:cs typeface="ＭＳ Ｐゴシック" charset="0"/>
              </a:rPr>
              <a:t>Evidence for Isaiah’s Authorship</a:t>
            </a:r>
            <a:endParaRPr lang="en-US" sz="3600" b="1" kern="0" dirty="0">
              <a:effectLst>
                <a:glow rad="127000">
                  <a:schemeClr val="tx1"/>
                </a:glow>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166996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32008"/>
            <a:ext cx="9144000" cy="769349"/>
          </a:xfrm>
          <a:effectLst>
            <a:outerShdw blurRad="63500" dist="35921" dir="2700000" algn="ctr" rotWithShape="0">
              <a:schemeClr val="tx2">
                <a:alpha val="74998"/>
              </a:schemeClr>
            </a:outerShdw>
          </a:effectLst>
        </p:spPr>
        <p:txBody>
          <a:bodyPr/>
          <a:lstStyle/>
          <a:p>
            <a:pPr>
              <a:defRPr/>
            </a:pPr>
            <a:r>
              <a:rPr lang="en-US" sz="4000" b="1" dirty="0">
                <a:effectLst>
                  <a:glow rad="127000">
                    <a:schemeClr val="tx1"/>
                  </a:glow>
                </a:effectLst>
                <a:latin typeface="Arial" charset="0"/>
                <a:ea typeface="ＭＳ Ｐゴシック" charset="0"/>
                <a:cs typeface="ＭＳ Ｐゴシック" charset="0"/>
              </a:rPr>
              <a:t>Isaiah Identified by Name in the NT</a:t>
            </a:r>
          </a:p>
        </p:txBody>
      </p:sp>
      <p:pic>
        <p:nvPicPr>
          <p:cNvPr id="1026" name="Picture 2">
            <a:extLst>
              <a:ext uri="{FF2B5EF4-FFF2-40B4-BE49-F238E27FC236}">
                <a16:creationId xmlns:a16="http://schemas.microsoft.com/office/drawing/2014/main" id="{7CB92234-D188-C24D-9DE9-A243F82BA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47016"/>
            <a:ext cx="3933161" cy="26221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ekly Bible Portion Connecting the Dots of the OT &amp;amp; NT - Posts | Facebook">
            <a:extLst>
              <a:ext uri="{FF2B5EF4-FFF2-40B4-BE49-F238E27FC236}">
                <a16:creationId xmlns:a16="http://schemas.microsoft.com/office/drawing/2014/main" id="{06F5E3DA-B452-0141-97D9-2256431E5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056" y="2176132"/>
            <a:ext cx="3838944" cy="2692991"/>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1">
            <a:extLst>
              <a:ext uri="{FF2B5EF4-FFF2-40B4-BE49-F238E27FC236}">
                <a16:creationId xmlns:a16="http://schemas.microsoft.com/office/drawing/2014/main" id="{457CC6A5-F8D9-D84B-A70B-8C7D77A3F894}"/>
              </a:ext>
            </a:extLst>
          </p:cNvPr>
          <p:cNvSpPr/>
          <p:nvPr/>
        </p:nvSpPr>
        <p:spPr bwMode="auto">
          <a:xfrm>
            <a:off x="3753293" y="3136607"/>
            <a:ext cx="1158949" cy="1031358"/>
          </a:xfrm>
          <a:prstGeom prst="leftArrow">
            <a:avLst/>
          </a:prstGeom>
          <a:solidFill>
            <a:schemeClr val="bg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6" name="Rectangle 2">
            <a:extLst>
              <a:ext uri="{FF2B5EF4-FFF2-40B4-BE49-F238E27FC236}">
                <a16:creationId xmlns:a16="http://schemas.microsoft.com/office/drawing/2014/main" id="{EF915540-8C19-C84B-AABA-8104224CE1D0}"/>
              </a:ext>
            </a:extLst>
          </p:cNvPr>
          <p:cNvSpPr txBox="1">
            <a:spLocks noChangeArrowheads="1"/>
          </p:cNvSpPr>
          <p:nvPr/>
        </p:nvSpPr>
        <p:spPr bwMode="auto">
          <a:xfrm>
            <a:off x="-1" y="4910331"/>
            <a:ext cx="4018225" cy="7693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glow rad="127000">
                    <a:schemeClr val="tx1"/>
                  </a:glow>
                </a:effectLst>
                <a:latin typeface="Arial" charset="0"/>
                <a:ea typeface="ＭＳ Ｐゴシック" charset="0"/>
                <a:cs typeface="ＭＳ Ｐゴシック" charset="0"/>
              </a:rPr>
              <a:t>Isaiah</a:t>
            </a:r>
          </a:p>
        </p:txBody>
      </p:sp>
      <p:sp>
        <p:nvSpPr>
          <p:cNvPr id="7" name="Rectangle 2">
            <a:extLst>
              <a:ext uri="{FF2B5EF4-FFF2-40B4-BE49-F238E27FC236}">
                <a16:creationId xmlns:a16="http://schemas.microsoft.com/office/drawing/2014/main" id="{84995574-F934-964F-88A6-954C36EF22B0}"/>
              </a:ext>
            </a:extLst>
          </p:cNvPr>
          <p:cNvSpPr txBox="1">
            <a:spLocks noChangeArrowheads="1"/>
          </p:cNvSpPr>
          <p:nvPr/>
        </p:nvSpPr>
        <p:spPr bwMode="auto">
          <a:xfrm>
            <a:off x="4657064" y="4910331"/>
            <a:ext cx="4486054" cy="769349"/>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600" b="1" kern="0" dirty="0">
                <a:effectLst>
                  <a:glow rad="127000">
                    <a:schemeClr val="tx1"/>
                  </a:glow>
                </a:effectLst>
                <a:latin typeface="Arial" charset="0"/>
                <a:ea typeface="ＭＳ Ｐゴシック" charset="0"/>
                <a:cs typeface="ＭＳ Ｐゴシック" charset="0"/>
              </a:rPr>
              <a:t>Jesus &amp; NT Writers</a:t>
            </a:r>
          </a:p>
        </p:txBody>
      </p:sp>
    </p:spTree>
    <p:extLst>
      <p:ext uri="{BB962C8B-B14F-4D97-AF65-F5344CB8AC3E}">
        <p14:creationId xmlns:p14="http://schemas.microsoft.com/office/powerpoint/2010/main" val="1386731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en-US" sz="3200" b="1" dirty="0">
                <a:effectLst>
                  <a:glow rad="127000">
                    <a:schemeClr val="tx1"/>
                  </a:glow>
                </a:effectLst>
                <a:latin typeface="Arial" charset="0"/>
                <a:ea typeface="ＭＳ Ｐゴシック" charset="0"/>
              </a:rPr>
              <a:t>Matthew:</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The prophet </a:t>
            </a:r>
            <a:r>
              <a:rPr lang="en-US" sz="3200" b="1" dirty="0">
                <a:solidFill>
                  <a:srgbClr val="FFFF00"/>
                </a:solidFill>
                <a:effectLst>
                  <a:glow rad="127000">
                    <a:schemeClr val="tx1"/>
                  </a:glow>
                </a:effectLst>
                <a:latin typeface="Arial" charset="0"/>
                <a:ea typeface="ＭＳ Ｐゴシック" charset="0"/>
              </a:rPr>
              <a:t>Isaiah</a:t>
            </a:r>
            <a:r>
              <a:rPr lang="en-US" sz="3200" b="1" dirty="0">
                <a:effectLst>
                  <a:glow rad="127000">
                    <a:schemeClr val="tx1"/>
                  </a:glow>
                </a:effectLst>
                <a:latin typeface="Arial" charset="0"/>
                <a:ea typeface="ＭＳ Ｐゴシック" charset="0"/>
              </a:rPr>
              <a:t> was speaking about John when he said…</a:t>
            </a: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 </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(Matt 3:3a </a:t>
            </a:r>
            <a:r>
              <a:rPr lang="en-US" sz="2800" b="1" dirty="0">
                <a:effectLst>
                  <a:glow rad="127000">
                    <a:schemeClr val="tx1"/>
                  </a:glow>
                </a:effectLst>
                <a:latin typeface="Arial" charset="0"/>
                <a:ea typeface="ＭＳ Ｐゴシック" charset="0"/>
                <a:cs typeface="ＭＳ Ｐゴシック" charset="0"/>
              </a:rPr>
              <a:t>NLT</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He is a voice shouting in the wilderness,</a:t>
            </a:r>
          </a:p>
          <a:p>
            <a:pPr defTabSz="914400"/>
            <a:r>
              <a:rPr lang="en-US" sz="3200" b="1" kern="0" dirty="0">
                <a:effectLst>
                  <a:glow rad="127000">
                    <a:schemeClr val="tx1"/>
                  </a:glow>
                </a:effectLst>
                <a:latin typeface="Arial" charset="0"/>
                <a:ea typeface="ＭＳ Ｐゴシック" charset="0"/>
              </a:rPr>
              <a:t>'Prepare the way for the L</a:t>
            </a:r>
            <a:r>
              <a:rPr lang="en-US" sz="2800" b="1" kern="0" dirty="0">
                <a:effectLst>
                  <a:glow rad="127000">
                    <a:schemeClr val="tx1"/>
                  </a:glow>
                </a:effectLst>
                <a:latin typeface="Arial" charset="0"/>
                <a:ea typeface="ＭＳ Ｐゴシック" charset="0"/>
              </a:rPr>
              <a:t>ORD</a:t>
            </a:r>
            <a:r>
              <a:rPr lang="en-US" sz="3200" b="1" kern="0" dirty="0">
                <a:effectLst>
                  <a:glow rad="127000">
                    <a:schemeClr val="tx1"/>
                  </a:glow>
                </a:effectLst>
                <a:latin typeface="Arial" charset="0"/>
                <a:ea typeface="ＭＳ Ｐゴシック" charset="0"/>
              </a:rPr>
              <a:t>’s coming!</a:t>
            </a:r>
          </a:p>
          <a:p>
            <a:pPr defTabSz="914400"/>
            <a:r>
              <a:rPr lang="en-US" sz="3200" b="1" kern="0" dirty="0">
                <a:effectLst>
                  <a:glow rad="127000">
                    <a:schemeClr val="tx1"/>
                  </a:glow>
                </a:effectLst>
                <a:latin typeface="Arial" charset="0"/>
                <a:ea typeface="ＭＳ Ｐゴシック" charset="0"/>
              </a:rPr>
              <a:t>Clear the road for him!'</a:t>
            </a:r>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 </a:t>
            </a:r>
            <a:br>
              <a:rPr lang="en-US" sz="3200" b="1" kern="0" dirty="0">
                <a:effectLst>
                  <a:glow rad="127000">
                    <a:schemeClr val="tx1"/>
                  </a:glow>
                </a:effectLst>
                <a:latin typeface="Arial" charset="0"/>
                <a:ea typeface="ＭＳ Ｐゴシック" charset="0"/>
              </a:rPr>
            </a:br>
            <a:r>
              <a:rPr lang="en-US" sz="3200" b="1" kern="0"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Matt 3:3b; </a:t>
            </a:r>
            <a:br>
              <a:rPr lang="en-US" sz="3200" b="1" dirty="0">
                <a:effectLst>
                  <a:glow rad="127000">
                    <a:schemeClr val="tx1"/>
                  </a:glow>
                </a:effectLst>
                <a:latin typeface="Arial" charset="0"/>
                <a:ea typeface="ＭＳ Ｐゴシック" charset="0"/>
                <a:cs typeface="ＭＳ Ｐゴシック" charset="0"/>
              </a:rPr>
            </a:br>
            <a:r>
              <a:rPr lang="en-US" sz="3200" b="1" dirty="0">
                <a:effectLst>
                  <a:glow rad="127000">
                    <a:schemeClr val="tx1"/>
                  </a:glow>
                </a:effectLst>
                <a:latin typeface="Arial" charset="0"/>
                <a:ea typeface="ＭＳ Ｐゴシック" charset="0"/>
                <a:cs typeface="ＭＳ Ｐゴシック" charset="0"/>
              </a:rPr>
              <a:t>cf. </a:t>
            </a:r>
            <a:r>
              <a:rPr lang="en-US" sz="3200" b="1" kern="0" dirty="0">
                <a:solidFill>
                  <a:srgbClr val="FFFF00"/>
                </a:solidFill>
                <a:effectLst>
                  <a:glow rad="127000">
                    <a:schemeClr val="tx1"/>
                  </a:glow>
                </a:effectLst>
                <a:latin typeface="Arial" charset="0"/>
                <a:ea typeface="ＭＳ Ｐゴシック" charset="0"/>
                <a:cs typeface="ＭＳ Ｐゴシック" charset="0"/>
              </a:rPr>
              <a:t>Isaiah</a:t>
            </a:r>
            <a:r>
              <a:rPr lang="en-US" sz="3200" b="1" kern="0" dirty="0">
                <a:effectLst>
                  <a:glow rad="127000">
                    <a:schemeClr val="tx1"/>
                  </a:glow>
                </a:effectLst>
                <a:latin typeface="Arial" charset="0"/>
                <a:ea typeface="ＭＳ Ｐゴシック" charset="0"/>
                <a:cs typeface="ＭＳ Ｐゴシック" charset="0"/>
              </a:rPr>
              <a:t> 40:3 </a:t>
            </a:r>
            <a:r>
              <a:rPr lang="en-US" sz="2800" b="1" kern="0" dirty="0">
                <a:effectLst>
                  <a:glow rad="127000">
                    <a:schemeClr val="tx1"/>
                  </a:glow>
                </a:effectLst>
                <a:latin typeface="Arial" charset="0"/>
                <a:ea typeface="ＭＳ Ｐゴシック" charset="0"/>
                <a:cs typeface="ＭＳ Ｐゴシック" charset="0"/>
              </a:rPr>
              <a:t>NLT</a:t>
            </a:r>
            <a:r>
              <a:rPr lang="en-US" sz="3200" b="1" kern="0"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28042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en-US" sz="3200" b="1" dirty="0">
                <a:effectLst>
                  <a:glow rad="127000">
                    <a:schemeClr val="tx1"/>
                  </a:glow>
                </a:effectLst>
                <a:latin typeface="Arial" charset="0"/>
                <a:ea typeface="ＭＳ Ｐゴシック" charset="0"/>
              </a:rPr>
              <a:t>Luke:</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ru-RU" sz="3200" b="1" dirty="0">
                <a:effectLst>
                  <a:glow rad="127000">
                    <a:schemeClr val="tx1"/>
                  </a:glow>
                </a:effectLst>
                <a:latin typeface="Arial" charset="0"/>
                <a:ea typeface="ＭＳ Ｐゴシック" charset="0"/>
              </a:rPr>
              <a:t>"</a:t>
            </a:r>
            <a:r>
              <a:rPr lang="en-US" sz="3200" b="1" dirty="0">
                <a:solidFill>
                  <a:srgbClr val="FFFF00"/>
                </a:solidFill>
                <a:effectLst>
                  <a:glow rad="127000">
                    <a:schemeClr val="tx1"/>
                  </a:glow>
                </a:effectLst>
                <a:latin typeface="Arial" charset="0"/>
                <a:ea typeface="ＭＳ Ｐゴシック" charset="0"/>
              </a:rPr>
              <a:t>Isaiah</a:t>
            </a:r>
            <a:r>
              <a:rPr lang="en-US" sz="3200" b="1" dirty="0">
                <a:effectLst>
                  <a:glow rad="127000">
                    <a:schemeClr val="tx1"/>
                  </a:glow>
                </a:effectLst>
                <a:latin typeface="Arial" charset="0"/>
                <a:ea typeface="ＭＳ Ｐゴシック" charset="0"/>
              </a:rPr>
              <a:t> had spoken of John when he said…</a:t>
            </a: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 </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(Luke 3:4a </a:t>
            </a:r>
            <a:r>
              <a:rPr lang="en-US" sz="2800" b="1" dirty="0">
                <a:effectLst>
                  <a:glow rad="127000">
                    <a:schemeClr val="tx1"/>
                  </a:glow>
                </a:effectLst>
                <a:latin typeface="Arial" charset="0"/>
                <a:ea typeface="ＭＳ Ｐゴシック" charset="0"/>
                <a:cs typeface="ＭＳ Ｐゴシック" charset="0"/>
              </a:rPr>
              <a:t>NLT</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He is a voice shouting in the wilderness,</a:t>
            </a:r>
          </a:p>
          <a:p>
            <a:pPr defTabSz="914400"/>
            <a:r>
              <a:rPr lang="en-US" sz="3200" b="1" kern="0" dirty="0">
                <a:effectLst>
                  <a:glow rad="127000">
                    <a:schemeClr val="tx1"/>
                  </a:glow>
                </a:effectLst>
                <a:latin typeface="Arial" charset="0"/>
                <a:ea typeface="ＭＳ Ｐゴシック" charset="0"/>
              </a:rPr>
              <a:t>‘Prepare the way for the L</a:t>
            </a:r>
            <a:r>
              <a:rPr lang="en-US" sz="2800" b="1" kern="0" dirty="0">
                <a:effectLst>
                  <a:glow rad="127000">
                    <a:schemeClr val="tx1"/>
                  </a:glow>
                </a:effectLst>
                <a:latin typeface="Arial" charset="0"/>
                <a:ea typeface="ＭＳ Ｐゴシック" charset="0"/>
              </a:rPr>
              <a:t>ORD</a:t>
            </a:r>
            <a:r>
              <a:rPr lang="en-US" sz="3200" b="1" kern="0" dirty="0">
                <a:effectLst>
                  <a:glow rad="127000">
                    <a:schemeClr val="tx1"/>
                  </a:glow>
                </a:effectLst>
                <a:latin typeface="Arial" charset="0"/>
                <a:ea typeface="ＭＳ Ｐゴシック" charset="0"/>
              </a:rPr>
              <a:t>’s coming!</a:t>
            </a:r>
          </a:p>
          <a:p>
            <a:pPr defTabSz="914400"/>
            <a:r>
              <a:rPr lang="en-US" sz="3200" b="1" kern="0" dirty="0">
                <a:effectLst>
                  <a:glow rad="127000">
                    <a:schemeClr val="tx1"/>
                  </a:glow>
                </a:effectLst>
                <a:latin typeface="Arial" charset="0"/>
                <a:ea typeface="ＭＳ Ｐゴシック" charset="0"/>
              </a:rPr>
              <a:t>Clear the road for him!’</a:t>
            </a:r>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 </a:t>
            </a:r>
            <a:br>
              <a:rPr lang="en-US" sz="3200" b="1" kern="0" dirty="0">
                <a:effectLst>
                  <a:glow rad="127000">
                    <a:schemeClr val="tx1"/>
                  </a:glow>
                </a:effectLst>
                <a:latin typeface="Arial" charset="0"/>
                <a:ea typeface="ＭＳ Ｐゴシック" charset="0"/>
              </a:rPr>
            </a:br>
            <a:r>
              <a:rPr lang="en-US" sz="3200" b="1" kern="0"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Luke 3:4b; </a:t>
            </a:r>
            <a:br>
              <a:rPr lang="en-US" sz="3200" b="1" dirty="0">
                <a:effectLst>
                  <a:glow rad="127000">
                    <a:schemeClr val="tx1"/>
                  </a:glow>
                </a:effectLst>
                <a:latin typeface="Arial" charset="0"/>
                <a:ea typeface="ＭＳ Ｐゴシック" charset="0"/>
                <a:cs typeface="ＭＳ Ｐゴシック" charset="0"/>
              </a:rPr>
            </a:br>
            <a:r>
              <a:rPr lang="en-US" sz="3200" b="1" dirty="0">
                <a:effectLst>
                  <a:glow rad="127000">
                    <a:schemeClr val="tx1"/>
                  </a:glow>
                </a:effectLst>
                <a:latin typeface="Arial" charset="0"/>
                <a:ea typeface="ＭＳ Ｐゴシック" charset="0"/>
                <a:cs typeface="ＭＳ Ｐゴシック" charset="0"/>
              </a:rPr>
              <a:t>cf. </a:t>
            </a:r>
            <a:r>
              <a:rPr lang="en-US" sz="3200" b="1" kern="0" dirty="0">
                <a:solidFill>
                  <a:srgbClr val="FFFF00"/>
                </a:solidFill>
                <a:effectLst>
                  <a:glow rad="127000">
                    <a:schemeClr val="tx1"/>
                  </a:glow>
                </a:effectLst>
                <a:latin typeface="Arial" charset="0"/>
                <a:ea typeface="ＭＳ Ｐゴシック" charset="0"/>
                <a:cs typeface="ＭＳ Ｐゴシック" charset="0"/>
              </a:rPr>
              <a:t>Isaiah</a:t>
            </a:r>
            <a:r>
              <a:rPr lang="en-US" sz="3200" b="1" kern="0" dirty="0">
                <a:effectLst>
                  <a:glow rad="127000">
                    <a:schemeClr val="tx1"/>
                  </a:glow>
                </a:effectLst>
                <a:latin typeface="Arial" charset="0"/>
                <a:ea typeface="ＭＳ Ｐゴシック" charset="0"/>
                <a:cs typeface="ＭＳ Ｐゴシック" charset="0"/>
              </a:rPr>
              <a:t> 40:3 </a:t>
            </a:r>
            <a:r>
              <a:rPr lang="en-US" sz="2800" b="1" kern="0" dirty="0">
                <a:effectLst>
                  <a:glow rad="127000">
                    <a:schemeClr val="tx1"/>
                  </a:glow>
                </a:effectLst>
                <a:latin typeface="Arial" charset="0"/>
                <a:ea typeface="ＭＳ Ｐゴシック" charset="0"/>
                <a:cs typeface="ＭＳ Ｐゴシック" charset="0"/>
              </a:rPr>
              <a:t>NLT</a:t>
            </a:r>
            <a:r>
              <a:rPr lang="en-US" sz="3200" b="1" kern="0"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22012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8202"/>
            <a:ext cx="4334933" cy="6858000"/>
          </a:xfrm>
          <a:effectLst>
            <a:outerShdw blurRad="63500" dist="35921" dir="2700000" algn="ctr" rotWithShape="0">
              <a:schemeClr val="tx2">
                <a:alpha val="74998"/>
              </a:schemeClr>
            </a:outerShdw>
          </a:effectLst>
        </p:spPr>
        <p:txBody>
          <a:bodyPr anchor="ctr"/>
          <a:lstStyle/>
          <a:p>
            <a:r>
              <a:rPr lang="en-US" sz="3200" b="1" dirty="0">
                <a:effectLst>
                  <a:glow rad="127000">
                    <a:schemeClr val="tx1"/>
                  </a:glow>
                </a:effectLst>
                <a:latin typeface="Arial" charset="0"/>
                <a:ea typeface="ＭＳ Ｐゴシック" charset="0"/>
              </a:rPr>
              <a:t>John:</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But despite all the miraculous signs Jesus had done, most of the people still did not believe in him. </a:t>
            </a:r>
            <a:r>
              <a:rPr lang="en-US" sz="3200" b="1" baseline="30000" dirty="0">
                <a:effectLst>
                  <a:glow rad="127000">
                    <a:schemeClr val="tx1"/>
                  </a:glow>
                </a:effectLst>
                <a:latin typeface="Arial" charset="0"/>
                <a:ea typeface="ＭＳ Ｐゴシック" charset="0"/>
              </a:rPr>
              <a:t>38</a:t>
            </a:r>
            <a:r>
              <a:rPr lang="en-US" sz="3200" b="1" dirty="0">
                <a:effectLst>
                  <a:glow rad="127000">
                    <a:schemeClr val="tx1"/>
                  </a:glow>
                </a:effectLst>
                <a:latin typeface="Arial" charset="0"/>
                <a:ea typeface="ＭＳ Ｐゴシック" charset="0"/>
              </a:rPr>
              <a:t>This is exactly what </a:t>
            </a:r>
            <a:r>
              <a:rPr lang="en-US" sz="3200" b="1" dirty="0">
                <a:solidFill>
                  <a:srgbClr val="FFFF00"/>
                </a:solidFill>
                <a:effectLst>
                  <a:glow rad="127000">
                    <a:schemeClr val="tx1"/>
                  </a:glow>
                </a:effectLst>
                <a:latin typeface="Arial" charset="0"/>
                <a:ea typeface="ＭＳ Ｐゴシック" charset="0"/>
              </a:rPr>
              <a:t>Isaiah</a:t>
            </a:r>
            <a:r>
              <a:rPr lang="en-US" sz="3200" b="1" dirty="0">
                <a:effectLst>
                  <a:glow rad="127000">
                    <a:schemeClr val="tx1"/>
                  </a:glow>
                </a:effectLst>
                <a:latin typeface="Arial" charset="0"/>
                <a:ea typeface="ＭＳ Ｐゴシック" charset="0"/>
              </a:rPr>
              <a:t> the prophet had predicted…</a:t>
            </a: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 </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(John 12:37-38a </a:t>
            </a:r>
            <a:r>
              <a:rPr lang="en-US" sz="2800" b="1" dirty="0">
                <a:effectLst>
                  <a:glow rad="127000">
                    <a:schemeClr val="tx1"/>
                  </a:glow>
                </a:effectLst>
                <a:latin typeface="Arial" charset="0"/>
                <a:ea typeface="ＭＳ Ｐゴシック" charset="0"/>
                <a:cs typeface="ＭＳ Ｐゴシック" charset="0"/>
              </a:rPr>
              <a:t>NLT</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74434" y="29468"/>
            <a:ext cx="3444943" cy="643800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L</a:t>
            </a:r>
            <a:r>
              <a:rPr lang="en-US" sz="2800" b="1" kern="0" dirty="0">
                <a:effectLst>
                  <a:glow rad="127000">
                    <a:schemeClr val="tx1"/>
                  </a:glow>
                </a:effectLst>
                <a:latin typeface="Arial" charset="0"/>
                <a:ea typeface="ＭＳ Ｐゴシック" charset="0"/>
              </a:rPr>
              <a:t>ORD</a:t>
            </a:r>
            <a:r>
              <a:rPr lang="en-US" sz="3200" b="1" kern="0" dirty="0">
                <a:effectLst>
                  <a:glow rad="127000">
                    <a:schemeClr val="tx1"/>
                  </a:glow>
                </a:effectLst>
                <a:latin typeface="Arial" charset="0"/>
                <a:ea typeface="ＭＳ Ｐゴシック" charset="0"/>
              </a:rPr>
              <a:t>, who has believed our message?</a:t>
            </a:r>
            <a:br>
              <a:rPr lang="en-US" sz="3200" b="1" kern="0" dirty="0">
                <a:effectLst>
                  <a:glow rad="127000">
                    <a:schemeClr val="tx1"/>
                  </a:glow>
                </a:effectLst>
                <a:latin typeface="Arial" charset="0"/>
                <a:ea typeface="ＭＳ Ｐゴシック" charset="0"/>
              </a:rPr>
            </a:br>
            <a:r>
              <a:rPr lang="en-US" sz="3200" b="1" kern="0" dirty="0">
                <a:effectLst>
                  <a:glow rad="127000">
                    <a:schemeClr val="tx1"/>
                  </a:glow>
                </a:effectLst>
                <a:latin typeface="Arial" charset="0"/>
                <a:ea typeface="ＭＳ Ｐゴシック" charset="0"/>
              </a:rPr>
              <a:t>To whom has the L</a:t>
            </a:r>
            <a:r>
              <a:rPr lang="en-US" sz="2800" b="1" kern="0" dirty="0">
                <a:effectLst>
                  <a:glow rad="127000">
                    <a:schemeClr val="tx1"/>
                  </a:glow>
                </a:effectLst>
                <a:latin typeface="Arial" charset="0"/>
                <a:ea typeface="ＭＳ Ｐゴシック" charset="0"/>
              </a:rPr>
              <a:t>ORD</a:t>
            </a:r>
            <a:r>
              <a:rPr lang="en-US" sz="3200" b="1" kern="0" dirty="0">
                <a:effectLst>
                  <a:glow rad="127000">
                    <a:schemeClr val="tx1"/>
                  </a:glow>
                </a:effectLst>
                <a:latin typeface="Arial" charset="0"/>
                <a:ea typeface="ＭＳ Ｐゴシック" charset="0"/>
              </a:rPr>
              <a:t> revealed his powerful arm?</a:t>
            </a:r>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 </a:t>
            </a:r>
            <a:r>
              <a:rPr lang="en-US" sz="3200" b="1" kern="0"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John 12:38b; cf. </a:t>
            </a:r>
            <a:r>
              <a:rPr lang="en-US" sz="3200" b="1" kern="0" dirty="0">
                <a:solidFill>
                  <a:srgbClr val="FFFF00"/>
                </a:solidFill>
                <a:effectLst>
                  <a:glow rad="127000">
                    <a:schemeClr val="tx1"/>
                  </a:glow>
                </a:effectLst>
                <a:latin typeface="Arial" charset="0"/>
                <a:ea typeface="ＭＳ Ｐゴシック" charset="0"/>
                <a:cs typeface="ＭＳ Ｐゴシック" charset="0"/>
              </a:rPr>
              <a:t>Isaiah</a:t>
            </a:r>
            <a:r>
              <a:rPr lang="en-US" sz="3200" b="1" kern="0" dirty="0">
                <a:effectLst>
                  <a:glow rad="127000">
                    <a:schemeClr val="tx1"/>
                  </a:glow>
                </a:effectLst>
                <a:latin typeface="Arial" charset="0"/>
                <a:ea typeface="ＭＳ Ｐゴシック" charset="0"/>
                <a:cs typeface="ＭＳ Ｐゴシック" charset="0"/>
              </a:rPr>
              <a:t> 53:1 </a:t>
            </a:r>
            <a:r>
              <a:rPr lang="en-US" sz="2800" b="1" kern="0" dirty="0">
                <a:effectLst>
                  <a:glow rad="127000">
                    <a:schemeClr val="tx1"/>
                  </a:glow>
                </a:effectLst>
                <a:latin typeface="Arial" charset="0"/>
                <a:ea typeface="ＭＳ Ｐゴシック" charset="0"/>
                <a:cs typeface="ＭＳ Ｐゴシック" charset="0"/>
              </a:rPr>
              <a:t>NLT</a:t>
            </a:r>
            <a:r>
              <a:rPr lang="en-US" sz="3200" b="1" kern="0" dirty="0">
                <a:effectLst>
                  <a:glow rad="127000">
                    <a:schemeClr val="tx1"/>
                  </a:glow>
                </a:effectLst>
                <a:latin typeface="Arial" charset="0"/>
                <a:ea typeface="ＭＳ Ｐゴシック" charset="0"/>
                <a:cs typeface="ＭＳ Ｐゴシック" charset="0"/>
              </a:rPr>
              <a:t>).</a:t>
            </a:r>
          </a:p>
        </p:txBody>
      </p:sp>
      <p:grpSp>
        <p:nvGrpSpPr>
          <p:cNvPr id="6" name="Group 5">
            <a:extLst>
              <a:ext uri="{FF2B5EF4-FFF2-40B4-BE49-F238E27FC236}">
                <a16:creationId xmlns:a16="http://schemas.microsoft.com/office/drawing/2014/main" id="{2F4F07E9-F3D9-594B-802B-5FF203D910A0}"/>
              </a:ext>
            </a:extLst>
          </p:cNvPr>
          <p:cNvGrpSpPr/>
          <p:nvPr/>
        </p:nvGrpSpPr>
        <p:grpSpPr>
          <a:xfrm>
            <a:off x="1412025" y="5821733"/>
            <a:ext cx="3413055" cy="1005840"/>
            <a:chOff x="5667154" y="4965404"/>
            <a:chExt cx="3413055" cy="1005840"/>
          </a:xfrm>
        </p:grpSpPr>
        <p:sp>
          <p:nvSpPr>
            <p:cNvPr id="7" name="Rounded Rectangular Callout 6">
              <a:extLst>
                <a:ext uri="{FF2B5EF4-FFF2-40B4-BE49-F238E27FC236}">
                  <a16:creationId xmlns:a16="http://schemas.microsoft.com/office/drawing/2014/main" id="{FB7E7DB7-1789-5B42-B9DC-D9675982F5BD}"/>
                </a:ext>
              </a:extLst>
            </p:cNvPr>
            <p:cNvSpPr/>
            <p:nvPr/>
          </p:nvSpPr>
          <p:spPr bwMode="auto">
            <a:xfrm>
              <a:off x="5667154" y="4965404"/>
              <a:ext cx="3413054" cy="1005840"/>
            </a:xfrm>
            <a:prstGeom prst="wedgeRoundRectCallout">
              <a:avLst>
                <a:gd name="adj1" fmla="val -34413"/>
                <a:gd name="adj2" fmla="val -114212"/>
                <a:gd name="adj3" fmla="val 16667"/>
              </a:avLst>
            </a:prstGeom>
            <a:solidFill>
              <a:srgbClr val="C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E96E748D-0618-6C42-8F80-9FDA175F11BC}"/>
                </a:ext>
              </a:extLst>
            </p:cNvPr>
            <p:cNvSpPr txBox="1">
              <a:spLocks noChangeArrowheads="1"/>
            </p:cNvSpPr>
            <p:nvPr/>
          </p:nvSpPr>
          <p:spPr bwMode="auto">
            <a:xfrm>
              <a:off x="5667154" y="5064102"/>
              <a:ext cx="3413055" cy="80844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en-US" sz="2400" b="1" kern="0" dirty="0">
                  <a:effectLst>
                    <a:glow rad="127000">
                      <a:schemeClr val="tx1"/>
                    </a:glow>
                  </a:effectLst>
                  <a:latin typeface="Arial" charset="0"/>
                  <a:ea typeface="ＭＳ Ｐゴシック" charset="0"/>
                  <a:cs typeface="ＭＳ Ｐゴシック" charset="0"/>
                </a:rPr>
                <a:t>John attributes </a:t>
              </a:r>
              <a:br>
                <a:rPr lang="en-US" sz="2400" b="1" kern="0" dirty="0">
                  <a:effectLst>
                    <a:glow rad="127000">
                      <a:schemeClr val="tx1"/>
                    </a:glow>
                  </a:effectLst>
                  <a:latin typeface="Arial" charset="0"/>
                  <a:ea typeface="ＭＳ Ｐゴシック" charset="0"/>
                  <a:cs typeface="ＭＳ Ｐゴシック" charset="0"/>
                </a:rPr>
              </a:br>
              <a:r>
                <a:rPr lang="en-US" sz="2400" b="1" kern="0" dirty="0">
                  <a:effectLst>
                    <a:glow rad="127000">
                      <a:schemeClr val="tx1"/>
                    </a:glow>
                  </a:effectLst>
                  <a:latin typeface="Arial" charset="0"/>
                  <a:ea typeface="ＭＳ Ｐゴシック" charset="0"/>
                  <a:cs typeface="ＭＳ Ｐゴシック" charset="0"/>
                </a:rPr>
                <a:t>Isaiah 53 to Isaiah</a:t>
              </a:r>
            </a:p>
          </p:txBody>
        </p:sp>
      </p:grpSp>
    </p:spTree>
    <p:extLst>
      <p:ext uri="{BB962C8B-B14F-4D97-AF65-F5344CB8AC3E}">
        <p14:creationId xmlns:p14="http://schemas.microsoft.com/office/powerpoint/2010/main" val="218615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en-US" sz="3200" b="1" dirty="0">
                <a:effectLst>
                  <a:glow rad="127000">
                    <a:schemeClr val="tx1"/>
                  </a:glow>
                </a:effectLst>
                <a:latin typeface="Arial" charset="0"/>
                <a:ea typeface="ＭＳ Ｐゴシック" charset="0"/>
              </a:rPr>
              <a:t>John:</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But the people couldn’t believe, for as </a:t>
            </a:r>
            <a:r>
              <a:rPr lang="en-US" sz="3200" b="1" dirty="0">
                <a:solidFill>
                  <a:srgbClr val="FFFF00"/>
                </a:solidFill>
                <a:effectLst>
                  <a:glow rad="127000">
                    <a:schemeClr val="tx1"/>
                  </a:glow>
                </a:effectLst>
                <a:latin typeface="Arial" charset="0"/>
                <a:ea typeface="ＭＳ Ｐゴシック" charset="0"/>
              </a:rPr>
              <a:t>Isaiah</a:t>
            </a:r>
            <a:r>
              <a:rPr lang="en-US" sz="3200" b="1" dirty="0">
                <a:effectLst>
                  <a:glow rad="127000">
                    <a:schemeClr val="tx1"/>
                  </a:glow>
                </a:effectLst>
                <a:latin typeface="Arial" charset="0"/>
                <a:ea typeface="ＭＳ Ｐゴシック" charset="0"/>
              </a:rPr>
              <a:t> also said…</a:t>
            </a: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 </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(John 12:39 </a:t>
            </a:r>
            <a:r>
              <a:rPr lang="en-US" sz="2800" b="1" dirty="0">
                <a:effectLst>
                  <a:glow rad="127000">
                    <a:schemeClr val="tx1"/>
                  </a:glow>
                </a:effectLst>
                <a:latin typeface="Arial" charset="0"/>
                <a:ea typeface="ＭＳ Ｐゴシック" charset="0"/>
                <a:cs typeface="ＭＳ Ｐゴシック" charset="0"/>
              </a:rPr>
              <a:t>NLT</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74434" y="29468"/>
            <a:ext cx="4082903"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The Lord has blinded their eyes</a:t>
            </a:r>
          </a:p>
          <a:p>
            <a:pPr defTabSz="914400"/>
            <a:r>
              <a:rPr lang="en-US" sz="3200" b="1" kern="0" dirty="0">
                <a:effectLst>
                  <a:glow rad="127000">
                    <a:schemeClr val="tx1"/>
                  </a:glow>
                </a:effectLst>
                <a:latin typeface="Arial" charset="0"/>
                <a:ea typeface="ＭＳ Ｐゴシック" charset="0"/>
              </a:rPr>
              <a:t>and hardened their hearts—</a:t>
            </a:r>
          </a:p>
          <a:p>
            <a:pPr defTabSz="914400"/>
            <a:r>
              <a:rPr lang="en-US" sz="3200" b="1" kern="0" dirty="0">
                <a:effectLst>
                  <a:glow rad="127000">
                    <a:schemeClr val="tx1"/>
                  </a:glow>
                </a:effectLst>
                <a:latin typeface="Arial" charset="0"/>
                <a:ea typeface="ＭＳ Ｐゴシック" charset="0"/>
              </a:rPr>
              <a:t>so that their eyes cannot see,</a:t>
            </a:r>
          </a:p>
          <a:p>
            <a:pPr defTabSz="914400"/>
            <a:r>
              <a:rPr lang="en-US" sz="3200" b="1" kern="0" dirty="0">
                <a:effectLst>
                  <a:glow rad="127000">
                    <a:schemeClr val="tx1"/>
                  </a:glow>
                </a:effectLst>
                <a:latin typeface="Arial" charset="0"/>
                <a:ea typeface="ＭＳ Ｐゴシック" charset="0"/>
              </a:rPr>
              <a:t>and their hearts cannot understand,</a:t>
            </a:r>
          </a:p>
          <a:p>
            <a:pPr defTabSz="914400"/>
            <a:r>
              <a:rPr lang="en-US" sz="3200" b="1" kern="0" dirty="0">
                <a:effectLst>
                  <a:glow rad="127000">
                    <a:schemeClr val="tx1"/>
                  </a:glow>
                </a:effectLst>
                <a:latin typeface="Arial" charset="0"/>
                <a:ea typeface="ＭＳ Ｐゴシック" charset="0"/>
              </a:rPr>
              <a:t>and they cannot turn to me</a:t>
            </a:r>
          </a:p>
          <a:p>
            <a:pPr defTabSz="914400"/>
            <a:r>
              <a:rPr lang="en-US" sz="3200" b="1" kern="0" dirty="0">
                <a:effectLst>
                  <a:glow rad="127000">
                    <a:schemeClr val="tx1"/>
                  </a:glow>
                </a:effectLst>
                <a:latin typeface="Arial" charset="0"/>
                <a:ea typeface="ＭＳ Ｐゴシック" charset="0"/>
              </a:rPr>
              <a:t>and have me heal them</a:t>
            </a:r>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 </a:t>
            </a:r>
            <a:r>
              <a:rPr lang="en-US" sz="3200" b="1" kern="0"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John 12:40; cf. </a:t>
            </a:r>
            <a:r>
              <a:rPr lang="en-US" sz="3200" b="1" kern="0" dirty="0">
                <a:solidFill>
                  <a:srgbClr val="FFFF00"/>
                </a:solidFill>
                <a:effectLst>
                  <a:glow rad="127000">
                    <a:schemeClr val="tx1"/>
                  </a:glow>
                </a:effectLst>
                <a:latin typeface="Arial" charset="0"/>
                <a:ea typeface="ＭＳ Ｐゴシック" charset="0"/>
                <a:cs typeface="ＭＳ Ｐゴシック" charset="0"/>
              </a:rPr>
              <a:t>Isaiah</a:t>
            </a:r>
            <a:r>
              <a:rPr lang="en-US" sz="3200" b="1" kern="0" dirty="0">
                <a:effectLst>
                  <a:glow rad="127000">
                    <a:schemeClr val="tx1"/>
                  </a:glow>
                </a:effectLst>
                <a:latin typeface="Arial" charset="0"/>
                <a:ea typeface="ＭＳ Ｐゴシック" charset="0"/>
                <a:cs typeface="ＭＳ Ｐゴシック" charset="0"/>
              </a:rPr>
              <a:t> 6:10 </a:t>
            </a:r>
            <a:r>
              <a:rPr lang="en-US" sz="2800" b="1" kern="0" dirty="0">
                <a:effectLst>
                  <a:glow rad="127000">
                    <a:schemeClr val="tx1"/>
                  </a:glow>
                </a:effectLst>
                <a:latin typeface="Arial" charset="0"/>
                <a:ea typeface="ＭＳ Ｐゴシック" charset="0"/>
                <a:cs typeface="ＭＳ Ｐゴシック" charset="0"/>
              </a:rPr>
              <a:t>NLT</a:t>
            </a:r>
            <a:r>
              <a:rPr lang="en-US" sz="3200" b="1" kern="0" dirty="0">
                <a:effectLst>
                  <a:glow rad="127000">
                    <a:schemeClr val="tx1"/>
                  </a:glow>
                </a:effectLst>
                <a:latin typeface="Arial" charset="0"/>
                <a:ea typeface="ＭＳ Ｐゴシック" charset="0"/>
                <a:cs typeface="ＭＳ Ｐゴシック" charset="0"/>
              </a:rPr>
              <a:t>).</a:t>
            </a:r>
          </a:p>
        </p:txBody>
      </p:sp>
      <p:grpSp>
        <p:nvGrpSpPr>
          <p:cNvPr id="6" name="Group 5">
            <a:extLst>
              <a:ext uri="{FF2B5EF4-FFF2-40B4-BE49-F238E27FC236}">
                <a16:creationId xmlns:a16="http://schemas.microsoft.com/office/drawing/2014/main" id="{12899A24-E311-574B-A2EA-58761AF07B46}"/>
              </a:ext>
            </a:extLst>
          </p:cNvPr>
          <p:cNvGrpSpPr/>
          <p:nvPr/>
        </p:nvGrpSpPr>
        <p:grpSpPr>
          <a:xfrm>
            <a:off x="4906663" y="5656898"/>
            <a:ext cx="3413055" cy="1005840"/>
            <a:chOff x="5667154" y="4965404"/>
            <a:chExt cx="3413055" cy="1005840"/>
          </a:xfrm>
        </p:grpSpPr>
        <p:sp>
          <p:nvSpPr>
            <p:cNvPr id="7" name="Rounded Rectangular Callout 6">
              <a:extLst>
                <a:ext uri="{FF2B5EF4-FFF2-40B4-BE49-F238E27FC236}">
                  <a16:creationId xmlns:a16="http://schemas.microsoft.com/office/drawing/2014/main" id="{9F13FE17-2598-A149-84E4-C7526A1E064B}"/>
                </a:ext>
              </a:extLst>
            </p:cNvPr>
            <p:cNvSpPr/>
            <p:nvPr/>
          </p:nvSpPr>
          <p:spPr bwMode="auto">
            <a:xfrm>
              <a:off x="5667154" y="4965404"/>
              <a:ext cx="3413054" cy="1005840"/>
            </a:xfrm>
            <a:prstGeom prst="wedgeRoundRectCallout">
              <a:avLst>
                <a:gd name="adj1" fmla="val -81629"/>
                <a:gd name="adj2" fmla="val 14501"/>
                <a:gd name="adj3" fmla="val 16667"/>
              </a:avLst>
            </a:prstGeom>
            <a:solidFill>
              <a:srgbClr val="C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8" name="Rectangle 2">
              <a:extLst>
                <a:ext uri="{FF2B5EF4-FFF2-40B4-BE49-F238E27FC236}">
                  <a16:creationId xmlns:a16="http://schemas.microsoft.com/office/drawing/2014/main" id="{51DCF054-8291-C641-BAF9-89CCAA89CEDB}"/>
                </a:ext>
              </a:extLst>
            </p:cNvPr>
            <p:cNvSpPr txBox="1">
              <a:spLocks noChangeArrowheads="1"/>
            </p:cNvSpPr>
            <p:nvPr/>
          </p:nvSpPr>
          <p:spPr bwMode="auto">
            <a:xfrm>
              <a:off x="5667154" y="5064102"/>
              <a:ext cx="3413055" cy="808443"/>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9525" defTabSz="914400">
                <a:defRPr/>
              </a:pPr>
              <a:r>
                <a:rPr lang="en-US" sz="2400" b="1" kern="0" dirty="0">
                  <a:effectLst>
                    <a:glow rad="127000">
                      <a:schemeClr val="tx1"/>
                    </a:glow>
                  </a:effectLst>
                  <a:latin typeface="Arial" charset="0"/>
                  <a:ea typeface="ＭＳ Ｐゴシック" charset="0"/>
                  <a:cs typeface="ＭＳ Ｐゴシック" charset="0"/>
                </a:rPr>
                <a:t>John attributes </a:t>
              </a:r>
              <a:br>
                <a:rPr lang="en-US" sz="2400" b="1" kern="0" dirty="0">
                  <a:effectLst>
                    <a:glow rad="127000">
                      <a:schemeClr val="tx1"/>
                    </a:glow>
                  </a:effectLst>
                  <a:latin typeface="Arial" charset="0"/>
                  <a:ea typeface="ＭＳ Ｐゴシック" charset="0"/>
                  <a:cs typeface="ＭＳ Ｐゴシック" charset="0"/>
                </a:rPr>
              </a:br>
              <a:r>
                <a:rPr lang="en-US" sz="2400" b="1" kern="0" dirty="0">
                  <a:effectLst>
                    <a:glow rad="127000">
                      <a:schemeClr val="tx1"/>
                    </a:glow>
                  </a:effectLst>
                  <a:latin typeface="Arial" charset="0"/>
                  <a:ea typeface="ＭＳ Ｐゴシック" charset="0"/>
                  <a:cs typeface="ＭＳ Ｐゴシック" charset="0"/>
                </a:rPr>
                <a:t>Isaiah 6 to Isaiah</a:t>
              </a:r>
            </a:p>
          </p:txBody>
        </p:sp>
      </p:grpSp>
    </p:spTree>
    <p:extLst>
      <p:ext uri="{BB962C8B-B14F-4D97-AF65-F5344CB8AC3E}">
        <p14:creationId xmlns:p14="http://schemas.microsoft.com/office/powerpoint/2010/main" val="317111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ow the Seals of Isaiah and Hezekiah Speak | theTrumpet.com">
            <a:extLst>
              <a:ext uri="{FF2B5EF4-FFF2-40B4-BE49-F238E27FC236}">
                <a16:creationId xmlns:a16="http://schemas.microsoft.com/office/drawing/2014/main" id="{EFFDBFC1-299B-434E-8A6E-E62056700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0"/>
            <a:ext cx="9144000" cy="1341783"/>
          </a:xfrm>
          <a:solidFill>
            <a:schemeClr val="tx1"/>
          </a:solidFill>
          <a:effectLst>
            <a:outerShdw blurRad="63500" dist="35921" dir="2700000" algn="ctr" rotWithShape="0">
              <a:schemeClr val="tx2">
                <a:alpha val="74998"/>
              </a:schemeClr>
            </a:outerShdw>
          </a:effectLst>
        </p:spPr>
        <p:txBody>
          <a:bodyPr/>
          <a:lstStyle/>
          <a:p>
            <a:pPr>
              <a:defRPr/>
            </a:pPr>
            <a:r>
              <a:rPr lang="en-US" b="1" dirty="0">
                <a:effectLst>
                  <a:glow rad="127000">
                    <a:schemeClr val="tx1"/>
                  </a:glow>
                </a:effectLst>
                <a:latin typeface="Arial" charset="0"/>
                <a:ea typeface="ＭＳ Ｐゴシック" charset="0"/>
                <a:cs typeface="ＭＳ Ｐゴシック" charset="0"/>
              </a:rPr>
              <a:t>Isaiah wrote during the Assyrian invasions about 700 BC</a:t>
            </a:r>
          </a:p>
        </p:txBody>
      </p:sp>
    </p:spTree>
    <p:extLst>
      <p:ext uri="{BB962C8B-B14F-4D97-AF65-F5344CB8AC3E}">
        <p14:creationId xmlns:p14="http://schemas.microsoft.com/office/powerpoint/2010/main" val="3056473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en-US" sz="3200" b="1" dirty="0">
                <a:effectLst>
                  <a:glow rad="127000">
                    <a:schemeClr val="tx1"/>
                  </a:glow>
                </a:effectLst>
                <a:latin typeface="Arial" charset="0"/>
                <a:ea typeface="ＭＳ Ｐゴシック" charset="0"/>
              </a:rPr>
              <a:t>Paul:</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And concerning Israel, </a:t>
            </a:r>
            <a:r>
              <a:rPr lang="en-US" sz="3200" b="1" dirty="0">
                <a:solidFill>
                  <a:srgbClr val="FFFF00"/>
                </a:solidFill>
                <a:effectLst>
                  <a:glow rad="127000">
                    <a:schemeClr val="tx1"/>
                  </a:glow>
                </a:effectLst>
                <a:latin typeface="Arial" charset="0"/>
                <a:ea typeface="ＭＳ Ｐゴシック" charset="0"/>
              </a:rPr>
              <a:t>Isaiah</a:t>
            </a:r>
            <a:r>
              <a:rPr lang="en-US" sz="3200" b="1" dirty="0">
                <a:effectLst>
                  <a:glow rad="127000">
                    <a:schemeClr val="tx1"/>
                  </a:glow>
                </a:effectLst>
                <a:latin typeface="Arial" charset="0"/>
                <a:ea typeface="ＭＳ Ｐゴシック" charset="0"/>
              </a:rPr>
              <a:t> the prophet cried out…</a:t>
            </a: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 </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(Rom 9:27a </a:t>
            </a:r>
            <a:r>
              <a:rPr lang="en-US" sz="2800" b="1" dirty="0">
                <a:effectLst>
                  <a:glow rad="127000">
                    <a:schemeClr val="tx1"/>
                  </a:glow>
                </a:effectLst>
                <a:latin typeface="Arial" charset="0"/>
                <a:ea typeface="ＭＳ Ｐゴシック" charset="0"/>
                <a:cs typeface="ＭＳ Ｐゴシック" charset="0"/>
              </a:rPr>
              <a:t>NLT</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Though the people of Israel are as numerous as the sand of the seashore,</a:t>
            </a:r>
          </a:p>
          <a:p>
            <a:pPr defTabSz="914400"/>
            <a:r>
              <a:rPr lang="en-US" sz="3200" b="1" kern="0" dirty="0">
                <a:effectLst>
                  <a:glow rad="127000">
                    <a:schemeClr val="tx1"/>
                  </a:glow>
                </a:effectLst>
                <a:latin typeface="Arial" charset="0"/>
                <a:ea typeface="ＭＳ Ｐゴシック" charset="0"/>
              </a:rPr>
              <a:t>only a remnant will be saved</a:t>
            </a:r>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 </a:t>
            </a:r>
            <a:br>
              <a:rPr lang="en-US" sz="3200" b="1" kern="0" dirty="0">
                <a:effectLst>
                  <a:glow rad="127000">
                    <a:schemeClr val="tx1"/>
                  </a:glow>
                </a:effectLst>
                <a:latin typeface="Arial" charset="0"/>
                <a:ea typeface="ＭＳ Ｐゴシック" charset="0"/>
              </a:rPr>
            </a:br>
            <a:r>
              <a:rPr lang="en-US" sz="3200" b="1" kern="0"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Rom 9:27b; </a:t>
            </a:r>
            <a:br>
              <a:rPr lang="en-US" sz="3200" b="1" dirty="0">
                <a:effectLst>
                  <a:glow rad="127000">
                    <a:schemeClr val="tx1"/>
                  </a:glow>
                </a:effectLst>
                <a:latin typeface="Arial" charset="0"/>
                <a:ea typeface="ＭＳ Ｐゴシック" charset="0"/>
                <a:cs typeface="ＭＳ Ｐゴシック" charset="0"/>
              </a:rPr>
            </a:br>
            <a:r>
              <a:rPr lang="en-US" sz="3200" b="1" dirty="0">
                <a:effectLst>
                  <a:glow rad="127000">
                    <a:schemeClr val="tx1"/>
                  </a:glow>
                </a:effectLst>
                <a:latin typeface="Arial" charset="0"/>
                <a:ea typeface="ＭＳ Ｐゴシック" charset="0"/>
                <a:cs typeface="ＭＳ Ｐゴシック" charset="0"/>
              </a:rPr>
              <a:t>cf. </a:t>
            </a:r>
            <a:r>
              <a:rPr lang="en-US" sz="3200" b="1" kern="0" dirty="0">
                <a:solidFill>
                  <a:srgbClr val="FFFF00"/>
                </a:solidFill>
                <a:effectLst>
                  <a:glow rad="127000">
                    <a:schemeClr val="tx1"/>
                  </a:glow>
                </a:effectLst>
                <a:latin typeface="Arial" charset="0"/>
                <a:ea typeface="ＭＳ Ｐゴシック" charset="0"/>
                <a:cs typeface="ＭＳ Ｐゴシック" charset="0"/>
              </a:rPr>
              <a:t>Isaiah</a:t>
            </a:r>
            <a:r>
              <a:rPr lang="en-US" sz="3200" b="1" kern="0" dirty="0">
                <a:effectLst>
                  <a:glow rad="127000">
                    <a:schemeClr val="tx1"/>
                  </a:glow>
                </a:effectLst>
                <a:latin typeface="Arial" charset="0"/>
                <a:ea typeface="ＭＳ Ｐゴシック" charset="0"/>
                <a:cs typeface="ＭＳ Ｐゴシック" charset="0"/>
              </a:rPr>
              <a:t> 10:22 </a:t>
            </a:r>
            <a:r>
              <a:rPr lang="en-US" sz="2800" b="1" kern="0" dirty="0">
                <a:effectLst>
                  <a:glow rad="127000">
                    <a:schemeClr val="tx1"/>
                  </a:glow>
                </a:effectLst>
                <a:latin typeface="Arial" charset="0"/>
                <a:ea typeface="ＭＳ Ｐゴシック" charset="0"/>
                <a:cs typeface="ＭＳ Ｐゴシック" charset="0"/>
              </a:rPr>
              <a:t>NLT</a:t>
            </a:r>
            <a:r>
              <a:rPr lang="en-US" sz="3200" b="1" kern="0"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25443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Arrow Callout 1">
            <a:extLst>
              <a:ext uri="{FF2B5EF4-FFF2-40B4-BE49-F238E27FC236}">
                <a16:creationId xmlns:a16="http://schemas.microsoft.com/office/drawing/2014/main" id="{323627F5-88BA-4C49-965F-CDB27A6BFB39}"/>
              </a:ext>
            </a:extLst>
          </p:cNvPr>
          <p:cNvSpPr/>
          <p:nvPr/>
        </p:nvSpPr>
        <p:spPr bwMode="auto">
          <a:xfrm>
            <a:off x="3040913" y="6721"/>
            <a:ext cx="6092456" cy="6858000"/>
          </a:xfrm>
          <a:prstGeom prst="leftArrowCallout">
            <a:avLst>
              <a:gd name="adj1" fmla="val 25000"/>
              <a:gd name="adj2" fmla="val 25000"/>
              <a:gd name="adj3" fmla="val 20462"/>
              <a:gd name="adj4" fmla="val 73179"/>
            </a:avLst>
          </a:prstGeom>
          <a:blipFill>
            <a:blip r:embed="rId3"/>
            <a:tile tx="0" ty="0" sx="100000" sy="100000" flip="none" algn="tl"/>
          </a:blipFill>
          <a:ln w="28575" cap="flat" cmpd="sng" algn="ctr">
            <a:solidFill>
              <a:schemeClr val="bg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omic Sans MS" pitchFamily="-112" charset="0"/>
            </a:endParaRPr>
          </a:p>
        </p:txBody>
      </p:sp>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4731495" y="29467"/>
            <a:ext cx="4334933" cy="6858000"/>
          </a:xfrm>
          <a:effectLst>
            <a:outerShdw blurRad="63500" dist="35921" dir="2700000" algn="ctr" rotWithShape="0">
              <a:schemeClr val="tx2">
                <a:alpha val="74998"/>
              </a:schemeClr>
            </a:outerShdw>
          </a:effectLst>
        </p:spPr>
        <p:txBody>
          <a:bodyPr anchor="ctr"/>
          <a:lstStyle/>
          <a:p>
            <a:r>
              <a:rPr lang="en-US" sz="3200" b="1" dirty="0">
                <a:effectLst>
                  <a:glow rad="127000">
                    <a:schemeClr val="tx1"/>
                  </a:glow>
                </a:effectLst>
                <a:latin typeface="Arial" charset="0"/>
                <a:ea typeface="ＭＳ Ｐゴシック" charset="0"/>
              </a:rPr>
              <a:t>Jesus:</a:t>
            </a:r>
            <a:br>
              <a:rPr lang="en-US" sz="3200" b="1" dirty="0">
                <a:effectLst>
                  <a:glow rad="127000">
                    <a:schemeClr val="tx1"/>
                  </a:glow>
                </a:effectLst>
                <a:latin typeface="Arial" charset="0"/>
                <a:ea typeface="ＭＳ Ｐゴシック" charset="0"/>
              </a:rPr>
            </a:br>
            <a:br>
              <a:rPr lang="en-US" sz="3200" b="1" dirty="0">
                <a:effectLst>
                  <a:glow rad="127000">
                    <a:schemeClr val="tx1"/>
                  </a:glow>
                </a:effectLst>
                <a:latin typeface="Arial" charset="0"/>
                <a:ea typeface="ＭＳ Ｐゴシック" charset="0"/>
              </a:rPr>
            </a:b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This fulfills the prophecy of </a:t>
            </a:r>
            <a:r>
              <a:rPr lang="en-US" sz="3200" b="1" dirty="0">
                <a:solidFill>
                  <a:srgbClr val="FFFF00"/>
                </a:solidFill>
                <a:effectLst>
                  <a:glow rad="127000">
                    <a:schemeClr val="tx1"/>
                  </a:glow>
                </a:effectLst>
                <a:latin typeface="Arial" charset="0"/>
                <a:ea typeface="ＭＳ Ｐゴシック" charset="0"/>
              </a:rPr>
              <a:t>Isaiah</a:t>
            </a:r>
            <a:r>
              <a:rPr lang="en-US" sz="3200" b="1" dirty="0">
                <a:effectLst>
                  <a:glow rad="127000">
                    <a:schemeClr val="tx1"/>
                  </a:glow>
                </a:effectLst>
                <a:latin typeface="Arial" charset="0"/>
                <a:ea typeface="ＭＳ Ｐゴシック" charset="0"/>
              </a:rPr>
              <a:t> that says…</a:t>
            </a:r>
            <a:r>
              <a:rPr lang="ru-RU" sz="3200" b="1" dirty="0">
                <a:effectLst>
                  <a:glow rad="127000">
                    <a:schemeClr val="tx1"/>
                  </a:glow>
                </a:effectLst>
                <a:latin typeface="Arial" charset="0"/>
                <a:ea typeface="ＭＳ Ｐゴシック" charset="0"/>
              </a:rPr>
              <a:t>"</a:t>
            </a:r>
            <a:r>
              <a:rPr lang="en-US" sz="3200" b="1" dirty="0">
                <a:effectLst>
                  <a:glow rad="127000">
                    <a:schemeClr val="tx1"/>
                  </a:glow>
                </a:effectLst>
                <a:latin typeface="Arial" charset="0"/>
                <a:ea typeface="ＭＳ Ｐゴシック" charset="0"/>
              </a:rPr>
              <a:t> </a:t>
            </a:r>
            <a:br>
              <a:rPr lang="en-US" sz="3200" b="1" dirty="0">
                <a:effectLst>
                  <a:glow rad="127000">
                    <a:schemeClr val="tx1"/>
                  </a:glow>
                </a:effectLst>
                <a:latin typeface="Arial" charset="0"/>
                <a:ea typeface="ＭＳ Ｐゴシック" charset="0"/>
              </a:rPr>
            </a:br>
            <a:r>
              <a:rPr lang="en-US" sz="3200" b="1" dirty="0">
                <a:effectLst>
                  <a:glow rad="127000">
                    <a:schemeClr val="tx1"/>
                  </a:glow>
                </a:effectLst>
                <a:latin typeface="Arial" charset="0"/>
                <a:ea typeface="ＭＳ Ｐゴシック" charset="0"/>
                <a:cs typeface="ＭＳ Ｐゴシック" charset="0"/>
              </a:rPr>
              <a:t>(Matt 13:14a </a:t>
            </a:r>
            <a:r>
              <a:rPr lang="en-US" sz="2800" b="1" dirty="0">
                <a:effectLst>
                  <a:glow rad="127000">
                    <a:schemeClr val="tx1"/>
                  </a:glow>
                </a:effectLst>
                <a:latin typeface="Arial" charset="0"/>
                <a:ea typeface="ＭＳ Ｐゴシック" charset="0"/>
                <a:cs typeface="ＭＳ Ｐゴシック" charset="0"/>
              </a:rPr>
              <a:t>NLT</a:t>
            </a:r>
            <a:r>
              <a:rPr lang="en-US" sz="3200" b="1" dirty="0">
                <a:effectLst>
                  <a:glow rad="127000">
                    <a:schemeClr val="tx1"/>
                  </a:glow>
                </a:effectLst>
                <a:latin typeface="Arial" charset="0"/>
                <a:ea typeface="ＭＳ Ｐゴシック" charset="0"/>
                <a:cs typeface="ＭＳ Ｐゴシック" charset="0"/>
              </a:rPr>
              <a:t>).</a:t>
            </a:r>
          </a:p>
        </p:txBody>
      </p:sp>
      <p:sp>
        <p:nvSpPr>
          <p:cNvPr id="4" name="Rectangle 2">
            <a:extLst>
              <a:ext uri="{FF2B5EF4-FFF2-40B4-BE49-F238E27FC236}">
                <a16:creationId xmlns:a16="http://schemas.microsoft.com/office/drawing/2014/main" id="{0D31BF03-13D7-F44E-8FB8-C13ECD469EC8}"/>
              </a:ext>
            </a:extLst>
          </p:cNvPr>
          <p:cNvSpPr txBox="1">
            <a:spLocks noChangeArrowheads="1"/>
          </p:cNvSpPr>
          <p:nvPr/>
        </p:nvSpPr>
        <p:spPr bwMode="auto">
          <a:xfrm>
            <a:off x="31903" y="29468"/>
            <a:ext cx="3583166" cy="682853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When you hear what I say,</a:t>
            </a:r>
          </a:p>
          <a:p>
            <a:pPr defTabSz="914400"/>
            <a:r>
              <a:rPr lang="en-US" sz="3200" b="1" kern="0" dirty="0">
                <a:effectLst>
                  <a:glow rad="127000">
                    <a:schemeClr val="tx1"/>
                  </a:glow>
                </a:effectLst>
                <a:latin typeface="Arial" charset="0"/>
                <a:ea typeface="ＭＳ Ｐゴシック" charset="0"/>
              </a:rPr>
              <a:t>you will not understand.</a:t>
            </a:r>
          </a:p>
          <a:p>
            <a:pPr defTabSz="914400"/>
            <a:r>
              <a:rPr lang="en-US" sz="3200" b="1" kern="0" dirty="0">
                <a:effectLst>
                  <a:glow rad="127000">
                    <a:schemeClr val="tx1"/>
                  </a:glow>
                </a:effectLst>
                <a:latin typeface="Arial" charset="0"/>
                <a:ea typeface="ＭＳ Ｐゴシック" charset="0"/>
              </a:rPr>
              <a:t>When you see what I do,</a:t>
            </a:r>
          </a:p>
          <a:p>
            <a:pPr defTabSz="914400"/>
            <a:r>
              <a:rPr lang="en-US" sz="3200" b="1" kern="0" dirty="0">
                <a:effectLst>
                  <a:glow rad="127000">
                    <a:schemeClr val="tx1"/>
                  </a:glow>
                </a:effectLst>
                <a:latin typeface="Arial" charset="0"/>
                <a:ea typeface="ＭＳ Ｐゴシック" charset="0"/>
              </a:rPr>
              <a:t>you will not comprehend</a:t>
            </a:r>
            <a:r>
              <a:rPr lang="ru-RU" sz="3200" b="1" kern="0" dirty="0">
                <a:effectLst>
                  <a:glow rad="127000">
                    <a:schemeClr val="tx1"/>
                  </a:glow>
                </a:effectLst>
                <a:latin typeface="Arial" charset="0"/>
                <a:ea typeface="ＭＳ Ｐゴシック" charset="0"/>
              </a:rPr>
              <a:t>"</a:t>
            </a:r>
            <a:r>
              <a:rPr lang="en-US" sz="3200" b="1" kern="0" dirty="0">
                <a:effectLst>
                  <a:glow rad="127000">
                    <a:schemeClr val="tx1"/>
                  </a:glow>
                </a:effectLst>
                <a:latin typeface="Arial" charset="0"/>
                <a:ea typeface="ＭＳ Ｐゴシック" charset="0"/>
              </a:rPr>
              <a:t> </a:t>
            </a:r>
            <a:br>
              <a:rPr lang="en-US" sz="3200" b="1" kern="0" dirty="0">
                <a:effectLst>
                  <a:glow rad="127000">
                    <a:schemeClr val="tx1"/>
                  </a:glow>
                </a:effectLst>
                <a:latin typeface="Arial" charset="0"/>
                <a:ea typeface="ＭＳ Ｐゴシック" charset="0"/>
              </a:rPr>
            </a:br>
            <a:r>
              <a:rPr lang="en-US" sz="3200" b="1" kern="0" dirty="0">
                <a:effectLst>
                  <a:glow rad="127000">
                    <a:schemeClr val="tx1"/>
                  </a:glow>
                </a:effectLst>
                <a:latin typeface="Arial" charset="0"/>
                <a:ea typeface="ＭＳ Ｐゴシック" charset="0"/>
                <a:cs typeface="ＭＳ Ｐゴシック" charset="0"/>
              </a:rPr>
              <a:t>(</a:t>
            </a:r>
            <a:r>
              <a:rPr lang="en-US" sz="3200" b="1" dirty="0">
                <a:effectLst>
                  <a:glow rad="127000">
                    <a:schemeClr val="tx1"/>
                  </a:glow>
                </a:effectLst>
                <a:latin typeface="Arial" charset="0"/>
                <a:ea typeface="ＭＳ Ｐゴシック" charset="0"/>
                <a:cs typeface="ＭＳ Ｐゴシック" charset="0"/>
              </a:rPr>
              <a:t>Matt 13:14b; </a:t>
            </a:r>
            <a:br>
              <a:rPr lang="en-US" sz="3200" b="1" dirty="0">
                <a:effectLst>
                  <a:glow rad="127000">
                    <a:schemeClr val="tx1"/>
                  </a:glow>
                </a:effectLst>
                <a:latin typeface="Arial" charset="0"/>
                <a:ea typeface="ＭＳ Ｐゴシック" charset="0"/>
                <a:cs typeface="ＭＳ Ｐゴシック" charset="0"/>
              </a:rPr>
            </a:br>
            <a:r>
              <a:rPr lang="en-US" sz="3200" b="1" dirty="0">
                <a:effectLst>
                  <a:glow rad="127000">
                    <a:schemeClr val="tx1"/>
                  </a:glow>
                </a:effectLst>
                <a:latin typeface="Arial" charset="0"/>
                <a:ea typeface="ＭＳ Ｐゴシック" charset="0"/>
                <a:cs typeface="ＭＳ Ｐゴシック" charset="0"/>
              </a:rPr>
              <a:t>cf. </a:t>
            </a:r>
            <a:r>
              <a:rPr lang="en-US" sz="3200" b="1" kern="0" dirty="0">
                <a:solidFill>
                  <a:srgbClr val="FFFF00"/>
                </a:solidFill>
                <a:effectLst>
                  <a:glow rad="127000">
                    <a:schemeClr val="tx1"/>
                  </a:glow>
                </a:effectLst>
                <a:latin typeface="Arial" charset="0"/>
                <a:ea typeface="ＭＳ Ｐゴシック" charset="0"/>
                <a:cs typeface="ＭＳ Ｐゴシック" charset="0"/>
              </a:rPr>
              <a:t>Isaiah</a:t>
            </a:r>
            <a:r>
              <a:rPr lang="en-US" sz="3200" b="1" kern="0" dirty="0">
                <a:effectLst>
                  <a:glow rad="127000">
                    <a:schemeClr val="tx1"/>
                  </a:glow>
                </a:effectLst>
                <a:latin typeface="Arial" charset="0"/>
                <a:ea typeface="ＭＳ Ｐゴシック" charset="0"/>
                <a:cs typeface="ＭＳ Ｐゴシック" charset="0"/>
              </a:rPr>
              <a:t> 6:9 </a:t>
            </a:r>
            <a:r>
              <a:rPr lang="en-US" sz="2800" b="1" kern="0" dirty="0">
                <a:effectLst>
                  <a:glow rad="127000">
                    <a:schemeClr val="tx1"/>
                  </a:glow>
                </a:effectLst>
                <a:latin typeface="Arial" charset="0"/>
                <a:ea typeface="ＭＳ Ｐゴシック" charset="0"/>
                <a:cs typeface="ＭＳ Ｐゴシック" charset="0"/>
              </a:rPr>
              <a:t>NLT</a:t>
            </a:r>
            <a:r>
              <a:rPr lang="en-US" sz="3200" b="1" kern="0"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412514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Prophet Painting by Ovidiu Ervin Gruia">
            <a:extLst>
              <a:ext uri="{FF2B5EF4-FFF2-40B4-BE49-F238E27FC236}">
                <a16:creationId xmlns:a16="http://schemas.microsoft.com/office/drawing/2014/main" id="{84D33B4D-7D36-6A44-9780-B7F40D312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332"/>
          <a:stretch/>
        </p:blipFill>
        <p:spPr bwMode="auto">
          <a:xfrm>
            <a:off x="1839914" y="0"/>
            <a:ext cx="5336742"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232008"/>
            <a:ext cx="9144000" cy="1338375"/>
          </a:xfrm>
          <a:effectLst>
            <a:outerShdw blurRad="63500" dist="35921" dir="2700000" algn="ctr" rotWithShape="0">
              <a:schemeClr val="tx2">
                <a:alpha val="74998"/>
              </a:schemeClr>
            </a:outerShdw>
          </a:effectLst>
        </p:spPr>
        <p:txBody>
          <a:bodyPr anchor="t"/>
          <a:lstStyle/>
          <a:p>
            <a:pPr>
              <a:defRPr/>
            </a:pPr>
            <a:r>
              <a:rPr lang="en-US" sz="4800" b="1" dirty="0">
                <a:effectLst>
                  <a:glow rad="127000">
                    <a:schemeClr val="tx1"/>
                  </a:glow>
                </a:effectLst>
                <a:latin typeface="Arial" charset="0"/>
                <a:ea typeface="ＭＳ Ｐゴシック" charset="0"/>
                <a:cs typeface="ＭＳ Ｐゴシック" charset="0"/>
              </a:rPr>
              <a:t>Conclusion on</a:t>
            </a:r>
            <a:br>
              <a:rPr lang="en-US" sz="4800" b="1" dirty="0">
                <a:effectLst>
                  <a:glow rad="127000">
                    <a:schemeClr val="tx1"/>
                  </a:glow>
                </a:effectLst>
                <a:latin typeface="Arial" charset="0"/>
                <a:ea typeface="ＭＳ Ｐゴシック" charset="0"/>
                <a:cs typeface="ＭＳ Ｐゴシック" charset="0"/>
              </a:rPr>
            </a:br>
            <a:r>
              <a:rPr lang="en-US" sz="4800" b="1" dirty="0">
                <a:effectLst>
                  <a:glow rad="127000">
                    <a:schemeClr val="tx1"/>
                  </a:glow>
                </a:effectLst>
                <a:latin typeface="Arial" charset="0"/>
                <a:ea typeface="ＭＳ Ｐゴシック" charset="0"/>
                <a:cs typeface="ＭＳ Ｐゴシック" charset="0"/>
              </a:rPr>
              <a:t>Isaiah’s Authorship</a:t>
            </a:r>
          </a:p>
        </p:txBody>
      </p:sp>
      <p:sp>
        <p:nvSpPr>
          <p:cNvPr id="4" name="Rectangle 2">
            <a:extLst>
              <a:ext uri="{FF2B5EF4-FFF2-40B4-BE49-F238E27FC236}">
                <a16:creationId xmlns:a16="http://schemas.microsoft.com/office/drawing/2014/main" id="{073820D1-36A6-714C-BF11-273CAA51228A}"/>
              </a:ext>
            </a:extLst>
          </p:cNvPr>
          <p:cNvSpPr txBox="1">
            <a:spLocks noChangeArrowheads="1"/>
          </p:cNvSpPr>
          <p:nvPr/>
        </p:nvSpPr>
        <p:spPr bwMode="auto">
          <a:xfrm>
            <a:off x="1" y="4293644"/>
            <a:ext cx="9144000" cy="2564356"/>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349250" indent="-339725" defTabSz="914400">
              <a:defRPr/>
            </a:pPr>
            <a:r>
              <a:rPr lang="en-US" sz="3200" b="1" kern="0" dirty="0">
                <a:effectLst>
                  <a:glow rad="127000">
                    <a:schemeClr val="tx1"/>
                  </a:glow>
                </a:effectLst>
                <a:latin typeface="Arial" charset="0"/>
                <a:ea typeface="ＭＳ Ｐゴシック" charset="0"/>
                <a:cs typeface="ＭＳ Ｐゴシック" charset="0"/>
              </a:rPr>
              <a:t>There exists no legitimate reason to doubt that Isaiah wrote the prophecy bearing his name—whether linguistic or archaeological or in NT quotations attributed to him.</a:t>
            </a:r>
          </a:p>
        </p:txBody>
      </p:sp>
    </p:spTree>
    <p:extLst>
      <p:ext uri="{BB962C8B-B14F-4D97-AF65-F5344CB8AC3E}">
        <p14:creationId xmlns:p14="http://schemas.microsoft.com/office/powerpoint/2010/main" val="11619213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Critical Studies of the OT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614402"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614403"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614404"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614405"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614406"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614407"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18441" name="Text Box 10"/>
          <p:cNvSpPr txBox="1">
            <a:spLocks noChangeArrowheads="1"/>
          </p:cNvSpPr>
          <p:nvPr/>
        </p:nvSpPr>
        <p:spPr bwMode="auto">
          <a:xfrm>
            <a:off x="8382000" y="76200"/>
            <a:ext cx="698500" cy="461963"/>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342</a:t>
            </a:r>
            <a:endParaRPr kumimoji="0" 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8203" name="Rectangle 11"/>
          <p:cNvSpPr>
            <a:spLocks noChangeArrowheads="1"/>
          </p:cNvSpPr>
          <p:nvPr/>
        </p:nvSpPr>
        <p:spPr bwMode="auto">
          <a:xfrm>
            <a:off x="4038600" y="16002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931</a:t>
            </a:r>
          </a:p>
        </p:txBody>
      </p:sp>
      <p:sp>
        <p:nvSpPr>
          <p:cNvPr id="8204" name="Rectangle 12"/>
          <p:cNvSpPr>
            <a:spLocks noChangeArrowheads="1"/>
          </p:cNvSpPr>
          <p:nvPr/>
        </p:nvSpPr>
        <p:spPr bwMode="auto">
          <a:xfrm>
            <a:off x="3581400" y="30480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722</a:t>
            </a:r>
          </a:p>
        </p:txBody>
      </p:sp>
      <p:sp>
        <p:nvSpPr>
          <p:cNvPr id="8205" name="Rectangle 13"/>
          <p:cNvSpPr>
            <a:spLocks noChangeArrowheads="1"/>
          </p:cNvSpPr>
          <p:nvPr/>
        </p:nvSpPr>
        <p:spPr bwMode="auto">
          <a:xfrm>
            <a:off x="1524000" y="6248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586</a:t>
            </a:r>
          </a:p>
        </p:txBody>
      </p:sp>
      <p:sp>
        <p:nvSpPr>
          <p:cNvPr id="8206" name="Rectangle 14"/>
          <p:cNvSpPr>
            <a:spLocks noChangeArrowheads="1"/>
          </p:cNvSpPr>
          <p:nvPr/>
        </p:nvSpPr>
        <p:spPr bwMode="auto">
          <a:xfrm>
            <a:off x="7467600" y="16764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Obadiah</a:t>
            </a:r>
          </a:p>
        </p:txBody>
      </p:sp>
      <p:sp>
        <p:nvSpPr>
          <p:cNvPr id="8207" name="Rectangle 15"/>
          <p:cNvSpPr>
            <a:spLocks noChangeArrowheads="1"/>
          </p:cNvSpPr>
          <p:nvPr/>
        </p:nvSpPr>
        <p:spPr bwMode="auto">
          <a:xfrm>
            <a:off x="-762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Jonah</a:t>
            </a:r>
          </a:p>
        </p:txBody>
      </p:sp>
      <p:sp>
        <p:nvSpPr>
          <p:cNvPr id="8208" name="Rectangle 16"/>
          <p:cNvSpPr>
            <a:spLocks noChangeArrowheads="1"/>
          </p:cNvSpPr>
          <p:nvPr/>
        </p:nvSpPr>
        <p:spPr bwMode="auto">
          <a:xfrm>
            <a:off x="11430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Amos</a:t>
            </a:r>
          </a:p>
        </p:txBody>
      </p:sp>
      <p:sp>
        <p:nvSpPr>
          <p:cNvPr id="8209" name="Rectangle 17"/>
          <p:cNvSpPr>
            <a:spLocks noChangeArrowheads="1"/>
          </p:cNvSpPr>
          <p:nvPr/>
        </p:nvSpPr>
        <p:spPr bwMode="auto">
          <a:xfrm>
            <a:off x="2438400" y="34290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Hosea</a:t>
            </a:r>
          </a:p>
        </p:txBody>
      </p:sp>
      <p:sp>
        <p:nvSpPr>
          <p:cNvPr id="8210" name="Rectangle 18"/>
          <p:cNvSpPr>
            <a:spLocks noChangeArrowheads="1"/>
          </p:cNvSpPr>
          <p:nvPr/>
        </p:nvSpPr>
        <p:spPr bwMode="auto">
          <a:xfrm>
            <a:off x="2743200" y="37719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Isaiah</a:t>
            </a:r>
          </a:p>
        </p:txBody>
      </p:sp>
      <p:sp>
        <p:nvSpPr>
          <p:cNvPr id="8211" name="Rectangle 19"/>
          <p:cNvSpPr>
            <a:spLocks noChangeArrowheads="1"/>
          </p:cNvSpPr>
          <p:nvPr/>
        </p:nvSpPr>
        <p:spPr bwMode="auto">
          <a:xfrm>
            <a:off x="2971800" y="41148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Micah</a:t>
            </a:r>
          </a:p>
        </p:txBody>
      </p:sp>
      <p:sp>
        <p:nvSpPr>
          <p:cNvPr id="614429"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rgbClr val="000000"/>
                </a:solidFill>
                <a:latin typeface="Arial" charset="0"/>
                <a:ea typeface="ＭＳ Ｐゴシック" charset="0"/>
                <a:cs typeface="Arial" charset="0"/>
              </a:rPr>
              <a:t>Placing the Prophets</a:t>
            </a:r>
            <a:endParaRPr kumimoji="1" lang="en-US" sz="4000">
              <a:latin typeface="Arial" charset="0"/>
              <a:ea typeface="ＭＳ Ｐゴシック" charset="0"/>
              <a:cs typeface="Arial" charset="0"/>
            </a:endParaRPr>
          </a:p>
        </p:txBody>
      </p:sp>
      <p:sp>
        <p:nvSpPr>
          <p:cNvPr id="614430" name="Rectangle 33"/>
          <p:cNvSpPr>
            <a:spLocks noChangeArrowheads="1"/>
          </p:cNvSpPr>
          <p:nvPr/>
        </p:nvSpPr>
        <p:spPr bwMode="auto">
          <a:xfrm>
            <a:off x="0" y="762000"/>
            <a:ext cx="2057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en-US" sz="2800" b="0" i="0" u="none" strike="noStrike" kern="1200" cap="none" spc="0" normalizeH="0" baseline="0" noProof="0">
                <a:ln>
                  <a:noFill/>
                </a:ln>
                <a:solidFill>
                  <a:srgbClr val="EAEAEA"/>
                </a:solidFill>
                <a:effectLst/>
                <a:uLnTx/>
                <a:uFillTx/>
                <a:latin typeface="Arial" charset="0"/>
                <a:ea typeface="ＭＳ Ｐゴシック" charset="0"/>
                <a:cs typeface="Arial" charset="0"/>
              </a:rPr>
              <a:t>Key Dates</a:t>
            </a:r>
          </a:p>
        </p:txBody>
      </p:sp>
      <p:sp>
        <p:nvSpPr>
          <p:cNvPr id="614431"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en-US" sz="3200" b="0" i="0" u="none" strike="noStrike" kern="10" cap="none" spc="0" normalizeH="0" baseline="0" noProof="0">
                <a:ln w="9525">
                  <a:round/>
                  <a:headEnd/>
                  <a:tailEnd/>
                </a:ln>
                <a:gradFill rotWithShape="1">
                  <a:gsLst>
                    <a:gs pos="0">
                      <a:srgbClr val="FFFFCC"/>
                    </a:gs>
                    <a:gs pos="100000">
                      <a:srgbClr val="FF9999"/>
                    </a:gs>
                  </a:gsLst>
                  <a:lin ang="5400000" scaled="1"/>
                </a:gradFill>
                <a:effectLst/>
                <a:uLnTx/>
                <a:uFillTx/>
                <a:latin typeface="Arial"/>
                <a:ea typeface="Arial"/>
                <a:cs typeface="Arial"/>
              </a:rPr>
              <a:t>Placing the Prophets</a:t>
            </a:r>
          </a:p>
        </p:txBody>
      </p:sp>
    </p:spTree>
    <p:extLst>
      <p:ext uri="{BB962C8B-B14F-4D97-AF65-F5344CB8AC3E}">
        <p14:creationId xmlns:p14="http://schemas.microsoft.com/office/powerpoint/2010/main" val="2001377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0-#ppt_w/2"/>
                                          </p:val>
                                        </p:tav>
                                        <p:tav tm="100000">
                                          <p:val>
                                            <p:strVal val="#ppt_x"/>
                                          </p:val>
                                        </p:tav>
                                      </p:tavLst>
                                    </p:anim>
                                    <p:anim calcmode="lin" valueType="num">
                                      <p:cBhvr additive="base">
                                        <p:cTn id="1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 calcmode="lin" valueType="num">
                                      <p:cBhvr additive="base">
                                        <p:cTn id="19" dur="500" fill="hold"/>
                                        <p:tgtEl>
                                          <p:spTgt spid="8205"/>
                                        </p:tgtEl>
                                        <p:attrNameLst>
                                          <p:attrName>ppt_x</p:attrName>
                                        </p:attrNameLst>
                                      </p:cBhvr>
                                      <p:tavLst>
                                        <p:tav tm="0">
                                          <p:val>
                                            <p:strVal val="0-#ppt_w/2"/>
                                          </p:val>
                                        </p:tav>
                                        <p:tav tm="100000">
                                          <p:val>
                                            <p:strVal val="#ppt_x"/>
                                          </p:val>
                                        </p:tav>
                                      </p:tavLst>
                                    </p:anim>
                                    <p:anim calcmode="lin" valueType="num">
                                      <p:cBhvr additive="base">
                                        <p:cTn id="2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0-#ppt_w/2"/>
                                          </p:val>
                                        </p:tav>
                                        <p:tav tm="100000">
                                          <p:val>
                                            <p:strVal val="#ppt_x"/>
                                          </p:val>
                                        </p:tav>
                                      </p:tavLst>
                                    </p:anim>
                                    <p:anim calcmode="lin" valueType="num">
                                      <p:cBhvr additive="base">
                                        <p:cTn id="2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7"/>
                                        </p:tgtEl>
                                        <p:attrNameLst>
                                          <p:attrName>style.visibility</p:attrName>
                                        </p:attrNameLst>
                                      </p:cBhvr>
                                      <p:to>
                                        <p:strVal val="visible"/>
                                      </p:to>
                                    </p:set>
                                    <p:anim calcmode="lin" valueType="num">
                                      <p:cBhvr additive="base">
                                        <p:cTn id="31" dur="500" fill="hold"/>
                                        <p:tgtEl>
                                          <p:spTgt spid="8207"/>
                                        </p:tgtEl>
                                        <p:attrNameLst>
                                          <p:attrName>ppt_x</p:attrName>
                                        </p:attrNameLst>
                                      </p:cBhvr>
                                      <p:tavLst>
                                        <p:tav tm="0">
                                          <p:val>
                                            <p:strVal val="0-#ppt_w/2"/>
                                          </p:val>
                                        </p:tav>
                                        <p:tav tm="100000">
                                          <p:val>
                                            <p:strVal val="#ppt_x"/>
                                          </p:val>
                                        </p:tav>
                                      </p:tavLst>
                                    </p:anim>
                                    <p:anim calcmode="lin" valueType="num">
                                      <p:cBhvr additive="base">
                                        <p:cTn id="3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additive="base">
                                        <p:cTn id="37" dur="500" fill="hold"/>
                                        <p:tgtEl>
                                          <p:spTgt spid="8208"/>
                                        </p:tgtEl>
                                        <p:attrNameLst>
                                          <p:attrName>ppt_x</p:attrName>
                                        </p:attrNameLst>
                                      </p:cBhvr>
                                      <p:tavLst>
                                        <p:tav tm="0">
                                          <p:val>
                                            <p:strVal val="0-#ppt_w/2"/>
                                          </p:val>
                                        </p:tav>
                                        <p:tav tm="100000">
                                          <p:val>
                                            <p:strVal val="#ppt_x"/>
                                          </p:val>
                                        </p:tav>
                                      </p:tavLst>
                                    </p:anim>
                                    <p:anim calcmode="lin" valueType="num">
                                      <p:cBhvr additive="base">
                                        <p:cTn id="38"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9"/>
                                        </p:tgtEl>
                                        <p:attrNameLst>
                                          <p:attrName>style.visibility</p:attrName>
                                        </p:attrNameLst>
                                      </p:cBhvr>
                                      <p:to>
                                        <p:strVal val="visible"/>
                                      </p:to>
                                    </p:set>
                                    <p:anim calcmode="lin" valueType="num">
                                      <p:cBhvr additive="base">
                                        <p:cTn id="43" dur="500" fill="hold"/>
                                        <p:tgtEl>
                                          <p:spTgt spid="8209"/>
                                        </p:tgtEl>
                                        <p:attrNameLst>
                                          <p:attrName>ppt_x</p:attrName>
                                        </p:attrNameLst>
                                      </p:cBhvr>
                                      <p:tavLst>
                                        <p:tav tm="0">
                                          <p:val>
                                            <p:strVal val="0-#ppt_w/2"/>
                                          </p:val>
                                        </p:tav>
                                        <p:tav tm="100000">
                                          <p:val>
                                            <p:strVal val="#ppt_x"/>
                                          </p:val>
                                        </p:tav>
                                      </p:tavLst>
                                    </p:anim>
                                    <p:anim calcmode="lin" valueType="num">
                                      <p:cBhvr additive="base">
                                        <p:cTn id="44"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 calcmode="lin" valueType="num">
                                      <p:cBhvr additive="base">
                                        <p:cTn id="49" dur="500" fill="hold"/>
                                        <p:tgtEl>
                                          <p:spTgt spid="8210"/>
                                        </p:tgtEl>
                                        <p:attrNameLst>
                                          <p:attrName>ppt_x</p:attrName>
                                        </p:attrNameLst>
                                      </p:cBhvr>
                                      <p:tavLst>
                                        <p:tav tm="0">
                                          <p:val>
                                            <p:strVal val="0-#ppt_w/2"/>
                                          </p:val>
                                        </p:tav>
                                        <p:tav tm="100000">
                                          <p:val>
                                            <p:strVal val="#ppt_x"/>
                                          </p:val>
                                        </p:tav>
                                      </p:tavLst>
                                    </p:anim>
                                    <p:anim calcmode="lin" valueType="num">
                                      <p:cBhvr additive="base">
                                        <p:cTn id="50"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1"/>
                                        </p:tgtEl>
                                        <p:attrNameLst>
                                          <p:attrName>style.visibility</p:attrName>
                                        </p:attrNameLst>
                                      </p:cBhvr>
                                      <p:to>
                                        <p:strVal val="visible"/>
                                      </p:to>
                                    </p:set>
                                    <p:anim calcmode="lin" valueType="num">
                                      <p:cBhvr additive="base">
                                        <p:cTn id="55" dur="500" fill="hold"/>
                                        <p:tgtEl>
                                          <p:spTgt spid="8211"/>
                                        </p:tgtEl>
                                        <p:attrNameLst>
                                          <p:attrName>ppt_x</p:attrName>
                                        </p:attrNameLst>
                                      </p:cBhvr>
                                      <p:tavLst>
                                        <p:tav tm="0">
                                          <p:val>
                                            <p:strVal val="0-#ppt_w/2"/>
                                          </p:val>
                                        </p:tav>
                                        <p:tav tm="100000">
                                          <p:val>
                                            <p:strVal val="#ppt_x"/>
                                          </p:val>
                                        </p:tav>
                                      </p:tavLst>
                                    </p:anim>
                                    <p:anim calcmode="lin" valueType="num">
                                      <p:cBhvr additive="base">
                                        <p:cTn id="56"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06" grpId="0" autoUpdateAnimBg="0"/>
      <p:bldP spid="8207" grpId="0" autoUpdateAnimBg="0"/>
      <p:bldP spid="8208" grpId="0" autoUpdateAnimBg="0"/>
      <p:bldP spid="8209" grpId="0" autoUpdateAnimBg="0"/>
      <p:bldP spid="8210" grpId="0" autoUpdateAnimBg="0"/>
      <p:bldP spid="82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6CB0771-9A63-2C49-A8C1-934B3ACC54B1}"/>
              </a:ext>
            </a:extLst>
          </p:cNvPr>
          <p:cNvGrpSpPr/>
          <p:nvPr/>
        </p:nvGrpSpPr>
        <p:grpSpPr>
          <a:xfrm>
            <a:off x="0" y="-76199"/>
            <a:ext cx="9144000" cy="6934200"/>
            <a:chOff x="0" y="-76199"/>
            <a:chExt cx="9144000" cy="6934200"/>
          </a:xfrm>
        </p:grpSpPr>
        <p:pic>
          <p:nvPicPr>
            <p:cNvPr id="7" name="Picture 4" descr="Whitcomb Chart">
              <a:extLst>
                <a:ext uri="{FF2B5EF4-FFF2-40B4-BE49-F238E27FC236}">
                  <a16:creationId xmlns:a16="http://schemas.microsoft.com/office/drawing/2014/main" id="{3EEAFEDC-1B05-AC49-81DD-C4138B5A1F1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1094" t="20749" r="14887" b="20290"/>
            <a:stretch/>
          </p:blipFill>
          <p:spPr bwMode="auto">
            <a:xfrm>
              <a:off x="0" y="-76199"/>
              <a:ext cx="914400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EAD117C-BAF9-3E4C-8370-F1BFFF457564}"/>
                </a:ext>
              </a:extLst>
            </p:cNvPr>
            <p:cNvSpPr/>
            <p:nvPr/>
          </p:nvSpPr>
          <p:spPr bwMode="auto">
            <a:xfrm>
              <a:off x="4970352" y="2009873"/>
              <a:ext cx="923454" cy="579421"/>
            </a:xfrm>
            <a:prstGeom prst="rect">
              <a:avLst/>
            </a:prstGeom>
            <a:solidFill>
              <a:srgbClr val="FEFFEE"/>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12" charset="0"/>
              </a:endParaRPr>
            </a:p>
          </p:txBody>
        </p:sp>
        <p:sp>
          <p:nvSpPr>
            <p:cNvPr id="10" name="Rectangle 9">
              <a:extLst>
                <a:ext uri="{FF2B5EF4-FFF2-40B4-BE49-F238E27FC236}">
                  <a16:creationId xmlns:a16="http://schemas.microsoft.com/office/drawing/2014/main" id="{69384225-3608-3B44-87C5-5EE9FE1CDDE4}"/>
                </a:ext>
              </a:extLst>
            </p:cNvPr>
            <p:cNvSpPr/>
            <p:nvPr/>
          </p:nvSpPr>
          <p:spPr bwMode="auto">
            <a:xfrm>
              <a:off x="5803271" y="2190942"/>
              <a:ext cx="923454" cy="579421"/>
            </a:xfrm>
            <a:prstGeom prst="rect">
              <a:avLst/>
            </a:prstGeom>
            <a:solidFill>
              <a:srgbClr val="FEFFEE"/>
            </a:solidFill>
            <a:ln w="12700" cap="sq"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12" charset="0"/>
              </a:endParaRPr>
            </a:p>
          </p:txBody>
        </p:sp>
      </p:grpSp>
      <p:pic>
        <p:nvPicPr>
          <p:cNvPr id="5" name="Picture 2" descr="Whitcomb Char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4489"/>
          <a:stretch/>
        </p:blipFill>
        <p:spPr bwMode="auto">
          <a:xfrm>
            <a:off x="0" y="620688"/>
            <a:ext cx="3862638" cy="449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CC2791F1-FEF5-AA41-98B2-09F68269FC13}"/>
              </a:ext>
            </a:extLst>
          </p:cNvPr>
          <p:cNvSpPr txBox="1">
            <a:spLocks noChangeArrowheads="1"/>
          </p:cNvSpPr>
          <p:nvPr/>
        </p:nvSpPr>
        <p:spPr bwMode="auto">
          <a:xfrm>
            <a:off x="0" y="482462"/>
            <a:ext cx="5380074" cy="519017"/>
          </a:xfrm>
          <a:prstGeom prst="rect">
            <a:avLst/>
          </a:prstGeom>
          <a:solidFill>
            <a:schemeClr val="accent4">
              <a:lumMod val="10000"/>
            </a:scheme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154627" name="Rectangle 3"/>
          <p:cNvSpPr>
            <a:spLocks noGrp="1" noChangeArrowheads="1"/>
          </p:cNvSpPr>
          <p:nvPr>
            <p:ph type="title"/>
          </p:nvPr>
        </p:nvSpPr>
        <p:spPr>
          <a:xfrm>
            <a:off x="0" y="-76200"/>
            <a:ext cx="8229600" cy="685800"/>
          </a:xfrm>
          <a:solidFill>
            <a:srgbClr val="000090"/>
          </a:solidFill>
        </p:spPr>
        <p:txBody>
          <a:bodyPr/>
          <a:lstStyle/>
          <a:p>
            <a:pPr>
              <a:defRPr/>
            </a:pPr>
            <a:r>
              <a:rPr kumimoji="0" lang="en-US" sz="3200" b="1" dirty="0">
                <a:solidFill>
                  <a:schemeClr val="tx1"/>
                </a:solidFill>
                <a:latin typeface="Arial"/>
                <a:ea typeface="ＭＳ Ｐゴシック" charset="0"/>
                <a:cs typeface="Arial"/>
              </a:rPr>
              <a:t>Chart of OT Kings &amp; Prophets</a:t>
            </a:r>
          </a:p>
        </p:txBody>
      </p:sp>
      <p:sp>
        <p:nvSpPr>
          <p:cNvPr id="158723" name="Text Box 4"/>
          <p:cNvSpPr txBox="1">
            <a:spLocks noChangeArrowheads="1"/>
          </p:cNvSpPr>
          <p:nvPr/>
        </p:nvSpPr>
        <p:spPr bwMode="auto">
          <a:xfrm>
            <a:off x="7020272" y="0"/>
            <a:ext cx="2123728" cy="609600"/>
          </a:xfrm>
          <a:prstGeom prst="rect">
            <a:avLst/>
          </a:prstGeom>
          <a:solidFill>
            <a:srgbClr val="000090"/>
          </a:solidFill>
          <a:ln w="9525">
            <a:noFill/>
            <a:miter lim="800000"/>
            <a:headEnd/>
            <a:tailEnd/>
          </a:ln>
          <a:effec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232 &amp; 342</a:t>
            </a:r>
          </a:p>
        </p:txBody>
      </p:sp>
    </p:spTree>
    <p:extLst>
      <p:ext uri="{BB962C8B-B14F-4D97-AF65-F5344CB8AC3E}">
        <p14:creationId xmlns:p14="http://schemas.microsoft.com/office/powerpoint/2010/main" val="58078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rot="-1020000">
            <a:off x="5788025" y="2274888"/>
            <a:ext cx="1066800" cy="1543050"/>
          </a:xfrm>
          <a:custGeom>
            <a:avLst/>
            <a:gdLst>
              <a:gd name="T0" fmla="*/ 2147483647 w 625"/>
              <a:gd name="T1" fmla="*/ 2147483647 h 972"/>
              <a:gd name="T2" fmla="*/ 2147483647 w 625"/>
              <a:gd name="T3" fmla="*/ 2147483647 h 972"/>
              <a:gd name="T4" fmla="*/ 2147483647 w 625"/>
              <a:gd name="T5" fmla="*/ 2147483647 h 972"/>
              <a:gd name="T6" fmla="*/ 2147483647 w 625"/>
              <a:gd name="T7" fmla="*/ 2147483647 h 972"/>
              <a:gd name="T8" fmla="*/ 2147483647 w 625"/>
              <a:gd name="T9" fmla="*/ 2147483647 h 972"/>
              <a:gd name="T10" fmla="*/ 2147483647 w 625"/>
              <a:gd name="T11" fmla="*/ 2147483647 h 972"/>
              <a:gd name="T12" fmla="*/ 2147483647 w 625"/>
              <a:gd name="T13" fmla="*/ 2147483647 h 972"/>
              <a:gd name="T14" fmla="*/ 2147483647 w 625"/>
              <a:gd name="T15" fmla="*/ 2147483647 h 972"/>
              <a:gd name="T16" fmla="*/ 2147483647 w 625"/>
              <a:gd name="T17" fmla="*/ 2147483647 h 972"/>
              <a:gd name="T18" fmla="*/ 2147483647 w 625"/>
              <a:gd name="T19" fmla="*/ 2147483647 h 972"/>
              <a:gd name="T20" fmla="*/ 2147483647 w 625"/>
              <a:gd name="T21" fmla="*/ 2147483647 h 972"/>
              <a:gd name="T22" fmla="*/ 2147483647 w 625"/>
              <a:gd name="T23" fmla="*/ 2147483647 h 972"/>
              <a:gd name="T24" fmla="*/ 2147483647 w 625"/>
              <a:gd name="T25" fmla="*/ 2147483647 h 972"/>
              <a:gd name="T26" fmla="*/ 2147483647 w 625"/>
              <a:gd name="T27" fmla="*/ 2147483647 h 972"/>
              <a:gd name="T28" fmla="*/ 2147483647 w 625"/>
              <a:gd name="T29" fmla="*/ 2147483647 h 972"/>
              <a:gd name="T30" fmla="*/ 2147483647 w 625"/>
              <a:gd name="T31" fmla="*/ 2147483647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5"/>
              <a:gd name="T49" fmla="*/ 0 h 972"/>
              <a:gd name="T50" fmla="*/ 625 w 625"/>
              <a:gd name="T51" fmla="*/ 972 h 9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5" h="972">
                <a:moveTo>
                  <a:pt x="135" y="50"/>
                </a:moveTo>
                <a:cubicBezTo>
                  <a:pt x="91" y="114"/>
                  <a:pt x="125" y="158"/>
                  <a:pt x="50" y="184"/>
                </a:cubicBezTo>
                <a:cubicBezTo>
                  <a:pt x="5" y="250"/>
                  <a:pt x="0" y="340"/>
                  <a:pt x="62" y="402"/>
                </a:cubicBezTo>
                <a:cubicBezTo>
                  <a:pt x="80" y="420"/>
                  <a:pt x="104" y="432"/>
                  <a:pt x="123" y="450"/>
                </a:cubicBezTo>
                <a:cubicBezTo>
                  <a:pt x="152" y="541"/>
                  <a:pt x="179" y="659"/>
                  <a:pt x="280" y="693"/>
                </a:cubicBezTo>
                <a:cubicBezTo>
                  <a:pt x="310" y="786"/>
                  <a:pt x="307" y="832"/>
                  <a:pt x="389" y="887"/>
                </a:cubicBezTo>
                <a:cubicBezTo>
                  <a:pt x="414" y="924"/>
                  <a:pt x="443" y="940"/>
                  <a:pt x="474" y="972"/>
                </a:cubicBezTo>
                <a:cubicBezTo>
                  <a:pt x="506" y="968"/>
                  <a:pt x="538" y="966"/>
                  <a:pt x="571" y="960"/>
                </a:cubicBezTo>
                <a:cubicBezTo>
                  <a:pt x="583" y="957"/>
                  <a:pt x="605" y="959"/>
                  <a:pt x="607" y="947"/>
                </a:cubicBezTo>
                <a:cubicBezTo>
                  <a:pt x="625" y="732"/>
                  <a:pt x="553" y="566"/>
                  <a:pt x="510" y="366"/>
                </a:cubicBezTo>
                <a:cubicBezTo>
                  <a:pt x="514" y="338"/>
                  <a:pt x="535" y="207"/>
                  <a:pt x="535" y="184"/>
                </a:cubicBezTo>
                <a:cubicBezTo>
                  <a:pt x="535" y="109"/>
                  <a:pt x="478" y="24"/>
                  <a:pt x="401" y="14"/>
                </a:cubicBezTo>
                <a:cubicBezTo>
                  <a:pt x="352" y="7"/>
                  <a:pt x="304" y="6"/>
                  <a:pt x="256" y="2"/>
                </a:cubicBezTo>
                <a:cubicBezTo>
                  <a:pt x="223" y="6"/>
                  <a:pt x="188" y="0"/>
                  <a:pt x="159" y="14"/>
                </a:cubicBezTo>
                <a:cubicBezTo>
                  <a:pt x="84" y="46"/>
                  <a:pt x="218" y="62"/>
                  <a:pt x="110" y="62"/>
                </a:cubicBezTo>
                <a:cubicBezTo>
                  <a:pt x="100" y="62"/>
                  <a:pt x="126" y="54"/>
                  <a:pt x="135" y="50"/>
                </a:cubicBezTo>
                <a:close/>
              </a:path>
            </a:pathLst>
          </a:custGeom>
          <a:solidFill>
            <a:srgbClr val="660066"/>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31" name="Rectangle 3"/>
          <p:cNvSpPr>
            <a:spLocks noChangeArrowheads="1"/>
          </p:cNvSpPr>
          <p:nvPr/>
        </p:nvSpPr>
        <p:spPr bwMode="auto">
          <a:xfrm>
            <a:off x="539552" y="18864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ctr"/>
          <a:lstStyle/>
          <a:p>
            <a:pPr marL="0" marR="0" lvl="0" indent="0" algn="ctr" defTabSz="449263" rtl="0" eaLnBrk="1" fontAlgn="base" latinLnBrk="0" hangingPunct="1">
              <a:lnSpc>
                <a:spcPct val="100000"/>
              </a:lnSpc>
              <a:spcBef>
                <a:spcPct val="0"/>
              </a:spcBef>
              <a:spcAft>
                <a:spcPct val="0"/>
              </a:spcAft>
              <a:buClr>
                <a:srgbClr val="FFCC66"/>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kumimoji="0" lang="en-GB" sz="6000" b="1" i="0" u="none" strike="noStrike" kern="1200" cap="none" spc="0" normalizeH="0" baseline="0" noProof="0" dirty="0">
              <a:ln>
                <a:noFill/>
              </a:ln>
              <a:solidFill>
                <a:srgbClr val="FFCC66"/>
              </a:solidFill>
              <a:effectLst/>
              <a:uLnTx/>
              <a:uFillTx/>
              <a:latin typeface="Arial" charset="0"/>
              <a:ea typeface="ＭＳ Ｐゴシック" charset="0"/>
              <a:cs typeface="Arial" charset="0"/>
            </a:endParaRPr>
          </a:p>
        </p:txBody>
      </p:sp>
      <p:sp>
        <p:nvSpPr>
          <p:cNvPr id="687108" name="AutoShape 4"/>
          <p:cNvSpPr>
            <a:spLocks noChangeArrowheads="1"/>
          </p:cNvSpPr>
          <p:nvPr/>
        </p:nvSpPr>
        <p:spPr bwMode="auto">
          <a:xfrm>
            <a:off x="-152400" y="2819400"/>
            <a:ext cx="2295525" cy="3128963"/>
          </a:xfrm>
          <a:custGeom>
            <a:avLst/>
            <a:gdLst>
              <a:gd name="T0" fmla="*/ 2147483647 w 918"/>
              <a:gd name="T1" fmla="*/ 2147483647 h 1971"/>
              <a:gd name="T2" fmla="*/ 2147483647 w 918"/>
              <a:gd name="T3" fmla="*/ 2147483647 h 1971"/>
              <a:gd name="T4" fmla="*/ 2147483647 w 918"/>
              <a:gd name="T5" fmla="*/ 2147483647 h 1971"/>
              <a:gd name="T6" fmla="*/ 2147483647 w 918"/>
              <a:gd name="T7" fmla="*/ 2147483647 h 1971"/>
              <a:gd name="T8" fmla="*/ 2147483647 w 918"/>
              <a:gd name="T9" fmla="*/ 2147483647 h 1971"/>
              <a:gd name="T10" fmla="*/ 2147483647 w 918"/>
              <a:gd name="T11" fmla="*/ 2147483647 h 1971"/>
              <a:gd name="T12" fmla="*/ 2147483647 w 918"/>
              <a:gd name="T13" fmla="*/ 2147483647 h 1971"/>
              <a:gd name="T14" fmla="*/ 2147483647 w 918"/>
              <a:gd name="T15" fmla="*/ 2147483647 h 1971"/>
              <a:gd name="T16" fmla="*/ 2147483647 w 918"/>
              <a:gd name="T17" fmla="*/ 2147483647 h 1971"/>
              <a:gd name="T18" fmla="*/ 2147483647 w 918"/>
              <a:gd name="T19" fmla="*/ 2147483647 h 1971"/>
              <a:gd name="T20" fmla="*/ 2147483647 w 918"/>
              <a:gd name="T21" fmla="*/ 2147483647 h 1971"/>
              <a:gd name="T22" fmla="*/ 2147483647 w 918"/>
              <a:gd name="T23" fmla="*/ 2147483647 h 1971"/>
              <a:gd name="T24" fmla="*/ 2147483647 w 918"/>
              <a:gd name="T25" fmla="*/ 2147483647 h 1971"/>
              <a:gd name="T26" fmla="*/ 2147483647 w 918"/>
              <a:gd name="T27" fmla="*/ 2147483647 h 1971"/>
              <a:gd name="T28" fmla="*/ 2147483647 w 918"/>
              <a:gd name="T29" fmla="*/ 2147483647 h 1971"/>
              <a:gd name="T30" fmla="*/ 2147483647 w 918"/>
              <a:gd name="T31" fmla="*/ 2147483647 h 1971"/>
              <a:gd name="T32" fmla="*/ 2147483647 w 918"/>
              <a:gd name="T33" fmla="*/ 2147483647 h 1971"/>
              <a:gd name="T34" fmla="*/ 2147483647 w 918"/>
              <a:gd name="T35" fmla="*/ 2147483647 h 1971"/>
              <a:gd name="T36" fmla="*/ 0 w 918"/>
              <a:gd name="T37" fmla="*/ 2147483647 h 19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8"/>
              <a:gd name="T58" fmla="*/ 0 h 1971"/>
              <a:gd name="T59" fmla="*/ 918 w 918"/>
              <a:gd name="T60" fmla="*/ 1971 h 19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8" h="1971">
                <a:moveTo>
                  <a:pt x="29" y="15"/>
                </a:moveTo>
                <a:cubicBezTo>
                  <a:pt x="146" y="74"/>
                  <a:pt x="184" y="51"/>
                  <a:pt x="311" y="30"/>
                </a:cubicBezTo>
                <a:cubicBezTo>
                  <a:pt x="433" y="45"/>
                  <a:pt x="435" y="55"/>
                  <a:pt x="563" y="30"/>
                </a:cubicBezTo>
                <a:cubicBezTo>
                  <a:pt x="593" y="23"/>
                  <a:pt x="651" y="1"/>
                  <a:pt x="651" y="1"/>
                </a:cubicBezTo>
                <a:cubicBezTo>
                  <a:pt x="691" y="8"/>
                  <a:pt x="741" y="0"/>
                  <a:pt x="770" y="30"/>
                </a:cubicBezTo>
                <a:cubicBezTo>
                  <a:pt x="795" y="55"/>
                  <a:pt x="829" y="119"/>
                  <a:pt x="829" y="119"/>
                </a:cubicBezTo>
                <a:cubicBezTo>
                  <a:pt x="806" y="187"/>
                  <a:pt x="819" y="193"/>
                  <a:pt x="859" y="252"/>
                </a:cubicBezTo>
                <a:cubicBezTo>
                  <a:pt x="881" y="341"/>
                  <a:pt x="899" y="428"/>
                  <a:pt x="918" y="519"/>
                </a:cubicBezTo>
                <a:cubicBezTo>
                  <a:pt x="906" y="622"/>
                  <a:pt x="871" y="744"/>
                  <a:pt x="903" y="845"/>
                </a:cubicBezTo>
                <a:cubicBezTo>
                  <a:pt x="884" y="923"/>
                  <a:pt x="870" y="1001"/>
                  <a:pt x="859" y="1082"/>
                </a:cubicBezTo>
                <a:cubicBezTo>
                  <a:pt x="870" y="1193"/>
                  <a:pt x="904" y="1311"/>
                  <a:pt x="874" y="1423"/>
                </a:cubicBezTo>
                <a:cubicBezTo>
                  <a:pt x="864" y="1459"/>
                  <a:pt x="841" y="1490"/>
                  <a:pt x="829" y="1526"/>
                </a:cubicBezTo>
                <a:cubicBezTo>
                  <a:pt x="821" y="1545"/>
                  <a:pt x="819" y="1566"/>
                  <a:pt x="814" y="1586"/>
                </a:cubicBezTo>
                <a:cubicBezTo>
                  <a:pt x="828" y="1642"/>
                  <a:pt x="840" y="1727"/>
                  <a:pt x="800" y="1778"/>
                </a:cubicBezTo>
                <a:cubicBezTo>
                  <a:pt x="757" y="1830"/>
                  <a:pt x="668" y="1834"/>
                  <a:pt x="607" y="1852"/>
                </a:cubicBezTo>
                <a:cubicBezTo>
                  <a:pt x="592" y="1856"/>
                  <a:pt x="576" y="1860"/>
                  <a:pt x="563" y="1867"/>
                </a:cubicBezTo>
                <a:cubicBezTo>
                  <a:pt x="546" y="1875"/>
                  <a:pt x="535" y="1891"/>
                  <a:pt x="518" y="1897"/>
                </a:cubicBezTo>
                <a:cubicBezTo>
                  <a:pt x="425" y="1928"/>
                  <a:pt x="318" y="1923"/>
                  <a:pt x="222" y="1941"/>
                </a:cubicBezTo>
                <a:cubicBezTo>
                  <a:pt x="147" y="1954"/>
                  <a:pt x="75" y="1971"/>
                  <a:pt x="0" y="1971"/>
                </a:cubicBezTo>
              </a:path>
            </a:pathLst>
          </a:custGeom>
          <a:solidFill>
            <a:srgbClr val="000000"/>
          </a:solidFill>
          <a:ln w="381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33" name="AutoShape 5"/>
          <p:cNvSpPr>
            <a:spLocks noChangeArrowheads="1"/>
          </p:cNvSpPr>
          <p:nvPr/>
        </p:nvSpPr>
        <p:spPr bwMode="auto">
          <a:xfrm>
            <a:off x="2058988" y="3579813"/>
            <a:ext cx="808037" cy="769937"/>
          </a:xfrm>
          <a:custGeom>
            <a:avLst/>
            <a:gdLst>
              <a:gd name="T0" fmla="*/ 2147483647 w 509"/>
              <a:gd name="T1" fmla="*/ 0 h 485"/>
              <a:gd name="T2" fmla="*/ 2147483647 w 509"/>
              <a:gd name="T3" fmla="*/ 2147483647 h 485"/>
              <a:gd name="T4" fmla="*/ 2147483647 w 509"/>
              <a:gd name="T5" fmla="*/ 2147483647 h 485"/>
              <a:gd name="T6" fmla="*/ 0 w 509"/>
              <a:gd name="T7" fmla="*/ 2147483647 h 485"/>
              <a:gd name="T8" fmla="*/ 2147483647 w 509"/>
              <a:gd name="T9" fmla="*/ 2147483647 h 485"/>
              <a:gd name="T10" fmla="*/ 2147483647 w 509"/>
              <a:gd name="T11" fmla="*/ 2147483647 h 485"/>
              <a:gd name="T12" fmla="*/ 2147483647 w 509"/>
              <a:gd name="T13" fmla="*/ 2147483647 h 485"/>
              <a:gd name="T14" fmla="*/ 2147483647 w 509"/>
              <a:gd name="T15" fmla="*/ 2147483647 h 485"/>
              <a:gd name="T16" fmla="*/ 2147483647 w 509"/>
              <a:gd name="T17" fmla="*/ 2147483647 h 485"/>
              <a:gd name="T18" fmla="*/ 2147483647 w 509"/>
              <a:gd name="T19" fmla="*/ 0 h 485"/>
              <a:gd name="T20" fmla="*/ 2147483647 w 509"/>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9"/>
              <a:gd name="T34" fmla="*/ 0 h 485"/>
              <a:gd name="T35" fmla="*/ 509 w 509"/>
              <a:gd name="T36" fmla="*/ 485 h 4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9" h="485">
                <a:moveTo>
                  <a:pt x="230" y="0"/>
                </a:moveTo>
                <a:cubicBezTo>
                  <a:pt x="189" y="4"/>
                  <a:pt x="148" y="4"/>
                  <a:pt x="109" y="12"/>
                </a:cubicBezTo>
                <a:cubicBezTo>
                  <a:pt x="83" y="16"/>
                  <a:pt x="36" y="36"/>
                  <a:pt x="36" y="36"/>
                </a:cubicBezTo>
                <a:cubicBezTo>
                  <a:pt x="58" y="104"/>
                  <a:pt x="22" y="187"/>
                  <a:pt x="0" y="254"/>
                </a:cubicBezTo>
                <a:cubicBezTo>
                  <a:pt x="9" y="283"/>
                  <a:pt x="34" y="398"/>
                  <a:pt x="48" y="412"/>
                </a:cubicBezTo>
                <a:cubicBezTo>
                  <a:pt x="83" y="445"/>
                  <a:pt x="63" y="429"/>
                  <a:pt x="109" y="460"/>
                </a:cubicBezTo>
                <a:cubicBezTo>
                  <a:pt x="211" y="425"/>
                  <a:pt x="335" y="448"/>
                  <a:pt x="436" y="485"/>
                </a:cubicBezTo>
                <a:cubicBezTo>
                  <a:pt x="470" y="448"/>
                  <a:pt x="493" y="410"/>
                  <a:pt x="509" y="363"/>
                </a:cubicBezTo>
                <a:cubicBezTo>
                  <a:pt x="498" y="288"/>
                  <a:pt x="489" y="253"/>
                  <a:pt x="448" y="194"/>
                </a:cubicBezTo>
                <a:cubicBezTo>
                  <a:pt x="461" y="86"/>
                  <a:pt x="487" y="37"/>
                  <a:pt x="376" y="0"/>
                </a:cubicBezTo>
                <a:cubicBezTo>
                  <a:pt x="282" y="30"/>
                  <a:pt x="316" y="28"/>
                  <a:pt x="230" y="0"/>
                </a:cubicBezTo>
                <a:close/>
              </a:path>
            </a:pathLst>
          </a:custGeom>
          <a:solidFill>
            <a:srgbClr val="3366FF"/>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34" name="AutoShape 6"/>
          <p:cNvSpPr>
            <a:spLocks noChangeArrowheads="1"/>
          </p:cNvSpPr>
          <p:nvPr/>
        </p:nvSpPr>
        <p:spPr bwMode="auto">
          <a:xfrm>
            <a:off x="1892300" y="4933950"/>
            <a:ext cx="673100" cy="730250"/>
          </a:xfrm>
          <a:custGeom>
            <a:avLst/>
            <a:gdLst>
              <a:gd name="T0" fmla="*/ 2147483647 w 424"/>
              <a:gd name="T1" fmla="*/ 2147483647 h 460"/>
              <a:gd name="T2" fmla="*/ 2147483647 w 424"/>
              <a:gd name="T3" fmla="*/ 2147483647 h 460"/>
              <a:gd name="T4" fmla="*/ 2147483647 w 424"/>
              <a:gd name="T5" fmla="*/ 2147483647 h 460"/>
              <a:gd name="T6" fmla="*/ 2147483647 w 424"/>
              <a:gd name="T7" fmla="*/ 2147483647 h 460"/>
              <a:gd name="T8" fmla="*/ 0 w 424"/>
              <a:gd name="T9" fmla="*/ 2147483647 h 460"/>
              <a:gd name="T10" fmla="*/ 2147483647 w 424"/>
              <a:gd name="T11" fmla="*/ 2147483647 h 460"/>
              <a:gd name="T12" fmla="*/ 0 w 424"/>
              <a:gd name="T13" fmla="*/ 2147483647 h 460"/>
              <a:gd name="T14" fmla="*/ 2147483647 w 424"/>
              <a:gd name="T15" fmla="*/ 2147483647 h 460"/>
              <a:gd name="T16" fmla="*/ 2147483647 w 424"/>
              <a:gd name="T17" fmla="*/ 2147483647 h 460"/>
              <a:gd name="T18" fmla="*/ 2147483647 w 424"/>
              <a:gd name="T19" fmla="*/ 2147483647 h 460"/>
              <a:gd name="T20" fmla="*/ 2147483647 w 424"/>
              <a:gd name="T21" fmla="*/ 2147483647 h 460"/>
              <a:gd name="T22" fmla="*/ 2147483647 w 424"/>
              <a:gd name="T23" fmla="*/ 2147483647 h 460"/>
              <a:gd name="T24" fmla="*/ 2147483647 w 424"/>
              <a:gd name="T25" fmla="*/ 2147483647 h 460"/>
              <a:gd name="T26" fmla="*/ 2147483647 w 424"/>
              <a:gd name="T27" fmla="*/ 2147483647 h 460"/>
              <a:gd name="T28" fmla="*/ 2147483647 w 424"/>
              <a:gd name="T29" fmla="*/ 2147483647 h 460"/>
              <a:gd name="T30" fmla="*/ 2147483647 w 424"/>
              <a:gd name="T31" fmla="*/ 2147483647 h 460"/>
              <a:gd name="T32" fmla="*/ 2147483647 w 424"/>
              <a:gd name="T33" fmla="*/ 2147483647 h 460"/>
              <a:gd name="T34" fmla="*/ 2147483647 w 424"/>
              <a:gd name="T35" fmla="*/ 2147483647 h 460"/>
              <a:gd name="T36" fmla="*/ 2147483647 w 424"/>
              <a:gd name="T37" fmla="*/ 2147483647 h 460"/>
              <a:gd name="T38" fmla="*/ 2147483647 w 424"/>
              <a:gd name="T39" fmla="*/ 2147483647 h 460"/>
              <a:gd name="T40" fmla="*/ 2147483647 w 424"/>
              <a:gd name="T41" fmla="*/ 2147483647 h 460"/>
              <a:gd name="T42" fmla="*/ 2147483647 w 424"/>
              <a:gd name="T43" fmla="*/ 2147483647 h 460"/>
              <a:gd name="T44" fmla="*/ 2147483647 w 424"/>
              <a:gd name="T45" fmla="*/ 2147483647 h 460"/>
              <a:gd name="T46" fmla="*/ 2147483647 w 424"/>
              <a:gd name="T47" fmla="*/ 2147483647 h 460"/>
              <a:gd name="T48" fmla="*/ 2147483647 w 424"/>
              <a:gd name="T49" fmla="*/ 2147483647 h 460"/>
              <a:gd name="T50" fmla="*/ 2147483647 w 424"/>
              <a:gd name="T51" fmla="*/ 2147483647 h 460"/>
              <a:gd name="T52" fmla="*/ 2147483647 w 424"/>
              <a:gd name="T53" fmla="*/ 2147483647 h 460"/>
              <a:gd name="T54" fmla="*/ 2147483647 w 424"/>
              <a:gd name="T55" fmla="*/ 2147483647 h 460"/>
              <a:gd name="T56" fmla="*/ 2147483647 w 424"/>
              <a:gd name="T57" fmla="*/ 2147483647 h 460"/>
              <a:gd name="T58" fmla="*/ 2147483647 w 424"/>
              <a:gd name="T59" fmla="*/ 2147483647 h 460"/>
              <a:gd name="T60" fmla="*/ 2147483647 w 424"/>
              <a:gd name="T61" fmla="*/ 2147483647 h 460"/>
              <a:gd name="T62" fmla="*/ 2147483647 w 424"/>
              <a:gd name="T63" fmla="*/ 2147483647 h 460"/>
              <a:gd name="T64" fmla="*/ 2147483647 w 424"/>
              <a:gd name="T65" fmla="*/ 2147483647 h 460"/>
              <a:gd name="T66" fmla="*/ 2147483647 w 424"/>
              <a:gd name="T67" fmla="*/ 2147483647 h 460"/>
              <a:gd name="T68" fmla="*/ 2147483647 w 424"/>
              <a:gd name="T69" fmla="*/ 2147483647 h 460"/>
              <a:gd name="T70" fmla="*/ 2147483647 w 424"/>
              <a:gd name="T71" fmla="*/ 2147483647 h 460"/>
              <a:gd name="T72" fmla="*/ 2147483647 w 424"/>
              <a:gd name="T73" fmla="*/ 2147483647 h 460"/>
              <a:gd name="T74" fmla="*/ 2147483647 w 424"/>
              <a:gd name="T75" fmla="*/ 2147483647 h 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460"/>
              <a:gd name="T116" fmla="*/ 424 w 424"/>
              <a:gd name="T117" fmla="*/ 460 h 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460">
                <a:moveTo>
                  <a:pt x="104" y="12"/>
                </a:moveTo>
                <a:cubicBezTo>
                  <a:pt x="119" y="0"/>
                  <a:pt x="110" y="13"/>
                  <a:pt x="108" y="22"/>
                </a:cubicBezTo>
                <a:cubicBezTo>
                  <a:pt x="104" y="53"/>
                  <a:pt x="97" y="92"/>
                  <a:pt x="78" y="118"/>
                </a:cubicBezTo>
                <a:cubicBezTo>
                  <a:pt x="69" y="142"/>
                  <a:pt x="49" y="157"/>
                  <a:pt x="34" y="176"/>
                </a:cubicBezTo>
                <a:cubicBezTo>
                  <a:pt x="18" y="194"/>
                  <a:pt x="7" y="211"/>
                  <a:pt x="0" y="234"/>
                </a:cubicBezTo>
                <a:cubicBezTo>
                  <a:pt x="0" y="238"/>
                  <a:pt x="2" y="243"/>
                  <a:pt x="2" y="248"/>
                </a:cubicBezTo>
                <a:cubicBezTo>
                  <a:pt x="2" y="250"/>
                  <a:pt x="0" y="251"/>
                  <a:pt x="0" y="254"/>
                </a:cubicBezTo>
                <a:cubicBezTo>
                  <a:pt x="0" y="274"/>
                  <a:pt x="11" y="295"/>
                  <a:pt x="18" y="314"/>
                </a:cubicBezTo>
                <a:cubicBezTo>
                  <a:pt x="14" y="332"/>
                  <a:pt x="14" y="337"/>
                  <a:pt x="16" y="358"/>
                </a:cubicBezTo>
                <a:cubicBezTo>
                  <a:pt x="11" y="372"/>
                  <a:pt x="11" y="388"/>
                  <a:pt x="10" y="404"/>
                </a:cubicBezTo>
                <a:cubicBezTo>
                  <a:pt x="13" y="413"/>
                  <a:pt x="12" y="408"/>
                  <a:pt x="8" y="422"/>
                </a:cubicBezTo>
                <a:cubicBezTo>
                  <a:pt x="6" y="426"/>
                  <a:pt x="4" y="434"/>
                  <a:pt x="4" y="434"/>
                </a:cubicBezTo>
                <a:cubicBezTo>
                  <a:pt x="7" y="445"/>
                  <a:pt x="23" y="444"/>
                  <a:pt x="34" y="448"/>
                </a:cubicBezTo>
                <a:cubicBezTo>
                  <a:pt x="56" y="445"/>
                  <a:pt x="78" y="443"/>
                  <a:pt x="102" y="444"/>
                </a:cubicBezTo>
                <a:cubicBezTo>
                  <a:pt x="109" y="444"/>
                  <a:pt x="119" y="456"/>
                  <a:pt x="128" y="458"/>
                </a:cubicBezTo>
                <a:cubicBezTo>
                  <a:pt x="141" y="459"/>
                  <a:pt x="154" y="459"/>
                  <a:pt x="168" y="460"/>
                </a:cubicBezTo>
                <a:cubicBezTo>
                  <a:pt x="196" y="456"/>
                  <a:pt x="223" y="453"/>
                  <a:pt x="252" y="450"/>
                </a:cubicBezTo>
                <a:cubicBezTo>
                  <a:pt x="285" y="453"/>
                  <a:pt x="283" y="454"/>
                  <a:pt x="332" y="450"/>
                </a:cubicBezTo>
                <a:cubicBezTo>
                  <a:pt x="338" y="449"/>
                  <a:pt x="350" y="444"/>
                  <a:pt x="350" y="444"/>
                </a:cubicBezTo>
                <a:cubicBezTo>
                  <a:pt x="349" y="442"/>
                  <a:pt x="347" y="439"/>
                  <a:pt x="348" y="438"/>
                </a:cubicBezTo>
                <a:cubicBezTo>
                  <a:pt x="348" y="435"/>
                  <a:pt x="352" y="435"/>
                  <a:pt x="354" y="434"/>
                </a:cubicBezTo>
                <a:cubicBezTo>
                  <a:pt x="359" y="426"/>
                  <a:pt x="362" y="414"/>
                  <a:pt x="364" y="406"/>
                </a:cubicBezTo>
                <a:cubicBezTo>
                  <a:pt x="358" y="390"/>
                  <a:pt x="363" y="384"/>
                  <a:pt x="366" y="368"/>
                </a:cubicBezTo>
                <a:cubicBezTo>
                  <a:pt x="365" y="354"/>
                  <a:pt x="363" y="340"/>
                  <a:pt x="364" y="326"/>
                </a:cubicBezTo>
                <a:cubicBezTo>
                  <a:pt x="364" y="321"/>
                  <a:pt x="368" y="314"/>
                  <a:pt x="368" y="314"/>
                </a:cubicBezTo>
                <a:cubicBezTo>
                  <a:pt x="367" y="299"/>
                  <a:pt x="366" y="284"/>
                  <a:pt x="366" y="270"/>
                </a:cubicBezTo>
                <a:cubicBezTo>
                  <a:pt x="364" y="246"/>
                  <a:pt x="366" y="173"/>
                  <a:pt x="396" y="164"/>
                </a:cubicBezTo>
                <a:cubicBezTo>
                  <a:pt x="400" y="157"/>
                  <a:pt x="410" y="144"/>
                  <a:pt x="410" y="144"/>
                </a:cubicBezTo>
                <a:cubicBezTo>
                  <a:pt x="412" y="113"/>
                  <a:pt x="420" y="84"/>
                  <a:pt x="424" y="54"/>
                </a:cubicBezTo>
                <a:cubicBezTo>
                  <a:pt x="418" y="36"/>
                  <a:pt x="354" y="33"/>
                  <a:pt x="338" y="32"/>
                </a:cubicBezTo>
                <a:cubicBezTo>
                  <a:pt x="328" y="28"/>
                  <a:pt x="320" y="24"/>
                  <a:pt x="312" y="22"/>
                </a:cubicBezTo>
                <a:cubicBezTo>
                  <a:pt x="290" y="26"/>
                  <a:pt x="274" y="25"/>
                  <a:pt x="254" y="20"/>
                </a:cubicBezTo>
                <a:cubicBezTo>
                  <a:pt x="246" y="22"/>
                  <a:pt x="241" y="20"/>
                  <a:pt x="234" y="18"/>
                </a:cubicBezTo>
                <a:cubicBezTo>
                  <a:pt x="227" y="16"/>
                  <a:pt x="216" y="12"/>
                  <a:pt x="216" y="12"/>
                </a:cubicBezTo>
                <a:cubicBezTo>
                  <a:pt x="208" y="14"/>
                  <a:pt x="200" y="15"/>
                  <a:pt x="192" y="18"/>
                </a:cubicBezTo>
                <a:cubicBezTo>
                  <a:pt x="171" y="14"/>
                  <a:pt x="150" y="7"/>
                  <a:pt x="130" y="2"/>
                </a:cubicBezTo>
                <a:cubicBezTo>
                  <a:pt x="122" y="4"/>
                  <a:pt x="117" y="8"/>
                  <a:pt x="110" y="10"/>
                </a:cubicBezTo>
                <a:cubicBezTo>
                  <a:pt x="107" y="17"/>
                  <a:pt x="109" y="17"/>
                  <a:pt x="104" y="12"/>
                </a:cubicBezTo>
                <a:close/>
              </a:path>
            </a:pathLst>
          </a:custGeom>
          <a:solidFill>
            <a:srgbClr val="333333"/>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7111" name="Text Box 7"/>
          <p:cNvSpPr txBox="1">
            <a:spLocks noChangeArrowheads="1"/>
          </p:cNvSpPr>
          <p:nvPr/>
        </p:nvSpPr>
        <p:spPr bwMode="auto">
          <a:xfrm>
            <a:off x="-107950" y="3505200"/>
            <a:ext cx="2098675"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Mediterranean</a:t>
            </a:r>
          </a:p>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Sea</a:t>
            </a:r>
          </a:p>
        </p:txBody>
      </p:sp>
      <p:sp>
        <p:nvSpPr>
          <p:cNvPr id="48136" name="Text Box 8"/>
          <p:cNvSpPr txBox="1">
            <a:spLocks noChangeArrowheads="1"/>
          </p:cNvSpPr>
          <p:nvPr/>
        </p:nvSpPr>
        <p:spPr bwMode="auto">
          <a:xfrm>
            <a:off x="2286000" y="3733800"/>
            <a:ext cx="12954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Aram</a:t>
            </a:r>
          </a:p>
        </p:txBody>
      </p:sp>
      <p:sp>
        <p:nvSpPr>
          <p:cNvPr id="48137" name="Text Box 9"/>
          <p:cNvSpPr txBox="1">
            <a:spLocks noChangeArrowheads="1"/>
          </p:cNvSpPr>
          <p:nvPr/>
        </p:nvSpPr>
        <p:spPr bwMode="auto">
          <a:xfrm>
            <a:off x="1898650" y="4876800"/>
            <a:ext cx="1487488"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Judah</a:t>
            </a:r>
          </a:p>
        </p:txBody>
      </p:sp>
      <p:sp>
        <p:nvSpPr>
          <p:cNvPr id="687114" name="Text Box 10"/>
          <p:cNvSpPr txBox="1">
            <a:spLocks noChangeArrowheads="1"/>
          </p:cNvSpPr>
          <p:nvPr/>
        </p:nvSpPr>
        <p:spPr bwMode="auto">
          <a:xfrm>
            <a:off x="533400" y="6096000"/>
            <a:ext cx="14478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Egypt</a:t>
            </a:r>
          </a:p>
        </p:txBody>
      </p:sp>
      <p:sp>
        <p:nvSpPr>
          <p:cNvPr id="687115" name="AutoShape 11"/>
          <p:cNvSpPr>
            <a:spLocks noChangeArrowheads="1"/>
          </p:cNvSpPr>
          <p:nvPr/>
        </p:nvSpPr>
        <p:spPr bwMode="auto">
          <a:xfrm>
            <a:off x="2357438" y="6350000"/>
            <a:ext cx="277812" cy="676275"/>
          </a:xfrm>
          <a:custGeom>
            <a:avLst/>
            <a:gdLst>
              <a:gd name="T0" fmla="*/ 2147483647 w 175"/>
              <a:gd name="T1" fmla="*/ 2147483647 h 426"/>
              <a:gd name="T2" fmla="*/ 2147483647 w 175"/>
              <a:gd name="T3" fmla="*/ 2147483647 h 426"/>
              <a:gd name="T4" fmla="*/ 2147483647 w 175"/>
              <a:gd name="T5" fmla="*/ 0 h 426"/>
              <a:gd name="T6" fmla="*/ 2147483647 w 175"/>
              <a:gd name="T7" fmla="*/ 2147483647 h 426"/>
              <a:gd name="T8" fmla="*/ 2147483647 w 175"/>
              <a:gd name="T9" fmla="*/ 2147483647 h 426"/>
              <a:gd name="T10" fmla="*/ 2147483647 w 175"/>
              <a:gd name="T11" fmla="*/ 2147483647 h 426"/>
              <a:gd name="T12" fmla="*/ 0 60000 65536"/>
              <a:gd name="T13" fmla="*/ 0 60000 65536"/>
              <a:gd name="T14" fmla="*/ 0 60000 65536"/>
              <a:gd name="T15" fmla="*/ 0 60000 65536"/>
              <a:gd name="T16" fmla="*/ 0 60000 65536"/>
              <a:gd name="T17" fmla="*/ 0 60000 65536"/>
              <a:gd name="T18" fmla="*/ 0 w 175"/>
              <a:gd name="T19" fmla="*/ 0 h 426"/>
              <a:gd name="T20" fmla="*/ 175 w 175"/>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175" h="426">
                <a:moveTo>
                  <a:pt x="91" y="340"/>
                </a:moveTo>
                <a:cubicBezTo>
                  <a:pt x="51" y="280"/>
                  <a:pt x="65" y="320"/>
                  <a:pt x="78" y="231"/>
                </a:cubicBezTo>
                <a:cubicBezTo>
                  <a:pt x="89" y="148"/>
                  <a:pt x="101" y="78"/>
                  <a:pt x="127" y="0"/>
                </a:cubicBezTo>
                <a:cubicBezTo>
                  <a:pt x="154" y="85"/>
                  <a:pt x="159" y="48"/>
                  <a:pt x="139" y="109"/>
                </a:cubicBezTo>
                <a:cubicBezTo>
                  <a:pt x="148" y="191"/>
                  <a:pt x="159" y="270"/>
                  <a:pt x="175" y="352"/>
                </a:cubicBezTo>
                <a:cubicBezTo>
                  <a:pt x="174" y="352"/>
                  <a:pt x="0" y="426"/>
                  <a:pt x="91" y="340"/>
                </a:cubicBezTo>
                <a:close/>
              </a:path>
            </a:pathLst>
          </a:custGeom>
          <a:solidFill>
            <a:srgbClr val="0000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7116" name="AutoShape 12"/>
          <p:cNvSpPr>
            <a:spLocks noChangeArrowheads="1"/>
          </p:cNvSpPr>
          <p:nvPr/>
        </p:nvSpPr>
        <p:spPr bwMode="auto">
          <a:xfrm>
            <a:off x="1600200" y="6400800"/>
            <a:ext cx="192088" cy="519113"/>
          </a:xfrm>
          <a:custGeom>
            <a:avLst/>
            <a:gdLst>
              <a:gd name="T0" fmla="*/ 2147483647 w 121"/>
              <a:gd name="T1" fmla="*/ 2147483647 h 327"/>
              <a:gd name="T2" fmla="*/ 2147483647 w 121"/>
              <a:gd name="T3" fmla="*/ 0 h 327"/>
              <a:gd name="T4" fmla="*/ 0 w 121"/>
              <a:gd name="T5" fmla="*/ 2147483647 h 327"/>
              <a:gd name="T6" fmla="*/ 2147483647 w 121"/>
              <a:gd name="T7" fmla="*/ 2147483647 h 327"/>
              <a:gd name="T8" fmla="*/ 2147483647 w 121"/>
              <a:gd name="T9" fmla="*/ 2147483647 h 327"/>
              <a:gd name="T10" fmla="*/ 2147483647 w 121"/>
              <a:gd name="T11" fmla="*/ 2147483647 h 327"/>
              <a:gd name="T12" fmla="*/ 2147483647 w 121"/>
              <a:gd name="T13" fmla="*/ 2147483647 h 327"/>
              <a:gd name="T14" fmla="*/ 0 60000 65536"/>
              <a:gd name="T15" fmla="*/ 0 60000 65536"/>
              <a:gd name="T16" fmla="*/ 0 60000 65536"/>
              <a:gd name="T17" fmla="*/ 0 60000 65536"/>
              <a:gd name="T18" fmla="*/ 0 60000 65536"/>
              <a:gd name="T19" fmla="*/ 0 60000 65536"/>
              <a:gd name="T20" fmla="*/ 0 60000 65536"/>
              <a:gd name="T21" fmla="*/ 0 w 121"/>
              <a:gd name="T22" fmla="*/ 0 h 327"/>
              <a:gd name="T23" fmla="*/ 121 w 121"/>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27">
                <a:moveTo>
                  <a:pt x="121" y="290"/>
                </a:moveTo>
                <a:cubicBezTo>
                  <a:pt x="63" y="203"/>
                  <a:pt x="82" y="96"/>
                  <a:pt x="48" y="0"/>
                </a:cubicBezTo>
                <a:cubicBezTo>
                  <a:pt x="30" y="52"/>
                  <a:pt x="13" y="103"/>
                  <a:pt x="0" y="157"/>
                </a:cubicBezTo>
                <a:cubicBezTo>
                  <a:pt x="14" y="286"/>
                  <a:pt x="12" y="229"/>
                  <a:pt x="12" y="327"/>
                </a:cubicBezTo>
                <a:cubicBezTo>
                  <a:pt x="36" y="319"/>
                  <a:pt x="67" y="321"/>
                  <a:pt x="85" y="303"/>
                </a:cubicBezTo>
                <a:cubicBezTo>
                  <a:pt x="93" y="294"/>
                  <a:pt x="98" y="281"/>
                  <a:pt x="109" y="278"/>
                </a:cubicBezTo>
                <a:cubicBezTo>
                  <a:pt x="114" y="276"/>
                  <a:pt x="117" y="286"/>
                  <a:pt x="121" y="290"/>
                </a:cubicBezTo>
                <a:close/>
              </a:path>
            </a:pathLst>
          </a:custGeom>
          <a:solidFill>
            <a:srgbClr val="0000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41" name="Text Box 13"/>
          <p:cNvSpPr txBox="1">
            <a:spLocks noChangeArrowheads="1"/>
          </p:cNvSpPr>
          <p:nvPr/>
        </p:nvSpPr>
        <p:spPr bwMode="auto">
          <a:xfrm>
            <a:off x="6078538" y="2362200"/>
            <a:ext cx="1749425" cy="52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17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800" b="1" i="0" u="none" strike="noStrike" kern="1200" cap="none" spc="0" normalizeH="0" baseline="0" noProof="0">
                <a:ln>
                  <a:noFill/>
                </a:ln>
                <a:solidFill>
                  <a:srgbClr val="FFFFFF"/>
                </a:solidFill>
                <a:effectLst/>
                <a:uLnTx/>
                <a:uFillTx/>
                <a:latin typeface="Arial" charset="0"/>
                <a:ea typeface="ＭＳ Ｐゴシック" charset="0"/>
                <a:cs typeface="Arial" charset="0"/>
              </a:rPr>
              <a:t>Nineveh</a:t>
            </a:r>
          </a:p>
        </p:txBody>
      </p:sp>
      <p:grpSp>
        <p:nvGrpSpPr>
          <p:cNvPr id="687118" name="Group 14"/>
          <p:cNvGrpSpPr>
            <a:grpSpLocks/>
          </p:cNvGrpSpPr>
          <p:nvPr/>
        </p:nvGrpSpPr>
        <p:grpSpPr bwMode="auto">
          <a:xfrm>
            <a:off x="3178175" y="1574800"/>
            <a:ext cx="5202238" cy="4291013"/>
            <a:chOff x="2002" y="992"/>
            <a:chExt cx="3277" cy="2703"/>
          </a:xfrm>
        </p:grpSpPr>
        <p:sp>
          <p:nvSpPr>
            <p:cNvPr id="687137" name="AutoShape 15"/>
            <p:cNvSpPr>
              <a:spLocks noChangeArrowheads="1"/>
            </p:cNvSpPr>
            <p:nvPr/>
          </p:nvSpPr>
          <p:spPr bwMode="auto">
            <a:xfrm>
              <a:off x="3474" y="1152"/>
              <a:ext cx="1806" cy="2544"/>
            </a:xfrm>
            <a:custGeom>
              <a:avLst/>
              <a:gdLst>
                <a:gd name="T0" fmla="*/ 519780 w 1556"/>
                <a:gd name="T1" fmla="*/ 18944096 h 2012"/>
                <a:gd name="T2" fmla="*/ 450267 w 1556"/>
                <a:gd name="T3" fmla="*/ 17961834 h 2012"/>
                <a:gd name="T4" fmla="*/ 420230 w 1556"/>
                <a:gd name="T5" fmla="*/ 17403840 h 2012"/>
                <a:gd name="T6" fmla="*/ 415560 w 1556"/>
                <a:gd name="T7" fmla="*/ 16292533 h 2012"/>
                <a:gd name="T8" fmla="*/ 400821 w 1556"/>
                <a:gd name="T9" fmla="*/ 16011836 h 2012"/>
                <a:gd name="T10" fmla="*/ 371123 w 1556"/>
                <a:gd name="T11" fmla="*/ 15315317 h 2012"/>
                <a:gd name="T12" fmla="*/ 356073 w 1556"/>
                <a:gd name="T13" fmla="*/ 14474654 h 2012"/>
                <a:gd name="T14" fmla="*/ 326552 w 1556"/>
                <a:gd name="T15" fmla="*/ 13086387 h 2012"/>
                <a:gd name="T16" fmla="*/ 321736 w 1556"/>
                <a:gd name="T17" fmla="*/ 12663449 h 2012"/>
                <a:gd name="T18" fmla="*/ 291669 w 1556"/>
                <a:gd name="T19" fmla="*/ 12244148 h 2012"/>
                <a:gd name="T20" fmla="*/ 242402 w 1556"/>
                <a:gd name="T21" fmla="*/ 8615241 h 2012"/>
                <a:gd name="T22" fmla="*/ 227092 w 1556"/>
                <a:gd name="T23" fmla="*/ 8074564 h 2012"/>
                <a:gd name="T24" fmla="*/ 217760 w 1556"/>
                <a:gd name="T25" fmla="*/ 7644442 h 2012"/>
                <a:gd name="T26" fmla="*/ 187756 w 1556"/>
                <a:gd name="T27" fmla="*/ 7083975 h 2012"/>
                <a:gd name="T28" fmla="*/ 133860 w 1556"/>
                <a:gd name="T29" fmla="*/ 5968163 h 2012"/>
                <a:gd name="T30" fmla="*/ 108886 w 1556"/>
                <a:gd name="T31" fmla="*/ 5137407 h 2012"/>
                <a:gd name="T32" fmla="*/ 89136 w 1556"/>
                <a:gd name="T33" fmla="*/ 3736122 h 2012"/>
                <a:gd name="T34" fmla="*/ 68950 w 1556"/>
                <a:gd name="T35" fmla="*/ 2909333 h 2012"/>
                <a:gd name="T36" fmla="*/ 44404 w 1556"/>
                <a:gd name="T37" fmla="*/ 1377322 h 2012"/>
                <a:gd name="T38" fmla="*/ 0 w 1556"/>
                <a:gd name="T39" fmla="*/ 392874 h 20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6"/>
                <a:gd name="T61" fmla="*/ 0 h 2012"/>
                <a:gd name="T62" fmla="*/ 1556 w 1556"/>
                <a:gd name="T63" fmla="*/ 2012 h 20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6" h="2012">
                  <a:moveTo>
                    <a:pt x="1556" y="2012"/>
                  </a:moveTo>
                  <a:cubicBezTo>
                    <a:pt x="1487" y="1961"/>
                    <a:pt x="1419" y="1947"/>
                    <a:pt x="1348" y="1908"/>
                  </a:cubicBezTo>
                  <a:cubicBezTo>
                    <a:pt x="1316" y="1890"/>
                    <a:pt x="1259" y="1849"/>
                    <a:pt x="1259" y="1849"/>
                  </a:cubicBezTo>
                  <a:cubicBezTo>
                    <a:pt x="1254" y="1809"/>
                    <a:pt x="1259" y="1767"/>
                    <a:pt x="1245" y="1731"/>
                  </a:cubicBezTo>
                  <a:cubicBezTo>
                    <a:pt x="1238" y="1714"/>
                    <a:pt x="1213" y="1712"/>
                    <a:pt x="1200" y="1701"/>
                  </a:cubicBezTo>
                  <a:cubicBezTo>
                    <a:pt x="1085" y="1605"/>
                    <a:pt x="1223" y="1702"/>
                    <a:pt x="1111" y="1627"/>
                  </a:cubicBezTo>
                  <a:cubicBezTo>
                    <a:pt x="1015" y="1479"/>
                    <a:pt x="1138" y="1676"/>
                    <a:pt x="1067" y="1538"/>
                  </a:cubicBezTo>
                  <a:cubicBezTo>
                    <a:pt x="1041" y="1487"/>
                    <a:pt x="1003" y="1440"/>
                    <a:pt x="978" y="1390"/>
                  </a:cubicBezTo>
                  <a:cubicBezTo>
                    <a:pt x="970" y="1375"/>
                    <a:pt x="975" y="1355"/>
                    <a:pt x="963" y="1345"/>
                  </a:cubicBezTo>
                  <a:cubicBezTo>
                    <a:pt x="937" y="1323"/>
                    <a:pt x="903" y="1315"/>
                    <a:pt x="874" y="1301"/>
                  </a:cubicBezTo>
                  <a:cubicBezTo>
                    <a:pt x="674" y="935"/>
                    <a:pt x="892" y="1364"/>
                    <a:pt x="726" y="916"/>
                  </a:cubicBezTo>
                  <a:cubicBezTo>
                    <a:pt x="717" y="892"/>
                    <a:pt x="695" y="877"/>
                    <a:pt x="681" y="857"/>
                  </a:cubicBezTo>
                  <a:cubicBezTo>
                    <a:pt x="670" y="842"/>
                    <a:pt x="665" y="823"/>
                    <a:pt x="652" y="812"/>
                  </a:cubicBezTo>
                  <a:cubicBezTo>
                    <a:pt x="625" y="788"/>
                    <a:pt x="563" y="753"/>
                    <a:pt x="563" y="753"/>
                  </a:cubicBezTo>
                  <a:cubicBezTo>
                    <a:pt x="521" y="690"/>
                    <a:pt x="468" y="657"/>
                    <a:pt x="400" y="634"/>
                  </a:cubicBezTo>
                  <a:cubicBezTo>
                    <a:pt x="373" y="607"/>
                    <a:pt x="341" y="581"/>
                    <a:pt x="326" y="546"/>
                  </a:cubicBezTo>
                  <a:cubicBezTo>
                    <a:pt x="282" y="450"/>
                    <a:pt x="314" y="475"/>
                    <a:pt x="267" y="397"/>
                  </a:cubicBezTo>
                  <a:cubicBezTo>
                    <a:pt x="248" y="366"/>
                    <a:pt x="207" y="309"/>
                    <a:pt x="207" y="309"/>
                  </a:cubicBezTo>
                  <a:cubicBezTo>
                    <a:pt x="190" y="219"/>
                    <a:pt x="197" y="208"/>
                    <a:pt x="133" y="146"/>
                  </a:cubicBezTo>
                  <a:cubicBezTo>
                    <a:pt x="115" y="74"/>
                    <a:pt x="83" y="0"/>
                    <a:pt x="0" y="42"/>
                  </a:cubicBezTo>
                </a:path>
              </a:pathLst>
            </a:custGeom>
            <a:noFill/>
            <a:ln w="3816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7138" name="AutoShape 16"/>
            <p:cNvSpPr>
              <a:spLocks noChangeArrowheads="1"/>
            </p:cNvSpPr>
            <p:nvPr/>
          </p:nvSpPr>
          <p:spPr bwMode="auto">
            <a:xfrm>
              <a:off x="2002" y="992"/>
              <a:ext cx="2915" cy="2528"/>
            </a:xfrm>
            <a:custGeom>
              <a:avLst/>
              <a:gdLst>
                <a:gd name="T0" fmla="*/ 2915 w 2915"/>
                <a:gd name="T1" fmla="*/ 2528 h 2528"/>
                <a:gd name="T2" fmla="*/ 2809 w 2915"/>
                <a:gd name="T3" fmla="*/ 2475 h 2528"/>
                <a:gd name="T4" fmla="*/ 2723 w 2915"/>
                <a:gd name="T5" fmla="*/ 2400 h 2528"/>
                <a:gd name="T6" fmla="*/ 2691 w 2915"/>
                <a:gd name="T7" fmla="*/ 2389 h 2528"/>
                <a:gd name="T8" fmla="*/ 2553 w 2915"/>
                <a:gd name="T9" fmla="*/ 2315 h 2528"/>
                <a:gd name="T10" fmla="*/ 2499 w 2915"/>
                <a:gd name="T11" fmla="*/ 2283 h 2528"/>
                <a:gd name="T12" fmla="*/ 2435 w 2915"/>
                <a:gd name="T13" fmla="*/ 2240 h 2528"/>
                <a:gd name="T14" fmla="*/ 2318 w 2915"/>
                <a:gd name="T15" fmla="*/ 2069 h 2528"/>
                <a:gd name="T16" fmla="*/ 2243 w 2915"/>
                <a:gd name="T17" fmla="*/ 1931 h 2528"/>
                <a:gd name="T18" fmla="*/ 2201 w 2915"/>
                <a:gd name="T19" fmla="*/ 1771 h 2528"/>
                <a:gd name="T20" fmla="*/ 2179 w 2915"/>
                <a:gd name="T21" fmla="*/ 1707 h 2528"/>
                <a:gd name="T22" fmla="*/ 2073 w 2915"/>
                <a:gd name="T23" fmla="*/ 1579 h 2528"/>
                <a:gd name="T24" fmla="*/ 1987 w 2915"/>
                <a:gd name="T25" fmla="*/ 1504 h 2528"/>
                <a:gd name="T26" fmla="*/ 1891 w 2915"/>
                <a:gd name="T27" fmla="*/ 1376 h 2528"/>
                <a:gd name="T28" fmla="*/ 1753 w 2915"/>
                <a:gd name="T29" fmla="*/ 1365 h 2528"/>
                <a:gd name="T30" fmla="*/ 1603 w 2915"/>
                <a:gd name="T31" fmla="*/ 1323 h 2528"/>
                <a:gd name="T32" fmla="*/ 1347 w 2915"/>
                <a:gd name="T33" fmla="*/ 1216 h 2528"/>
                <a:gd name="T34" fmla="*/ 1017 w 2915"/>
                <a:gd name="T35" fmla="*/ 1077 h 2528"/>
                <a:gd name="T36" fmla="*/ 995 w 2915"/>
                <a:gd name="T37" fmla="*/ 1056 h 2528"/>
                <a:gd name="T38" fmla="*/ 931 w 2915"/>
                <a:gd name="T39" fmla="*/ 1035 h 2528"/>
                <a:gd name="T40" fmla="*/ 729 w 2915"/>
                <a:gd name="T41" fmla="*/ 907 h 2528"/>
                <a:gd name="T42" fmla="*/ 451 w 2915"/>
                <a:gd name="T43" fmla="*/ 853 h 2528"/>
                <a:gd name="T44" fmla="*/ 419 w 2915"/>
                <a:gd name="T45" fmla="*/ 843 h 2528"/>
                <a:gd name="T46" fmla="*/ 398 w 2915"/>
                <a:gd name="T47" fmla="*/ 821 h 2528"/>
                <a:gd name="T48" fmla="*/ 302 w 2915"/>
                <a:gd name="T49" fmla="*/ 789 h 2528"/>
                <a:gd name="T50" fmla="*/ 270 w 2915"/>
                <a:gd name="T51" fmla="*/ 768 h 2528"/>
                <a:gd name="T52" fmla="*/ 46 w 2915"/>
                <a:gd name="T53" fmla="*/ 629 h 2528"/>
                <a:gd name="T54" fmla="*/ 35 w 2915"/>
                <a:gd name="T55" fmla="*/ 363 h 2528"/>
                <a:gd name="T56" fmla="*/ 142 w 2915"/>
                <a:gd name="T57" fmla="*/ 117 h 2528"/>
                <a:gd name="T58" fmla="*/ 195 w 2915"/>
                <a:gd name="T59" fmla="*/ 0 h 25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15"/>
                <a:gd name="T91" fmla="*/ 0 h 2528"/>
                <a:gd name="T92" fmla="*/ 2915 w 2915"/>
                <a:gd name="T93" fmla="*/ 2528 h 25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15" h="2528">
                  <a:moveTo>
                    <a:pt x="2915" y="2528"/>
                  </a:moveTo>
                  <a:cubicBezTo>
                    <a:pt x="2879" y="2510"/>
                    <a:pt x="2840" y="2499"/>
                    <a:pt x="2809" y="2475"/>
                  </a:cubicBezTo>
                  <a:cubicBezTo>
                    <a:pt x="2735" y="2416"/>
                    <a:pt x="2879" y="2504"/>
                    <a:pt x="2723" y="2400"/>
                  </a:cubicBezTo>
                  <a:cubicBezTo>
                    <a:pt x="2713" y="2393"/>
                    <a:pt x="2700" y="2394"/>
                    <a:pt x="2691" y="2389"/>
                  </a:cubicBezTo>
                  <a:cubicBezTo>
                    <a:pt x="2529" y="2299"/>
                    <a:pt x="2729" y="2391"/>
                    <a:pt x="2553" y="2315"/>
                  </a:cubicBezTo>
                  <a:cubicBezTo>
                    <a:pt x="2502" y="2264"/>
                    <a:pt x="2563" y="2318"/>
                    <a:pt x="2499" y="2283"/>
                  </a:cubicBezTo>
                  <a:cubicBezTo>
                    <a:pt x="2476" y="2270"/>
                    <a:pt x="2435" y="2240"/>
                    <a:pt x="2435" y="2240"/>
                  </a:cubicBezTo>
                  <a:cubicBezTo>
                    <a:pt x="2413" y="2171"/>
                    <a:pt x="2357" y="2128"/>
                    <a:pt x="2318" y="2069"/>
                  </a:cubicBezTo>
                  <a:cubicBezTo>
                    <a:pt x="2303" y="2014"/>
                    <a:pt x="2283" y="1970"/>
                    <a:pt x="2243" y="1931"/>
                  </a:cubicBezTo>
                  <a:cubicBezTo>
                    <a:pt x="2217" y="1878"/>
                    <a:pt x="2217" y="1826"/>
                    <a:pt x="2201" y="1771"/>
                  </a:cubicBezTo>
                  <a:cubicBezTo>
                    <a:pt x="2194" y="1749"/>
                    <a:pt x="2194" y="1723"/>
                    <a:pt x="2179" y="1707"/>
                  </a:cubicBezTo>
                  <a:cubicBezTo>
                    <a:pt x="2140" y="1666"/>
                    <a:pt x="2108" y="1621"/>
                    <a:pt x="2073" y="1579"/>
                  </a:cubicBezTo>
                  <a:cubicBezTo>
                    <a:pt x="2048" y="1549"/>
                    <a:pt x="2014" y="1531"/>
                    <a:pt x="1987" y="1504"/>
                  </a:cubicBezTo>
                  <a:cubicBezTo>
                    <a:pt x="1970" y="1454"/>
                    <a:pt x="1955" y="1384"/>
                    <a:pt x="1891" y="1376"/>
                  </a:cubicBezTo>
                  <a:cubicBezTo>
                    <a:pt x="1845" y="1370"/>
                    <a:pt x="1799" y="1368"/>
                    <a:pt x="1753" y="1365"/>
                  </a:cubicBezTo>
                  <a:cubicBezTo>
                    <a:pt x="1700" y="1347"/>
                    <a:pt x="1657" y="1333"/>
                    <a:pt x="1603" y="1323"/>
                  </a:cubicBezTo>
                  <a:cubicBezTo>
                    <a:pt x="1551" y="1268"/>
                    <a:pt x="1420" y="1226"/>
                    <a:pt x="1347" y="1216"/>
                  </a:cubicBezTo>
                  <a:cubicBezTo>
                    <a:pt x="1247" y="1140"/>
                    <a:pt x="1133" y="1116"/>
                    <a:pt x="1017" y="1077"/>
                  </a:cubicBezTo>
                  <a:cubicBezTo>
                    <a:pt x="1009" y="1070"/>
                    <a:pt x="1004" y="1060"/>
                    <a:pt x="995" y="1056"/>
                  </a:cubicBezTo>
                  <a:cubicBezTo>
                    <a:pt x="974" y="1046"/>
                    <a:pt x="931" y="1035"/>
                    <a:pt x="931" y="1035"/>
                  </a:cubicBezTo>
                  <a:cubicBezTo>
                    <a:pt x="874" y="949"/>
                    <a:pt x="822" y="932"/>
                    <a:pt x="729" y="907"/>
                  </a:cubicBezTo>
                  <a:cubicBezTo>
                    <a:pt x="634" y="881"/>
                    <a:pt x="549" y="864"/>
                    <a:pt x="451" y="853"/>
                  </a:cubicBezTo>
                  <a:cubicBezTo>
                    <a:pt x="440" y="849"/>
                    <a:pt x="428" y="848"/>
                    <a:pt x="419" y="843"/>
                  </a:cubicBezTo>
                  <a:cubicBezTo>
                    <a:pt x="410" y="837"/>
                    <a:pt x="407" y="825"/>
                    <a:pt x="398" y="821"/>
                  </a:cubicBezTo>
                  <a:cubicBezTo>
                    <a:pt x="367" y="805"/>
                    <a:pt x="330" y="807"/>
                    <a:pt x="302" y="789"/>
                  </a:cubicBezTo>
                  <a:cubicBezTo>
                    <a:pt x="291" y="782"/>
                    <a:pt x="281" y="773"/>
                    <a:pt x="270" y="768"/>
                  </a:cubicBezTo>
                  <a:cubicBezTo>
                    <a:pt x="183" y="730"/>
                    <a:pt x="100" y="712"/>
                    <a:pt x="46" y="629"/>
                  </a:cubicBezTo>
                  <a:cubicBezTo>
                    <a:pt x="27" y="541"/>
                    <a:pt x="13" y="451"/>
                    <a:pt x="35" y="363"/>
                  </a:cubicBezTo>
                  <a:cubicBezTo>
                    <a:pt x="45" y="162"/>
                    <a:pt x="0" y="165"/>
                    <a:pt x="142" y="117"/>
                  </a:cubicBezTo>
                  <a:cubicBezTo>
                    <a:pt x="173" y="85"/>
                    <a:pt x="219" y="46"/>
                    <a:pt x="195" y="0"/>
                  </a:cubicBezTo>
                </a:path>
              </a:pathLst>
            </a:custGeom>
            <a:noFill/>
            <a:ln w="3816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48145" name="AutoShape 17"/>
          <p:cNvSpPr>
            <a:spLocks noChangeArrowheads="1"/>
          </p:cNvSpPr>
          <p:nvPr/>
        </p:nvSpPr>
        <p:spPr bwMode="auto">
          <a:xfrm>
            <a:off x="3200400" y="1519238"/>
            <a:ext cx="3759200" cy="3114675"/>
          </a:xfrm>
          <a:custGeom>
            <a:avLst/>
            <a:gdLst>
              <a:gd name="T0" fmla="*/ 2147483647 w 2368"/>
              <a:gd name="T1" fmla="*/ 2147483647 h 1962"/>
              <a:gd name="T2" fmla="*/ 2147483647 w 2368"/>
              <a:gd name="T3" fmla="*/ 2147483647 h 1962"/>
              <a:gd name="T4" fmla="*/ 2147483647 w 2368"/>
              <a:gd name="T5" fmla="*/ 2147483647 h 1962"/>
              <a:gd name="T6" fmla="*/ 2147483647 w 2368"/>
              <a:gd name="T7" fmla="*/ 2147483647 h 1962"/>
              <a:gd name="T8" fmla="*/ 2147483647 w 2368"/>
              <a:gd name="T9" fmla="*/ 2147483647 h 1962"/>
              <a:gd name="T10" fmla="*/ 2147483647 w 2368"/>
              <a:gd name="T11" fmla="*/ 2147483647 h 1962"/>
              <a:gd name="T12" fmla="*/ 2147483647 w 2368"/>
              <a:gd name="T13" fmla="*/ 2147483647 h 1962"/>
              <a:gd name="T14" fmla="*/ 2147483647 w 2368"/>
              <a:gd name="T15" fmla="*/ 2147483647 h 1962"/>
              <a:gd name="T16" fmla="*/ 2147483647 w 2368"/>
              <a:gd name="T17" fmla="*/ 2147483647 h 1962"/>
              <a:gd name="T18" fmla="*/ 2147483647 w 2368"/>
              <a:gd name="T19" fmla="*/ 2147483647 h 1962"/>
              <a:gd name="T20" fmla="*/ 2147483647 w 2368"/>
              <a:gd name="T21" fmla="*/ 2147483647 h 1962"/>
              <a:gd name="T22" fmla="*/ 2147483647 w 2368"/>
              <a:gd name="T23" fmla="*/ 2147483647 h 1962"/>
              <a:gd name="T24" fmla="*/ 2147483647 w 2368"/>
              <a:gd name="T25" fmla="*/ 2147483647 h 1962"/>
              <a:gd name="T26" fmla="*/ 2147483647 w 2368"/>
              <a:gd name="T27" fmla="*/ 2147483647 h 1962"/>
              <a:gd name="T28" fmla="*/ 2147483647 w 2368"/>
              <a:gd name="T29" fmla="*/ 2147483647 h 1962"/>
              <a:gd name="T30" fmla="*/ 2147483647 w 2368"/>
              <a:gd name="T31" fmla="*/ 2147483647 h 1962"/>
              <a:gd name="T32" fmla="*/ 2147483647 w 2368"/>
              <a:gd name="T33" fmla="*/ 2147483647 h 1962"/>
              <a:gd name="T34" fmla="*/ 2147483647 w 2368"/>
              <a:gd name="T35" fmla="*/ 2147483647 h 1962"/>
              <a:gd name="T36" fmla="*/ 2147483647 w 2368"/>
              <a:gd name="T37" fmla="*/ 2147483647 h 1962"/>
              <a:gd name="T38" fmla="*/ 2147483647 w 2368"/>
              <a:gd name="T39" fmla="*/ 2147483647 h 1962"/>
              <a:gd name="T40" fmla="*/ 2147483647 w 2368"/>
              <a:gd name="T41" fmla="*/ 2147483647 h 1962"/>
              <a:gd name="T42" fmla="*/ 2147483647 w 2368"/>
              <a:gd name="T43" fmla="*/ 2147483647 h 1962"/>
              <a:gd name="T44" fmla="*/ 2147483647 w 2368"/>
              <a:gd name="T45" fmla="*/ 2147483647 h 1962"/>
              <a:gd name="T46" fmla="*/ 2147483647 w 2368"/>
              <a:gd name="T47" fmla="*/ 2147483647 h 1962"/>
              <a:gd name="T48" fmla="*/ 2147483647 w 2368"/>
              <a:gd name="T49" fmla="*/ 2147483647 h 1962"/>
              <a:gd name="T50" fmla="*/ 2147483647 w 2368"/>
              <a:gd name="T51" fmla="*/ 2147483647 h 1962"/>
              <a:gd name="T52" fmla="*/ 2147483647 w 2368"/>
              <a:gd name="T53" fmla="*/ 2147483647 h 1962"/>
              <a:gd name="T54" fmla="*/ 2147483647 w 2368"/>
              <a:gd name="T55" fmla="*/ 2147483647 h 1962"/>
              <a:gd name="T56" fmla="*/ 2147483647 w 2368"/>
              <a:gd name="T57" fmla="*/ 2147483647 h 1962"/>
              <a:gd name="T58" fmla="*/ 2147483647 w 2368"/>
              <a:gd name="T59" fmla="*/ 2147483647 h 1962"/>
              <a:gd name="T60" fmla="*/ 2147483647 w 2368"/>
              <a:gd name="T61" fmla="*/ 2147483647 h 1962"/>
              <a:gd name="T62" fmla="*/ 2147483647 w 2368"/>
              <a:gd name="T63" fmla="*/ 2147483647 h 1962"/>
              <a:gd name="T64" fmla="*/ 2147483647 w 2368"/>
              <a:gd name="T65" fmla="*/ 2147483647 h 1962"/>
              <a:gd name="T66" fmla="*/ 2147483647 w 2368"/>
              <a:gd name="T67" fmla="*/ 2147483647 h 1962"/>
              <a:gd name="T68" fmla="*/ 2147483647 w 2368"/>
              <a:gd name="T69" fmla="*/ 2147483647 h 1962"/>
              <a:gd name="T70" fmla="*/ 2147483647 w 2368"/>
              <a:gd name="T71" fmla="*/ 2147483647 h 1962"/>
              <a:gd name="T72" fmla="*/ 2147483647 w 2368"/>
              <a:gd name="T73" fmla="*/ 2147483647 h 1962"/>
              <a:gd name="T74" fmla="*/ 0 w 2368"/>
              <a:gd name="T75" fmla="*/ 2147483647 h 1962"/>
              <a:gd name="T76" fmla="*/ 2147483647 w 2368"/>
              <a:gd name="T77" fmla="*/ 2147483647 h 1962"/>
              <a:gd name="T78" fmla="*/ 2147483647 w 2368"/>
              <a:gd name="T79" fmla="*/ 2147483647 h 1962"/>
              <a:gd name="T80" fmla="*/ 2147483647 w 2368"/>
              <a:gd name="T81" fmla="*/ 2147483647 h 1962"/>
              <a:gd name="T82" fmla="*/ 2147483647 w 2368"/>
              <a:gd name="T83" fmla="*/ 2147483647 h 1962"/>
              <a:gd name="T84" fmla="*/ 2147483647 w 2368"/>
              <a:gd name="T85" fmla="*/ 2147483647 h 1962"/>
              <a:gd name="T86" fmla="*/ 2147483647 w 2368"/>
              <a:gd name="T87" fmla="*/ 2147483647 h 1962"/>
              <a:gd name="T88" fmla="*/ 2147483647 w 2368"/>
              <a:gd name="T89" fmla="*/ 2147483647 h 1962"/>
              <a:gd name="T90" fmla="*/ 2147483647 w 2368"/>
              <a:gd name="T91" fmla="*/ 2147483647 h 1962"/>
              <a:gd name="T92" fmla="*/ 2147483647 w 2368"/>
              <a:gd name="T93" fmla="*/ 2147483647 h 1962"/>
              <a:gd name="T94" fmla="*/ 2147483647 w 2368"/>
              <a:gd name="T95" fmla="*/ 2147483647 h 1962"/>
              <a:gd name="T96" fmla="*/ 2147483647 w 2368"/>
              <a:gd name="T97" fmla="*/ 2147483647 h 1962"/>
              <a:gd name="T98" fmla="*/ 2147483647 w 2368"/>
              <a:gd name="T99" fmla="*/ 2147483647 h 1962"/>
              <a:gd name="T100" fmla="*/ 2147483647 w 2368"/>
              <a:gd name="T101" fmla="*/ 2147483647 h 1962"/>
              <a:gd name="T102" fmla="*/ 2147483647 w 2368"/>
              <a:gd name="T103" fmla="*/ 2147483647 h 1962"/>
              <a:gd name="T104" fmla="*/ 2147483647 w 2368"/>
              <a:gd name="T105" fmla="*/ 2147483647 h 1962"/>
              <a:gd name="T106" fmla="*/ 2147483647 w 2368"/>
              <a:gd name="T107" fmla="*/ 2147483647 h 1962"/>
              <a:gd name="T108" fmla="*/ 2147483647 w 2368"/>
              <a:gd name="T109" fmla="*/ 2147483647 h 1962"/>
              <a:gd name="T110" fmla="*/ 2147483647 w 2368"/>
              <a:gd name="T111" fmla="*/ 2147483647 h 1962"/>
              <a:gd name="T112" fmla="*/ 2147483647 w 2368"/>
              <a:gd name="T113" fmla="*/ 2147483647 h 1962"/>
              <a:gd name="T114" fmla="*/ 2147483647 w 2368"/>
              <a:gd name="T115" fmla="*/ 2147483647 h 1962"/>
              <a:gd name="T116" fmla="*/ 2147483647 w 2368"/>
              <a:gd name="T117" fmla="*/ 2147483647 h 1962"/>
              <a:gd name="T118" fmla="*/ 2147483647 w 2368"/>
              <a:gd name="T119" fmla="*/ 2147483647 h 1962"/>
              <a:gd name="T120" fmla="*/ 2147483647 w 2368"/>
              <a:gd name="T121" fmla="*/ 2147483647 h 1962"/>
              <a:gd name="T122" fmla="*/ 2147483647 w 2368"/>
              <a:gd name="T123" fmla="*/ 2147483647 h 1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8"/>
              <a:gd name="T187" fmla="*/ 0 h 1962"/>
              <a:gd name="T188" fmla="*/ 2368 w 2368"/>
              <a:gd name="T189" fmla="*/ 1962 h 19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8" h="1962">
                <a:moveTo>
                  <a:pt x="2240" y="1944"/>
                </a:moveTo>
                <a:cubicBezTo>
                  <a:pt x="2287" y="1880"/>
                  <a:pt x="2315" y="1853"/>
                  <a:pt x="2336" y="1784"/>
                </a:cubicBezTo>
                <a:cubicBezTo>
                  <a:pt x="2345" y="1751"/>
                  <a:pt x="2368" y="1688"/>
                  <a:pt x="2368" y="1688"/>
                </a:cubicBezTo>
                <a:cubicBezTo>
                  <a:pt x="2364" y="1652"/>
                  <a:pt x="2363" y="1616"/>
                  <a:pt x="2357" y="1582"/>
                </a:cubicBezTo>
                <a:cubicBezTo>
                  <a:pt x="2350" y="1548"/>
                  <a:pt x="2331" y="1519"/>
                  <a:pt x="2325" y="1486"/>
                </a:cubicBezTo>
                <a:cubicBezTo>
                  <a:pt x="2317" y="1447"/>
                  <a:pt x="2325" y="1430"/>
                  <a:pt x="2293" y="1411"/>
                </a:cubicBezTo>
                <a:cubicBezTo>
                  <a:pt x="2242" y="1381"/>
                  <a:pt x="2175" y="1370"/>
                  <a:pt x="2133" y="1326"/>
                </a:cubicBezTo>
                <a:cubicBezTo>
                  <a:pt x="2094" y="1285"/>
                  <a:pt x="2069" y="1226"/>
                  <a:pt x="2016" y="1208"/>
                </a:cubicBezTo>
                <a:cubicBezTo>
                  <a:pt x="1971" y="1174"/>
                  <a:pt x="1922" y="1164"/>
                  <a:pt x="1877" y="1134"/>
                </a:cubicBezTo>
                <a:cubicBezTo>
                  <a:pt x="1850" y="1092"/>
                  <a:pt x="1815" y="1061"/>
                  <a:pt x="1781" y="1027"/>
                </a:cubicBezTo>
                <a:cubicBezTo>
                  <a:pt x="1770" y="1016"/>
                  <a:pt x="1763" y="999"/>
                  <a:pt x="1749" y="995"/>
                </a:cubicBezTo>
                <a:cubicBezTo>
                  <a:pt x="1704" y="979"/>
                  <a:pt x="1726" y="990"/>
                  <a:pt x="1685" y="963"/>
                </a:cubicBezTo>
                <a:cubicBezTo>
                  <a:pt x="1678" y="952"/>
                  <a:pt x="1673" y="940"/>
                  <a:pt x="1664" y="931"/>
                </a:cubicBezTo>
                <a:cubicBezTo>
                  <a:pt x="1654" y="921"/>
                  <a:pt x="1640" y="919"/>
                  <a:pt x="1632" y="910"/>
                </a:cubicBezTo>
                <a:cubicBezTo>
                  <a:pt x="1614" y="890"/>
                  <a:pt x="1589" y="846"/>
                  <a:pt x="1589" y="846"/>
                </a:cubicBezTo>
                <a:cubicBezTo>
                  <a:pt x="1596" y="792"/>
                  <a:pt x="1607" y="756"/>
                  <a:pt x="1621" y="707"/>
                </a:cubicBezTo>
                <a:cubicBezTo>
                  <a:pt x="1621" y="706"/>
                  <a:pt x="1637" y="637"/>
                  <a:pt x="1643" y="632"/>
                </a:cubicBezTo>
                <a:cubicBezTo>
                  <a:pt x="1661" y="614"/>
                  <a:pt x="1707" y="590"/>
                  <a:pt x="1707" y="590"/>
                </a:cubicBezTo>
                <a:cubicBezTo>
                  <a:pt x="1723" y="536"/>
                  <a:pt x="1706" y="533"/>
                  <a:pt x="1664" y="504"/>
                </a:cubicBezTo>
                <a:cubicBezTo>
                  <a:pt x="1650" y="465"/>
                  <a:pt x="1650" y="423"/>
                  <a:pt x="1632" y="387"/>
                </a:cubicBezTo>
                <a:cubicBezTo>
                  <a:pt x="1626" y="375"/>
                  <a:pt x="1619" y="364"/>
                  <a:pt x="1611" y="355"/>
                </a:cubicBezTo>
                <a:cubicBezTo>
                  <a:pt x="1597" y="339"/>
                  <a:pt x="1568" y="312"/>
                  <a:pt x="1568" y="312"/>
                </a:cubicBezTo>
                <a:cubicBezTo>
                  <a:pt x="1564" y="301"/>
                  <a:pt x="1557" y="291"/>
                  <a:pt x="1557" y="280"/>
                </a:cubicBezTo>
                <a:cubicBezTo>
                  <a:pt x="1557" y="268"/>
                  <a:pt x="1574" y="256"/>
                  <a:pt x="1568" y="248"/>
                </a:cubicBezTo>
                <a:cubicBezTo>
                  <a:pt x="1559" y="236"/>
                  <a:pt x="1539" y="240"/>
                  <a:pt x="1525" y="238"/>
                </a:cubicBezTo>
                <a:cubicBezTo>
                  <a:pt x="1496" y="233"/>
                  <a:pt x="1468" y="230"/>
                  <a:pt x="1440" y="227"/>
                </a:cubicBezTo>
                <a:cubicBezTo>
                  <a:pt x="1363" y="200"/>
                  <a:pt x="1461" y="237"/>
                  <a:pt x="1365" y="184"/>
                </a:cubicBezTo>
                <a:cubicBezTo>
                  <a:pt x="1328" y="163"/>
                  <a:pt x="1266" y="155"/>
                  <a:pt x="1227" y="142"/>
                </a:cubicBezTo>
                <a:cubicBezTo>
                  <a:pt x="1205" y="134"/>
                  <a:pt x="1184" y="127"/>
                  <a:pt x="1163" y="120"/>
                </a:cubicBezTo>
                <a:cubicBezTo>
                  <a:pt x="1152" y="116"/>
                  <a:pt x="1131" y="110"/>
                  <a:pt x="1131" y="110"/>
                </a:cubicBezTo>
                <a:cubicBezTo>
                  <a:pt x="1120" y="102"/>
                  <a:pt x="1110" y="93"/>
                  <a:pt x="1099" y="88"/>
                </a:cubicBezTo>
                <a:cubicBezTo>
                  <a:pt x="1085" y="82"/>
                  <a:pt x="1068" y="86"/>
                  <a:pt x="1056" y="78"/>
                </a:cubicBezTo>
                <a:cubicBezTo>
                  <a:pt x="1035" y="64"/>
                  <a:pt x="1024" y="37"/>
                  <a:pt x="1003" y="24"/>
                </a:cubicBezTo>
                <a:cubicBezTo>
                  <a:pt x="992" y="17"/>
                  <a:pt x="981" y="10"/>
                  <a:pt x="971" y="3"/>
                </a:cubicBezTo>
                <a:cubicBezTo>
                  <a:pt x="736" y="21"/>
                  <a:pt x="499" y="0"/>
                  <a:pt x="267" y="35"/>
                </a:cubicBezTo>
                <a:cubicBezTo>
                  <a:pt x="253" y="73"/>
                  <a:pt x="249" y="101"/>
                  <a:pt x="224" y="131"/>
                </a:cubicBezTo>
                <a:cubicBezTo>
                  <a:pt x="183" y="177"/>
                  <a:pt x="121" y="209"/>
                  <a:pt x="85" y="259"/>
                </a:cubicBezTo>
                <a:cubicBezTo>
                  <a:pt x="24" y="339"/>
                  <a:pt x="31" y="359"/>
                  <a:pt x="0" y="451"/>
                </a:cubicBezTo>
                <a:cubicBezTo>
                  <a:pt x="24" y="521"/>
                  <a:pt x="15" y="647"/>
                  <a:pt x="53" y="696"/>
                </a:cubicBezTo>
                <a:cubicBezTo>
                  <a:pt x="74" y="723"/>
                  <a:pt x="149" y="739"/>
                  <a:pt x="149" y="739"/>
                </a:cubicBezTo>
                <a:cubicBezTo>
                  <a:pt x="235" y="825"/>
                  <a:pt x="291" y="833"/>
                  <a:pt x="405" y="867"/>
                </a:cubicBezTo>
                <a:cubicBezTo>
                  <a:pt x="439" y="877"/>
                  <a:pt x="465" y="904"/>
                  <a:pt x="501" y="910"/>
                </a:cubicBezTo>
                <a:cubicBezTo>
                  <a:pt x="536" y="915"/>
                  <a:pt x="572" y="916"/>
                  <a:pt x="608" y="920"/>
                </a:cubicBezTo>
                <a:cubicBezTo>
                  <a:pt x="692" y="949"/>
                  <a:pt x="649" y="938"/>
                  <a:pt x="736" y="952"/>
                </a:cubicBezTo>
                <a:cubicBezTo>
                  <a:pt x="813" y="927"/>
                  <a:pt x="794" y="967"/>
                  <a:pt x="843" y="1006"/>
                </a:cubicBezTo>
                <a:cubicBezTo>
                  <a:pt x="872" y="1029"/>
                  <a:pt x="907" y="1038"/>
                  <a:pt x="939" y="1059"/>
                </a:cubicBezTo>
                <a:cubicBezTo>
                  <a:pt x="971" y="1108"/>
                  <a:pt x="997" y="1114"/>
                  <a:pt x="1056" y="1134"/>
                </a:cubicBezTo>
                <a:cubicBezTo>
                  <a:pt x="1066" y="1137"/>
                  <a:pt x="1088" y="1144"/>
                  <a:pt x="1088" y="1144"/>
                </a:cubicBezTo>
                <a:cubicBezTo>
                  <a:pt x="1121" y="1179"/>
                  <a:pt x="1180" y="1182"/>
                  <a:pt x="1227" y="1198"/>
                </a:cubicBezTo>
                <a:cubicBezTo>
                  <a:pt x="1237" y="1201"/>
                  <a:pt x="1259" y="1208"/>
                  <a:pt x="1259" y="1208"/>
                </a:cubicBezTo>
                <a:cubicBezTo>
                  <a:pt x="1295" y="1246"/>
                  <a:pt x="1269" y="1226"/>
                  <a:pt x="1344" y="1251"/>
                </a:cubicBezTo>
                <a:cubicBezTo>
                  <a:pt x="1354" y="1254"/>
                  <a:pt x="1365" y="1258"/>
                  <a:pt x="1376" y="1262"/>
                </a:cubicBezTo>
                <a:cubicBezTo>
                  <a:pt x="1386" y="1265"/>
                  <a:pt x="1408" y="1272"/>
                  <a:pt x="1408" y="1272"/>
                </a:cubicBezTo>
                <a:cubicBezTo>
                  <a:pt x="1481" y="1345"/>
                  <a:pt x="1515" y="1336"/>
                  <a:pt x="1621" y="1347"/>
                </a:cubicBezTo>
                <a:cubicBezTo>
                  <a:pt x="1642" y="1361"/>
                  <a:pt x="1681" y="1406"/>
                  <a:pt x="1707" y="1411"/>
                </a:cubicBezTo>
                <a:cubicBezTo>
                  <a:pt x="1770" y="1422"/>
                  <a:pt x="1835" y="1425"/>
                  <a:pt x="1899" y="1432"/>
                </a:cubicBezTo>
                <a:cubicBezTo>
                  <a:pt x="1918" y="1438"/>
                  <a:pt x="1948" y="1446"/>
                  <a:pt x="1963" y="1464"/>
                </a:cubicBezTo>
                <a:cubicBezTo>
                  <a:pt x="1987" y="1494"/>
                  <a:pt x="1967" y="1554"/>
                  <a:pt x="1995" y="1582"/>
                </a:cubicBezTo>
                <a:cubicBezTo>
                  <a:pt x="2013" y="1599"/>
                  <a:pt x="2041" y="1605"/>
                  <a:pt x="2059" y="1624"/>
                </a:cubicBezTo>
                <a:cubicBezTo>
                  <a:pt x="2093" y="1660"/>
                  <a:pt x="2125" y="1701"/>
                  <a:pt x="2155" y="1742"/>
                </a:cubicBezTo>
                <a:cubicBezTo>
                  <a:pt x="2180" y="1823"/>
                  <a:pt x="2176" y="1859"/>
                  <a:pt x="2240" y="1923"/>
                </a:cubicBezTo>
                <a:cubicBezTo>
                  <a:pt x="2252" y="1959"/>
                  <a:pt x="2258" y="1962"/>
                  <a:pt x="2240" y="1944"/>
                </a:cubicBezTo>
                <a:close/>
              </a:path>
            </a:pathLst>
          </a:custGeom>
          <a:solidFill>
            <a:srgbClr val="FF66CC"/>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46" name="AutoShape 18"/>
          <p:cNvSpPr>
            <a:spLocks noChangeArrowheads="1"/>
          </p:cNvSpPr>
          <p:nvPr/>
        </p:nvSpPr>
        <p:spPr bwMode="auto">
          <a:xfrm>
            <a:off x="990600" y="1346200"/>
            <a:ext cx="2235200" cy="2286000"/>
          </a:xfrm>
          <a:custGeom>
            <a:avLst/>
            <a:gdLst>
              <a:gd name="T0" fmla="*/ 2147483647 w 1408"/>
              <a:gd name="T1" fmla="*/ 2147483647 h 1440"/>
              <a:gd name="T2" fmla="*/ 2147483647 w 1408"/>
              <a:gd name="T3" fmla="*/ 2147483647 h 1440"/>
              <a:gd name="T4" fmla="*/ 2147483647 w 1408"/>
              <a:gd name="T5" fmla="*/ 2147483647 h 1440"/>
              <a:gd name="T6" fmla="*/ 2147483647 w 1408"/>
              <a:gd name="T7" fmla="*/ 2147483647 h 1440"/>
              <a:gd name="T8" fmla="*/ 2147483647 w 1408"/>
              <a:gd name="T9" fmla="*/ 2147483647 h 1440"/>
              <a:gd name="T10" fmla="*/ 2147483647 w 1408"/>
              <a:gd name="T11" fmla="*/ 2147483647 h 1440"/>
              <a:gd name="T12" fmla="*/ 2147483647 w 1408"/>
              <a:gd name="T13" fmla="*/ 2147483647 h 1440"/>
              <a:gd name="T14" fmla="*/ 2147483647 w 1408"/>
              <a:gd name="T15" fmla="*/ 0 h 1440"/>
              <a:gd name="T16" fmla="*/ 2147483647 w 1408"/>
              <a:gd name="T17" fmla="*/ 2147483647 h 1440"/>
              <a:gd name="T18" fmla="*/ 2147483647 w 1408"/>
              <a:gd name="T19" fmla="*/ 2147483647 h 1440"/>
              <a:gd name="T20" fmla="*/ 2147483647 w 1408"/>
              <a:gd name="T21" fmla="*/ 2147483647 h 1440"/>
              <a:gd name="T22" fmla="*/ 2147483647 w 1408"/>
              <a:gd name="T23" fmla="*/ 2147483647 h 1440"/>
              <a:gd name="T24" fmla="*/ 2147483647 w 1408"/>
              <a:gd name="T25" fmla="*/ 2147483647 h 1440"/>
              <a:gd name="T26" fmla="*/ 2147483647 w 1408"/>
              <a:gd name="T27" fmla="*/ 2147483647 h 1440"/>
              <a:gd name="T28" fmla="*/ 2147483647 w 1408"/>
              <a:gd name="T29" fmla="*/ 2147483647 h 1440"/>
              <a:gd name="T30" fmla="*/ 2147483647 w 1408"/>
              <a:gd name="T31" fmla="*/ 2147483647 h 1440"/>
              <a:gd name="T32" fmla="*/ 2147483647 w 1408"/>
              <a:gd name="T33" fmla="*/ 2147483647 h 1440"/>
              <a:gd name="T34" fmla="*/ 2147483647 w 1408"/>
              <a:gd name="T35" fmla="*/ 2147483647 h 1440"/>
              <a:gd name="T36" fmla="*/ 2147483647 w 1408"/>
              <a:gd name="T37" fmla="*/ 2147483647 h 1440"/>
              <a:gd name="T38" fmla="*/ 2147483647 w 1408"/>
              <a:gd name="T39" fmla="*/ 2147483647 h 1440"/>
              <a:gd name="T40" fmla="*/ 2147483647 w 1408"/>
              <a:gd name="T41" fmla="*/ 2147483647 h 1440"/>
              <a:gd name="T42" fmla="*/ 2147483647 w 1408"/>
              <a:gd name="T43" fmla="*/ 2147483647 h 1440"/>
              <a:gd name="T44" fmla="*/ 2147483647 w 1408"/>
              <a:gd name="T45" fmla="*/ 2147483647 h 1440"/>
              <a:gd name="T46" fmla="*/ 2147483647 w 1408"/>
              <a:gd name="T47" fmla="*/ 2147483647 h 1440"/>
              <a:gd name="T48" fmla="*/ 2147483647 w 1408"/>
              <a:gd name="T49" fmla="*/ 2147483647 h 1440"/>
              <a:gd name="T50" fmla="*/ 2147483647 w 1408"/>
              <a:gd name="T51" fmla="*/ 2147483647 h 1440"/>
              <a:gd name="T52" fmla="*/ 2147483647 w 1408"/>
              <a:gd name="T53" fmla="*/ 2147483647 h 1440"/>
              <a:gd name="T54" fmla="*/ 2147483647 w 1408"/>
              <a:gd name="T55" fmla="*/ 2147483647 h 1440"/>
              <a:gd name="T56" fmla="*/ 2147483647 w 1408"/>
              <a:gd name="T57" fmla="*/ 2147483647 h 1440"/>
              <a:gd name="T58" fmla="*/ 2147483647 w 1408"/>
              <a:gd name="T59" fmla="*/ 2147483647 h 1440"/>
              <a:gd name="T60" fmla="*/ 2147483647 w 1408"/>
              <a:gd name="T61" fmla="*/ 2147483647 h 1440"/>
              <a:gd name="T62" fmla="*/ 2147483647 w 1408"/>
              <a:gd name="T63" fmla="*/ 2147483647 h 1440"/>
              <a:gd name="T64" fmla="*/ 2147483647 w 1408"/>
              <a:gd name="T65" fmla="*/ 2147483647 h 1440"/>
              <a:gd name="T66" fmla="*/ 2147483647 w 1408"/>
              <a:gd name="T67" fmla="*/ 2147483647 h 1440"/>
              <a:gd name="T68" fmla="*/ 2147483647 w 1408"/>
              <a:gd name="T69" fmla="*/ 2147483647 h 1440"/>
              <a:gd name="T70" fmla="*/ 2147483647 w 1408"/>
              <a:gd name="T71" fmla="*/ 2147483647 h 1440"/>
              <a:gd name="T72" fmla="*/ 2147483647 w 1408"/>
              <a:gd name="T73" fmla="*/ 2147483647 h 1440"/>
              <a:gd name="T74" fmla="*/ 2147483647 w 1408"/>
              <a:gd name="T75" fmla="*/ 2147483647 h 1440"/>
              <a:gd name="T76" fmla="*/ 2147483647 w 1408"/>
              <a:gd name="T77" fmla="*/ 2147483647 h 1440"/>
              <a:gd name="T78" fmla="*/ 2147483647 w 1408"/>
              <a:gd name="T79" fmla="*/ 2147483647 h 1440"/>
              <a:gd name="T80" fmla="*/ 2147483647 w 1408"/>
              <a:gd name="T81" fmla="*/ 2147483647 h 1440"/>
              <a:gd name="T82" fmla="*/ 2147483647 w 1408"/>
              <a:gd name="T83" fmla="*/ 2147483647 h 1440"/>
              <a:gd name="T84" fmla="*/ 2147483647 w 1408"/>
              <a:gd name="T85" fmla="*/ 2147483647 h 1440"/>
              <a:gd name="T86" fmla="*/ 2147483647 w 1408"/>
              <a:gd name="T87" fmla="*/ 2147483647 h 1440"/>
              <a:gd name="T88" fmla="*/ 2147483647 w 1408"/>
              <a:gd name="T89" fmla="*/ 2147483647 h 1440"/>
              <a:gd name="T90" fmla="*/ 2147483647 w 1408"/>
              <a:gd name="T91" fmla="*/ 2147483647 h 1440"/>
              <a:gd name="T92" fmla="*/ 2147483647 w 1408"/>
              <a:gd name="T93" fmla="*/ 2147483647 h 1440"/>
              <a:gd name="T94" fmla="*/ 2147483647 w 1408"/>
              <a:gd name="T95" fmla="*/ 2147483647 h 1440"/>
              <a:gd name="T96" fmla="*/ 2147483647 w 1408"/>
              <a:gd name="T97" fmla="*/ 2147483647 h 1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8"/>
              <a:gd name="T148" fmla="*/ 0 h 1440"/>
              <a:gd name="T149" fmla="*/ 1408 w 1408"/>
              <a:gd name="T150" fmla="*/ 1440 h 1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8" h="1440">
                <a:moveTo>
                  <a:pt x="1384" y="536"/>
                </a:moveTo>
                <a:cubicBezTo>
                  <a:pt x="1362" y="525"/>
                  <a:pt x="1336" y="514"/>
                  <a:pt x="1320" y="496"/>
                </a:cubicBezTo>
                <a:cubicBezTo>
                  <a:pt x="1307" y="481"/>
                  <a:pt x="1298" y="464"/>
                  <a:pt x="1288" y="448"/>
                </a:cubicBezTo>
                <a:cubicBezTo>
                  <a:pt x="1282" y="440"/>
                  <a:pt x="1272" y="424"/>
                  <a:pt x="1272" y="424"/>
                </a:cubicBezTo>
                <a:cubicBezTo>
                  <a:pt x="1278" y="362"/>
                  <a:pt x="1284" y="318"/>
                  <a:pt x="1312" y="264"/>
                </a:cubicBezTo>
                <a:cubicBezTo>
                  <a:pt x="1327" y="188"/>
                  <a:pt x="1335" y="136"/>
                  <a:pt x="1392" y="80"/>
                </a:cubicBezTo>
                <a:cubicBezTo>
                  <a:pt x="1354" y="23"/>
                  <a:pt x="1376" y="42"/>
                  <a:pt x="1336" y="16"/>
                </a:cubicBezTo>
                <a:cubicBezTo>
                  <a:pt x="1251" y="22"/>
                  <a:pt x="1224" y="24"/>
                  <a:pt x="1152" y="0"/>
                </a:cubicBezTo>
                <a:cubicBezTo>
                  <a:pt x="1116" y="7"/>
                  <a:pt x="1108" y="0"/>
                  <a:pt x="1088" y="32"/>
                </a:cubicBezTo>
                <a:cubicBezTo>
                  <a:pt x="1083" y="39"/>
                  <a:pt x="1085" y="50"/>
                  <a:pt x="1080" y="56"/>
                </a:cubicBezTo>
                <a:cubicBezTo>
                  <a:pt x="1074" y="61"/>
                  <a:pt x="1063" y="59"/>
                  <a:pt x="1056" y="64"/>
                </a:cubicBezTo>
                <a:cubicBezTo>
                  <a:pt x="1017" y="85"/>
                  <a:pt x="989" y="116"/>
                  <a:pt x="944" y="128"/>
                </a:cubicBezTo>
                <a:cubicBezTo>
                  <a:pt x="933" y="130"/>
                  <a:pt x="899" y="138"/>
                  <a:pt x="888" y="144"/>
                </a:cubicBezTo>
                <a:cubicBezTo>
                  <a:pt x="847" y="164"/>
                  <a:pt x="815" y="213"/>
                  <a:pt x="792" y="248"/>
                </a:cubicBezTo>
                <a:cubicBezTo>
                  <a:pt x="777" y="269"/>
                  <a:pt x="778" y="301"/>
                  <a:pt x="760" y="320"/>
                </a:cubicBezTo>
                <a:cubicBezTo>
                  <a:pt x="744" y="336"/>
                  <a:pt x="728" y="352"/>
                  <a:pt x="712" y="368"/>
                </a:cubicBezTo>
                <a:cubicBezTo>
                  <a:pt x="704" y="376"/>
                  <a:pt x="688" y="392"/>
                  <a:pt x="688" y="392"/>
                </a:cubicBezTo>
                <a:cubicBezTo>
                  <a:pt x="680" y="415"/>
                  <a:pt x="675" y="444"/>
                  <a:pt x="656" y="464"/>
                </a:cubicBezTo>
                <a:cubicBezTo>
                  <a:pt x="617" y="502"/>
                  <a:pt x="535" y="552"/>
                  <a:pt x="488" y="584"/>
                </a:cubicBezTo>
                <a:cubicBezTo>
                  <a:pt x="470" y="609"/>
                  <a:pt x="438" y="676"/>
                  <a:pt x="408" y="688"/>
                </a:cubicBezTo>
                <a:cubicBezTo>
                  <a:pt x="343" y="712"/>
                  <a:pt x="266" y="711"/>
                  <a:pt x="200" y="728"/>
                </a:cubicBezTo>
                <a:cubicBezTo>
                  <a:pt x="170" y="735"/>
                  <a:pt x="150" y="752"/>
                  <a:pt x="120" y="760"/>
                </a:cubicBezTo>
                <a:cubicBezTo>
                  <a:pt x="104" y="770"/>
                  <a:pt x="78" y="773"/>
                  <a:pt x="72" y="792"/>
                </a:cubicBezTo>
                <a:cubicBezTo>
                  <a:pt x="58" y="832"/>
                  <a:pt x="35" y="873"/>
                  <a:pt x="16" y="912"/>
                </a:cubicBezTo>
                <a:cubicBezTo>
                  <a:pt x="13" y="928"/>
                  <a:pt x="0" y="945"/>
                  <a:pt x="8" y="960"/>
                </a:cubicBezTo>
                <a:cubicBezTo>
                  <a:pt x="28" y="1000"/>
                  <a:pt x="73" y="959"/>
                  <a:pt x="96" y="952"/>
                </a:cubicBezTo>
                <a:cubicBezTo>
                  <a:pt x="181" y="957"/>
                  <a:pt x="217" y="966"/>
                  <a:pt x="296" y="952"/>
                </a:cubicBezTo>
                <a:cubicBezTo>
                  <a:pt x="296" y="951"/>
                  <a:pt x="355" y="932"/>
                  <a:pt x="368" y="928"/>
                </a:cubicBezTo>
                <a:cubicBezTo>
                  <a:pt x="376" y="925"/>
                  <a:pt x="392" y="920"/>
                  <a:pt x="392" y="920"/>
                </a:cubicBezTo>
                <a:cubicBezTo>
                  <a:pt x="408" y="922"/>
                  <a:pt x="425" y="921"/>
                  <a:pt x="440" y="928"/>
                </a:cubicBezTo>
                <a:cubicBezTo>
                  <a:pt x="450" y="932"/>
                  <a:pt x="453" y="946"/>
                  <a:pt x="464" y="952"/>
                </a:cubicBezTo>
                <a:cubicBezTo>
                  <a:pt x="486" y="963"/>
                  <a:pt x="512" y="968"/>
                  <a:pt x="536" y="976"/>
                </a:cubicBezTo>
                <a:cubicBezTo>
                  <a:pt x="545" y="979"/>
                  <a:pt x="552" y="986"/>
                  <a:pt x="560" y="992"/>
                </a:cubicBezTo>
                <a:cubicBezTo>
                  <a:pt x="586" y="1071"/>
                  <a:pt x="585" y="1137"/>
                  <a:pt x="648" y="1200"/>
                </a:cubicBezTo>
                <a:cubicBezTo>
                  <a:pt x="651" y="1235"/>
                  <a:pt x="652" y="1293"/>
                  <a:pt x="672" y="1328"/>
                </a:cubicBezTo>
                <a:cubicBezTo>
                  <a:pt x="681" y="1344"/>
                  <a:pt x="697" y="1357"/>
                  <a:pt x="704" y="1376"/>
                </a:cubicBezTo>
                <a:cubicBezTo>
                  <a:pt x="723" y="1433"/>
                  <a:pt x="705" y="1414"/>
                  <a:pt x="744" y="1440"/>
                </a:cubicBezTo>
                <a:cubicBezTo>
                  <a:pt x="752" y="1437"/>
                  <a:pt x="760" y="1436"/>
                  <a:pt x="768" y="1432"/>
                </a:cubicBezTo>
                <a:cubicBezTo>
                  <a:pt x="777" y="1425"/>
                  <a:pt x="781" y="1410"/>
                  <a:pt x="792" y="1408"/>
                </a:cubicBezTo>
                <a:cubicBezTo>
                  <a:pt x="825" y="1399"/>
                  <a:pt x="861" y="1402"/>
                  <a:pt x="896" y="1400"/>
                </a:cubicBezTo>
                <a:cubicBezTo>
                  <a:pt x="937" y="1393"/>
                  <a:pt x="958" y="1390"/>
                  <a:pt x="992" y="1368"/>
                </a:cubicBezTo>
                <a:cubicBezTo>
                  <a:pt x="982" y="1312"/>
                  <a:pt x="957" y="1272"/>
                  <a:pt x="928" y="1224"/>
                </a:cubicBezTo>
                <a:cubicBezTo>
                  <a:pt x="918" y="1178"/>
                  <a:pt x="918" y="1131"/>
                  <a:pt x="904" y="1088"/>
                </a:cubicBezTo>
                <a:cubicBezTo>
                  <a:pt x="890" y="994"/>
                  <a:pt x="890" y="917"/>
                  <a:pt x="960" y="848"/>
                </a:cubicBezTo>
                <a:cubicBezTo>
                  <a:pt x="997" y="736"/>
                  <a:pt x="1067" y="735"/>
                  <a:pt x="1176" y="728"/>
                </a:cubicBezTo>
                <a:cubicBezTo>
                  <a:pt x="1237" y="703"/>
                  <a:pt x="1238" y="703"/>
                  <a:pt x="1312" y="712"/>
                </a:cubicBezTo>
                <a:cubicBezTo>
                  <a:pt x="1353" y="725"/>
                  <a:pt x="1391" y="738"/>
                  <a:pt x="1408" y="688"/>
                </a:cubicBezTo>
                <a:cubicBezTo>
                  <a:pt x="1395" y="651"/>
                  <a:pt x="1390" y="614"/>
                  <a:pt x="1384" y="576"/>
                </a:cubicBezTo>
                <a:cubicBezTo>
                  <a:pt x="1376" y="533"/>
                  <a:pt x="1362" y="536"/>
                  <a:pt x="1384" y="536"/>
                </a:cubicBezTo>
                <a:close/>
              </a:path>
            </a:pathLst>
          </a:custGeom>
          <a:solidFill>
            <a:srgbClr val="FF99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47" name="AutoShape 19"/>
          <p:cNvSpPr>
            <a:spLocks noChangeArrowheads="1"/>
          </p:cNvSpPr>
          <p:nvPr/>
        </p:nvSpPr>
        <p:spPr bwMode="auto">
          <a:xfrm>
            <a:off x="2362200" y="2432050"/>
            <a:ext cx="895350" cy="996950"/>
          </a:xfrm>
          <a:custGeom>
            <a:avLst/>
            <a:gdLst>
              <a:gd name="T0" fmla="*/ 2147483647 w 564"/>
              <a:gd name="T1" fmla="*/ 2147483647 h 628"/>
              <a:gd name="T2" fmla="*/ 2147483647 w 564"/>
              <a:gd name="T3" fmla="*/ 2147483647 h 628"/>
              <a:gd name="T4" fmla="*/ 2147483647 w 564"/>
              <a:gd name="T5" fmla="*/ 2147483647 h 628"/>
              <a:gd name="T6" fmla="*/ 2147483647 w 564"/>
              <a:gd name="T7" fmla="*/ 2147483647 h 628"/>
              <a:gd name="T8" fmla="*/ 2147483647 w 564"/>
              <a:gd name="T9" fmla="*/ 2147483647 h 628"/>
              <a:gd name="T10" fmla="*/ 2147483647 w 564"/>
              <a:gd name="T11" fmla="*/ 2147483647 h 628"/>
              <a:gd name="T12" fmla="*/ 2147483647 w 564"/>
              <a:gd name="T13" fmla="*/ 2147483647 h 628"/>
              <a:gd name="T14" fmla="*/ 2147483647 w 564"/>
              <a:gd name="T15" fmla="*/ 2147483647 h 628"/>
              <a:gd name="T16" fmla="*/ 2147483647 w 564"/>
              <a:gd name="T17" fmla="*/ 2147483647 h 628"/>
              <a:gd name="T18" fmla="*/ 2147483647 w 564"/>
              <a:gd name="T19" fmla="*/ 2147483647 h 628"/>
              <a:gd name="T20" fmla="*/ 2147483647 w 564"/>
              <a:gd name="T21" fmla="*/ 2147483647 h 628"/>
              <a:gd name="T22" fmla="*/ 2147483647 w 564"/>
              <a:gd name="T23" fmla="*/ 2147483647 h 628"/>
              <a:gd name="T24" fmla="*/ 2147483647 w 564"/>
              <a:gd name="T25" fmla="*/ 2147483647 h 628"/>
              <a:gd name="T26" fmla="*/ 2147483647 w 564"/>
              <a:gd name="T27" fmla="*/ 2147483647 h 628"/>
              <a:gd name="T28" fmla="*/ 2147483647 w 564"/>
              <a:gd name="T29" fmla="*/ 2147483647 h 628"/>
              <a:gd name="T30" fmla="*/ 2147483647 w 564"/>
              <a:gd name="T31" fmla="*/ 2147483647 h 628"/>
              <a:gd name="T32" fmla="*/ 2147483647 w 564"/>
              <a:gd name="T33" fmla="*/ 2147483647 h 628"/>
              <a:gd name="T34" fmla="*/ 2147483647 w 564"/>
              <a:gd name="T35" fmla="*/ 2147483647 h 628"/>
              <a:gd name="T36" fmla="*/ 2147483647 w 564"/>
              <a:gd name="T37" fmla="*/ 0 h 628"/>
              <a:gd name="T38" fmla="*/ 2147483647 w 564"/>
              <a:gd name="T39" fmla="*/ 2147483647 h 628"/>
              <a:gd name="T40" fmla="*/ 2147483647 w 564"/>
              <a:gd name="T41" fmla="*/ 2147483647 h 628"/>
              <a:gd name="T42" fmla="*/ 2147483647 w 564"/>
              <a:gd name="T43" fmla="*/ 2147483647 h 628"/>
              <a:gd name="T44" fmla="*/ 2147483647 w 564"/>
              <a:gd name="T45" fmla="*/ 2147483647 h 6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4"/>
              <a:gd name="T70" fmla="*/ 0 h 628"/>
              <a:gd name="T71" fmla="*/ 564 w 564"/>
              <a:gd name="T72" fmla="*/ 628 h 6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4" h="628">
                <a:moveTo>
                  <a:pt x="532" y="80"/>
                </a:moveTo>
                <a:cubicBezTo>
                  <a:pt x="498" y="113"/>
                  <a:pt x="458" y="134"/>
                  <a:pt x="420" y="160"/>
                </a:cubicBezTo>
                <a:cubicBezTo>
                  <a:pt x="387" y="208"/>
                  <a:pt x="352" y="252"/>
                  <a:pt x="316" y="296"/>
                </a:cubicBezTo>
                <a:cubicBezTo>
                  <a:pt x="309" y="303"/>
                  <a:pt x="307" y="314"/>
                  <a:pt x="300" y="320"/>
                </a:cubicBezTo>
                <a:cubicBezTo>
                  <a:pt x="280" y="333"/>
                  <a:pt x="257" y="341"/>
                  <a:pt x="236" y="352"/>
                </a:cubicBezTo>
                <a:cubicBezTo>
                  <a:pt x="173" y="429"/>
                  <a:pt x="130" y="518"/>
                  <a:pt x="76" y="600"/>
                </a:cubicBezTo>
                <a:cubicBezTo>
                  <a:pt x="78" y="608"/>
                  <a:pt x="91" y="620"/>
                  <a:pt x="84" y="624"/>
                </a:cubicBezTo>
                <a:cubicBezTo>
                  <a:pt x="75" y="628"/>
                  <a:pt x="65" y="616"/>
                  <a:pt x="60" y="608"/>
                </a:cubicBezTo>
                <a:cubicBezTo>
                  <a:pt x="59" y="607"/>
                  <a:pt x="40" y="548"/>
                  <a:pt x="36" y="536"/>
                </a:cubicBezTo>
                <a:cubicBezTo>
                  <a:pt x="30" y="520"/>
                  <a:pt x="20" y="488"/>
                  <a:pt x="20" y="488"/>
                </a:cubicBezTo>
                <a:cubicBezTo>
                  <a:pt x="34" y="445"/>
                  <a:pt x="33" y="458"/>
                  <a:pt x="20" y="392"/>
                </a:cubicBezTo>
                <a:cubicBezTo>
                  <a:pt x="16" y="375"/>
                  <a:pt x="4" y="344"/>
                  <a:pt x="4" y="344"/>
                </a:cubicBezTo>
                <a:cubicBezTo>
                  <a:pt x="9" y="309"/>
                  <a:pt x="0" y="269"/>
                  <a:pt x="20" y="240"/>
                </a:cubicBezTo>
                <a:cubicBezTo>
                  <a:pt x="32" y="220"/>
                  <a:pt x="57" y="213"/>
                  <a:pt x="76" y="200"/>
                </a:cubicBezTo>
                <a:cubicBezTo>
                  <a:pt x="109" y="150"/>
                  <a:pt x="84" y="201"/>
                  <a:pt x="84" y="152"/>
                </a:cubicBezTo>
                <a:cubicBezTo>
                  <a:pt x="84" y="112"/>
                  <a:pt x="133" y="90"/>
                  <a:pt x="164" y="80"/>
                </a:cubicBezTo>
                <a:cubicBezTo>
                  <a:pt x="200" y="49"/>
                  <a:pt x="205" y="39"/>
                  <a:pt x="244" y="24"/>
                </a:cubicBezTo>
                <a:cubicBezTo>
                  <a:pt x="259" y="17"/>
                  <a:pt x="276" y="13"/>
                  <a:pt x="292" y="8"/>
                </a:cubicBezTo>
                <a:cubicBezTo>
                  <a:pt x="300" y="5"/>
                  <a:pt x="316" y="0"/>
                  <a:pt x="316" y="0"/>
                </a:cubicBezTo>
                <a:cubicBezTo>
                  <a:pt x="326" y="2"/>
                  <a:pt x="338" y="3"/>
                  <a:pt x="348" y="8"/>
                </a:cubicBezTo>
                <a:cubicBezTo>
                  <a:pt x="365" y="16"/>
                  <a:pt x="396" y="40"/>
                  <a:pt x="396" y="40"/>
                </a:cubicBezTo>
                <a:cubicBezTo>
                  <a:pt x="447" y="33"/>
                  <a:pt x="482" y="22"/>
                  <a:pt x="532" y="32"/>
                </a:cubicBezTo>
                <a:cubicBezTo>
                  <a:pt x="564" y="64"/>
                  <a:pt x="564" y="48"/>
                  <a:pt x="532" y="80"/>
                </a:cubicBezTo>
                <a:close/>
              </a:path>
            </a:pathLst>
          </a:custGeom>
          <a:solidFill>
            <a:srgbClr val="00FF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8148" name="Text Box 20"/>
          <p:cNvSpPr txBox="1">
            <a:spLocks noChangeArrowheads="1"/>
          </p:cNvSpPr>
          <p:nvPr/>
        </p:nvSpPr>
        <p:spPr bwMode="auto">
          <a:xfrm>
            <a:off x="1981200" y="2095500"/>
            <a:ext cx="41910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000044"/>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000044"/>
                </a:solidFill>
                <a:effectLst/>
                <a:uLnTx/>
                <a:uFillTx/>
                <a:latin typeface="Arial" charset="0"/>
                <a:ea typeface="ＭＳ Ｐゴシック" charset="0"/>
                <a:cs typeface="Arial" charset="0"/>
              </a:rPr>
              <a:t>Assyrian Expansion</a:t>
            </a:r>
          </a:p>
        </p:txBody>
      </p:sp>
      <p:sp>
        <p:nvSpPr>
          <p:cNvPr id="48149" name="AutoShape 21"/>
          <p:cNvSpPr>
            <a:spLocks noChangeArrowheads="1"/>
          </p:cNvSpPr>
          <p:nvPr/>
        </p:nvSpPr>
        <p:spPr bwMode="auto">
          <a:xfrm>
            <a:off x="2006600" y="4203700"/>
            <a:ext cx="558800" cy="800100"/>
          </a:xfrm>
          <a:custGeom>
            <a:avLst/>
            <a:gdLst>
              <a:gd name="T0" fmla="*/ 2147483647 w 352"/>
              <a:gd name="T1" fmla="*/ 2147483647 h 504"/>
              <a:gd name="T2" fmla="*/ 2147483647 w 352"/>
              <a:gd name="T3" fmla="*/ 2147483647 h 504"/>
              <a:gd name="T4" fmla="*/ 2147483647 w 352"/>
              <a:gd name="T5" fmla="*/ 2147483647 h 504"/>
              <a:gd name="T6" fmla="*/ 2147483647 w 352"/>
              <a:gd name="T7" fmla="*/ 2147483647 h 504"/>
              <a:gd name="T8" fmla="*/ 2147483647 w 352"/>
              <a:gd name="T9" fmla="*/ 2147483647 h 504"/>
              <a:gd name="T10" fmla="*/ 2147483647 w 352"/>
              <a:gd name="T11" fmla="*/ 2147483647 h 504"/>
              <a:gd name="T12" fmla="*/ 2147483647 w 352"/>
              <a:gd name="T13" fmla="*/ 2147483647 h 504"/>
              <a:gd name="T14" fmla="*/ 2147483647 w 352"/>
              <a:gd name="T15" fmla="*/ 2147483647 h 504"/>
              <a:gd name="T16" fmla="*/ 2147483647 w 352"/>
              <a:gd name="T17" fmla="*/ 2147483647 h 504"/>
              <a:gd name="T18" fmla="*/ 2147483647 w 352"/>
              <a:gd name="T19" fmla="*/ 2147483647 h 504"/>
              <a:gd name="T20" fmla="*/ 2147483647 w 352"/>
              <a:gd name="T21" fmla="*/ 2147483647 h 504"/>
              <a:gd name="T22" fmla="*/ 2147483647 w 352"/>
              <a:gd name="T23" fmla="*/ 2147483647 h 504"/>
              <a:gd name="T24" fmla="*/ 2147483647 w 352"/>
              <a:gd name="T25" fmla="*/ 2147483647 h 504"/>
              <a:gd name="T26" fmla="*/ 2147483647 w 352"/>
              <a:gd name="T27" fmla="*/ 2147483647 h 504"/>
              <a:gd name="T28" fmla="*/ 2147483647 w 352"/>
              <a:gd name="T29" fmla="*/ 0 h 504"/>
              <a:gd name="T30" fmla="*/ 2147483647 w 352"/>
              <a:gd name="T31" fmla="*/ 2147483647 h 504"/>
              <a:gd name="T32" fmla="*/ 2147483647 w 352"/>
              <a:gd name="T33" fmla="*/ 2147483647 h 504"/>
              <a:gd name="T34" fmla="*/ 0 w 352"/>
              <a:gd name="T35" fmla="*/ 2147483647 h 504"/>
              <a:gd name="T36" fmla="*/ 2147483647 w 352"/>
              <a:gd name="T37" fmla="*/ 2147483647 h 504"/>
              <a:gd name="T38" fmla="*/ 2147483647 w 352"/>
              <a:gd name="T39" fmla="*/ 2147483647 h 504"/>
              <a:gd name="T40" fmla="*/ 2147483647 w 352"/>
              <a:gd name="T41" fmla="*/ 2147483647 h 504"/>
              <a:gd name="T42" fmla="*/ 2147483647 w 352"/>
              <a:gd name="T43" fmla="*/ 2147483647 h 504"/>
              <a:gd name="T44" fmla="*/ 2147483647 w 352"/>
              <a:gd name="T45" fmla="*/ 2147483647 h 504"/>
              <a:gd name="T46" fmla="*/ 2147483647 w 352"/>
              <a:gd name="T47" fmla="*/ 2147483647 h 504"/>
              <a:gd name="T48" fmla="*/ 2147483647 w 352"/>
              <a:gd name="T49" fmla="*/ 2147483647 h 5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504"/>
              <a:gd name="T77" fmla="*/ 352 w 352"/>
              <a:gd name="T78" fmla="*/ 504 h 5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504">
                <a:moveTo>
                  <a:pt x="352" y="504"/>
                </a:moveTo>
                <a:cubicBezTo>
                  <a:pt x="343" y="477"/>
                  <a:pt x="334" y="454"/>
                  <a:pt x="324" y="428"/>
                </a:cubicBezTo>
                <a:cubicBezTo>
                  <a:pt x="329" y="397"/>
                  <a:pt x="323" y="366"/>
                  <a:pt x="316" y="336"/>
                </a:cubicBezTo>
                <a:cubicBezTo>
                  <a:pt x="321" y="306"/>
                  <a:pt x="323" y="285"/>
                  <a:pt x="336" y="260"/>
                </a:cubicBezTo>
                <a:cubicBezTo>
                  <a:pt x="332" y="239"/>
                  <a:pt x="335" y="226"/>
                  <a:pt x="316" y="220"/>
                </a:cubicBezTo>
                <a:cubicBezTo>
                  <a:pt x="313" y="216"/>
                  <a:pt x="311" y="211"/>
                  <a:pt x="308" y="208"/>
                </a:cubicBezTo>
                <a:cubicBezTo>
                  <a:pt x="304" y="205"/>
                  <a:pt x="298" y="206"/>
                  <a:pt x="296" y="204"/>
                </a:cubicBezTo>
                <a:cubicBezTo>
                  <a:pt x="282" y="190"/>
                  <a:pt x="281" y="183"/>
                  <a:pt x="276" y="168"/>
                </a:cubicBezTo>
                <a:cubicBezTo>
                  <a:pt x="282" y="136"/>
                  <a:pt x="299" y="128"/>
                  <a:pt x="324" y="112"/>
                </a:cubicBezTo>
                <a:cubicBezTo>
                  <a:pt x="332" y="98"/>
                  <a:pt x="343" y="93"/>
                  <a:pt x="352" y="80"/>
                </a:cubicBezTo>
                <a:cubicBezTo>
                  <a:pt x="333" y="24"/>
                  <a:pt x="311" y="51"/>
                  <a:pt x="232" y="48"/>
                </a:cubicBezTo>
                <a:cubicBezTo>
                  <a:pt x="201" y="37"/>
                  <a:pt x="182" y="63"/>
                  <a:pt x="156" y="72"/>
                </a:cubicBezTo>
                <a:cubicBezTo>
                  <a:pt x="109" y="66"/>
                  <a:pt x="125" y="58"/>
                  <a:pt x="92" y="36"/>
                </a:cubicBezTo>
                <a:cubicBezTo>
                  <a:pt x="86" y="28"/>
                  <a:pt x="81" y="20"/>
                  <a:pt x="76" y="12"/>
                </a:cubicBezTo>
                <a:cubicBezTo>
                  <a:pt x="73" y="8"/>
                  <a:pt x="68" y="0"/>
                  <a:pt x="68" y="0"/>
                </a:cubicBezTo>
                <a:cubicBezTo>
                  <a:pt x="42" y="8"/>
                  <a:pt x="51" y="38"/>
                  <a:pt x="40" y="60"/>
                </a:cubicBezTo>
                <a:cubicBezTo>
                  <a:pt x="30" y="77"/>
                  <a:pt x="16" y="93"/>
                  <a:pt x="8" y="112"/>
                </a:cubicBezTo>
                <a:cubicBezTo>
                  <a:pt x="4" y="119"/>
                  <a:pt x="0" y="136"/>
                  <a:pt x="0" y="136"/>
                </a:cubicBezTo>
                <a:cubicBezTo>
                  <a:pt x="1" y="168"/>
                  <a:pt x="1" y="200"/>
                  <a:pt x="4" y="232"/>
                </a:cubicBezTo>
                <a:cubicBezTo>
                  <a:pt x="5" y="247"/>
                  <a:pt x="16" y="276"/>
                  <a:pt x="16" y="276"/>
                </a:cubicBezTo>
                <a:cubicBezTo>
                  <a:pt x="19" y="326"/>
                  <a:pt x="6" y="391"/>
                  <a:pt x="36" y="436"/>
                </a:cubicBezTo>
                <a:cubicBezTo>
                  <a:pt x="47" y="481"/>
                  <a:pt x="39" y="463"/>
                  <a:pt x="112" y="468"/>
                </a:cubicBezTo>
                <a:cubicBezTo>
                  <a:pt x="133" y="471"/>
                  <a:pt x="151" y="475"/>
                  <a:pt x="172" y="480"/>
                </a:cubicBezTo>
                <a:cubicBezTo>
                  <a:pt x="196" y="471"/>
                  <a:pt x="237" y="489"/>
                  <a:pt x="264" y="492"/>
                </a:cubicBezTo>
                <a:cubicBezTo>
                  <a:pt x="290" y="500"/>
                  <a:pt x="323" y="504"/>
                  <a:pt x="352" y="504"/>
                </a:cubicBezTo>
                <a:close/>
              </a:path>
            </a:pathLst>
          </a:custGeom>
          <a:solidFill>
            <a:srgbClr val="FF00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687124" name="Group 22"/>
          <p:cNvGrpSpPr>
            <a:grpSpLocks/>
          </p:cNvGrpSpPr>
          <p:nvPr/>
        </p:nvGrpSpPr>
        <p:grpSpPr bwMode="auto">
          <a:xfrm>
            <a:off x="2422525" y="4384675"/>
            <a:ext cx="166688" cy="1225550"/>
            <a:chOff x="1526" y="2762"/>
            <a:chExt cx="105" cy="772"/>
          </a:xfrm>
        </p:grpSpPr>
        <p:sp>
          <p:nvSpPr>
            <p:cNvPr id="687134" name="AutoShape 23"/>
            <p:cNvSpPr>
              <a:spLocks noChangeArrowheads="1"/>
            </p:cNvSpPr>
            <p:nvPr/>
          </p:nvSpPr>
          <p:spPr bwMode="auto">
            <a:xfrm>
              <a:off x="1593" y="2863"/>
              <a:ext cx="31" cy="392"/>
            </a:xfrm>
            <a:custGeom>
              <a:avLst/>
              <a:gdLst>
                <a:gd name="T0" fmla="*/ 15 w 31"/>
                <a:gd name="T1" fmla="*/ 0 h 392"/>
                <a:gd name="T2" fmla="*/ 31 w 31"/>
                <a:gd name="T3" fmla="*/ 280 h 392"/>
                <a:gd name="T4" fmla="*/ 15 w 31"/>
                <a:gd name="T5" fmla="*/ 392 h 392"/>
                <a:gd name="T6" fmla="*/ 0 60000 65536"/>
                <a:gd name="T7" fmla="*/ 0 60000 65536"/>
                <a:gd name="T8" fmla="*/ 0 60000 65536"/>
                <a:gd name="T9" fmla="*/ 0 w 31"/>
                <a:gd name="T10" fmla="*/ 0 h 392"/>
                <a:gd name="T11" fmla="*/ 31 w 31"/>
                <a:gd name="T12" fmla="*/ 392 h 392"/>
              </a:gdLst>
              <a:ahLst/>
              <a:cxnLst>
                <a:cxn ang="T6">
                  <a:pos x="T0" y="T1"/>
                </a:cxn>
                <a:cxn ang="T7">
                  <a:pos x="T2" y="T3"/>
                </a:cxn>
                <a:cxn ang="T8">
                  <a:pos x="T4" y="T5"/>
                </a:cxn>
              </a:cxnLst>
              <a:rect l="T9" t="T10" r="T11" b="T12"/>
              <a:pathLst>
                <a:path w="31" h="392">
                  <a:moveTo>
                    <a:pt x="15" y="0"/>
                  </a:moveTo>
                  <a:cubicBezTo>
                    <a:pt x="7" y="93"/>
                    <a:pt x="0" y="189"/>
                    <a:pt x="31" y="280"/>
                  </a:cubicBezTo>
                  <a:cubicBezTo>
                    <a:pt x="29" y="296"/>
                    <a:pt x="15" y="363"/>
                    <a:pt x="15" y="392"/>
                  </a:cubicBezTo>
                </a:path>
              </a:pathLst>
            </a:custGeom>
            <a:noFill/>
            <a:ln w="9360">
              <a:solidFill>
                <a:srgbClr val="FFFF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7135" name="AutoShape 24"/>
            <p:cNvSpPr>
              <a:spLocks noChangeArrowheads="1"/>
            </p:cNvSpPr>
            <p:nvPr/>
          </p:nvSpPr>
          <p:spPr bwMode="auto">
            <a:xfrm>
              <a:off x="1526" y="3255"/>
              <a:ext cx="106" cy="280"/>
            </a:xfrm>
            <a:custGeom>
              <a:avLst/>
              <a:gdLst>
                <a:gd name="T0" fmla="*/ 82 w 106"/>
                <a:gd name="T1" fmla="*/ 0 h 280"/>
                <a:gd name="T2" fmla="*/ 34 w 106"/>
                <a:gd name="T3" fmla="*/ 264 h 280"/>
                <a:gd name="T4" fmla="*/ 106 w 106"/>
                <a:gd name="T5" fmla="*/ 216 h 280"/>
                <a:gd name="T6" fmla="*/ 74 w 106"/>
                <a:gd name="T7" fmla="*/ 112 h 280"/>
                <a:gd name="T8" fmla="*/ 74 w 106"/>
                <a:gd name="T9" fmla="*/ 48 h 280"/>
                <a:gd name="T10" fmla="*/ 58 w 106"/>
                <a:gd name="T11" fmla="*/ 24 h 280"/>
                <a:gd name="T12" fmla="*/ 82 w 106"/>
                <a:gd name="T13" fmla="*/ 0 h 280"/>
                <a:gd name="T14" fmla="*/ 0 60000 65536"/>
                <a:gd name="T15" fmla="*/ 0 60000 65536"/>
                <a:gd name="T16" fmla="*/ 0 60000 65536"/>
                <a:gd name="T17" fmla="*/ 0 60000 65536"/>
                <a:gd name="T18" fmla="*/ 0 60000 65536"/>
                <a:gd name="T19" fmla="*/ 0 60000 65536"/>
                <a:gd name="T20" fmla="*/ 0 60000 65536"/>
                <a:gd name="T21" fmla="*/ 0 w 106"/>
                <a:gd name="T22" fmla="*/ 0 h 280"/>
                <a:gd name="T23" fmla="*/ 106 w 10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280">
                  <a:moveTo>
                    <a:pt x="82" y="0"/>
                  </a:moveTo>
                  <a:cubicBezTo>
                    <a:pt x="0" y="54"/>
                    <a:pt x="56" y="175"/>
                    <a:pt x="34" y="264"/>
                  </a:cubicBezTo>
                  <a:cubicBezTo>
                    <a:pt x="83" y="280"/>
                    <a:pt x="91" y="259"/>
                    <a:pt x="106" y="216"/>
                  </a:cubicBezTo>
                  <a:cubicBezTo>
                    <a:pt x="94" y="180"/>
                    <a:pt x="82" y="147"/>
                    <a:pt x="74" y="112"/>
                  </a:cubicBezTo>
                  <a:cubicBezTo>
                    <a:pt x="83" y="82"/>
                    <a:pt x="87" y="84"/>
                    <a:pt x="74" y="48"/>
                  </a:cubicBezTo>
                  <a:cubicBezTo>
                    <a:pt x="70" y="38"/>
                    <a:pt x="56" y="33"/>
                    <a:pt x="58" y="24"/>
                  </a:cubicBezTo>
                  <a:cubicBezTo>
                    <a:pt x="59" y="12"/>
                    <a:pt x="74" y="8"/>
                    <a:pt x="82" y="0"/>
                  </a:cubicBezTo>
                  <a:close/>
                </a:path>
              </a:pathLst>
            </a:custGeom>
            <a:solidFill>
              <a:srgbClr val="FF99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7136" name="AutoShape 25"/>
            <p:cNvSpPr>
              <a:spLocks noChangeArrowheads="1"/>
            </p:cNvSpPr>
            <p:nvPr/>
          </p:nvSpPr>
          <p:spPr bwMode="auto">
            <a:xfrm>
              <a:off x="1550" y="2762"/>
              <a:ext cx="80" cy="114"/>
            </a:xfrm>
            <a:custGeom>
              <a:avLst/>
              <a:gdLst>
                <a:gd name="T0" fmla="*/ 58 w 80"/>
                <a:gd name="T1" fmla="*/ 105 h 114"/>
                <a:gd name="T2" fmla="*/ 22 w 80"/>
                <a:gd name="T3" fmla="*/ 87 h 114"/>
                <a:gd name="T4" fmla="*/ 6 w 80"/>
                <a:gd name="T5" fmla="*/ 61 h 114"/>
                <a:gd name="T6" fmla="*/ 0 w 80"/>
                <a:gd name="T7" fmla="*/ 35 h 114"/>
                <a:gd name="T8" fmla="*/ 16 w 80"/>
                <a:gd name="T9" fmla="*/ 25 h 114"/>
                <a:gd name="T10" fmla="*/ 36 w 80"/>
                <a:gd name="T11" fmla="*/ 1 h 114"/>
                <a:gd name="T12" fmla="*/ 78 w 80"/>
                <a:gd name="T13" fmla="*/ 23 h 114"/>
                <a:gd name="T14" fmla="*/ 62 w 80"/>
                <a:gd name="T15" fmla="*/ 93 h 114"/>
                <a:gd name="T16" fmla="*/ 58 w 80"/>
                <a:gd name="T17" fmla="*/ 105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14"/>
                <a:gd name="T29" fmla="*/ 80 w 80"/>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14">
                  <a:moveTo>
                    <a:pt x="58" y="105"/>
                  </a:moveTo>
                  <a:cubicBezTo>
                    <a:pt x="47" y="97"/>
                    <a:pt x="34" y="91"/>
                    <a:pt x="22" y="87"/>
                  </a:cubicBezTo>
                  <a:cubicBezTo>
                    <a:pt x="16" y="78"/>
                    <a:pt x="10" y="70"/>
                    <a:pt x="6" y="61"/>
                  </a:cubicBezTo>
                  <a:cubicBezTo>
                    <a:pt x="4" y="51"/>
                    <a:pt x="2" y="43"/>
                    <a:pt x="0" y="35"/>
                  </a:cubicBezTo>
                  <a:cubicBezTo>
                    <a:pt x="2" y="26"/>
                    <a:pt x="7" y="27"/>
                    <a:pt x="16" y="25"/>
                  </a:cubicBezTo>
                  <a:cubicBezTo>
                    <a:pt x="22" y="16"/>
                    <a:pt x="27" y="6"/>
                    <a:pt x="36" y="1"/>
                  </a:cubicBezTo>
                  <a:cubicBezTo>
                    <a:pt x="62" y="9"/>
                    <a:pt x="62" y="0"/>
                    <a:pt x="78" y="23"/>
                  </a:cubicBezTo>
                  <a:cubicBezTo>
                    <a:pt x="80" y="45"/>
                    <a:pt x="75" y="73"/>
                    <a:pt x="62" y="93"/>
                  </a:cubicBezTo>
                  <a:cubicBezTo>
                    <a:pt x="57" y="110"/>
                    <a:pt x="58" y="114"/>
                    <a:pt x="58" y="105"/>
                  </a:cubicBezTo>
                  <a:close/>
                </a:path>
              </a:pathLst>
            </a:custGeom>
            <a:solidFill>
              <a:srgbClr val="FF99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48154" name="Text Box 26"/>
          <p:cNvSpPr txBox="1">
            <a:spLocks noChangeArrowheads="1"/>
          </p:cNvSpPr>
          <p:nvPr/>
        </p:nvSpPr>
        <p:spPr bwMode="auto">
          <a:xfrm>
            <a:off x="2055813" y="4343400"/>
            <a:ext cx="1398587"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Israel</a:t>
            </a:r>
          </a:p>
        </p:txBody>
      </p:sp>
      <p:sp>
        <p:nvSpPr>
          <p:cNvPr id="687126" name="AutoShape 27"/>
          <p:cNvSpPr>
            <a:spLocks noChangeArrowheads="1"/>
          </p:cNvSpPr>
          <p:nvPr/>
        </p:nvSpPr>
        <p:spPr bwMode="auto">
          <a:xfrm>
            <a:off x="7848600" y="5334000"/>
            <a:ext cx="1430338" cy="1755775"/>
          </a:xfrm>
          <a:custGeom>
            <a:avLst/>
            <a:gdLst>
              <a:gd name="T0" fmla="*/ 2147483647 w 757"/>
              <a:gd name="T1" fmla="*/ 2147483647 h 1106"/>
              <a:gd name="T2" fmla="*/ 2147483647 w 757"/>
              <a:gd name="T3" fmla="*/ 2147483647 h 1106"/>
              <a:gd name="T4" fmla="*/ 2147483647 w 757"/>
              <a:gd name="T5" fmla="*/ 2147483647 h 1106"/>
              <a:gd name="T6" fmla="*/ 2147483647 w 757"/>
              <a:gd name="T7" fmla="*/ 2147483647 h 1106"/>
              <a:gd name="T8" fmla="*/ 2147483647 w 757"/>
              <a:gd name="T9" fmla="*/ 2147483647 h 1106"/>
              <a:gd name="T10" fmla="*/ 2147483647 w 757"/>
              <a:gd name="T11" fmla="*/ 2147483647 h 1106"/>
              <a:gd name="T12" fmla="*/ 2147483647 w 757"/>
              <a:gd name="T13" fmla="*/ 2147483647 h 1106"/>
              <a:gd name="T14" fmla="*/ 2147483647 w 757"/>
              <a:gd name="T15" fmla="*/ 2147483647 h 1106"/>
              <a:gd name="T16" fmla="*/ 2147483647 w 757"/>
              <a:gd name="T17" fmla="*/ 2147483647 h 1106"/>
              <a:gd name="T18" fmla="*/ 2147483647 w 757"/>
              <a:gd name="T19" fmla="*/ 2147483647 h 1106"/>
              <a:gd name="T20" fmla="*/ 2147483647 w 757"/>
              <a:gd name="T21" fmla="*/ 2147483647 h 1106"/>
              <a:gd name="T22" fmla="*/ 0 w 757"/>
              <a:gd name="T23" fmla="*/ 2147483647 h 1106"/>
              <a:gd name="T24" fmla="*/ 2147483647 w 757"/>
              <a:gd name="T25" fmla="*/ 2147483647 h 1106"/>
              <a:gd name="T26" fmla="*/ 2147483647 w 757"/>
              <a:gd name="T27" fmla="*/ 2147483647 h 1106"/>
              <a:gd name="T28" fmla="*/ 2147483647 w 757"/>
              <a:gd name="T29" fmla="*/ 2147483647 h 1106"/>
              <a:gd name="T30" fmla="*/ 2147483647 w 757"/>
              <a:gd name="T31" fmla="*/ 2147483647 h 1106"/>
              <a:gd name="T32" fmla="*/ 2147483647 w 757"/>
              <a:gd name="T33" fmla="*/ 2147483647 h 1106"/>
              <a:gd name="T34" fmla="*/ 2147483647 w 757"/>
              <a:gd name="T35" fmla="*/ 2147483647 h 1106"/>
              <a:gd name="T36" fmla="*/ 2147483647 w 757"/>
              <a:gd name="T37" fmla="*/ 2147483647 h 1106"/>
              <a:gd name="T38" fmla="*/ 2147483647 w 757"/>
              <a:gd name="T39" fmla="*/ 2147483647 h 1106"/>
              <a:gd name="T40" fmla="*/ 2147483647 w 757"/>
              <a:gd name="T41" fmla="*/ 2147483647 h 1106"/>
              <a:gd name="T42" fmla="*/ 2147483647 w 757"/>
              <a:gd name="T43" fmla="*/ 2147483647 h 1106"/>
              <a:gd name="T44" fmla="*/ 2147483647 w 757"/>
              <a:gd name="T45" fmla="*/ 2147483647 h 1106"/>
              <a:gd name="T46" fmla="*/ 2147483647 w 757"/>
              <a:gd name="T47" fmla="*/ 2147483647 h 1106"/>
              <a:gd name="T48" fmla="*/ 2147483647 w 757"/>
              <a:gd name="T49" fmla="*/ 2147483647 h 1106"/>
              <a:gd name="T50" fmla="*/ 2147483647 w 757"/>
              <a:gd name="T51" fmla="*/ 2147483647 h 1106"/>
              <a:gd name="T52" fmla="*/ 2147483647 w 757"/>
              <a:gd name="T53" fmla="*/ 2147483647 h 1106"/>
              <a:gd name="T54" fmla="*/ 2147483647 w 757"/>
              <a:gd name="T55" fmla="*/ 2147483647 h 1106"/>
              <a:gd name="T56" fmla="*/ 2147483647 w 757"/>
              <a:gd name="T57" fmla="*/ 2147483647 h 1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7"/>
              <a:gd name="T88" fmla="*/ 0 h 1106"/>
              <a:gd name="T89" fmla="*/ 757 w 757"/>
              <a:gd name="T90" fmla="*/ 1106 h 1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7" h="1106">
                <a:moveTo>
                  <a:pt x="691" y="229"/>
                </a:moveTo>
                <a:cubicBezTo>
                  <a:pt x="668" y="159"/>
                  <a:pt x="691" y="201"/>
                  <a:pt x="594" y="144"/>
                </a:cubicBezTo>
                <a:cubicBezTo>
                  <a:pt x="571" y="130"/>
                  <a:pt x="556" y="105"/>
                  <a:pt x="533" y="95"/>
                </a:cubicBezTo>
                <a:cubicBezTo>
                  <a:pt x="514" y="86"/>
                  <a:pt x="492" y="88"/>
                  <a:pt x="473" y="83"/>
                </a:cubicBezTo>
                <a:cubicBezTo>
                  <a:pt x="463" y="80"/>
                  <a:pt x="387" y="54"/>
                  <a:pt x="364" y="47"/>
                </a:cubicBezTo>
                <a:cubicBezTo>
                  <a:pt x="351" y="42"/>
                  <a:pt x="327" y="35"/>
                  <a:pt x="327" y="35"/>
                </a:cubicBezTo>
                <a:cubicBezTo>
                  <a:pt x="319" y="26"/>
                  <a:pt x="309" y="0"/>
                  <a:pt x="303" y="10"/>
                </a:cubicBezTo>
                <a:cubicBezTo>
                  <a:pt x="280" y="40"/>
                  <a:pt x="295" y="86"/>
                  <a:pt x="279" y="120"/>
                </a:cubicBezTo>
                <a:cubicBezTo>
                  <a:pt x="258" y="161"/>
                  <a:pt x="175" y="249"/>
                  <a:pt x="133" y="277"/>
                </a:cubicBezTo>
                <a:cubicBezTo>
                  <a:pt x="94" y="334"/>
                  <a:pt x="113" y="299"/>
                  <a:pt x="85" y="386"/>
                </a:cubicBezTo>
                <a:cubicBezTo>
                  <a:pt x="80" y="398"/>
                  <a:pt x="82" y="414"/>
                  <a:pt x="73" y="423"/>
                </a:cubicBezTo>
                <a:cubicBezTo>
                  <a:pt x="35" y="459"/>
                  <a:pt x="58" y="441"/>
                  <a:pt x="0" y="471"/>
                </a:cubicBezTo>
                <a:cubicBezTo>
                  <a:pt x="18" y="525"/>
                  <a:pt x="45" y="550"/>
                  <a:pt x="97" y="568"/>
                </a:cubicBezTo>
                <a:cubicBezTo>
                  <a:pt x="129" y="616"/>
                  <a:pt x="131" y="676"/>
                  <a:pt x="182" y="714"/>
                </a:cubicBezTo>
                <a:cubicBezTo>
                  <a:pt x="205" y="731"/>
                  <a:pt x="255" y="762"/>
                  <a:pt x="255" y="762"/>
                </a:cubicBezTo>
                <a:cubicBezTo>
                  <a:pt x="250" y="778"/>
                  <a:pt x="239" y="794"/>
                  <a:pt x="242" y="811"/>
                </a:cubicBezTo>
                <a:cubicBezTo>
                  <a:pt x="243" y="822"/>
                  <a:pt x="260" y="825"/>
                  <a:pt x="267" y="835"/>
                </a:cubicBezTo>
                <a:cubicBezTo>
                  <a:pt x="307" y="900"/>
                  <a:pt x="241" y="845"/>
                  <a:pt x="315" y="895"/>
                </a:cubicBezTo>
                <a:cubicBezTo>
                  <a:pt x="323" y="919"/>
                  <a:pt x="330" y="943"/>
                  <a:pt x="339" y="968"/>
                </a:cubicBezTo>
                <a:cubicBezTo>
                  <a:pt x="342" y="980"/>
                  <a:pt x="339" y="999"/>
                  <a:pt x="351" y="1004"/>
                </a:cubicBezTo>
                <a:cubicBezTo>
                  <a:pt x="375" y="1012"/>
                  <a:pt x="424" y="1029"/>
                  <a:pt x="424" y="1029"/>
                </a:cubicBezTo>
                <a:cubicBezTo>
                  <a:pt x="452" y="1025"/>
                  <a:pt x="480" y="1017"/>
                  <a:pt x="509" y="1017"/>
                </a:cubicBezTo>
                <a:cubicBezTo>
                  <a:pt x="752" y="1017"/>
                  <a:pt x="757" y="1106"/>
                  <a:pt x="727" y="980"/>
                </a:cubicBezTo>
                <a:cubicBezTo>
                  <a:pt x="735" y="923"/>
                  <a:pt x="748" y="867"/>
                  <a:pt x="751" y="811"/>
                </a:cubicBezTo>
                <a:cubicBezTo>
                  <a:pt x="754" y="736"/>
                  <a:pt x="727" y="653"/>
                  <a:pt x="715" y="580"/>
                </a:cubicBezTo>
                <a:cubicBezTo>
                  <a:pt x="733" y="505"/>
                  <a:pt x="712" y="426"/>
                  <a:pt x="703" y="350"/>
                </a:cubicBezTo>
                <a:cubicBezTo>
                  <a:pt x="699" y="321"/>
                  <a:pt x="696" y="293"/>
                  <a:pt x="691" y="265"/>
                </a:cubicBezTo>
                <a:cubicBezTo>
                  <a:pt x="688" y="252"/>
                  <a:pt x="679" y="241"/>
                  <a:pt x="679" y="229"/>
                </a:cubicBezTo>
                <a:cubicBezTo>
                  <a:pt x="679" y="225"/>
                  <a:pt x="687" y="229"/>
                  <a:pt x="691" y="229"/>
                </a:cubicBezTo>
                <a:close/>
              </a:path>
            </a:pathLst>
          </a:custGeom>
          <a:solidFill>
            <a:srgbClr val="000000"/>
          </a:solidFill>
          <a:ln w="9360">
            <a:solidFill>
              <a:srgbClr val="FFFFFF"/>
            </a:solidFill>
            <a:round/>
            <a:headEnd/>
            <a:tailEnd/>
          </a:ln>
        </p:spPr>
        <p:txBody>
          <a:bodyPr wrap="none" anchor="ctr"/>
          <a:lstStyle/>
          <a:p>
            <a:pPr marL="0" marR="0" lvl="0" indent="0" algn="l" defTabSz="449263"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87127" name="Text Box 28"/>
          <p:cNvSpPr txBox="1">
            <a:spLocks noChangeArrowheads="1"/>
          </p:cNvSpPr>
          <p:nvPr/>
        </p:nvSpPr>
        <p:spPr bwMode="auto">
          <a:xfrm>
            <a:off x="8081963" y="5791200"/>
            <a:ext cx="1225550" cy="86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Persian</a:t>
            </a:r>
          </a:p>
          <a:p>
            <a:pPr marL="0" marR="0" lvl="0" indent="0" algn="ctr" defTabSz="449263" rtl="0" eaLnBrk="1" fontAlgn="base" latinLnBrk="0" hangingPunct="1">
              <a:lnSpc>
                <a:spcPct val="100000"/>
              </a:lnSpc>
              <a:spcBef>
                <a:spcPts val="125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Gulf</a:t>
            </a:r>
          </a:p>
        </p:txBody>
      </p:sp>
      <p:sp>
        <p:nvSpPr>
          <p:cNvPr id="48160" name="AutoShape 32"/>
          <p:cNvSpPr>
            <a:spLocks noChangeArrowheads="1"/>
          </p:cNvSpPr>
          <p:nvPr/>
        </p:nvSpPr>
        <p:spPr bwMode="auto">
          <a:xfrm>
            <a:off x="5867400" y="2667000"/>
            <a:ext cx="533400" cy="533400"/>
          </a:xfrm>
          <a:prstGeom prst="irregularSeal2">
            <a:avLst/>
          </a:prstGeom>
          <a:solidFill>
            <a:srgbClr val="FF0000"/>
          </a:solidFill>
          <a:ln w="9360">
            <a:solidFill>
              <a:srgbClr val="FFFFFF"/>
            </a:solidFill>
            <a:miter lim="800000"/>
            <a:headEnd/>
            <a:tailEnd/>
          </a:ln>
        </p:spPr>
        <p:txBody>
          <a:bodyPr wrap="none" anchor="ct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687132" name="Text Box 33"/>
          <p:cNvSpPr txBox="1">
            <a:spLocks noChangeArrowheads="1"/>
          </p:cNvSpPr>
          <p:nvPr/>
        </p:nvSpPr>
        <p:spPr bwMode="auto">
          <a:xfrm>
            <a:off x="8382000" y="0"/>
            <a:ext cx="7556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
                <a:srgbClr val="FFFF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454</a:t>
            </a:r>
          </a:p>
        </p:txBody>
      </p:sp>
      <p:sp>
        <p:nvSpPr>
          <p:cNvPr id="687133" name="Text Box 34"/>
          <p:cNvSpPr txBox="1">
            <a:spLocks noChangeArrowheads="1"/>
          </p:cNvSpPr>
          <p:nvPr/>
        </p:nvSpPr>
        <p:spPr bwMode="auto">
          <a:xfrm>
            <a:off x="5486400" y="5922963"/>
            <a:ext cx="1828800"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ctr" defTabSz="449263" rtl="0" eaLnBrk="1" fontAlgn="base" latinLnBrk="0" hangingPunct="1">
              <a:lnSpc>
                <a:spcPct val="100000"/>
              </a:lnSpc>
              <a:spcBef>
                <a:spcPts val="2000"/>
              </a:spcBef>
              <a:spcAft>
                <a:spcPct val="0"/>
              </a:spcAft>
              <a:buClr>
                <a:srgbClr val="FFFFFF"/>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Isaiah 7</a:t>
            </a:r>
          </a:p>
        </p:txBody>
      </p:sp>
      <p:sp>
        <p:nvSpPr>
          <p:cNvPr id="2" name="Title 1"/>
          <p:cNvSpPr>
            <a:spLocks noGrp="1"/>
          </p:cNvSpPr>
          <p:nvPr>
            <p:ph type="title" idx="4294967295"/>
          </p:nvPr>
        </p:nvSpPr>
        <p:spPr>
          <a:xfrm>
            <a:off x="0" y="332656"/>
            <a:ext cx="9144000" cy="936104"/>
          </a:xfrm>
        </p:spPr>
        <p:txBody>
          <a:bodyPr/>
          <a:lstStyle/>
          <a:p>
            <a:pPr rtl="0" fontAlgn="base"/>
            <a:r>
              <a:rPr lang="en-GB" sz="6000" b="1" kern="1200" dirty="0">
                <a:solidFill>
                  <a:srgbClr val="FFCC66"/>
                </a:solidFill>
                <a:effectLst/>
                <a:latin typeface="Arial"/>
                <a:ea typeface="ＭＳ Ｐゴシック"/>
                <a:cs typeface="Arial"/>
              </a:rPr>
              <a:t>The Assyrian Threat</a:t>
            </a:r>
            <a:endParaRPr lang="en-US" dirty="0"/>
          </a:p>
        </p:txBody>
      </p:sp>
    </p:spTree>
    <p:extLst>
      <p:ext uri="{BB962C8B-B14F-4D97-AF65-F5344CB8AC3E}">
        <p14:creationId xmlns:p14="http://schemas.microsoft.com/office/powerpoint/2010/main" val="2437873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afterEffect">
                                  <p:stCondLst>
                                    <p:cond delay="0"/>
                                  </p:stCondLst>
                                  <p:iterate type="lt">
                                    <p:tmPct val="100000"/>
                                  </p:iterate>
                                  <p:childTnLst>
                                    <p:set>
                                      <p:cBhvr additive="repl">
                                        <p:cTn id="6" dur="1" fill="hold">
                                          <p:stCondLst>
                                            <p:cond delay="0"/>
                                          </p:stCondLst>
                                        </p:cTn>
                                        <p:tgtEl>
                                          <p:spTgt spid="48131"/>
                                        </p:tgtEl>
                                        <p:attrNameLst>
                                          <p:attrName>style.visibility</p:attrName>
                                        </p:attrNameLst>
                                      </p:cBhvr>
                                      <p:to>
                                        <p:strVal val="visible"/>
                                      </p:to>
                                    </p:set>
                                    <p:anim calcmode="lin" valueType="num">
                                      <p:cBhvr additive="repl">
                                        <p:cTn id="7" dur="75" fill="hold"/>
                                        <p:tgtEl>
                                          <p:spTgt spid="48131"/>
                                        </p:tgtEl>
                                        <p:attrNameLst>
                                          <p:attrName>ppt_w</p:attrName>
                                        </p:attrNameLst>
                                      </p:cBhvr>
                                      <p:tavLst>
                                        <p:tav tm="100000">
                                          <p:val>
                                            <p:fltVal val="0"/>
                                          </p:val>
                                        </p:tav>
                                        <p:tav>
                                          <p:val>
                                            <p:strVal val="#ppt_w"/>
                                          </p:val>
                                        </p:tav>
                                      </p:tavLst>
                                    </p:anim>
                                    <p:anim calcmode="lin" valueType="num">
                                      <p:cBhvr additive="repl">
                                        <p:cTn id="8" dur="75" fill="hold"/>
                                        <p:tgtEl>
                                          <p:spTgt spid="48131"/>
                                        </p:tgtEl>
                                        <p:attrNameLst>
                                          <p:attrName>ppt_h</p:attrName>
                                        </p:attrNameLst>
                                      </p:cBhvr>
                                      <p:tavLst>
                                        <p:tav tm="100000">
                                          <p:val>
                                            <p:strVal val="#ppt_h"/>
                                          </p:val>
                                        </p:tav>
                                        <p:tav>
                                          <p:val>
                                            <p:strVal val="#ppt_h"/>
                                          </p:val>
                                        </p:tav>
                                      </p:tavLst>
                                    </p:anim>
                                  </p:childTnLst>
                                </p:cTn>
                              </p:par>
                            </p:childTnLst>
                          </p:cTn>
                        </p:par>
                        <p:par>
                          <p:cTn id="9" fill="hold" nodeType="afterGroup">
                            <p:stCondLst>
                              <p:cond delay="1275"/>
                            </p:stCondLst>
                            <p:childTnLst>
                              <p:par>
                                <p:cTn id="10" presetID="1" presetClass="entr" fill="hold" grpId="0" nodeType="afterEffect">
                                  <p:stCondLst>
                                    <p:cond delay="0"/>
                                  </p:stCondLst>
                                  <p:childTnLst>
                                    <p:set>
                                      <p:cBhvr additive="repl">
                                        <p:cTn id="11" dur="1" fill="hold">
                                          <p:stCondLst>
                                            <p:cond delay="0"/>
                                          </p:stCondLst>
                                        </p:cTn>
                                        <p:tgtEl>
                                          <p:spTgt spid="48160"/>
                                        </p:tgtEl>
                                        <p:attrNameLst>
                                          <p:attrName>style.visibility</p:attrName>
                                        </p:attrNameLst>
                                      </p:cBhvr>
                                      <p:to>
                                        <p:strVal val="visible"/>
                                      </p:to>
                                    </p:set>
                                  </p:childTnLst>
                                </p:cTn>
                              </p:par>
                            </p:childTnLst>
                          </p:cTn>
                        </p:par>
                        <p:par>
                          <p:cTn id="12" fill="hold" nodeType="afterGroup">
                            <p:stCondLst>
                              <p:cond delay="2775"/>
                            </p:stCondLst>
                            <p:childTnLst>
                              <p:par>
                                <p:cTn id="13" presetID="4" presetClass="entr" presetSubtype="32" fill="hold" nodeType="afterEffect">
                                  <p:stCondLst>
                                    <p:cond delay="0"/>
                                  </p:stCondLst>
                                  <p:childTnLst>
                                    <p:set>
                                      <p:cBhvr additive="repl">
                                        <p:cTn id="14" dur="1" fill="hold">
                                          <p:stCondLst>
                                            <p:cond delay="0"/>
                                          </p:stCondLst>
                                        </p:cTn>
                                        <p:tgtEl>
                                          <p:spTgt spid="48141"/>
                                        </p:tgtEl>
                                        <p:attrNameLst>
                                          <p:attrName>style.visibility</p:attrName>
                                        </p:attrNameLst>
                                      </p:cBhvr>
                                      <p:to>
                                        <p:strVal val="visible"/>
                                      </p:to>
                                    </p:set>
                                    <p:animEffect transition="in" filter="box(out)">
                                      <p:cBhvr additive="repl">
                                        <p:cTn id="15" dur="500"/>
                                        <p:tgtEl>
                                          <p:spTgt spid="48141"/>
                                        </p:tgtEl>
                                      </p:cBhvr>
                                    </p:animEffect>
                                  </p:childTnLst>
                                </p:cTn>
                              </p:par>
                            </p:childTnLst>
                          </p:cTn>
                        </p:par>
                        <p:par>
                          <p:cTn id="16" fill="hold" nodeType="afterGroup">
                            <p:stCondLst>
                              <p:cond delay="4275"/>
                            </p:stCondLst>
                            <p:childTnLst>
                              <p:par>
                                <p:cTn id="17" presetID="4" presetClass="entr" presetSubtype="32" fill="hold" grpId="0" nodeType="afterEffect">
                                  <p:stCondLst>
                                    <p:cond delay="0"/>
                                  </p:stCondLst>
                                  <p:childTnLst>
                                    <p:set>
                                      <p:cBhvr additive="repl">
                                        <p:cTn id="18" dur="1" fill="hold">
                                          <p:stCondLst>
                                            <p:cond delay="0"/>
                                          </p:stCondLst>
                                        </p:cTn>
                                        <p:tgtEl>
                                          <p:spTgt spid="48130"/>
                                        </p:tgtEl>
                                        <p:attrNameLst>
                                          <p:attrName>style.visibility</p:attrName>
                                        </p:attrNameLst>
                                      </p:cBhvr>
                                      <p:to>
                                        <p:strVal val="visible"/>
                                      </p:to>
                                    </p:set>
                                    <p:animEffect transition="in" filter="box(out)">
                                      <p:cBhvr additive="repl">
                                        <p:cTn id="19" dur="500"/>
                                        <p:tgtEl>
                                          <p:spTgt spid="48130"/>
                                        </p:tgtEl>
                                      </p:cBhvr>
                                    </p:animEffect>
                                  </p:childTnLst>
                                </p:cTn>
                              </p:par>
                            </p:childTnLst>
                          </p:cTn>
                        </p:par>
                        <p:par>
                          <p:cTn id="20" fill="hold" nodeType="afterGroup">
                            <p:stCondLst>
                              <p:cond delay="5775"/>
                            </p:stCondLst>
                            <p:childTnLst>
                              <p:par>
                                <p:cTn id="21" presetID="22" presetClass="entr" presetSubtype="2" fill="hold" grpId="0" nodeType="afterEffect">
                                  <p:stCondLst>
                                    <p:cond delay="0"/>
                                  </p:stCondLst>
                                  <p:childTnLst>
                                    <p:set>
                                      <p:cBhvr additive="repl">
                                        <p:cTn id="22" dur="1" fill="hold">
                                          <p:stCondLst>
                                            <p:cond delay="0"/>
                                          </p:stCondLst>
                                        </p:cTn>
                                        <p:tgtEl>
                                          <p:spTgt spid="48145"/>
                                        </p:tgtEl>
                                        <p:attrNameLst>
                                          <p:attrName>style.visibility</p:attrName>
                                        </p:attrNameLst>
                                      </p:cBhvr>
                                      <p:to>
                                        <p:strVal val="visible"/>
                                      </p:to>
                                    </p:set>
                                    <p:animEffect transition="in" filter="wipe(right)">
                                      <p:cBhvr additive="repl">
                                        <p:cTn id="23" dur="500"/>
                                        <p:tgtEl>
                                          <p:spTgt spid="48145"/>
                                        </p:tgtEl>
                                      </p:cBhvr>
                                    </p:animEffect>
                                  </p:childTnLst>
                                </p:cTn>
                              </p:par>
                            </p:childTnLst>
                          </p:cTn>
                        </p:par>
                        <p:par>
                          <p:cTn id="24" fill="hold" nodeType="afterGroup">
                            <p:stCondLst>
                              <p:cond delay="7275"/>
                            </p:stCondLst>
                            <p:childTnLst>
                              <p:par>
                                <p:cTn id="25" presetID="22" presetClass="entr" presetSubtype="2" fill="hold" grpId="0" nodeType="afterEffect">
                                  <p:stCondLst>
                                    <p:cond delay="0"/>
                                  </p:stCondLst>
                                  <p:childTnLst>
                                    <p:set>
                                      <p:cBhvr additive="repl">
                                        <p:cTn id="26" dur="1" fill="hold">
                                          <p:stCondLst>
                                            <p:cond delay="0"/>
                                          </p:stCondLst>
                                        </p:cTn>
                                        <p:tgtEl>
                                          <p:spTgt spid="48146"/>
                                        </p:tgtEl>
                                        <p:attrNameLst>
                                          <p:attrName>style.visibility</p:attrName>
                                        </p:attrNameLst>
                                      </p:cBhvr>
                                      <p:to>
                                        <p:strVal val="visible"/>
                                      </p:to>
                                    </p:set>
                                    <p:animEffect transition="in" filter="wipe(right)">
                                      <p:cBhvr additive="repl">
                                        <p:cTn id="27" dur="500"/>
                                        <p:tgtEl>
                                          <p:spTgt spid="48146"/>
                                        </p:tgtEl>
                                      </p:cBhvr>
                                    </p:animEffect>
                                  </p:childTnLst>
                                </p:cTn>
                              </p:par>
                            </p:childTnLst>
                          </p:cTn>
                        </p:par>
                        <p:par>
                          <p:cTn id="28" fill="hold" nodeType="afterGroup">
                            <p:stCondLst>
                              <p:cond delay="8775"/>
                            </p:stCondLst>
                            <p:childTnLst>
                              <p:par>
                                <p:cTn id="29" presetID="22" presetClass="entr" presetSubtype="2" fill="hold" grpId="0" nodeType="afterEffect">
                                  <p:stCondLst>
                                    <p:cond delay="0"/>
                                  </p:stCondLst>
                                  <p:childTnLst>
                                    <p:set>
                                      <p:cBhvr additive="repl">
                                        <p:cTn id="30" dur="1" fill="hold">
                                          <p:stCondLst>
                                            <p:cond delay="0"/>
                                          </p:stCondLst>
                                        </p:cTn>
                                        <p:tgtEl>
                                          <p:spTgt spid="48147"/>
                                        </p:tgtEl>
                                        <p:attrNameLst>
                                          <p:attrName>style.visibility</p:attrName>
                                        </p:attrNameLst>
                                      </p:cBhvr>
                                      <p:to>
                                        <p:strVal val="visible"/>
                                      </p:to>
                                    </p:set>
                                    <p:animEffect transition="in" filter="wipe(right)">
                                      <p:cBhvr additive="repl">
                                        <p:cTn id="31" dur="500"/>
                                        <p:tgtEl>
                                          <p:spTgt spid="48147"/>
                                        </p:tgtEl>
                                      </p:cBhvr>
                                    </p:animEffect>
                                  </p:childTnLst>
                                </p:cTn>
                              </p:par>
                            </p:childTnLst>
                          </p:cTn>
                        </p:par>
                        <p:par>
                          <p:cTn id="32" fill="hold" nodeType="afterGroup">
                            <p:stCondLst>
                              <p:cond delay="10275"/>
                            </p:stCondLst>
                            <p:childTnLst>
                              <p:par>
                                <p:cTn id="33" presetID="3" presetClass="entr" presetSubtype="10" fill="hold" nodeType="afterEffect">
                                  <p:stCondLst>
                                    <p:cond delay="0"/>
                                  </p:stCondLst>
                                  <p:childTnLst>
                                    <p:set>
                                      <p:cBhvr additive="repl">
                                        <p:cTn id="34" dur="1" fill="hold">
                                          <p:stCondLst>
                                            <p:cond delay="0"/>
                                          </p:stCondLst>
                                        </p:cTn>
                                        <p:tgtEl>
                                          <p:spTgt spid="48148"/>
                                        </p:tgtEl>
                                        <p:attrNameLst>
                                          <p:attrName>style.visibility</p:attrName>
                                        </p:attrNameLst>
                                      </p:cBhvr>
                                      <p:to>
                                        <p:strVal val="visible"/>
                                      </p:to>
                                    </p:set>
                                    <p:animEffect transition="in" filter="blinds(horizontal)">
                                      <p:cBhvr additive="repl">
                                        <p:cTn id="35" dur="500"/>
                                        <p:tgtEl>
                                          <p:spTgt spid="48148"/>
                                        </p:tgtEl>
                                      </p:cBhvr>
                                    </p:animEffect>
                                  </p:childTnLst>
                                </p:cTn>
                              </p:par>
                            </p:childTnLst>
                          </p:cTn>
                        </p:par>
                        <p:par>
                          <p:cTn id="36" fill="hold" nodeType="afterGroup">
                            <p:stCondLst>
                              <p:cond delay="11775"/>
                            </p:stCondLst>
                            <p:childTnLst>
                              <p:par>
                                <p:cTn id="37" presetID="9" presetClass="entr" fill="hold" grpId="0" nodeType="afterEffect">
                                  <p:stCondLst>
                                    <p:cond delay="0"/>
                                  </p:stCondLst>
                                  <p:childTnLst>
                                    <p:set>
                                      <p:cBhvr additive="repl">
                                        <p:cTn id="38" dur="1" fill="hold">
                                          <p:stCondLst>
                                            <p:cond delay="0"/>
                                          </p:stCondLst>
                                        </p:cTn>
                                        <p:tgtEl>
                                          <p:spTgt spid="48133"/>
                                        </p:tgtEl>
                                        <p:attrNameLst>
                                          <p:attrName>style.visibility</p:attrName>
                                        </p:attrNameLst>
                                      </p:cBhvr>
                                      <p:to>
                                        <p:strVal val="visible"/>
                                      </p:to>
                                    </p:set>
                                    <p:animEffect transition="in" filter="dissolve">
                                      <p:cBhvr additive="repl">
                                        <p:cTn id="39" dur="500"/>
                                        <p:tgtEl>
                                          <p:spTgt spid="48133"/>
                                        </p:tgtEl>
                                      </p:cBhvr>
                                    </p:animEffect>
                                  </p:childTnLst>
                                </p:cTn>
                              </p:par>
                            </p:childTnLst>
                          </p:cTn>
                        </p:par>
                        <p:par>
                          <p:cTn id="40" fill="hold" nodeType="afterGroup">
                            <p:stCondLst>
                              <p:cond delay="13275"/>
                            </p:stCondLst>
                            <p:childTnLst>
                              <p:par>
                                <p:cTn id="41" presetID="9" presetClass="entr" fill="hold" nodeType="afterEffect">
                                  <p:stCondLst>
                                    <p:cond delay="0"/>
                                  </p:stCondLst>
                                  <p:childTnLst>
                                    <p:set>
                                      <p:cBhvr additive="repl">
                                        <p:cTn id="42" dur="1" fill="hold">
                                          <p:stCondLst>
                                            <p:cond delay="0"/>
                                          </p:stCondLst>
                                        </p:cTn>
                                        <p:tgtEl>
                                          <p:spTgt spid="48136"/>
                                        </p:tgtEl>
                                        <p:attrNameLst>
                                          <p:attrName>style.visibility</p:attrName>
                                        </p:attrNameLst>
                                      </p:cBhvr>
                                      <p:to>
                                        <p:strVal val="visible"/>
                                      </p:to>
                                    </p:set>
                                    <p:animEffect transition="in" filter="dissolve">
                                      <p:cBhvr additive="repl">
                                        <p:cTn id="43" dur="500"/>
                                        <p:tgtEl>
                                          <p:spTgt spid="48136"/>
                                        </p:tgtEl>
                                      </p:cBhvr>
                                    </p:animEffect>
                                  </p:childTnLst>
                                </p:cTn>
                              </p:par>
                            </p:childTnLst>
                          </p:cTn>
                        </p:par>
                        <p:par>
                          <p:cTn id="44" fill="hold" nodeType="afterGroup">
                            <p:stCondLst>
                              <p:cond delay="14775"/>
                            </p:stCondLst>
                            <p:childTnLst>
                              <p:par>
                                <p:cTn id="45" presetID="9" presetClass="entr" fill="hold" grpId="0" nodeType="afterEffect">
                                  <p:stCondLst>
                                    <p:cond delay="0"/>
                                  </p:stCondLst>
                                  <p:childTnLst>
                                    <p:set>
                                      <p:cBhvr additive="repl">
                                        <p:cTn id="46" dur="1" fill="hold">
                                          <p:stCondLst>
                                            <p:cond delay="0"/>
                                          </p:stCondLst>
                                        </p:cTn>
                                        <p:tgtEl>
                                          <p:spTgt spid="48149"/>
                                        </p:tgtEl>
                                        <p:attrNameLst>
                                          <p:attrName>style.visibility</p:attrName>
                                        </p:attrNameLst>
                                      </p:cBhvr>
                                      <p:to>
                                        <p:strVal val="visible"/>
                                      </p:to>
                                    </p:set>
                                    <p:animEffect transition="in" filter="dissolve">
                                      <p:cBhvr additive="repl">
                                        <p:cTn id="47" dur="500"/>
                                        <p:tgtEl>
                                          <p:spTgt spid="48149"/>
                                        </p:tgtEl>
                                      </p:cBhvr>
                                    </p:animEffect>
                                  </p:childTnLst>
                                </p:cTn>
                              </p:par>
                            </p:childTnLst>
                          </p:cTn>
                        </p:par>
                        <p:par>
                          <p:cTn id="48" fill="hold" nodeType="afterGroup">
                            <p:stCondLst>
                              <p:cond delay="16274"/>
                            </p:stCondLst>
                            <p:childTnLst>
                              <p:par>
                                <p:cTn id="49" presetID="9" presetClass="entr" fill="hold" nodeType="afterEffect">
                                  <p:stCondLst>
                                    <p:cond delay="0"/>
                                  </p:stCondLst>
                                  <p:childTnLst>
                                    <p:set>
                                      <p:cBhvr additive="repl">
                                        <p:cTn id="50" dur="1" fill="hold">
                                          <p:stCondLst>
                                            <p:cond delay="0"/>
                                          </p:stCondLst>
                                        </p:cTn>
                                        <p:tgtEl>
                                          <p:spTgt spid="48154"/>
                                        </p:tgtEl>
                                        <p:attrNameLst>
                                          <p:attrName>style.visibility</p:attrName>
                                        </p:attrNameLst>
                                      </p:cBhvr>
                                      <p:to>
                                        <p:strVal val="visible"/>
                                      </p:to>
                                    </p:set>
                                    <p:animEffect transition="in" filter="dissolve">
                                      <p:cBhvr additive="repl">
                                        <p:cTn id="51" dur="500"/>
                                        <p:tgtEl>
                                          <p:spTgt spid="48154"/>
                                        </p:tgtEl>
                                      </p:cBhvr>
                                    </p:animEffect>
                                  </p:childTnLst>
                                </p:cTn>
                              </p:par>
                            </p:childTnLst>
                          </p:cTn>
                        </p:par>
                        <p:par>
                          <p:cTn id="52" fill="hold" nodeType="afterGroup">
                            <p:stCondLst>
                              <p:cond delay="17775"/>
                            </p:stCondLst>
                            <p:childTnLst>
                              <p:par>
                                <p:cTn id="53" presetID="9" presetClass="entr" fill="hold" grpId="0" nodeType="afterEffect">
                                  <p:stCondLst>
                                    <p:cond delay="0"/>
                                  </p:stCondLst>
                                  <p:childTnLst>
                                    <p:set>
                                      <p:cBhvr additive="repl">
                                        <p:cTn id="54" dur="1" fill="hold">
                                          <p:stCondLst>
                                            <p:cond delay="0"/>
                                          </p:stCondLst>
                                        </p:cTn>
                                        <p:tgtEl>
                                          <p:spTgt spid="48134"/>
                                        </p:tgtEl>
                                        <p:attrNameLst>
                                          <p:attrName>style.visibility</p:attrName>
                                        </p:attrNameLst>
                                      </p:cBhvr>
                                      <p:to>
                                        <p:strVal val="visible"/>
                                      </p:to>
                                    </p:set>
                                    <p:animEffect transition="in" filter="dissolve">
                                      <p:cBhvr additive="repl">
                                        <p:cTn id="55" dur="500"/>
                                        <p:tgtEl>
                                          <p:spTgt spid="48134"/>
                                        </p:tgtEl>
                                      </p:cBhvr>
                                    </p:animEffect>
                                  </p:childTnLst>
                                </p:cTn>
                              </p:par>
                            </p:childTnLst>
                          </p:cTn>
                        </p:par>
                        <p:par>
                          <p:cTn id="56" fill="hold" nodeType="afterGroup">
                            <p:stCondLst>
                              <p:cond delay="19275"/>
                            </p:stCondLst>
                            <p:childTnLst>
                              <p:par>
                                <p:cTn id="57" presetID="9" presetClass="entr" fill="hold" nodeType="afterEffect">
                                  <p:stCondLst>
                                    <p:cond delay="0"/>
                                  </p:stCondLst>
                                  <p:childTnLst>
                                    <p:set>
                                      <p:cBhvr additive="repl">
                                        <p:cTn id="58" dur="1" fill="hold">
                                          <p:stCondLst>
                                            <p:cond delay="0"/>
                                          </p:stCondLst>
                                        </p:cTn>
                                        <p:tgtEl>
                                          <p:spTgt spid="48137"/>
                                        </p:tgtEl>
                                        <p:attrNameLst>
                                          <p:attrName>style.visibility</p:attrName>
                                        </p:attrNameLst>
                                      </p:cBhvr>
                                      <p:to>
                                        <p:strVal val="visible"/>
                                      </p:to>
                                    </p:set>
                                    <p:animEffect transition="in" filter="dissolve">
                                      <p:cBhvr additive="repl">
                                        <p:cTn id="59" dur="500"/>
                                        <p:tgtEl>
                                          <p:spTgt spid="48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p:bldP spid="48133" grpId="0" animBg="1"/>
      <p:bldP spid="48134" grpId="0" animBg="1"/>
      <p:bldP spid="48145" grpId="0" animBg="1"/>
      <p:bldP spid="48146" grpId="0" animBg="1"/>
      <p:bldP spid="48147" grpId="0" animBg="1"/>
      <p:bldP spid="48149" grpId="0" animBg="1"/>
      <p:bldP spid="4816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King Hezekiah in the Bible Found Favor With God">
            <a:extLst>
              <a:ext uri="{FF2B5EF4-FFF2-40B4-BE49-F238E27FC236}">
                <a16:creationId xmlns:a16="http://schemas.microsoft.com/office/drawing/2014/main" id="{4B1391EC-79F9-B848-A885-0982C7280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0098" name="Rectangle 2"/>
          <p:cNvSpPr>
            <a:spLocks noGrp="1" noChangeArrowheads="1"/>
          </p:cNvSpPr>
          <p:nvPr>
            <p:ph type="ctrTitle"/>
          </p:nvPr>
        </p:nvSpPr>
        <p:spPr>
          <a:xfrm>
            <a:off x="0" y="1"/>
            <a:ext cx="9144000" cy="766916"/>
          </a:xfrm>
          <a:noFill/>
          <a:effectLst/>
        </p:spPr>
        <p:txBody>
          <a:bodyPr/>
          <a:lstStyle/>
          <a:p>
            <a:pPr>
              <a:defRPr/>
            </a:pPr>
            <a:r>
              <a:rPr lang="en-US" sz="4000" b="1" dirty="0">
                <a:solidFill>
                  <a:schemeClr val="tx1"/>
                </a:solidFill>
                <a:effectLst/>
                <a:latin typeface="Arial" charset="0"/>
                <a:ea typeface="ＭＳ Ｐゴシック" charset="0"/>
                <a:cs typeface="ＭＳ Ｐゴシック" charset="0"/>
              </a:rPr>
              <a:t>Assyrians ruined 46 cities of Judah</a:t>
            </a:r>
          </a:p>
        </p:txBody>
      </p:sp>
    </p:spTree>
    <p:extLst>
      <p:ext uri="{BB962C8B-B14F-4D97-AF65-F5344CB8AC3E}">
        <p14:creationId xmlns:p14="http://schemas.microsoft.com/office/powerpoint/2010/main" val="1237713763"/>
      </p:ext>
    </p:extLst>
  </p:cSld>
  <p:clrMapOvr>
    <a:masterClrMapping/>
  </p:clrMapOvr>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1292</TotalTime>
  <Words>5817</Words>
  <Application>Microsoft Macintosh PowerPoint</Application>
  <PresentationFormat>On-screen Show (4:3)</PresentationFormat>
  <Paragraphs>563</Paragraphs>
  <Slides>54</Slides>
  <Notes>53</Notes>
  <HiddenSlides>0</HiddenSlides>
  <MMClips>0</MMClips>
  <ScaleCrop>false</ScaleCrop>
  <HeadingPairs>
    <vt:vector size="6" baseType="variant">
      <vt:variant>
        <vt:lpstr>Fonts Used</vt:lpstr>
      </vt:variant>
      <vt:variant>
        <vt:i4>9</vt:i4>
      </vt:variant>
      <vt:variant>
        <vt:lpstr>Theme</vt:lpstr>
      </vt:variant>
      <vt:variant>
        <vt:i4>11</vt:i4>
      </vt:variant>
      <vt:variant>
        <vt:lpstr>Slide Titles</vt:lpstr>
      </vt:variant>
      <vt:variant>
        <vt:i4>54</vt:i4>
      </vt:variant>
    </vt:vector>
  </HeadingPairs>
  <TitlesOfParts>
    <vt:vector size="74" baseType="lpstr">
      <vt:lpstr>Arial</vt:lpstr>
      <vt:lpstr>Arial Black</vt:lpstr>
      <vt:lpstr>Calibri</vt:lpstr>
      <vt:lpstr>Comic Sans MS</vt:lpstr>
      <vt:lpstr>Papyrus</vt:lpstr>
      <vt:lpstr>Tahoma</vt:lpstr>
      <vt:lpstr>Times</vt:lpstr>
      <vt:lpstr>Times New Roman</vt:lpstr>
      <vt:lpstr>Wingdings</vt:lpstr>
      <vt:lpstr>49_Blank Presentation</vt:lpstr>
      <vt:lpstr>2_Office Theme</vt:lpstr>
      <vt:lpstr>1_Pulse</vt:lpstr>
      <vt:lpstr>17_Office Theme</vt:lpstr>
      <vt:lpstr>Project Overview (Standard)</vt:lpstr>
      <vt:lpstr>Radar</vt:lpstr>
      <vt:lpstr>14_Office Theme</vt:lpstr>
      <vt:lpstr>1_Project Overview (Standard)</vt:lpstr>
      <vt:lpstr>37_Office Theme</vt:lpstr>
      <vt:lpstr>13_Office Theme</vt:lpstr>
      <vt:lpstr>19_Office Theme</vt:lpstr>
      <vt:lpstr>Isaiah Authorship</vt:lpstr>
      <vt:lpstr>PowerPoint Presentation</vt:lpstr>
      <vt:lpstr>Who was Isaiah?</vt:lpstr>
      <vt:lpstr>PowerPoint Presentation</vt:lpstr>
      <vt:lpstr>Isaiah wrote during the Assyrian invasions about 700 BC</vt:lpstr>
      <vt:lpstr>Placing the Prophets</vt:lpstr>
      <vt:lpstr>Chart of OT Kings &amp; Prophets</vt:lpstr>
      <vt:lpstr>The Assyrian Threat</vt:lpstr>
      <vt:lpstr>Assyrians ruined 46 cities of Judah</vt:lpstr>
      <vt:lpstr>When Isaiah Wrote</vt:lpstr>
      <vt:lpstr>PowerPoint Presentation</vt:lpstr>
      <vt:lpstr>PowerPoint Presentation</vt:lpstr>
      <vt:lpstr>PowerPoint Presentation</vt:lpstr>
      <vt:lpstr>What arguments support Isaiah as author of the whole book?</vt:lpstr>
      <vt:lpstr>Literary  Arguments</vt:lpstr>
      <vt:lpstr>PowerPoint Presentation</vt:lpstr>
      <vt:lpstr>Chart of OT Kings &amp; Prophets</vt:lpstr>
      <vt:lpstr>PowerPoint Presentation</vt:lpstr>
      <vt:lpstr>PowerPoint Presentation</vt:lpstr>
      <vt:lpstr>Isaiah: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Chart of OT Kings &amp; Prophets</vt:lpstr>
      <vt:lpstr>PowerPoint Presentation</vt:lpstr>
      <vt:lpstr>PowerPoint Presentation</vt:lpstr>
      <vt:lpstr>Archaeological Arguments</vt:lpstr>
      <vt:lpstr>Evidence for Isaiah’s Authorship</vt:lpstr>
      <vt:lpstr>Evidence for Isaiah’s Authorship</vt:lpstr>
      <vt:lpstr>Evidence for Isaiah’s Authorship</vt:lpstr>
      <vt:lpstr>Evidence for Isaiah’s Authorship</vt:lpstr>
      <vt:lpstr>Evidence for Isaiah’s Authorship</vt:lpstr>
      <vt:lpstr>Evidence for Isaiah’s Authorship</vt:lpstr>
      <vt:lpstr>“In find of biblical proportions, seal of Prophet Isaiah said found in Jerusalem”</vt:lpstr>
      <vt:lpstr>Isaiah’s seal</vt:lpstr>
      <vt:lpstr>New Testament Quotations</vt:lpstr>
      <vt:lpstr>Isaiah Identified by Name in the NT</vt:lpstr>
      <vt:lpstr>Matthew:  "The prophet Isaiah was speaking about John when he said…"  (Matt 3:3a NLT).</vt:lpstr>
      <vt:lpstr>Luke:  "Isaiah had spoken of John when he said…"  (Luke 3:4a NLT).</vt:lpstr>
      <vt:lpstr>John:  "But despite all the miraculous signs Jesus had done, most of the people still did not believe in him. 38This is exactly what Isaiah the prophet had predicted…"  (John 12:37-38a NLT).</vt:lpstr>
      <vt:lpstr>John:  "But the people couldn’t believe, for as Isaiah also said…"  (John 12:39 NLT).</vt:lpstr>
      <vt:lpstr>Paul:  "And concerning Israel, Isaiah the prophet cried out…"  (Rom 9:27a NLT).</vt:lpstr>
      <vt:lpstr>Jesus:  "This fulfills the prophecy of Isaiah that says…"  (Matt 13:14a NLT).</vt:lpstr>
      <vt:lpstr>Conclusion on Isaiah’s Authorship</vt:lpstr>
      <vt:lpstr>Black</vt:lpstr>
      <vt:lpstr>Critical Studies of the OT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170</cp:revision>
  <dcterms:created xsi:type="dcterms:W3CDTF">2014-08-02T06:39:19Z</dcterms:created>
  <dcterms:modified xsi:type="dcterms:W3CDTF">2021-11-17T11:08:30Z</dcterms:modified>
</cp:coreProperties>
</file>