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1.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7.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9.xml" ContentType="application/vnd.openxmlformats-officedocument.theme+xml"/>
  <Override PartName="/ppt/slideLayouts/slideLayout307.xml" ContentType="application/vnd.openxmlformats-officedocument.presentationml.slideLayout+xml"/>
  <Override PartName="/ppt/theme/theme30.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1.xml" ContentType="application/vnd.openxmlformats-officedocument.theme+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5.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6.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7.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theme/themeOverride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4.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2" r:id="rId4"/>
    <p:sldMasterId id="2147483653" r:id="rId5"/>
    <p:sldMasterId id="2147483654" r:id="rId6"/>
    <p:sldMasterId id="2147483659" r:id="rId7"/>
    <p:sldMasterId id="2147483660" r:id="rId8"/>
    <p:sldMasterId id="2147483665" r:id="rId9"/>
    <p:sldMasterId id="2147483666" r:id="rId10"/>
    <p:sldMasterId id="2147494864" r:id="rId11"/>
    <p:sldMasterId id="2147494876" r:id="rId12"/>
    <p:sldMasterId id="2147494903" r:id="rId13"/>
    <p:sldMasterId id="2147494915" r:id="rId14"/>
    <p:sldMasterId id="2147500940" r:id="rId15"/>
    <p:sldMasterId id="2147501067" r:id="rId16"/>
    <p:sldMasterId id="2147501365" r:id="rId17"/>
    <p:sldMasterId id="2147501377" r:id="rId18"/>
    <p:sldMasterId id="2147501391" r:id="rId19"/>
    <p:sldMasterId id="2147501417" r:id="rId20"/>
    <p:sldMasterId id="2147501431" r:id="rId21"/>
    <p:sldMasterId id="2147501455" r:id="rId22"/>
    <p:sldMasterId id="2147501757" r:id="rId23"/>
    <p:sldMasterId id="2147501759" r:id="rId24"/>
    <p:sldMasterId id="2147501771" r:id="rId25"/>
    <p:sldMasterId id="2147501783" r:id="rId26"/>
    <p:sldMasterId id="2147501796" r:id="rId27"/>
    <p:sldMasterId id="2147501810" r:id="rId28"/>
    <p:sldMasterId id="2147501824" r:id="rId29"/>
    <p:sldMasterId id="2147501838" r:id="rId30"/>
    <p:sldMasterId id="2147501840" r:id="rId31"/>
    <p:sldMasterId id="2147501852" r:id="rId32"/>
    <p:sldMasterId id="2147501854" r:id="rId33"/>
    <p:sldMasterId id="2147501866" r:id="rId34"/>
    <p:sldMasterId id="2147501879" r:id="rId35"/>
    <p:sldMasterId id="2147501891" r:id="rId36"/>
    <p:sldMasterId id="2147501903" r:id="rId37"/>
    <p:sldMasterId id="2147501916" r:id="rId38"/>
  </p:sldMasterIdLst>
  <p:notesMasterIdLst>
    <p:notesMasterId r:id="rId167"/>
  </p:notesMasterIdLst>
  <p:sldIdLst>
    <p:sldId id="4125" r:id="rId39"/>
    <p:sldId id="4126" r:id="rId40"/>
    <p:sldId id="4022" r:id="rId41"/>
    <p:sldId id="4023" r:id="rId42"/>
    <p:sldId id="4024" r:id="rId43"/>
    <p:sldId id="776" r:id="rId44"/>
    <p:sldId id="777" r:id="rId45"/>
    <p:sldId id="779" r:id="rId46"/>
    <p:sldId id="4000" r:id="rId47"/>
    <p:sldId id="3723" r:id="rId48"/>
    <p:sldId id="4021" r:id="rId49"/>
    <p:sldId id="290" r:id="rId50"/>
    <p:sldId id="291" r:id="rId51"/>
    <p:sldId id="415" r:id="rId52"/>
    <p:sldId id="260" r:id="rId53"/>
    <p:sldId id="261" r:id="rId54"/>
    <p:sldId id="262" r:id="rId55"/>
    <p:sldId id="263" r:id="rId56"/>
    <p:sldId id="400" r:id="rId57"/>
    <p:sldId id="288" r:id="rId58"/>
    <p:sldId id="491" r:id="rId59"/>
    <p:sldId id="5188" r:id="rId60"/>
    <p:sldId id="492" r:id="rId61"/>
    <p:sldId id="421" r:id="rId62"/>
    <p:sldId id="422" r:id="rId63"/>
    <p:sldId id="423" r:id="rId64"/>
    <p:sldId id="5189" r:id="rId65"/>
    <p:sldId id="5186" r:id="rId66"/>
    <p:sldId id="494" r:id="rId67"/>
    <p:sldId id="402" r:id="rId68"/>
    <p:sldId id="763" r:id="rId69"/>
    <p:sldId id="4020" r:id="rId70"/>
    <p:sldId id="3989" r:id="rId71"/>
    <p:sldId id="4005" r:id="rId72"/>
    <p:sldId id="4006" r:id="rId73"/>
    <p:sldId id="4004" r:id="rId74"/>
    <p:sldId id="4010" r:id="rId75"/>
    <p:sldId id="4003" r:id="rId76"/>
    <p:sldId id="4012" r:id="rId77"/>
    <p:sldId id="4011" r:id="rId78"/>
    <p:sldId id="4016" r:id="rId79"/>
    <p:sldId id="4014" r:id="rId80"/>
    <p:sldId id="4015" r:id="rId81"/>
    <p:sldId id="5190" r:id="rId82"/>
    <p:sldId id="4017" r:id="rId83"/>
    <p:sldId id="764" r:id="rId84"/>
    <p:sldId id="4025" r:id="rId85"/>
    <p:sldId id="4026" r:id="rId86"/>
    <p:sldId id="4027" r:id="rId87"/>
    <p:sldId id="4028" r:id="rId88"/>
    <p:sldId id="3996" r:id="rId89"/>
    <p:sldId id="3995" r:id="rId90"/>
    <p:sldId id="3997" r:id="rId91"/>
    <p:sldId id="3999" r:id="rId92"/>
    <p:sldId id="3998" r:id="rId93"/>
    <p:sldId id="4002" r:id="rId94"/>
    <p:sldId id="4001" r:id="rId95"/>
    <p:sldId id="765" r:id="rId96"/>
    <p:sldId id="4019" r:id="rId97"/>
    <p:sldId id="4029" r:id="rId98"/>
    <p:sldId id="4087" r:id="rId99"/>
    <p:sldId id="766" r:id="rId100"/>
    <p:sldId id="4089" r:id="rId101"/>
    <p:sldId id="4030" r:id="rId102"/>
    <p:sldId id="4031" r:id="rId103"/>
    <p:sldId id="4032" r:id="rId104"/>
    <p:sldId id="4033" r:id="rId105"/>
    <p:sldId id="4034" r:id="rId106"/>
    <p:sldId id="4035" r:id="rId107"/>
    <p:sldId id="4036" r:id="rId108"/>
    <p:sldId id="5181" r:id="rId109"/>
    <p:sldId id="4038" r:id="rId110"/>
    <p:sldId id="4039" r:id="rId111"/>
    <p:sldId id="4040" r:id="rId112"/>
    <p:sldId id="4041" r:id="rId113"/>
    <p:sldId id="4042" r:id="rId114"/>
    <p:sldId id="4043" r:id="rId115"/>
    <p:sldId id="4045" r:id="rId116"/>
    <p:sldId id="265" r:id="rId117"/>
    <p:sldId id="4046" r:id="rId118"/>
    <p:sldId id="4047" r:id="rId119"/>
    <p:sldId id="4048" r:id="rId120"/>
    <p:sldId id="4049" r:id="rId121"/>
    <p:sldId id="4050" r:id="rId122"/>
    <p:sldId id="4051" r:id="rId123"/>
    <p:sldId id="4052" r:id="rId124"/>
    <p:sldId id="4053" r:id="rId125"/>
    <p:sldId id="4054" r:id="rId126"/>
    <p:sldId id="4055" r:id="rId127"/>
    <p:sldId id="4056" r:id="rId128"/>
    <p:sldId id="4057" r:id="rId129"/>
    <p:sldId id="659" r:id="rId130"/>
    <p:sldId id="4058" r:id="rId131"/>
    <p:sldId id="624" r:id="rId132"/>
    <p:sldId id="625" r:id="rId133"/>
    <p:sldId id="4059" r:id="rId134"/>
    <p:sldId id="4060" r:id="rId135"/>
    <p:sldId id="4061" r:id="rId136"/>
    <p:sldId id="4062" r:id="rId137"/>
    <p:sldId id="4127" r:id="rId138"/>
    <p:sldId id="4713" r:id="rId139"/>
    <p:sldId id="5180" r:id="rId140"/>
    <p:sldId id="5575" r:id="rId141"/>
    <p:sldId id="4090" r:id="rId142"/>
    <p:sldId id="4063" r:id="rId143"/>
    <p:sldId id="4064" r:id="rId144"/>
    <p:sldId id="4065" r:id="rId145"/>
    <p:sldId id="4066" r:id="rId146"/>
    <p:sldId id="4067" r:id="rId147"/>
    <p:sldId id="4068" r:id="rId148"/>
    <p:sldId id="4069" r:id="rId149"/>
    <p:sldId id="4070" r:id="rId150"/>
    <p:sldId id="4071" r:id="rId151"/>
    <p:sldId id="4072" r:id="rId152"/>
    <p:sldId id="4073" r:id="rId153"/>
    <p:sldId id="4074" r:id="rId154"/>
    <p:sldId id="4075" r:id="rId155"/>
    <p:sldId id="4076" r:id="rId156"/>
    <p:sldId id="4077" r:id="rId157"/>
    <p:sldId id="4078" r:id="rId158"/>
    <p:sldId id="4079" r:id="rId159"/>
    <p:sldId id="5185" r:id="rId160"/>
    <p:sldId id="5183" r:id="rId161"/>
    <p:sldId id="5182" r:id="rId162"/>
    <p:sldId id="364" r:id="rId163"/>
    <p:sldId id="5184" r:id="rId164"/>
    <p:sldId id="4085" r:id="rId165"/>
    <p:sldId id="4086" r:id="rId166"/>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4E4FD898-EBBD-744A-B1E0-D5E66C16C115}">
          <p14:sldIdLst>
            <p14:sldId id="4125"/>
            <p14:sldId id="4126"/>
            <p14:sldId id="4022"/>
            <p14:sldId id="4023"/>
            <p14:sldId id="4024"/>
            <p14:sldId id="776"/>
            <p14:sldId id="777"/>
            <p14:sldId id="779"/>
            <p14:sldId id="4000"/>
            <p14:sldId id="3723"/>
            <p14:sldId id="4021"/>
            <p14:sldId id="290"/>
            <p14:sldId id="291"/>
            <p14:sldId id="415"/>
            <p14:sldId id="260"/>
            <p14:sldId id="261"/>
            <p14:sldId id="262"/>
            <p14:sldId id="263"/>
            <p14:sldId id="400"/>
            <p14:sldId id="288"/>
            <p14:sldId id="491"/>
            <p14:sldId id="5188"/>
            <p14:sldId id="492"/>
            <p14:sldId id="421"/>
            <p14:sldId id="422"/>
            <p14:sldId id="423"/>
            <p14:sldId id="5189"/>
            <p14:sldId id="5186"/>
            <p14:sldId id="494"/>
            <p14:sldId id="402"/>
            <p14:sldId id="763"/>
            <p14:sldId id="4020"/>
            <p14:sldId id="3989"/>
            <p14:sldId id="4005"/>
            <p14:sldId id="4006"/>
            <p14:sldId id="4004"/>
            <p14:sldId id="4010"/>
            <p14:sldId id="4003"/>
            <p14:sldId id="4012"/>
            <p14:sldId id="4011"/>
            <p14:sldId id="4016"/>
            <p14:sldId id="4014"/>
            <p14:sldId id="4015"/>
            <p14:sldId id="5190"/>
            <p14:sldId id="4017"/>
            <p14:sldId id="764"/>
            <p14:sldId id="4025"/>
            <p14:sldId id="4026"/>
            <p14:sldId id="4027"/>
            <p14:sldId id="4028"/>
            <p14:sldId id="3996"/>
            <p14:sldId id="3995"/>
            <p14:sldId id="3997"/>
            <p14:sldId id="3999"/>
            <p14:sldId id="3998"/>
            <p14:sldId id="4002"/>
            <p14:sldId id="4001"/>
            <p14:sldId id="765"/>
            <p14:sldId id="4019"/>
            <p14:sldId id="4029"/>
            <p14:sldId id="4087"/>
            <p14:sldId id="766"/>
            <p14:sldId id="4089"/>
            <p14:sldId id="4030"/>
            <p14:sldId id="4031"/>
            <p14:sldId id="4032"/>
            <p14:sldId id="4033"/>
            <p14:sldId id="4034"/>
            <p14:sldId id="4035"/>
            <p14:sldId id="4036"/>
            <p14:sldId id="5181"/>
            <p14:sldId id="4038"/>
            <p14:sldId id="4039"/>
            <p14:sldId id="4040"/>
            <p14:sldId id="4041"/>
            <p14:sldId id="4042"/>
            <p14:sldId id="4043"/>
            <p14:sldId id="4045"/>
            <p14:sldId id="265"/>
            <p14:sldId id="4046"/>
            <p14:sldId id="4047"/>
            <p14:sldId id="4048"/>
            <p14:sldId id="4049"/>
            <p14:sldId id="4050"/>
            <p14:sldId id="4051"/>
            <p14:sldId id="4052"/>
            <p14:sldId id="4053"/>
            <p14:sldId id="4054"/>
            <p14:sldId id="4055"/>
            <p14:sldId id="4056"/>
            <p14:sldId id="4057"/>
            <p14:sldId id="659"/>
            <p14:sldId id="4058"/>
            <p14:sldId id="624"/>
            <p14:sldId id="625"/>
            <p14:sldId id="4059"/>
            <p14:sldId id="4060"/>
            <p14:sldId id="4061"/>
            <p14:sldId id="4062"/>
            <p14:sldId id="4127"/>
            <p14:sldId id="4713"/>
            <p14:sldId id="5180"/>
            <p14:sldId id="5575"/>
            <p14:sldId id="4090"/>
          </p14:sldIdLst>
        </p14:section>
        <p14:section name="Conclusion" id="{68E78147-29F8-B344-9D8F-5152F7096643}">
          <p14:sldIdLst>
            <p14:sldId id="4063"/>
            <p14:sldId id="4064"/>
            <p14:sldId id="4065"/>
            <p14:sldId id="4066"/>
            <p14:sldId id="4067"/>
            <p14:sldId id="4068"/>
            <p14:sldId id="4069"/>
            <p14:sldId id="4070"/>
            <p14:sldId id="4071"/>
            <p14:sldId id="4072"/>
            <p14:sldId id="4073"/>
            <p14:sldId id="4074"/>
            <p14:sldId id="4075"/>
            <p14:sldId id="4076"/>
          </p14:sldIdLst>
        </p14:section>
        <p14:section name="Supplements" id="{AC7AF668-24EB-8440-A617-57A0D3C386DD}">
          <p14:sldIdLst>
            <p14:sldId id="4077"/>
            <p14:sldId id="4078"/>
            <p14:sldId id="4079"/>
            <p14:sldId id="5185"/>
            <p14:sldId id="5183"/>
            <p14:sldId id="5182"/>
            <p14:sldId id="364"/>
            <p14:sldId id="5184"/>
            <p14:sldId id="4085"/>
            <p14:sldId id="40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4073"/>
    <a:srgbClr val="A73C03"/>
    <a:srgbClr val="AC0000"/>
    <a:srgbClr val="B60508"/>
    <a:srgbClr val="DBA188"/>
    <a:srgbClr val="EE6606"/>
    <a:srgbClr val="0270D7"/>
    <a:srgbClr val="000080"/>
    <a:srgbClr val="FFFFFF"/>
    <a:srgbClr val="2453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3" autoAdjust="0"/>
    <p:restoredTop sz="96335" autoAdjust="0"/>
  </p:normalViewPr>
  <p:slideViewPr>
    <p:cSldViewPr>
      <p:cViewPr varScale="1">
        <p:scale>
          <a:sx n="84" d="100"/>
          <a:sy n="84" d="100"/>
        </p:scale>
        <p:origin x="192" y="1624"/>
      </p:cViewPr>
      <p:guideLst>
        <p:guide orient="horz" pos="2160"/>
        <p:guide pos="2880"/>
      </p:guideLst>
    </p:cSldViewPr>
  </p:slideViewPr>
  <p:outlineViewPr>
    <p:cViewPr varScale="1">
      <p:scale>
        <a:sx n="50" d="100"/>
        <a:sy n="50" d="100"/>
      </p:scale>
      <p:origin x="0" y="0"/>
    </p:cViewPr>
  </p:outlineViewPr>
  <p:notesTextViewPr>
    <p:cViewPr>
      <p:scale>
        <a:sx n="125" d="100"/>
        <a:sy n="125" d="100"/>
      </p:scale>
      <p:origin x="0" y="0"/>
    </p:cViewPr>
  </p:notesTextViewPr>
  <p:sorterViewPr>
    <p:cViewPr varScale="1">
      <p:scale>
        <a:sx n="50" d="100"/>
        <a:sy n="50" d="100"/>
      </p:scale>
      <p:origin x="0" y="9991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viewProps" Target="viewProps.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slide" Target="slides/slide102.xml"/><Relationship Id="rId145" Type="http://schemas.openxmlformats.org/officeDocument/2006/relationships/slide" Target="slides/slide107.xml"/><Relationship Id="rId161" Type="http://schemas.openxmlformats.org/officeDocument/2006/relationships/slide" Target="slides/slide123.xml"/><Relationship Id="rId166" Type="http://schemas.openxmlformats.org/officeDocument/2006/relationships/slide" Target="slides/slide12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119" Type="http://schemas.openxmlformats.org/officeDocument/2006/relationships/slide" Target="slides/slide81.xml"/><Relationship Id="rId44" Type="http://schemas.openxmlformats.org/officeDocument/2006/relationships/slide" Target="slides/slide6.xml"/><Relationship Id="rId60" Type="http://schemas.openxmlformats.org/officeDocument/2006/relationships/slide" Target="slides/slide22.xml"/><Relationship Id="rId65" Type="http://schemas.openxmlformats.org/officeDocument/2006/relationships/slide" Target="slides/slide27.xml"/><Relationship Id="rId81" Type="http://schemas.openxmlformats.org/officeDocument/2006/relationships/slide" Target="slides/slide43.xml"/><Relationship Id="rId86" Type="http://schemas.openxmlformats.org/officeDocument/2006/relationships/slide" Target="slides/slide48.xml"/><Relationship Id="rId130" Type="http://schemas.openxmlformats.org/officeDocument/2006/relationships/slide" Target="slides/slide92.xml"/><Relationship Id="rId135" Type="http://schemas.openxmlformats.org/officeDocument/2006/relationships/slide" Target="slides/slide97.xml"/><Relationship Id="rId151" Type="http://schemas.openxmlformats.org/officeDocument/2006/relationships/slide" Target="slides/slide113.xml"/><Relationship Id="rId156" Type="http://schemas.openxmlformats.org/officeDocument/2006/relationships/slide" Target="slides/slide118.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slide" Target="slides/slide103.xml"/><Relationship Id="rId146" Type="http://schemas.openxmlformats.org/officeDocument/2006/relationships/slide" Target="slides/slide108.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162" Type="http://schemas.openxmlformats.org/officeDocument/2006/relationships/slide" Target="slides/slide12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157" Type="http://schemas.openxmlformats.org/officeDocument/2006/relationships/slide" Target="slides/slide119.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913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9025ECD6-CF3B-1F49-B2C3-0D2ABD857BF7}" type="datetime1">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6962" rtl="0" eaLnBrk="1" fontAlgn="auto" latinLnBrk="0" hangingPunct="1">
                <a:lnSpc>
                  <a:spcPct val="100000"/>
                </a:lnSpc>
                <a:spcBef>
                  <a:spcPts val="0"/>
                </a:spcBef>
                <a:spcAft>
                  <a:spcPts val="0"/>
                </a:spcAft>
                <a:buClrTx/>
                <a:buSzTx/>
                <a:buFontTx/>
                <a:buNone/>
                <a:tabLst/>
                <a:defRPr/>
              </a:pPr>
              <a:t>2/23/24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200">
                <a:solidFill>
                  <a:schemeClr val="tx1"/>
                </a:solidFill>
                <a:latin typeface="Times New Roman" charset="0"/>
                <a:ea typeface="ＭＳ Ｐゴシック" charset="0"/>
                <a:cs typeface="ＭＳ Ｐゴシック" charset="0"/>
              </a:defRPr>
            </a:lvl1pPr>
            <a:lvl2pPr marL="742950" indent="-285750">
              <a:defRPr kumimoji="1" sz="3200">
                <a:solidFill>
                  <a:schemeClr val="tx1"/>
                </a:solidFill>
                <a:latin typeface="Times New Roman" charset="0"/>
                <a:ea typeface="ＭＳ Ｐゴシック" charset="0"/>
              </a:defRPr>
            </a:lvl2pPr>
            <a:lvl3pPr marL="1143000" indent="-228600">
              <a:defRPr kumimoji="1" sz="3200">
                <a:solidFill>
                  <a:schemeClr val="tx1"/>
                </a:solidFill>
                <a:latin typeface="Times New Roman" charset="0"/>
                <a:ea typeface="ＭＳ Ｐゴシック" charset="0"/>
              </a:defRPr>
            </a:lvl3pPr>
            <a:lvl4pPr marL="1600200" indent="-228600">
              <a:defRPr kumimoji="1" sz="3200">
                <a:solidFill>
                  <a:schemeClr val="tx1"/>
                </a:solidFill>
                <a:latin typeface="Times New Roman" charset="0"/>
                <a:ea typeface="ＭＳ Ｐゴシック" charset="0"/>
              </a:defRPr>
            </a:lvl4pPr>
            <a:lvl5pPr marL="2057400" indent="-228600">
              <a:defRPr kumimoji="1" sz="3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3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3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3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3200">
                <a:solidFill>
                  <a:schemeClr val="tx1"/>
                </a:solidFill>
                <a:latin typeface="Times New Roman" charset="0"/>
                <a:ea typeface="ＭＳ Ｐゴシック"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AC77FB56-C9C2-4740-862E-6246ECB0017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696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7" name="Rectangle 2"/>
          <p:cNvSpPr>
            <a:spLocks noGrp="1" noRot="1" noChangeAspect="1" noChangeArrowheads="1"/>
          </p:cNvSpPr>
          <p:nvPr>
            <p:ph type="sldImg"/>
          </p:nvPr>
        </p:nvSpPr>
        <p:spPr>
          <a:xfrm>
            <a:off x="1371600" y="1143000"/>
            <a:ext cx="4114800" cy="3086100"/>
          </a:xfrm>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928486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06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962" rtl="0" eaLnBrk="1" fontAlgn="auto" latinLnBrk="0" hangingPunct="1">
              <a:lnSpc>
                <a:spcPct val="100000"/>
              </a:lnSpc>
              <a:spcBef>
                <a:spcPts val="0"/>
              </a:spcBef>
              <a:spcAft>
                <a:spcPts val="0"/>
              </a:spcAft>
              <a:buClrTx/>
              <a:buSzTx/>
              <a:buFontTx/>
              <a:buNone/>
              <a:tabLst/>
              <a:defRPr/>
            </a:pPr>
            <a:fld id="{434439DC-493B-B94F-AF1A-286531C51432}" type="slidenum">
              <a:rPr kumimoji="0" lang="en-US" sz="1200" b="0" i="0" u="none" strike="noStrike" kern="1200" cap="none" spc="0" normalizeH="0" baseline="0" noProof="0">
                <a:ln>
                  <a:noFill/>
                </a:ln>
                <a:solidFill>
                  <a:prstClr val="black"/>
                </a:solidFill>
                <a:effectLst/>
                <a:uLnTx/>
                <a:uFillTx/>
                <a:latin typeface="GillSans" charset="0"/>
                <a:ea typeface="ＭＳ Ｐゴシック" charset="0"/>
                <a:sym typeface="GillSans" charset="0"/>
              </a:rPr>
              <a:pPr marL="0" marR="0" lvl="0" indent="0" algn="r" defTabSz="45696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GillSans" charset="0"/>
              <a:ea typeface="ＭＳ Ｐゴシック" charset="0"/>
              <a:sym typeface="GillSans" charset="0"/>
            </a:endParaRPr>
          </a:p>
        </p:txBody>
      </p:sp>
      <p:sp>
        <p:nvSpPr>
          <p:cNvPr id="410627" name="Rectangle 2"/>
          <p:cNvSpPr>
            <a:spLocks noGrp="1" noRot="1" noChangeAspect="1" noChangeArrowheads="1" noTextEdit="1"/>
          </p:cNvSpPr>
          <p:nvPr>
            <p:ph type="sldImg"/>
          </p:nvPr>
        </p:nvSpPr>
        <p:spPr>
          <a:xfrm>
            <a:off x="1371600" y="1143000"/>
            <a:ext cx="4114800" cy="3086100"/>
          </a:xfrm>
          <a:ln/>
        </p:spPr>
      </p:sp>
      <p:sp>
        <p:nvSpPr>
          <p:cNvPr id="410628" name="Rectangle 3"/>
          <p:cNvSpPr>
            <a:spLocks noGrp="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GillSans" charset="0"/>
              <a:ea typeface="ＭＳ Ｐゴシック" charset="0"/>
              <a:cs typeface="ＭＳ Ｐゴシック" charset="0"/>
            </a:endParaRPr>
          </a:p>
        </p:txBody>
      </p:sp>
    </p:spTree>
    <p:extLst>
      <p:ext uri="{BB962C8B-B14F-4D97-AF65-F5344CB8AC3E}">
        <p14:creationId xmlns:p14="http://schemas.microsoft.com/office/powerpoint/2010/main" val="173188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30061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87780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17054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8089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92017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3505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1851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7947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41450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Verse 12 notes the same boundaries for Israel in Genesis 15:18. These boundaries will be fulfilled at the return of Christ. </a:t>
            </a:r>
          </a:p>
        </p:txBody>
      </p:sp>
    </p:spTree>
    <p:extLst>
      <p:ext uri="{BB962C8B-B14F-4D97-AF65-F5344CB8AC3E}">
        <p14:creationId xmlns:p14="http://schemas.microsoft.com/office/powerpoint/2010/main" val="2877754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2872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28363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29107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5000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67487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21414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5512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47</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r>
              <a:rPr lang="en-US" dirty="0">
                <a:ea typeface="ＭＳ Ｐゴシック" charset="-128"/>
                <a:cs typeface="+mn-cs"/>
              </a:rPr>
              <a:t>God commands us to pray for the peace of Jerusalem here and in Psalm 122:6.</a:t>
            </a:r>
          </a:p>
          <a:p>
            <a:pPr>
              <a:buFont typeface="Times New Roman" charset="0"/>
              <a:buNone/>
              <a:defRPr/>
            </a:pPr>
            <a:r>
              <a:rPr lang="en-US" dirty="0">
                <a:ea typeface="ＭＳ Ｐゴシック" charset="-128"/>
                <a:cs typeface="+mn-cs"/>
              </a:rPr>
              <a:t>______</a:t>
            </a:r>
          </a:p>
          <a:p>
            <a:pPr>
              <a:buFont typeface="Times New Roman" charset="0"/>
              <a:buNone/>
              <a:defRPr/>
            </a:pPr>
            <a:r>
              <a:rPr lang="en-US" dirty="0">
                <a:ea typeface="ＭＳ Ｐゴシック" charset="-128"/>
                <a:cs typeface="+mn-cs"/>
              </a:rPr>
              <a:t>Common-381</a:t>
            </a:r>
          </a:p>
          <a:p>
            <a:pPr>
              <a:buFont typeface="Times New Roman" charset="0"/>
              <a:buNone/>
              <a:defRPr/>
            </a:pPr>
            <a:r>
              <a:rPr lang="en-US" dirty="0">
                <a:ea typeface="ＭＳ Ｐゴシック" charset="-128"/>
                <a:cs typeface="+mn-cs"/>
              </a:rPr>
              <a:t>ES-26-Restoration of Israel-78</a:t>
            </a:r>
          </a:p>
          <a:p>
            <a:pPr>
              <a:buFont typeface="Times New Roman" charset="0"/>
              <a:buNone/>
              <a:defRPr/>
            </a:pPr>
            <a:r>
              <a:rPr lang="en-US" dirty="0">
                <a:ea typeface="ＭＳ Ｐゴシック" charset="-128"/>
                <a:cs typeface="+mn-cs"/>
              </a:rPr>
              <a:t>OS-23-Isaiah60-66-slide 28</a:t>
            </a:r>
          </a:p>
          <a:p>
            <a:pPr>
              <a:defRPr/>
            </a:pPr>
            <a:endParaRPr lang="en-US" dirty="0">
              <a:cs typeface="+mn-cs"/>
            </a:endParaRPr>
          </a:p>
        </p:txBody>
      </p:sp>
    </p:spTree>
    <p:extLst>
      <p:ext uri="{BB962C8B-B14F-4D97-AF65-F5344CB8AC3E}">
        <p14:creationId xmlns:p14="http://schemas.microsoft.com/office/powerpoint/2010/main" val="3456951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r>
              <a:rPr lang="en-US" dirty="0">
                <a:ea typeface="ＭＳ Ｐゴシック" charset="-128"/>
                <a:cs typeface="+mn-cs"/>
              </a:rPr>
              <a:t>God ultimately promises to protect Jerusalem from foreign enemies. It hasn't happened yet, but it will!</a:t>
            </a:r>
          </a:p>
          <a:p>
            <a:pPr>
              <a:buFont typeface="Times New Roman" charset="0"/>
              <a:buNone/>
              <a:defRPr/>
            </a:pPr>
            <a:r>
              <a:rPr lang="en-US" dirty="0">
                <a:ea typeface="ＭＳ Ｐゴシック" charset="-128"/>
                <a:cs typeface="+mn-cs"/>
              </a:rPr>
              <a:t>______</a:t>
            </a:r>
          </a:p>
          <a:p>
            <a:pPr>
              <a:buFont typeface="Times New Roman" charset="0"/>
              <a:buNone/>
              <a:defRPr/>
            </a:pPr>
            <a:r>
              <a:rPr lang="en-US" dirty="0">
                <a:ea typeface="ＭＳ Ｐゴシック" charset="-128"/>
                <a:cs typeface="+mn-cs"/>
              </a:rPr>
              <a:t>Common-382</a:t>
            </a:r>
          </a:p>
          <a:p>
            <a:pPr>
              <a:buFont typeface="Times New Roman" charset="0"/>
              <a:buNone/>
              <a:defRPr/>
            </a:pPr>
            <a:r>
              <a:rPr lang="en-US" dirty="0">
                <a:ea typeface="ＭＳ Ｐゴシック" charset="-128"/>
                <a:cs typeface="+mn-cs"/>
              </a:rPr>
              <a:t>ES-26-Restoration of Israel-79</a:t>
            </a:r>
          </a:p>
          <a:p>
            <a:pPr>
              <a:buFont typeface="Times New Roman" charset="0"/>
              <a:buNone/>
              <a:defRPr/>
            </a:pPr>
            <a:r>
              <a:rPr lang="en-US" dirty="0">
                <a:ea typeface="ＭＳ Ｐゴシック" charset="-128"/>
                <a:cs typeface="+mn-cs"/>
              </a:rPr>
              <a:t>OS-23-Isaiah60-66-slide 29</a:t>
            </a:r>
          </a:p>
          <a:p>
            <a:pPr>
              <a:defRPr/>
            </a:pPr>
            <a:endParaRPr lang="en-US" dirty="0">
              <a:cs typeface="+mn-cs"/>
            </a:endParaRPr>
          </a:p>
        </p:txBody>
      </p:sp>
    </p:spTree>
    <p:extLst>
      <p:ext uri="{BB962C8B-B14F-4D97-AF65-F5344CB8AC3E}">
        <p14:creationId xmlns:p14="http://schemas.microsoft.com/office/powerpoint/2010/main" val="86665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 (restatement)?</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394830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81197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28422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121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9249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46761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49857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43974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59698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9500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808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p>
          <a:p>
            <a:r>
              <a:rPr lang="en-US">
                <a:latin typeface="Arial"/>
                <a:cs typeface="Arial"/>
              </a:rPr>
              <a:t>The L</a:t>
            </a:r>
            <a:r>
              <a:rPr lang="en-US" sz="1100">
                <a:latin typeface="Arial"/>
                <a:cs typeface="Arial"/>
              </a:rPr>
              <a:t>ORD</a:t>
            </a:r>
            <a:r>
              <a:rPr lang="en-US">
                <a:latin typeface="Arial"/>
                <a:cs typeface="Arial"/>
              </a:rPr>
              <a:t> will deal with unbelievers</a:t>
            </a:r>
            <a:r>
              <a:rPr lang="en-US" baseline="0">
                <a:latin typeface="Arial"/>
                <a:cs typeface="Arial"/>
              </a:rPr>
              <a:t> in a just manner (restatement).</a:t>
            </a:r>
            <a:endParaRPr lang="en-US">
              <a:cs typeface="ＭＳ Ｐゴシック" charset="0"/>
            </a:endParaRPr>
          </a:p>
        </p:txBody>
      </p:sp>
    </p:spTree>
    <p:extLst>
      <p:ext uri="{BB962C8B-B14F-4D97-AF65-F5344CB8AC3E}">
        <p14:creationId xmlns:p14="http://schemas.microsoft.com/office/powerpoint/2010/main" val="4183186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 1-12-slide 97-p337</a:t>
            </a:r>
          </a:p>
          <a:p>
            <a:pPr eaLnBrk="1" hangingPunct="1"/>
            <a:r>
              <a:rPr lang="en-US" altLang="zh-CN" b="1" dirty="0">
                <a:latin typeface="Arial" charset="0"/>
                <a:ea typeface="SimSun" charset="0"/>
                <a:cs typeface="SimSun" charset="0"/>
              </a:rPr>
              <a:t>OS-23-Isaiah 60-66-slide 38-p337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3677046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Common Slides-64</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OS-00-00-Intro_&amp;_Biblical_Theology-93_eng_os_6987_v7/Slide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OS-23-Isaiah_49-59/Slide 169 on Supplements</a:t>
            </a:r>
          </a:p>
          <a:p>
            <a:pPr eaLnBrk="1" hangingPunct="1"/>
            <a:r>
              <a:rPr lang="en-US" altLang="zh-CN" dirty="0">
                <a:latin typeface="Arial" panose="020B0604020202020204" pitchFamily="34" charset="0"/>
                <a:ea typeface="ＭＳ Ｐゴシック" charset="0"/>
                <a:cs typeface="Arial" panose="020B0604020202020204" pitchFamily="34" charset="0"/>
              </a:rPr>
              <a:t>OS-23-Isaiah_60-66/Slide 43 on Isaiah 64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7922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158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158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93F27DC-4E3E-D244-A50E-7BCC907AD34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158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E17B361-69F0-AE42-938C-F711149B09F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158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159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9852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363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363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C8116C4-4A9C-7149-8C8B-1E44CD26A3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363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373DA27-24E8-BF4F-91CE-5966895AA77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363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363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9044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3969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4814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24270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3044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977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09977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2C0CAF5-6A7C-554D-9AC6-A8550524CB23}"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71</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0997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13D62C-F1D4-D241-8FFB-CC6C8C619AC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97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978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5863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3269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baseline="0">
                <a:latin typeface="Arial"/>
                <a:cs typeface="Arial"/>
              </a:rPr>
              <a:t>The L</a:t>
            </a:r>
            <a:r>
              <a:rPr lang="en-US" sz="1100" baseline="0">
                <a:latin typeface="Arial"/>
                <a:cs typeface="Arial"/>
              </a:rPr>
              <a:t>ORD</a:t>
            </a:r>
            <a:r>
              <a:rPr lang="en-US" baseline="0">
                <a:latin typeface="Arial"/>
                <a:cs typeface="Arial"/>
              </a:rPr>
              <a:t> will deliver the people who believe in him (restatement).</a:t>
            </a:r>
            <a:endParaRPr lang="en-US">
              <a:cs typeface="ＭＳ Ｐゴシック" charset="0"/>
            </a:endParaRPr>
          </a:p>
        </p:txBody>
      </p:sp>
    </p:spTree>
    <p:extLst>
      <p:ext uri="{BB962C8B-B14F-4D97-AF65-F5344CB8AC3E}">
        <p14:creationId xmlns:p14="http://schemas.microsoft.com/office/powerpoint/2010/main" val="110925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4591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70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2023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6062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highest prayers that Jesus commanded was for us to pray for his kingdom to come. This means that we better understand what this means!</a:t>
            </a:r>
          </a:p>
          <a:p>
            <a:r>
              <a:rPr lang="en-US" dirty="0"/>
              <a:t>__________</a:t>
            </a:r>
            <a:endParaRPr lang="en-US" dirty="0">
              <a:cs typeface="ＭＳ Ｐゴシック" charset="0"/>
            </a:endParaRPr>
          </a:p>
          <a:p>
            <a:pPr eaLnBrk="1" hangingPunct="1"/>
            <a:r>
              <a:rPr lang="en-US" dirty="0">
                <a:cs typeface="ＭＳ Ｐゴシック" charset="0"/>
              </a:rPr>
              <a:t>OS-23-Isaiah1-12—slide 349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NS-01-Matt1-14-slide 87</a:t>
            </a:r>
          </a:p>
          <a:p>
            <a:endParaRPr lang="en-US" dirty="0"/>
          </a:p>
          <a:p>
            <a:endParaRPr lang="en-US"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77</a:t>
            </a:fld>
            <a:endParaRPr lang="en-GB"/>
          </a:p>
        </p:txBody>
      </p:sp>
    </p:spTree>
    <p:extLst>
      <p:ext uri="{BB962C8B-B14F-4D97-AF65-F5344CB8AC3E}">
        <p14:creationId xmlns:p14="http://schemas.microsoft.com/office/powerpoint/2010/main" val="758806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76FC964-356E-1241-9B49-BED2822D946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cs typeface="ＭＳ Ｐゴシック" charset="0"/>
              </a:rPr>
              <a:t>We should learn that the kingdom is so we can pray for it to happen.</a:t>
            </a:r>
          </a:p>
          <a:p>
            <a:pPr eaLnBrk="1" hangingPunct="1"/>
            <a:r>
              <a:rPr lang="en-US" dirty="0">
                <a:cs typeface="ＭＳ Ｐゴシック" charset="0"/>
              </a:rPr>
              <a:t>________</a:t>
            </a:r>
          </a:p>
          <a:p>
            <a:pPr eaLnBrk="1" hangingPunct="1"/>
            <a:r>
              <a:rPr lang="en-US" dirty="0">
                <a:cs typeface="ＭＳ Ｐゴシック" charset="0"/>
              </a:rPr>
              <a:t>OS-10-Davidic Covenant-08</a:t>
            </a:r>
          </a:p>
          <a:p>
            <a:pPr eaLnBrk="1" hangingPunct="1"/>
            <a:r>
              <a:rPr lang="en-US" dirty="0">
                <a:cs typeface="ＭＳ Ｐゴシック" charset="0"/>
              </a:rPr>
              <a:t>OS-23-Isaiah1-12—slide 350</a:t>
            </a:r>
          </a:p>
          <a:p>
            <a:pPr eaLnBrk="1" hangingPunct="1"/>
            <a:r>
              <a:rPr lang="en-US" dirty="0">
                <a:cs typeface="ＭＳ Ｐゴシック" charset="0"/>
              </a:rPr>
              <a:t>NS-01-Matt1-14-slide 88</a:t>
            </a:r>
          </a:p>
          <a:p>
            <a:endParaRPr lang="en-US" dirty="0">
              <a:latin typeface="Times New Roman" charset="0"/>
              <a:ea typeface="ＭＳ Ｐゴシック" charset="0"/>
              <a:cs typeface="ＭＳ Ｐゴシック" charset="0"/>
            </a:endParaRPr>
          </a:p>
          <a:p>
            <a:pPr algn="l" rtl="0" eaLnBrk="0" fontAlgn="base" hangingPunct="0">
              <a:spcBef>
                <a:spcPct val="30000"/>
              </a:spcBef>
              <a:spcAft>
                <a:spcPct val="0"/>
              </a:spcAft>
            </a:pP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158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D3B398-C488-7E4D-A229-EFDB1856B3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cs typeface="ＭＳ Ｐゴシック" charset="0"/>
              </a:rPr>
              <a:t>What did the magi mean when they asked for the location of the newborn "king of the Jews"? </a:t>
            </a:r>
          </a:p>
          <a:p>
            <a:pPr eaLnBrk="1" hangingPunct="1"/>
            <a:r>
              <a:rPr lang="en-US" dirty="0">
                <a:cs typeface="ＭＳ Ｐゴシック" charset="0"/>
              </a:rPr>
              <a:t>Were they looking for the ruler of a spiritual kingdom? </a:t>
            </a:r>
          </a:p>
          <a:p>
            <a:pPr eaLnBrk="1" hangingPunct="1"/>
            <a:r>
              <a:rPr lang="en-US" dirty="0">
                <a:cs typeface="ＭＳ Ｐゴシック" charset="0"/>
              </a:rPr>
              <a:t>Did King Herod feel threatened by the beginning of a spiritual kingdom in nearby Bethlehem?</a:t>
            </a:r>
          </a:p>
          <a:p>
            <a:pPr eaLnBrk="1" hangingPunct="1"/>
            <a:r>
              <a:rPr lang="en-US" dirty="0">
                <a:cs typeface="ＭＳ Ｐゴシック" charset="0"/>
              </a:rPr>
              <a:t>What would the people have thought when they heard the word "kingdom"?</a:t>
            </a:r>
          </a:p>
          <a:p>
            <a:pPr eaLnBrk="1" hangingPunct="1"/>
            <a:endParaRPr lang="en-US" dirty="0">
              <a:cs typeface="ＭＳ Ｐゴシック" charset="0"/>
            </a:endParaRPr>
          </a:p>
          <a:p>
            <a:pPr eaLnBrk="1" hangingPunct="1"/>
            <a:r>
              <a:rPr lang="en-US" dirty="0">
                <a:cs typeface="ＭＳ Ｐゴシック" charset="0"/>
              </a:rPr>
              <a:t>One key problem in our understanding is that we ask whether "kingdom" is spiritual or literal. This is a false dichotomy as if it cannot be both. In fact, no one can enter the literal kingdom apart from a spiritual rebirth. </a:t>
            </a:r>
          </a:p>
          <a:p>
            <a:pPr eaLnBrk="1" hangingPunct="1"/>
            <a:endParaRPr lang="en-US" dirty="0">
              <a:cs typeface="ＭＳ Ｐゴシック" charset="0"/>
            </a:endParaRPr>
          </a:p>
          <a:p>
            <a:pPr eaLnBrk="1" hangingPunct="1"/>
            <a:r>
              <a:rPr lang="en-US" dirty="0">
                <a:cs typeface="ＭＳ Ｐゴシック" charset="0"/>
              </a:rPr>
              <a:t>The prophet who wrote most about the kingdom was undoubtedly Isaiah, the "prince of the prophets." His book is the first of the prophets and also the longest. So what does Isaiah say about this kingdom? This will help us understand what Jews of the first-century thought, for Isaiah impacted their view tremendously. </a:t>
            </a:r>
          </a:p>
          <a:p>
            <a:pPr eaLnBrk="1" hangingPunct="1"/>
            <a:endParaRPr lang="en-US" dirty="0">
              <a:cs typeface="ＭＳ Ｐゴシック" charset="0"/>
            </a:endParaRPr>
          </a:p>
          <a:p>
            <a:pPr eaLnBrk="1" hangingPunct="1"/>
            <a:r>
              <a:rPr lang="en-US" dirty="0">
                <a:cs typeface="ＭＳ Ｐゴシック" charset="0"/>
              </a:rPr>
              <a:t>So, our assumption here is that Matthew's use of the kingdom is the same as Isaiah's. One should assume that they are the same unless otherwise noted. Isaiah saw this kingdom of Messiah as a</a:t>
            </a:r>
          </a:p>
          <a:p>
            <a:pPr eaLnBrk="1" hangingPunct="1"/>
            <a:r>
              <a:rPr lang="en-US" dirty="0">
                <a:cs typeface="ＭＳ Ｐゴシック" charset="0"/>
              </a:rPr>
              <a:t>• political, </a:t>
            </a:r>
          </a:p>
          <a:p>
            <a:pPr eaLnBrk="1" hangingPunct="1"/>
            <a:r>
              <a:rPr lang="en-US" dirty="0">
                <a:cs typeface="ＭＳ Ｐゴシック" charset="0"/>
              </a:rPr>
              <a:t>• earthly entity (physical), but it also has </a:t>
            </a:r>
          </a:p>
          <a:p>
            <a:pPr eaLnBrk="1" hangingPunct="1"/>
            <a:r>
              <a:rPr lang="en-US" dirty="0">
                <a:cs typeface="ＭＳ Ｐゴシック" charset="0"/>
              </a:rPr>
              <a:t>• emotional and </a:t>
            </a:r>
          </a:p>
          <a:p>
            <a:pPr eaLnBrk="1" hangingPunct="1"/>
            <a:r>
              <a:rPr lang="en-US" dirty="0">
                <a:cs typeface="ＭＳ Ｐゴシック" charset="0"/>
              </a:rPr>
              <a:t>• intellectual aspects and is available only to those who qualify spiritually by placing their faith in the Messiah. </a:t>
            </a:r>
          </a:p>
          <a:p>
            <a:pPr eaLnBrk="1" hangingPunct="1"/>
            <a:endParaRPr lang="en-US" dirty="0">
              <a:cs typeface="ＭＳ Ｐゴシック" charset="0"/>
            </a:endParaRPr>
          </a:p>
          <a:p>
            <a:pPr eaLnBrk="1" hangingPunct="1"/>
            <a:r>
              <a:rPr lang="en-US" dirty="0">
                <a:cs typeface="ＭＳ Ｐゴシック" charset="0"/>
              </a:rPr>
              <a:t>The following is copied from pages 461b-d in the OT Survey Isaiah notes. It took Dr Rick Griffith three days of reading Isaiah to compile this list of more than 100 verses in Isaiah (these were </a:t>
            </a:r>
            <a:r>
              <a:rPr lang="en-US" b="1" i="1" dirty="0">
                <a:cs typeface="ＭＳ Ｐゴシック" charset="0"/>
              </a:rPr>
              <a:t>glorious</a:t>
            </a:r>
            <a:r>
              <a:rPr lang="en-US" dirty="0">
                <a:cs typeface="ＭＳ Ｐゴシック" charset="0"/>
              </a:rPr>
              <a:t> days </a:t>
            </a:r>
            <a:r>
              <a:rPr lang="en-US" dirty="0">
                <a:cs typeface="ＭＳ Ｐゴシック" charset="0"/>
                <a:sym typeface="Wingdings" pitchFamily="2" charset="2"/>
              </a:rPr>
              <a:t>).</a:t>
            </a:r>
            <a:endParaRPr lang="en-US" dirty="0">
              <a:cs typeface="ＭＳ Ｐゴシック" charset="0"/>
            </a:endParaRPr>
          </a:p>
          <a:p>
            <a:pPr eaLnBrk="1" hangingPunct="1"/>
            <a:endParaRPr lang="en-US" dirty="0">
              <a:cs typeface="ＭＳ Ｐゴシック" charset="0"/>
            </a:endParaRPr>
          </a:p>
          <a:p>
            <a:pPr eaLnBrk="1" hangingPunct="1"/>
            <a:r>
              <a:rPr lang="en-US" dirty="0">
                <a:cs typeface="ＭＳ Ｐゴシック" charset="0"/>
              </a:rPr>
              <a:t>See PPT for many of these verses below in The Restoration of Israel PPT presentation #26 in English at https://biblestudydownloads.org/resource/future/ and in Arabic at https://biblestudydownloads.org/resource/%d8%b9%d9%84%d9%85-%d8%a7%d9%84%d8%a3%d8%ae%d8%b1%d9%88%d9%8a%d8%a7%d8%aa/.</a:t>
            </a:r>
          </a:p>
          <a:p>
            <a:pPr eaLnBrk="1" hangingPunct="1"/>
            <a:endParaRPr lang="en-US" dirty="0">
              <a:cs typeface="ＭＳ Ｐゴシック" charset="0"/>
            </a:endParaRPr>
          </a:p>
          <a:p>
            <a:pPr marL="0" marR="0" algn="ctr">
              <a:spcBef>
                <a:spcPts val="0"/>
              </a:spcBef>
              <a:spcAft>
                <a:spcPts val="0"/>
              </a:spcAft>
            </a:pPr>
            <a:r>
              <a:rPr lang="en-US" sz="1800" b="1" dirty="0">
                <a:effectLst/>
                <a:latin typeface="Arial" panose="020B0604020202020204" pitchFamily="34" charset="0"/>
                <a:ea typeface="Times"/>
                <a:cs typeface="Times New Roman" panose="02020603050405020304" pitchFamily="18" charset="0"/>
              </a:rPr>
              <a:t>The Kingdom in Isaiah</a:t>
            </a:r>
            <a:endParaRPr lang="en-US" sz="1800" dirty="0">
              <a:effectLst/>
              <a:latin typeface="Times"/>
              <a:ea typeface="Times"/>
              <a:cs typeface="Times New Roman" panose="02020603050405020304" pitchFamily="18" charset="0"/>
            </a:endParaRPr>
          </a:p>
          <a:p>
            <a:pPr marL="0" marR="0" algn="ctr">
              <a:spcBef>
                <a:spcPts val="0"/>
              </a:spcBef>
              <a:spcAft>
                <a:spcPts val="0"/>
              </a:spcAft>
              <a:tabLst>
                <a:tab pos="3048000" algn="ctr"/>
                <a:tab pos="6134100" algn="r"/>
                <a:tab pos="3048000" algn="ctr"/>
                <a:tab pos="3143250" algn="ct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Christians often talk about Jesus as king.  It is especially discussed about Him being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born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king at Christmas.  But this raises two important questions:</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spcBef>
                <a:spcPts val="0"/>
              </a:spcBef>
              <a:spcAft>
                <a:spcPts val="0"/>
              </a:spcAft>
            </a:pPr>
            <a:r>
              <a:rPr lang="en-US" sz="1800" dirty="0">
                <a:effectLst/>
                <a:latin typeface="Arial" panose="020B0604020202020204" pitchFamily="34" charset="0"/>
                <a:ea typeface="Times"/>
                <a:cs typeface="Times New Roman" panose="02020603050405020304" pitchFamily="18" charset="0"/>
              </a:rPr>
              <a:t> </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latin typeface="Arial" panose="020B0604020202020204" pitchFamily="34" charset="0"/>
                <a:ea typeface="Times"/>
                <a:cs typeface="Times New Roman" panose="02020603050405020304" pitchFamily="18" charset="0"/>
              </a:rPr>
              <a:t>1.	What kind of kingdom does Jesus bring as king?  Many (esp. amillennialists) say that this is only a spiritual kingdom with no earthly or physical aspects, but others (esp. premillennialists) note many dimensions of the kingdom: spiritual, physical, political, etc.</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latin typeface="Arial" panose="020B0604020202020204" pitchFamily="34" charset="0"/>
                <a:ea typeface="Times"/>
                <a:cs typeface="Times New Roman" panose="02020603050405020304" pitchFamily="18" charset="0"/>
              </a:rPr>
              <a:t> </a:t>
            </a:r>
            <a:endParaRPr lang="en-US" sz="1800" dirty="0">
              <a:effectLst/>
              <a:latin typeface="Times"/>
              <a:ea typeface="Times"/>
              <a:cs typeface="Times New Roman" panose="02020603050405020304" pitchFamily="18" charset="0"/>
            </a:endParaRPr>
          </a:p>
          <a:p>
            <a:pPr marL="342900" marR="0" indent="-342900">
              <a:spcBef>
                <a:spcPts val="0"/>
              </a:spcBef>
              <a:spcAft>
                <a:spcPts val="0"/>
              </a:spcAft>
            </a:pPr>
            <a:r>
              <a:rPr lang="en-US" sz="1800" dirty="0">
                <a:effectLst/>
                <a:latin typeface="Arial" panose="020B0604020202020204" pitchFamily="34" charset="0"/>
                <a:ea typeface="Times"/>
                <a:cs typeface="Times New Roman" panose="02020603050405020304" pitchFamily="18" charset="0"/>
              </a:rPr>
              <a:t>2.	What kind of kingdom did both John (Matt. 3:2) and Jesus (Matt. 4:17) mean when they preached, "Repent, for the kingdom of heaven is near"?  Like the OT prophets, they said that Jews needed to turn from sin to enter the kingdom (Deut. 30:1-2).  Had the nation repented, then this fulfillment would have occurred (Deut. 30:3-10).  One should assume that this kingdom was the same kingdom that the OT prophets preached.  Otherwise, Jesus and John would have misled the people.</a:t>
            </a:r>
            <a:endParaRPr lang="en-US" sz="1800" dirty="0">
              <a:effectLst/>
              <a:latin typeface="Times"/>
              <a:ea typeface="Times"/>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0" marR="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Since Israel rejected this kingdom, Christ will not rule over it until the nation believes (see verses below in the “Spiritual” section).  So after Israel finally believes in the future and Christ returns to establish his kingdom on earth (Rev. 19), what will this new period look like?  Revelation 20:1-6 reveals the length of this era as 1000 years when saints will rule (cf. Rev. 5:10) and Satan will be bound from deceiving the nations (cf. Rev. 20:1-3).  However, Isaiah gives the best </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total</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picture of what the kingdom will be like with more information than any other book in Scripture.  This is the correct background one should know to understand Matthew’s concept of the kingdom.</a:t>
            </a:r>
            <a:endParaRPr lang="en-US" sz="1800" dirty="0">
              <a:effectLst/>
              <a:latin typeface="Times"/>
              <a:ea typeface="Times New Roman" panose="02020603050405020304" pitchFamily="18" charset="0"/>
              <a:cs typeface="Times New Roman" panose="02020603050405020304" pitchFamily="18" charset="0"/>
            </a:endParaRPr>
          </a:p>
          <a:p>
            <a:pPr marL="0" marR="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	Political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Jerusalem</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Capital of the earth (2:2b)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A safe refuge for people (14:32; 25:4; 26:1-4; 32:18; 33:20-24; 35:9; 60:18; 62:8-9; 66:12)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City of glory without unbelievers (33:24b; 35:8-10; 52:1-3, 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Accessible (11:15-16; 33:21; 35:8; 60:15)</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Israel’s Political Blessings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Enemies judged by Messiah (2:12-21; 24:21-23; 29:20-21; 45:14; 61:2; 66:24)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Exalted above the Gentiles (2:3; 14:1-2; 18:7; 49:22-23; 60:5, 14-17; 61:5-9; 62:1-4)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Serves as a nation of witnesses for God (44:8, 21)</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Messiah’s Rule</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His Second Advent precedes the kingdom (60:2; 61:11)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Extent of his rule</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Rules on David’s throne as Davidic covenant fulfilled (4:2; 9:6-7; 16:5a)</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Rules as King over the world (9:6-7; 11:3-5; 16:5; 24:21-23; 40:10)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Rules as King from Jerusalem (2:3; 24:23b; 33:17-22)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Nature of his rule</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Rules gloriously (4:2; 24:23; 35:2; 40:5; 60:1, 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Rules wisely (11:2)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Rules meekly (42:3)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Rules righteously (32:1)</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Rules nations with justice (9:7; 11:5; 16:5b; 32:1; 42:1, 4)</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	Rule unquestioned (11:4; 25:1-5; 29:17-21; 30:30-33; 42:13; 49:24-26; 66:14-19)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g.	Rule in kingdom merges with eternal state (9:7; 33:20)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Other Rulers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Elders or rulers serve with Messiah in Jerusalem (24:23b; 32:1)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Judges serving as counselors (1:26)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Positions of responsibility given as rewards (40:10)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Worldwide peace rather than war (2:4; 9:4-7; 32:17-18; 55:12; 54:13; 60:18)</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II.	Physical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Earth and heavens renewed (65:17; 66:22)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Sun and moon</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Light from both diminished in the Tribulation (13:10)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Sun still rises (41:25; 45:6; 59:19)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Moonshine equals the sun, which itself is seven times brighter (30:26)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Yet the sun and moon less intense and not harmful (24:23a; 49:10) </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Both sun and moon finally eradicated in the eternal state (60:19-20)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Land of Israel</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Borders enlarged (26:15; 33:17; 54:2-3; 61:7)</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Land rebuilt after destruction (32:16-18; 49:8, 19; 61:4-5)</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Much rainfall and water in the desert (30:23-25; 35:1-2, 6-7; 41:17-18; 49:10b)</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Broad rivers flowing from the temple (33:20-21)</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Animals blessed with much food (30:23)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	Crops abundant (27:6; 35:1-2, 6-7) with the Genesis 3:17-19; Romans 8:19-22 curse on the earth removed (11:6-9; 35:9; 65:25)</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g.	Verdant trees replace thorn bushes and briers (55:13)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	Mountain trees in previous desert wastelands (41:19)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i.	Beautiful and prosperous from many nations‘ wealth (60:5; 61:6; 62:3; 66:10-12)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j.	Glorified (60:1-9)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Jerusalem</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Topographical changes with temple mount at city’s high point (2:2)</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Cloud of smoke and pillar of fire protects Jerusalem (4:5-6)</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Temple mount holy (11:9; 27:13; 56:7; 57:13; 65:25; 66:20)</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Humans living in unique circumstances</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Some Israelites living in glorified bodies after tribulation (26:19-20)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Babies still born to those in mortal bodies (44:3; 61:9; 65:20, 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Longevity of life where immaturity is rare but death is still existent (65:20)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Food for people plentiful (30:23; 62:8-9; 65:21-22)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Protection from harm with wild animals tamed (11:6-9; 35:9; 41:8-14; 65:25)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Work existent but always protective (62:8-9; 65:21-23)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Blind, deaf, lame, and mute all healed (29:17-19; 35:5-6)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Illness in Jerusalem eradicated (33:24; 65:23)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9.	Death eventually destroyed in Jerusalem (25:7)</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III.	Emotional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Strength replaces fear (35:3-4; 41:10, 13-14)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Joy and gladness replace weeping, sorrow and sighing (9:1-4; 12:3, 6; 25:8-9; 30:29; 35:10; 42:10-11; 45:25; 52:8-9; 55:12; 60:15; 61:3, 7; 65:18-19; 66:10-11, 14)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Israel’s sentiment</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The name “Israel” replaced with the new names Hephzibah (Heb. “my delight is in her”) and Beulah (Heb. “married”; 62:2)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Israel no longer feeling shame (25:8; 29:22)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Israel the praise of the earth (43:4; 62:7, 10) due to unique “marriage” to the LORD (54:1, 4-7; 62:5 NIV margin)</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Israel singing (14:7; 30:29; 42:10-11; 52:9)</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IV.	Intellectual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Knowledge fills the earth based on the fear of the Lord (2:3; 11:9; 33:6)</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Knowledge of God’s work seen in mountain trees flourishing in the desert (41:19)</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People taught by the Lord himself (49:10; 54:13)</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Teachers succeed in providing direction (30:20-21)</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People listen, understand, and articulate God’s values (32:3-4)</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l">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IV.	Spiritual</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Satan bound (14:15)</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Gentiles (Church)</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Converted (16:5; 18:7; 49:6; 55:5; 60:3)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Disciplined for sin (19:19-22)</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Jerusalem</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Righteousness and holiness in the city (1:26-27; 4:3-4; 11:4-5; 35:8-9; 42:1-4; 52:1; 60:21; 61:3b) and desert (32:16)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Justice in the city (29:18-24; 65:21-23) and desert (32:16)</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Israel’s spiritual restoration</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Israel cleansed by God’s judgment before the kingdom (1:25; 4:2-4; 29:1-4; 30:26b; 31:6-7)</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Israel reunited and regathered to the land (11:10-13, 15-16; 43:1, 5; 49:6; 61:4; 65:8-9)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Israel victorious over enemies (2:12-21; 11:14; 24:21-23; 41:11-14; 45:14; 61:2; 66:14b)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Israel free from oppression (14:3-6; 42:6-7; 49:8-9)</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Israel believing in Messiah (10:20-22; 25:8-9; 26:1-2; 27:9, 12-13; 29:23; 40:9; 45:17, 25; 52:3, 6-7, 9-11; 54:7-10; 62:12)</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Israel forgiven, redeemed and righteous (1:25-27; 2:3; 4:3-4; 33:24; 44:22-24; 45:25; 48:17; 63:16)</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Israel blessed and rewarded by Christ (19:25; 40:10; 62:11; 61:8)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Israel comforted by Christ (12:1-2; 40:1-2, 11; 49:12; 51:3; 65:18-19; 66:11-13)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9.	Israel filled/empowered by Holy Spirit as never before (32:15; 44:3; 59:21)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10.	Israel’s covenants fulfilled (42:6; 49:8; 54:10; 61:8)</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	Abrahamic (19:25; 41:8-10)</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	Davidic (9:7; 11:1-2; 55:3)</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	Land (11:11-16; 65:9)</a:t>
            </a:r>
            <a:endParaRPr lang="en-US" sz="1800" dirty="0">
              <a:effectLst/>
              <a:latin typeface="Times"/>
              <a:ea typeface="Times New Roman" panose="02020603050405020304" pitchFamily="18" charset="0"/>
              <a:cs typeface="Times New Roman" panose="02020603050405020304" pitchFamily="18" charset="0"/>
            </a:endParaRPr>
          </a:p>
          <a:p>
            <a:pPr marL="12001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	New (32:15; 44:3; 49:6; 59:21; 66:22)</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	Millennial worship</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Israel worshipping the true God (12:1-6; 25:9–26:19; 56:7)</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Jerusalem as the capital of nations’ (Gentile) worship (2:2-4; 11:12; 27:13; 30:29; 44:22-24)</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The whole earth knows God–at least initially (11:9b)</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Temple worship (56:5)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Priests and Levites serving the Lord (61:6; 66:21)</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6.	Animal sacrifices (56:7; 66:20-23)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7.	Monthly New Moon celebrations (66:23)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8.	Reinstitution of the Sabbath (56:4; 66:23)</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	Millennium absorbed into eternity </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1.	Kingdom age ends though salvation does not (51:6, 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2.	Prosperity forever as a sign of God’s blessing (55:13)</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3.	Temple eunuchs blessed forever (56:5)</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4.	Both sun and moon finally eradicated in the eternal state (60:19-20)</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l">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5.	Divine covenant continues on to be fulfilled in eternity (55:3; 61:8)</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91440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indent="-342900" algn="ctr">
              <a:spcBef>
                <a:spcPts val="0"/>
              </a:spcBef>
              <a:spcAft>
                <a:spcPts val="0"/>
              </a:spcAft>
              <a:tabLst>
                <a:tab pos="3048000" algn="ctr"/>
                <a:tab pos="6134100" algn="r"/>
                <a:tab pos="3048000" algn="ctr"/>
                <a:tab pos="3143250" algn="ctr"/>
                <a:tab pos="6115050" algn="r"/>
                <a:tab pos="6134100" algn="r"/>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Concluding Applications</a:t>
            </a:r>
            <a:endParaRPr lang="en-US" sz="1800" dirty="0">
              <a:effectLst/>
              <a:latin typeface="Times"/>
              <a:ea typeface="Times New Roman" panose="02020603050405020304" pitchFamily="18" charset="0"/>
              <a:cs typeface="Times New Roman" panose="02020603050405020304" pitchFamily="18" charset="0"/>
            </a:endParaRPr>
          </a:p>
          <a:p>
            <a:pPr marL="628650" marR="0" indent="-285750" algn="ctr">
              <a:spcBef>
                <a:spcPts val="0"/>
              </a:spcBef>
              <a:spcAft>
                <a:spcPts val="0"/>
              </a:spcAft>
              <a:tabLst>
                <a:tab pos="3048000" algn="ctr"/>
                <a:tab pos="6134100" algn="r"/>
                <a:tab pos="3048000" algn="ctr"/>
                <a:tab pos="3143250" algn="ctr"/>
                <a:tab pos="6115050" algn="r"/>
                <a:tab pos="613410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Since we will rule the world, we better start showing discernment now (1 Cor. 6:1-3)</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Since this world must last 1000 more years (Rev. 20:1-6), we should take good care of it.</a:t>
            </a:r>
            <a:endParaRPr lang="en-US" sz="1800" dirty="0">
              <a:effectLst/>
              <a:latin typeface="Times"/>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Symbol" pitchFamily="2" charset="2"/>
              <a:buChar char=""/>
              <a:tabLst>
                <a:tab pos="3048000" algn="ctr"/>
                <a:tab pos="6134100" algn="r"/>
                <a:tab pos="228600" algn="l"/>
                <a:tab pos="2743200" algn="ctr"/>
                <a:tab pos="3143250" algn="ctr"/>
                <a:tab pos="6115050" algn="r"/>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Work for Christ now before the 1000-year Sabbath comes with its restful service (Heb. 4:9-11).</a:t>
            </a:r>
            <a:endParaRPr lang="en-US" sz="1800" dirty="0">
              <a:effectLst/>
              <a:latin typeface="Times"/>
              <a:ea typeface="Times New Roman" panose="02020603050405020304" pitchFamily="18" charset="0"/>
              <a:cs typeface="Times New Roman" panose="02020603050405020304" pitchFamily="18" charset="0"/>
            </a:endParaRPr>
          </a:p>
          <a:p>
            <a:pPr eaLnBrk="1" hangingPunct="1"/>
            <a:endParaRPr lang="en-US" dirty="0">
              <a:cs typeface="ＭＳ Ｐゴシック" charset="0"/>
            </a:endParaRPr>
          </a:p>
          <a:p>
            <a:pPr eaLnBrk="1" hangingPunct="1"/>
            <a:r>
              <a:rPr lang="en-US" dirty="0">
                <a:cs typeface="ＭＳ Ｐゴシック" charset="0"/>
              </a:rPr>
              <a:t>Unless there is a clear change in the definition, shouldn't we assume that Matthew understood the kingdom in the same manner as Isaiah? This "prince of the prophets" wrote more about the kingdom than any prophet 700 years earlier. </a:t>
            </a:r>
          </a:p>
          <a:p>
            <a:pPr eaLnBrk="1" hangingPunct="1"/>
            <a:r>
              <a:rPr lang="en-US" dirty="0">
                <a:cs typeface="ＭＳ Ｐゴシック" charset="0"/>
              </a:rPr>
              <a:t>________</a:t>
            </a:r>
          </a:p>
          <a:p>
            <a:pPr eaLnBrk="1" hangingPunct="1"/>
            <a:r>
              <a:rPr lang="en-US" dirty="0">
                <a:cs typeface="ＭＳ Ｐゴシック" charset="0"/>
              </a:rPr>
              <a:t>OS-10-Davidic Covenant-08</a:t>
            </a:r>
          </a:p>
          <a:p>
            <a:pPr eaLnBrk="1" hangingPunct="1"/>
            <a:r>
              <a:rPr lang="en-US" dirty="0">
                <a:cs typeface="ＭＳ Ｐゴシック" charset="0"/>
              </a:rPr>
              <a:t>OS-23-Isaiah1-12—slide 351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OS-23-Isaiah60-66—slide 59</a:t>
            </a:r>
          </a:p>
          <a:p>
            <a:pPr eaLnBrk="1" hangingPunct="1"/>
            <a:r>
              <a:rPr lang="en-US" dirty="0">
                <a:cs typeface="ＭＳ Ｐゴシック" charset="0"/>
              </a:rPr>
              <a:t>NS-01-Matt1-14-slide 89</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We should learn that the kingdom is so we can pray for it to happen.</a:t>
            </a:r>
          </a:p>
          <a:p>
            <a:pPr eaLnBrk="1" hangingPunct="1"/>
            <a:r>
              <a:rPr lang="en-US" dirty="0">
                <a:cs typeface="ＭＳ Ｐゴシック" charset="0"/>
              </a:rPr>
              <a:t>________</a:t>
            </a:r>
          </a:p>
          <a:p>
            <a:pPr eaLnBrk="1" hangingPunct="1"/>
            <a:r>
              <a:rPr lang="en-US" dirty="0">
                <a:cs typeface="ＭＳ Ｐゴシック" charset="0"/>
              </a:rPr>
              <a:t>OS-10-Davidic Covenant-08</a:t>
            </a:r>
          </a:p>
          <a:p>
            <a:pPr eaLnBrk="1" hangingPunct="1"/>
            <a:r>
              <a:rPr lang="en-US" dirty="0">
                <a:cs typeface="ＭＳ Ｐゴシック" charset="0"/>
              </a:rPr>
              <a:t>OS-23-Isaiah1-12—slide 352</a:t>
            </a:r>
          </a:p>
          <a:p>
            <a:pPr eaLnBrk="1" hangingPunct="1"/>
            <a:r>
              <a:rPr lang="en-US" dirty="0">
                <a:cs typeface="ＭＳ Ｐゴシック" charset="0"/>
              </a:rPr>
              <a:t>NS-01-Matt1-14-slide 88</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80</a:t>
            </a:fld>
            <a:endParaRPr lang="en-GB"/>
          </a:p>
        </p:txBody>
      </p:sp>
    </p:spTree>
    <p:extLst>
      <p:ext uri="{BB962C8B-B14F-4D97-AF65-F5344CB8AC3E}">
        <p14:creationId xmlns:p14="http://schemas.microsoft.com/office/powerpoint/2010/main" val="7534412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47018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5192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89487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20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D1AF5A-E3CD-5D46-B2DA-A0BC81440E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07D8D0-F0BF-714D-A538-C5767E6D158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68653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41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41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0543E78-66A0-9C48-AF26-E3BCBB14C3D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4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C2BBB33-9648-8541-AFCD-D6ABDAC1E9D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41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490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75056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27406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192736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a:t>
            </a:r>
            <a:r>
              <a:rPr lang="en-US">
                <a:latin typeface="Times New Roman" charset="0"/>
                <a:ea typeface="ＭＳ Ｐゴシック" charset="0"/>
                <a:cs typeface="ＭＳ Ｐゴシック" charset="0"/>
              </a:rPr>
              <a:t>22 July 2015</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22372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23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910AC12-7144-194A-AD10-111517F0B2D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514DF8-C68E-6C49-A6F6-196B9D30C79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41723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43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43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0A86ACC-2BBA-0744-8ADD-24C937C9BAD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0A4203A-6CC4-F848-AAF2-07254F65ADA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43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4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97102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84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84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68F895C-844C-7845-B5B4-B3C838F05E4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F78690F-7334-3F4F-9E99-D7B2BB744D8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84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8454"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75768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Perhaps the atmosphere changed so dramatically after the Flood that it shortened human lifespans.</a:t>
            </a:r>
          </a:p>
          <a:p>
            <a:pPr eaLnBrk="1" hangingPunct="1">
              <a:defRPr/>
            </a:pPr>
            <a:r>
              <a:rPr lang="en-US" dirty="0">
                <a:cs typeface="+mn-cs"/>
              </a:rPr>
              <a:t>________________</a:t>
            </a:r>
          </a:p>
          <a:p>
            <a:pPr eaLnBrk="1" hangingPunct="1">
              <a:defRPr/>
            </a:pPr>
            <a:r>
              <a:rPr lang="en-US" dirty="0">
                <a:cs typeface="+mn-cs"/>
              </a:rPr>
              <a:t>OS-01-Gen4-20—slide 55</a:t>
            </a:r>
          </a:p>
          <a:p>
            <a:pPr eaLnBrk="1" hangingPunct="1">
              <a:defRPr/>
            </a:pPr>
            <a:r>
              <a:rPr lang="en-US" dirty="0">
                <a:cs typeface="+mn-cs"/>
              </a:rPr>
              <a:t>OS-23-Isaiah1-12—slide 110</a:t>
            </a:r>
          </a:p>
          <a:p>
            <a:pPr eaLnBrk="1" hangingPunct="1">
              <a:defRPr/>
            </a:pPr>
            <a:r>
              <a:rPr lang="en-US" dirty="0">
                <a:cs typeface="+mn-cs"/>
              </a:rPr>
              <a:t>OS-23-Isaiah60-66—slide 73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777655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049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049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930E5A-28EB-6247-9FDB-C514A35EC97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05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975DA90-117F-594E-BE89-8A1B5B49FEE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05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305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88693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F1AF4-876E-7D4F-888E-B59DECBE33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OS-23-Isaiah60-66—slide 75</a:t>
            </a:r>
          </a:p>
          <a:p>
            <a:r>
              <a:rPr lang="en-US" dirty="0">
                <a:latin typeface="Times New Roman" charset="0"/>
                <a:ea typeface="ＭＳ Ｐゴシック" charset="0"/>
                <a:cs typeface="ＭＳ Ｐゴシック" charset="0"/>
              </a:rPr>
              <a:t>NS-27-Rev20-22—slide 195</a:t>
            </a:r>
          </a:p>
        </p:txBody>
      </p:sp>
    </p:spTree>
    <p:extLst>
      <p:ext uri="{BB962C8B-B14F-4D97-AF65-F5344CB8AC3E}">
        <p14:creationId xmlns:p14="http://schemas.microsoft.com/office/powerpoint/2010/main" val="37938479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78745A-4304-114D-B8FD-046AF273210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OS-23-Isaiah60-66—slide 76</a:t>
            </a:r>
          </a:p>
          <a:p>
            <a:r>
              <a:rPr lang="en-US" dirty="0">
                <a:latin typeface="Times New Roman" charset="0"/>
                <a:ea typeface="ＭＳ Ｐゴシック" charset="0"/>
                <a:cs typeface="ＭＳ Ｐゴシック" charset="0"/>
              </a:rPr>
              <a:t>NS-27-Rev20-22—slide 196</a:t>
            </a:r>
          </a:p>
        </p:txBody>
      </p:sp>
    </p:spTree>
    <p:extLst>
      <p:ext uri="{BB962C8B-B14F-4D97-AF65-F5344CB8AC3E}">
        <p14:creationId xmlns:p14="http://schemas.microsoft.com/office/powerpoint/2010/main" val="7467138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85549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Though obviously many events prepared for it in advance, Israel became a nation on the single day of 14 May 1948.</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OS-23-Isaiah60-66-slide 78</a:t>
            </a:r>
          </a:p>
          <a:p>
            <a:r>
              <a:rPr lang="en-US" dirty="0">
                <a:latin typeface="Times New Roman" charset="0"/>
                <a:ea typeface="ＭＳ Ｐゴシック" charset="0"/>
                <a:cs typeface="ＭＳ Ｐゴシック" charset="0"/>
              </a:rPr>
              <a:t>OS-38-Zechariah-84</a:t>
            </a:r>
          </a:p>
        </p:txBody>
      </p:sp>
    </p:spTree>
    <p:extLst>
      <p:ext uri="{BB962C8B-B14F-4D97-AF65-F5344CB8AC3E}">
        <p14:creationId xmlns:p14="http://schemas.microsoft.com/office/powerpoint/2010/main" val="20757872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Israel became a nation in one day on 14 May 1948, but the Jews saw themselves as an ethnic rather than a religious people. Even today, about 30% of Jewish immigrants from Russia are atheists. Yet God promises in Zechariah 3:9 to remove the sins of the nation also on a single day. </a:t>
            </a:r>
          </a:p>
        </p:txBody>
      </p:sp>
    </p:spTree>
    <p:extLst>
      <p:ext uri="{BB962C8B-B14F-4D97-AF65-F5344CB8AC3E}">
        <p14:creationId xmlns:p14="http://schemas.microsoft.com/office/powerpoint/2010/main" val="358550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3:9 says that Israel will believe in Jesus as Messiah in a single day at the end of the Tribulation when "All Israel will be saved" (Rom 11:25-26).</a:t>
            </a:r>
          </a:p>
          <a:p>
            <a:r>
              <a:rPr lang="en-US" dirty="0"/>
              <a:t>___________________</a:t>
            </a:r>
          </a:p>
          <a:p>
            <a:r>
              <a:rPr lang="en-US" dirty="0"/>
              <a:t>Arabic Common Slides-339</a:t>
            </a:r>
          </a:p>
          <a:p>
            <a:endParaRPr lang="en-US" dirty="0"/>
          </a:p>
          <a:p>
            <a:r>
              <a:rPr lang="en-US" dirty="0"/>
              <a:t>OS-38-Zechariah-83</a:t>
            </a:r>
          </a:p>
          <a:p>
            <a:r>
              <a:rPr lang="en-US" dirty="0"/>
              <a:t>NS-06-Rom9-13-slide 50</a:t>
            </a:r>
          </a:p>
          <a:p>
            <a:r>
              <a:rPr lang="en-US" dirty="0"/>
              <a:t>NS-22-Rev13-19-slide 53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93124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5725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41670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By what means will the L</a:t>
            </a:r>
            <a:r>
              <a:rPr lang="en-US" sz="1100">
                <a:latin typeface="Arial"/>
                <a:cs typeface="Arial"/>
              </a:rPr>
              <a:t>ORD</a:t>
            </a:r>
            <a:r>
              <a:rPr lang="en-US">
                <a:latin typeface="Arial"/>
                <a:cs typeface="Arial"/>
              </a:rPr>
              <a:t> restore</a:t>
            </a:r>
            <a:r>
              <a:rPr lang="en-US" baseline="0">
                <a:latin typeface="Arial"/>
                <a:cs typeface="Arial"/>
              </a:rPr>
              <a:t> the entire universe (restatement)?</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2512842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3E5627BA-37CF-5941-9ABD-0C9944728AF5}" type="slidenum">
              <a:rPr lang="en-GB" sz="1200">
                <a:solidFill>
                  <a:srgbClr val="000000"/>
                </a:solidFill>
                <a:latin typeface="Calibri" charset="0"/>
              </a:rPr>
              <a:pPr eaLnBrk="1" hangingPunct="1"/>
              <a:t>10</a:t>
            </a:fld>
            <a:endParaRPr lang="en-GB" sz="1200">
              <a:solidFill>
                <a:srgbClr val="000000"/>
              </a:solidFill>
              <a:latin typeface="Calibri"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2B451786-DA79-D442-A992-9DDFEF87224A}" type="slidenum">
              <a:rPr lang="en-GB" sz="1200">
                <a:solidFill>
                  <a:srgbClr val="000000"/>
                </a:solidFill>
                <a:latin typeface="Calibri" charset="0"/>
              </a:rPr>
              <a:pPr algn="r" eaLnBrk="1" hangingPunct="1">
                <a:buClr>
                  <a:srgbClr val="000000"/>
                </a:buClr>
                <a:buSzPct val="100000"/>
                <a:buFont typeface="Calibri" charset="0"/>
                <a:buNone/>
              </a:pPr>
              <a:t>10</a:t>
            </a:fld>
            <a:endParaRPr lang="en-GB" sz="1200">
              <a:solidFill>
                <a:srgbClr val="000000"/>
              </a:solidFill>
              <a:latin typeface="Calibri"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12948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p>
          <a:p>
            <a:r>
              <a:rPr lang="en-US">
                <a:latin typeface="Arial"/>
                <a:cs typeface="Arial"/>
              </a:rPr>
              <a:t>The L</a:t>
            </a:r>
            <a:r>
              <a:rPr lang="en-US" sz="1100">
                <a:latin typeface="Arial"/>
                <a:cs typeface="Arial"/>
              </a:rPr>
              <a:t>ORD</a:t>
            </a:r>
            <a:r>
              <a:rPr lang="en-US">
                <a:latin typeface="Arial"/>
                <a:cs typeface="Arial"/>
              </a:rPr>
              <a:t> will deal with unbelievers</a:t>
            </a:r>
            <a:r>
              <a:rPr lang="en-US" baseline="0">
                <a:latin typeface="Arial"/>
                <a:cs typeface="Arial"/>
              </a:rPr>
              <a:t> in a just manner (restatement).</a:t>
            </a:r>
            <a:endParaRPr lang="en-US">
              <a:cs typeface="ＭＳ Ｐゴシック" charset="0"/>
            </a:endParaRPr>
          </a:p>
        </p:txBody>
      </p:sp>
    </p:spTree>
    <p:extLst>
      <p:ext uri="{BB962C8B-B14F-4D97-AF65-F5344CB8AC3E}">
        <p14:creationId xmlns:p14="http://schemas.microsoft.com/office/powerpoint/2010/main" val="2463946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baseline="0">
                <a:latin typeface="Arial"/>
                <a:cs typeface="Arial"/>
              </a:rPr>
              <a:t>The L</a:t>
            </a:r>
            <a:r>
              <a:rPr lang="en-US" sz="1100" baseline="0">
                <a:latin typeface="Arial"/>
                <a:cs typeface="Arial"/>
              </a:rPr>
              <a:t>ORD</a:t>
            </a:r>
            <a:r>
              <a:rPr lang="en-US" baseline="0">
                <a:latin typeface="Arial"/>
                <a:cs typeface="Arial"/>
              </a:rPr>
              <a:t> will deliver the people who believe in him (restatement).</a:t>
            </a:r>
            <a:endParaRPr lang="en-US">
              <a:cs typeface="ＭＳ Ｐゴシック" charset="0"/>
            </a:endParaRPr>
          </a:p>
        </p:txBody>
      </p:sp>
    </p:spTree>
    <p:extLst>
      <p:ext uri="{BB962C8B-B14F-4D97-AF65-F5344CB8AC3E}">
        <p14:creationId xmlns:p14="http://schemas.microsoft.com/office/powerpoint/2010/main" val="3220238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The L</a:t>
            </a:r>
            <a:r>
              <a:rPr lang="en-US" sz="1100">
                <a:cs typeface="ＭＳ Ｐゴシック" charset="0"/>
              </a:rPr>
              <a:t>ORD</a:t>
            </a:r>
            <a:r>
              <a:rPr lang="en-US">
                <a:cs typeface="ＭＳ Ｐゴシック" charset="0"/>
              </a:rPr>
              <a:t> will deal justly and mercifully with all that he made</a:t>
            </a:r>
            <a:r>
              <a:rPr lang="en-US" baseline="0">
                <a:latin typeface="Arial"/>
                <a:cs typeface="Arial"/>
              </a:rPr>
              <a:t> (restatement).</a:t>
            </a:r>
            <a:endParaRPr lang="en-US">
              <a:cs typeface="ＭＳ Ｐゴシック" charset="0"/>
            </a:endParaRPr>
          </a:p>
        </p:txBody>
      </p:sp>
    </p:spTree>
    <p:extLst>
      <p:ext uri="{BB962C8B-B14F-4D97-AF65-F5344CB8AC3E}">
        <p14:creationId xmlns:p14="http://schemas.microsoft.com/office/powerpoint/2010/main" val="16012932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So what should we do? God will restore the entire earth! This has implications!</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2964031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45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45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E710D3-171B-C741-91D7-B6F0BFF0E7C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8A2FC48-A68F-3C44-A209-5A6F32FCDA1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113459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01511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latin typeface="Arial" panose="020B0604020202020204" pitchFamily="34" charset="0"/>
                <a:cs typeface="Arial" panose="020B0604020202020204" pitchFamily="34" charset="0"/>
              </a:rPr>
              <a:t>In the late 1600s and early 1700s, Isaac Watts was an English Christian minister, hymn writer, and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aseline="0" dirty="0">
                <a:latin typeface="Arial" panose="020B0604020202020204" pitchFamily="34" charset="0"/>
                <a:cs typeface="Arial" panose="020B0604020202020204" pitchFamily="34" charset="0"/>
              </a:rPr>
              <a:t> in a literal millennium where Jesus would rule even with a renewed sacrificial system. This is evident in his 1719 hymn "Jesus Shall Reign." Note the future—that Jesus </a:t>
            </a:r>
            <a:r>
              <a:rPr lang="en-US" i="1" baseline="0" dirty="0">
                <a:latin typeface="Arial" panose="020B0604020202020204" pitchFamily="34" charset="0"/>
                <a:cs typeface="Arial" panose="020B0604020202020204" pitchFamily="34" charset="0"/>
              </a:rPr>
              <a:t>shall</a:t>
            </a:r>
            <a:r>
              <a:rPr lang="en-US" i="0" baseline="0" dirty="0">
                <a:latin typeface="Arial" panose="020B0604020202020204" pitchFamily="34" charset="0"/>
                <a:cs typeface="Arial" panose="020B0604020202020204" pitchFamily="34" charset="0"/>
              </a:rPr>
              <a:t> rule in the days ahead.</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OS-23-Isaiah_24-39/Slides 249-254</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OS-23-Isaiah_60-66/Slides 83-88</a:t>
            </a:r>
            <a:endParaRPr lang="zh-CN" alt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www.lyricsondemand.com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miscellaneouslyrics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christianlyrics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jesusshallreignwhereerthesunlyrics.html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5522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37118631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3672728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18153528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45465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095040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39802081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40660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254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254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1CEC92-D7DD-1944-B7AE-C1ED8FE31D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BAD529F-8373-834D-9AB0-4D1D83DE509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3255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96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37963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OS-00-Intro &amp; Biblical Theology-17</a:t>
            </a:r>
          </a:p>
          <a:p>
            <a:r>
              <a:rPr lang="en-US"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453476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56383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r>
              <a:rPr lang="en-US" altLang="zh-CN" dirty="0">
                <a:latin typeface="Arial" panose="020B0604020202020204" pitchFamily="34" charset="0"/>
                <a:ea typeface="ＭＳ Ｐゴシック" charset="0"/>
                <a:cs typeface="Arial" panose="020B0604020202020204" pitchFamily="34" charset="0"/>
              </a:rPr>
              <a:t>The Poetic Books stretch from Job through Solomon's time, probably ending in Ecclesiastes.</a:t>
            </a:r>
          </a:p>
          <a:p>
            <a:pPr eaLnBrk="1" hangingPunct="1"/>
            <a:r>
              <a:rPr lang="en-US" altLang="zh-CN" dirty="0">
                <a:latin typeface="Arial" panose="020B0604020202020204" pitchFamily="34" charset="0"/>
                <a:ea typeface="ＭＳ Ｐゴシック" charset="0"/>
                <a:cs typeface="Arial" panose="020B0604020202020204" pitchFamily="34" charset="0"/>
              </a:rPr>
              <a:t>Then the Prophetic Books cluster later in the OT era during the divided monarchy to the end of the OT.</a:t>
            </a:r>
          </a:p>
          <a:p>
            <a:pPr eaLnBrk="1" hangingPunct="1"/>
            <a:r>
              <a:rPr lang="en-US" altLang="zh-CN" dirty="0">
                <a:latin typeface="Arial" panose="020B0604020202020204" pitchFamily="34" charset="0"/>
                <a:ea typeface="ＭＳ Ｐゴシック" charset="0"/>
                <a:cs typeface="Arial" panose="020B0604020202020204" pitchFamily="34" charset="0"/>
              </a:rPr>
              <a:t>• The Book of Psalms has incredible breadth, stretching over 1000 years from Psalm 90 by Moses who wrote Genesis to Psalms 137 in the Post Exilic era.</a:t>
            </a:r>
          </a:p>
          <a:p>
            <a:pPr eaLnBrk="1" hangingPunct="1"/>
            <a:r>
              <a:rPr lang="en-US" altLang="zh-CN" dirty="0">
                <a:latin typeface="Arial" panose="020B0604020202020204" pitchFamily="34" charset="0"/>
                <a:ea typeface="ＭＳ Ｐゴシック" charset="0"/>
                <a:cs typeface="Arial" panose="020B0604020202020204" pitchFamily="34" charset="0"/>
              </a:rPr>
              <a:t>______</a:t>
            </a:r>
          </a:p>
          <a:p>
            <a:pPr eaLnBrk="1" hangingPunct="1"/>
            <a:r>
              <a:rPr lang="en-US" altLang="zh-CN" dirty="0">
                <a:latin typeface="Arial" panose="020B0604020202020204" pitchFamily="34" charset="0"/>
                <a:ea typeface="ＭＳ Ｐゴシック" charset="0"/>
                <a:cs typeface="Arial" panose="020B0604020202020204" pitchFamily="34" charset="0"/>
              </a:rPr>
              <a:t>Common-125</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OS-13-1 Chron-47</a:t>
            </a:r>
          </a:p>
          <a:p>
            <a:pPr eaLnBrk="1" hangingPunct="1"/>
            <a:r>
              <a:rPr lang="en-US" altLang="zh-CN" dirty="0">
                <a:latin typeface="Arial" panose="020B0604020202020204" pitchFamily="34" charset="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168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99 on Supplements</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OS-39-Malachi-50</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God has progressively fulfilled his promises given to Abraham. The OT records the Land, Davidic, and New Covenant promises to amplify the land, seed, and blessing promises of Genesis 12:1-3. All three await completion in the Millennium, though Jesus began the New Covenant in the Last Supper (Luke 22:20) and God has brought some of Israel back to the land in fulfillment of Ezekiel 37:1-7.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The land, Davidic, and new covenants follow chronologically from God's promise to Abraham. Scholars hotly debate the extent that each is fulfilled in our present era. This diagram shows that the new covenant is partially fulfilled today prior to the return of Jesus which is marked with the small arrows.</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Common-169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ES-07-Dispensational Premillennialism-66</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OS-01-Gen4-20-slide 219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263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169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100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124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 The Kingdom of God (KOG) is comprehensive in scope over all the universe and lasting from eternity past to eternity future. </a:t>
            </a:r>
          </a:p>
          <a:p>
            <a:pPr eaLnBrk="1" hangingPunct="1"/>
            <a:r>
              <a:rPr lang="en-US" altLang="zh-CN" dirty="0">
                <a:latin typeface="Arial" panose="020B0604020202020204" pitchFamily="34" charset="0"/>
                <a:ea typeface="ＭＳ Ｐゴシック" charset="0"/>
                <a:cs typeface="Arial" panose="020B0604020202020204" pitchFamily="34" charset="0"/>
              </a:rPr>
              <a:t>• Satan's false kingdom as "god of this world" (2 Cor 4:4) began when he rebelled in heaven and achieved an earthly dominion over Adam and Eve in Eden, but it is not eternal as it will end after the Millennium (Rev 20:10). </a:t>
            </a:r>
          </a:p>
          <a:p>
            <a:pPr eaLnBrk="1" hangingPunct="1"/>
            <a:r>
              <a:rPr lang="en-US" altLang="zh-CN" dirty="0">
                <a:latin typeface="Arial" panose="020B0604020202020204" pitchFamily="34" charset="0"/>
                <a:ea typeface="ＭＳ Ｐゴシック" charset="0"/>
                <a:cs typeface="Arial" panose="020B0604020202020204" pitchFamily="34" charset="0"/>
              </a:rPr>
              <a:t>• God began to offer salvation through the soteriological line of Eve in his promise of descendants to proclaim salvation until her ultimate descendant (Christ) defeats Satan (Gen 3:15) after the Millennium, when there will be no more need for salvation.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the ages that have come and gone, the Theocratic Kingdom has provided leaders on earth while God Himself remains King over all as God uses Human Government for his purposes through the Millennium. </a:t>
            </a:r>
          </a:p>
          <a:p>
            <a:pPr eaLnBrk="1" hangingPunct="1"/>
            <a:r>
              <a:rPr lang="en-US" altLang="zh-CN" dirty="0">
                <a:latin typeface="Arial" panose="020B0604020202020204" pitchFamily="34" charset="0"/>
                <a:ea typeface="ＭＳ Ｐゴシック" charset="0"/>
                <a:cs typeface="Arial" panose="020B0604020202020204" pitchFamily="34" charset="0"/>
              </a:rPr>
              <a:t>• Christ's death ended the period of the Law and introduced the period of Grace, though both law and grace are seen in each dispensation, or "administration" (Eph 3:2) of God's rule. </a:t>
            </a:r>
          </a:p>
          <a:p>
            <a:pPr eaLnBrk="1" hangingPunct="1"/>
            <a:r>
              <a:rPr lang="en-US" altLang="zh-CN" dirty="0">
                <a:latin typeface="Arial" panose="020B0604020202020204" pitchFamily="34" charset="0"/>
                <a:ea typeface="ＭＳ Ｐゴシック" charset="0"/>
                <a:cs typeface="Arial" panose="020B0604020202020204" pitchFamily="34" charset="0"/>
              </a:rPr>
              <a:t>• The KOG through earthly authorities related to Abraham extended through his descendants that became Israel until Zedekiah's reign ended Israel's kings. Since the fall of Israel's monarchy, the "times of the Gentiles" (Luke 21:24) have seen other nations rule over Israel until Jesus begins his rightful reign in the Millennium.</a:t>
            </a:r>
          </a:p>
          <a:p>
            <a:pPr eaLnBrk="1" hangingPunct="1"/>
            <a:r>
              <a:rPr lang="en-US" altLang="zh-CN" dirty="0">
                <a:latin typeface="Arial" panose="020B0604020202020204" pitchFamily="34" charset="0"/>
                <a:ea typeface="ＭＳ Ｐゴシック" charset="0"/>
                <a:cs typeface="Arial" panose="020B0604020202020204" pitchFamily="34" charset="0"/>
              </a:rPr>
              <a:t>• Jesus thus fulfills the Davidic Covenant, but his reign will progressively extend from his present full authority (Matt 28:18) until he defeats all opposition after the Millennium (Rev 20:7-10). </a:t>
            </a:r>
          </a:p>
          <a:p>
            <a:pPr eaLnBrk="1" hangingPunct="1"/>
            <a:r>
              <a:rPr lang="en-US" altLang="zh-CN" dirty="0">
                <a:latin typeface="Arial" panose="020B0604020202020204" pitchFamily="34" charset="0"/>
                <a:ea typeface="ＭＳ Ｐゴシック" charset="0"/>
                <a:cs typeface="Arial" panose="020B0604020202020204" pitchFamily="34" charset="0"/>
              </a:rPr>
              <a:t>• This will complete God's promises in the Abrahamic Covenant when the Land and New Covenants also see completion.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each age God enacts various tests of obedience to see whose hearts are fully committed to him. </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Common-499</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55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264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52 on Isaiah 170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101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4800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Arial" pitchFamily="34" charset="0"/>
                <a:ea typeface="ＭＳ Ｐゴシック" pitchFamily="34" charset="-128"/>
              </a:rPr>
              <a:t>The Kingdom theme goes from the first to the last chapters of the Bible.</a:t>
            </a:r>
          </a:p>
          <a:p>
            <a:r>
              <a:rPr lang="en-US" altLang="en-US" dirty="0">
                <a:latin typeface="Arial" pitchFamily="34" charset="0"/>
                <a:ea typeface="ＭＳ Ｐゴシック" pitchFamily="34" charset="-128"/>
              </a:rPr>
              <a:t>• God created us to rule creation </a:t>
            </a:r>
          </a:p>
          <a:p>
            <a:r>
              <a:rPr lang="en-US" altLang="en-US" dirty="0">
                <a:latin typeface="Arial" pitchFamily="34" charset="0"/>
                <a:ea typeface="ＭＳ Ｐゴシック" pitchFamily="34" charset="-128"/>
              </a:rPr>
              <a:t>• and we will do that even in the new Jerusalem!</a:t>
            </a:r>
          </a:p>
          <a:p>
            <a:r>
              <a:rPr lang="en-US" altLang="en-US"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Arial" panose="020B0604020202020204" pitchFamily="34" charset="0"/>
              </a:rPr>
              <a:t>OS-00-Intro-89</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265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171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102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14033695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Arial" pitchFamily="34" charset="0"/>
                <a:ea typeface="ＭＳ Ｐゴシック" pitchFamily="34" charset="-128"/>
              </a:rPr>
              <a:t>• The OT is a story more than a poetic description.</a:t>
            </a:r>
          </a:p>
          <a:p>
            <a:r>
              <a:rPr lang="en-US" altLang="en-US" dirty="0">
                <a:latin typeface="Arial" pitchFamily="34" charset="0"/>
                <a:ea typeface="ＭＳ Ｐゴシック" pitchFamily="34" charset="-128"/>
              </a:rPr>
              <a:t>• This part in yellow italics is the main part of the main theme!</a:t>
            </a:r>
          </a:p>
          <a:p>
            <a:r>
              <a:rPr lang="en-US" altLang="en-US" dirty="0">
                <a:latin typeface="Arial" pitchFamily="34" charset="0"/>
                <a:ea typeface="ＭＳ Ｐゴシック" pitchFamily="34" charset="-128"/>
              </a:rPr>
              <a:t>• Most descriptions of the overall theme lack kingdom ideas. But this one includes the problem</a:t>
            </a:r>
          </a:p>
          <a:p>
            <a:r>
              <a:rPr lang="en-US" altLang="en-US" dirty="0">
                <a:latin typeface="Arial" pitchFamily="34" charset="0"/>
                <a:ea typeface="ＭＳ Ｐゴシック" pitchFamily="34" charset="-128"/>
              </a:rPr>
              <a:t>• the solution (redemption)</a:t>
            </a:r>
          </a:p>
          <a:p>
            <a:r>
              <a:rPr lang="en-US" altLang="en-US" dirty="0">
                <a:latin typeface="Arial" pitchFamily="34" charset="0"/>
                <a:ea typeface="ＭＳ Ｐゴシック" pitchFamily="34" charset="-128"/>
              </a:rPr>
              <a:t>• the covenant nation of Israel</a:t>
            </a:r>
          </a:p>
          <a:p>
            <a:r>
              <a:rPr lang="en-US" altLang="en-US" dirty="0">
                <a:latin typeface="Arial" pitchFamily="34" charset="0"/>
                <a:ea typeface="ＭＳ Ｐゴシック" pitchFamily="34" charset="-128"/>
              </a:rPr>
              <a:t>• the Messiah as King </a:t>
            </a:r>
          </a:p>
          <a:p>
            <a:r>
              <a:rPr lang="en-US" altLang="en-US" dirty="0">
                <a:latin typeface="Arial" pitchFamily="34" charset="0"/>
                <a:ea typeface="ＭＳ Ｐゴシック" pitchFamily="34" charset="-128"/>
              </a:rPr>
              <a:t>• (not just Savior), </a:t>
            </a:r>
          </a:p>
          <a:p>
            <a:r>
              <a:rPr lang="en-US" altLang="en-US"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Common-152</a:t>
            </a:r>
          </a:p>
          <a:p>
            <a:pPr eaLnBrk="1" hangingPunct="1"/>
            <a:r>
              <a:rPr lang="en-US" altLang="zh-CN" b="0" dirty="0">
                <a:latin typeface="Arial" charset="0"/>
                <a:ea typeface="SimSun" charset="0"/>
                <a:cs typeface="SimSun" charset="0"/>
              </a:rPr>
              <a:t>BT-01-OT Biblical Theology-26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OS-00-Intro &amp; Biblical Theolgy-104</a:t>
            </a:r>
            <a:endParaRPr lang="en-US" altLang="zh-CN" b="0" dirty="0">
              <a:latin typeface="Arial" charset="0"/>
              <a:ea typeface="SimSun" charset="0"/>
              <a:cs typeface="SimSun" charset="0"/>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266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172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103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65518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1959617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8489006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3839122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8714084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2861587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1953620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2772814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417130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31223303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327814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1196189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14543954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4184826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1647915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20107000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11681525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4003144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1263149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176301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46313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219216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40730660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07D3BED5-78D5-3241-A251-15E6F4A93E4E}" type="slidenum">
              <a:rPr lang="en-US"/>
              <a:pPr>
                <a:defRPr/>
              </a:pPr>
              <a:t>‹#›</a:t>
            </a:fld>
            <a:endParaRPr lang="en-US"/>
          </a:p>
        </p:txBody>
      </p:sp>
    </p:spTree>
    <p:extLst>
      <p:ext uri="{BB962C8B-B14F-4D97-AF65-F5344CB8AC3E}">
        <p14:creationId xmlns:p14="http://schemas.microsoft.com/office/powerpoint/2010/main" val="42721264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4CEC7284-A84E-BA48-90E5-27E689D32B0E}" type="slidenum">
              <a:rPr lang="en-US"/>
              <a:pPr>
                <a:defRPr/>
              </a:pPr>
              <a:t>‹#›</a:t>
            </a:fld>
            <a:endParaRPr lang="en-US"/>
          </a:p>
        </p:txBody>
      </p:sp>
    </p:spTree>
    <p:extLst>
      <p:ext uri="{BB962C8B-B14F-4D97-AF65-F5344CB8AC3E}">
        <p14:creationId xmlns:p14="http://schemas.microsoft.com/office/powerpoint/2010/main" val="17024607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183C077A-AC38-FB48-BF78-3F04B571B617}" type="slidenum">
              <a:rPr lang="en-US"/>
              <a:pPr>
                <a:defRPr/>
              </a:pPr>
              <a:t>‹#›</a:t>
            </a:fld>
            <a:endParaRPr lang="en-US"/>
          </a:p>
        </p:txBody>
      </p:sp>
    </p:spTree>
    <p:extLst>
      <p:ext uri="{BB962C8B-B14F-4D97-AF65-F5344CB8AC3E}">
        <p14:creationId xmlns:p14="http://schemas.microsoft.com/office/powerpoint/2010/main" val="11943998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449E2C69-64A5-A84E-800B-B5D9836E2418}" type="slidenum">
              <a:rPr lang="en-US"/>
              <a:pPr>
                <a:defRPr/>
              </a:pPr>
              <a:t>‹#›</a:t>
            </a:fld>
            <a:endParaRPr lang="en-US"/>
          </a:p>
        </p:txBody>
      </p:sp>
    </p:spTree>
    <p:extLst>
      <p:ext uri="{BB962C8B-B14F-4D97-AF65-F5344CB8AC3E}">
        <p14:creationId xmlns:p14="http://schemas.microsoft.com/office/powerpoint/2010/main" val="2930324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58284B6D-5524-5E45-A2D0-71900CC0DFD2}" type="slidenum">
              <a:rPr lang="en-US"/>
              <a:pPr>
                <a:defRPr/>
              </a:pPr>
              <a:t>‹#›</a:t>
            </a:fld>
            <a:endParaRPr lang="en-US"/>
          </a:p>
        </p:txBody>
      </p:sp>
    </p:spTree>
    <p:extLst>
      <p:ext uri="{BB962C8B-B14F-4D97-AF65-F5344CB8AC3E}">
        <p14:creationId xmlns:p14="http://schemas.microsoft.com/office/powerpoint/2010/main" val="41029263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93B7421A-EC84-9C4F-AB19-8D0EA7A59AE0}" type="slidenum">
              <a:rPr lang="en-US"/>
              <a:pPr>
                <a:defRPr/>
              </a:pPr>
              <a:t>‹#›</a:t>
            </a:fld>
            <a:endParaRPr lang="en-US"/>
          </a:p>
        </p:txBody>
      </p:sp>
    </p:spTree>
    <p:extLst>
      <p:ext uri="{BB962C8B-B14F-4D97-AF65-F5344CB8AC3E}">
        <p14:creationId xmlns:p14="http://schemas.microsoft.com/office/powerpoint/2010/main" val="40469810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0691BB65-81DC-8244-BF2E-071C41E6B0CD}" type="slidenum">
              <a:rPr lang="en-US"/>
              <a:pPr>
                <a:defRPr/>
              </a:pPr>
              <a:t>‹#›</a:t>
            </a:fld>
            <a:endParaRPr lang="en-US"/>
          </a:p>
        </p:txBody>
      </p:sp>
    </p:spTree>
    <p:extLst>
      <p:ext uri="{BB962C8B-B14F-4D97-AF65-F5344CB8AC3E}">
        <p14:creationId xmlns:p14="http://schemas.microsoft.com/office/powerpoint/2010/main" val="39322554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2CEDF07B-789E-444B-B3C0-5F949412B614}" type="slidenum">
              <a:rPr lang="en-US"/>
              <a:pPr>
                <a:defRPr/>
              </a:pPr>
              <a:t>‹#›</a:t>
            </a:fld>
            <a:endParaRPr lang="en-US"/>
          </a:p>
        </p:txBody>
      </p:sp>
    </p:spTree>
    <p:extLst>
      <p:ext uri="{BB962C8B-B14F-4D97-AF65-F5344CB8AC3E}">
        <p14:creationId xmlns:p14="http://schemas.microsoft.com/office/powerpoint/2010/main" val="4157476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138590E-EBC0-524B-988A-F237AB577A42}" type="slidenum">
              <a:rPr lang="en-US"/>
              <a:pPr>
                <a:defRPr/>
              </a:pPr>
              <a:t>‹#›</a:t>
            </a:fld>
            <a:endParaRPr lang="en-US"/>
          </a:p>
        </p:txBody>
      </p:sp>
    </p:spTree>
    <p:extLst>
      <p:ext uri="{BB962C8B-B14F-4D97-AF65-F5344CB8AC3E}">
        <p14:creationId xmlns:p14="http://schemas.microsoft.com/office/powerpoint/2010/main" val="1895285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6C13EFE-34CE-3F42-B9E8-8CF5F60E90BF}" type="slidenum">
              <a:rPr lang="en-US"/>
              <a:pPr>
                <a:defRPr/>
              </a:pPr>
              <a:t>‹#›</a:t>
            </a:fld>
            <a:endParaRPr lang="en-US"/>
          </a:p>
        </p:txBody>
      </p:sp>
    </p:spTree>
    <p:extLst>
      <p:ext uri="{BB962C8B-B14F-4D97-AF65-F5344CB8AC3E}">
        <p14:creationId xmlns:p14="http://schemas.microsoft.com/office/powerpoint/2010/main" val="13692932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76FC800B-5B03-F647-B928-A4290552463B}" type="slidenum">
              <a:rPr lang="en-US"/>
              <a:pPr>
                <a:defRPr/>
              </a:pPr>
              <a:t>‹#›</a:t>
            </a:fld>
            <a:endParaRPr lang="en-US"/>
          </a:p>
        </p:txBody>
      </p:sp>
    </p:spTree>
    <p:extLst>
      <p:ext uri="{BB962C8B-B14F-4D97-AF65-F5344CB8AC3E}">
        <p14:creationId xmlns:p14="http://schemas.microsoft.com/office/powerpoint/2010/main" val="33687376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DA66410A-9636-DA47-86E9-0CBA0CE8BFB2}" type="slidenum">
              <a:rPr lang="en-US"/>
              <a:pPr>
                <a:defRPr/>
              </a:pPr>
              <a:t>‹#›</a:t>
            </a:fld>
            <a:endParaRPr lang="en-US"/>
          </a:p>
        </p:txBody>
      </p:sp>
    </p:spTree>
    <p:extLst>
      <p:ext uri="{BB962C8B-B14F-4D97-AF65-F5344CB8AC3E}">
        <p14:creationId xmlns:p14="http://schemas.microsoft.com/office/powerpoint/2010/main" val="1406825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eaLnBrk="1" hangingPunct="1">
              <a:defRPr/>
            </a:lvl1pPr>
          </a:lstStyle>
          <a:p>
            <a:pPr>
              <a:defRPr/>
            </a:pPr>
            <a:fld id="{318DD597-017E-ED40-9404-C022A19E58C4}" type="slidenum">
              <a:rPr lang="en-US"/>
              <a:pPr>
                <a:defRPr/>
              </a:pPr>
              <a:t>‹#›</a:t>
            </a:fld>
            <a:endParaRPr lang="en-US"/>
          </a:p>
        </p:txBody>
      </p:sp>
    </p:spTree>
    <p:extLst>
      <p:ext uri="{BB962C8B-B14F-4D97-AF65-F5344CB8AC3E}">
        <p14:creationId xmlns:p14="http://schemas.microsoft.com/office/powerpoint/2010/main" val="9170510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145E82-D1B0-1642-880D-56C12432F821}" type="slidenum">
              <a:rPr lang="en-US"/>
              <a:pPr>
                <a:defRPr/>
              </a:pPr>
              <a:t>‹#›</a:t>
            </a:fld>
            <a:endParaRPr lang="en-US"/>
          </a:p>
        </p:txBody>
      </p:sp>
    </p:spTree>
    <p:extLst>
      <p:ext uri="{BB962C8B-B14F-4D97-AF65-F5344CB8AC3E}">
        <p14:creationId xmlns:p14="http://schemas.microsoft.com/office/powerpoint/2010/main" val="27492940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749F616D-C46A-C84F-8849-DDA4BE511FDF}" type="slidenum">
              <a:rPr lang="en-US"/>
              <a:pPr>
                <a:defRPr/>
              </a:pPr>
              <a:t>‹#›</a:t>
            </a:fld>
            <a:endParaRPr lang="en-US"/>
          </a:p>
        </p:txBody>
      </p:sp>
    </p:spTree>
    <p:extLst>
      <p:ext uri="{BB962C8B-B14F-4D97-AF65-F5344CB8AC3E}">
        <p14:creationId xmlns:p14="http://schemas.microsoft.com/office/powerpoint/2010/main" val="12608564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EAB3F326-90CC-E04E-A9AE-B801A2640194}" type="slidenum">
              <a:rPr lang="en-US"/>
              <a:pPr>
                <a:defRPr/>
              </a:pPr>
              <a:t>‹#›</a:t>
            </a:fld>
            <a:endParaRPr lang="en-US"/>
          </a:p>
        </p:txBody>
      </p:sp>
    </p:spTree>
    <p:extLst>
      <p:ext uri="{BB962C8B-B14F-4D97-AF65-F5344CB8AC3E}">
        <p14:creationId xmlns:p14="http://schemas.microsoft.com/office/powerpoint/2010/main" val="32200513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C790C172-CAAF-5F48-9A2B-11BED8D5B7DD}" type="slidenum">
              <a:rPr lang="en-US"/>
              <a:pPr>
                <a:defRPr/>
              </a:pPr>
              <a:t>‹#›</a:t>
            </a:fld>
            <a:endParaRPr lang="en-US"/>
          </a:p>
        </p:txBody>
      </p:sp>
    </p:spTree>
    <p:extLst>
      <p:ext uri="{BB962C8B-B14F-4D97-AF65-F5344CB8AC3E}">
        <p14:creationId xmlns:p14="http://schemas.microsoft.com/office/powerpoint/2010/main" val="12501717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812946BD-02A1-154A-A3B8-0EF23E6D880F}" type="slidenum">
              <a:rPr lang="en-US"/>
              <a:pPr>
                <a:defRPr/>
              </a:pPr>
              <a:t>‹#›</a:t>
            </a:fld>
            <a:endParaRPr lang="en-US"/>
          </a:p>
        </p:txBody>
      </p:sp>
    </p:spTree>
    <p:extLst>
      <p:ext uri="{BB962C8B-B14F-4D97-AF65-F5344CB8AC3E}">
        <p14:creationId xmlns:p14="http://schemas.microsoft.com/office/powerpoint/2010/main" val="666258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853989E0-BEE6-9C44-8F04-A997EA94510E}" type="slidenum">
              <a:rPr lang="en-US"/>
              <a:pPr>
                <a:defRPr/>
              </a:pPr>
              <a:t>‹#›</a:t>
            </a:fld>
            <a:endParaRPr lang="en-US"/>
          </a:p>
        </p:txBody>
      </p:sp>
    </p:spTree>
    <p:extLst>
      <p:ext uri="{BB962C8B-B14F-4D97-AF65-F5344CB8AC3E}">
        <p14:creationId xmlns:p14="http://schemas.microsoft.com/office/powerpoint/2010/main" val="36259090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B5FF66E8-D771-4940-BB04-EF237300025D}" type="slidenum">
              <a:rPr lang="en-US"/>
              <a:pPr>
                <a:defRPr/>
              </a:pPr>
              <a:t>‹#›</a:t>
            </a:fld>
            <a:endParaRPr lang="en-US"/>
          </a:p>
        </p:txBody>
      </p:sp>
    </p:spTree>
    <p:extLst>
      <p:ext uri="{BB962C8B-B14F-4D97-AF65-F5344CB8AC3E}">
        <p14:creationId xmlns:p14="http://schemas.microsoft.com/office/powerpoint/2010/main" val="9527461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7CC73E0F-0333-CD47-B1F3-2669806CA34B}" type="slidenum">
              <a:rPr lang="en-US"/>
              <a:pPr>
                <a:defRPr/>
              </a:pPr>
              <a:t>‹#›</a:t>
            </a:fld>
            <a:endParaRPr lang="en-US"/>
          </a:p>
        </p:txBody>
      </p:sp>
    </p:spTree>
    <p:extLst>
      <p:ext uri="{BB962C8B-B14F-4D97-AF65-F5344CB8AC3E}">
        <p14:creationId xmlns:p14="http://schemas.microsoft.com/office/powerpoint/2010/main" val="27829031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5803E60C-FA5E-2B4E-BA78-24DA3DE389C5}" type="slidenum">
              <a:rPr lang="en-US"/>
              <a:pPr>
                <a:defRPr/>
              </a:pPr>
              <a:t>‹#›</a:t>
            </a:fld>
            <a:endParaRPr lang="en-US"/>
          </a:p>
        </p:txBody>
      </p:sp>
    </p:spTree>
    <p:extLst>
      <p:ext uri="{BB962C8B-B14F-4D97-AF65-F5344CB8AC3E}">
        <p14:creationId xmlns:p14="http://schemas.microsoft.com/office/powerpoint/2010/main" val="36546674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BE20A4F0-FBC2-7647-9502-E2772441CF4D}" type="slidenum">
              <a:rPr lang="en-US"/>
              <a:pPr>
                <a:defRPr/>
              </a:pPr>
              <a:t>‹#›</a:t>
            </a:fld>
            <a:endParaRPr lang="en-US"/>
          </a:p>
        </p:txBody>
      </p:sp>
    </p:spTree>
    <p:extLst>
      <p:ext uri="{BB962C8B-B14F-4D97-AF65-F5344CB8AC3E}">
        <p14:creationId xmlns:p14="http://schemas.microsoft.com/office/powerpoint/2010/main" val="12547962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2/23/24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EFCE27B8-3505-AA40-A4EF-A1A011F9A4F9}" type="slidenum">
              <a:rPr lang="en-US"/>
              <a:pPr>
                <a:defRPr/>
              </a:pPr>
              <a:t>‹#›</a:t>
            </a:fld>
            <a:endParaRPr lang="en-US"/>
          </a:p>
        </p:txBody>
      </p:sp>
    </p:spTree>
    <p:extLst>
      <p:ext uri="{BB962C8B-B14F-4D97-AF65-F5344CB8AC3E}">
        <p14:creationId xmlns:p14="http://schemas.microsoft.com/office/powerpoint/2010/main" val="3141909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6865304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18534981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84280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70201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6693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68090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21909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9525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4305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510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24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39824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3917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1744492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6001979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026236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863110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202438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797464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7616672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44322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672994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295724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754358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9949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6936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970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8096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6683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3751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78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0277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8884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5492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953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7765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12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eaLnBrk="0" hangingPunct="0">
              <a:defRPr/>
            </a:lvl1pPr>
          </a:lstStyle>
          <a:p>
            <a:pPr>
              <a:defRPr/>
            </a:pPr>
            <a:fld id="{CBCA7EF1-2B25-5F48-89F0-77A3F01CFD46}" type="slidenum">
              <a:rPr lang="en-GB"/>
              <a:pPr>
                <a:defRPr/>
              </a:pPr>
              <a:t>‹#›</a:t>
            </a:fld>
            <a:endParaRPr lang="en-GB"/>
          </a:p>
        </p:txBody>
      </p:sp>
    </p:spTree>
    <p:extLst>
      <p:ext uri="{BB962C8B-B14F-4D97-AF65-F5344CB8AC3E}">
        <p14:creationId xmlns:p14="http://schemas.microsoft.com/office/powerpoint/2010/main" val="168272304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E06E7A5-715D-EB45-84B0-715894951CDA}"/>
              </a:ext>
            </a:extLst>
          </p:cNvPr>
          <p:cNvSpPr>
            <a:spLocks noGrp="1"/>
          </p:cNvSpPr>
          <p:nvPr>
            <p:ph type="dt" sz="half" idx="10"/>
          </p:nvPr>
        </p:nvSpPr>
        <p:spPr/>
        <p:txBody>
          <a:bodyPr/>
          <a:lstStyle>
            <a:lvl1pPr>
              <a:defRPr/>
            </a:lvl1pPr>
          </a:lstStyle>
          <a:p>
            <a:pPr>
              <a:defRPr/>
            </a:pPr>
            <a:fld id="{2F737025-5CF8-E845-BEA6-683B4BD3850C}" type="datetimeFigureOut">
              <a:rPr lang="en-US" altLang="en-US"/>
              <a:pPr>
                <a:defRPr/>
              </a:pPr>
              <a:t>2/23/24</a:t>
            </a:fld>
            <a:endParaRPr lang="en-US" altLang="en-US"/>
          </a:p>
        </p:txBody>
      </p:sp>
      <p:sp>
        <p:nvSpPr>
          <p:cNvPr id="5" name="Footer Placeholder 4">
            <a:extLst>
              <a:ext uri="{FF2B5EF4-FFF2-40B4-BE49-F238E27FC236}">
                <a16:creationId xmlns:a16="http://schemas.microsoft.com/office/drawing/2014/main" id="{0B28D5CD-8F65-574C-A4A3-2972710FF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B422E2-C384-EF44-AA28-C4ADF3A5639A}"/>
              </a:ext>
            </a:extLst>
          </p:cNvPr>
          <p:cNvSpPr>
            <a:spLocks noGrp="1"/>
          </p:cNvSpPr>
          <p:nvPr>
            <p:ph type="sldNum" sz="quarter" idx="12"/>
          </p:nvPr>
        </p:nvSpPr>
        <p:spPr/>
        <p:txBody>
          <a:bodyPr/>
          <a:lstStyle>
            <a:lvl1pPr>
              <a:defRPr/>
            </a:lvl1pPr>
          </a:lstStyle>
          <a:p>
            <a:pPr>
              <a:defRPr/>
            </a:pPr>
            <a:fld id="{5926729A-B5A6-FA4B-B8C2-D95C4B58BEA2}" type="slidenum">
              <a:rPr lang="en-US" altLang="en-US"/>
              <a:pPr>
                <a:defRPr/>
              </a:pPr>
              <a:t>‹#›</a:t>
            </a:fld>
            <a:endParaRPr lang="en-US" altLang="en-US"/>
          </a:p>
        </p:txBody>
      </p:sp>
    </p:spTree>
    <p:extLst>
      <p:ext uri="{BB962C8B-B14F-4D97-AF65-F5344CB8AC3E}">
        <p14:creationId xmlns:p14="http://schemas.microsoft.com/office/powerpoint/2010/main" val="34024298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94983-646D-2A44-83D9-46BC824B4C98}"/>
              </a:ext>
            </a:extLst>
          </p:cNvPr>
          <p:cNvSpPr>
            <a:spLocks noGrp="1"/>
          </p:cNvSpPr>
          <p:nvPr>
            <p:ph type="dt" sz="half" idx="10"/>
          </p:nvPr>
        </p:nvSpPr>
        <p:spPr/>
        <p:txBody>
          <a:bodyPr/>
          <a:lstStyle>
            <a:lvl1pPr>
              <a:defRPr/>
            </a:lvl1pPr>
          </a:lstStyle>
          <a:p>
            <a:pPr>
              <a:defRPr/>
            </a:pPr>
            <a:fld id="{C2A6A7E2-CF53-AC44-B9CD-F8395DDD8D2F}" type="datetimeFigureOut">
              <a:rPr lang="en-US" altLang="en-US"/>
              <a:pPr>
                <a:defRPr/>
              </a:pPr>
              <a:t>2/23/24</a:t>
            </a:fld>
            <a:endParaRPr lang="en-US" altLang="en-US"/>
          </a:p>
        </p:txBody>
      </p:sp>
      <p:sp>
        <p:nvSpPr>
          <p:cNvPr id="5" name="Footer Placeholder 4">
            <a:extLst>
              <a:ext uri="{FF2B5EF4-FFF2-40B4-BE49-F238E27FC236}">
                <a16:creationId xmlns:a16="http://schemas.microsoft.com/office/drawing/2014/main" id="{AB8087CF-E9F7-EE43-8E8E-E01C1480F4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DA9105-39B1-474B-9795-908EC5DA30D4}"/>
              </a:ext>
            </a:extLst>
          </p:cNvPr>
          <p:cNvSpPr>
            <a:spLocks noGrp="1"/>
          </p:cNvSpPr>
          <p:nvPr>
            <p:ph type="sldNum" sz="quarter" idx="12"/>
          </p:nvPr>
        </p:nvSpPr>
        <p:spPr/>
        <p:txBody>
          <a:bodyPr/>
          <a:lstStyle>
            <a:lvl1pPr>
              <a:defRPr/>
            </a:lvl1pPr>
          </a:lstStyle>
          <a:p>
            <a:pPr>
              <a:defRPr/>
            </a:pPr>
            <a:fld id="{B78D8F47-341E-E441-A1E4-DCAA6773ED7D}" type="slidenum">
              <a:rPr lang="en-US" altLang="en-US"/>
              <a:pPr>
                <a:defRPr/>
              </a:pPr>
              <a:t>‹#›</a:t>
            </a:fld>
            <a:endParaRPr lang="en-US" altLang="en-US"/>
          </a:p>
        </p:txBody>
      </p:sp>
    </p:spTree>
    <p:extLst>
      <p:ext uri="{BB962C8B-B14F-4D97-AF65-F5344CB8AC3E}">
        <p14:creationId xmlns:p14="http://schemas.microsoft.com/office/powerpoint/2010/main" val="9953892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7A889-8C1D-A74B-AE8B-63CDCADB5782}"/>
              </a:ext>
            </a:extLst>
          </p:cNvPr>
          <p:cNvSpPr>
            <a:spLocks noGrp="1"/>
          </p:cNvSpPr>
          <p:nvPr>
            <p:ph type="dt" sz="half" idx="10"/>
          </p:nvPr>
        </p:nvSpPr>
        <p:spPr/>
        <p:txBody>
          <a:bodyPr/>
          <a:lstStyle>
            <a:lvl1pPr>
              <a:defRPr/>
            </a:lvl1pPr>
          </a:lstStyle>
          <a:p>
            <a:pPr>
              <a:defRPr/>
            </a:pPr>
            <a:fld id="{E25CE4FA-EAF4-BC49-9B00-D5B57AE3AB5A}" type="datetimeFigureOut">
              <a:rPr lang="en-US" altLang="en-US"/>
              <a:pPr>
                <a:defRPr/>
              </a:pPr>
              <a:t>2/23/24</a:t>
            </a:fld>
            <a:endParaRPr lang="en-US" altLang="en-US"/>
          </a:p>
        </p:txBody>
      </p:sp>
      <p:sp>
        <p:nvSpPr>
          <p:cNvPr id="5" name="Footer Placeholder 4">
            <a:extLst>
              <a:ext uri="{FF2B5EF4-FFF2-40B4-BE49-F238E27FC236}">
                <a16:creationId xmlns:a16="http://schemas.microsoft.com/office/drawing/2014/main" id="{281EF214-1AD0-A247-A808-7536F98923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CAD04D-3BF3-444E-8D4C-A1CA1DF195B2}"/>
              </a:ext>
            </a:extLst>
          </p:cNvPr>
          <p:cNvSpPr>
            <a:spLocks noGrp="1"/>
          </p:cNvSpPr>
          <p:nvPr>
            <p:ph type="sldNum" sz="quarter" idx="12"/>
          </p:nvPr>
        </p:nvSpPr>
        <p:spPr/>
        <p:txBody>
          <a:bodyPr/>
          <a:lstStyle>
            <a:lvl1pPr>
              <a:defRPr/>
            </a:lvl1pPr>
          </a:lstStyle>
          <a:p>
            <a:pPr>
              <a:defRPr/>
            </a:pPr>
            <a:fld id="{B90AC602-2208-4D4C-87DA-A8081668E30D}" type="slidenum">
              <a:rPr lang="en-US" altLang="en-US"/>
              <a:pPr>
                <a:defRPr/>
              </a:pPr>
              <a:t>‹#›</a:t>
            </a:fld>
            <a:endParaRPr lang="en-US" altLang="en-US"/>
          </a:p>
        </p:txBody>
      </p:sp>
    </p:spTree>
    <p:extLst>
      <p:ext uri="{BB962C8B-B14F-4D97-AF65-F5344CB8AC3E}">
        <p14:creationId xmlns:p14="http://schemas.microsoft.com/office/powerpoint/2010/main" val="974621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CEA627-846D-4244-95B4-C0820BBD8142}"/>
              </a:ext>
            </a:extLst>
          </p:cNvPr>
          <p:cNvSpPr>
            <a:spLocks noGrp="1"/>
          </p:cNvSpPr>
          <p:nvPr>
            <p:ph type="dt" sz="half" idx="10"/>
          </p:nvPr>
        </p:nvSpPr>
        <p:spPr/>
        <p:txBody>
          <a:bodyPr/>
          <a:lstStyle>
            <a:lvl1pPr>
              <a:defRPr/>
            </a:lvl1pPr>
          </a:lstStyle>
          <a:p>
            <a:pPr>
              <a:defRPr/>
            </a:pPr>
            <a:fld id="{4EA2E14A-5DE7-B14A-B69B-D80569E7EEF6}" type="datetimeFigureOut">
              <a:rPr lang="en-US" altLang="en-US"/>
              <a:pPr>
                <a:defRPr/>
              </a:pPr>
              <a:t>2/23/24</a:t>
            </a:fld>
            <a:endParaRPr lang="en-US" altLang="en-US"/>
          </a:p>
        </p:txBody>
      </p:sp>
      <p:sp>
        <p:nvSpPr>
          <p:cNvPr id="6" name="Footer Placeholder 4">
            <a:extLst>
              <a:ext uri="{FF2B5EF4-FFF2-40B4-BE49-F238E27FC236}">
                <a16:creationId xmlns:a16="http://schemas.microsoft.com/office/drawing/2014/main" id="{A3070AA2-40E6-544E-BA64-343EC6AFB5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2F6C47-68AC-BA4D-BA50-8C7B58EA3E05}"/>
              </a:ext>
            </a:extLst>
          </p:cNvPr>
          <p:cNvSpPr>
            <a:spLocks noGrp="1"/>
          </p:cNvSpPr>
          <p:nvPr>
            <p:ph type="sldNum" sz="quarter" idx="12"/>
          </p:nvPr>
        </p:nvSpPr>
        <p:spPr/>
        <p:txBody>
          <a:bodyPr/>
          <a:lstStyle>
            <a:lvl1pPr>
              <a:defRPr/>
            </a:lvl1pPr>
          </a:lstStyle>
          <a:p>
            <a:pPr>
              <a:defRPr/>
            </a:pPr>
            <a:fld id="{578BD9FB-D51E-204D-8FB4-B0313FEB0F5E}" type="slidenum">
              <a:rPr lang="en-US" altLang="en-US"/>
              <a:pPr>
                <a:defRPr/>
              </a:pPr>
              <a:t>‹#›</a:t>
            </a:fld>
            <a:endParaRPr lang="en-US" altLang="en-US"/>
          </a:p>
        </p:txBody>
      </p:sp>
    </p:spTree>
    <p:extLst>
      <p:ext uri="{BB962C8B-B14F-4D97-AF65-F5344CB8AC3E}">
        <p14:creationId xmlns:p14="http://schemas.microsoft.com/office/powerpoint/2010/main" val="8167021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D3E745B-4756-2F47-BF01-612EA0882333}"/>
              </a:ext>
            </a:extLst>
          </p:cNvPr>
          <p:cNvSpPr>
            <a:spLocks noGrp="1"/>
          </p:cNvSpPr>
          <p:nvPr>
            <p:ph type="dt" sz="half" idx="10"/>
          </p:nvPr>
        </p:nvSpPr>
        <p:spPr/>
        <p:txBody>
          <a:bodyPr/>
          <a:lstStyle>
            <a:lvl1pPr>
              <a:defRPr/>
            </a:lvl1pPr>
          </a:lstStyle>
          <a:p>
            <a:pPr>
              <a:defRPr/>
            </a:pPr>
            <a:fld id="{E6B67C8F-296E-734E-93D2-B1EAE5077590}" type="datetimeFigureOut">
              <a:rPr lang="en-US" altLang="en-US"/>
              <a:pPr>
                <a:defRPr/>
              </a:pPr>
              <a:t>2/23/24</a:t>
            </a:fld>
            <a:endParaRPr lang="en-US" altLang="en-US"/>
          </a:p>
        </p:txBody>
      </p:sp>
      <p:sp>
        <p:nvSpPr>
          <p:cNvPr id="8" name="Footer Placeholder 4">
            <a:extLst>
              <a:ext uri="{FF2B5EF4-FFF2-40B4-BE49-F238E27FC236}">
                <a16:creationId xmlns:a16="http://schemas.microsoft.com/office/drawing/2014/main" id="{26725C19-AD25-4744-9759-34FEB873BE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B33A1AD-74C3-F149-8CB5-2107846012C1}"/>
              </a:ext>
            </a:extLst>
          </p:cNvPr>
          <p:cNvSpPr>
            <a:spLocks noGrp="1"/>
          </p:cNvSpPr>
          <p:nvPr>
            <p:ph type="sldNum" sz="quarter" idx="12"/>
          </p:nvPr>
        </p:nvSpPr>
        <p:spPr/>
        <p:txBody>
          <a:bodyPr/>
          <a:lstStyle>
            <a:lvl1pPr>
              <a:defRPr/>
            </a:lvl1pPr>
          </a:lstStyle>
          <a:p>
            <a:pPr>
              <a:defRPr/>
            </a:pPr>
            <a:fld id="{09809DCB-37D7-5D46-97F0-AFB8687B38A3}" type="slidenum">
              <a:rPr lang="en-US" altLang="en-US"/>
              <a:pPr>
                <a:defRPr/>
              </a:pPr>
              <a:t>‹#›</a:t>
            </a:fld>
            <a:endParaRPr lang="en-US" altLang="en-US"/>
          </a:p>
        </p:txBody>
      </p:sp>
    </p:spTree>
    <p:extLst>
      <p:ext uri="{BB962C8B-B14F-4D97-AF65-F5344CB8AC3E}">
        <p14:creationId xmlns:p14="http://schemas.microsoft.com/office/powerpoint/2010/main" val="30083362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5565881-E39C-1841-95D4-FFE8ABE138AE}"/>
              </a:ext>
            </a:extLst>
          </p:cNvPr>
          <p:cNvSpPr>
            <a:spLocks noGrp="1"/>
          </p:cNvSpPr>
          <p:nvPr>
            <p:ph type="dt" sz="half" idx="10"/>
          </p:nvPr>
        </p:nvSpPr>
        <p:spPr/>
        <p:txBody>
          <a:bodyPr/>
          <a:lstStyle>
            <a:lvl1pPr>
              <a:defRPr/>
            </a:lvl1pPr>
          </a:lstStyle>
          <a:p>
            <a:pPr>
              <a:defRPr/>
            </a:pPr>
            <a:fld id="{2C66A4CC-DB52-6D48-9DE0-346C5032E427}" type="datetimeFigureOut">
              <a:rPr lang="en-US" altLang="en-US"/>
              <a:pPr>
                <a:defRPr/>
              </a:pPr>
              <a:t>2/23/24</a:t>
            </a:fld>
            <a:endParaRPr lang="en-US" altLang="en-US"/>
          </a:p>
        </p:txBody>
      </p:sp>
      <p:sp>
        <p:nvSpPr>
          <p:cNvPr id="4" name="Footer Placeholder 4">
            <a:extLst>
              <a:ext uri="{FF2B5EF4-FFF2-40B4-BE49-F238E27FC236}">
                <a16:creationId xmlns:a16="http://schemas.microsoft.com/office/drawing/2014/main" id="{4DE062C6-A2FF-5649-806C-30D6CD906E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52E41E-7F67-C446-9F43-00C853CEB4D2}"/>
              </a:ext>
            </a:extLst>
          </p:cNvPr>
          <p:cNvSpPr>
            <a:spLocks noGrp="1"/>
          </p:cNvSpPr>
          <p:nvPr>
            <p:ph type="sldNum" sz="quarter" idx="12"/>
          </p:nvPr>
        </p:nvSpPr>
        <p:spPr/>
        <p:txBody>
          <a:bodyPr/>
          <a:lstStyle>
            <a:lvl1pPr>
              <a:defRPr/>
            </a:lvl1pPr>
          </a:lstStyle>
          <a:p>
            <a:pPr>
              <a:defRPr/>
            </a:pPr>
            <a:fld id="{56EBEDF3-2DD4-6C4F-BE11-374FB5CF1ADE}" type="slidenum">
              <a:rPr lang="en-US" altLang="en-US"/>
              <a:pPr>
                <a:defRPr/>
              </a:pPr>
              <a:t>‹#›</a:t>
            </a:fld>
            <a:endParaRPr lang="en-US" altLang="en-US"/>
          </a:p>
        </p:txBody>
      </p:sp>
    </p:spTree>
    <p:extLst>
      <p:ext uri="{BB962C8B-B14F-4D97-AF65-F5344CB8AC3E}">
        <p14:creationId xmlns:p14="http://schemas.microsoft.com/office/powerpoint/2010/main" val="4662308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8F82424-56F3-2A4A-96B2-361EE7E797F5}"/>
              </a:ext>
            </a:extLst>
          </p:cNvPr>
          <p:cNvSpPr>
            <a:spLocks noGrp="1"/>
          </p:cNvSpPr>
          <p:nvPr>
            <p:ph type="dt" sz="half" idx="10"/>
          </p:nvPr>
        </p:nvSpPr>
        <p:spPr/>
        <p:txBody>
          <a:bodyPr/>
          <a:lstStyle>
            <a:lvl1pPr>
              <a:defRPr/>
            </a:lvl1pPr>
          </a:lstStyle>
          <a:p>
            <a:pPr>
              <a:defRPr/>
            </a:pPr>
            <a:fld id="{6B246539-F87F-3949-9E5B-8A89BB2296D2}" type="datetimeFigureOut">
              <a:rPr lang="en-US" altLang="en-US"/>
              <a:pPr>
                <a:defRPr/>
              </a:pPr>
              <a:t>2/23/24</a:t>
            </a:fld>
            <a:endParaRPr lang="en-US" altLang="en-US"/>
          </a:p>
        </p:txBody>
      </p:sp>
      <p:sp>
        <p:nvSpPr>
          <p:cNvPr id="3" name="Footer Placeholder 4">
            <a:extLst>
              <a:ext uri="{FF2B5EF4-FFF2-40B4-BE49-F238E27FC236}">
                <a16:creationId xmlns:a16="http://schemas.microsoft.com/office/drawing/2014/main" id="{7BD2102B-AC1A-5842-9D04-37FF378E7BC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E095DDC-2E25-4745-A264-35ADCA48677C}"/>
              </a:ext>
            </a:extLst>
          </p:cNvPr>
          <p:cNvSpPr>
            <a:spLocks noGrp="1"/>
          </p:cNvSpPr>
          <p:nvPr>
            <p:ph type="sldNum" sz="quarter" idx="12"/>
          </p:nvPr>
        </p:nvSpPr>
        <p:spPr/>
        <p:txBody>
          <a:bodyPr/>
          <a:lstStyle>
            <a:lvl1pPr>
              <a:defRPr/>
            </a:lvl1pPr>
          </a:lstStyle>
          <a:p>
            <a:pPr>
              <a:defRPr/>
            </a:pPr>
            <a:fld id="{0370245D-ADA1-A040-9EE2-DEDF8C44F0E2}" type="slidenum">
              <a:rPr lang="en-US" altLang="en-US"/>
              <a:pPr>
                <a:defRPr/>
              </a:pPr>
              <a:t>‹#›</a:t>
            </a:fld>
            <a:endParaRPr lang="en-US" altLang="en-US"/>
          </a:p>
        </p:txBody>
      </p:sp>
    </p:spTree>
    <p:extLst>
      <p:ext uri="{BB962C8B-B14F-4D97-AF65-F5344CB8AC3E}">
        <p14:creationId xmlns:p14="http://schemas.microsoft.com/office/powerpoint/2010/main" val="26776122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8FFD3CA-372E-AA43-8010-134349E8EAF4}"/>
              </a:ext>
            </a:extLst>
          </p:cNvPr>
          <p:cNvSpPr>
            <a:spLocks noGrp="1"/>
          </p:cNvSpPr>
          <p:nvPr>
            <p:ph type="dt" sz="half" idx="10"/>
          </p:nvPr>
        </p:nvSpPr>
        <p:spPr/>
        <p:txBody>
          <a:bodyPr/>
          <a:lstStyle>
            <a:lvl1pPr>
              <a:defRPr/>
            </a:lvl1pPr>
          </a:lstStyle>
          <a:p>
            <a:pPr>
              <a:defRPr/>
            </a:pPr>
            <a:fld id="{802CA42B-B608-9341-B8E7-155F6487CDA0}" type="datetimeFigureOut">
              <a:rPr lang="en-US" altLang="en-US"/>
              <a:pPr>
                <a:defRPr/>
              </a:pPr>
              <a:t>2/23/24</a:t>
            </a:fld>
            <a:endParaRPr lang="en-US" altLang="en-US"/>
          </a:p>
        </p:txBody>
      </p:sp>
      <p:sp>
        <p:nvSpPr>
          <p:cNvPr id="6" name="Footer Placeholder 4">
            <a:extLst>
              <a:ext uri="{FF2B5EF4-FFF2-40B4-BE49-F238E27FC236}">
                <a16:creationId xmlns:a16="http://schemas.microsoft.com/office/drawing/2014/main" id="{CA9D3808-E2A8-6544-B4D6-35E01B61A9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5C7FB2-A1A2-ED4A-9BC9-0F147D493C0A}"/>
              </a:ext>
            </a:extLst>
          </p:cNvPr>
          <p:cNvSpPr>
            <a:spLocks noGrp="1"/>
          </p:cNvSpPr>
          <p:nvPr>
            <p:ph type="sldNum" sz="quarter" idx="12"/>
          </p:nvPr>
        </p:nvSpPr>
        <p:spPr/>
        <p:txBody>
          <a:bodyPr/>
          <a:lstStyle>
            <a:lvl1pPr>
              <a:defRPr/>
            </a:lvl1pPr>
          </a:lstStyle>
          <a:p>
            <a:pPr>
              <a:defRPr/>
            </a:pPr>
            <a:fld id="{F68B884D-13A3-3C4C-9388-8F96DDA30E0C}" type="slidenum">
              <a:rPr lang="en-US" altLang="en-US"/>
              <a:pPr>
                <a:defRPr/>
              </a:pPr>
              <a:t>‹#›</a:t>
            </a:fld>
            <a:endParaRPr lang="en-US" altLang="en-US"/>
          </a:p>
        </p:txBody>
      </p:sp>
    </p:spTree>
    <p:extLst>
      <p:ext uri="{BB962C8B-B14F-4D97-AF65-F5344CB8AC3E}">
        <p14:creationId xmlns:p14="http://schemas.microsoft.com/office/powerpoint/2010/main" val="12262027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6558355-9F51-AA4D-8826-526E781412F6}"/>
              </a:ext>
            </a:extLst>
          </p:cNvPr>
          <p:cNvSpPr>
            <a:spLocks noGrp="1"/>
          </p:cNvSpPr>
          <p:nvPr>
            <p:ph type="dt" sz="half" idx="10"/>
          </p:nvPr>
        </p:nvSpPr>
        <p:spPr/>
        <p:txBody>
          <a:bodyPr/>
          <a:lstStyle>
            <a:lvl1pPr>
              <a:defRPr/>
            </a:lvl1pPr>
          </a:lstStyle>
          <a:p>
            <a:pPr>
              <a:defRPr/>
            </a:pPr>
            <a:fld id="{AAB8DF26-FA7C-4241-BFEE-3AD178AA6B84}" type="datetimeFigureOut">
              <a:rPr lang="en-US" altLang="en-US"/>
              <a:pPr>
                <a:defRPr/>
              </a:pPr>
              <a:t>2/23/24</a:t>
            </a:fld>
            <a:endParaRPr lang="en-US" altLang="en-US"/>
          </a:p>
        </p:txBody>
      </p:sp>
      <p:sp>
        <p:nvSpPr>
          <p:cNvPr id="6" name="Footer Placeholder 4">
            <a:extLst>
              <a:ext uri="{FF2B5EF4-FFF2-40B4-BE49-F238E27FC236}">
                <a16:creationId xmlns:a16="http://schemas.microsoft.com/office/drawing/2014/main" id="{0097226E-366A-C94A-A107-0D2F77AB94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16DD1F-BA58-EF46-9BED-0748E1D64A6E}"/>
              </a:ext>
            </a:extLst>
          </p:cNvPr>
          <p:cNvSpPr>
            <a:spLocks noGrp="1"/>
          </p:cNvSpPr>
          <p:nvPr>
            <p:ph type="sldNum" sz="quarter" idx="12"/>
          </p:nvPr>
        </p:nvSpPr>
        <p:spPr/>
        <p:txBody>
          <a:bodyPr/>
          <a:lstStyle>
            <a:lvl1pPr>
              <a:defRPr/>
            </a:lvl1pPr>
          </a:lstStyle>
          <a:p>
            <a:pPr>
              <a:defRPr/>
            </a:pPr>
            <a:fld id="{EE9FB3A3-475D-8443-80A0-234BBA5F8892}" type="slidenum">
              <a:rPr lang="en-US" altLang="en-US"/>
              <a:pPr>
                <a:defRPr/>
              </a:pPr>
              <a:t>‹#›</a:t>
            </a:fld>
            <a:endParaRPr lang="en-US" altLang="en-US"/>
          </a:p>
        </p:txBody>
      </p:sp>
    </p:spTree>
    <p:extLst>
      <p:ext uri="{BB962C8B-B14F-4D97-AF65-F5344CB8AC3E}">
        <p14:creationId xmlns:p14="http://schemas.microsoft.com/office/powerpoint/2010/main" val="17810112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76E10-2EF0-3E4E-89D1-D7308170D8AD}"/>
              </a:ext>
            </a:extLst>
          </p:cNvPr>
          <p:cNvSpPr>
            <a:spLocks noGrp="1"/>
          </p:cNvSpPr>
          <p:nvPr>
            <p:ph type="dt" sz="half" idx="10"/>
          </p:nvPr>
        </p:nvSpPr>
        <p:spPr/>
        <p:txBody>
          <a:bodyPr/>
          <a:lstStyle>
            <a:lvl1pPr>
              <a:defRPr/>
            </a:lvl1pPr>
          </a:lstStyle>
          <a:p>
            <a:pPr>
              <a:defRPr/>
            </a:pPr>
            <a:fld id="{1055483D-055B-4843-9A75-BA9BECB471F2}" type="datetimeFigureOut">
              <a:rPr lang="en-US" altLang="en-US"/>
              <a:pPr>
                <a:defRPr/>
              </a:pPr>
              <a:t>2/23/24</a:t>
            </a:fld>
            <a:endParaRPr lang="en-US" altLang="en-US"/>
          </a:p>
        </p:txBody>
      </p:sp>
      <p:sp>
        <p:nvSpPr>
          <p:cNvPr id="5" name="Footer Placeholder 4">
            <a:extLst>
              <a:ext uri="{FF2B5EF4-FFF2-40B4-BE49-F238E27FC236}">
                <a16:creationId xmlns:a16="http://schemas.microsoft.com/office/drawing/2014/main" id="{A5127C9B-8B5E-EC49-BEC5-8223018A2D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7B40CD-28D3-F14F-9B2B-12C261D91CE9}"/>
              </a:ext>
            </a:extLst>
          </p:cNvPr>
          <p:cNvSpPr>
            <a:spLocks noGrp="1"/>
          </p:cNvSpPr>
          <p:nvPr>
            <p:ph type="sldNum" sz="quarter" idx="12"/>
          </p:nvPr>
        </p:nvSpPr>
        <p:spPr/>
        <p:txBody>
          <a:bodyPr/>
          <a:lstStyle>
            <a:lvl1pPr>
              <a:defRPr/>
            </a:lvl1pPr>
          </a:lstStyle>
          <a:p>
            <a:pPr>
              <a:defRPr/>
            </a:pPr>
            <a:fld id="{F5DB15B3-16F2-1B46-BE95-AB0AC88946D2}" type="slidenum">
              <a:rPr lang="en-US" altLang="en-US"/>
              <a:pPr>
                <a:defRPr/>
              </a:pPr>
              <a:t>‹#›</a:t>
            </a:fld>
            <a:endParaRPr lang="en-US" altLang="en-US"/>
          </a:p>
        </p:txBody>
      </p:sp>
    </p:spTree>
    <p:extLst>
      <p:ext uri="{BB962C8B-B14F-4D97-AF65-F5344CB8AC3E}">
        <p14:creationId xmlns:p14="http://schemas.microsoft.com/office/powerpoint/2010/main" val="2434132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8E2DA-87A7-0843-9E97-CBBDE0B3F0B3}"/>
              </a:ext>
            </a:extLst>
          </p:cNvPr>
          <p:cNvSpPr>
            <a:spLocks noGrp="1"/>
          </p:cNvSpPr>
          <p:nvPr>
            <p:ph type="dt" sz="half" idx="10"/>
          </p:nvPr>
        </p:nvSpPr>
        <p:spPr/>
        <p:txBody>
          <a:bodyPr/>
          <a:lstStyle>
            <a:lvl1pPr>
              <a:defRPr/>
            </a:lvl1pPr>
          </a:lstStyle>
          <a:p>
            <a:pPr>
              <a:defRPr/>
            </a:pPr>
            <a:fld id="{2A671287-62FE-B841-892A-907E79D07DEB}" type="datetimeFigureOut">
              <a:rPr lang="en-US" altLang="en-US"/>
              <a:pPr>
                <a:defRPr/>
              </a:pPr>
              <a:t>2/23/24</a:t>
            </a:fld>
            <a:endParaRPr lang="en-US" altLang="en-US"/>
          </a:p>
        </p:txBody>
      </p:sp>
      <p:sp>
        <p:nvSpPr>
          <p:cNvPr id="5" name="Footer Placeholder 4">
            <a:extLst>
              <a:ext uri="{FF2B5EF4-FFF2-40B4-BE49-F238E27FC236}">
                <a16:creationId xmlns:a16="http://schemas.microsoft.com/office/drawing/2014/main" id="{DCD2122B-3C2C-304C-9353-FDF59B340A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E31C5C-4265-424D-8CDE-8682977F4AE1}"/>
              </a:ext>
            </a:extLst>
          </p:cNvPr>
          <p:cNvSpPr>
            <a:spLocks noGrp="1"/>
          </p:cNvSpPr>
          <p:nvPr>
            <p:ph type="sldNum" sz="quarter" idx="12"/>
          </p:nvPr>
        </p:nvSpPr>
        <p:spPr/>
        <p:txBody>
          <a:bodyPr/>
          <a:lstStyle>
            <a:lvl1pPr>
              <a:defRPr/>
            </a:lvl1pPr>
          </a:lstStyle>
          <a:p>
            <a:pPr>
              <a:defRPr/>
            </a:pPr>
            <a:fld id="{4DD8C7AC-065F-6546-8AAB-39B1449B718C}" type="slidenum">
              <a:rPr lang="en-US" altLang="en-US"/>
              <a:pPr>
                <a:defRPr/>
              </a:pPr>
              <a:t>‹#›</a:t>
            </a:fld>
            <a:endParaRPr lang="en-US" altLang="en-US"/>
          </a:p>
        </p:txBody>
      </p:sp>
    </p:spTree>
    <p:extLst>
      <p:ext uri="{BB962C8B-B14F-4D97-AF65-F5344CB8AC3E}">
        <p14:creationId xmlns:p14="http://schemas.microsoft.com/office/powerpoint/2010/main" val="3938402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1894352354"/>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4273282381"/>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80389362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2938866875"/>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752368390"/>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2714496538"/>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1677983410"/>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39646199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15822864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4168755052"/>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3199839012"/>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84742791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5705665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18425907"/>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1356173006"/>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965311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3589074953"/>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115596600"/>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130898487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2269001029"/>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923127701"/>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310580418"/>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407860175"/>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1260656572"/>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7416"/>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781329"/>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942129"/>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368712"/>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78750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546"/>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821208"/>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106448"/>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382626"/>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272691"/>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30643"/>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159622048"/>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973947540"/>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720881594"/>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472372356"/>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1860995258"/>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008570529"/>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1895384066"/>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646615125"/>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929219195"/>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974886566"/>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51595205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2728096246"/>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67637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332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99915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8622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9454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4917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1624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1021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38126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48295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5563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061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05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99506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1880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4725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8174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0211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31048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4600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66490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4582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6807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9706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2357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8036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395468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076328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064049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13226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486141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82749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933756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5908847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1345211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74733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470571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114841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502122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25990700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3B74AFB-B978-6845-AC2B-9569AEC061F0}" type="slidenum">
              <a:rPr lang="en-GB"/>
              <a:pPr>
                <a:defRPr/>
              </a:pPr>
              <a:t>‹#›</a:t>
            </a:fld>
            <a:endParaRPr lang="en-GB"/>
          </a:p>
        </p:txBody>
      </p:sp>
    </p:spTree>
    <p:extLst>
      <p:ext uri="{BB962C8B-B14F-4D97-AF65-F5344CB8AC3E}">
        <p14:creationId xmlns:p14="http://schemas.microsoft.com/office/powerpoint/2010/main" val="25631969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3F2FB97-2DDF-6645-B22C-49F15C9565AC}" type="slidenum">
              <a:rPr lang="en-GB"/>
              <a:pPr>
                <a:defRPr/>
              </a:pPr>
              <a:t>‹#›</a:t>
            </a:fld>
            <a:endParaRPr lang="en-GB"/>
          </a:p>
        </p:txBody>
      </p:sp>
    </p:spTree>
    <p:extLst>
      <p:ext uri="{BB962C8B-B14F-4D97-AF65-F5344CB8AC3E}">
        <p14:creationId xmlns:p14="http://schemas.microsoft.com/office/powerpoint/2010/main" val="155294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82A7D8-4E45-7F46-886D-F8BD998782C1}" type="slidenum">
              <a:rPr lang="en-GB"/>
              <a:pPr>
                <a:defRPr/>
              </a:pPr>
              <a:t>‹#›</a:t>
            </a:fld>
            <a:endParaRPr lang="en-GB"/>
          </a:p>
        </p:txBody>
      </p:sp>
    </p:spTree>
    <p:extLst>
      <p:ext uri="{BB962C8B-B14F-4D97-AF65-F5344CB8AC3E}">
        <p14:creationId xmlns:p14="http://schemas.microsoft.com/office/powerpoint/2010/main" val="34857351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92F2EDF9-C013-6742-9268-A6B061C818B0}" type="slidenum">
              <a:rPr lang="en-GB"/>
              <a:pPr>
                <a:defRPr/>
              </a:pPr>
              <a:t>‹#›</a:t>
            </a:fld>
            <a:endParaRPr lang="en-GB"/>
          </a:p>
        </p:txBody>
      </p:sp>
    </p:spTree>
    <p:extLst>
      <p:ext uri="{BB962C8B-B14F-4D97-AF65-F5344CB8AC3E}">
        <p14:creationId xmlns:p14="http://schemas.microsoft.com/office/powerpoint/2010/main" val="9908420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2B816C55-9D83-AA40-A232-E82D94CF527A}" type="slidenum">
              <a:rPr lang="en-GB"/>
              <a:pPr>
                <a:defRPr/>
              </a:pPr>
              <a:t>‹#›</a:t>
            </a:fld>
            <a:endParaRPr lang="en-GB"/>
          </a:p>
        </p:txBody>
      </p:sp>
    </p:spTree>
    <p:extLst>
      <p:ext uri="{BB962C8B-B14F-4D97-AF65-F5344CB8AC3E}">
        <p14:creationId xmlns:p14="http://schemas.microsoft.com/office/powerpoint/2010/main" val="406830313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0952520-7628-1B45-91BC-43B0C9FBB871}" type="slidenum">
              <a:rPr lang="en-GB"/>
              <a:pPr>
                <a:defRPr/>
              </a:pPr>
              <a:t>‹#›</a:t>
            </a:fld>
            <a:endParaRPr lang="en-GB"/>
          </a:p>
        </p:txBody>
      </p:sp>
    </p:spTree>
    <p:extLst>
      <p:ext uri="{BB962C8B-B14F-4D97-AF65-F5344CB8AC3E}">
        <p14:creationId xmlns:p14="http://schemas.microsoft.com/office/powerpoint/2010/main" val="42378312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C3D090C-5B24-6F49-81F5-F77E726F65EE}" type="slidenum">
              <a:rPr lang="en-GB"/>
              <a:pPr>
                <a:defRPr/>
              </a:pPr>
              <a:t>‹#›</a:t>
            </a:fld>
            <a:endParaRPr lang="en-GB"/>
          </a:p>
        </p:txBody>
      </p:sp>
    </p:spTree>
    <p:extLst>
      <p:ext uri="{BB962C8B-B14F-4D97-AF65-F5344CB8AC3E}">
        <p14:creationId xmlns:p14="http://schemas.microsoft.com/office/powerpoint/2010/main" val="30707786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4833EF2-1664-774B-AF6B-7B98A58DE010}" type="slidenum">
              <a:rPr lang="en-GB"/>
              <a:pPr>
                <a:defRPr/>
              </a:pPr>
              <a:t>‹#›</a:t>
            </a:fld>
            <a:endParaRPr lang="en-GB"/>
          </a:p>
        </p:txBody>
      </p:sp>
    </p:spTree>
    <p:extLst>
      <p:ext uri="{BB962C8B-B14F-4D97-AF65-F5344CB8AC3E}">
        <p14:creationId xmlns:p14="http://schemas.microsoft.com/office/powerpoint/2010/main" val="140046069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D0CD31F-7209-C744-844F-A0408A1028E4}" type="slidenum">
              <a:rPr lang="en-GB"/>
              <a:pPr>
                <a:defRPr/>
              </a:pPr>
              <a:t>‹#›</a:t>
            </a:fld>
            <a:endParaRPr lang="en-GB"/>
          </a:p>
        </p:txBody>
      </p:sp>
    </p:spTree>
    <p:extLst>
      <p:ext uri="{BB962C8B-B14F-4D97-AF65-F5344CB8AC3E}">
        <p14:creationId xmlns:p14="http://schemas.microsoft.com/office/powerpoint/2010/main" val="365060637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E2F44E4-BCFF-B749-9027-8B214D10AB43}" type="slidenum">
              <a:rPr lang="en-GB"/>
              <a:pPr>
                <a:defRPr/>
              </a:pPr>
              <a:t>‹#›</a:t>
            </a:fld>
            <a:endParaRPr lang="en-GB"/>
          </a:p>
        </p:txBody>
      </p:sp>
    </p:spTree>
    <p:extLst>
      <p:ext uri="{BB962C8B-B14F-4D97-AF65-F5344CB8AC3E}">
        <p14:creationId xmlns:p14="http://schemas.microsoft.com/office/powerpoint/2010/main" val="33978588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473B4BC-E31A-3C40-97B0-AFDDDCE328FA}" type="slidenum">
              <a:rPr lang="en-GB"/>
              <a:pPr>
                <a:defRPr/>
              </a:pPr>
              <a:t>‹#›</a:t>
            </a:fld>
            <a:endParaRPr lang="en-GB"/>
          </a:p>
        </p:txBody>
      </p:sp>
    </p:spTree>
    <p:extLst>
      <p:ext uri="{BB962C8B-B14F-4D97-AF65-F5344CB8AC3E}">
        <p14:creationId xmlns:p14="http://schemas.microsoft.com/office/powerpoint/2010/main" val="398221463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5662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93609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500894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56908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16378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19720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419121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81249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66243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33543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4367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2639126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724294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18780905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9377423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2541800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5819560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416429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7755602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1498701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071156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86903477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6536731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5487940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822882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661612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751718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6214548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3558796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265467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866898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6960730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820863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7899861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666515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63944447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185725380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20298051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29930648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171362692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3146776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290631456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266606127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288136979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27357392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148244177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3365500"/>
            <a:chOff x="0" y="0"/>
            <a:chExt cx="5760" cy="2120"/>
          </a:xfrm>
        </p:grpSpPr>
        <p:pic>
          <p:nvPicPr>
            <p:cNvPr id="5" name="Picture 3" descr="ARTBANNA"/>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Arthsep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269" name="Rectangle 5"/>
          <p:cNvSpPr>
            <a:spLocks noGrp="1" noChangeArrowheads="1"/>
          </p:cNvSpPr>
          <p:nvPr>
            <p:ph type="ctrTitle"/>
          </p:nvPr>
        </p:nvSpPr>
        <p:spPr>
          <a:xfrm>
            <a:off x="990600" y="2278638"/>
            <a:ext cx="7772400" cy="769433"/>
          </a:xfrm>
        </p:spPr>
        <p:txBody>
          <a:bodyPr/>
          <a:lstStyle>
            <a:lvl1pPr algn="r">
              <a:defRPr/>
            </a:lvl1pPr>
          </a:lstStyle>
          <a:p>
            <a:r>
              <a:rPr lang="en-US"/>
              <a:t>Click to edit Master title style</a:t>
            </a:r>
          </a:p>
        </p:txBody>
      </p:sp>
      <p:sp>
        <p:nvSpPr>
          <p:cNvPr id="11270" name="Rectangle 6"/>
          <p:cNvSpPr>
            <a:spLocks noGrp="1" noChangeArrowheads="1"/>
          </p:cNvSpPr>
          <p:nvPr>
            <p:ph type="subTitle" idx="1"/>
          </p:nvPr>
        </p:nvSpPr>
        <p:spPr>
          <a:xfrm>
            <a:off x="2686051" y="3492503"/>
            <a:ext cx="6102350" cy="1752600"/>
          </a:xfrm>
        </p:spPr>
        <p:txBody>
          <a:bodyPr/>
          <a:lstStyle>
            <a:lvl1pPr marL="0" indent="0" algn="r">
              <a:buFont typeface="Wingdings" charset="2"/>
              <a:buNone/>
              <a:defRPr/>
            </a:lvl1pPr>
          </a:lstStyle>
          <a:p>
            <a:r>
              <a:rPr lang="en-US"/>
              <a:t>Click to edit Master subtitle style</a:t>
            </a:r>
          </a:p>
        </p:txBody>
      </p:sp>
      <p:sp>
        <p:nvSpPr>
          <p:cNvPr id="7" name="Rectangle 7"/>
          <p:cNvSpPr>
            <a:spLocks noGrp="1" noChangeArrowheads="1"/>
          </p:cNvSpPr>
          <p:nvPr>
            <p:ph type="dt" sz="half" idx="10"/>
          </p:nvPr>
        </p:nvSpPr>
        <p:spPr>
          <a:xfrm>
            <a:off x="3359153" y="6343650"/>
            <a:ext cx="1905000" cy="457200"/>
          </a:xfrm>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xfrm>
            <a:off x="6019802" y="6343650"/>
            <a:ext cx="2895600" cy="457200"/>
          </a:xfrm>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xfrm>
            <a:off x="125417" y="6361113"/>
            <a:ext cx="1905000" cy="457200"/>
          </a:xfrm>
        </p:spPr>
        <p:txBody>
          <a:bodyPr/>
          <a:lstStyle>
            <a:lvl1pPr>
              <a:defRPr/>
            </a:lvl1pPr>
          </a:lstStyle>
          <a:p>
            <a:pPr>
              <a:defRPr/>
            </a:pPr>
            <a:fld id="{43888585-CFAA-4C43-93AA-023CE9EBF6B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05222905"/>
      </p:ext>
    </p:extLst>
  </p:cSld>
  <p:clrMapOvr>
    <a:masterClrMapping/>
  </p:clrMapOvr>
  <p:transition>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7B6E32B-6B7C-524B-BC3C-99FEC2A51B0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22276957"/>
      </p:ext>
    </p:extLst>
  </p:cSld>
  <p:clrMapOvr>
    <a:masterClrMapping/>
  </p:clrMapOvr>
  <p:transition>
    <p:rand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2343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883" indent="0">
              <a:buNone/>
              <a:defRPr sz="1800"/>
            </a:lvl2pPr>
            <a:lvl3pPr marL="913765" indent="0">
              <a:buNone/>
              <a:defRPr sz="1600"/>
            </a:lvl3pPr>
            <a:lvl4pPr marL="1370648" indent="0">
              <a:buNone/>
              <a:defRPr sz="1400"/>
            </a:lvl4pPr>
            <a:lvl5pPr marL="1827530" indent="0">
              <a:buNone/>
              <a:defRPr sz="1400"/>
            </a:lvl5pPr>
            <a:lvl6pPr marL="2284414" indent="0">
              <a:buNone/>
              <a:defRPr sz="1400"/>
            </a:lvl6pPr>
            <a:lvl7pPr marL="2741295" indent="0">
              <a:buNone/>
              <a:defRPr sz="1400"/>
            </a:lvl7pPr>
            <a:lvl8pPr marL="3198144" indent="0">
              <a:buNone/>
              <a:defRPr sz="1400"/>
            </a:lvl8pPr>
            <a:lvl9pPr marL="3655057"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EE796D-ECD0-D848-AB53-69536926F48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67073504"/>
      </p:ext>
    </p:extLst>
  </p:cSld>
  <p:clrMapOvr>
    <a:masterClrMapping/>
  </p:clrMapOvr>
  <p:transition>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8617"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269E96B-09F8-D64C-A8F0-7014A22D865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18880689"/>
      </p:ext>
    </p:extLst>
  </p:cSld>
  <p:clrMapOvr>
    <a:masterClrMapping/>
  </p:clrMapOvr>
  <p:transition>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8275"/>
            <a:ext cx="8229600" cy="76943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83" indent="0">
              <a:buNone/>
              <a:defRPr sz="2000" b="1"/>
            </a:lvl2pPr>
            <a:lvl3pPr marL="913765" indent="0">
              <a:buNone/>
              <a:defRPr sz="1800" b="1"/>
            </a:lvl3pPr>
            <a:lvl4pPr marL="1370648" indent="0">
              <a:buNone/>
              <a:defRPr sz="1600" b="1"/>
            </a:lvl4pPr>
            <a:lvl5pPr marL="1827530" indent="0">
              <a:buNone/>
              <a:defRPr sz="1600" b="1"/>
            </a:lvl5pPr>
            <a:lvl6pPr marL="2284414" indent="0">
              <a:buNone/>
              <a:defRPr sz="1600" b="1"/>
            </a:lvl6pPr>
            <a:lvl7pPr marL="2741295" indent="0">
              <a:buNone/>
              <a:defRPr sz="1600" b="1"/>
            </a:lvl7pPr>
            <a:lvl8pPr marL="3198144" indent="0">
              <a:buNone/>
              <a:defRPr sz="1600" b="1"/>
            </a:lvl8pPr>
            <a:lvl9pPr marL="365505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5" y="1535113"/>
            <a:ext cx="4041775" cy="639762"/>
          </a:xfrm>
        </p:spPr>
        <p:txBody>
          <a:bodyPr anchor="b"/>
          <a:lstStyle>
            <a:lvl1pPr marL="0" indent="0">
              <a:buNone/>
              <a:defRPr sz="2400" b="1"/>
            </a:lvl1pPr>
            <a:lvl2pPr marL="456883" indent="0">
              <a:buNone/>
              <a:defRPr sz="2000" b="1"/>
            </a:lvl2pPr>
            <a:lvl3pPr marL="913765" indent="0">
              <a:buNone/>
              <a:defRPr sz="1800" b="1"/>
            </a:lvl3pPr>
            <a:lvl4pPr marL="1370648" indent="0">
              <a:buNone/>
              <a:defRPr sz="1600" b="1"/>
            </a:lvl4pPr>
            <a:lvl5pPr marL="1827530" indent="0">
              <a:buNone/>
              <a:defRPr sz="1600" b="1"/>
            </a:lvl5pPr>
            <a:lvl6pPr marL="2284414" indent="0">
              <a:buNone/>
              <a:defRPr sz="1600" b="1"/>
            </a:lvl6pPr>
            <a:lvl7pPr marL="2741295" indent="0">
              <a:buNone/>
              <a:defRPr sz="1600" b="1"/>
            </a:lvl7pPr>
            <a:lvl8pPr marL="3198144" indent="0">
              <a:buNone/>
              <a:defRPr sz="1600" b="1"/>
            </a:lvl8pPr>
            <a:lvl9pPr marL="365505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9" name="Rectangle 9"/>
          <p:cNvSpPr>
            <a:spLocks noGrp="1" noChangeArrowheads="1"/>
          </p:cNvSpPr>
          <p:nvPr>
            <p:ph type="sldNum" sz="quarter" idx="12"/>
          </p:nvPr>
        </p:nvSpPr>
        <p:spPr>
          <a:ln/>
        </p:spPr>
        <p:txBody>
          <a:bodyPr/>
          <a:lstStyle>
            <a:lvl1pPr>
              <a:defRPr/>
            </a:lvl1pPr>
          </a:lstStyle>
          <a:p>
            <a:pPr>
              <a:defRPr/>
            </a:pPr>
            <a:fld id="{F112D318-AF28-D743-8F5C-6307DAD6B0F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96433914"/>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65D192D-A8DF-624F-B215-20C177CD27E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25837548"/>
      </p:ext>
    </p:extLst>
  </p:cSld>
  <p:clrMapOvr>
    <a:masterClrMapping/>
  </p:clrMapOvr>
  <p:transition>
    <p:rand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293DD9F-BEC4-DA4E-8DD8-F39E3B950E6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16313780"/>
      </p:ext>
    </p:extLst>
  </p:cSld>
  <p:clrMapOvr>
    <a:masterClrMapping/>
  </p:clrMapOvr>
  <p:transition>
    <p:rand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727294"/>
            <a:ext cx="3008313" cy="707878"/>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6883" indent="0">
              <a:buNone/>
              <a:defRPr sz="1200"/>
            </a:lvl2pPr>
            <a:lvl3pPr marL="913765" indent="0">
              <a:buNone/>
              <a:defRPr sz="1000"/>
            </a:lvl3pPr>
            <a:lvl4pPr marL="1370648" indent="0">
              <a:buNone/>
              <a:defRPr sz="900"/>
            </a:lvl4pPr>
            <a:lvl5pPr marL="1827530" indent="0">
              <a:buNone/>
              <a:defRPr sz="900"/>
            </a:lvl5pPr>
            <a:lvl6pPr marL="2284414" indent="0">
              <a:buNone/>
              <a:defRPr sz="900"/>
            </a:lvl6pPr>
            <a:lvl7pPr marL="2741295" indent="0">
              <a:buNone/>
              <a:defRPr sz="900"/>
            </a:lvl7pPr>
            <a:lvl8pPr marL="3198144" indent="0">
              <a:buNone/>
              <a:defRPr sz="900"/>
            </a:lvl8pPr>
            <a:lvl9pPr marL="3655057"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1973788-0711-FD41-915D-5E5F53CC30A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959026"/>
      </p:ext>
    </p:extLst>
  </p:cSld>
  <p:clrMapOvr>
    <a:masterClrMapping/>
  </p:clrMapOvr>
  <p:transition>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9"/>
            <a:ext cx="5486400" cy="400101"/>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3" indent="0">
              <a:buNone/>
              <a:defRPr sz="2800"/>
            </a:lvl2pPr>
            <a:lvl3pPr marL="913765" indent="0">
              <a:buNone/>
              <a:defRPr sz="2400"/>
            </a:lvl3pPr>
            <a:lvl4pPr marL="1370648" indent="0">
              <a:buNone/>
              <a:defRPr sz="2000"/>
            </a:lvl4pPr>
            <a:lvl5pPr marL="1827530" indent="0">
              <a:buNone/>
              <a:defRPr sz="2000"/>
            </a:lvl5pPr>
            <a:lvl6pPr marL="2284414" indent="0">
              <a:buNone/>
              <a:defRPr sz="2000"/>
            </a:lvl6pPr>
            <a:lvl7pPr marL="2741295" indent="0">
              <a:buNone/>
              <a:defRPr sz="2000"/>
            </a:lvl7pPr>
            <a:lvl8pPr marL="3198144" indent="0">
              <a:buNone/>
              <a:defRPr sz="2000"/>
            </a:lvl8pPr>
            <a:lvl9pPr marL="3655057"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3" indent="0">
              <a:buNone/>
              <a:defRPr sz="1200"/>
            </a:lvl2pPr>
            <a:lvl3pPr marL="913765" indent="0">
              <a:buNone/>
              <a:defRPr sz="1000"/>
            </a:lvl3pPr>
            <a:lvl4pPr marL="1370648" indent="0">
              <a:buNone/>
              <a:defRPr sz="900"/>
            </a:lvl4pPr>
            <a:lvl5pPr marL="1827530" indent="0">
              <a:buNone/>
              <a:defRPr sz="900"/>
            </a:lvl5pPr>
            <a:lvl6pPr marL="2284414" indent="0">
              <a:buNone/>
              <a:defRPr sz="900"/>
            </a:lvl6pPr>
            <a:lvl7pPr marL="2741295" indent="0">
              <a:buNone/>
              <a:defRPr sz="900"/>
            </a:lvl7pPr>
            <a:lvl8pPr marL="3198144" indent="0">
              <a:buNone/>
              <a:defRPr sz="900"/>
            </a:lvl8pPr>
            <a:lvl9pPr marL="3655057"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8FC9687-FD37-3B40-A95A-306A9E16047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51632613"/>
      </p:ext>
    </p:extLst>
  </p:cSld>
  <p:clrMapOvr>
    <a:masterClrMapping/>
  </p:clrMapOvr>
  <p:transition>
    <p:random/>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3A6F02-A12D-D943-AE03-1B9E324C0FD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00503548"/>
      </p:ext>
    </p:extLst>
  </p:cSld>
  <p:clrMapOvr>
    <a:masterClrMapping/>
  </p:clrMapOvr>
  <p:transition>
    <p:rand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163" y="722315"/>
            <a:ext cx="1538875"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01" y="722315"/>
            <a:ext cx="6326188"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35167B7-C576-2548-9E61-F555D4AF4C0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98359669"/>
      </p:ext>
    </p:extLst>
  </p:cSld>
  <p:clrMapOvr>
    <a:masterClrMapping/>
  </p:clrMapOvr>
  <p:transition>
    <p:rand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4951"/>
            <a:ext cx="8637588" cy="769433"/>
          </a:xfrm>
        </p:spPr>
        <p:txBody>
          <a:bodyPr/>
          <a:lstStyle/>
          <a:p>
            <a:r>
              <a:rPr lang="en-US"/>
              <a:t>Click to edit Master title style</a:t>
            </a:r>
          </a:p>
        </p:txBody>
      </p:sp>
      <p:sp>
        <p:nvSpPr>
          <p:cNvPr id="3" name="ClipArt Placeholder 2"/>
          <p:cNvSpPr>
            <a:spLocks noGrp="1"/>
          </p:cNvSpPr>
          <p:nvPr>
            <p:ph type="clipArt" sz="half" idx="1"/>
          </p:nvPr>
        </p:nvSpPr>
        <p:spPr>
          <a:xfrm>
            <a:off x="328617"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prstClr val="white"/>
              </a:solidFill>
              <a:latin typeface="Aria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prstClr val="white"/>
              </a:solidFill>
              <a:latin typeface="Aria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0A89116-8797-2C48-949F-376D9733D0C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34604691"/>
      </p:ext>
    </p:extLst>
  </p:cSld>
  <p:clrMapOvr>
    <a:masterClrMapping/>
  </p:clrMapOvr>
  <p:transition>
    <p:random/>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37201A-67E8-8948-B971-B35649F0413A}" type="datetimeFigureOut">
              <a:rPr lang="en-US" smtClean="0"/>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17787423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7201A-67E8-8948-B971-B35649F0413A}" type="datetimeFigureOut">
              <a:rPr lang="en-US" smtClean="0"/>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6684990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37201A-67E8-8948-B971-B35649F0413A}" type="datetimeFigureOut">
              <a:rPr lang="en-US" smtClean="0"/>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2968595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37201A-67E8-8948-B971-B35649F0413A}" type="datetimeFigureOut">
              <a:rPr lang="en-US" smtClean="0"/>
              <a:t>2/23/24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16262098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37201A-67E8-8948-B971-B35649F0413A}" type="datetimeFigureOut">
              <a:rPr lang="en-US" smtClean="0"/>
              <a:t>2/23/24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4992122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37201A-67E8-8948-B971-B35649F0413A}" type="datetimeFigureOut">
              <a:rPr lang="en-US" smtClean="0"/>
              <a:t>2/23/24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93324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7201A-67E8-8948-B971-B35649F0413A}" type="datetimeFigureOut">
              <a:rPr lang="en-US" smtClean="0"/>
              <a:t>2/23/24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19609019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37201A-67E8-8948-B971-B35649F0413A}" type="datetimeFigureOut">
              <a:rPr lang="en-US" smtClean="0"/>
              <a:t>2/23/24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20042443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37201A-67E8-8948-B971-B35649F0413A}" type="datetimeFigureOut">
              <a:rPr lang="en-US" smtClean="0"/>
              <a:t>2/23/24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121843602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7201A-67E8-8948-B971-B35649F0413A}" type="datetimeFigureOut">
              <a:rPr lang="en-US" smtClean="0"/>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18319284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37201A-67E8-8948-B971-B35649F0413A}" type="datetimeFigureOut">
              <a:rPr lang="en-US" smtClean="0"/>
              <a:t>2/23/24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DB7D3-3CF4-A049-8B1B-342EEE708725}" type="slidenum">
              <a:rPr lang="en-US" smtClean="0"/>
              <a:t>‹#›</a:t>
            </a:fld>
            <a:endParaRPr lang="en-US"/>
          </a:p>
        </p:txBody>
      </p:sp>
    </p:spTree>
    <p:extLst>
      <p:ext uri="{BB962C8B-B14F-4D97-AF65-F5344CB8AC3E}">
        <p14:creationId xmlns:p14="http://schemas.microsoft.com/office/powerpoint/2010/main" val="914105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156D8EA-973A-EC42-A8BC-B2554065377F}" type="slidenum">
              <a:rPr lang="en-GB"/>
              <a:pPr>
                <a:defRPr/>
              </a:pPr>
              <a:t>‹#›</a:t>
            </a:fld>
            <a:endParaRPr lang="en-GB"/>
          </a:p>
        </p:txBody>
      </p:sp>
    </p:spTree>
    <p:extLst>
      <p:ext uri="{BB962C8B-B14F-4D97-AF65-F5344CB8AC3E}">
        <p14:creationId xmlns:p14="http://schemas.microsoft.com/office/powerpoint/2010/main" val="376254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8A5B171-3C60-4845-8CF9-5E50B6507E16}" type="slidenum">
              <a:rPr lang="en-GB"/>
              <a:pPr>
                <a:defRPr/>
              </a:pPr>
              <a:t>‹#›</a:t>
            </a:fld>
            <a:endParaRPr lang="en-GB"/>
          </a:p>
        </p:txBody>
      </p:sp>
    </p:spTree>
    <p:extLst>
      <p:ext uri="{BB962C8B-B14F-4D97-AF65-F5344CB8AC3E}">
        <p14:creationId xmlns:p14="http://schemas.microsoft.com/office/powerpoint/2010/main" val="4133065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F3E93882-5E64-704B-82A7-922C76BBF90E}" type="slidenum">
              <a:rPr lang="en-GB"/>
              <a:pPr>
                <a:defRPr/>
              </a:pPr>
              <a:t>‹#›</a:t>
            </a:fld>
            <a:endParaRPr lang="en-GB"/>
          </a:p>
        </p:txBody>
      </p:sp>
    </p:spTree>
    <p:extLst>
      <p:ext uri="{BB962C8B-B14F-4D97-AF65-F5344CB8AC3E}">
        <p14:creationId xmlns:p14="http://schemas.microsoft.com/office/powerpoint/2010/main" val="1317280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0C265DA4-1727-F241-A8BE-BD4C11B84AD5}" type="slidenum">
              <a:rPr lang="en-GB"/>
              <a:pPr>
                <a:defRPr/>
              </a:pPr>
              <a:t>‹#›</a:t>
            </a:fld>
            <a:endParaRPr lang="en-GB"/>
          </a:p>
        </p:txBody>
      </p:sp>
    </p:spTree>
    <p:extLst>
      <p:ext uri="{BB962C8B-B14F-4D97-AF65-F5344CB8AC3E}">
        <p14:creationId xmlns:p14="http://schemas.microsoft.com/office/powerpoint/2010/main" val="4161550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B8C4729-A655-4F47-967C-70BB1B50307D}" type="slidenum">
              <a:rPr lang="en-GB"/>
              <a:pPr>
                <a:defRPr/>
              </a:pPr>
              <a:t>‹#›</a:t>
            </a:fld>
            <a:endParaRPr lang="en-GB"/>
          </a:p>
        </p:txBody>
      </p:sp>
    </p:spTree>
    <p:extLst>
      <p:ext uri="{BB962C8B-B14F-4D97-AF65-F5344CB8AC3E}">
        <p14:creationId xmlns:p14="http://schemas.microsoft.com/office/powerpoint/2010/main" val="2362959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B2224388-D13E-3746-B418-9E250930FD59}" type="slidenum">
              <a:rPr lang="en-GB"/>
              <a:pPr>
                <a:defRPr/>
              </a:pPr>
              <a:t>‹#›</a:t>
            </a:fld>
            <a:endParaRPr lang="en-GB"/>
          </a:p>
        </p:txBody>
      </p:sp>
    </p:spTree>
    <p:extLst>
      <p:ext uri="{BB962C8B-B14F-4D97-AF65-F5344CB8AC3E}">
        <p14:creationId xmlns:p14="http://schemas.microsoft.com/office/powerpoint/2010/main" val="19456199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8CF5DE9-FDEA-454C-91CD-E269F85CB959}" type="slidenum">
              <a:rPr lang="en-GB"/>
              <a:pPr>
                <a:defRPr/>
              </a:pPr>
              <a:t>‹#›</a:t>
            </a:fld>
            <a:endParaRPr lang="en-GB"/>
          </a:p>
        </p:txBody>
      </p:sp>
    </p:spTree>
    <p:extLst>
      <p:ext uri="{BB962C8B-B14F-4D97-AF65-F5344CB8AC3E}">
        <p14:creationId xmlns:p14="http://schemas.microsoft.com/office/powerpoint/2010/main" val="3795943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6F151D9-4FE2-3945-9A0C-1A31E2040A63}" type="slidenum">
              <a:rPr lang="en-GB"/>
              <a:pPr>
                <a:defRPr/>
              </a:pPr>
              <a:t>‹#›</a:t>
            </a:fld>
            <a:endParaRPr lang="en-GB"/>
          </a:p>
        </p:txBody>
      </p:sp>
    </p:spTree>
    <p:extLst>
      <p:ext uri="{BB962C8B-B14F-4D97-AF65-F5344CB8AC3E}">
        <p14:creationId xmlns:p14="http://schemas.microsoft.com/office/powerpoint/2010/main" val="4289136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632BAFE-079E-734A-BD70-C249CCD39793}" type="slidenum">
              <a:rPr lang="en-GB"/>
              <a:pPr>
                <a:defRPr/>
              </a:pPr>
              <a:t>‹#›</a:t>
            </a:fld>
            <a:endParaRPr lang="en-GB"/>
          </a:p>
        </p:txBody>
      </p:sp>
    </p:spTree>
    <p:extLst>
      <p:ext uri="{BB962C8B-B14F-4D97-AF65-F5344CB8AC3E}">
        <p14:creationId xmlns:p14="http://schemas.microsoft.com/office/powerpoint/2010/main" val="76305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4A5D8B8-C1A7-4646-A07F-D249E0A6B93B}" type="slidenum">
              <a:rPr lang="en-GB"/>
              <a:pPr>
                <a:defRPr/>
              </a:pPr>
              <a:t>‹#›</a:t>
            </a:fld>
            <a:endParaRPr lang="en-GB"/>
          </a:p>
        </p:txBody>
      </p:sp>
    </p:spTree>
    <p:extLst>
      <p:ext uri="{BB962C8B-B14F-4D97-AF65-F5344CB8AC3E}">
        <p14:creationId xmlns:p14="http://schemas.microsoft.com/office/powerpoint/2010/main" val="577637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B63C8F7-4DB9-A646-B3C3-2ABC3D6E86E8}" type="slidenum">
              <a:rPr lang="en-GB"/>
              <a:pPr>
                <a:defRPr/>
              </a:pPr>
              <a:t>‹#›</a:t>
            </a:fld>
            <a:endParaRPr lang="en-GB"/>
          </a:p>
        </p:txBody>
      </p:sp>
    </p:spTree>
    <p:extLst>
      <p:ext uri="{BB962C8B-B14F-4D97-AF65-F5344CB8AC3E}">
        <p14:creationId xmlns:p14="http://schemas.microsoft.com/office/powerpoint/2010/main" val="2118878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579822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195529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786594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3940324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388775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3910051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2915014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769640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3118971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2369588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298499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337043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33097077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345294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1000469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6145551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937400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26304181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49915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3703516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2895657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121972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NUL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2.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3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5.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6.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pn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1.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3.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4.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2.jpe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theme" Target="../theme/theme37.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image" Target="../media/image4.png"/><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image" Target="../media/image3.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NUL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76" r:id="rId1"/>
    <p:sldLayoutId id="2147500577" r:id="rId2"/>
    <p:sldLayoutId id="2147500578" r:id="rId3"/>
    <p:sldLayoutId id="2147500579" r:id="rId4"/>
    <p:sldLayoutId id="2147500580" r:id="rId5"/>
    <p:sldLayoutId id="2147500581" r:id="rId6"/>
    <p:sldLayoutId id="2147500582" r:id="rId7"/>
    <p:sldLayoutId id="2147500583" r:id="rId8"/>
    <p:sldLayoutId id="2147500584" r:id="rId9"/>
    <p:sldLayoutId id="2147500585" r:id="rId10"/>
    <p:sldLayoutId id="214750058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6B555569-C45D-A642-93C6-9B9A09BC1B5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682" r:id="rId1"/>
    <p:sldLayoutId id="2147500683" r:id="rId2"/>
    <p:sldLayoutId id="2147500684" r:id="rId3"/>
    <p:sldLayoutId id="2147500685" r:id="rId4"/>
    <p:sldLayoutId id="2147500686" r:id="rId5"/>
    <p:sldLayoutId id="2147500687" r:id="rId6"/>
    <p:sldLayoutId id="2147500688" r:id="rId7"/>
    <p:sldLayoutId id="2147500689" r:id="rId8"/>
    <p:sldLayoutId id="2147500690" r:id="rId9"/>
    <p:sldLayoutId id="2147500691" r:id="rId10"/>
    <p:sldLayoutId id="214750069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0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charset="0"/>
              </a:defRPr>
            </a:lvl1pPr>
          </a:lstStyle>
          <a:p>
            <a:pPr>
              <a:defRPr/>
            </a:pPr>
            <a:fld id="{DBFA246B-482E-054E-AD70-3413A1D07E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855" r:id="rId1"/>
    <p:sldLayoutId id="2147500856" r:id="rId2"/>
    <p:sldLayoutId id="2147500857" r:id="rId3"/>
    <p:sldLayoutId id="2147500858" r:id="rId4"/>
    <p:sldLayoutId id="2147500859" r:id="rId5"/>
    <p:sldLayoutId id="2147500860" r:id="rId6"/>
    <p:sldLayoutId id="2147500861" r:id="rId7"/>
    <p:sldLayoutId id="2147500862" r:id="rId8"/>
    <p:sldLayoutId id="2147500863" r:id="rId9"/>
    <p:sldLayoutId id="2147500864" r:id="rId10"/>
    <p:sldLayoutId id="2147500865" r:id="rId11"/>
    <p:sldLayoutId id="2147500866" r:id="rId12"/>
    <p:sldLayoutId id="21475008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0880" r:id="rId1"/>
    <p:sldLayoutId id="2147500881" r:id="rId2"/>
    <p:sldLayoutId id="2147500882" r:id="rId3"/>
    <p:sldLayoutId id="2147500883" r:id="rId4"/>
    <p:sldLayoutId id="2147500884" r:id="rId5"/>
    <p:sldLayoutId id="2147500885" r:id="rId6"/>
    <p:sldLayoutId id="2147500886" r:id="rId7"/>
    <p:sldLayoutId id="2147500887" r:id="rId8"/>
    <p:sldLayoutId id="2147500888" r:id="rId9"/>
    <p:sldLayoutId id="2147500889" r:id="rId10"/>
    <p:sldLayoutId id="2147500890"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891" r:id="rId1"/>
    <p:sldLayoutId id="214750089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28814174"/>
      </p:ext>
    </p:extLst>
  </p:cSld>
  <p:clrMap bg1="lt1" tx1="dk1" bg2="lt2" tx2="dk2" accent1="accent1" accent2="accent2" accent3="accent3" accent4="accent4" accent5="accent5" accent6="accent6" hlink="hlink" folHlink="folHlink"/>
  <p:sldLayoutIdLst>
    <p:sldLayoutId id="2147501068" r:id="rId1"/>
    <p:sldLayoutId id="2147501069" r:id="rId2"/>
    <p:sldLayoutId id="2147501070" r:id="rId3"/>
    <p:sldLayoutId id="2147501071" r:id="rId4"/>
    <p:sldLayoutId id="2147501072" r:id="rId5"/>
    <p:sldLayoutId id="2147501073" r:id="rId6"/>
    <p:sldLayoutId id="2147501074" r:id="rId7"/>
    <p:sldLayoutId id="2147501075" r:id="rId8"/>
    <p:sldLayoutId id="2147501076" r:id="rId9"/>
    <p:sldLayoutId id="2147501077" r:id="rId10"/>
    <p:sldLayoutId id="21475010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1964046418"/>
      </p:ext>
    </p:extLst>
  </p:cSld>
  <p:clrMap bg1="dk2" tx1="lt1" bg2="dk1" tx2="lt2" accent1="accent1" accent2="accent2" accent3="accent3" accent4="accent4" accent5="accent5" accent6="accent6" hlink="hlink" folHlink="folHlink"/>
  <p:sldLayoutIdLst>
    <p:sldLayoutId id="2147501366" r:id="rId1"/>
    <p:sldLayoutId id="2147501367" r:id="rId2"/>
    <p:sldLayoutId id="2147501368" r:id="rId3"/>
    <p:sldLayoutId id="2147501369" r:id="rId4"/>
    <p:sldLayoutId id="2147501370" r:id="rId5"/>
    <p:sldLayoutId id="2147501371" r:id="rId6"/>
    <p:sldLayoutId id="2147501372" r:id="rId7"/>
    <p:sldLayoutId id="2147501373" r:id="rId8"/>
    <p:sldLayoutId id="2147501374" r:id="rId9"/>
    <p:sldLayoutId id="2147501375" r:id="rId10"/>
    <p:sldLayoutId id="214750137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43671097"/>
      </p:ext>
    </p:extLst>
  </p:cSld>
  <p:clrMap bg1="lt1" tx1="dk1" bg2="lt2" tx2="dk2" accent1="accent1" accent2="accent2" accent3="accent3" accent4="accent4" accent5="accent5" accent6="accent6" hlink="hlink" folHlink="folHlink"/>
  <p:sldLayoutIdLst>
    <p:sldLayoutId id="2147501378" r:id="rId1"/>
    <p:sldLayoutId id="2147501379" r:id="rId2"/>
    <p:sldLayoutId id="2147501380" r:id="rId3"/>
    <p:sldLayoutId id="2147501381" r:id="rId4"/>
    <p:sldLayoutId id="2147501382" r:id="rId5"/>
    <p:sldLayoutId id="2147501383" r:id="rId6"/>
    <p:sldLayoutId id="2147501384" r:id="rId7"/>
    <p:sldLayoutId id="2147501385" r:id="rId8"/>
    <p:sldLayoutId id="2147501386" r:id="rId9"/>
    <p:sldLayoutId id="2147501387" r:id="rId10"/>
    <p:sldLayoutId id="2147501388" r:id="rId11"/>
    <p:sldLayoutId id="2147501389" r:id="rId12"/>
    <p:sldLayoutId id="21475013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77506"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Arial" charset="0"/>
              <a:buNone/>
              <a:defRPr sz="1200">
                <a:solidFill>
                  <a:srgbClr val="FFFFFF"/>
                </a:solidFill>
                <a:latin typeface="Times New Roman" charset="0"/>
              </a:defRPr>
            </a:lvl1pPr>
          </a:lstStyle>
          <a:p>
            <a:pPr defTabSz="914400" fontAlgn="base">
              <a:spcBef>
                <a:spcPct val="0"/>
              </a:spcBef>
              <a:spcAft>
                <a:spcPct val="0"/>
              </a:spcAft>
              <a:defRPr/>
            </a:pPr>
            <a:fld id="{C0E575AF-AE5F-5C44-AC8D-FCBE79BD5634}"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grpSp>
        <p:nvGrpSpPr>
          <p:cNvPr id="277508" name="Group 3"/>
          <p:cNvGrpSpPr>
            <a:grpSpLocks/>
          </p:cNvGrpSpPr>
          <p:nvPr/>
        </p:nvGrpSpPr>
        <p:grpSpPr bwMode="auto">
          <a:xfrm>
            <a:off x="0" y="0"/>
            <a:ext cx="9139238" cy="6848475"/>
            <a:chOff x="0" y="0"/>
            <a:chExt cx="5757" cy="4314"/>
          </a:xfrm>
        </p:grpSpPr>
        <p:grpSp>
          <p:nvGrpSpPr>
            <p:cNvPr id="277512" name="Group 4"/>
            <p:cNvGrpSpPr>
              <a:grpSpLocks/>
            </p:cNvGrpSpPr>
            <p:nvPr/>
          </p:nvGrpSpPr>
          <p:grpSpPr bwMode="auto">
            <a:xfrm>
              <a:off x="1728" y="2230"/>
              <a:ext cx="4026" cy="2084"/>
              <a:chOff x="1728" y="2230"/>
              <a:chExt cx="4026" cy="2084"/>
            </a:xfrm>
          </p:grpSpPr>
          <p:sp>
            <p:nvSpPr>
              <p:cNvPr id="277515"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6"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7"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8"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9"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13" name="AutoShape 10"/>
            <p:cNvSpPr>
              <a:spLocks noChangeArrowheads="1"/>
            </p:cNvSpPr>
            <p:nvPr/>
          </p:nvSpPr>
          <p:spPr bwMode="auto">
            <a:xfrm>
              <a:off x="3322" y="1341"/>
              <a:ext cx="1825" cy="1537"/>
            </a:xfrm>
            <a:custGeom>
              <a:avLst/>
              <a:gdLst>
                <a:gd name="T0" fmla="*/ 2 w 2296"/>
                <a:gd name="T1" fmla="*/ 4118 h 1469"/>
                <a:gd name="T2" fmla="*/ 2 w 2296"/>
                <a:gd name="T3" fmla="*/ 3933 h 1469"/>
                <a:gd name="T4" fmla="*/ 2 w 2296"/>
                <a:gd name="T5" fmla="*/ 3722 h 1469"/>
                <a:gd name="T6" fmla="*/ 2 w 2296"/>
                <a:gd name="T7" fmla="*/ 3486 h 1469"/>
                <a:gd name="T8" fmla="*/ 2 w 2296"/>
                <a:gd name="T9" fmla="*/ 3233 h 1469"/>
                <a:gd name="T10" fmla="*/ 2 w 2296"/>
                <a:gd name="T11" fmla="*/ 2942 h 1469"/>
                <a:gd name="T12" fmla="*/ 2 w 2296"/>
                <a:gd name="T13" fmla="*/ 2598 h 1469"/>
                <a:gd name="T14" fmla="*/ 2 w 2296"/>
                <a:gd name="T15" fmla="*/ 2177 h 1469"/>
                <a:gd name="T16" fmla="*/ 2 w 2296"/>
                <a:gd name="T17" fmla="*/ 1777 h 1469"/>
                <a:gd name="T18" fmla="*/ 2 w 2296"/>
                <a:gd name="T19" fmla="*/ 1415 h 1469"/>
                <a:gd name="T20" fmla="*/ 2 w 2296"/>
                <a:gd name="T21" fmla="*/ 1075 h 1469"/>
                <a:gd name="T22" fmla="*/ 2 w 2296"/>
                <a:gd name="T23" fmla="*/ 612 h 1469"/>
                <a:gd name="T24" fmla="*/ 2 w 2296"/>
                <a:gd name="T25" fmla="*/ 358 h 1469"/>
                <a:gd name="T26" fmla="*/ 2 w 2296"/>
                <a:gd name="T27" fmla="*/ 165 h 1469"/>
                <a:gd name="T28" fmla="*/ 2 w 2296"/>
                <a:gd name="T29" fmla="*/ 10 h 1469"/>
                <a:gd name="T30" fmla="*/ 2 w 2296"/>
                <a:gd name="T31" fmla="*/ 0 h 1469"/>
                <a:gd name="T32" fmla="*/ 2 w 2296"/>
                <a:gd name="T33" fmla="*/ 465 h 1469"/>
                <a:gd name="T34" fmla="*/ 2 w 2296"/>
                <a:gd name="T35" fmla="*/ 991 h 1469"/>
                <a:gd name="T36" fmla="*/ 2 w 2296"/>
                <a:gd name="T37" fmla="*/ 1271 h 1469"/>
                <a:gd name="T38" fmla="*/ 2 w 2296"/>
                <a:gd name="T39" fmla="*/ 1559 h 1469"/>
                <a:gd name="T40" fmla="*/ 2 w 2296"/>
                <a:gd name="T41" fmla="*/ 1859 h 1469"/>
                <a:gd name="T42" fmla="*/ 2 w 2296"/>
                <a:gd name="T43" fmla="*/ 2177 h 1469"/>
                <a:gd name="T44" fmla="*/ 2 w 2296"/>
                <a:gd name="T45" fmla="*/ 2467 h 1469"/>
                <a:gd name="T46" fmla="*/ 2 w 2296"/>
                <a:gd name="T47" fmla="*/ 2729 h 1469"/>
                <a:gd name="T48" fmla="*/ 2 w 2296"/>
                <a:gd name="T49" fmla="*/ 2942 h 1469"/>
                <a:gd name="T50" fmla="*/ 2 w 2296"/>
                <a:gd name="T51" fmla="*/ 3113 h 1469"/>
                <a:gd name="T52" fmla="*/ 2 w 2296"/>
                <a:gd name="T53" fmla="*/ 3281 h 1469"/>
                <a:gd name="T54" fmla="*/ 2 w 2296"/>
                <a:gd name="T55" fmla="*/ 3529 h 1469"/>
                <a:gd name="T56" fmla="*/ 2 w 2296"/>
                <a:gd name="T57" fmla="*/ 3761 h 1469"/>
                <a:gd name="T58" fmla="*/ 2 w 2296"/>
                <a:gd name="T59" fmla="*/ 4001 h 1469"/>
                <a:gd name="T60" fmla="*/ 2 w 2296"/>
                <a:gd name="T61" fmla="*/ 4147 h 1469"/>
                <a:gd name="T62" fmla="*/ 2 w 2296"/>
                <a:gd name="T63" fmla="*/ 4287 h 1469"/>
                <a:gd name="T64" fmla="*/ 2 w 2296"/>
                <a:gd name="T65" fmla="*/ 4470 h 1469"/>
                <a:gd name="T66" fmla="*/ 2 w 2296"/>
                <a:gd name="T67" fmla="*/ 4679 h 1469"/>
                <a:gd name="T68" fmla="*/ 0 w 2296"/>
                <a:gd name="T69" fmla="*/ 4902 h 1469"/>
                <a:gd name="T70" fmla="*/ 2 w 2296"/>
                <a:gd name="T71" fmla="*/ 5157 h 1469"/>
                <a:gd name="T72" fmla="*/ 2 w 2296"/>
                <a:gd name="T73" fmla="*/ 5369 h 1469"/>
                <a:gd name="T74" fmla="*/ 2 w 2296"/>
                <a:gd name="T75" fmla="*/ 5543 h 1469"/>
                <a:gd name="T76" fmla="*/ 2 w 2296"/>
                <a:gd name="T77" fmla="*/ 5705 h 1469"/>
                <a:gd name="T78" fmla="*/ 2 w 2296"/>
                <a:gd name="T79" fmla="*/ 5494 h 1469"/>
                <a:gd name="T80" fmla="*/ 2 w 2296"/>
                <a:gd name="T81" fmla="*/ 5287 h 1469"/>
                <a:gd name="T82" fmla="*/ 2 w 2296"/>
                <a:gd name="T83" fmla="*/ 5070 h 1469"/>
                <a:gd name="T84" fmla="*/ 2 w 2296"/>
                <a:gd name="T85" fmla="*/ 4893 h 1469"/>
                <a:gd name="T86" fmla="*/ 2 w 2296"/>
                <a:gd name="T87" fmla="*/ 4693 h 1469"/>
                <a:gd name="T88" fmla="*/ 2 w 2296"/>
                <a:gd name="T89" fmla="*/ 4526 h 1469"/>
                <a:gd name="T90" fmla="*/ 2 w 2296"/>
                <a:gd name="T91" fmla="*/ 4353 h 1469"/>
                <a:gd name="T92" fmla="*/ 2 w 2296"/>
                <a:gd name="T93" fmla="*/ 4229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4" name="AutoShape 11"/>
            <p:cNvSpPr>
              <a:spLocks noChangeArrowheads="1"/>
            </p:cNvSpPr>
            <p:nvPr/>
          </p:nvSpPr>
          <p:spPr bwMode="auto">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09"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7510"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7511"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851333254"/>
      </p:ext>
    </p:extLst>
  </p:cSld>
  <p:clrMap bg1="lt1" tx1="dk1" bg2="lt2" tx2="dk2" accent1="accent1" accent2="accent2" accent3="accent3" accent4="accent4" accent5="accent5" accent6="accent6" hlink="hlink" folHlink="folHlink"/>
  <p:sldLayoutIdLst>
    <p:sldLayoutId id="2147501392" r:id="rId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4D951F-252B-F147-A02C-B16DC7DB156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02E8613-4B62-0145-AD24-9C08BA8E5F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49056E-9DF3-9542-9C4C-B0F9EABDFA0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3F1D2000-80DF-5C4D-9927-A9AE2872C50A}" type="datetimeFigureOut">
              <a:rPr lang="en-US" altLang="en-US"/>
              <a:pPr>
                <a:defRPr/>
              </a:pPr>
              <a:t>2/23/24</a:t>
            </a:fld>
            <a:endParaRPr lang="en-US" altLang="en-US"/>
          </a:p>
        </p:txBody>
      </p:sp>
      <p:sp>
        <p:nvSpPr>
          <p:cNvPr id="5" name="Footer Placeholder 4">
            <a:extLst>
              <a:ext uri="{FF2B5EF4-FFF2-40B4-BE49-F238E27FC236}">
                <a16:creationId xmlns:a16="http://schemas.microsoft.com/office/drawing/2014/main" id="{69A4315C-2C0D-464D-8DD9-FA88E983EDC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D7C3139-9963-CD46-A4BF-568C726BCA7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421A5A5-ECDF-A94E-A897-5020DA9587EE}" type="slidenum">
              <a:rPr lang="en-US" altLang="en-US"/>
              <a:pPr>
                <a:defRPr/>
              </a:pPr>
              <a:t>‹#›</a:t>
            </a:fld>
            <a:endParaRPr lang="en-US" altLang="en-US"/>
          </a:p>
        </p:txBody>
      </p:sp>
    </p:spTree>
    <p:extLst>
      <p:ext uri="{BB962C8B-B14F-4D97-AF65-F5344CB8AC3E}">
        <p14:creationId xmlns:p14="http://schemas.microsoft.com/office/powerpoint/2010/main" val="3085382372"/>
      </p:ext>
    </p:extLst>
  </p:cSld>
  <p:clrMap bg1="lt1" tx1="dk1" bg2="lt2" tx2="dk2" accent1="accent1" accent2="accent2" accent3="accent3" accent4="accent4" accent5="accent5" accent6="accent6" hlink="hlink" folHlink="folHlink"/>
  <p:sldLayoutIdLst>
    <p:sldLayoutId id="2147501432" r:id="rId1"/>
    <p:sldLayoutId id="2147501433" r:id="rId2"/>
    <p:sldLayoutId id="2147501434" r:id="rId3"/>
    <p:sldLayoutId id="2147501435" r:id="rId4"/>
    <p:sldLayoutId id="2147501436" r:id="rId5"/>
    <p:sldLayoutId id="2147501437" r:id="rId6"/>
    <p:sldLayoutId id="2147501438" r:id="rId7"/>
    <p:sldLayoutId id="2147501439" r:id="rId8"/>
    <p:sldLayoutId id="2147501440" r:id="rId9"/>
    <p:sldLayoutId id="2147501441" r:id="rId10"/>
    <p:sldLayoutId id="214750144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936858560"/>
      </p:ext>
    </p:extLst>
  </p:cSld>
  <p:clrMap bg1="lt1" tx1="dk1" bg2="lt2" tx2="dk2" accent1="accent1" accent2="accent2" accent3="accent3" accent4="accent4" accent5="accent5" accent6="accent6" hlink="hlink" folHlink="folHlink"/>
  <p:sldLayoutIdLst>
    <p:sldLayoutId id="2147501456" r:id="rId1"/>
    <p:sldLayoutId id="2147501457" r:id="rId2"/>
    <p:sldLayoutId id="2147501458" r:id="rId3"/>
    <p:sldLayoutId id="2147501459" r:id="rId4"/>
    <p:sldLayoutId id="2147501460" r:id="rId5"/>
    <p:sldLayoutId id="2147501461" r:id="rId6"/>
    <p:sldLayoutId id="2147501462" r:id="rId7"/>
    <p:sldLayoutId id="2147501463" r:id="rId8"/>
    <p:sldLayoutId id="2147501464" r:id="rId9"/>
    <p:sldLayoutId id="2147501465" r:id="rId10"/>
    <p:sldLayoutId id="2147501466" r:id="rId11"/>
    <p:sldLayoutId id="214750146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280913962"/>
      </p:ext>
    </p:extLst>
  </p:cSld>
  <p:clrMap bg1="lt1" tx1="dk1" bg2="lt2" tx2="dk2" accent1="accent1" accent2="accent2" accent3="accent3" accent4="accent4" accent5="accent5" accent6="accent6" hlink="hlink" folHlink="folHlink"/>
  <p:sldLayoutIdLst>
    <p:sldLayoutId id="214750175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extLst>
      <p:ext uri="{BB962C8B-B14F-4D97-AF65-F5344CB8AC3E}">
        <p14:creationId xmlns:p14="http://schemas.microsoft.com/office/powerpoint/2010/main" val="3432203560"/>
      </p:ext>
    </p:extLst>
  </p:cSld>
  <p:clrMap bg1="lt1" tx1="dk1" bg2="lt2" tx2="dk2" accent1="accent1" accent2="accent2" accent3="accent3" accent4="accent4" accent5="accent5" accent6="accent6" hlink="hlink" folHlink="folHlink"/>
  <p:sldLayoutIdLst>
    <p:sldLayoutId id="2147501760" r:id="rId1"/>
    <p:sldLayoutId id="2147501761" r:id="rId2"/>
    <p:sldLayoutId id="2147501762" r:id="rId3"/>
    <p:sldLayoutId id="2147501763" r:id="rId4"/>
    <p:sldLayoutId id="2147501764" r:id="rId5"/>
    <p:sldLayoutId id="2147501765" r:id="rId6"/>
    <p:sldLayoutId id="2147501766" r:id="rId7"/>
    <p:sldLayoutId id="2147501767" r:id="rId8"/>
    <p:sldLayoutId id="2147501768" r:id="rId9"/>
    <p:sldLayoutId id="2147501769" r:id="rId10"/>
    <p:sldLayoutId id="214750177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406416"/>
      </p:ext>
    </p:extLst>
  </p:cSld>
  <p:clrMap bg1="lt1" tx1="dk1" bg2="lt2" tx2="dk2" accent1="accent1" accent2="accent2" accent3="accent3" accent4="accent4" accent5="accent5" accent6="accent6" hlink="hlink" folHlink="folHlink"/>
  <p:sldLayoutIdLst>
    <p:sldLayoutId id="2147501772" r:id="rId1"/>
    <p:sldLayoutId id="2147501773" r:id="rId2"/>
    <p:sldLayoutId id="2147501774" r:id="rId3"/>
    <p:sldLayoutId id="2147501775" r:id="rId4"/>
    <p:sldLayoutId id="2147501776" r:id="rId5"/>
    <p:sldLayoutId id="2147501777" r:id="rId6"/>
    <p:sldLayoutId id="2147501778" r:id="rId7"/>
    <p:sldLayoutId id="2147501779" r:id="rId8"/>
    <p:sldLayoutId id="2147501780" r:id="rId9"/>
    <p:sldLayoutId id="2147501781" r:id="rId10"/>
    <p:sldLayoutId id="21475017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022979759"/>
      </p:ext>
    </p:extLst>
  </p:cSld>
  <p:clrMap bg1="lt1" tx1="dk1" bg2="lt2" tx2="dk2" accent1="accent1" accent2="accent2" accent3="accent3" accent4="accent4" accent5="accent5" accent6="accent6" hlink="hlink" folHlink="folHlink"/>
  <p:sldLayoutIdLst>
    <p:sldLayoutId id="2147501784" r:id="rId1"/>
    <p:sldLayoutId id="2147501785" r:id="rId2"/>
    <p:sldLayoutId id="2147501786" r:id="rId3"/>
    <p:sldLayoutId id="2147501787" r:id="rId4"/>
    <p:sldLayoutId id="2147501788" r:id="rId5"/>
    <p:sldLayoutId id="2147501789" r:id="rId6"/>
    <p:sldLayoutId id="2147501790" r:id="rId7"/>
    <p:sldLayoutId id="2147501791" r:id="rId8"/>
    <p:sldLayoutId id="2147501792" r:id="rId9"/>
    <p:sldLayoutId id="2147501793" r:id="rId10"/>
    <p:sldLayoutId id="2147501794" r:id="rId11"/>
    <p:sldLayoutId id="214750179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871485"/>
      </p:ext>
    </p:extLst>
  </p:cSld>
  <p:clrMap bg1="dk2" tx1="lt1" bg2="dk1" tx2="lt2" accent1="accent1" accent2="accent2" accent3="accent3" accent4="accent4" accent5="accent5" accent6="accent6" hlink="hlink" folHlink="folHlink"/>
  <p:sldLayoutIdLst>
    <p:sldLayoutId id="2147501797" r:id="rId1"/>
    <p:sldLayoutId id="2147501798" r:id="rId2"/>
    <p:sldLayoutId id="2147501799" r:id="rId3"/>
    <p:sldLayoutId id="2147501800" r:id="rId4"/>
    <p:sldLayoutId id="2147501801" r:id="rId5"/>
    <p:sldLayoutId id="2147501802" r:id="rId6"/>
    <p:sldLayoutId id="2147501803" r:id="rId7"/>
    <p:sldLayoutId id="2147501804" r:id="rId8"/>
    <p:sldLayoutId id="2147501805" r:id="rId9"/>
    <p:sldLayoutId id="2147501806" r:id="rId10"/>
    <p:sldLayoutId id="2147501807" r:id="rId11"/>
    <p:sldLayoutId id="2147501808" r:id="rId12"/>
    <p:sldLayoutId id="2147501809"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277433"/>
      </p:ext>
    </p:extLst>
  </p:cSld>
  <p:clrMap bg1="dk2" tx1="lt1" bg2="dk1" tx2="lt2" accent1="accent1" accent2="accent2" accent3="accent3" accent4="accent4" accent5="accent5" accent6="accent6" hlink="hlink" folHlink="folHlink"/>
  <p:sldLayoutIdLst>
    <p:sldLayoutId id="2147501811" r:id="rId1"/>
    <p:sldLayoutId id="2147501812" r:id="rId2"/>
    <p:sldLayoutId id="2147501813" r:id="rId3"/>
    <p:sldLayoutId id="2147501814" r:id="rId4"/>
    <p:sldLayoutId id="2147501815" r:id="rId5"/>
    <p:sldLayoutId id="2147501816" r:id="rId6"/>
    <p:sldLayoutId id="2147501817" r:id="rId7"/>
    <p:sldLayoutId id="2147501818" r:id="rId8"/>
    <p:sldLayoutId id="2147501819" r:id="rId9"/>
    <p:sldLayoutId id="2147501820" r:id="rId10"/>
    <p:sldLayoutId id="2147501821" r:id="rId11"/>
    <p:sldLayoutId id="2147501822" r:id="rId12"/>
    <p:sldLayoutId id="214750182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943924404"/>
      </p:ext>
    </p:extLst>
  </p:cSld>
  <p:clrMap bg1="lt1" tx1="dk1" bg2="lt2" tx2="dk2" accent1="accent1" accent2="accent2" accent3="accent3" accent4="accent4" accent5="accent5" accent6="accent6" hlink="hlink" folHlink="folHlink"/>
  <p:sldLayoutIdLst>
    <p:sldLayoutId id="2147501825" r:id="rId1"/>
    <p:sldLayoutId id="2147501826" r:id="rId2"/>
    <p:sldLayoutId id="2147501827" r:id="rId3"/>
    <p:sldLayoutId id="2147501828" r:id="rId4"/>
    <p:sldLayoutId id="2147501829" r:id="rId5"/>
    <p:sldLayoutId id="2147501830" r:id="rId6"/>
    <p:sldLayoutId id="2147501831" r:id="rId7"/>
    <p:sldLayoutId id="2147501832" r:id="rId8"/>
    <p:sldLayoutId id="2147501833" r:id="rId9"/>
    <p:sldLayoutId id="2147501834" r:id="rId10"/>
    <p:sldLayoutId id="2147501835" r:id="rId11"/>
    <p:sldLayoutId id="2147501836" r:id="rId12"/>
    <p:sldLayoutId id="21475018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3922826071"/>
      </p:ext>
    </p:extLst>
  </p:cSld>
  <p:clrMap bg1="lt1" tx1="dk1" bg2="lt2" tx2="dk2" accent1="accent1" accent2="accent2" accent3="accent3" accent4="accent4" accent5="accent5" accent6="accent6" hlink="hlink" folHlink="folHlink"/>
  <p:sldLayoutIdLst>
    <p:sldLayoutId id="2147501839"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73059"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8534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534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F4F7FC41-FA4A-D044-931B-11CE066B0F42}" type="slidenum">
              <a:rPr lang="en-GB"/>
              <a:pPr>
                <a:defRPr/>
              </a:pPr>
              <a:t>‹#›</a:t>
            </a:fld>
            <a:endParaRPr lang="en-GB"/>
          </a:p>
        </p:txBody>
      </p:sp>
    </p:spTree>
    <p:extLst>
      <p:ext uri="{BB962C8B-B14F-4D97-AF65-F5344CB8AC3E}">
        <p14:creationId xmlns:p14="http://schemas.microsoft.com/office/powerpoint/2010/main" val="2666674493"/>
      </p:ext>
    </p:extLst>
  </p:cSld>
  <p:clrMap bg1="lt1" tx1="dk1" bg2="lt2" tx2="dk2" accent1="accent1" accent2="accent2" accent3="accent3" accent4="accent4" accent5="accent5" accent6="accent6" hlink="hlink" folHlink="folHlink"/>
  <p:sldLayoutIdLst>
    <p:sldLayoutId id="2147501841" r:id="rId1"/>
    <p:sldLayoutId id="2147501842" r:id="rId2"/>
    <p:sldLayoutId id="2147501843" r:id="rId3"/>
    <p:sldLayoutId id="2147501844" r:id="rId4"/>
    <p:sldLayoutId id="2147501845" r:id="rId5"/>
    <p:sldLayoutId id="2147501846" r:id="rId6"/>
    <p:sldLayoutId id="2147501847" r:id="rId7"/>
    <p:sldLayoutId id="2147501848" r:id="rId8"/>
    <p:sldLayoutId id="2147501849" r:id="rId9"/>
    <p:sldLayoutId id="2147501850" r:id="rId10"/>
    <p:sldLayoutId id="214750185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647858"/>
      </p:ext>
    </p:extLst>
  </p:cSld>
  <p:clrMap bg1="dk2" tx1="lt1" bg2="dk1" tx2="lt2" accent1="accent1" accent2="accent2" accent3="accent3" accent4="accent4" accent5="accent5" accent6="accent6" hlink="hlink" folHlink="folHlink"/>
  <p:sldLayoutIdLst>
    <p:sldLayoutId id="214750185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a:defRPr/>
            </a:pPr>
            <a:fld id="{C16A198B-9034-4749-8A8D-B90A5F5B90A3}" type="datetimeFigureOut">
              <a:rPr lang="en-US">
                <a:latin typeface="Calibri" charset="0"/>
              </a:rPr>
              <a:pPr defTabSz="914400">
                <a:defRPr/>
              </a:pPr>
              <a:t>2/23/24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a:defRPr/>
            </a:pPr>
            <a:fld id="{FA356419-7718-C74B-9C0F-E2D2C7D5AD85}" type="slidenum">
              <a:rPr lang="en-US">
                <a:latin typeface="Calibri" charset="0"/>
              </a:rPr>
              <a:pPr defTabSz="914400">
                <a:defRPr/>
              </a:pPr>
              <a:t>‹#›</a:t>
            </a:fld>
            <a:endParaRPr lang="en-US">
              <a:latin typeface="Calibri" charset="0"/>
            </a:endParaRPr>
          </a:p>
        </p:txBody>
      </p:sp>
    </p:spTree>
    <p:extLst>
      <p:ext uri="{BB962C8B-B14F-4D97-AF65-F5344CB8AC3E}">
        <p14:creationId xmlns:p14="http://schemas.microsoft.com/office/powerpoint/2010/main" val="758437667"/>
      </p:ext>
    </p:extLst>
  </p:cSld>
  <p:clrMap bg1="lt1" tx1="dk1" bg2="lt2" tx2="dk2" accent1="accent1" accent2="accent2" accent3="accent3" accent4="accent4" accent5="accent5" accent6="accent6" hlink="hlink" folHlink="folHlink"/>
  <p:sldLayoutIdLst>
    <p:sldLayoutId id="2147501855" r:id="rId1"/>
    <p:sldLayoutId id="2147501856" r:id="rId2"/>
    <p:sldLayoutId id="2147501857" r:id="rId3"/>
    <p:sldLayoutId id="2147501858" r:id="rId4"/>
    <p:sldLayoutId id="2147501859" r:id="rId5"/>
    <p:sldLayoutId id="2147501860" r:id="rId6"/>
    <p:sldLayoutId id="2147501861" r:id="rId7"/>
    <p:sldLayoutId id="2147501862" r:id="rId8"/>
    <p:sldLayoutId id="2147501863" r:id="rId9"/>
    <p:sldLayoutId id="2147501864" r:id="rId10"/>
    <p:sldLayoutId id="214750186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4716058"/>
      </p:ext>
    </p:extLst>
  </p:cSld>
  <p:clrMap bg1="lt1" tx1="dk1" bg2="lt2" tx2="dk2" accent1="accent1" accent2="accent2" accent3="accent3" accent4="accent4" accent5="accent5" accent6="accent6" hlink="hlink" folHlink="folHlink"/>
  <p:sldLayoutIdLst>
    <p:sldLayoutId id="2147501867" r:id="rId1"/>
    <p:sldLayoutId id="2147501868" r:id="rId2"/>
    <p:sldLayoutId id="2147501869" r:id="rId3"/>
    <p:sldLayoutId id="2147501870" r:id="rId4"/>
    <p:sldLayoutId id="2147501871" r:id="rId5"/>
    <p:sldLayoutId id="2147501872" r:id="rId6"/>
    <p:sldLayoutId id="2147501873" r:id="rId7"/>
    <p:sldLayoutId id="2147501874" r:id="rId8"/>
    <p:sldLayoutId id="2147501875" r:id="rId9"/>
    <p:sldLayoutId id="2147501876" r:id="rId10"/>
    <p:sldLayoutId id="2147501877" r:id="rId11"/>
    <p:sldLayoutId id="214750187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71100598"/>
      </p:ext>
    </p:extLst>
  </p:cSld>
  <p:clrMap bg1="lt1" tx1="dk1" bg2="lt2" tx2="dk2" accent1="accent1" accent2="accent2" accent3="accent3" accent4="accent4" accent5="accent5" accent6="accent6" hlink="hlink" folHlink="folHlink"/>
  <p:sldLayoutIdLst>
    <p:sldLayoutId id="2147501880" r:id="rId1"/>
    <p:sldLayoutId id="2147501881" r:id="rId2"/>
    <p:sldLayoutId id="2147501882" r:id="rId3"/>
    <p:sldLayoutId id="2147501883" r:id="rId4"/>
    <p:sldLayoutId id="2147501884" r:id="rId5"/>
    <p:sldLayoutId id="2147501885" r:id="rId6"/>
    <p:sldLayoutId id="2147501886" r:id="rId7"/>
    <p:sldLayoutId id="2147501887" r:id="rId8"/>
    <p:sldLayoutId id="2147501888" r:id="rId9"/>
    <p:sldLayoutId id="2147501889" r:id="rId10"/>
    <p:sldLayoutId id="2147501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新細明體" charset="0"/>
                <a:cs typeface="新細明體" charset="0"/>
              </a:defRPr>
            </a:lvl1pPr>
          </a:lstStyle>
          <a:p>
            <a:fld id="{6823E370-B35E-884C-A8EC-C377277D2AE1}" type="slidenum">
              <a:rPr lang="en-US" altLang="zh-TW"/>
              <a:pPr/>
              <a:t>‹#›</a:t>
            </a:fld>
            <a:endParaRPr lang="en-US" altLang="zh-TW"/>
          </a:p>
        </p:txBody>
      </p:sp>
    </p:spTree>
    <p:extLst>
      <p:ext uri="{BB962C8B-B14F-4D97-AF65-F5344CB8AC3E}">
        <p14:creationId xmlns:p14="http://schemas.microsoft.com/office/powerpoint/2010/main" val="1346579236"/>
      </p:ext>
    </p:extLst>
  </p:cSld>
  <p:clrMap bg1="lt1" tx1="dk1" bg2="lt2" tx2="dk2" accent1="accent1" accent2="accent2" accent3="accent3" accent4="accent4" accent5="accent5" accent6="accent6" hlink="hlink" folHlink="folHlink"/>
  <p:sldLayoutIdLst>
    <p:sldLayoutId id="2147501892" r:id="rId1"/>
    <p:sldLayoutId id="2147501893" r:id="rId2"/>
    <p:sldLayoutId id="2147501894" r:id="rId3"/>
    <p:sldLayoutId id="2147501895" r:id="rId4"/>
    <p:sldLayoutId id="2147501896" r:id="rId5"/>
    <p:sldLayoutId id="2147501897" r:id="rId6"/>
    <p:sldLayoutId id="2147501898" r:id="rId7"/>
    <p:sldLayoutId id="2147501899" r:id="rId8"/>
    <p:sldLayoutId id="2147501900" r:id="rId9"/>
    <p:sldLayoutId id="2147501901" r:id="rId10"/>
    <p:sldLayoutId id="2147501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5" y="1636720"/>
            <a:ext cx="9148763" cy="4618037"/>
            <a:chOff x="-5" y="1031"/>
            <a:chExt cx="5763" cy="2909"/>
          </a:xfrm>
        </p:grpSpPr>
        <p:pic>
          <p:nvPicPr>
            <p:cNvPr id="1032" name="Picture 3" descr="ARTHSEP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4" descr="Arthsep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5"/>
          <p:cNvSpPr>
            <a:spLocks noGrp="1" noChangeArrowheads="1"/>
          </p:cNvSpPr>
          <p:nvPr>
            <p:ph type="title"/>
          </p:nvPr>
        </p:nvSpPr>
        <p:spPr bwMode="auto">
          <a:xfrm>
            <a:off x="317500" y="714883"/>
            <a:ext cx="8637588" cy="76943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6" rIns="91436" bIns="45716" numCol="1" anchor="b" anchorCtr="0" compatLnSpc="1">
            <a:prstTxWarp prst="textNoShape">
              <a:avLst/>
            </a:prstTxWarp>
            <a:spAutoFit/>
          </a:bodyPr>
          <a:lstStyle/>
          <a:p>
            <a:pPr lvl="0"/>
            <a:r>
              <a:rPr lang="en-US"/>
              <a:t>Click to edit Master title style</a:t>
            </a:r>
          </a:p>
        </p:txBody>
      </p:sp>
      <p:sp>
        <p:nvSpPr>
          <p:cNvPr id="1028" name="Rectangle 6"/>
          <p:cNvSpPr>
            <a:spLocks noGrp="1" noChangeArrowheads="1"/>
          </p:cNvSpPr>
          <p:nvPr>
            <p:ph type="body" idx="1"/>
          </p:nvPr>
        </p:nvSpPr>
        <p:spPr bwMode="auto">
          <a:xfrm>
            <a:off x="328618" y="1941513"/>
            <a:ext cx="8208962"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ctr">
              <a:defRPr sz="1400">
                <a:latin typeface="+mn-lt"/>
                <a:ea typeface="+mn-ea"/>
                <a:cs typeface="+mn-cs"/>
              </a:defRPr>
            </a:lvl1pPr>
          </a:lstStyle>
          <a:p>
            <a:pPr defTabSz="913909" fontAlgn="base">
              <a:spcBef>
                <a:spcPct val="0"/>
              </a:spcBef>
              <a:spcAft>
                <a:spcPct val="0"/>
              </a:spcAft>
              <a:defRPr/>
            </a:pPr>
            <a:endParaRPr lang="en-US">
              <a:solidFill>
                <a:prstClr val="white"/>
              </a:solidFill>
            </a:endParaRPr>
          </a:p>
        </p:txBody>
      </p:sp>
      <p:sp>
        <p:nvSpPr>
          <p:cNvPr id="10248" name="Rectangle 8"/>
          <p:cNvSpPr>
            <a:spLocks noGrp="1" noChangeArrowheads="1"/>
          </p:cNvSpPr>
          <p:nvPr>
            <p:ph type="ftr" sz="quarter" idx="3"/>
          </p:nvPr>
        </p:nvSpPr>
        <p:spPr bwMode="auto">
          <a:xfrm>
            <a:off x="6108703" y="6343650"/>
            <a:ext cx="28956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r">
              <a:defRPr sz="1400">
                <a:latin typeface="+mn-lt"/>
                <a:ea typeface="+mn-ea"/>
                <a:cs typeface="+mn-cs"/>
              </a:defRPr>
            </a:lvl1pPr>
          </a:lstStyle>
          <a:p>
            <a:pPr defTabSz="913909" fontAlgn="base">
              <a:spcBef>
                <a:spcPct val="0"/>
              </a:spcBef>
              <a:spcAft>
                <a:spcPct val="0"/>
              </a:spcAft>
              <a:defRPr/>
            </a:pPr>
            <a:endParaRPr lang="en-US">
              <a:solidFill>
                <a:prstClr val="white"/>
              </a:solidFill>
            </a:endParaRPr>
          </a:p>
        </p:txBody>
      </p:sp>
      <p:sp>
        <p:nvSpPr>
          <p:cNvPr id="10249" name="Rectangle 9"/>
          <p:cNvSpPr>
            <a:spLocks noGrp="1" noChangeArrowheads="1"/>
          </p:cNvSpPr>
          <p:nvPr>
            <p:ph type="sldNum" sz="quarter" idx="4"/>
          </p:nvPr>
        </p:nvSpPr>
        <p:spPr bwMode="auto">
          <a:xfrm>
            <a:off x="146054" y="6361113"/>
            <a:ext cx="1905000" cy="45720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defRPr>
                <a:latin typeface="Arial" charset="0"/>
              </a:defRPr>
            </a:lvl1pPr>
          </a:lstStyle>
          <a:p>
            <a:pPr defTabSz="913909" fontAlgn="base">
              <a:spcBef>
                <a:spcPct val="0"/>
              </a:spcBef>
              <a:spcAft>
                <a:spcPct val="0"/>
              </a:spcAft>
              <a:defRPr/>
            </a:pPr>
            <a:fld id="{FADAFA62-5242-194F-B4D0-8254B6D1ED99}" type="slidenum">
              <a:rPr lang="en-US" smtClean="0">
                <a:solidFill>
                  <a:prstClr val="white"/>
                </a:solidFill>
                <a:ea typeface="ＭＳ Ｐゴシック" charset="0"/>
                <a:cs typeface="ＭＳ Ｐゴシック" charset="0"/>
              </a:rPr>
              <a:pPr defTabSz="913909" fontAlgn="base">
                <a:spcBef>
                  <a:spcPct val="0"/>
                </a:spcBef>
                <a:spcAft>
                  <a:spcPct val="0"/>
                </a:spcAft>
                <a:defRPr/>
              </a:pPr>
              <a:t>‹#›</a:t>
            </a:fld>
            <a:endParaRPr lang="en-US">
              <a:solidFill>
                <a:prstClr val="white"/>
              </a:solidFill>
              <a:ea typeface="ＭＳ Ｐゴシック" charset="0"/>
              <a:cs typeface="ＭＳ Ｐゴシック" charset="0"/>
            </a:endParaRPr>
          </a:p>
        </p:txBody>
      </p:sp>
    </p:spTree>
    <p:extLst>
      <p:ext uri="{BB962C8B-B14F-4D97-AF65-F5344CB8AC3E}">
        <p14:creationId xmlns:p14="http://schemas.microsoft.com/office/powerpoint/2010/main" val="2251864677"/>
      </p:ext>
    </p:extLst>
  </p:cSld>
  <p:clrMap bg1="dk2" tx1="lt1" bg2="dk1" tx2="lt2" accent1="accent1" accent2="accent2" accent3="accent3" accent4="accent4" accent5="accent5" accent6="accent6" hlink="hlink" folHlink="folHlink"/>
  <p:sldLayoutIdLst>
    <p:sldLayoutId id="2147501904" r:id="rId1"/>
    <p:sldLayoutId id="2147501905" r:id="rId2"/>
    <p:sldLayoutId id="2147501906" r:id="rId3"/>
    <p:sldLayoutId id="2147501907" r:id="rId4"/>
    <p:sldLayoutId id="2147501908" r:id="rId5"/>
    <p:sldLayoutId id="2147501909" r:id="rId6"/>
    <p:sldLayoutId id="2147501910" r:id="rId7"/>
    <p:sldLayoutId id="2147501911" r:id="rId8"/>
    <p:sldLayoutId id="2147501912" r:id="rId9"/>
    <p:sldLayoutId id="2147501913" r:id="rId10"/>
    <p:sldLayoutId id="2147501914" r:id="rId11"/>
    <p:sldLayoutId id="2147501915" r:id="rId12"/>
  </p:sldLayoutIdLst>
  <p:transition>
    <p:random/>
  </p:transition>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3" algn="l" rtl="0" fontAlgn="base">
        <a:spcBef>
          <a:spcPct val="0"/>
        </a:spcBef>
        <a:spcAft>
          <a:spcPct val="0"/>
        </a:spcAft>
        <a:defRPr sz="4400">
          <a:solidFill>
            <a:schemeClr val="tx2"/>
          </a:solidFill>
          <a:latin typeface="Arial" charset="0"/>
        </a:defRPr>
      </a:lvl6pPr>
      <a:lvl7pPr marL="913765" algn="l" rtl="0" fontAlgn="base">
        <a:spcBef>
          <a:spcPct val="0"/>
        </a:spcBef>
        <a:spcAft>
          <a:spcPct val="0"/>
        </a:spcAft>
        <a:defRPr sz="4400">
          <a:solidFill>
            <a:schemeClr val="tx2"/>
          </a:solidFill>
          <a:latin typeface="Arial" charset="0"/>
        </a:defRPr>
      </a:lvl7pPr>
      <a:lvl8pPr marL="1370648" algn="l" rtl="0" fontAlgn="base">
        <a:spcBef>
          <a:spcPct val="0"/>
        </a:spcBef>
        <a:spcAft>
          <a:spcPct val="0"/>
        </a:spcAft>
        <a:defRPr sz="4400">
          <a:solidFill>
            <a:schemeClr val="tx2"/>
          </a:solidFill>
          <a:latin typeface="Arial" charset="0"/>
        </a:defRPr>
      </a:lvl8pPr>
      <a:lvl9pPr marL="1827530" algn="l" rtl="0" fontAlgn="base">
        <a:spcBef>
          <a:spcPct val="0"/>
        </a:spcBef>
        <a:spcAft>
          <a:spcPct val="0"/>
        </a:spcAft>
        <a:defRPr sz="4400">
          <a:solidFill>
            <a:schemeClr val="tx2"/>
          </a:solidFill>
          <a:latin typeface="Arial" charset="0"/>
        </a:defRPr>
      </a:lvl9pPr>
    </p:titleStyle>
    <p:bodyStyle>
      <a:lvl1pPr marL="339541" indent="-339541" algn="l" rtl="0" eaLnBrk="0" fontAlgn="base" hangingPunct="0">
        <a:spcBef>
          <a:spcPct val="20000"/>
        </a:spcBef>
        <a:spcAft>
          <a:spcPct val="0"/>
        </a:spcAft>
        <a:buClr>
          <a:srgbClr val="CCFF33"/>
        </a:buClr>
        <a:buSzPct val="70000"/>
        <a:buFont typeface="Wingdings" charset="0"/>
        <a:buChar char="n"/>
        <a:defRPr sz="3200">
          <a:solidFill>
            <a:schemeClr val="tx1"/>
          </a:solidFill>
          <a:latin typeface="+mn-lt"/>
          <a:ea typeface="ＭＳ Ｐゴシック" charset="-128"/>
          <a:cs typeface="ＭＳ Ｐゴシック" charset="-128"/>
        </a:defRPr>
      </a:lvl1pPr>
      <a:lvl2pPr marL="739366" indent="-282412" algn="l" rtl="0" eaLnBrk="0" fontAlgn="base" hangingPunct="0">
        <a:spcBef>
          <a:spcPct val="20000"/>
        </a:spcBef>
        <a:spcAft>
          <a:spcPct val="0"/>
        </a:spcAft>
        <a:buClr>
          <a:schemeClr val="accent2"/>
        </a:buClr>
        <a:buSzPct val="65000"/>
        <a:buFont typeface="Wingdings" charset="0"/>
        <a:buChar char="n"/>
        <a:defRPr sz="2800">
          <a:solidFill>
            <a:schemeClr val="tx1"/>
          </a:solidFill>
          <a:latin typeface="+mn-lt"/>
          <a:ea typeface="ＭＳ Ｐゴシック" charset="-128"/>
        </a:defRPr>
      </a:lvl2pPr>
      <a:lvl3pPr marL="1139212" indent="-225302" algn="l" rtl="0" eaLnBrk="0" fontAlgn="base" hangingPunct="0">
        <a:spcBef>
          <a:spcPct val="20000"/>
        </a:spcBef>
        <a:spcAft>
          <a:spcPct val="0"/>
        </a:spcAft>
        <a:buClr>
          <a:srgbClr val="0099CC"/>
        </a:buClr>
        <a:buSzPct val="65000"/>
        <a:buFont typeface="Wingdings" charset="0"/>
        <a:buChar char="n"/>
        <a:defRPr sz="2400">
          <a:solidFill>
            <a:schemeClr val="tx1"/>
          </a:solidFill>
          <a:latin typeface="+mn-lt"/>
          <a:ea typeface="ＭＳ Ｐゴシック" charset="-128"/>
        </a:defRPr>
      </a:lvl3pPr>
      <a:lvl4pPr marL="1596153" indent="-225302" algn="l" rtl="0" eaLnBrk="0" fontAlgn="base" hangingPunct="0">
        <a:spcBef>
          <a:spcPct val="20000"/>
        </a:spcBef>
        <a:spcAft>
          <a:spcPct val="0"/>
        </a:spcAft>
        <a:buClr>
          <a:schemeClr val="tx2"/>
        </a:buClr>
        <a:buSzPct val="75000"/>
        <a:buFont typeface="Wingdings" charset="0"/>
        <a:buChar char="n"/>
        <a:defRPr sz="2000">
          <a:solidFill>
            <a:schemeClr val="tx1"/>
          </a:solidFill>
          <a:latin typeface="+mn-lt"/>
          <a:ea typeface="ＭＳ Ｐゴシック" charset="-128"/>
        </a:defRPr>
      </a:lvl4pPr>
      <a:lvl5pPr marL="2053119" indent="-225302"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128"/>
        </a:defRPr>
      </a:lvl5pPr>
      <a:lvl6pPr marL="2512837" indent="-228441"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69715" indent="-228441"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6589" indent="-228441"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3454" indent="-228441"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6883" rtl="0" eaLnBrk="1" latinLnBrk="0" hangingPunct="1">
        <a:defRPr sz="1800" kern="1200">
          <a:solidFill>
            <a:schemeClr val="tx1"/>
          </a:solidFill>
          <a:latin typeface="+mn-lt"/>
          <a:ea typeface="+mn-ea"/>
          <a:cs typeface="+mn-cs"/>
        </a:defRPr>
      </a:lvl1pPr>
      <a:lvl2pPr marL="456883" algn="l" defTabSz="456883" rtl="0" eaLnBrk="1" latinLnBrk="0" hangingPunct="1">
        <a:defRPr sz="1800" kern="1200">
          <a:solidFill>
            <a:schemeClr val="tx1"/>
          </a:solidFill>
          <a:latin typeface="+mn-lt"/>
          <a:ea typeface="+mn-ea"/>
          <a:cs typeface="+mn-cs"/>
        </a:defRPr>
      </a:lvl2pPr>
      <a:lvl3pPr marL="913765" algn="l" defTabSz="456883" rtl="0" eaLnBrk="1" latinLnBrk="0" hangingPunct="1">
        <a:defRPr sz="1800" kern="1200">
          <a:solidFill>
            <a:schemeClr val="tx1"/>
          </a:solidFill>
          <a:latin typeface="+mn-lt"/>
          <a:ea typeface="+mn-ea"/>
          <a:cs typeface="+mn-cs"/>
        </a:defRPr>
      </a:lvl3pPr>
      <a:lvl4pPr marL="1370648" algn="l" defTabSz="456883" rtl="0" eaLnBrk="1" latinLnBrk="0" hangingPunct="1">
        <a:defRPr sz="1800" kern="1200">
          <a:solidFill>
            <a:schemeClr val="tx1"/>
          </a:solidFill>
          <a:latin typeface="+mn-lt"/>
          <a:ea typeface="+mn-ea"/>
          <a:cs typeface="+mn-cs"/>
        </a:defRPr>
      </a:lvl4pPr>
      <a:lvl5pPr marL="1827530" algn="l" defTabSz="456883" rtl="0" eaLnBrk="1" latinLnBrk="0" hangingPunct="1">
        <a:defRPr sz="1800" kern="1200">
          <a:solidFill>
            <a:schemeClr val="tx1"/>
          </a:solidFill>
          <a:latin typeface="+mn-lt"/>
          <a:ea typeface="+mn-ea"/>
          <a:cs typeface="+mn-cs"/>
        </a:defRPr>
      </a:lvl5pPr>
      <a:lvl6pPr marL="2284414" algn="l" defTabSz="456883" rtl="0" eaLnBrk="1" latinLnBrk="0" hangingPunct="1">
        <a:defRPr sz="1800" kern="1200">
          <a:solidFill>
            <a:schemeClr val="tx1"/>
          </a:solidFill>
          <a:latin typeface="+mn-lt"/>
          <a:ea typeface="+mn-ea"/>
          <a:cs typeface="+mn-cs"/>
        </a:defRPr>
      </a:lvl6pPr>
      <a:lvl7pPr marL="2741295" algn="l" defTabSz="456883" rtl="0" eaLnBrk="1" latinLnBrk="0" hangingPunct="1">
        <a:defRPr sz="1800" kern="1200">
          <a:solidFill>
            <a:schemeClr val="tx1"/>
          </a:solidFill>
          <a:latin typeface="+mn-lt"/>
          <a:ea typeface="+mn-ea"/>
          <a:cs typeface="+mn-cs"/>
        </a:defRPr>
      </a:lvl7pPr>
      <a:lvl8pPr marL="3198144" algn="l" defTabSz="456883" rtl="0" eaLnBrk="1" latinLnBrk="0" hangingPunct="1">
        <a:defRPr sz="1800" kern="1200">
          <a:solidFill>
            <a:schemeClr val="tx1"/>
          </a:solidFill>
          <a:latin typeface="+mn-lt"/>
          <a:ea typeface="+mn-ea"/>
          <a:cs typeface="+mn-cs"/>
        </a:defRPr>
      </a:lvl8pPr>
      <a:lvl9pPr marL="3655057" algn="l" defTabSz="45688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7201A-67E8-8948-B971-B35649F0413A}" type="datetimeFigureOut">
              <a:rPr lang="en-US" smtClean="0"/>
              <a:t>2/23/24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DB7D3-3CF4-A049-8B1B-342EEE708725}" type="slidenum">
              <a:rPr lang="en-US" smtClean="0"/>
              <a:t>‹#›</a:t>
            </a:fld>
            <a:endParaRPr lang="en-US"/>
          </a:p>
        </p:txBody>
      </p:sp>
    </p:spTree>
    <p:extLst>
      <p:ext uri="{BB962C8B-B14F-4D97-AF65-F5344CB8AC3E}">
        <p14:creationId xmlns:p14="http://schemas.microsoft.com/office/powerpoint/2010/main" val="4286966889"/>
      </p:ext>
    </p:extLst>
  </p:cSld>
  <p:clrMap bg1="lt1" tx1="dk1" bg2="lt2" tx2="dk2" accent1="accent1" accent2="accent2" accent3="accent3" accent4="accent4" accent5="accent5" accent6="accent6" hlink="hlink" folHlink="folHlink"/>
  <p:sldLayoutIdLst>
    <p:sldLayoutId id="2147501917" r:id="rId1"/>
    <p:sldLayoutId id="2147501918" r:id="rId2"/>
    <p:sldLayoutId id="2147501919" r:id="rId3"/>
    <p:sldLayoutId id="2147501920" r:id="rId4"/>
    <p:sldLayoutId id="2147501921" r:id="rId5"/>
    <p:sldLayoutId id="2147501922" r:id="rId6"/>
    <p:sldLayoutId id="2147501923" r:id="rId7"/>
    <p:sldLayoutId id="2147501924" r:id="rId8"/>
    <p:sldLayoutId id="2147501925" r:id="rId9"/>
    <p:sldLayoutId id="2147501926" r:id="rId10"/>
    <p:sldLayoutId id="21475019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2390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2390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EA42DCB5-1B71-9E4D-8DFF-5D5DD75D310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99" r:id="rId1"/>
    <p:sldLayoutId id="2147500500" r:id="rId2"/>
    <p:sldLayoutId id="2147500501" r:id="rId3"/>
    <p:sldLayoutId id="2147500502" r:id="rId4"/>
    <p:sldLayoutId id="2147500503" r:id="rId5"/>
    <p:sldLayoutId id="2147500504" r:id="rId6"/>
    <p:sldLayoutId id="2147500505" r:id="rId7"/>
    <p:sldLayoutId id="2147500506" r:id="rId8"/>
    <p:sldLayoutId id="2147500507" r:id="rId9"/>
    <p:sldLayoutId id="2147500508" r:id="rId10"/>
    <p:sldLayoutId id="214750050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10" r:id="rId1"/>
    <p:sldLayoutId id="2147500511" r:id="rId2"/>
    <p:sldLayoutId id="2147500512" r:id="rId3"/>
    <p:sldLayoutId id="2147500513" r:id="rId4"/>
    <p:sldLayoutId id="2147500514" r:id="rId5"/>
    <p:sldLayoutId id="2147500515" r:id="rId6"/>
    <p:sldLayoutId id="2147500516" r:id="rId7"/>
    <p:sldLayoutId id="2147500517" r:id="rId8"/>
    <p:sldLayoutId id="2147500518" r:id="rId9"/>
    <p:sldLayoutId id="2147500519" r:id="rId10"/>
    <p:sldLayoutId id="214750052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a:defRPr/>
            </a:pPr>
            <a:fld id="{87B34705-C472-6945-BB48-301743A6C0D8}"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Tree>
  </p:cSld>
  <p:clrMap bg1="lt1" tx1="dk1" bg2="lt2" tx2="dk2" accent1="accent1" accent2="accent2" accent3="accent3" accent4="accent4" accent5="accent5" accent6="accent6" hlink="hlink" folHlink="folHlink"/>
  <p:sldLayoutIdLst>
    <p:sldLayoutId id="2147500565" r:id="rId1"/>
    <p:sldLayoutId id="2147500566" r:id="rId2"/>
    <p:sldLayoutId id="2147500567" r:id="rId3"/>
    <p:sldLayoutId id="2147500568" r:id="rId4"/>
    <p:sldLayoutId id="2147500569" r:id="rId5"/>
    <p:sldLayoutId id="2147500570" r:id="rId6"/>
    <p:sldLayoutId id="2147500571" r:id="rId7"/>
    <p:sldLayoutId id="2147500572" r:id="rId8"/>
    <p:sldLayoutId id="2147500573" r:id="rId9"/>
    <p:sldLayoutId id="2147500574" r:id="rId10"/>
    <p:sldLayoutId id="214750057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8.xml"/><Relationship Id="rId1" Type="http://schemas.openxmlformats.org/officeDocument/2006/relationships/themeOverride" Target="../theme/themeOverride4.xml"/><Relationship Id="rId4" Type="http://schemas.openxmlformats.org/officeDocument/2006/relationships/image" Target="../media/image60.jpeg"/></Relationships>
</file>

<file path=ppt/slides/_rels/slide10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94.xml"/></Relationships>
</file>

<file path=ppt/slides/_rels/slide10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300.xml"/></Relationships>
</file>

<file path=ppt/slides/_rels/slide10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30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28.xml"/><Relationship Id="rId1" Type="http://schemas.openxmlformats.org/officeDocument/2006/relationships/themeOverride" Target="../theme/themeOverride5.xml"/><Relationship Id="rId4" Type="http://schemas.openxmlformats.org/officeDocument/2006/relationships/image" Target="../media/image64.jpeg"/></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148.xml"/></Relationships>
</file>

<file path=ppt/slides/_rels/slide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148.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148.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14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97.xml"/></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154.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173.xml"/></Relationships>
</file>

<file path=ppt/slides/_rels/slide1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173.xml"/></Relationships>
</file>

<file path=ppt/slides/_rels/slide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173.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173.xml"/></Relationships>
</file>

<file path=ppt/slides/_rels/slide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173.xml"/></Relationships>
</file>

<file path=ppt/slides/_rels/slide1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17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148.xml"/><Relationship Id="rId4" Type="http://schemas.openxmlformats.org/officeDocument/2006/relationships/image" Target="../media/image69.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6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33.xml"/></Relationships>
</file>

<file path=ppt/slides/_rels/slide1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4.xml"/><Relationship Id="rId1" Type="http://schemas.openxmlformats.org/officeDocument/2006/relationships/slideLayout" Target="../slideLayouts/slideLayout23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46.xml"/></Relationships>
</file>

<file path=ppt/slides/_rels/slide1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6.xml"/><Relationship Id="rId1" Type="http://schemas.openxmlformats.org/officeDocument/2006/relationships/slideLayout" Target="../slideLayouts/slideLayout256.xml"/></Relationships>
</file>

<file path=ppt/slides/_rels/slide1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7.xml"/><Relationship Id="rId1" Type="http://schemas.openxmlformats.org/officeDocument/2006/relationships/slideLayout" Target="../slideLayouts/slideLayout221.xml"/></Relationships>
</file>

<file path=ppt/slides/_rels/slide12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98.xml"/><Relationship Id="rId1" Type="http://schemas.openxmlformats.org/officeDocument/2006/relationships/slideLayout" Target="../slideLayouts/slideLayout271.xml"/></Relationships>
</file>

<file path=ppt/slides/_rels/slide1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29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0.xml"/><Relationship Id="rId1" Type="http://schemas.openxmlformats.org/officeDocument/2006/relationships/slideLayout" Target="../slideLayouts/slideLayout111.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7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83.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7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377.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77.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7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7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7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9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6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3.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383.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38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383.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38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8.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3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9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9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67.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9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9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19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8.xml"/></Relationships>
</file>

<file path=ppt/slides/_rels/slide6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6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319.xml"/><Relationship Id="rId4" Type="http://schemas.openxmlformats.org/officeDocument/2006/relationships/image" Target="../media/image3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8.xml"/><Relationship Id="rId1" Type="http://schemas.openxmlformats.org/officeDocument/2006/relationships/themeOverride" Target="../theme/themeOverride2.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8.xml"/><Relationship Id="rId1" Type="http://schemas.openxmlformats.org/officeDocument/2006/relationships/themeOverride" Target="../theme/themeOverride3.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8.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30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18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6.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127.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36.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337.xml"/><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20.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127.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46.xml"/><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146.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146.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46.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146.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146.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146.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46.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4.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344.xml"/><Relationship Id="rId5" Type="http://schemas.openxmlformats.org/officeDocument/2006/relationships/image" Target="../media/image58.jpeg"/><Relationship Id="rId4" Type="http://schemas.openxmlformats.org/officeDocument/2006/relationships/image" Target="../media/image57.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5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3.xml"/><Relationship Id="rId1" Type="http://schemas.openxmlformats.org/officeDocument/2006/relationships/slideLayout" Target="../slideLayouts/slideLayout197.xml"/></Relationships>
</file>

<file path=ppt/slides/_rels/slide9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0.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l="1207" r="8839"/>
          <a:stretch/>
        </p:blipFill>
        <p:spPr>
          <a:xfrm>
            <a:off x="13898" y="44624"/>
            <a:ext cx="9116204" cy="6336704"/>
          </a:xfrm>
          <a:prstGeom prst="rect">
            <a:avLst/>
          </a:prstGeom>
        </p:spPr>
      </p:pic>
      <p:sp>
        <p:nvSpPr>
          <p:cNvPr id="8" name="Rectangle 3"/>
          <p:cNvSpPr>
            <a:spLocks noChangeArrowheads="1"/>
          </p:cNvSpPr>
          <p:nvPr/>
        </p:nvSpPr>
        <p:spPr bwMode="auto">
          <a:xfrm>
            <a:off x="-36512" y="764704"/>
            <a:ext cx="9144000" cy="132343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Isaiah 60–66</a:t>
            </a:r>
            <a:endParaRPr kumimoji="0" lang="ar-SA" sz="8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F7B11056-DD2F-AA10-C72E-38F9C7FE4EBF}"/>
              </a:ext>
            </a:extLst>
          </p:cNvPr>
          <p:cNvSpPr>
            <a:spLocks noChangeArrowheads="1"/>
          </p:cNvSpPr>
          <p:nvPr/>
        </p:nvSpPr>
        <p:spPr bwMode="auto">
          <a:xfrm>
            <a:off x="-35496"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 BibleStudyDownloads.org</a:t>
            </a:r>
          </a:p>
        </p:txBody>
      </p:sp>
    </p:spTree>
    <p:extLst>
      <p:ext uri="{BB962C8B-B14F-4D97-AF65-F5344CB8AC3E}">
        <p14:creationId xmlns:p14="http://schemas.microsoft.com/office/powerpoint/2010/main" val="399692654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sz="3600" b="1" dirty="0">
                <a:solidFill>
                  <a:srgbClr val="FFFFFF"/>
                </a:solidFill>
              </a:rPr>
              <a:t>Isaiah</a:t>
            </a:r>
            <a:r>
              <a:rPr lang="en-US" sz="3600" b="1" dirty="0">
                <a:solidFill>
                  <a:srgbClr val="FFFFFF"/>
                </a:solidFill>
              </a:rPr>
              <a:t> 40–66 Structure</a:t>
            </a:r>
            <a:endParaRPr lang="en-GB" sz="3600" b="1" dirty="0">
              <a:solidFill>
                <a:srgbClr val="FFFFFF"/>
              </a:solidFill>
            </a:endParaRPr>
          </a:p>
        </p:txBody>
      </p:sp>
      <p:sp>
        <p:nvSpPr>
          <p:cNvPr id="77829" name="Text Box 5"/>
          <p:cNvSpPr txBox="1">
            <a:spLocks noChangeArrowheads="1"/>
          </p:cNvSpPr>
          <p:nvPr/>
        </p:nvSpPr>
        <p:spPr bwMode="auto">
          <a:xfrm>
            <a:off x="1083717" y="5235539"/>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from </a:t>
            </a:r>
            <a:br>
              <a:rPr lang="en-US" sz="1800" b="1" dirty="0">
                <a:solidFill>
                  <a:srgbClr val="FFFFFF"/>
                </a:solidFill>
              </a:rPr>
            </a:br>
            <a:r>
              <a:rPr lang="en-US" sz="1800" b="1" dirty="0">
                <a:solidFill>
                  <a:srgbClr val="FFFFFF"/>
                </a:solidFill>
              </a:rPr>
              <a:t>Babylon</a:t>
            </a:r>
            <a:endParaRPr lang="en-GB" sz="1800" b="1" dirty="0">
              <a:solidFill>
                <a:srgbClr val="FFFFFF"/>
              </a:solidFill>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i="1" dirty="0">
                <a:solidFill>
                  <a:srgbClr val="FFFFFF"/>
                </a:solidFill>
              </a:rPr>
              <a:t>Adapted from John A. Martin, Dallas Seminary</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FFFFFF"/>
                </a:solidFill>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40–45</a:t>
            </a:r>
            <a:endParaRPr lang="en-GB" sz="1800" b="1" dirty="0">
              <a:solidFill>
                <a:srgbClr val="FFFFFF"/>
              </a:solidFill>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Comfort</a:t>
            </a:r>
            <a:endParaRPr lang="en-GB" sz="1800" b="1" dirty="0">
              <a:solidFill>
                <a:srgbClr val="FFFFFF"/>
              </a:solidFill>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46–48</a:t>
            </a:r>
            <a:endParaRPr lang="en-GB" sz="1800" b="1" dirty="0">
              <a:solidFill>
                <a:srgbClr val="FFFFFF"/>
              </a:solidFill>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a:t>
            </a:r>
            <a:endParaRPr lang="en-GB" sz="1800" b="1" dirty="0">
              <a:solidFill>
                <a:srgbClr val="FFFFFF"/>
              </a:solidFill>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49–52</a:t>
            </a:r>
            <a:endParaRPr lang="en-GB" sz="1800" b="1" dirty="0">
              <a:solidFill>
                <a:srgbClr val="FFFFFF"/>
              </a:solidFill>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Encouragement</a:t>
            </a:r>
            <a:endParaRPr lang="en-GB" sz="1800" b="1" dirty="0">
              <a:solidFill>
                <a:srgbClr val="FFFFFF"/>
              </a:solidFill>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58–59</a:t>
            </a:r>
            <a:endParaRPr lang="en-GB" sz="1800" b="1" dirty="0">
              <a:solidFill>
                <a:srgbClr val="FFFFFF"/>
              </a:solidFill>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Cleansing</a:t>
            </a:r>
            <a:endParaRPr lang="en-GB" sz="1800" b="1" dirty="0">
              <a:solidFill>
                <a:srgbClr val="FFFFFF"/>
              </a:solidFill>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60–66</a:t>
            </a:r>
            <a:endParaRPr lang="en-GB" sz="1800" b="1" dirty="0">
              <a:solidFill>
                <a:srgbClr val="FFFFFF"/>
              </a:solidFill>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Condition</a:t>
            </a:r>
            <a:endParaRPr lang="en-GB" sz="1800" b="1" dirty="0">
              <a:solidFill>
                <a:srgbClr val="FFFFFF"/>
              </a:solidFill>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54–57</a:t>
            </a:r>
            <a:endParaRPr lang="en-GB" sz="1800" b="1" dirty="0">
              <a:solidFill>
                <a:srgbClr val="FFFFFF"/>
              </a:solidFill>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53</a:t>
            </a:r>
            <a:endParaRPr lang="en-GB" sz="1800" b="1" dirty="0">
              <a:solidFill>
                <a:srgbClr val="FFFFFF"/>
              </a:solidFill>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235539"/>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from </a:t>
            </a:r>
            <a:br>
              <a:rPr lang="en-US" sz="1800" b="1" dirty="0">
                <a:solidFill>
                  <a:srgbClr val="FFFFFF"/>
                </a:solidFill>
              </a:rPr>
            </a:br>
            <a:r>
              <a:rPr lang="en-US" sz="1800" b="1" dirty="0">
                <a:solidFill>
                  <a:srgbClr val="FFFFFF"/>
                </a:solidFill>
              </a:rPr>
              <a:t>Sin</a:t>
            </a:r>
            <a:endParaRPr lang="en-GB" sz="1800" b="1" dirty="0">
              <a:solidFill>
                <a:srgbClr val="FFFFFF"/>
              </a:solidFill>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235539"/>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Deliverance in the </a:t>
            </a:r>
            <a:br>
              <a:rPr lang="en-US" sz="1800" b="1" dirty="0">
                <a:solidFill>
                  <a:srgbClr val="FFFFFF"/>
                </a:solidFill>
              </a:rPr>
            </a:br>
            <a:r>
              <a:rPr lang="en-US" sz="1800" b="1" dirty="0">
                <a:solidFill>
                  <a:srgbClr val="FFFFFF"/>
                </a:solidFill>
              </a:rPr>
              <a:t>Millennium</a:t>
            </a:r>
            <a:endParaRPr lang="en-GB" sz="1800" b="1" dirty="0">
              <a:solidFill>
                <a:srgbClr val="FFFFFF"/>
              </a:solidFill>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for</a:t>
            </a:r>
            <a:br>
              <a:rPr lang="en-US" sz="1800" b="1" dirty="0">
                <a:solidFill>
                  <a:srgbClr val="FFFFFF"/>
                </a:solidFill>
              </a:rPr>
            </a:br>
            <a:r>
              <a:rPr lang="en-US" sz="1800" b="1" dirty="0">
                <a:solidFill>
                  <a:srgbClr val="FFFFFF"/>
                </a:solidFill>
              </a:rPr>
              <a:t>Jews</a:t>
            </a:r>
            <a:endParaRPr lang="en-GB" sz="1800" b="1" dirty="0">
              <a:solidFill>
                <a:srgbClr val="FFFFFF"/>
              </a:solidFill>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for</a:t>
            </a:r>
            <a:br>
              <a:rPr lang="en-US" sz="1800" b="1" dirty="0">
                <a:solidFill>
                  <a:srgbClr val="FFFFFF"/>
                </a:solidFill>
              </a:rPr>
            </a:br>
            <a:r>
              <a:rPr lang="en-US" sz="1800" b="1" dirty="0">
                <a:solidFill>
                  <a:srgbClr val="FFFFFF"/>
                </a:solidFill>
              </a:rPr>
              <a:t>Gentiles</a:t>
            </a:r>
            <a:endParaRPr lang="en-GB" sz="1800" b="1" dirty="0">
              <a:solidFill>
                <a:srgbClr val="FFFFFF"/>
              </a:solidFill>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6166923" y="1736518"/>
            <a:ext cx="109291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from</a:t>
            </a:r>
            <a:br>
              <a:rPr lang="en-US" sz="1800" b="1" dirty="0">
                <a:solidFill>
                  <a:srgbClr val="FFFFFF"/>
                </a:solidFill>
              </a:rPr>
            </a:br>
            <a:r>
              <a:rPr lang="en-US" sz="1800" b="1" dirty="0">
                <a:solidFill>
                  <a:srgbClr val="FFFFFF"/>
                </a:solidFill>
              </a:rPr>
              <a:t>Sin</a:t>
            </a:r>
            <a:endParaRPr lang="en-GB" sz="1800" b="1" dirty="0">
              <a:solidFill>
                <a:srgbClr val="FFFFFF"/>
              </a:solidFill>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7744712" y="1736518"/>
            <a:ext cx="109291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US" sz="1800" b="1" dirty="0">
                <a:solidFill>
                  <a:srgbClr val="FFFFFF"/>
                </a:solidFill>
              </a:rPr>
              <a:t>of</a:t>
            </a:r>
            <a:br>
              <a:rPr lang="en-US" sz="1800" b="1" dirty="0">
                <a:solidFill>
                  <a:srgbClr val="FFFFFF"/>
                </a:solidFill>
              </a:rPr>
            </a:br>
            <a:r>
              <a:rPr lang="en-US" sz="1800" b="1" dirty="0">
                <a:solidFill>
                  <a:srgbClr val="FFFFFF"/>
                </a:solidFill>
              </a:rPr>
              <a:t>Glory</a:t>
            </a:r>
            <a:endParaRPr lang="en-GB" sz="1800" b="1" dirty="0">
              <a:solidFill>
                <a:srgbClr val="FFFFFF"/>
              </a:solidFill>
            </a:endParaRPr>
          </a:p>
        </p:txBody>
      </p:sp>
    </p:spTree>
    <p:extLst>
      <p:ext uri="{BB962C8B-B14F-4D97-AF65-F5344CB8AC3E}">
        <p14:creationId xmlns:p14="http://schemas.microsoft.com/office/powerpoint/2010/main" val="471937212"/>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Week 4 – 1947 – 1948 Creation of the State of Israel - ppt download">
            <a:extLst>
              <a:ext uri="{FF2B5EF4-FFF2-40B4-BE49-F238E27FC236}">
                <a16:creationId xmlns:a16="http://schemas.microsoft.com/office/drawing/2014/main" id="{E23EDF6C-4539-A39B-7AB0-515529CF81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3" r="28822"/>
          <a:stretch/>
        </p:blipFill>
        <p:spPr bwMode="auto">
          <a:xfrm>
            <a:off x="22239" y="2636912"/>
            <a:ext cx="5413857" cy="42064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436096" y="5818188"/>
            <a:ext cx="3734892"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14 May 1948</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2708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ctr">
              <a:spcBef>
                <a:spcPts val="800"/>
              </a:spcBef>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dirty="0">
                <a:solidFill>
                  <a:srgbClr val="FFFFFF"/>
                </a:solidFill>
                <a:effectLst>
                  <a:glow rad="228600">
                    <a:srgbClr val="000000"/>
                  </a:glow>
                </a:effectLst>
                <a:cs typeface="Arial" charset="0"/>
              </a:rPr>
              <a:t>"Who has ever seen anything as strange as this?</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Who ever heard of such a thing?</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Has a nation ever been born in a single day?</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Has a country ever come forth in a mere moment?</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But by the time Jerusalem’s birth pains begin,</a:t>
            </a:r>
            <a:br>
              <a:rPr lang="en-US" sz="2800" b="1" dirty="0">
                <a:solidFill>
                  <a:srgbClr val="FFFFFF"/>
                </a:solidFill>
                <a:effectLst>
                  <a:glow rad="228600">
                    <a:srgbClr val="000000"/>
                  </a:glow>
                </a:effectLst>
                <a:cs typeface="Arial" charset="0"/>
              </a:rPr>
            </a:br>
            <a:r>
              <a:rPr lang="en-US" sz="2800" b="1" dirty="0">
                <a:solidFill>
                  <a:srgbClr val="FFFFFF"/>
                </a:solidFill>
                <a:effectLst>
                  <a:glow rad="228600">
                    <a:srgbClr val="000000"/>
                  </a:glow>
                </a:effectLst>
                <a:cs typeface="Arial" charset="0"/>
              </a:rPr>
              <a:t>her children will be born.</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6" name="Title 1">
            <a:extLst>
              <a:ext uri="{FF2B5EF4-FFF2-40B4-BE49-F238E27FC236}">
                <a16:creationId xmlns:a16="http://schemas.microsoft.com/office/drawing/2014/main" id="{7779278A-A1FA-6FC9-71ED-B16BC4CC8F91}"/>
              </a:ext>
            </a:extLst>
          </p:cNvPr>
          <p:cNvSpPr txBox="1">
            <a:spLocks/>
          </p:cNvSpPr>
          <p:nvPr/>
        </p:nvSpPr>
        <p:spPr bwMode="auto">
          <a:xfrm>
            <a:off x="5375407" y="2734542"/>
            <a:ext cx="3734892" cy="103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defRPr/>
            </a:pPr>
            <a:r>
              <a:rPr lang="en-GB" sz="3200" b="1" kern="1200" dirty="0">
                <a:effectLst>
                  <a:glow rad="228600">
                    <a:schemeClr val="tx1"/>
                  </a:glow>
                </a:effectLst>
                <a:ea typeface="ＭＳ Ｐゴシック"/>
              </a:rPr>
              <a:t>Isaiah 66:8 (NLT)</a:t>
            </a:r>
            <a:endParaRPr lang="en-US" sz="2800" b="1" kern="0" dirty="0">
              <a:effectLst>
                <a:glow rad="228600">
                  <a:schemeClr val="tx1"/>
                </a:glow>
              </a:effectLst>
            </a:endParaRPr>
          </a:p>
        </p:txBody>
      </p:sp>
    </p:spTree>
    <p:extLst>
      <p:ext uri="{BB962C8B-B14F-4D97-AF65-F5344CB8AC3E}">
        <p14:creationId xmlns:p14="http://schemas.microsoft.com/office/powerpoint/2010/main" val="341176433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look at the jewel I have set before Jeshua, a single stone with seven facets. I will engrave an inscription on it,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Heaven’s Armies, and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I will remove the sins of this land in a single day</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(Zechariah 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1127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25</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 do not want you to be ignorant of this mystery, brothers, so that you may not be conceited: Israel has experienced a hardening in part </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until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full number of the Gentiles has come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26</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And so</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all Israel will be saved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deliverer will come from Zion; he will turn godlessness away from Jacob.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this is my covenant with them when I take away their sins.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All Israel will be saved</a:t>
            </a: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NTS 155w</a:t>
            </a:r>
          </a:p>
        </p:txBody>
      </p:sp>
    </p:spTree>
    <p:extLst>
      <p:ext uri="{BB962C8B-B14F-4D97-AF65-F5344CB8AC3E}">
        <p14:creationId xmlns:p14="http://schemas.microsoft.com/office/powerpoint/2010/main" val="1122524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F3C4F20-CD39-D3AC-94ED-D140BA65A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18"/>
          <a:stretch/>
        </p:blipFill>
        <p:spPr bwMode="auto">
          <a:xfrm>
            <a:off x="-1" y="3227040"/>
            <a:ext cx="9144000" cy="35730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66:20-21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3573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ctr">
              <a:spcBef>
                <a:spcPts val="800"/>
              </a:spcBef>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dirty="0">
                <a:solidFill>
                  <a:srgbClr val="FFFFFF"/>
                </a:solidFill>
                <a:effectLst/>
                <a:cs typeface="Arial" charset="0"/>
              </a:rPr>
              <a:t>"'</a:t>
            </a:r>
            <a:r>
              <a:rPr lang="en-GB" sz="2800" b="1" dirty="0">
                <a:solidFill>
                  <a:srgbClr val="FFFFFF"/>
                </a:solidFill>
                <a:effectLst/>
                <a:cs typeface="Arial" charset="0"/>
              </a:rPr>
              <a:t>They will bring the remnant of your people back from every nation. They will bring them to my holy mountain in Jerusalem as an offering to the L</a:t>
            </a:r>
            <a:r>
              <a:rPr lang="en-GB" b="1" dirty="0">
                <a:solidFill>
                  <a:srgbClr val="FFFFFF"/>
                </a:solidFill>
                <a:effectLst/>
                <a:cs typeface="Arial" charset="0"/>
              </a:rPr>
              <a:t>ORD</a:t>
            </a:r>
            <a:r>
              <a:rPr lang="en-GB" sz="2800" b="1" dirty="0">
                <a:solidFill>
                  <a:srgbClr val="FFFFFF"/>
                </a:solidFill>
                <a:effectLst/>
                <a:cs typeface="Arial" charset="0"/>
              </a:rPr>
              <a:t>. They will ride on horses, in chariots and wagons, and on mules and camels,” says the L</a:t>
            </a:r>
            <a:r>
              <a:rPr lang="en-GB" b="1" dirty="0">
                <a:solidFill>
                  <a:srgbClr val="FFFFFF"/>
                </a:solidFill>
                <a:effectLst/>
                <a:cs typeface="Arial" charset="0"/>
              </a:rPr>
              <a:t>ORD</a:t>
            </a:r>
            <a:r>
              <a:rPr lang="en-GB" sz="2800" b="1" dirty="0">
                <a:solidFill>
                  <a:srgbClr val="FFFFFF"/>
                </a:solidFill>
                <a:effectLst/>
                <a:cs typeface="Arial" charset="0"/>
              </a:rPr>
              <a:t>. </a:t>
            </a:r>
            <a:r>
              <a:rPr lang="en-GB" sz="2800" b="1" baseline="30000" dirty="0">
                <a:solidFill>
                  <a:srgbClr val="FFFFFF"/>
                </a:solidFill>
                <a:effectLst/>
                <a:cs typeface="Arial" charset="0"/>
              </a:rPr>
              <a:t>21</a:t>
            </a:r>
            <a:r>
              <a:rPr lang="en-GB" sz="2800" b="1" dirty="0">
                <a:solidFill>
                  <a:srgbClr val="FFFFFF"/>
                </a:solidFill>
                <a:effectLst/>
                <a:cs typeface="Arial" charset="0"/>
              </a:rPr>
              <a:t>"And I will appoint some of them to be my priests and Levites. I, the L</a:t>
            </a:r>
            <a:r>
              <a:rPr lang="en-GB" b="1" dirty="0">
                <a:solidFill>
                  <a:srgbClr val="FFFFFF"/>
                </a:solidFill>
                <a:effectLst/>
                <a:cs typeface="Arial" charset="0"/>
              </a:rPr>
              <a:t>ORD</a:t>
            </a:r>
            <a:r>
              <a:rPr lang="en-GB" sz="2800" b="1" dirty="0">
                <a:solidFill>
                  <a:srgbClr val="FFFFFF"/>
                </a:solidFill>
                <a:effectLst/>
                <a:cs typeface="Arial" charset="0"/>
              </a:rPr>
              <a:t>, have spoken!</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53380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isaiah 66:22">
            <a:extLst>
              <a:ext uri="{FF2B5EF4-FFF2-40B4-BE49-F238E27FC236}">
                <a16:creationId xmlns:a16="http://schemas.microsoft.com/office/drawing/2014/main" id="{0BF8937D-8884-F145-9373-0B7253CA8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66:22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36512" y="4336229"/>
            <a:ext cx="9144000" cy="1484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lgn="ctr">
              <a:spcBef>
                <a:spcPts val="800"/>
              </a:spcBef>
              <a:buClr>
                <a:srgbClr val="D2D2D2"/>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dirty="0">
                <a:solidFill>
                  <a:srgbClr val="FFFFFF"/>
                </a:solidFill>
                <a:effectLst>
                  <a:glow rad="228600">
                    <a:srgbClr val="000000"/>
                  </a:glow>
                </a:effectLst>
                <a:cs typeface="Arial" charset="0"/>
              </a:rPr>
              <a:t>"'</a:t>
            </a:r>
            <a:r>
              <a:rPr lang="en-GB" sz="2800" b="1" dirty="0">
                <a:solidFill>
                  <a:srgbClr val="FFFFFF"/>
                </a:solidFill>
                <a:effectLst>
                  <a:glow rad="228600">
                    <a:srgbClr val="000000"/>
                  </a:glow>
                </a:effectLst>
                <a:cs typeface="Arial" charset="0"/>
              </a:rPr>
              <a:t>As surely as my new heavens and earth will remain, so will you always be my people, with a name that will never disappear,</a:t>
            </a:r>
            <a:r>
              <a:rPr lang="en-US" sz="2800" b="1" dirty="0">
                <a:solidFill>
                  <a:srgbClr val="FFFFFF"/>
                </a:solidFill>
                <a:effectLst>
                  <a:glow rad="228600">
                    <a:srgbClr val="000000"/>
                  </a:glow>
                </a:effectLst>
                <a:cs typeface="Arial" charset="0"/>
              </a:rPr>
              <a:t>'</a:t>
            </a:r>
            <a:r>
              <a:rPr lang="en-GB" sz="2800" b="1" dirty="0">
                <a:solidFill>
                  <a:srgbClr val="FFFFFF"/>
                </a:solidFill>
                <a:effectLst>
                  <a:glow rad="228600">
                    <a:srgbClr val="000000"/>
                  </a:glow>
                </a:effectLst>
                <a:cs typeface="Arial" charset="0"/>
              </a:rPr>
              <a:t> says the L</a:t>
            </a:r>
            <a:r>
              <a:rPr lang="en-GB" b="1" dirty="0">
                <a:solidFill>
                  <a:srgbClr val="FFFFFF"/>
                </a:solidFill>
                <a:effectLst>
                  <a:glow rad="228600">
                    <a:srgbClr val="000000"/>
                  </a:glow>
                </a:effectLst>
                <a:cs typeface="Arial" charset="0"/>
              </a:rPr>
              <a:t>ORD</a:t>
            </a:r>
            <a:r>
              <a:rPr lang="en-GB" sz="2800" b="1" dirty="0">
                <a:solidFill>
                  <a:srgbClr val="FFFFFF"/>
                </a:solidFill>
                <a:effectLst>
                  <a:glow rad="228600">
                    <a:srgbClr val="000000"/>
                  </a:glow>
                </a:effectLst>
                <a:cs typeface="Arial" charset="0"/>
              </a:rPr>
              <a:t>.</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9212157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complete his plan for all creation? </a:t>
            </a:r>
          </a:p>
        </p:txBody>
      </p:sp>
    </p:spTree>
    <p:extLst>
      <p:ext uri="{BB962C8B-B14F-4D97-AF65-F5344CB8AC3E}">
        <p14:creationId xmlns:p14="http://schemas.microsoft.com/office/powerpoint/2010/main" val="2941747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judge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those who reject him (Isaiah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47970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those who trust him (Isaiah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72825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both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judge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his creation.</a:t>
            </a: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Main Idea of Isaiah</a:t>
            </a:r>
          </a:p>
        </p:txBody>
      </p:sp>
      <p:sp>
        <p:nvSpPr>
          <p:cNvPr id="7" name="Rectangle 2"/>
          <p:cNvSpPr txBox="1">
            <a:spLocks noChangeArrowheads="1"/>
          </p:cNvSpPr>
          <p:nvPr/>
        </p:nvSpPr>
        <p:spPr bwMode="auto">
          <a:xfrm>
            <a:off x="25400"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0368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465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40–66</a:t>
            </a:r>
          </a:p>
        </p:txBody>
      </p:sp>
    </p:spTree>
    <p:extLst>
      <p:ext uri="{BB962C8B-B14F-4D97-AF65-F5344CB8AC3E}">
        <p14:creationId xmlns:p14="http://schemas.microsoft.com/office/powerpoint/2010/main" val="2576949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Restoration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a:t>
            </a: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40623189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en-SG" sz="2800" b="1" dirty="0">
                <a:latin typeface="Arial" charset="0"/>
                <a:ea typeface="ＭＳ Ｐゴシック" charset="0"/>
                <a:cs typeface="ＭＳ Ｐゴシック" charset="0"/>
              </a:rPr>
              <a:t>Israel’s glorious restoration in the millennium reveals that he will fulfill every promise in the Abrahamic Covenant (Isaiah 60–66).</a:t>
            </a:r>
            <a:endParaRPr lang="en-US" sz="28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23416" y="1484784"/>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l">
              <a:buFont typeface="+mj-lt"/>
              <a:buAutoNum type="arabicPeriod"/>
              <a:defRPr/>
            </a:pPr>
            <a:r>
              <a:rPr lang="en-US" dirty="0"/>
              <a:t>God promises Israel a glorious future of prosperity and peace in the kingdom (Isa 60).</a:t>
            </a:r>
          </a:p>
        </p:txBody>
      </p:sp>
    </p:spTree>
    <p:extLst>
      <p:ext uri="{BB962C8B-B14F-4D97-AF65-F5344CB8AC3E}">
        <p14:creationId xmlns:p14="http://schemas.microsoft.com/office/powerpoint/2010/main" val="36513952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ext Box 1"/>
          <p:cNvSpPr txBox="1">
            <a:spLocks noChangeArrowheads="1"/>
          </p:cNvSpPr>
          <p:nvPr/>
        </p:nvSpPr>
        <p:spPr bwMode="auto">
          <a:xfrm>
            <a:off x="990600" y="2971800"/>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0114" name="Text Box 2"/>
          <p:cNvSpPr txBox="1">
            <a:spLocks noChangeArrowheads="1"/>
          </p:cNvSpPr>
          <p:nvPr/>
        </p:nvSpPr>
        <p:spPr bwMode="auto">
          <a:xfrm>
            <a:off x="609600" y="1676400"/>
            <a:ext cx="8001000" cy="2125663"/>
          </a:xfrm>
          <a:prstGeom prst="rect">
            <a:avLst/>
          </a:prstGeom>
          <a:blipFill dpi="0" rotWithShape="0">
            <a:blip r:embed="rId3" cstate="print">
              <a:lum bright="-33000"/>
            </a:blip>
            <a:srcRect/>
            <a:tile tx="0" ty="0" sx="100000" sy="100000" flip="none" algn="tl"/>
          </a:blip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750"/>
              </a:spcBef>
              <a:spcAft>
                <a:spcPts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The future restoration of the earth should cause us to get our priorities right now</a:t>
            </a:r>
          </a:p>
        </p:txBody>
      </p:sp>
      <p:sp>
        <p:nvSpPr>
          <p:cNvPr id="503812" name="Text Box 3"/>
          <p:cNvSpPr txBox="1">
            <a:spLocks noChangeArrowheads="1"/>
          </p:cNvSpPr>
          <p:nvPr/>
        </p:nvSpPr>
        <p:spPr bwMode="auto">
          <a:xfrm>
            <a:off x="533400" y="4648200"/>
            <a:ext cx="80010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250"/>
              </a:spcBef>
              <a:spcAft>
                <a:spcPts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So realize that God is preparing you for your future rule now!</a:t>
            </a:r>
          </a:p>
        </p:txBody>
      </p:sp>
      <p:sp>
        <p:nvSpPr>
          <p:cNvPr id="90116" name="Text Box 4"/>
          <p:cNvSpPr txBox="1">
            <a:spLocks noChangeArrowheads="1"/>
          </p:cNvSpPr>
          <p:nvPr/>
        </p:nvSpPr>
        <p:spPr bwMode="auto">
          <a:xfrm>
            <a:off x="533400" y="563563"/>
            <a:ext cx="8153400" cy="579437"/>
          </a:xfrm>
          <a:prstGeom prst="rect">
            <a:avLst/>
          </a:prstGeom>
          <a:gradFill rotWithShape="0">
            <a:gsLst>
              <a:gs pos="0">
                <a:srgbClr val="761800"/>
              </a:gs>
              <a:gs pos="100000">
                <a:srgbClr val="FF33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000"/>
              </a:spcBef>
              <a:spcAft>
                <a:spcPts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APPLICATION</a:t>
            </a:r>
          </a:p>
        </p:txBody>
      </p:sp>
      <p:sp>
        <p:nvSpPr>
          <p:cNvPr id="1133573" name="Text Box 5"/>
          <p:cNvSpPr txBox="1">
            <a:spLocks noChangeArrowheads="1"/>
          </p:cNvSpPr>
          <p:nvPr/>
        </p:nvSpPr>
        <p:spPr bwMode="auto">
          <a:xfrm>
            <a:off x="8259763" y="0"/>
            <a:ext cx="877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452</a:t>
            </a:r>
          </a:p>
        </p:txBody>
      </p:sp>
    </p:spTree>
    <p:extLst>
      <p:ext uri="{BB962C8B-B14F-4D97-AF65-F5344CB8AC3E}">
        <p14:creationId xmlns:p14="http://schemas.microsoft.com/office/powerpoint/2010/main" val="30469394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5400" b="1" dirty="0">
                <a:solidFill>
                  <a:srgbClr val="FFFFFF"/>
                </a:solidFill>
                <a:effectLst>
                  <a:glow rad="228600">
                    <a:schemeClr val="bg1"/>
                  </a:glow>
                </a:effectLst>
                <a:latin typeface="Arial"/>
                <a:cs typeface="Arial"/>
              </a:rPr>
              <a:t>Jesus Shall Reign</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Music: 2008 Van Ness Press, Inc. </a:t>
            </a:r>
            <a:b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b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CIC CCLI </a:t>
            </a:r>
            <a:r>
              <a:rPr kumimoji="0" lang="en-US" sz="2000" b="1" i="0"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a:ea typeface="ＭＳ Ｐゴシック"/>
                <a:cs typeface="新細明體"/>
              </a:rPr>
              <a:t>Licence</a:t>
            </a: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b="1" i="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Words: Isaac Watts (Public Domain)</a:t>
            </a:r>
            <a:endParaRPr kumimoji="0" lang="en-US"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3885719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Jesus shall reign where</a:t>
            </a:r>
            <a:r>
              <a:rPr kumimoji="0" lang="fr-FR" altLang="ja-JP"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t>
            </a: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er</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the sun</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Doth his successive journeys run</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His Kingdom stretch from shore to shore,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Till moons shall wax and wane no more. </a:t>
            </a: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To Him shall endless prayer be made.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princes throng to crown His head,</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His name like sweet perfume shall rise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every morning sacrifice.</a:t>
            </a:r>
          </a:p>
        </p:txBody>
      </p:sp>
    </p:spTree>
    <p:extLst>
      <p:ext uri="{BB962C8B-B14F-4D97-AF65-F5344CB8AC3E}">
        <p14:creationId xmlns:p14="http://schemas.microsoft.com/office/powerpoint/2010/main" val="26909997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in glory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crowned with grace and might.</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 His name and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praise the Sovereign King!</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forever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His chosen bride,</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earth shall sing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that Jesus is the King!</a:t>
            </a:r>
          </a:p>
        </p:txBody>
      </p:sp>
    </p:spTree>
    <p:extLst>
      <p:ext uri="{BB962C8B-B14F-4D97-AF65-F5344CB8AC3E}">
        <p14:creationId xmlns:p14="http://schemas.microsoft.com/office/powerpoint/2010/main" val="8377650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People and realms of every tongue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Dwell on His love with sweetest song;</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infant voices shall proclaim</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Their early blessings on His name.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Blessings abound </a:t>
            </a: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where'er</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He reigns:</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 prisoner leaps to lose his chains,</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 weary find eternal rest,</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sons of want are blest.</a:t>
            </a:r>
          </a:p>
        </p:txBody>
      </p:sp>
    </p:spTree>
    <p:extLst>
      <p:ext uri="{BB962C8B-B14F-4D97-AF65-F5344CB8AC3E}">
        <p14:creationId xmlns:p14="http://schemas.microsoft.com/office/powerpoint/2010/main" val="12757960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in glory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crowned with grace and might.</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 His name and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praise the Sovereign King!</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forever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His chosen bride,</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earth shall sing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that Jesus is the King!</a:t>
            </a:r>
          </a:p>
        </p:txBody>
      </p:sp>
    </p:spTree>
    <p:extLst>
      <p:ext uri="{BB962C8B-B14F-4D97-AF65-F5344CB8AC3E}">
        <p14:creationId xmlns:p14="http://schemas.microsoft.com/office/powerpoint/2010/main" val="22592640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Where He displays His healing power</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Death and the curse are known no more;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In Him the tribes of Adam boast</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More blessings than their father lost.</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Let every creature rise and bring</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Peculiar honors to our King;</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Angels descend with songs again,</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earth repeat the loud Amen.</a:t>
            </a:r>
          </a:p>
        </p:txBody>
      </p:sp>
    </p:spTree>
    <p:extLst>
      <p:ext uri="{BB962C8B-B14F-4D97-AF65-F5344CB8AC3E}">
        <p14:creationId xmlns:p14="http://schemas.microsoft.com/office/powerpoint/2010/main" val="32859683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7409705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380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Text Box 1"/>
          <p:cNvSpPr txBox="1">
            <a:spLocks noChangeArrowheads="1"/>
          </p:cNvSpPr>
          <p:nvPr/>
        </p:nvSpPr>
        <p:spPr bwMode="auto">
          <a:xfrm>
            <a:off x="609600" y="1295400"/>
            <a:ext cx="7848600" cy="460375"/>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150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Isaiah has many problem passages such as:</a:t>
            </a:r>
          </a:p>
        </p:txBody>
      </p:sp>
      <p:sp>
        <p:nvSpPr>
          <p:cNvPr id="501763" name="Text Box 2"/>
          <p:cNvSpPr txBox="1">
            <a:spLocks noChangeArrowheads="1"/>
          </p:cNvSpPr>
          <p:nvPr/>
        </p:nvSpPr>
        <p:spPr bwMode="auto">
          <a:xfrm>
            <a:off x="152400" y="1981200"/>
            <a:ext cx="9067800" cy="3993017"/>
          </a:xfrm>
          <a:prstGeom prst="rect">
            <a:avLst/>
          </a:prstGeom>
          <a:noFill/>
          <a:ln w="9525">
            <a:noFill/>
            <a:round/>
            <a:headEnd/>
            <a:tailEnd/>
          </a:ln>
        </p:spPr>
        <p:txBody>
          <a:bodyPr lIns="90000" tIns="46800" rIns="90000" bIns="46800">
            <a:spAutoFit/>
          </a:bodyPr>
          <a:lstStyle>
            <a:lvl1pPr marL="355600" indent="-355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2pPr>
            <a:lvl3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3pPr>
            <a:lvl4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4pPr>
            <a:lvl5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9pPr>
          </a:lstStyle>
          <a:p>
            <a:pPr marL="346075" marR="0" lvl="0" indent="-346075" algn="l" defTabSz="449263" rtl="0" eaLnBrk="1" fontAlgn="base" latinLnBrk="0" hangingPunct="1">
              <a:lnSpc>
                <a:spcPct val="100000"/>
              </a:lnSpc>
              <a:spcBef>
                <a:spcPts val="1125"/>
              </a:spcBef>
              <a:spcAft>
                <a:spcPct val="0"/>
              </a:spcAft>
              <a:buClr>
                <a:srgbClr val="FFFF66"/>
              </a:buClr>
              <a:buSzPct val="100000"/>
              <a:buFont typeface="Arial" charset="0"/>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Authorship - </a:t>
            </a:r>
            <a:r>
              <a:rPr kumimoji="0" lang="en-GB"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Deutero</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-Isaiah?, </a:t>
            </a:r>
            <a:r>
              <a:rPr kumimoji="0" lang="en-GB"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Trito</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-Isaiah?</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Mountain of the L</a:t>
            </a:r>
            <a:r>
              <a:rPr kumimoji="0" lang="en-GB" sz="16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ORD</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Micah copied from Isaiah or vice versa? (2:1)</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What does </a:t>
            </a:r>
            <a:r>
              <a:rPr kumimoji="0" lang="ru-RU" altLang="ja-JP"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Be ever hearing but never understanding</a:t>
            </a:r>
            <a:r>
              <a:rPr kumimoji="0" lang="ru-RU" altLang="ja-JP"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(6:9) mean?</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Was the sign to </a:t>
            </a:r>
            <a:r>
              <a:rPr kumimoji="0" lang="en-GB"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Ahaz</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a virgin or young woman (7:14)?  Who was she?</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Which age is depicted when the wolf lives with the lamb (11:6)?</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Was Israel </a:t>
            </a:r>
            <a:r>
              <a:rPr kumimoji="0" lang="en-GB" sz="2000" b="1" i="0"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regathered</a:t>
            </a: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 to fulfil 11:12; 14:1-2; 49:22-23?</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Does 65:20 describe eternity or an earthly millennial rule?</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Will temple sacrifices (56:5) be reinstituted (56:7; 66:20-23)?</a:t>
            </a:r>
          </a:p>
          <a:p>
            <a:pPr marL="346075" marR="0" lvl="0" indent="-346075" algn="l" defTabSz="449263" rtl="0"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en-GB" sz="2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Will the Sabbath be reinstituted (56:4; 66:23)?</a:t>
            </a:r>
          </a:p>
        </p:txBody>
      </p:sp>
      <p:sp>
        <p:nvSpPr>
          <p:cNvPr id="89091" name="Text Box 3"/>
          <p:cNvSpPr txBox="1">
            <a:spLocks noChangeArrowheads="1"/>
          </p:cNvSpPr>
          <p:nvPr/>
        </p:nvSpPr>
        <p:spPr bwMode="auto">
          <a:xfrm>
            <a:off x="533400" y="487363"/>
            <a:ext cx="8153400" cy="579437"/>
          </a:xfrm>
          <a:prstGeom prst="rect">
            <a:avLst/>
          </a:prstGeom>
          <a:gradFill rotWithShape="0">
            <a:gsLst>
              <a:gs pos="0">
                <a:srgbClr val="336600"/>
              </a:gs>
              <a:gs pos="50000">
                <a:srgbClr val="0A1400"/>
              </a:gs>
              <a:gs pos="100000">
                <a:srgbClr val="3366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ISSUES IN ISAIAH</a:t>
            </a:r>
          </a:p>
        </p:txBody>
      </p:sp>
    </p:spTree>
    <p:extLst>
      <p:ext uri="{BB962C8B-B14F-4D97-AF65-F5344CB8AC3E}">
        <p14:creationId xmlns:p14="http://schemas.microsoft.com/office/powerpoint/2010/main" val="17504985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91" r="33561"/>
          <a:stretch/>
        </p:blipFill>
        <p:spPr bwMode="auto">
          <a:xfrm>
            <a:off x="1" y="40084"/>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87747" name="Text Box 3"/>
          <p:cNvSpPr txBox="1">
            <a:spLocks noChangeArrowheads="1"/>
          </p:cNvSpPr>
          <p:nvPr/>
        </p:nvSpPr>
        <p:spPr bwMode="auto">
          <a:xfrm>
            <a:off x="125324" y="4668232"/>
            <a:ext cx="8893061" cy="1846659"/>
          </a:xfrm>
          <a:prstGeom prst="rect">
            <a:avLst/>
          </a:prstGeom>
          <a:noFill/>
          <a:ln w="9525">
            <a:noFill/>
            <a:miter lim="800000"/>
            <a:headEnd/>
            <a:tailEnd/>
          </a:ln>
          <a:effectLst>
            <a:outerShdw blurRad="63500" dist="35921" dir="2700000" algn="ctr" rotWithShape="0">
              <a:srgbClr val="010101">
                <a:alpha val="74998"/>
              </a:srgbClr>
            </a:outerShdw>
          </a:effectLst>
        </p:spPr>
        <p:txBody>
          <a:bodyPr wrap="square" lIns="0" tIns="0" rIns="0" bIns="0">
            <a:spAutoFit/>
          </a:bodyPr>
          <a:lstStyle/>
          <a:p>
            <a:pPr marL="0" marR="0" lvl="0" indent="0" algn="l" defTabSz="821829" rtl="0" eaLnBrk="1" fontAlgn="base" latinLnBrk="0" hangingPunct="1">
              <a:lnSpc>
                <a:spcPct val="100000"/>
              </a:lnSpc>
              <a:spcBef>
                <a:spcPct val="0"/>
              </a:spcBef>
              <a:spcAft>
                <a:spcPct val="0"/>
              </a:spcAft>
              <a:buClrTx/>
              <a:buSzTx/>
              <a:buFontTx/>
              <a:buNone/>
              <a:tabLst>
                <a:tab pos="0" algn="l"/>
                <a:tab pos="821829" algn="l"/>
                <a:tab pos="1645322" algn="l"/>
                <a:tab pos="2467189" algn="l"/>
                <a:tab pos="3290644" algn="l"/>
                <a:tab pos="4112524" algn="l"/>
                <a:tab pos="4934379" algn="l"/>
                <a:tab pos="5757843" algn="l"/>
                <a:tab pos="6579702" algn="l"/>
                <a:tab pos="7403168" algn="l"/>
              </a:tabLst>
              <a:defRPr/>
            </a:pPr>
            <a:r>
              <a:rPr kumimoji="0" lang="en-US"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cs typeface="Arial" panose="020B0604020202020204" pitchFamily="34" charset="0"/>
              </a:rPr>
              <a:t>“All the land will be changed into a plain from </a:t>
            </a:r>
            <a:r>
              <a:rPr kumimoji="0" lang="en-US" b="1" i="0" u="none" strike="noStrike" kern="1200" cap="none" spc="0" normalizeH="0" baseline="0" noProof="0" dirty="0" err="1">
                <a:ln>
                  <a:noFill/>
                </a:ln>
                <a:solidFill>
                  <a:srgbClr val="FFFFFF"/>
                </a:solidFill>
                <a:effectLst>
                  <a:glow rad="101600">
                    <a:srgbClr val="010000">
                      <a:alpha val="75000"/>
                    </a:srgbClr>
                  </a:glow>
                </a:effectLst>
                <a:uLnTx/>
                <a:uFillTx/>
                <a:latin typeface="Arial" panose="020B0604020202020204" pitchFamily="34" charset="0"/>
                <a:cs typeface="Arial" panose="020B0604020202020204" pitchFamily="34" charset="0"/>
              </a:rPr>
              <a:t>Geba</a:t>
            </a:r>
            <a:r>
              <a:rPr kumimoji="0" lang="en-US"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cs typeface="Arial" panose="020B0604020202020204" pitchFamily="34" charset="0"/>
              </a:rPr>
              <a:t> to Rimmon south of Jerusalem; but Jerusalem will rise and remain on its site … And people will live in it, and there will be no more curse, for Jerusalem will dwell in security.”</a:t>
            </a:r>
          </a:p>
          <a:p>
            <a:pPr marL="0" marR="0" lvl="0" indent="0" algn="r" defTabSz="821829" rtl="0" eaLnBrk="1" fontAlgn="base" latinLnBrk="0" hangingPunct="1">
              <a:lnSpc>
                <a:spcPct val="100000"/>
              </a:lnSpc>
              <a:spcBef>
                <a:spcPct val="0"/>
              </a:spcBef>
              <a:spcAft>
                <a:spcPct val="0"/>
              </a:spcAft>
              <a:buClrTx/>
              <a:buSzTx/>
              <a:buFontTx/>
              <a:buNone/>
              <a:tabLst>
                <a:tab pos="0" algn="l"/>
                <a:tab pos="821829" algn="l"/>
                <a:tab pos="1645322" algn="l"/>
                <a:tab pos="2467189" algn="l"/>
                <a:tab pos="3290644" algn="l"/>
                <a:tab pos="4112524" algn="l"/>
                <a:tab pos="4934379" algn="l"/>
                <a:tab pos="5757843" algn="l"/>
                <a:tab pos="6579702" algn="l"/>
                <a:tab pos="7403168" algn="l"/>
              </a:tabLst>
              <a:defRPr/>
            </a:pPr>
            <a:r>
              <a:rPr kumimoji="0" lang="en-US" sz="2000" b="1" i="0" u="none" strike="noStrike" kern="1200" cap="none" spc="0" normalizeH="0" baseline="0" noProof="0" dirty="0">
                <a:ln>
                  <a:noFill/>
                </a:ln>
                <a:solidFill>
                  <a:srgbClr val="F9FFBC"/>
                </a:solidFill>
                <a:effectLst>
                  <a:glow rad="101600">
                    <a:srgbClr val="010000">
                      <a:alpha val="75000"/>
                    </a:srgbClr>
                  </a:glow>
                </a:effectLst>
                <a:uLnTx/>
                <a:uFillTx/>
                <a:latin typeface="Arial" panose="020B0604020202020204" pitchFamily="34" charset="0"/>
                <a:cs typeface="Arial" panose="020B0604020202020204" pitchFamily="34" charset="0"/>
              </a:rPr>
              <a:t>Zechariah 14:10-11</a:t>
            </a:r>
          </a:p>
        </p:txBody>
      </p:sp>
      <p:sp>
        <p:nvSpPr>
          <p:cNvPr id="6" name="Rectangle 5">
            <a:extLst>
              <a:ext uri="{FF2B5EF4-FFF2-40B4-BE49-F238E27FC236}">
                <a16:creationId xmlns:a16="http://schemas.microsoft.com/office/drawing/2014/main" id="{AB538932-8F78-7F4C-99AD-F03ACB064EF2}"/>
              </a:ext>
            </a:extLst>
          </p:cNvPr>
          <p:cNvSpPr/>
          <p:nvPr/>
        </p:nvSpPr>
        <p:spPr>
          <a:xfrm>
            <a:off x="107505" y="2221174"/>
            <a:ext cx="8910880" cy="187743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“Arise, shine; for your light has come, and the glory of the L</a:t>
            </a:r>
            <a:r>
              <a:rPr kumimoji="0" lang="en-US" sz="2000"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ORD</a:t>
            </a:r>
            <a:r>
              <a:rPr kumimoji="0" lang="en-US"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 has risen upon you. For behold, darkness will cover the earth, and deep darkness the peoples; But the L</a:t>
            </a:r>
            <a:r>
              <a:rPr kumimoji="0" lang="en-US" sz="2000"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ORD</a:t>
            </a:r>
            <a:r>
              <a:rPr kumimoji="0" lang="en-US"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 will rise upon you, and His glory will appear upon you.” </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9FFBC"/>
                </a:solidFill>
                <a:effectLst>
                  <a:glow rad="88900">
                    <a:prstClr val="black"/>
                  </a:glow>
                </a:effectLst>
                <a:uLnTx/>
                <a:uFillTx/>
                <a:latin typeface="Arial" panose="020B0604020202020204" pitchFamily="34" charset="0"/>
                <a:ea typeface="+mn-ea"/>
                <a:cs typeface="Arial" panose="020B0604020202020204" pitchFamily="34" charset="0"/>
              </a:rPr>
              <a:t>Isaiah 60:1–2</a:t>
            </a:r>
          </a:p>
        </p:txBody>
      </p:sp>
    </p:spTree>
    <p:extLst>
      <p:ext uri="{BB962C8B-B14F-4D97-AF65-F5344CB8AC3E}">
        <p14:creationId xmlns:p14="http://schemas.microsoft.com/office/powerpoint/2010/main" val="234391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dissolve">
                                      <p:cBhvr>
                                        <p:cTn id="7" dur="5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38"/>
            <a:ext cx="754062" cy="585787"/>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Present</a:t>
            </a: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Future</a:t>
            </a:r>
          </a:p>
        </p:txBody>
      </p:sp>
      <p:sp>
        <p:nvSpPr>
          <p:cNvPr id="9" name="Text Box 2"/>
          <p:cNvSpPr txBox="1">
            <a:spLocks noChangeArrowheads="1"/>
          </p:cNvSpPr>
          <p:nvPr/>
        </p:nvSpPr>
        <p:spPr bwMode="auto">
          <a:xfrm>
            <a:off x="755650" y="3357563"/>
            <a:ext cx="12938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Torah</a:t>
            </a:r>
          </a:p>
        </p:txBody>
      </p:sp>
      <p:sp>
        <p:nvSpPr>
          <p:cNvPr id="10" name="Text Box 2"/>
          <p:cNvSpPr txBox="1">
            <a:spLocks noChangeArrowheads="1"/>
          </p:cNvSpPr>
          <p:nvPr/>
        </p:nvSpPr>
        <p:spPr bwMode="auto">
          <a:xfrm>
            <a:off x="3203575" y="3357563"/>
            <a:ext cx="15986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History</a:t>
            </a:r>
          </a:p>
        </p:txBody>
      </p:sp>
      <p:sp>
        <p:nvSpPr>
          <p:cNvPr id="11" name="Text Box 2"/>
          <p:cNvSpPr txBox="1">
            <a:spLocks noChangeArrowheads="1"/>
          </p:cNvSpPr>
          <p:nvPr/>
        </p:nvSpPr>
        <p:spPr bwMode="auto">
          <a:xfrm>
            <a:off x="5076825" y="3357563"/>
            <a:ext cx="17764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Wisdom</a:t>
            </a:r>
          </a:p>
        </p:txBody>
      </p:sp>
      <p:sp>
        <p:nvSpPr>
          <p:cNvPr id="12" name="Text Box 2"/>
          <p:cNvSpPr txBox="1">
            <a:spLocks noChangeArrowheads="1"/>
          </p:cNvSpPr>
          <p:nvPr/>
        </p:nvSpPr>
        <p:spPr bwMode="auto">
          <a:xfrm>
            <a:off x="6919913" y="3357563"/>
            <a:ext cx="2055812"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Prophecy</a:t>
            </a:r>
          </a:p>
        </p:txBody>
      </p:sp>
      <p:sp>
        <p:nvSpPr>
          <p:cNvPr id="13" name="Text Box 2"/>
          <p:cNvSpPr txBox="1">
            <a:spLocks noChangeArrowheads="1"/>
          </p:cNvSpPr>
          <p:nvPr/>
        </p:nvSpPr>
        <p:spPr bwMode="auto">
          <a:xfrm>
            <a:off x="1588" y="4581525"/>
            <a:ext cx="7318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NT</a:t>
            </a:r>
          </a:p>
        </p:txBody>
      </p:sp>
      <p:sp>
        <p:nvSpPr>
          <p:cNvPr id="14" name="Text Box 2"/>
          <p:cNvSpPr txBox="1">
            <a:spLocks noChangeArrowheads="1"/>
          </p:cNvSpPr>
          <p:nvPr/>
        </p:nvSpPr>
        <p:spPr bwMode="auto">
          <a:xfrm>
            <a:off x="755650" y="4581525"/>
            <a:ext cx="18034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Gospels</a:t>
            </a:r>
          </a:p>
        </p:txBody>
      </p:sp>
      <p:sp>
        <p:nvSpPr>
          <p:cNvPr id="15" name="Text Box 2"/>
          <p:cNvSpPr txBox="1">
            <a:spLocks noChangeArrowheads="1"/>
          </p:cNvSpPr>
          <p:nvPr/>
        </p:nvSpPr>
        <p:spPr bwMode="auto">
          <a:xfrm>
            <a:off x="3203575" y="4581525"/>
            <a:ext cx="1074738"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Acts</a:t>
            </a:r>
          </a:p>
        </p:txBody>
      </p:sp>
      <p:sp>
        <p:nvSpPr>
          <p:cNvPr id="16" name="Text Box 2"/>
          <p:cNvSpPr txBox="1">
            <a:spLocks noChangeArrowheads="1"/>
          </p:cNvSpPr>
          <p:nvPr/>
        </p:nvSpPr>
        <p:spPr bwMode="auto">
          <a:xfrm>
            <a:off x="5076825" y="4581525"/>
            <a:ext cx="175736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Epistles</a:t>
            </a:r>
          </a:p>
        </p:txBody>
      </p:sp>
      <p:sp>
        <p:nvSpPr>
          <p:cNvPr id="17" name="Text Box 2"/>
          <p:cNvSpPr txBox="1">
            <a:spLocks noChangeArrowheads="1"/>
          </p:cNvSpPr>
          <p:nvPr/>
        </p:nvSpPr>
        <p:spPr bwMode="auto">
          <a:xfrm>
            <a:off x="6919913" y="4581525"/>
            <a:ext cx="22606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Revelation</a:t>
            </a: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Erich Zenger,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Einleitung in das Alte Testament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(Stuttgart: W. Kohlehammer, 1995), 34; cited in Gregory Goswell, "Two Testaments in Parallel: The Influence of the Old Testament on the Structuring of the New Testament Canon,"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JETS</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56 (2013): 461.</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a:t>
            </a:r>
          </a:p>
        </p:txBody>
      </p:sp>
    </p:spTree>
    <p:extLst>
      <p:ext uri="{BB962C8B-B14F-4D97-AF65-F5344CB8AC3E}">
        <p14:creationId xmlns:p14="http://schemas.microsoft.com/office/powerpoint/2010/main" val="974867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Genesis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Exodus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Leviticus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Numbers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Deuteronomy</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Joshua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Judges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Ruth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Samuel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Samuel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Ezra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Nehemiah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Esther</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Isaiah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Jeremiah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Lamentations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Ezekiel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Daniel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Hosea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Amos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Obadiah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Jonah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Micah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Nahum</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Habakkuk</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Zephaniah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Haggai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Zechariah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Malachi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Job</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Psalms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Proverbs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Ecclesiastes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Song of Solomon</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OT:</a:t>
            </a: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NT:</a:t>
            </a: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a:t>
            </a: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History</a:t>
            </a:r>
          </a:p>
        </p:txBody>
      </p:sp>
      <p:sp>
        <p:nvSpPr>
          <p:cNvPr id="96263" name="Text Box 7"/>
          <p:cNvSpPr txBox="1">
            <a:spLocks noChangeArrowheads="1"/>
          </p:cNvSpPr>
          <p:nvPr/>
        </p:nvSpPr>
        <p:spPr bwMode="auto">
          <a:xfrm>
            <a:off x="2181225" y="1292250"/>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Poetry</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Prophecy</a:t>
            </a:r>
          </a:p>
        </p:txBody>
      </p:sp>
      <p:sp>
        <p:nvSpPr>
          <p:cNvPr id="96267" name="Text Box 11"/>
          <p:cNvSpPr txBox="1">
            <a:spLocks noChangeArrowheads="1"/>
          </p:cNvSpPr>
          <p:nvPr/>
        </p:nvSpPr>
        <p:spPr bwMode="auto">
          <a:xfrm>
            <a:off x="7940675" y="1292250"/>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p>
        </p:txBody>
      </p:sp>
      <p:sp>
        <p:nvSpPr>
          <p:cNvPr id="96289" name="Text Box 33"/>
          <p:cNvSpPr txBox="1">
            <a:spLocks noChangeArrowheads="1"/>
          </p:cNvSpPr>
          <p:nvPr/>
        </p:nvSpPr>
        <p:spPr bwMode="auto">
          <a:xfrm>
            <a:off x="4349750" y="3933056"/>
            <a:ext cx="641350" cy="33655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+ 9</a:t>
            </a:r>
          </a:p>
        </p:txBody>
      </p:sp>
      <p:sp>
        <p:nvSpPr>
          <p:cNvPr id="96290" name="Text Box 34"/>
          <p:cNvSpPr txBox="1">
            <a:spLocks noChangeArrowheads="1"/>
          </p:cNvSpPr>
          <p:nvPr/>
        </p:nvSpPr>
        <p:spPr bwMode="auto">
          <a:xfrm>
            <a:off x="4343400" y="4314056"/>
            <a:ext cx="636588" cy="33655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ＭＳ Ｐゴシック" charset="0"/>
                <a:cs typeface="Arial" charset="0"/>
              </a:rPr>
              <a:t>3 x 9</a:t>
            </a: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663575" cy="338138"/>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sp>
        <p:nvSpPr>
          <p:cNvPr id="96294" name="Text Box 38"/>
          <p:cNvSpPr txBox="1">
            <a:spLocks noChangeArrowheads="1"/>
          </p:cNvSpPr>
          <p:nvPr/>
        </p:nvSpPr>
        <p:spPr bwMode="auto">
          <a:xfrm>
            <a:off x="2286000" y="4841081"/>
            <a:ext cx="663575" cy="338138"/>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Exile</a:t>
            </a:r>
          </a:p>
        </p:txBody>
      </p:sp>
      <p:sp>
        <p:nvSpPr>
          <p:cNvPr id="96296" name="Text Box 40"/>
          <p:cNvSpPr txBox="1">
            <a:spLocks noChangeArrowheads="1"/>
          </p:cNvSpPr>
          <p:nvPr/>
        </p:nvSpPr>
        <p:spPr bwMode="auto">
          <a:xfrm>
            <a:off x="5107806" y="3284984"/>
            <a:ext cx="1119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Prophets</a:t>
            </a:r>
          </a:p>
        </p:txBody>
      </p:sp>
      <p:sp>
        <p:nvSpPr>
          <p:cNvPr id="96297" name="Text Box 41"/>
          <p:cNvSpPr txBox="1">
            <a:spLocks noChangeArrowheads="1"/>
          </p:cNvSpPr>
          <p:nvPr/>
        </p:nvSpPr>
        <p:spPr bwMode="auto">
          <a:xfrm>
            <a:off x="5076056" y="5149056"/>
            <a:ext cx="12334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Prophets</a:t>
            </a:r>
          </a:p>
        </p:txBody>
      </p:sp>
      <p:sp>
        <p:nvSpPr>
          <p:cNvPr id="96298" name="Text Box 42"/>
          <p:cNvSpPr txBox="1">
            <a:spLocks noChangeArrowheads="1"/>
          </p:cNvSpPr>
          <p:nvPr/>
        </p:nvSpPr>
        <p:spPr bwMode="auto">
          <a:xfrm>
            <a:off x="2794198" y="3284984"/>
            <a:ext cx="1119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History</a:t>
            </a:r>
          </a:p>
        </p:txBody>
      </p:sp>
      <p:sp>
        <p:nvSpPr>
          <p:cNvPr id="96299" name="Text Box 43"/>
          <p:cNvSpPr txBox="1">
            <a:spLocks noChangeArrowheads="1"/>
          </p:cNvSpPr>
          <p:nvPr/>
        </p:nvSpPr>
        <p:spPr bwMode="auto">
          <a:xfrm>
            <a:off x="2762448" y="5149056"/>
            <a:ext cx="12334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History</a:t>
            </a: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Events</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Experience</a:t>
            </a: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Expectation</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Actions</a:t>
            </a: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Axioms</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Alarms</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did</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felt</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rPr>
              <a:t>should</a:t>
            </a: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do</a:t>
            </a: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138"/>
            <a:chOff x="6019800" y="2268174"/>
            <a:chExt cx="2362200" cy="338554"/>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4"/>
              <a:ext cx="66376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925512" cy="338138"/>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Exodus</a:t>
            </a: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Bible:</a:t>
            </a: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2853"/>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019479" y="2357785"/>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2362981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en-US" sz="3200" b="1" dirty="0">
                <a:solidFill>
                  <a:schemeClr val="bg1"/>
                </a:solidFill>
                <a:latin typeface="Arial"/>
                <a:cs typeface="Arial"/>
              </a:rPr>
              <a:t>Integration of the Old Testament</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en-US" altLang="zh-CN" sz="1000" b="1" kern="1200" spc="-150" dirty="0">
                          <a:solidFill>
                            <a:srgbClr val="FFFFFF"/>
                          </a:solidFill>
                          <a:latin typeface="Arial"/>
                          <a:ea typeface="华文楷体"/>
                          <a:cs typeface="Arial"/>
                        </a:rPr>
                        <a:t>Genesis</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50" b="1" kern="1200" spc="-150" dirty="0">
                          <a:solidFill>
                            <a:srgbClr val="FFFFFF"/>
                          </a:solidFill>
                          <a:latin typeface="Arial"/>
                          <a:ea typeface="华文楷体"/>
                          <a:cs typeface="Arial"/>
                        </a:rPr>
                        <a:t>Exodus</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en-US" altLang="zh-CN" sz="1000" b="1" spc="-150" dirty="0">
                          <a:solidFill>
                            <a:srgbClr val="FFFFFF"/>
                          </a:solidFill>
                          <a:latin typeface="Arial"/>
                          <a:ea typeface="华文楷体"/>
                          <a:cs typeface="Arial"/>
                        </a:rPr>
                        <a:t>Numbers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Joshua</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Judges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1 Samuel</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2 Samuel</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1 Kings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000" b="1" dirty="0">
                          <a:solidFill>
                            <a:srgbClr val="FFFFFF"/>
                          </a:solidFill>
                          <a:latin typeface="Arial"/>
                          <a:ea typeface="华文楷体"/>
                          <a:cs typeface="Arial"/>
                        </a:rPr>
                        <a:t>2 Kings</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en-US" altLang="zh-CN" sz="1000" b="1" dirty="0">
                          <a:solidFill>
                            <a:srgbClr val="FFFFFF"/>
                          </a:solidFill>
                          <a:latin typeface="Arial"/>
                          <a:ea typeface="华文楷体"/>
                          <a:cs typeface="Arial"/>
                        </a:rPr>
                        <a:t>Ezra</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Nehemiah</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en-US" sz="1000" b="1" dirty="0">
                          <a:solidFill>
                            <a:srgbClr val="FFFFFF"/>
                          </a:solidFill>
                          <a:latin typeface="Arial"/>
                          <a:ea typeface="华文楷体"/>
                          <a:cs typeface="Arial"/>
                        </a:rPr>
                        <a:t>Job</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en-US" altLang="zh-CN" sz="1000" b="1" dirty="0">
                          <a:solidFill>
                            <a:srgbClr val="FFFFFF"/>
                          </a:solidFill>
                          <a:latin typeface="Arial"/>
                          <a:ea typeface="华文楷体"/>
                          <a:cs typeface="Arial"/>
                        </a:rPr>
                        <a:t>Leviticus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Deuteronomy</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Ruth</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1 Chronicles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en-US" altLang="zh-CN" sz="1000" b="1" kern="1200" dirty="0">
                          <a:solidFill>
                            <a:srgbClr val="FFFFFF"/>
                          </a:solidFill>
                          <a:latin typeface="Arial"/>
                          <a:ea typeface="华文楷体"/>
                          <a:cs typeface="Arial"/>
                        </a:rPr>
                        <a:t>2 Chronicles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Esther</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Psalms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Proverbs</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a:solidFill>
                            <a:srgbClr val="FFFFFF"/>
                          </a:solidFill>
                          <a:latin typeface="Arial"/>
                          <a:ea typeface="华文楷体"/>
                          <a:cs typeface="Arial"/>
                        </a:rPr>
                        <a:t>Ecclesiastes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Song of Songs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Hosea</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Amos</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en-US" altLang="zh-CN" sz="1000" b="1" dirty="0">
                          <a:latin typeface="Arial"/>
                          <a:ea typeface="华文楷体"/>
                          <a:cs typeface="Arial"/>
                        </a:rPr>
                        <a:t>Habakkuk</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en-US" altLang="zh-CN" sz="1000" b="1" dirty="0">
                          <a:latin typeface="Arial"/>
                          <a:ea typeface="华文楷体"/>
                          <a:cs typeface="Arial"/>
                        </a:rPr>
                        <a:t>Isaiah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en-US" altLang="zh-CN" sz="1000" b="1" kern="1200" dirty="0">
                          <a:solidFill>
                            <a:schemeClr val="tx1"/>
                          </a:solidFill>
                          <a:latin typeface="Arial"/>
                          <a:ea typeface="华文楷体"/>
                          <a:cs typeface="Arial"/>
                        </a:rPr>
                        <a:t>Jeremiah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en-US" altLang="zh-CN" sz="1000" b="1" dirty="0">
                          <a:latin typeface="Arial"/>
                          <a:ea typeface="华文楷体"/>
                          <a:cs typeface="Arial"/>
                        </a:rPr>
                        <a:t>Joel</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en-US" altLang="zh-CN" sz="1000" b="1" dirty="0">
                          <a:latin typeface="Arial"/>
                          <a:ea typeface="华文楷体"/>
                          <a:cs typeface="Arial"/>
                        </a:rPr>
                        <a:t>Micah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en-US" altLang="zh-CN" sz="1000" b="1" dirty="0">
                          <a:latin typeface="Arial"/>
                          <a:ea typeface="华文楷体"/>
                          <a:cs typeface="Arial"/>
                        </a:rPr>
                        <a:t>Zephaniah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en-US" altLang="zh-CN" sz="1000" b="1" dirty="0">
                          <a:latin typeface="Arial"/>
                          <a:ea typeface="华文楷体"/>
                          <a:cs typeface="Arial"/>
                        </a:rPr>
                        <a:t>Lamentations</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63315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Israel:</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667170"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Judah:</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73199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Assyria:</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Edom:</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Ezekiel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Daniel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Malachi</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Historical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Poetical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Prophetical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Haggai</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Zechariah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Jonah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Nahum</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Obadiah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2" name="Left-Right Arrow 1">
            <a:extLst>
              <a:ext uri="{FF2B5EF4-FFF2-40B4-BE49-F238E27FC236}">
                <a16:creationId xmlns:a16="http://schemas.microsoft.com/office/drawing/2014/main" id="{237CBDB3-1BA5-9A8E-5C29-0C14734BAABB}"/>
              </a:ext>
            </a:extLst>
          </p:cNvPr>
          <p:cNvSpPr/>
          <p:nvPr/>
        </p:nvSpPr>
        <p:spPr bwMode="auto">
          <a:xfrm>
            <a:off x="1112756" y="182025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227013" algn="l"/>
                <a:tab pos="3362325" algn="ctr"/>
                <a:tab pos="7199313" algn="l"/>
              </a:tabLst>
              <a:defRPr/>
            </a:pP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a:t>
            </a:r>
            <a:r>
              <a:rPr kumimoji="0" lang="en-US" altLang="zh-CN" sz="1000" b="1" i="0" u="none" strike="noStrike" kern="1200" cap="none" spc="0" normalizeH="0" baseline="0" noProof="0" dirty="0">
                <a:ln>
                  <a:noFill/>
                </a:ln>
                <a:solidFill>
                  <a:srgbClr val="FFFFFF"/>
                </a:solidFill>
                <a:effectLst/>
                <a:uLnTx/>
                <a:uFillTx/>
                <a:latin typeface="Arial"/>
                <a:ea typeface="华文楷体"/>
                <a:cs typeface="Arial"/>
              </a:rPr>
              <a:t> 137	</a:t>
            </a: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Psalms	Psalm 90</a:t>
            </a:r>
            <a:endParaRPr kumimoji="0" lang="en-US" sz="1000" b="0" i="0" u="none" strike="noStrike" kern="1200" cap="none" spc="0" normalizeH="0" baseline="0" noProof="0" dirty="0">
              <a:ln>
                <a:noFill/>
              </a:ln>
              <a:solidFill>
                <a:srgbClr val="000000"/>
              </a:solidFill>
              <a:effectLst/>
              <a:uLnTx/>
              <a:uFillTx/>
              <a:latin typeface="Arial" pitchFamily="-105" charset="0"/>
              <a:ea typeface="ＭＳ Ｐゴシック" charset="0"/>
              <a:cs typeface="+mn-cs"/>
            </a:endParaRPr>
          </a:p>
        </p:txBody>
      </p:sp>
    </p:spTree>
    <p:extLst>
      <p:ext uri="{BB962C8B-B14F-4D97-AF65-F5344CB8AC3E}">
        <p14:creationId xmlns:p14="http://schemas.microsoft.com/office/powerpoint/2010/main" val="1906721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en-US" altLang="zh-CN" sz="4000" b="1" dirty="0">
                <a:solidFill>
                  <a:schemeClr val="bg1"/>
                </a:solidFill>
                <a:latin typeface="Arial" charset="0"/>
              </a:rPr>
              <a:t>The Abrahamic Covenant </a:t>
            </a:r>
            <a:br>
              <a:rPr kumimoji="1" lang="en-US" altLang="zh-CN" sz="4000" b="1" dirty="0">
                <a:solidFill>
                  <a:schemeClr val="bg1"/>
                </a:solidFill>
                <a:latin typeface="Arial" charset="0"/>
              </a:rPr>
            </a:br>
            <a:r>
              <a:rPr kumimoji="1" lang="en-US" altLang="zh-CN" sz="4000" b="1" dirty="0">
                <a:solidFill>
                  <a:schemeClr val="bg1"/>
                </a:solidFill>
                <a:latin typeface="Arial" charset="0"/>
              </a:rPr>
              <a:t>&amp; Its Fulfillment</a:t>
            </a: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Promises</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Genesis 12, 15, 17, 22</a:t>
            </a: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Land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Deut 30</a:t>
            </a: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Davidic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2 Sam 7</a:t>
            </a: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New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Jer 31</a:t>
            </a: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Fulfillment</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3059832" y="3573016"/>
          <a:ext cx="4032448" cy="360040"/>
        </p:xfrm>
        <a:graphic>
          <a:graphicData uri="http://schemas.openxmlformats.org/drawingml/2006/table">
            <a:tbl>
              <a:tblPr bandRow="1">
                <a:tableStyleId>{C083E6E3-FA7D-4D7B-A595-EF9225AFEA82}</a:tableStyleId>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Israel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0" dirty="0">
                          <a:solidFill>
                            <a:srgbClr val="FFFFFF"/>
                          </a:solidFill>
                          <a:latin typeface="Arial"/>
                          <a:ea typeface="华文楷体"/>
                          <a:cs typeface="Arial"/>
                        </a:rPr>
                        <a:t>Times of Gentiles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3039982"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en-US" sz="1000" b="1" spc="0" dirty="0">
                          <a:solidFill>
                            <a:srgbClr val="FFFFFF"/>
                          </a:solidFill>
                          <a:latin typeface="Arial"/>
                          <a:ea typeface="华文楷体"/>
                          <a:cs typeface="Arial"/>
                        </a:rPr>
                        <a:t>Abrahamic </a:t>
                      </a:r>
                      <a:br>
                        <a:rPr lang="en-US" sz="1000" b="1" spc="0" dirty="0">
                          <a:solidFill>
                            <a:srgbClr val="FFFFFF"/>
                          </a:solidFill>
                          <a:latin typeface="Arial"/>
                          <a:ea typeface="华文楷体"/>
                          <a:cs typeface="Arial"/>
                        </a:rPr>
                      </a:br>
                      <a:r>
                        <a:rPr lang="en-US" sz="1000" b="1" spc="0" dirty="0">
                          <a:solidFill>
                            <a:srgbClr val="FFFFFF"/>
                          </a:solidFill>
                          <a:latin typeface="Arial"/>
                          <a:ea typeface="华文楷体"/>
                          <a:cs typeface="Arial"/>
                        </a:rPr>
                        <a:t>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Eden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en-US" altLang="zh-CN" sz="1000" b="1" spc="0" dirty="0">
                          <a:solidFill>
                            <a:srgbClr val="FFFFFF"/>
                          </a:solidFill>
                          <a:latin typeface="Arial"/>
                          <a:ea typeface="华文楷体"/>
                          <a:cs typeface="Arial"/>
                        </a:rPr>
                        <a:t>Patriarchs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altLang="zh-CN" sz="1000" b="1" spc="0" dirty="0">
                          <a:solidFill>
                            <a:srgbClr val="FFFFFF"/>
                          </a:solidFill>
                          <a:latin typeface="Arial"/>
                          <a:ea typeface="华文楷体"/>
                          <a:cs typeface="Arial"/>
                        </a:rPr>
                        <a:t>Judges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0" dirty="0">
                          <a:solidFill>
                            <a:srgbClr val="FFFFFF"/>
                          </a:solidFill>
                          <a:latin typeface="Arial"/>
                          <a:ea typeface="华文楷体"/>
                          <a:cs typeface="Arial"/>
                        </a:rPr>
                        <a:t>Kings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0" dirty="0">
                          <a:solidFill>
                            <a:srgbClr val="FFFFFF"/>
                          </a:solidFill>
                          <a:latin typeface="Arial"/>
                          <a:ea typeface="华文楷体"/>
                          <a:cs typeface="Arial"/>
                        </a:rPr>
                        <a:t>Prophets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a:solidFill>
                            <a:srgbClr val="FFFFFF"/>
                          </a:solidFill>
                          <a:latin typeface="Arial"/>
                          <a:ea typeface="华文楷体"/>
                          <a:cs typeface="Arial"/>
                        </a:rPr>
                        <a:t>Christ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en-US" altLang="zh-CN" sz="3600" b="1" dirty="0">
                <a:solidFill>
                  <a:schemeClr val="bg1"/>
                </a:solidFill>
                <a:latin typeface="Arial" charset="0"/>
              </a:rPr>
              <a:t>The Kingdom of God</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460</a:t>
            </a:r>
          </a:p>
        </p:txBody>
      </p:sp>
      <p:sp>
        <p:nvSpPr>
          <p:cNvPr id="238597" name="Text Box 52"/>
          <p:cNvSpPr txBox="1">
            <a:spLocks noChangeArrowheads="1"/>
          </p:cNvSpPr>
          <p:nvPr/>
        </p:nvSpPr>
        <p:spPr bwMode="auto">
          <a:xfrm>
            <a:off x="72008" y="6477000"/>
            <a:ext cx="8893175"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Adapted from J. Dwight Pentecost, </a:t>
            </a:r>
            <a:r>
              <a:rPr kumimoji="0" lang="en-US" sz="1400" b="1" i="1" u="none" strike="noStrike" kern="1200" cap="none" spc="0" normalizeH="0" baseline="0" noProof="0" dirty="0">
                <a:ln>
                  <a:noFill/>
                </a:ln>
                <a:solidFill>
                  <a:srgbClr val="000090"/>
                </a:solidFill>
                <a:effectLst/>
                <a:uLnTx/>
                <a:uFillTx/>
                <a:latin typeface="Arial"/>
                <a:ea typeface="ＭＳ Ｐゴシック" charset="0"/>
                <a:cs typeface="Arial"/>
              </a:rPr>
              <a:t>Thy Kingdom Come</a:t>
            </a: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a:ea typeface="华文楷体"/>
                <a:cs typeface="Arial"/>
              </a:rPr>
              <a:t>The Eternal Kingdom</a:t>
            </a:r>
            <a:endParaRPr kumimoji="0" lang="en-US" sz="24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False Kingdom of Satan</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Soteriological Line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华文楷体"/>
                <a:cs typeface="Arial"/>
              </a:rPr>
              <a:t>Theocratic Kingdom on Earth</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Rectangle 23"/>
          <p:cNvSpPr/>
          <p:nvPr/>
        </p:nvSpPr>
        <p:spPr>
          <a:xfrm>
            <a:off x="822182"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Covenants</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7" name="Rectangle 36"/>
          <p:cNvSpPr/>
          <p:nvPr/>
        </p:nvSpPr>
        <p:spPr>
          <a:xfrm>
            <a:off x="827584"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Dispensations (Tests of Obedience)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Inno-cence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en-US" altLang="zh-CN" sz="1000" b="1" spc="0" dirty="0">
                          <a:solidFill>
                            <a:srgbClr val="FFFFFF"/>
                          </a:solidFill>
                          <a:latin typeface="Arial"/>
                          <a:ea typeface="华文楷体"/>
                          <a:cs typeface="Arial"/>
                        </a:rPr>
                        <a:t>Promise</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0" dirty="0">
                          <a:solidFill>
                            <a:srgbClr val="FFFFFF"/>
                          </a:solidFill>
                          <a:latin typeface="Arial"/>
                          <a:ea typeface="华文楷体"/>
                          <a:cs typeface="Arial"/>
                        </a:rPr>
                        <a:t>Law (Gal. 3:19)</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New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Davidic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649980"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Land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spTree>
    <p:extLst>
      <p:ext uri="{BB962C8B-B14F-4D97-AF65-F5344CB8AC3E}">
        <p14:creationId xmlns:p14="http://schemas.microsoft.com/office/powerpoint/2010/main" val="2606428939"/>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r>
              <a:rPr lang="en-US" sz="4000">
                <a:latin typeface="Arial" charset="0"/>
                <a:ea typeface="ＭＳ Ｐゴシック" charset="0"/>
                <a:cs typeface="ＭＳ Ｐゴシック" charset="0"/>
              </a:rPr>
              <a:t>An All-Encompassing Theme</a:t>
            </a:r>
          </a:p>
        </p:txBody>
      </p:sp>
      <p:sp>
        <p:nvSpPr>
          <p:cNvPr id="21507" name="Rectangle 3"/>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dirty="0">
                <a:latin typeface="Arial" charset="0"/>
                <a:ea typeface="SimSun" charset="0"/>
                <a:cs typeface="SimSun" charset="0"/>
              </a:rPr>
              <a:t>Genesis 1:26-28</a:t>
            </a: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nSpc>
                <a:spcPct val="80000"/>
              </a:lnSpc>
              <a:buFont typeface="Monotype Sorts" charset="0"/>
              <a:buNone/>
            </a:pPr>
            <a:r>
              <a:rPr lang="en-US" altLang="zh-CN" sz="2000" b="1" dirty="0">
                <a:latin typeface="Arial" charset="0"/>
                <a:ea typeface="SimSun" charset="0"/>
                <a:cs typeface="SimSun" charset="0"/>
              </a:rPr>
              <a:t>"Then God said,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uk-UA" altLang="zh-CN" sz="2000" b="1" dirty="0">
                <a:latin typeface="Arial" charset="0"/>
                <a:ea typeface="SimSun" charset="0"/>
                <a:cs typeface="SimSun" charset="0"/>
              </a:rPr>
              <a:t>'</a:t>
            </a:r>
            <a:r>
              <a:rPr lang="fr-FR"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21508" name="Rectangle 4"/>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a:latin typeface="Arial" charset="0"/>
              <a:ea typeface="ＭＳ Ｐゴシック" charset="0"/>
              <a:cs typeface="ＭＳ Ｐゴシック" charset="0"/>
            </a:endParaRPr>
          </a:p>
          <a:p>
            <a:pPr marL="0" indent="0">
              <a:lnSpc>
                <a:spcPct val="80000"/>
              </a:lnSpc>
              <a:buFont typeface="Monotype Sorts" charset="0"/>
              <a:buNone/>
            </a:pPr>
            <a:r>
              <a:rPr lang="en-US" altLang="ja-JP" sz="2000" b="1">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a:solidFill>
                  <a:schemeClr val="tx2"/>
                </a:solidFill>
                <a:latin typeface="Arial" charset="0"/>
                <a:ea typeface="ＭＳ Ｐゴシック" charset="0"/>
                <a:cs typeface="ＭＳ Ｐゴシック" charset="0"/>
              </a:rPr>
              <a:t>reign</a:t>
            </a:r>
            <a:r>
              <a:rPr lang="en-US" altLang="ja-JP" sz="2000" b="1">
                <a:latin typeface="Arial" charset="0"/>
                <a:ea typeface="ＭＳ Ｐゴシック" charset="0"/>
                <a:cs typeface="ＭＳ Ｐゴシック" charset="0"/>
              </a:rPr>
              <a:t> for ever and ever."</a:t>
            </a:r>
            <a:endParaRPr lang="en-US" sz="2000" b="1">
              <a:latin typeface="Arial" charset="0"/>
              <a:ea typeface="ＭＳ Ｐゴシック" charset="0"/>
              <a:cs typeface="ＭＳ Ｐゴシック"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Command</a:t>
            </a:r>
          </a:p>
        </p:txBody>
      </p:sp>
      <p:sp>
        <p:nvSpPr>
          <p:cNvPr id="21511"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Fulfillment</a:t>
            </a: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1513"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The Bible</a:t>
            </a:r>
            <a:r>
              <a:rPr kumimoji="0" lang="uk-UA" altLang="ja-JP" sz="2800" b="0" i="0" u="none" strike="noStrike" kern="1200" cap="none" spc="0" normalizeH="0" baseline="0" noProof="0" dirty="0">
                <a:ln>
                  <a:noFill/>
                </a:ln>
                <a:solidFill>
                  <a:srgbClr val="FFFF00"/>
                </a:solidFill>
                <a:effectLst/>
                <a:uLnTx/>
                <a:uFillTx/>
                <a:latin typeface="Arial" charset="0"/>
                <a:ea typeface="ＭＳ Ｐゴシック" charset="0"/>
              </a:rPr>
              <a:t>'</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s Theme: God extends His rule to man</a:t>
            </a:r>
          </a:p>
        </p:txBody>
      </p:sp>
      <p:sp>
        <p:nvSpPr>
          <p:cNvPr id="21514" name="Text Box 10"/>
          <p:cNvSpPr txBox="1">
            <a:spLocks noChangeArrowheads="1"/>
          </p:cNvSpPr>
          <p:nvPr/>
        </p:nvSpPr>
        <p:spPr bwMode="auto">
          <a:xfrm>
            <a:off x="3048000" y="6021388"/>
            <a:ext cx="27479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Covenants</a:t>
            </a:r>
          </a:p>
        </p:txBody>
      </p:sp>
      <p:sp>
        <p:nvSpPr>
          <p:cNvPr id="331786"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3577356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7">
                                            <p:txEl>
                                              <p:pRg st="2" end="2"/>
                                            </p:txEl>
                                          </p:spTgt>
                                        </p:tgtEl>
                                        <p:attrNameLst>
                                          <p:attrName>style.visibility</p:attrName>
                                        </p:attrNameLst>
                                      </p:cBhvr>
                                      <p:to>
                                        <p:strVal val="visible"/>
                                      </p:to>
                                    </p:set>
                                    <p:animEffect transition="in" filter="dissolve">
                                      <p:cBhvr>
                                        <p:cTn id="10" dur="500"/>
                                        <p:tgtEl>
                                          <p:spTgt spid="2150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5" dur="500"/>
                                        <p:tgtEl>
                                          <p:spTgt spid="21508">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1508">
                                            <p:txEl>
                                              <p:pRg st="2" end="2"/>
                                            </p:txEl>
                                          </p:spTgt>
                                        </p:tgtEl>
                                        <p:attrNameLst>
                                          <p:attrName>style.visibility</p:attrName>
                                        </p:attrNameLst>
                                      </p:cBhvr>
                                      <p:to>
                                        <p:strVal val="visible"/>
                                      </p:to>
                                    </p:set>
                                    <p:animEffect transition="in" filter="barn(inHorizontal)">
                                      <p:cBhvr>
                                        <p:cTn id="18" dur="500"/>
                                        <p:tgtEl>
                                          <p:spTgt spid="2150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fade">
                                      <p:cBhvr>
                                        <p:cTn id="32" dur="100"/>
                                        <p:tgtEl>
                                          <p:spTgt spid="21510"/>
                                        </p:tgtEl>
                                      </p:cBhvr>
                                    </p:animEffect>
                                    <p:anim calcmode="lin" valueType="num">
                                      <p:cBhvr>
                                        <p:cTn id="33" dur="400" fill="hold"/>
                                        <p:tgtEl>
                                          <p:spTgt spid="21510"/>
                                        </p:tgtEl>
                                        <p:attrNameLst>
                                          <p:attrName>ppt_x</p:attrName>
                                        </p:attrNameLst>
                                      </p:cBhvr>
                                      <p:tavLst>
                                        <p:tav tm="0">
                                          <p:val>
                                            <p:strVal val="#ppt_x"/>
                                          </p:val>
                                        </p:tav>
                                        <p:tav tm="100000">
                                          <p:val>
                                            <p:strVal val="#ppt_x"/>
                                          </p:val>
                                        </p:tav>
                                      </p:tavLst>
                                    </p:anim>
                                    <p:anim calcmode="lin" valueType="num">
                                      <p:cBhvr>
                                        <p:cTn id="34" dur="400" fill="hold"/>
                                        <p:tgtEl>
                                          <p:spTgt spid="21510"/>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1"/>
                                        </p:tgtEl>
                                        <p:attrNameLst>
                                          <p:attrName>style.visibility</p:attrName>
                                        </p:attrNameLst>
                                      </p:cBhvr>
                                      <p:to>
                                        <p:strVal val="visible"/>
                                      </p:to>
                                    </p:set>
                                    <p:animEffect transition="in" filter="fade">
                                      <p:cBhvr>
                                        <p:cTn id="41" dur="100"/>
                                        <p:tgtEl>
                                          <p:spTgt spid="21511"/>
                                        </p:tgtEl>
                                      </p:cBhvr>
                                    </p:animEffect>
                                    <p:anim calcmode="lin" valueType="num">
                                      <p:cBhvr>
                                        <p:cTn id="42" dur="400" fill="hold"/>
                                        <p:tgtEl>
                                          <p:spTgt spid="21511"/>
                                        </p:tgtEl>
                                        <p:attrNameLst>
                                          <p:attrName>ppt_x</p:attrName>
                                        </p:attrNameLst>
                                      </p:cBhvr>
                                      <p:tavLst>
                                        <p:tav tm="0">
                                          <p:val>
                                            <p:strVal val="#ppt_x"/>
                                          </p:val>
                                        </p:tav>
                                        <p:tav tm="100000">
                                          <p:val>
                                            <p:strVal val="#ppt_x"/>
                                          </p:val>
                                        </p:tav>
                                      </p:tavLst>
                                    </p:anim>
                                    <p:anim calcmode="lin" valueType="num">
                                      <p:cBhvr>
                                        <p:cTn id="43" dur="400" fill="hold"/>
                                        <p:tgtEl>
                                          <p:spTgt spid="21511"/>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lef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3" grpId="0"/>
      <p:bldP spid="2151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en-US" altLang="zh-CN" dirty="0">
                <a:latin typeface="Arial" charset="0"/>
                <a:ea typeface="SimSun" charset="0"/>
                <a:cs typeface="SimSun" charset="0"/>
              </a:rPr>
              <a:t>My View of the OT</a:t>
            </a:r>
            <a:r>
              <a:rPr lang="uk-UA" altLang="zh-CN" dirty="0">
                <a:latin typeface="Arial" charset="0"/>
                <a:ea typeface="SimSun" charset="0"/>
                <a:cs typeface="SimSun" charset="0"/>
              </a:rPr>
              <a:t>'</a:t>
            </a:r>
            <a:r>
              <a:rPr lang="en-US" altLang="zh-CN" dirty="0">
                <a:latin typeface="Arial" charset="0"/>
                <a:ea typeface="SimSun" charset="0"/>
                <a:cs typeface="SimSun" charset="0"/>
              </a:rPr>
              <a:t>s Theme</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The Old Testament narrates </a:t>
            </a:r>
            <a:endParaRPr lang="en-US" altLang="zh-CN" b="1" i="1" dirty="0">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i="1" dirty="0">
                <a:effectLst>
                  <a:outerShdw blurRad="50800" dist="127000" dir="2700000" algn="tl" rotWithShape="0">
                    <a:srgbClr val="000000"/>
                  </a:outerShdw>
                </a:effectLst>
                <a:latin typeface="Arial" charset="0"/>
                <a:ea typeface="SimSun" charset="0"/>
                <a:cs typeface="SimSun" charset="0"/>
              </a:rPr>
              <a:t>	</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God</a:t>
            </a:r>
            <a:r>
              <a:rPr lang="uk-UA" altLang="zh-CN" b="1" i="1" dirty="0">
                <a:solidFill>
                  <a:schemeClr val="tx2"/>
                </a:solidFill>
                <a:effectLst>
                  <a:outerShdw blurRad="50800" dist="127000" dir="2700000" algn="tl" rotWithShape="0">
                    <a:srgbClr val="000000"/>
                  </a:outerShdw>
                </a:effectLst>
                <a:latin typeface="Arial" charset="0"/>
                <a:ea typeface="SimSun" charset="0"/>
                <a:cs typeface="SimSun" charset="0"/>
              </a:rPr>
              <a:t>'</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s restoring man to participate in His kingdom rule for His own glory</a:t>
            </a:r>
            <a:endParaRPr lang="en-US" altLang="zh-CN" b="1" dirty="0">
              <a:solidFill>
                <a:schemeClr val="tx2"/>
              </a:solidFill>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mandated in Eden but lost in the Fall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accomplished by redeeming man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through Israel as a kingdom of priests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ultimately through the Messiah,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who will reign as Savior and King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to fulfill the Abrahamic Covenant</a:t>
            </a:r>
            <a:endParaRPr lang="en-US" b="1" dirty="0">
              <a:effectLst>
                <a:outerShdw blurRad="50800" dist="127000" dir="2700000" algn="tl" rotWithShape="0">
                  <a:srgbClr val="000000"/>
                </a:outerShdw>
              </a:effectLst>
              <a:latin typeface="Arial" charset="0"/>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1293414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812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850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500" r="12500"/>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07504" y="4698861"/>
            <a:ext cx="8964577" cy="2086717"/>
          </a:xfrm>
          <a:prstGeom prst="rect">
            <a:avLst/>
          </a:prstGeom>
        </p:spPr>
        <p:txBody>
          <a:bodyPr wrap="square" lIns="91436" tIns="45716" rIns="91436" bIns="45716">
            <a:spAutoFit/>
          </a:bodyPr>
          <a:lstStyle/>
          <a:p>
            <a:pPr marL="0" marR="0" lvl="0" indent="0" algn="l" defTabSz="456951"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mn-ea"/>
                <a:cs typeface="Arial Narrow"/>
              </a:rPr>
              <a:t>“… I will set up </a:t>
            </a:r>
            <a:r>
              <a:rPr kumimoji="0" lang="en-US" sz="2400" b="1" i="1"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mn-ea"/>
                <a:cs typeface="Arial Narrow"/>
              </a:rPr>
              <a:t>one of</a:t>
            </a:r>
            <a:r>
              <a:rPr kumimoji="0" lang="en-US" sz="24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mn-ea"/>
                <a:cs typeface="Arial Narrow"/>
              </a:rPr>
              <a:t> your descendants after you, who shall be of your sons; and I will establish his kingdom. He shall build for Me a house, and I will establish his throne forever. I will be his father, and he shall be My son; and I will not take My lovingkindness away from him … But I will settle him </a:t>
            </a:r>
            <a:r>
              <a:rPr kumimoji="0" lang="en-US" sz="2400" b="1" i="1" u="none" strike="noStrike" kern="1200" cap="none" spc="0" normalizeH="0" baseline="0" noProof="0" dirty="0">
                <a:ln>
                  <a:noFill/>
                </a:ln>
                <a:solidFill>
                  <a:srgbClr val="F9FFBC"/>
                </a:solidFill>
                <a:effectLst>
                  <a:glow rad="101600">
                    <a:prstClr val="black">
                      <a:alpha val="75000"/>
                    </a:prstClr>
                  </a:glow>
                </a:effectLst>
                <a:uLnTx/>
                <a:uFillTx/>
                <a:latin typeface="Arial Narrow"/>
                <a:ea typeface="+mn-ea"/>
                <a:cs typeface="Arial Narrow"/>
              </a:rPr>
              <a:t>in My house </a:t>
            </a:r>
            <a:r>
              <a:rPr kumimoji="0" lang="en-US" sz="2400" b="1" i="0" u="none" strike="noStrike" kern="1200" cap="none" spc="0" normalizeH="0" baseline="0" noProof="0" dirty="0">
                <a:ln>
                  <a:noFill/>
                </a:ln>
                <a:solidFill>
                  <a:prstClr val="white"/>
                </a:solidFill>
                <a:effectLst>
                  <a:glow rad="101600">
                    <a:prstClr val="black">
                      <a:alpha val="75000"/>
                    </a:prstClr>
                  </a:glow>
                </a:effectLst>
                <a:uLnTx/>
                <a:uFillTx/>
                <a:latin typeface="Arial Narrow"/>
                <a:ea typeface="+mn-ea"/>
                <a:cs typeface="Arial Narrow"/>
              </a:rPr>
              <a:t>and in My kingdom forever, and his throne shall be established forever.”     </a:t>
            </a:r>
            <a:r>
              <a:rPr kumimoji="0" lang="en-US" sz="2000" b="1" i="0" u="none" strike="noStrike" kern="1200" cap="none" spc="0" normalizeH="0" baseline="0" noProof="0" dirty="0">
                <a:ln>
                  <a:noFill/>
                </a:ln>
                <a:solidFill>
                  <a:srgbClr val="FFF391"/>
                </a:solidFill>
                <a:effectLst>
                  <a:glow rad="101600">
                    <a:prstClr val="black">
                      <a:alpha val="75000"/>
                    </a:prstClr>
                  </a:glow>
                </a:effectLst>
                <a:uLnTx/>
                <a:uFillTx/>
                <a:latin typeface="Arial Narrow"/>
                <a:ea typeface="+mn-ea"/>
                <a:cs typeface="Arial Narrow"/>
              </a:rPr>
              <a:t>1 Chronicles 17:11-14 </a:t>
            </a:r>
          </a:p>
        </p:txBody>
      </p:sp>
      <p:sp>
        <p:nvSpPr>
          <p:cNvPr id="3" name="Rectangle 2">
            <a:extLst>
              <a:ext uri="{FF2B5EF4-FFF2-40B4-BE49-F238E27FC236}">
                <a16:creationId xmlns:a16="http://schemas.microsoft.com/office/drawing/2014/main" id="{DC6D508F-1ABC-3F4A-8BDB-C93834E213A4}"/>
              </a:ext>
            </a:extLst>
          </p:cNvPr>
          <p:cNvSpPr/>
          <p:nvPr/>
        </p:nvSpPr>
        <p:spPr>
          <a:xfrm>
            <a:off x="1024272" y="638529"/>
            <a:ext cx="6819013" cy="218521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88900">
                    <a:prstClr val="black"/>
                  </a:glow>
                </a:effectLst>
                <a:uLnTx/>
                <a:uFillTx/>
                <a:latin typeface="Arial Narrow" panose="020B0604020202020204" pitchFamily="34" charset="0"/>
                <a:ea typeface="+mn-ea"/>
                <a:cs typeface="Arial Narrow" panose="020B0604020202020204" pitchFamily="34" charset="0"/>
              </a:rPr>
              <a:t>“But the LORD will rise upon you, and His glory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88900">
                    <a:prstClr val="black"/>
                  </a:glow>
                </a:effectLst>
                <a:uLnTx/>
                <a:uFillTx/>
                <a:latin typeface="Arial Narrow" panose="020B0604020202020204" pitchFamily="34" charset="0"/>
                <a:ea typeface="+mn-ea"/>
                <a:cs typeface="Arial Narrow" panose="020B0604020202020204" pitchFamily="34" charset="0"/>
              </a:rPr>
              <a:t>will appear upon you.”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9FFBC"/>
                </a:solidFill>
                <a:effectLst>
                  <a:glow rad="88900">
                    <a:prstClr val="black"/>
                  </a:glow>
                </a:effectLst>
                <a:uLnTx/>
                <a:uFillTx/>
                <a:latin typeface="Arial Narrow" panose="020B0604020202020204" pitchFamily="34" charset="0"/>
                <a:ea typeface="+mn-ea"/>
                <a:cs typeface="Arial Narrow" panose="020B0604020202020204" pitchFamily="34" charset="0"/>
              </a:rPr>
              <a:t>Isaiah 60:2</a:t>
            </a:r>
          </a:p>
        </p:txBody>
      </p:sp>
    </p:spTree>
    <p:extLst>
      <p:ext uri="{BB962C8B-B14F-4D97-AF65-F5344CB8AC3E}">
        <p14:creationId xmlns:p14="http://schemas.microsoft.com/office/powerpoint/2010/main" val="7558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a:extLst>
              <a:ext uri="{FF2B5EF4-FFF2-40B4-BE49-F238E27FC236}">
                <a16:creationId xmlns:a16="http://schemas.microsoft.com/office/drawing/2014/main" id="{6AA43F71-0E14-E046-A8FA-FAA1A30CF9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6C20881-A676-AD46-B8C4-42AB09A30BA6}"/>
              </a:ext>
            </a:extLst>
          </p:cNvPr>
          <p:cNvSpPr/>
          <p:nvPr/>
        </p:nvSpPr>
        <p:spPr>
          <a:xfrm>
            <a:off x="215599" y="127452"/>
            <a:ext cx="6000307" cy="267765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“And nations will come to your light, and kings to the brightness of your rising. Lift up your eyes round about you and see; They all gather together, they come to you. Your sons will come from afar, and your daughters will be carried in arms.”  </a:t>
            </a:r>
            <a:r>
              <a:rPr kumimoji="0" lang="en-US" sz="2400" b="1" i="0" u="none" strike="noStrike" kern="1200" cap="none" spc="0" normalizeH="0" baseline="0" noProof="0" dirty="0">
                <a:ln>
                  <a:noFill/>
                </a:ln>
                <a:solidFill>
                  <a:srgbClr val="F9FFBC"/>
                </a:solidFill>
                <a:effectLst>
                  <a:glow rad="101600">
                    <a:prstClr val="black"/>
                  </a:glow>
                </a:effectLst>
                <a:uLnTx/>
                <a:uFillTx/>
                <a:latin typeface="Arial" panose="020B0604020202020204" pitchFamily="34" charset="0"/>
                <a:ea typeface="+mn-ea"/>
                <a:cs typeface="Arial" panose="020B0604020202020204" pitchFamily="34" charset="0"/>
              </a:rPr>
              <a:t>Isaiah 60:3-4</a:t>
            </a:r>
          </a:p>
        </p:txBody>
      </p:sp>
    </p:spTree>
    <p:extLst>
      <p:ext uri="{BB962C8B-B14F-4D97-AF65-F5344CB8AC3E}">
        <p14:creationId xmlns:p14="http://schemas.microsoft.com/office/powerpoint/2010/main" val="2734826762"/>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EA379-31D4-8349-B568-BBA619C82A92}"/>
              </a:ext>
            </a:extLst>
          </p:cNvPr>
          <p:cNvPicPr>
            <a:picLocks noChangeAspect="1"/>
          </p:cNvPicPr>
          <p:nvPr/>
        </p:nvPicPr>
        <p:blipFill rotWithShape="1">
          <a:blip r:embed="rId2"/>
          <a:srcRect l="12500" t="20726" r="12500"/>
          <a:stretch/>
        </p:blipFill>
        <p:spPr>
          <a:xfrm>
            <a:off x="0" y="0"/>
            <a:ext cx="9144000" cy="6858000"/>
          </a:xfrm>
          <a:prstGeom prst="rect">
            <a:avLst/>
          </a:prstGeom>
        </p:spPr>
      </p:pic>
      <p:sp>
        <p:nvSpPr>
          <p:cNvPr id="3" name="Rectangle 2">
            <a:extLst>
              <a:ext uri="{FF2B5EF4-FFF2-40B4-BE49-F238E27FC236}">
                <a16:creationId xmlns:a16="http://schemas.microsoft.com/office/drawing/2014/main" id="{C4F4A274-A46B-5649-8B4F-545D63454B8C}"/>
              </a:ext>
            </a:extLst>
          </p:cNvPr>
          <p:cNvSpPr/>
          <p:nvPr/>
        </p:nvSpPr>
        <p:spPr>
          <a:xfrm>
            <a:off x="297951" y="520044"/>
            <a:ext cx="8548098" cy="181588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“Then you will see and be radiant, and your heart will thrill and rejoice; Because the abundance of the sea will be turned to you, the wealth of the nations will come to you.” </a:t>
            </a:r>
            <a:r>
              <a:rPr kumimoji="0" lang="en-US" sz="2400" b="1" i="0" u="none" strike="noStrike" kern="1200" cap="none" spc="0" normalizeH="0" baseline="0" noProof="0" dirty="0">
                <a:ln>
                  <a:noFill/>
                </a:ln>
                <a:solidFill>
                  <a:srgbClr val="F9FFC4"/>
                </a:solidFill>
                <a:effectLst>
                  <a:glow rad="101600">
                    <a:prstClr val="black"/>
                  </a:glow>
                </a:effectLst>
                <a:uLnTx/>
                <a:uFillTx/>
                <a:latin typeface="Arial" panose="020B0604020202020204" pitchFamily="34" charset="0"/>
                <a:ea typeface="+mn-ea"/>
                <a:cs typeface="Arial" panose="020B0604020202020204" pitchFamily="34" charset="0"/>
              </a:rPr>
              <a:t>Isaiah 60:5</a:t>
            </a:r>
          </a:p>
        </p:txBody>
      </p:sp>
    </p:spTree>
    <p:extLst>
      <p:ext uri="{BB962C8B-B14F-4D97-AF65-F5344CB8AC3E}">
        <p14:creationId xmlns:p14="http://schemas.microsoft.com/office/powerpoint/2010/main" val="805618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over a snow covered mountain&#10;&#10;Description automatically generated">
            <a:extLst>
              <a:ext uri="{FF2B5EF4-FFF2-40B4-BE49-F238E27FC236}">
                <a16:creationId xmlns:a16="http://schemas.microsoft.com/office/drawing/2014/main" id="{5A45306F-C9E1-684C-ADEB-93B26C5C45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459"/>
            <a:ext cx="9144000" cy="6859460"/>
          </a:xfrm>
          <a:prstGeom prst="rect">
            <a:avLst/>
          </a:prstGeom>
        </p:spPr>
      </p:pic>
      <p:sp>
        <p:nvSpPr>
          <p:cNvPr id="2" name="Rectangle 1">
            <a:extLst>
              <a:ext uri="{FF2B5EF4-FFF2-40B4-BE49-F238E27FC236}">
                <a16:creationId xmlns:a16="http://schemas.microsoft.com/office/drawing/2014/main" id="{FC2D319F-F005-7C46-AB1F-469905260F0C}"/>
              </a:ext>
            </a:extLst>
          </p:cNvPr>
          <p:cNvSpPr/>
          <p:nvPr/>
        </p:nvSpPr>
        <p:spPr>
          <a:xfrm>
            <a:off x="272904" y="100736"/>
            <a:ext cx="6953693" cy="193899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“A multitude of camels will cover you, The young camels of Midian and Ephah; All those from Sheba will come; They will bring gold and frankincense, And will bear good news of the praises of the L</a:t>
            </a:r>
            <a:r>
              <a:rPr kumimoji="0" lang="en-US" sz="2000"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ORD</a:t>
            </a:r>
            <a:r>
              <a:rPr kumimoji="0" lang="en-US" sz="2400" b="1" i="0"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F9FFC4"/>
                </a:solidFill>
                <a:effectLst>
                  <a:glow rad="88900">
                    <a:prstClr val="black"/>
                  </a:glow>
                </a:effectLst>
                <a:uLnTx/>
                <a:uFillTx/>
                <a:latin typeface="Arial" panose="020B0604020202020204" pitchFamily="34" charset="0"/>
                <a:ea typeface="+mn-ea"/>
                <a:cs typeface="Arial" panose="020B0604020202020204" pitchFamily="34" charset="0"/>
              </a:rPr>
              <a:t>Isaiah 60:6</a:t>
            </a:r>
          </a:p>
        </p:txBody>
      </p:sp>
    </p:spTree>
    <p:extLst>
      <p:ext uri="{BB962C8B-B14F-4D97-AF65-F5344CB8AC3E}">
        <p14:creationId xmlns:p14="http://schemas.microsoft.com/office/powerpoint/2010/main" val="356701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0D226E-E6A8-5D4C-B230-9229BCB1DE11}"/>
              </a:ext>
            </a:extLst>
          </p:cNvPr>
          <p:cNvPicPr>
            <a:picLocks noChangeAspect="1"/>
          </p:cNvPicPr>
          <p:nvPr/>
        </p:nvPicPr>
        <p:blipFill rotWithShape="1">
          <a:blip r:embed="rId2"/>
          <a:srcRect l="12500" r="12500"/>
          <a:stretch/>
        </p:blipFill>
        <p:spPr>
          <a:xfrm>
            <a:off x="0" y="0"/>
            <a:ext cx="9144000" cy="6858000"/>
          </a:xfrm>
          <a:prstGeom prst="rect">
            <a:avLst/>
          </a:prstGeom>
        </p:spPr>
      </p:pic>
      <p:sp>
        <p:nvSpPr>
          <p:cNvPr id="4" name="Rectangle 3">
            <a:extLst>
              <a:ext uri="{FF2B5EF4-FFF2-40B4-BE49-F238E27FC236}">
                <a16:creationId xmlns:a16="http://schemas.microsoft.com/office/drawing/2014/main" id="{F5990ADB-DCE7-D44C-ABCB-A46C2061D813}"/>
              </a:ext>
            </a:extLst>
          </p:cNvPr>
          <p:cNvSpPr/>
          <p:nvPr/>
        </p:nvSpPr>
        <p:spPr>
          <a:xfrm>
            <a:off x="195209" y="5242981"/>
            <a:ext cx="8778672" cy="138499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“All the flocks of Kedar will be gathered together to you, the rams of </a:t>
            </a:r>
            <a:r>
              <a:rPr kumimoji="0" lang="en-US" sz="2800" b="1" i="0"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Nebaioth</a:t>
            </a:r>
            <a:r>
              <a:rPr kumimoji="0" lang="en-US" sz="28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 will minister to you…”  </a:t>
            </a:r>
            <a:r>
              <a:rPr kumimoji="0" lang="en-US" sz="2400" b="1" i="0" u="none" strike="noStrike" kern="1200" cap="none" spc="0" normalizeH="0" baseline="0" noProof="0" dirty="0">
                <a:ln>
                  <a:noFill/>
                </a:ln>
                <a:solidFill>
                  <a:srgbClr val="F9FFC4"/>
                </a:solidFill>
                <a:effectLst>
                  <a:glow rad="101600">
                    <a:prstClr val="black"/>
                  </a:glow>
                </a:effectLst>
                <a:uLnTx/>
                <a:uFillTx/>
                <a:latin typeface="Arial" panose="020B0604020202020204" pitchFamily="34" charset="0"/>
                <a:ea typeface="+mn-ea"/>
                <a:cs typeface="Arial" panose="020B0604020202020204" pitchFamily="34" charset="0"/>
              </a:rPr>
              <a:t>Isaiah 60:7a</a:t>
            </a:r>
          </a:p>
        </p:txBody>
      </p:sp>
    </p:spTree>
    <p:extLst>
      <p:ext uri="{BB962C8B-B14F-4D97-AF65-F5344CB8AC3E}">
        <p14:creationId xmlns:p14="http://schemas.microsoft.com/office/powerpoint/2010/main" val="98875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0A00B3-6F00-134B-B3C7-C8E0565869A4}"/>
              </a:ext>
            </a:extLst>
          </p:cNvPr>
          <p:cNvPicPr>
            <a:picLocks noChangeAspect="1"/>
          </p:cNvPicPr>
          <p:nvPr/>
        </p:nvPicPr>
        <p:blipFill rotWithShape="1">
          <a:blip r:embed="rId2"/>
          <a:srcRect l="6578" r="8579"/>
          <a:stretch/>
        </p:blipFill>
        <p:spPr>
          <a:xfrm>
            <a:off x="0" y="0"/>
            <a:ext cx="9144000" cy="6858000"/>
          </a:xfrm>
          <a:prstGeom prst="rect">
            <a:avLst/>
          </a:prstGeom>
        </p:spPr>
      </p:pic>
      <p:sp>
        <p:nvSpPr>
          <p:cNvPr id="3" name="Rectangle 2">
            <a:extLst>
              <a:ext uri="{FF2B5EF4-FFF2-40B4-BE49-F238E27FC236}">
                <a16:creationId xmlns:a16="http://schemas.microsoft.com/office/drawing/2014/main" id="{41EE6988-7B3B-A042-9410-81161F5836B2}"/>
              </a:ext>
            </a:extLst>
          </p:cNvPr>
          <p:cNvSpPr/>
          <p:nvPr/>
        </p:nvSpPr>
        <p:spPr>
          <a:xfrm>
            <a:off x="3918677" y="5078640"/>
            <a:ext cx="5018569" cy="120032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“They will go up with acceptance on My altar, and I shall glorify My glorious house.” </a:t>
            </a:r>
            <a:r>
              <a:rPr kumimoji="0" lang="en-US" sz="2400" b="1" i="0" u="none" strike="noStrike" kern="1200" cap="none" spc="0" normalizeH="0" baseline="0" noProof="0" dirty="0">
                <a:ln>
                  <a:noFill/>
                </a:ln>
                <a:solidFill>
                  <a:srgbClr val="F9FFC4"/>
                </a:solidFill>
                <a:effectLst>
                  <a:glow rad="101600">
                    <a:prstClr val="black"/>
                  </a:glow>
                </a:effectLst>
                <a:uLnTx/>
                <a:uFillTx/>
                <a:latin typeface="Arial" panose="020B0604020202020204" pitchFamily="34" charset="0"/>
                <a:ea typeface="+mn-ea"/>
                <a:cs typeface="Arial" panose="020B0604020202020204" pitchFamily="34" charset="0"/>
              </a:rPr>
              <a:t>Isaiah 60:7b</a:t>
            </a:r>
          </a:p>
        </p:txBody>
      </p:sp>
    </p:spTree>
    <p:extLst>
      <p:ext uri="{BB962C8B-B14F-4D97-AF65-F5344CB8AC3E}">
        <p14:creationId xmlns:p14="http://schemas.microsoft.com/office/powerpoint/2010/main" val="1976232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a:extLst>
              <a:ext uri="{FF2B5EF4-FFF2-40B4-BE49-F238E27FC236}">
                <a16:creationId xmlns:a16="http://schemas.microsoft.com/office/drawing/2014/main" id="{61295974-22F0-C24C-9F45-DE64D6B15D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48"/>
          <a:stretch/>
        </p:blipFill>
        <p:spPr bwMode="auto">
          <a:xfrm>
            <a:off x="-1" y="0"/>
            <a:ext cx="9144001" cy="6926172"/>
          </a:xfrm>
          <a:prstGeom prst="rect">
            <a:avLst/>
          </a:prstGeom>
          <a:noFill/>
          <a:ln>
            <a:noFill/>
          </a:ln>
          <a:effectLst>
            <a:outerShdw dist="35921" sx="1000" sy="1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60771" name="Text Box 3">
            <a:extLst>
              <a:ext uri="{FF2B5EF4-FFF2-40B4-BE49-F238E27FC236}">
                <a16:creationId xmlns:a16="http://schemas.microsoft.com/office/drawing/2014/main" id="{5B4BC5BB-CB6D-B14F-ADCE-2FE5A3896994}"/>
              </a:ext>
            </a:extLst>
          </p:cNvPr>
          <p:cNvSpPr txBox="1">
            <a:spLocks noChangeArrowheads="1"/>
          </p:cNvSpPr>
          <p:nvPr/>
        </p:nvSpPr>
        <p:spPr bwMode="auto">
          <a:xfrm>
            <a:off x="415130" y="4964115"/>
            <a:ext cx="8313737" cy="1569660"/>
          </a:xfrm>
          <a:prstGeom prst="rect">
            <a:avLst/>
          </a:prstGeom>
        </p:spPr>
        <p:txBody>
          <a:bodyPr wrap="square">
            <a:spAutoFit/>
          </a:bodyPr>
          <a:lstStyle>
            <a:defPPr>
              <a:defRPr lang="en-US"/>
            </a:defPPr>
            <a:lvl1pPr defTabSz="914377">
              <a:defRPr sz="2400" b="1">
                <a:solidFill>
                  <a:prstClr val="white"/>
                </a:solidFill>
                <a:effectLst>
                  <a:glow rad="101600">
                    <a:prstClr val="black"/>
                  </a:glow>
                </a:effectLst>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“Thus says the L</a:t>
            </a:r>
            <a:r>
              <a:rPr kumimoji="0" lang="en-US" altLang="en-US" sz="20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ORD</a:t>
            </a:r>
            <a:r>
              <a:rPr kumimoji="0" lang="en-US" altLang="en-US" sz="24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 ‘I will return to Zion and dwell in the midst of Jerusalem. Then Jerusalem will be called the City of Truth, and the mountain of the L</a:t>
            </a:r>
            <a:r>
              <a:rPr kumimoji="0" lang="en-US" altLang="en-US" sz="20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ORD</a:t>
            </a:r>
            <a:r>
              <a:rPr kumimoji="0" lang="en-US" altLang="en-US" sz="2400" b="1" i="0"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mn-ea"/>
                <a:cs typeface="Arial" panose="020B0604020202020204" pitchFamily="34" charset="0"/>
              </a:rPr>
              <a:t> of hosts will be called the Holy Mountain.”  Zechariah 8:3</a:t>
            </a:r>
          </a:p>
        </p:txBody>
      </p:sp>
    </p:spTree>
    <p:extLst>
      <p:ext uri="{BB962C8B-B14F-4D97-AF65-F5344CB8AC3E}">
        <p14:creationId xmlns:p14="http://schemas.microsoft.com/office/powerpoint/2010/main" val="18872359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C00000"/>
            </a:gs>
          </a:gsLst>
          <a:lin ang="5400000" scaled="1"/>
        </a:gradFill>
        <a:effectLst/>
      </p:bgPr>
    </p:bg>
    <p:spTree>
      <p:nvGrpSpPr>
        <p:cNvPr id="1" name=""/>
        <p:cNvGrpSpPr/>
        <p:nvPr/>
      </p:nvGrpSpPr>
      <p:grpSpPr>
        <a:xfrm>
          <a:off x="0" y="0"/>
          <a:ext cx="0" cy="0"/>
          <a:chOff x="0" y="0"/>
          <a:chExt cx="0" cy="0"/>
        </a:xfrm>
      </p:grpSpPr>
      <p:sp>
        <p:nvSpPr>
          <p:cNvPr id="1094659" name="Text Box 2"/>
          <p:cNvSpPr txBox="1">
            <a:spLocks noChangeArrowheads="1"/>
          </p:cNvSpPr>
          <p:nvPr/>
        </p:nvSpPr>
        <p:spPr bwMode="auto">
          <a:xfrm>
            <a:off x="762000" y="44624"/>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a:ln>
                  <a:noFill/>
                </a:ln>
                <a:solidFill>
                  <a:srgbClr val="FFFFFF"/>
                </a:solidFill>
                <a:effectLst/>
                <a:uLnTx/>
                <a:uFillTx/>
                <a:latin typeface="Arial" charset="0"/>
                <a:ea typeface="ＭＳ Ｐゴシック" charset="0"/>
              </a:rPr>
              <a:t>Isaiah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40–66 Structure</a:t>
            </a: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7829" name="Text Box 5"/>
          <p:cNvSpPr txBox="1">
            <a:spLocks noChangeArrowheads="1"/>
          </p:cNvSpPr>
          <p:nvPr/>
        </p:nvSpPr>
        <p:spPr bwMode="auto">
          <a:xfrm>
            <a:off x="1083717"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Deliverance from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Babylon</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94670" name="Rectangle 13"/>
          <p:cNvSpPr>
            <a:spLocks noChangeArrowheads="1"/>
          </p:cNvSpPr>
          <p:nvPr/>
        </p:nvSpPr>
        <p:spPr bwMode="auto">
          <a:xfrm>
            <a:off x="762000" y="644699"/>
            <a:ext cx="7772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1" i="1" u="none" strike="noStrike" kern="1200" cap="none" spc="0" normalizeH="0" baseline="0" noProof="0" dirty="0">
                <a:ln>
                  <a:noFill/>
                </a:ln>
                <a:solidFill>
                  <a:srgbClr val="FFFFFF"/>
                </a:solidFill>
                <a:effectLst/>
                <a:uLnTx/>
                <a:uFillTx/>
                <a:latin typeface="Arial" charset="0"/>
                <a:ea typeface="ＭＳ Ｐゴシック" charset="0"/>
              </a:rPr>
              <a:t>Adapted from John A. Martin, Dallas Seminary</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469</a:t>
            </a:r>
          </a:p>
        </p:txBody>
      </p:sp>
      <p:sp>
        <p:nvSpPr>
          <p:cNvPr id="16" name="Text Box 5">
            <a:extLst>
              <a:ext uri="{FF2B5EF4-FFF2-40B4-BE49-F238E27FC236}">
                <a16:creationId xmlns:a16="http://schemas.microsoft.com/office/drawing/2014/main" id="{46CF060B-574C-0246-A873-1F14A4BF903C}"/>
              </a:ext>
            </a:extLst>
          </p:cNvPr>
          <p:cNvSpPr txBox="1">
            <a:spLocks noChangeArrowheads="1"/>
          </p:cNvSpPr>
          <p:nvPr/>
        </p:nvSpPr>
        <p:spPr bwMode="auto">
          <a:xfrm>
            <a:off x="61038" y="2697447"/>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40–45</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 name="Text Box 5">
            <a:extLst>
              <a:ext uri="{FF2B5EF4-FFF2-40B4-BE49-F238E27FC236}">
                <a16:creationId xmlns:a16="http://schemas.microsoft.com/office/drawing/2014/main" id="{BD3B8DBA-1B1D-2C48-84C2-19C6A612B1CE}"/>
              </a:ext>
            </a:extLst>
          </p:cNvPr>
          <p:cNvSpPr txBox="1">
            <a:spLocks noChangeArrowheads="1"/>
          </p:cNvSpPr>
          <p:nvPr/>
        </p:nvSpPr>
        <p:spPr bwMode="auto">
          <a:xfrm>
            <a:off x="61038"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Comfort</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 name="Text Box 5">
            <a:extLst>
              <a:ext uri="{FF2B5EF4-FFF2-40B4-BE49-F238E27FC236}">
                <a16:creationId xmlns:a16="http://schemas.microsoft.com/office/drawing/2014/main" id="{9595F9ED-02D4-6D43-A7BE-CE1281F68713}"/>
              </a:ext>
            </a:extLst>
          </p:cNvPr>
          <p:cNvSpPr txBox="1">
            <a:spLocks noChangeArrowheads="1"/>
          </p:cNvSpPr>
          <p:nvPr/>
        </p:nvSpPr>
        <p:spPr bwMode="auto">
          <a:xfrm>
            <a:off x="1835696" y="2697447"/>
            <a:ext cx="1152128"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46–48</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9" name="Text Box 5">
            <a:extLst>
              <a:ext uri="{FF2B5EF4-FFF2-40B4-BE49-F238E27FC236}">
                <a16:creationId xmlns:a16="http://schemas.microsoft.com/office/drawing/2014/main" id="{F6921764-6761-4041-AD0C-1B8D83D93FB4}"/>
              </a:ext>
            </a:extLst>
          </p:cNvPr>
          <p:cNvSpPr txBox="1">
            <a:spLocks noChangeArrowheads="1"/>
          </p:cNvSpPr>
          <p:nvPr/>
        </p:nvSpPr>
        <p:spPr bwMode="auto">
          <a:xfrm>
            <a:off x="1606199"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Deliverance</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0" name="Text Box 5">
            <a:extLst>
              <a:ext uri="{FF2B5EF4-FFF2-40B4-BE49-F238E27FC236}">
                <a16:creationId xmlns:a16="http://schemas.microsoft.com/office/drawing/2014/main" id="{B77250D9-6555-0D42-BADE-9362360A6869}"/>
              </a:ext>
            </a:extLst>
          </p:cNvPr>
          <p:cNvSpPr txBox="1">
            <a:spLocks noChangeArrowheads="1"/>
          </p:cNvSpPr>
          <p:nvPr/>
        </p:nvSpPr>
        <p:spPr bwMode="auto">
          <a:xfrm>
            <a:off x="3325111" y="2697447"/>
            <a:ext cx="109291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49–52</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1" name="Text Box 5">
            <a:extLst>
              <a:ext uri="{FF2B5EF4-FFF2-40B4-BE49-F238E27FC236}">
                <a16:creationId xmlns:a16="http://schemas.microsoft.com/office/drawing/2014/main" id="{661E15E3-BA66-774E-B423-A70B0A39AFF3}"/>
              </a:ext>
            </a:extLst>
          </p:cNvPr>
          <p:cNvSpPr txBox="1">
            <a:spLocks noChangeArrowheads="1"/>
          </p:cNvSpPr>
          <p:nvPr/>
        </p:nvSpPr>
        <p:spPr bwMode="auto">
          <a:xfrm>
            <a:off x="3332226" y="1468144"/>
            <a:ext cx="2505089"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Encouragement</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 name="Text Box 5">
            <a:extLst>
              <a:ext uri="{FF2B5EF4-FFF2-40B4-BE49-F238E27FC236}">
                <a16:creationId xmlns:a16="http://schemas.microsoft.com/office/drawing/2014/main" id="{10AF6858-F21B-6B45-846A-8EC79C1A9D17}"/>
              </a:ext>
            </a:extLst>
          </p:cNvPr>
          <p:cNvSpPr txBox="1">
            <a:spLocks noChangeArrowheads="1"/>
          </p:cNvSpPr>
          <p:nvPr/>
        </p:nvSpPr>
        <p:spPr bwMode="auto">
          <a:xfrm>
            <a:off x="6084168" y="2697447"/>
            <a:ext cx="129614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58–59</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3" name="Text Box 5">
            <a:extLst>
              <a:ext uri="{FF2B5EF4-FFF2-40B4-BE49-F238E27FC236}">
                <a16:creationId xmlns:a16="http://schemas.microsoft.com/office/drawing/2014/main" id="{1D1F799E-0271-0D4C-B82F-099F6AE52137}"/>
              </a:ext>
            </a:extLst>
          </p:cNvPr>
          <p:cNvSpPr txBox="1">
            <a:spLocks noChangeArrowheads="1"/>
          </p:cNvSpPr>
          <p:nvPr/>
        </p:nvSpPr>
        <p:spPr bwMode="auto">
          <a:xfrm>
            <a:off x="5868144"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Cleansing</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 name="Text Box 5">
            <a:extLst>
              <a:ext uri="{FF2B5EF4-FFF2-40B4-BE49-F238E27FC236}">
                <a16:creationId xmlns:a16="http://schemas.microsoft.com/office/drawing/2014/main" id="{18BB693E-6363-E741-AE00-C5F2E044A5DE}"/>
              </a:ext>
            </a:extLst>
          </p:cNvPr>
          <p:cNvSpPr txBox="1">
            <a:spLocks noChangeArrowheads="1"/>
          </p:cNvSpPr>
          <p:nvPr/>
        </p:nvSpPr>
        <p:spPr bwMode="auto">
          <a:xfrm>
            <a:off x="7668345" y="2697447"/>
            <a:ext cx="1296144"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60–66</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5" name="Text Box 5">
            <a:extLst>
              <a:ext uri="{FF2B5EF4-FFF2-40B4-BE49-F238E27FC236}">
                <a16:creationId xmlns:a16="http://schemas.microsoft.com/office/drawing/2014/main" id="{D2EE3B53-DD63-FF45-AAFB-CC417F90605B}"/>
              </a:ext>
            </a:extLst>
          </p:cNvPr>
          <p:cNvSpPr txBox="1">
            <a:spLocks noChangeArrowheads="1"/>
          </p:cNvSpPr>
          <p:nvPr/>
        </p:nvSpPr>
        <p:spPr bwMode="auto">
          <a:xfrm>
            <a:off x="7492429" y="1468144"/>
            <a:ext cx="1616075"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Condition</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8" name="Text Box 5">
            <a:extLst>
              <a:ext uri="{FF2B5EF4-FFF2-40B4-BE49-F238E27FC236}">
                <a16:creationId xmlns:a16="http://schemas.microsoft.com/office/drawing/2014/main" id="{DCEE175C-BE34-1945-9FA7-58B986B88C3B}"/>
              </a:ext>
            </a:extLst>
          </p:cNvPr>
          <p:cNvSpPr txBox="1">
            <a:spLocks noChangeArrowheads="1"/>
          </p:cNvSpPr>
          <p:nvPr/>
        </p:nvSpPr>
        <p:spPr bwMode="auto">
          <a:xfrm>
            <a:off x="4893642" y="2697447"/>
            <a:ext cx="1008501"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54–57</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9" name="Text Box 5">
            <a:extLst>
              <a:ext uri="{FF2B5EF4-FFF2-40B4-BE49-F238E27FC236}">
                <a16:creationId xmlns:a16="http://schemas.microsoft.com/office/drawing/2014/main" id="{0D776FE6-3977-EF4C-9063-76531DF8421A}"/>
              </a:ext>
            </a:extLst>
          </p:cNvPr>
          <p:cNvSpPr txBox="1">
            <a:spLocks noChangeArrowheads="1"/>
          </p:cNvSpPr>
          <p:nvPr/>
        </p:nvSpPr>
        <p:spPr bwMode="auto">
          <a:xfrm>
            <a:off x="4355976" y="2697447"/>
            <a:ext cx="537666" cy="371513"/>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53</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0" name="Text Box 5">
            <a:extLst>
              <a:ext uri="{FF2B5EF4-FFF2-40B4-BE49-F238E27FC236}">
                <a16:creationId xmlns:a16="http://schemas.microsoft.com/office/drawing/2014/main" id="{59B7E6A7-37FE-4642-BBE4-9889165BAA9F}"/>
              </a:ext>
            </a:extLst>
          </p:cNvPr>
          <p:cNvSpPr txBox="1">
            <a:spLocks noChangeArrowheads="1"/>
          </p:cNvSpPr>
          <p:nvPr/>
        </p:nvSpPr>
        <p:spPr bwMode="auto">
          <a:xfrm>
            <a:off x="3846512"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Deliverance from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 name="Text Box 5">
            <a:extLst>
              <a:ext uri="{FF2B5EF4-FFF2-40B4-BE49-F238E27FC236}">
                <a16:creationId xmlns:a16="http://schemas.microsoft.com/office/drawing/2014/main" id="{F79AA2D2-6AC8-674E-BB7C-7A7EB1996320}"/>
              </a:ext>
            </a:extLst>
          </p:cNvPr>
          <p:cNvSpPr txBox="1">
            <a:spLocks noChangeArrowheads="1"/>
          </p:cNvSpPr>
          <p:nvPr/>
        </p:nvSpPr>
        <p:spPr bwMode="auto">
          <a:xfrm>
            <a:off x="6609306" y="5157192"/>
            <a:ext cx="1616075" cy="92551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Deliverance in the </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Millennium</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4" name="Group 3">
            <a:extLst>
              <a:ext uri="{FF2B5EF4-FFF2-40B4-BE49-F238E27FC236}">
                <a16:creationId xmlns:a16="http://schemas.microsoft.com/office/drawing/2014/main" id="{6C4DDD6C-6E92-F345-B33A-373D02D741A6}"/>
              </a:ext>
            </a:extLst>
          </p:cNvPr>
          <p:cNvGrpSpPr/>
          <p:nvPr/>
        </p:nvGrpSpPr>
        <p:grpSpPr>
          <a:xfrm>
            <a:off x="3965107" y="3180141"/>
            <a:ext cx="1326973" cy="1944216"/>
            <a:chOff x="3965106" y="3212976"/>
            <a:chExt cx="1326973" cy="1944216"/>
          </a:xfrm>
        </p:grpSpPr>
        <p:sp>
          <p:nvSpPr>
            <p:cNvPr id="3" name="Rectangle 2">
              <a:extLst>
                <a:ext uri="{FF2B5EF4-FFF2-40B4-BE49-F238E27FC236}">
                  <a16:creationId xmlns:a16="http://schemas.microsoft.com/office/drawing/2014/main" id="{7E15327B-2060-044E-B99F-BF704C1AD1A4}"/>
                </a:ext>
              </a:extLst>
            </p:cNvPr>
            <p:cNvSpPr/>
            <p:nvPr/>
          </p:nvSpPr>
          <p:spPr bwMode="auto">
            <a:xfrm>
              <a:off x="4484577" y="3212976"/>
              <a:ext cx="288032" cy="1944216"/>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4" name="Rectangle 33">
              <a:extLst>
                <a:ext uri="{FF2B5EF4-FFF2-40B4-BE49-F238E27FC236}">
                  <a16:creationId xmlns:a16="http://schemas.microsoft.com/office/drawing/2014/main" id="{F83BD046-5A19-D244-9083-D10FDC797597}"/>
                </a:ext>
              </a:extLst>
            </p:cNvPr>
            <p:cNvSpPr/>
            <p:nvPr/>
          </p:nvSpPr>
          <p:spPr bwMode="auto">
            <a:xfrm rot="5400000">
              <a:off x="4484577" y="3125554"/>
              <a:ext cx="288032" cy="1326973"/>
            </a:xfrm>
            <a:prstGeom prst="rect">
              <a:avLst/>
            </a:prstGeom>
            <a:solidFill>
              <a:srgbClr val="00B8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grpSp>
      <p:sp>
        <p:nvSpPr>
          <p:cNvPr id="36" name="Text Box 5">
            <a:extLst>
              <a:ext uri="{FF2B5EF4-FFF2-40B4-BE49-F238E27FC236}">
                <a16:creationId xmlns:a16="http://schemas.microsoft.com/office/drawing/2014/main" id="{2BE5DB56-A672-1C4B-9E01-AECC00E1EFC7}"/>
              </a:ext>
            </a:extLst>
          </p:cNvPr>
          <p:cNvSpPr txBox="1">
            <a:spLocks noChangeArrowheads="1"/>
          </p:cNvSpPr>
          <p:nvPr/>
        </p:nvSpPr>
        <p:spPr bwMode="auto">
          <a:xfrm>
            <a:off x="3316146" y="1772376"/>
            <a:ext cx="109291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for</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Jews</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7" name="Text Box 5">
            <a:extLst>
              <a:ext uri="{FF2B5EF4-FFF2-40B4-BE49-F238E27FC236}">
                <a16:creationId xmlns:a16="http://schemas.microsoft.com/office/drawing/2014/main" id="{A5C6B1BF-AA79-EA4D-A538-5F0E692663DC}"/>
              </a:ext>
            </a:extLst>
          </p:cNvPr>
          <p:cNvSpPr txBox="1">
            <a:spLocks noChangeArrowheads="1"/>
          </p:cNvSpPr>
          <p:nvPr/>
        </p:nvSpPr>
        <p:spPr bwMode="auto">
          <a:xfrm>
            <a:off x="4822217" y="1745482"/>
            <a:ext cx="109291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for</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Gentiles</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 name="Text Box 5">
            <a:extLst>
              <a:ext uri="{FF2B5EF4-FFF2-40B4-BE49-F238E27FC236}">
                <a16:creationId xmlns:a16="http://schemas.microsoft.com/office/drawing/2014/main" id="{8DDC6B05-B6C3-1C47-921B-C86F5715B32C}"/>
              </a:ext>
            </a:extLst>
          </p:cNvPr>
          <p:cNvSpPr txBox="1">
            <a:spLocks noChangeArrowheads="1"/>
          </p:cNvSpPr>
          <p:nvPr/>
        </p:nvSpPr>
        <p:spPr bwMode="auto">
          <a:xfrm>
            <a:off x="6166923" y="1736518"/>
            <a:ext cx="109291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from</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9" name="Text Box 5">
            <a:extLst>
              <a:ext uri="{FF2B5EF4-FFF2-40B4-BE49-F238E27FC236}">
                <a16:creationId xmlns:a16="http://schemas.microsoft.com/office/drawing/2014/main" id="{B6B9AF18-9C10-2548-B5D4-58243E306FA9}"/>
              </a:ext>
            </a:extLst>
          </p:cNvPr>
          <p:cNvSpPr txBox="1">
            <a:spLocks noChangeArrowheads="1"/>
          </p:cNvSpPr>
          <p:nvPr/>
        </p:nvSpPr>
        <p:spPr bwMode="auto">
          <a:xfrm>
            <a:off x="7744712" y="1736518"/>
            <a:ext cx="1092914" cy="648512"/>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of</a:t>
            </a:r>
            <a:b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Glory</a:t>
            </a:r>
            <a:endParaRPr kumimoji="0" lang="en-GB"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8731873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7829"/>
                                        </p:tgtEl>
                                        <p:attrNameLst>
                                          <p:attrName>style.visibility</p:attrName>
                                        </p:attrNameLst>
                                      </p:cBhvr>
                                      <p:to>
                                        <p:strVal val="visible"/>
                                      </p:to>
                                    </p:set>
                                    <p:animEffect transition="in" filter="blinds(horizontal)">
                                      <p:cBhvr>
                                        <p:cTn id="15" dur="500"/>
                                        <p:tgtEl>
                                          <p:spTgt spid="7782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par>
                          <p:cTn id="29" fill="hold">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linds(horizontal)">
                                      <p:cBhvr>
                                        <p:cTn id="40" dur="500"/>
                                        <p:tgtEl>
                                          <p:spTgt spid="3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linds(horizontal)">
                                      <p:cBhvr>
                                        <p:cTn id="48" dur="500"/>
                                        <p:tgtEl>
                                          <p:spTgt spid="23"/>
                                        </p:tgtEl>
                                      </p:cBhvr>
                                    </p:animEffec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linds(horizontal)">
                                      <p:cBhvr>
                                        <p:cTn id="60" dur="500"/>
                                        <p:tgtEl>
                                          <p:spTgt spid="25"/>
                                        </p:tgtEl>
                                      </p:cBhvr>
                                    </p:animEffect>
                                  </p:childTnLst>
                                </p:cTn>
                              </p:par>
                            </p:childTnLst>
                          </p:cTn>
                        </p:par>
                        <p:par>
                          <p:cTn id="61" fill="hold">
                            <p:stCondLst>
                              <p:cond delay="500"/>
                            </p:stCondLst>
                            <p:childTnLst>
                              <p:par>
                                <p:cTn id="62" presetID="3" presetClass="entr" presetSubtype="1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blinds(horizontal)">
                                      <p:cBhvr>
                                        <p:cTn id="64" dur="500"/>
                                        <p:tgtEl>
                                          <p:spTgt spid="3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linds(horizont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blinds(horizontal)">
                                      <p:cBhvr>
                                        <p:cTn id="77" dur="500"/>
                                        <p:tgtEl>
                                          <p:spTgt spid="30"/>
                                        </p:tgtEl>
                                      </p:cBhvr>
                                    </p:animEffect>
                                  </p:childTnLst>
                                </p:cTn>
                              </p:par>
                              <p:par>
                                <p:cTn id="78" presetID="5" presetClass="entr" presetSubtype="1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checkerboard(across)">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linds(horizontal)">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6" grpId="0"/>
      <p:bldP spid="37" grpId="0"/>
      <p:bldP spid="38"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best Ezek Temple2.tiff"/>
          <p:cNvPicPr>
            <a:picLocks noChangeAspect="1"/>
          </p:cNvPicPr>
          <p:nvPr/>
        </p:nvPicPr>
        <p:blipFill rotWithShape="1">
          <a:blip r:embed="rId2">
            <a:extLst>
              <a:ext uri="{28A0092B-C50C-407E-A947-70E740481C1C}">
                <a14:useLocalDpi xmlns:a14="http://schemas.microsoft.com/office/drawing/2010/main" val="0"/>
              </a:ext>
            </a:extLst>
          </a:blip>
          <a:srcRect l="6449" t="19412" r="17677" b="21765"/>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9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44073"/>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F1EEC3CC-1F0D-742B-C64E-2B1B02AD3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53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823D6D-EBAA-854F-BFAC-6ACAD183ACBE}"/>
              </a:ext>
            </a:extLst>
          </p:cNvPr>
          <p:cNvSpPr/>
          <p:nvPr/>
        </p:nvSpPr>
        <p:spPr>
          <a:xfrm>
            <a:off x="306804" y="4869160"/>
            <a:ext cx="8530391" cy="181588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“Who are these who fly like a cloud, and like the doves to their lattices? Surely the coastlands will wait for Me; And the ships of Tarshish will come first, to bring your sons from afar, their silver and their gold with them….” </a:t>
            </a:r>
            <a:r>
              <a:rPr kumimoji="0" lang="en-US" sz="2400" b="1" i="0" u="none" strike="noStrike" kern="1200" cap="none" spc="0" normalizeH="0" baseline="0" noProof="0" dirty="0">
                <a:ln>
                  <a:noFill/>
                </a:ln>
                <a:solidFill>
                  <a:srgbClr val="F9FFC4"/>
                </a:solidFill>
                <a:effectLst>
                  <a:glow rad="101600">
                    <a:prstClr val="black"/>
                  </a:glow>
                </a:effectLst>
                <a:uLnTx/>
                <a:uFillTx/>
                <a:latin typeface="Arial Narrow" panose="020B0604020202020204" pitchFamily="34" charset="0"/>
                <a:ea typeface="+mn-ea"/>
                <a:cs typeface="Arial Narrow" panose="020B0604020202020204" pitchFamily="34" charset="0"/>
              </a:rPr>
              <a:t>Isaiah 60:8</a:t>
            </a:r>
          </a:p>
        </p:txBody>
      </p:sp>
    </p:spTree>
    <p:extLst>
      <p:ext uri="{BB962C8B-B14F-4D97-AF65-F5344CB8AC3E}">
        <p14:creationId xmlns:p14="http://schemas.microsoft.com/office/powerpoint/2010/main" val="5012869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Amillennial Spiritualization</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635896" y="707851"/>
            <a:ext cx="5508104" cy="61501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sz="2000" dirty="0">
                <a:effectLst/>
              </a:rPr>
              <a:t>Isaiah 60:1-8. As far as we have the knowledge of God in us, and the favour of God towards us, our light is come. And if God’s glory is seen upon us to our honour, we ought, not only with our lips, but in our lives, to return its praise. We meet with nothing in the history of the Jews which can be deemed a fulfilment of the prophecy in this chapter; we must conclude it relates principally to future events. It predicts the purity and enlargement of the church. The conversion of souls is here described. They fly to Christ, to the church, to the word and ordinances, as doves to their own home; thither they fly for refuge and shelter, thither they fly for rest. What a pleasant sight to see poor souls hastening to Christ!</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2050" name="Picture 2" descr="undefined">
            <a:extLst>
              <a:ext uri="{FF2B5EF4-FFF2-40B4-BE49-F238E27FC236}">
                <a16:creationId xmlns:a16="http://schemas.microsoft.com/office/drawing/2014/main" id="{8EC04021-511A-2DA0-1442-4BDF4AAC5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7" y="1214507"/>
            <a:ext cx="3529469" cy="43651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A0C80CF-9DA5-C6D3-CAB0-463D82D6EBE3}"/>
              </a:ext>
            </a:extLst>
          </p:cNvPr>
          <p:cNvSpPr txBox="1">
            <a:spLocks noChangeArrowheads="1"/>
          </p:cNvSpPr>
          <p:nvPr/>
        </p:nvSpPr>
        <p:spPr bwMode="auto">
          <a:xfrm>
            <a:off x="0" y="5849092"/>
            <a:ext cx="3635896" cy="4889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Matthew Henry (1662-1714)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195631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clouds in the sky&#10;&#10;Description automatically generated">
            <a:extLst>
              <a:ext uri="{FF2B5EF4-FFF2-40B4-BE49-F238E27FC236}">
                <a16:creationId xmlns:a16="http://schemas.microsoft.com/office/drawing/2014/main" id="{0C570C02-B802-F940-9D17-57D6AB4F33D9}"/>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2823D6D-EBAA-854F-BFAC-6ACAD183ACBE}"/>
              </a:ext>
            </a:extLst>
          </p:cNvPr>
          <p:cNvSpPr/>
          <p:nvPr/>
        </p:nvSpPr>
        <p:spPr>
          <a:xfrm>
            <a:off x="447175" y="1459230"/>
            <a:ext cx="8249653" cy="215443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“for the name of the L</a:t>
            </a:r>
            <a:r>
              <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ORD</a:t>
            </a: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 your God,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and for </a:t>
            </a:r>
            <a:r>
              <a:rPr kumimoji="0" lang="en-US" sz="3200" b="1" i="0" u="none" strike="noStrike" kern="1200" cap="none" spc="0" normalizeH="0" baseline="0" noProof="0" dirty="0">
                <a:ln>
                  <a:noFill/>
                </a:ln>
                <a:solidFill>
                  <a:srgbClr val="F9FFBC"/>
                </a:solidFill>
                <a:effectLst>
                  <a:glow rad="101600">
                    <a:prstClr val="black"/>
                  </a:glow>
                </a:effectLst>
                <a:uLnTx/>
                <a:uFillTx/>
                <a:latin typeface="Arial Narrow" panose="020B0604020202020204" pitchFamily="34" charset="0"/>
                <a:ea typeface="+mn-ea"/>
                <a:cs typeface="Arial Narrow" panose="020B0604020202020204" pitchFamily="34" charset="0"/>
              </a:rPr>
              <a:t>the Holy One of Israel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because He has glorified you.”</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E2E"/>
                </a:solidFill>
                <a:effectLst>
                  <a:glow rad="101600">
                    <a:prstClr val="black"/>
                  </a:glow>
                </a:effectLst>
                <a:uLnTx/>
                <a:uFillTx/>
                <a:latin typeface="Arial Narrow" panose="020B0604020202020204" pitchFamily="34" charset="0"/>
                <a:ea typeface="+mn-ea"/>
                <a:cs typeface="Arial Narrow" panose="020B0604020202020204" pitchFamily="34" charset="0"/>
              </a:rPr>
              <a:t>Isaiah 60:9</a:t>
            </a:r>
          </a:p>
        </p:txBody>
      </p:sp>
      <p:sp>
        <p:nvSpPr>
          <p:cNvPr id="5" name="Rectangle 4">
            <a:extLst>
              <a:ext uri="{FF2B5EF4-FFF2-40B4-BE49-F238E27FC236}">
                <a16:creationId xmlns:a16="http://schemas.microsoft.com/office/drawing/2014/main" id="{7EA1F8FE-5338-1D49-AF4E-7C9C37D38783}"/>
              </a:ext>
            </a:extLst>
          </p:cNvPr>
          <p:cNvSpPr/>
          <p:nvPr/>
        </p:nvSpPr>
        <p:spPr>
          <a:xfrm>
            <a:off x="848226" y="3613666"/>
            <a:ext cx="7447547" cy="166199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“And they will call you the city of the L</a:t>
            </a:r>
            <a:r>
              <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ORD</a:t>
            </a: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	the Zion of </a:t>
            </a:r>
            <a:r>
              <a:rPr kumimoji="0" lang="en-US" sz="3200" b="1" i="0" u="none" strike="noStrike" kern="1200" cap="none" spc="0" normalizeH="0" baseline="0" noProof="0" dirty="0">
                <a:ln>
                  <a:noFill/>
                </a:ln>
                <a:solidFill>
                  <a:srgbClr val="F9FFBC"/>
                </a:solidFill>
                <a:effectLst>
                  <a:glow rad="101600">
                    <a:prstClr val="black"/>
                  </a:glow>
                </a:effectLst>
                <a:uLnTx/>
                <a:uFillTx/>
                <a:latin typeface="Arial Narrow" panose="020B0604020202020204" pitchFamily="34" charset="0"/>
                <a:ea typeface="+mn-ea"/>
                <a:cs typeface="Arial Narrow" panose="020B0604020202020204" pitchFamily="34" charset="0"/>
              </a:rPr>
              <a:t>the Holy One of Israel</a:t>
            </a:r>
            <a:r>
              <a:rPr kumimoji="0" lang="en-US" sz="32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E2E"/>
                </a:solidFill>
                <a:effectLst>
                  <a:glow rad="101600">
                    <a:prstClr val="black"/>
                  </a:glow>
                </a:effectLst>
                <a:uLnTx/>
                <a:uFillTx/>
                <a:latin typeface="Arial Narrow" panose="020B0604020202020204" pitchFamily="34" charset="0"/>
                <a:ea typeface="+mn-ea"/>
                <a:cs typeface="Arial Narrow" panose="020B0604020202020204" pitchFamily="34" charset="0"/>
              </a:rPr>
              <a:t>Isaiah 60:14 </a:t>
            </a:r>
          </a:p>
        </p:txBody>
      </p:sp>
      <p:sp>
        <p:nvSpPr>
          <p:cNvPr id="6" name="Rectangle 5">
            <a:extLst>
              <a:ext uri="{FF2B5EF4-FFF2-40B4-BE49-F238E27FC236}">
                <a16:creationId xmlns:a16="http://schemas.microsoft.com/office/drawing/2014/main" id="{D4659E84-6358-4E42-9150-72D20D919A10}"/>
              </a:ext>
            </a:extLst>
          </p:cNvPr>
          <p:cNvSpPr/>
          <p:nvPr/>
        </p:nvSpPr>
        <p:spPr>
          <a:xfrm>
            <a:off x="2191786" y="2"/>
            <a:ext cx="4780475" cy="1200329"/>
          </a:xfrm>
          <a:prstGeom prst="rect">
            <a:avLst/>
          </a:prstGeom>
        </p:spPr>
        <p:txBody>
          <a:bodyPr wrap="none">
            <a:spAutoFit/>
          </a:bodyPr>
          <a:lstStyle/>
          <a:p>
            <a:pPr marL="0" marR="0" lvl="0" indent="0" algn="r" defTabSz="914377" rtl="1" eaLnBrk="1" fontAlgn="auto" latinLnBrk="0" hangingPunct="1">
              <a:lnSpc>
                <a:spcPct val="100000"/>
              </a:lnSpc>
              <a:spcBef>
                <a:spcPts val="0"/>
              </a:spcBef>
              <a:spcAft>
                <a:spcPts val="0"/>
              </a:spcAft>
              <a:buClrTx/>
              <a:buSzTx/>
              <a:buFontTx/>
              <a:buNone/>
              <a:tabLst/>
              <a:defRPr/>
            </a:pPr>
            <a:r>
              <a:rPr kumimoji="0" lang="he-IL" sz="7200" b="1" i="0" u="none" strike="noStrike" kern="1200" cap="none" spc="0" normalizeH="0" baseline="0" noProof="0" dirty="0" err="1">
                <a:ln>
                  <a:noFill/>
                </a:ln>
                <a:solidFill>
                  <a:srgbClr val="F9FFC4"/>
                </a:solidFill>
                <a:effectLst>
                  <a:glow rad="127000">
                    <a:prstClr val="black"/>
                  </a:glow>
                </a:effectLst>
                <a:uLnTx/>
                <a:uFillTx/>
                <a:latin typeface="Helvetica" pitchFamily="2" charset="0"/>
                <a:ea typeface="+mn-ea"/>
                <a:cs typeface="+mn-cs"/>
              </a:rPr>
              <a:t>קְדוֹשׁ</a:t>
            </a:r>
            <a:r>
              <a:rPr kumimoji="0" lang="he-IL" sz="7200" b="1" i="0" u="none" strike="noStrike" kern="1200" cap="none" spc="0" normalizeH="0" baseline="0" noProof="0" dirty="0">
                <a:ln>
                  <a:noFill/>
                </a:ln>
                <a:solidFill>
                  <a:srgbClr val="F9FFC4"/>
                </a:solidFill>
                <a:effectLst>
                  <a:glow rad="127000">
                    <a:prstClr val="black"/>
                  </a:glow>
                </a:effectLst>
                <a:uLnTx/>
                <a:uFillTx/>
                <a:latin typeface="Helvetica" pitchFamily="2" charset="0"/>
                <a:ea typeface="+mn-ea"/>
                <a:cs typeface="+mn-cs"/>
              </a:rPr>
              <a:t> </a:t>
            </a:r>
            <a:r>
              <a:rPr kumimoji="0" lang="he-IL" sz="7200" b="1" i="0" u="none" strike="noStrike" kern="1200" cap="none" spc="0" normalizeH="0" baseline="0" noProof="0" dirty="0" err="1">
                <a:ln>
                  <a:noFill/>
                </a:ln>
                <a:solidFill>
                  <a:srgbClr val="F9FFC4"/>
                </a:solidFill>
                <a:effectLst>
                  <a:glow rad="127000">
                    <a:prstClr val="black"/>
                  </a:glow>
                </a:effectLst>
                <a:uLnTx/>
                <a:uFillTx/>
                <a:latin typeface="Helvetica" pitchFamily="2" charset="0"/>
                <a:ea typeface="+mn-ea"/>
                <a:cs typeface="+mn-cs"/>
              </a:rPr>
              <a:t>יִשְׂרָאֵל</a:t>
            </a:r>
            <a:endParaRPr kumimoji="0" lang="he-IL" sz="7200" b="1" i="0" u="none" strike="noStrike" kern="1200" cap="none" spc="0" normalizeH="0" baseline="0" noProof="0" dirty="0">
              <a:ln>
                <a:noFill/>
              </a:ln>
              <a:solidFill>
                <a:srgbClr val="F9FFC4"/>
              </a:solidFill>
              <a:effectLst>
                <a:glow rad="127000">
                  <a:prstClr val="black"/>
                </a:glow>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E7836909-6461-CB46-B839-0C32A9063E0C}"/>
              </a:ext>
            </a:extLst>
          </p:cNvPr>
          <p:cNvSpPr/>
          <p:nvPr/>
        </p:nvSpPr>
        <p:spPr>
          <a:xfrm>
            <a:off x="200527" y="5275661"/>
            <a:ext cx="8947487" cy="138499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“And we have believed and have come to know that You (Jesus) are </a:t>
            </a:r>
            <a:r>
              <a:rPr kumimoji="0" lang="en-US" sz="2800" b="1" i="0" u="none" strike="noStrike" kern="1200" cap="none" spc="0" normalizeH="0" baseline="0" noProof="0" dirty="0">
                <a:ln>
                  <a:noFill/>
                </a:ln>
                <a:solidFill>
                  <a:srgbClr val="F9FFBC"/>
                </a:solidFill>
                <a:effectLst>
                  <a:glow rad="101600">
                    <a:prstClr val="black"/>
                  </a:glow>
                </a:effectLst>
                <a:uLnTx/>
                <a:uFillTx/>
                <a:latin typeface="Arial Narrow" panose="020B0604020202020204" pitchFamily="34" charset="0"/>
                <a:ea typeface="+mn-ea"/>
                <a:cs typeface="Arial Narrow" panose="020B0604020202020204" pitchFamily="34" charset="0"/>
              </a:rPr>
              <a:t>the Holy One of God</a:t>
            </a:r>
            <a:r>
              <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panose="020B0604020202020204" pitchFamily="34" charset="0"/>
                <a:ea typeface="+mn-ea"/>
                <a:cs typeface="Arial Narrow" panose="020B0604020202020204" pitchFamily="34"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E2E"/>
                </a:solidFill>
                <a:effectLst>
                  <a:glow rad="101600">
                    <a:prstClr val="black"/>
                  </a:glow>
                </a:effectLst>
                <a:uLnTx/>
                <a:uFillTx/>
                <a:latin typeface="Arial Narrow" panose="020B0604020202020204" pitchFamily="34" charset="0"/>
                <a:ea typeface="+mn-ea"/>
                <a:cs typeface="Arial Narrow" panose="020B0604020202020204" pitchFamily="34" charset="0"/>
              </a:rPr>
              <a:t>John 6:69</a:t>
            </a:r>
          </a:p>
        </p:txBody>
      </p:sp>
    </p:spTree>
    <p:extLst>
      <p:ext uri="{BB962C8B-B14F-4D97-AF65-F5344CB8AC3E}">
        <p14:creationId xmlns:p14="http://schemas.microsoft.com/office/powerpoint/2010/main" val="34544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a:extLst>
              <a:ext uri="{FF2B5EF4-FFF2-40B4-BE49-F238E27FC236}">
                <a16:creationId xmlns:a16="http://schemas.microsoft.com/office/drawing/2014/main" id="{0F03ADC4-E7B1-8147-B8A1-F2E5E4C66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5347" name="Rectangle 3">
            <a:extLst>
              <a:ext uri="{FF2B5EF4-FFF2-40B4-BE49-F238E27FC236}">
                <a16:creationId xmlns:a16="http://schemas.microsoft.com/office/drawing/2014/main" id="{12232CF8-549B-2544-B967-F73DAF5EFF78}"/>
              </a:ext>
            </a:extLst>
          </p:cNvPr>
          <p:cNvSpPr>
            <a:spLocks noChangeArrowheads="1"/>
          </p:cNvSpPr>
          <p:nvPr/>
        </p:nvSpPr>
        <p:spPr bwMode="auto">
          <a:xfrm>
            <a:off x="142875" y="202021"/>
            <a:ext cx="8815388" cy="3046988"/>
          </a:xfrm>
          <a:prstGeom prst="rect">
            <a:avLst/>
          </a:prstGeom>
          <a:noFill/>
          <a:ln>
            <a:noFill/>
          </a:ln>
          <a:effectLst>
            <a:glow rad="101600">
              <a:schemeClr val="bg2"/>
            </a:glow>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10000"/>
                  </a:glow>
                </a:effectLst>
                <a:uLnTx/>
                <a:uFillTx/>
                <a:latin typeface="Arial" panose="020B0604020202020204" pitchFamily="34" charset="0"/>
                <a:ea typeface="+mn-ea"/>
                <a:cs typeface="Arial" panose="020B0604020202020204" pitchFamily="34" charset="0"/>
              </a:rPr>
              <a:t>“And foreigners will build up your walls, And their kings will minister to you; For in My wrath I struck you, and in My favor I have had compassion on you. And your gates will be open continually; They will not be closed day or night, so that </a:t>
            </a:r>
            <a:r>
              <a:rPr kumimoji="0" lang="en-US" sz="2400" b="1" i="1" u="none" strike="noStrike" kern="1200" cap="none" spc="0" normalizeH="0" baseline="0" noProof="0" dirty="0">
                <a:ln>
                  <a:noFill/>
                </a:ln>
                <a:solidFill>
                  <a:srgbClr val="FFFFFF"/>
                </a:solidFill>
                <a:effectLst>
                  <a:glow rad="127000">
                    <a:srgbClr val="010000"/>
                  </a:glow>
                </a:effectLst>
                <a:uLnTx/>
                <a:uFillTx/>
                <a:latin typeface="Arial" panose="020B0604020202020204" pitchFamily="34" charset="0"/>
                <a:ea typeface="+mn-ea"/>
                <a:cs typeface="Arial" panose="020B0604020202020204" pitchFamily="34" charset="0"/>
              </a:rPr>
              <a:t>men</a:t>
            </a:r>
            <a:r>
              <a:rPr kumimoji="0" lang="en-US" sz="2400" b="1" i="0" u="none" strike="noStrike" kern="1200" cap="none" spc="0" normalizeH="0" baseline="0" noProof="0" dirty="0">
                <a:ln>
                  <a:noFill/>
                </a:ln>
                <a:solidFill>
                  <a:srgbClr val="FFFFFF"/>
                </a:solidFill>
                <a:effectLst>
                  <a:glow rad="127000">
                    <a:srgbClr val="010000"/>
                  </a:glow>
                </a:effectLst>
                <a:uLnTx/>
                <a:uFillTx/>
                <a:latin typeface="Arial" panose="020B0604020202020204" pitchFamily="34" charset="0"/>
                <a:ea typeface="+mn-ea"/>
                <a:cs typeface="Arial" panose="020B0604020202020204" pitchFamily="34" charset="0"/>
              </a:rPr>
              <a:t> may bring to you the wealth of the nations, with their kings led in procession. For the nation and the kingdom which will not serve you will perish, and the nations will be utterly ruined.”  </a:t>
            </a:r>
            <a:r>
              <a:rPr kumimoji="0" lang="en-US" sz="2400" b="1" i="0" u="none" strike="noStrike" kern="1200" cap="none" spc="0" normalizeH="0" baseline="0" noProof="0" dirty="0">
                <a:ln>
                  <a:noFill/>
                </a:ln>
                <a:solidFill>
                  <a:srgbClr val="F9FFC4"/>
                </a:solidFill>
                <a:effectLst>
                  <a:glow rad="127000">
                    <a:srgbClr val="010000"/>
                  </a:glow>
                </a:effectLst>
                <a:uLnTx/>
                <a:uFillTx/>
                <a:latin typeface="Arial" panose="020B0604020202020204" pitchFamily="34" charset="0"/>
                <a:ea typeface="+mn-ea"/>
                <a:cs typeface="Arial" panose="020B0604020202020204" pitchFamily="34" charset="0"/>
              </a:rPr>
              <a:t>Isaiah 60:10–12</a:t>
            </a:r>
            <a:endParaRPr kumimoji="0" lang="en-US" altLang="en-US" sz="2400" b="1" i="0" u="none" strike="noStrike" kern="1200" cap="none" spc="0" normalizeH="0" baseline="0" noProof="0" dirty="0">
              <a:ln>
                <a:noFill/>
              </a:ln>
              <a:solidFill>
                <a:srgbClr val="F9FFC4"/>
              </a:solidFill>
              <a:effectLst>
                <a:glow rad="127000">
                  <a:srgbClr val="01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292710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wipe(up)">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extLst>
              <a:ext uri="{FF2B5EF4-FFF2-40B4-BE49-F238E27FC236}">
                <a16:creationId xmlns:a16="http://schemas.microsoft.com/office/drawing/2014/main" id="{1C2F0021-DA9B-CD47-A7B1-BA34FAD0AE6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241" r="648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86371" name="Rectangle 3">
            <a:extLst>
              <a:ext uri="{FF2B5EF4-FFF2-40B4-BE49-F238E27FC236}">
                <a16:creationId xmlns:a16="http://schemas.microsoft.com/office/drawing/2014/main" id="{34B55AE0-31D0-874C-86DB-AA253D26870F}"/>
              </a:ext>
            </a:extLst>
          </p:cNvPr>
          <p:cNvSpPr>
            <a:spLocks noChangeArrowheads="1"/>
          </p:cNvSpPr>
          <p:nvPr/>
        </p:nvSpPr>
        <p:spPr bwMode="auto">
          <a:xfrm>
            <a:off x="289294" y="2604647"/>
            <a:ext cx="5940056" cy="273921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glow rad="88900">
                    <a:srgbClr val="010000"/>
                  </a:glow>
                  <a:outerShdw sx="1000" sy="1000" algn="ctr" rotWithShape="0">
                    <a:prstClr val="black"/>
                  </a:outerShdw>
                </a:effectLst>
                <a:uLnTx/>
                <a:uFillTx/>
                <a:latin typeface="Arial" panose="020B0604020202020204" pitchFamily="34" charset="0"/>
                <a:ea typeface="+mn-ea"/>
                <a:cs typeface="Arial" panose="020B0604020202020204" pitchFamily="34" charset="0"/>
              </a:rPr>
              <a:t>“For the nation and the kingdom which will not serve you will perish… The glory of Lebanon will come to you, the juniper, the box tree, and the cypress together, to beautify the place of My Sanctuary; and I shall make the place of My feet glorious.”</a:t>
            </a:r>
            <a:r>
              <a:rPr kumimoji="0" lang="en-US" altLang="en-US" sz="2800" b="1" i="0" u="none" strike="noStrike" kern="1200" cap="none" spc="0" normalizeH="0" baseline="0" noProof="0" dirty="0">
                <a:ln>
                  <a:noFill/>
                </a:ln>
                <a:solidFill>
                  <a:srgbClr val="FFFFFF"/>
                </a:solidFill>
                <a:effectLst>
                  <a:glow rad="88900">
                    <a:srgbClr val="010000"/>
                  </a:glow>
                  <a:outerShdw sx="1000" sy="1000" algn="ctr" rotWithShape="0">
                    <a:prstClr val="black"/>
                  </a:outerShdw>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F9FFBC"/>
                </a:solidFill>
                <a:effectLst>
                  <a:glow rad="88900">
                    <a:srgbClr val="010000"/>
                  </a:glow>
                  <a:outerShdw sx="1000" sy="1000" algn="ctr" rotWithShape="0">
                    <a:prstClr val="black"/>
                  </a:outerShdw>
                </a:effectLst>
                <a:uLnTx/>
                <a:uFillTx/>
                <a:latin typeface="Arial" panose="020B0604020202020204" pitchFamily="34" charset="0"/>
                <a:ea typeface="+mn-ea"/>
                <a:cs typeface="Arial" panose="020B0604020202020204" pitchFamily="34" charset="0"/>
              </a:rPr>
              <a:t>Isaiah 60:13</a:t>
            </a:r>
          </a:p>
        </p:txBody>
      </p:sp>
    </p:spTree>
    <p:extLst>
      <p:ext uri="{BB962C8B-B14F-4D97-AF65-F5344CB8AC3E}">
        <p14:creationId xmlns:p14="http://schemas.microsoft.com/office/powerpoint/2010/main" val="36021189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6371"/>
                                        </p:tgtEl>
                                        <p:attrNameLst>
                                          <p:attrName>style.visibility</p:attrName>
                                        </p:attrNameLst>
                                      </p:cBhvr>
                                      <p:to>
                                        <p:strVal val="visible"/>
                                      </p:to>
                                    </p:set>
                                    <p:animEffect transition="in" filter="wipe(up)">
                                      <p:cBhvr>
                                        <p:cTn id="7" dur="500"/>
                                        <p:tgtEl>
                                          <p:spTgt spid="186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a:extLst>
              <a:ext uri="{FF2B5EF4-FFF2-40B4-BE49-F238E27FC236}">
                <a16:creationId xmlns:a16="http://schemas.microsoft.com/office/drawing/2014/main" id="{72664555-9274-AE44-9445-244E90671A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4286"/>
          <a:stretch/>
        </p:blipFill>
        <p:spPr bwMode="auto">
          <a:xfrm>
            <a:off x="-36512"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87395" name="Text Box 3">
            <a:extLst>
              <a:ext uri="{FF2B5EF4-FFF2-40B4-BE49-F238E27FC236}">
                <a16:creationId xmlns:a16="http://schemas.microsoft.com/office/drawing/2014/main" id="{9D88CDE5-8042-7C41-BCB0-DD25DD24BA33}"/>
              </a:ext>
            </a:extLst>
          </p:cNvPr>
          <p:cNvSpPr txBox="1">
            <a:spLocks noChangeArrowheads="1"/>
          </p:cNvSpPr>
          <p:nvPr/>
        </p:nvSpPr>
        <p:spPr bwMode="auto">
          <a:xfrm>
            <a:off x="200025" y="207338"/>
            <a:ext cx="8829675" cy="156966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glow rad="63500">
                    <a:srgbClr val="010000"/>
                  </a:glow>
                  <a:outerShdw blurRad="50800" dist="50800" dir="5400000" algn="ctr" rotWithShape="0">
                    <a:srgbClr val="010000"/>
                  </a:outerShdw>
                </a:effectLst>
                <a:uLnTx/>
                <a:uFillTx/>
                <a:latin typeface="Arial" panose="020B0604020202020204" pitchFamily="34" charset="0"/>
                <a:ea typeface="+mn-ea"/>
                <a:cs typeface="Arial" panose="020B0604020202020204" pitchFamily="34" charset="0"/>
              </a:rPr>
              <a:t>“The sons of those who afflicted you will come bowing to you, and those who despised you will bow themselves at the soles of your feet; and they will call you the city of the L</a:t>
            </a:r>
            <a:r>
              <a:rPr kumimoji="0" lang="en-US" altLang="en-US" sz="2000" b="1" i="0" u="none" strike="noStrike" kern="1200" cap="none" spc="0" normalizeH="0" baseline="0" noProof="0" dirty="0">
                <a:ln>
                  <a:noFill/>
                </a:ln>
                <a:solidFill>
                  <a:srgbClr val="FFFFFF"/>
                </a:solidFill>
                <a:effectLst>
                  <a:glow rad="63500">
                    <a:srgbClr val="010000"/>
                  </a:glow>
                  <a:outerShdw blurRad="50800" dist="50800" dir="5400000" algn="ctr" rotWithShape="0">
                    <a:srgbClr val="010000"/>
                  </a:outerShdw>
                </a:effectLst>
                <a:uLnTx/>
                <a:uFillTx/>
                <a:latin typeface="Arial" panose="020B0604020202020204" pitchFamily="34" charset="0"/>
                <a:ea typeface="+mn-ea"/>
                <a:cs typeface="Arial" panose="020B0604020202020204" pitchFamily="34" charset="0"/>
              </a:rPr>
              <a:t>ORD</a:t>
            </a:r>
            <a:r>
              <a:rPr kumimoji="0" lang="en-US" altLang="en-US" sz="2400" b="1" i="0" u="none" strike="noStrike" kern="1200" cap="none" spc="0" normalizeH="0" baseline="0" noProof="0" dirty="0">
                <a:ln>
                  <a:noFill/>
                </a:ln>
                <a:solidFill>
                  <a:srgbClr val="FFFFFF"/>
                </a:solidFill>
                <a:effectLst>
                  <a:glow rad="63500">
                    <a:srgbClr val="010000"/>
                  </a:glow>
                  <a:outerShdw blurRad="50800" dist="50800" dir="5400000" algn="ctr" rotWithShape="0">
                    <a:srgbClr val="010000"/>
                  </a:outerShdw>
                </a:effectLst>
                <a:uLnTx/>
                <a:uFillTx/>
                <a:latin typeface="Arial" panose="020B0604020202020204" pitchFamily="34" charset="0"/>
                <a:ea typeface="+mn-ea"/>
                <a:cs typeface="Arial" panose="020B0604020202020204" pitchFamily="34" charset="0"/>
              </a:rPr>
              <a:t>, the Zion of the Holy One of Israel.”  </a:t>
            </a:r>
            <a:r>
              <a:rPr kumimoji="0" lang="en-US" altLang="en-US" sz="2400" b="1" i="0" u="none" strike="noStrike" kern="1200" cap="none" spc="0" normalizeH="0" baseline="0" noProof="0" dirty="0">
                <a:ln>
                  <a:noFill/>
                </a:ln>
                <a:solidFill>
                  <a:srgbClr val="F9FFBC"/>
                </a:solidFill>
                <a:effectLst>
                  <a:glow rad="63500">
                    <a:srgbClr val="010000"/>
                  </a:glow>
                  <a:outerShdw blurRad="50800" dist="50800" dir="5400000" algn="ctr" rotWithShape="0">
                    <a:srgbClr val="010000"/>
                  </a:outerShdw>
                </a:effectLst>
                <a:uLnTx/>
                <a:uFillTx/>
                <a:latin typeface="Arial" panose="020B0604020202020204" pitchFamily="34" charset="0"/>
                <a:ea typeface="+mn-ea"/>
                <a:cs typeface="Arial" panose="020B0604020202020204" pitchFamily="34" charset="0"/>
              </a:rPr>
              <a:t>Isaiah 60:14</a:t>
            </a:r>
          </a:p>
        </p:txBody>
      </p:sp>
    </p:spTree>
    <p:extLst>
      <p:ext uri="{BB962C8B-B14F-4D97-AF65-F5344CB8AC3E}">
        <p14:creationId xmlns:p14="http://schemas.microsoft.com/office/powerpoint/2010/main" val="40179181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dissolve">
                                      <p:cBhvr>
                                        <p:cTn id="7" dur="500"/>
                                        <p:tgtEl>
                                          <p:spTgt spid="187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Amillennial Spiritualization</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635896" y="707851"/>
            <a:ext cx="5508104" cy="61501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1800" dirty="0">
                <a:effectLst/>
                <a:latin typeface="Lucida Grande" panose="020B0600040502020204" pitchFamily="34" charset="0"/>
              </a:rPr>
              <a:t>Isaiah 60:9-14. God will be very gracious. We must begin with his promise, thence all mercies take rise. Many shall be brought into the church, even from far countries. Christ is always ready to receive all who come to him; and the gate of mercy is always open, night and day. All that are about the church shall be made serviceable to it. But those who will not be subject to Christ’s golden </a:t>
            </a:r>
            <a:r>
              <a:rPr lang="en-US" sz="1800" dirty="0" err="1">
                <a:effectLst/>
                <a:latin typeface="Lucida Grande" panose="020B0600040502020204" pitchFamily="34" charset="0"/>
              </a:rPr>
              <a:t>sceptre</a:t>
            </a:r>
            <a:r>
              <a:rPr lang="en-US" sz="1800" dirty="0">
                <a:effectLst/>
                <a:latin typeface="Lucida Grande" panose="020B0600040502020204" pitchFamily="34" charset="0"/>
              </a:rPr>
              <a:t>, to his word and Spirit, who will not be kept in by the laws and rules of his family, shall be broken in pieces by his iron rod. The peculiar advantages of every nation, and of every description of men, shall join to beautify the church of Christ. We must suppose this to be accomplished in the beauties of holiness, and the graces and comforts of the Spirit, with which gospel ordinances are adorned and enriched. Blessed be his name, the gates of Zion are ever open to returning sinners.</a:t>
            </a:r>
          </a:p>
        </p:txBody>
      </p:sp>
      <p:pic>
        <p:nvPicPr>
          <p:cNvPr id="2050" name="Picture 2" descr="undefined">
            <a:extLst>
              <a:ext uri="{FF2B5EF4-FFF2-40B4-BE49-F238E27FC236}">
                <a16:creationId xmlns:a16="http://schemas.microsoft.com/office/drawing/2014/main" id="{8EC04021-511A-2DA0-1442-4BDF4AAC5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7" y="1214507"/>
            <a:ext cx="3529469" cy="43651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A0C80CF-9DA5-C6D3-CAB0-463D82D6EBE3}"/>
              </a:ext>
            </a:extLst>
          </p:cNvPr>
          <p:cNvSpPr txBox="1">
            <a:spLocks noChangeArrowheads="1"/>
          </p:cNvSpPr>
          <p:nvPr/>
        </p:nvSpPr>
        <p:spPr bwMode="auto">
          <a:xfrm>
            <a:off x="0" y="5849092"/>
            <a:ext cx="3635896" cy="4889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Matthew Henry (1662-1714)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6343690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tar in the sky&#10;&#10;Description automatically generated">
            <a:extLst>
              <a:ext uri="{FF2B5EF4-FFF2-40B4-BE49-F238E27FC236}">
                <a16:creationId xmlns:a16="http://schemas.microsoft.com/office/drawing/2014/main" id="{C9C31D01-F25E-A448-AF82-DFF0C94224A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tretch>
            <a:fillRect/>
          </a:stretch>
        </p:blipFill>
        <p:spPr>
          <a:xfrm>
            <a:off x="0" y="-20320"/>
            <a:ext cx="9144000" cy="6878320"/>
          </a:xfrm>
          <a:prstGeom prst="rect">
            <a:avLst/>
          </a:prstGeom>
        </p:spPr>
      </p:pic>
      <p:sp>
        <p:nvSpPr>
          <p:cNvPr id="2" name="Rectangle 1">
            <a:extLst>
              <a:ext uri="{FF2B5EF4-FFF2-40B4-BE49-F238E27FC236}">
                <a16:creationId xmlns:a16="http://schemas.microsoft.com/office/drawing/2014/main" id="{58321A7D-2C7B-D74E-938B-8E9515D1F6B2}"/>
              </a:ext>
            </a:extLst>
          </p:cNvPr>
          <p:cNvSpPr/>
          <p:nvPr/>
        </p:nvSpPr>
        <p:spPr>
          <a:xfrm>
            <a:off x="171450" y="836712"/>
            <a:ext cx="8786813" cy="6001643"/>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"Though you were once despised and hated,</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with no one traveling through you,</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I will make you beautiful forever,</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a joy to all generations.</a:t>
            </a:r>
          </a:p>
          <a:p>
            <a:pPr defTabSz="914377" eaLnBrk="0" hangingPunct="0"/>
            <a:r>
              <a:rPr lang="en-US" b="1" baseline="30000"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16 </a:t>
            </a:r>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Powerful kings and mighty nations</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will satisfy your every need,</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as though you were a child</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nursing at the breast of a queen.</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You will know at last that I, the LORD,</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am your Savior and your Redeemer,</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the Mighty One of Israel.</a:t>
            </a:r>
          </a:p>
          <a:p>
            <a:pPr defTabSz="914377" eaLnBrk="0" hangingPunct="0"/>
            <a:r>
              <a:rPr lang="en-US" b="1" baseline="30000"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17 </a:t>
            </a:r>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I will exchange your bronze for gold,</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your iron for silver, your wood for bronze,</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and your stones for iron.</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I will make peace your leader</a:t>
            </a:r>
          </a:p>
          <a:p>
            <a:pP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and righteousness your ruler."</a:t>
            </a:r>
          </a:p>
        </p:txBody>
      </p:sp>
      <p:sp>
        <p:nvSpPr>
          <p:cNvPr id="3" name="TextBox 2">
            <a:extLst>
              <a:ext uri="{FF2B5EF4-FFF2-40B4-BE49-F238E27FC236}">
                <a16:creationId xmlns:a16="http://schemas.microsoft.com/office/drawing/2014/main" id="{CFE1A77D-840B-F34A-B792-11DC7EBB78EF}"/>
              </a:ext>
            </a:extLst>
          </p:cNvPr>
          <p:cNvSpPr txBox="1"/>
          <p:nvPr/>
        </p:nvSpPr>
        <p:spPr>
          <a:xfrm>
            <a:off x="171450" y="44624"/>
            <a:ext cx="4174220"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9FFBC"/>
                </a:solidFill>
                <a:effectLst>
                  <a:glow rad="88900">
                    <a:srgbClr val="010000"/>
                  </a:glow>
                </a:effectLst>
                <a:uLnTx/>
                <a:uFillTx/>
                <a:latin typeface="Arial Narrow" panose="020B0604020202020204" pitchFamily="34" charset="0"/>
                <a:ea typeface="+mn-ea"/>
                <a:cs typeface="Arial Narrow" panose="020B0604020202020204" pitchFamily="34" charset="0"/>
              </a:rPr>
              <a:t>Isaiah 60:15–17</a:t>
            </a:r>
            <a:r>
              <a:rPr kumimoji="0" lang="en-US" sz="3600" b="1" i="0" u="none" strike="noStrike" kern="1200" cap="none" spc="0" normalizeH="0" baseline="0" noProof="0" dirty="0">
                <a:ln>
                  <a:noFill/>
                </a:ln>
                <a:solidFill>
                  <a:srgbClr val="F9FFBC"/>
                </a:solidFill>
                <a:effectLst>
                  <a:glow rad="88900">
                    <a:srgbClr val="010000"/>
                  </a:glow>
                </a:effectLst>
                <a:uLnTx/>
                <a:uFillTx/>
                <a:latin typeface="Arial Narrow" panose="020B0604020202020204" pitchFamily="34" charset="0"/>
                <a:ea typeface="+mn-ea"/>
                <a:cs typeface="Arial Narrow" panose="020B0604020202020204" pitchFamily="34" charset="0"/>
              </a:rPr>
              <a:t> NLT</a:t>
            </a:r>
            <a:endParaRPr kumimoji="0" lang="en-US" sz="4000" b="1" i="0" u="none" strike="noStrike" kern="1200" cap="none" spc="0" normalizeH="0" baseline="0" noProof="0" dirty="0">
              <a:ln>
                <a:noFill/>
              </a:ln>
              <a:solidFill>
                <a:srgbClr val="F9FFBC"/>
              </a:solidFill>
              <a:effectLst>
                <a:glow rad="101600">
                  <a:srgbClr val="010000"/>
                </a:glow>
              </a:effectLst>
              <a:uLnTx/>
              <a:uFillTx/>
              <a:latin typeface="Arial"/>
              <a:ea typeface="+mn-ea"/>
              <a:cs typeface="+mn-cs"/>
            </a:endParaRPr>
          </a:p>
        </p:txBody>
      </p:sp>
    </p:spTree>
    <p:extLst>
      <p:ext uri="{BB962C8B-B14F-4D97-AF65-F5344CB8AC3E}">
        <p14:creationId xmlns:p14="http://schemas.microsoft.com/office/powerpoint/2010/main" val="4037343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star in the sky&#10;&#10;Description automatically generated">
            <a:extLst>
              <a:ext uri="{FF2B5EF4-FFF2-40B4-BE49-F238E27FC236}">
                <a16:creationId xmlns:a16="http://schemas.microsoft.com/office/drawing/2014/main" id="{C9C31D01-F25E-A448-AF82-DFF0C94224A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tretch>
            <a:fillRect/>
          </a:stretch>
        </p:blipFill>
        <p:spPr>
          <a:xfrm>
            <a:off x="0" y="-20320"/>
            <a:ext cx="9144000" cy="6878320"/>
          </a:xfrm>
          <a:prstGeom prst="rect">
            <a:avLst/>
          </a:prstGeom>
        </p:spPr>
      </p:pic>
      <p:sp>
        <p:nvSpPr>
          <p:cNvPr id="2" name="Rectangle 1">
            <a:extLst>
              <a:ext uri="{FF2B5EF4-FFF2-40B4-BE49-F238E27FC236}">
                <a16:creationId xmlns:a16="http://schemas.microsoft.com/office/drawing/2014/main" id="{58321A7D-2C7B-D74E-938B-8E9515D1F6B2}"/>
              </a:ext>
            </a:extLst>
          </p:cNvPr>
          <p:cNvSpPr/>
          <p:nvPr/>
        </p:nvSpPr>
        <p:spPr>
          <a:xfrm>
            <a:off x="171450" y="908720"/>
            <a:ext cx="8786813" cy="4524315"/>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"Violence will disappear from your land;</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the desolation and destruction of war will end.</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Salvation will surround you like city walls,</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and praise will be on the lips of all who enter there. </a:t>
            </a:r>
          </a:p>
          <a:p>
            <a:pPr algn="r" defTabSz="914377" eaLnBrk="0" hangingPunct="0"/>
            <a:r>
              <a:rPr lang="en-US" b="1" baseline="30000"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19 </a:t>
            </a:r>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 No longer will you need the sun to shine by day,</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nor the moon to give its light by night,</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for the L</a:t>
            </a:r>
            <a:r>
              <a:rPr lang="en-US" sz="2000"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ORD</a:t>
            </a:r>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 your God will be your everlasting light,</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and your God will be your glory.</a:t>
            </a:r>
          </a:p>
          <a:p>
            <a:pPr algn="r" defTabSz="914377" eaLnBrk="0" hangingPunct="0"/>
            <a:r>
              <a:rPr lang="en-US" b="1" baseline="30000"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20 </a:t>
            </a:r>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Your sun will never set;</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your moon will not go down.</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For the L</a:t>
            </a:r>
            <a:r>
              <a:rPr lang="en-US" sz="2000"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ORD</a:t>
            </a:r>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 will be your everlasting light.</a:t>
            </a:r>
          </a:p>
          <a:p>
            <a:pPr algn="r" defTabSz="914377" eaLnBrk="0" hangingPunct="0"/>
            <a:r>
              <a:rPr lang="en-US" b="1" dirty="0">
                <a:solidFill>
                  <a:srgbClr val="FFFFFF"/>
                </a:solidFill>
                <a:effectLst>
                  <a:glow rad="88900">
                    <a:srgbClr val="010000"/>
                  </a:glow>
                  <a:outerShdw sx="1000" sy="1000" algn="ctr" rotWithShape="0">
                    <a:prstClr val="black"/>
                  </a:outerShdw>
                </a:effectLst>
                <a:latin typeface="Arial" panose="020B0604020202020204" pitchFamily="34" charset="0"/>
                <a:ea typeface="+mn-ea"/>
                <a:cs typeface="Arial" panose="020B0604020202020204" pitchFamily="34" charset="0"/>
              </a:rPr>
              <a:t>Your days of mourning will come to an end."</a:t>
            </a:r>
          </a:p>
        </p:txBody>
      </p:sp>
      <p:sp>
        <p:nvSpPr>
          <p:cNvPr id="3" name="TextBox 2">
            <a:extLst>
              <a:ext uri="{FF2B5EF4-FFF2-40B4-BE49-F238E27FC236}">
                <a16:creationId xmlns:a16="http://schemas.microsoft.com/office/drawing/2014/main" id="{CFE1A77D-840B-F34A-B792-11DC7EBB78EF}"/>
              </a:ext>
            </a:extLst>
          </p:cNvPr>
          <p:cNvSpPr txBox="1"/>
          <p:nvPr/>
        </p:nvSpPr>
        <p:spPr>
          <a:xfrm>
            <a:off x="171450" y="44624"/>
            <a:ext cx="3989747"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9FFBC"/>
                </a:solidFill>
                <a:effectLst>
                  <a:glow rad="88900">
                    <a:srgbClr val="010000"/>
                  </a:glow>
                </a:effectLst>
                <a:uLnTx/>
                <a:uFillTx/>
                <a:latin typeface="Arial Narrow" panose="020B0604020202020204" pitchFamily="34" charset="0"/>
                <a:ea typeface="+mn-ea"/>
                <a:cs typeface="Arial Narrow" panose="020B0604020202020204" pitchFamily="34" charset="0"/>
              </a:rPr>
              <a:t>Isaiah 60:18-20</a:t>
            </a:r>
            <a:r>
              <a:rPr kumimoji="0" lang="en-US" sz="3600" b="1" i="0" u="none" strike="noStrike" kern="1200" cap="none" spc="0" normalizeH="0" baseline="0" noProof="0" dirty="0">
                <a:ln>
                  <a:noFill/>
                </a:ln>
                <a:solidFill>
                  <a:srgbClr val="F9FFBC"/>
                </a:solidFill>
                <a:effectLst>
                  <a:glow rad="88900">
                    <a:srgbClr val="010000"/>
                  </a:glow>
                </a:effectLst>
                <a:uLnTx/>
                <a:uFillTx/>
                <a:latin typeface="Arial Narrow" panose="020B0604020202020204" pitchFamily="34" charset="0"/>
                <a:ea typeface="+mn-ea"/>
                <a:cs typeface="Arial Narrow" panose="020B0604020202020204" pitchFamily="34" charset="0"/>
              </a:rPr>
              <a:t> NLT</a:t>
            </a:r>
            <a:endParaRPr kumimoji="0" lang="en-US" sz="4000" b="1" i="0" u="none" strike="noStrike" kern="1200" cap="none" spc="0" normalizeH="0" baseline="0" noProof="0" dirty="0">
              <a:ln>
                <a:noFill/>
              </a:ln>
              <a:solidFill>
                <a:srgbClr val="F9FFBC"/>
              </a:solidFill>
              <a:effectLst>
                <a:glow rad="101600">
                  <a:srgbClr val="010000"/>
                </a:glow>
              </a:effectLst>
              <a:uLnTx/>
              <a:uFillTx/>
              <a:latin typeface="Arial"/>
              <a:ea typeface="+mn-ea"/>
              <a:cs typeface="+mn-cs"/>
            </a:endParaRPr>
          </a:p>
        </p:txBody>
      </p:sp>
    </p:spTree>
    <p:extLst>
      <p:ext uri="{BB962C8B-B14F-4D97-AF65-F5344CB8AC3E}">
        <p14:creationId xmlns:p14="http://schemas.microsoft.com/office/powerpoint/2010/main" val="2334055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God complete his plan for all creation? </a:t>
            </a:r>
          </a:p>
        </p:txBody>
      </p:sp>
    </p:spTree>
    <p:extLst>
      <p:ext uri="{BB962C8B-B14F-4D97-AF65-F5344CB8AC3E}">
        <p14:creationId xmlns:p14="http://schemas.microsoft.com/office/powerpoint/2010/main" val="889757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a:extLst>
              <a:ext uri="{FF2B5EF4-FFF2-40B4-BE49-F238E27FC236}">
                <a16:creationId xmlns:a16="http://schemas.microsoft.com/office/drawing/2014/main" id="{01404BC9-AF25-F04B-8FBB-E0E1FA936D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1"/>
            <a:ext cx="9144000" cy="6885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1C7F2901-4CBE-104D-A536-0A192FAC56DE}"/>
              </a:ext>
            </a:extLst>
          </p:cNvPr>
          <p:cNvSpPr/>
          <p:nvPr/>
        </p:nvSpPr>
        <p:spPr>
          <a:xfrm>
            <a:off x="107504" y="27773"/>
            <a:ext cx="8829675" cy="3046988"/>
          </a:xfrm>
          <a:prstGeom prst="rect">
            <a:avLst/>
          </a:prstGeom>
        </p:spPr>
        <p:txBody>
          <a:bodyPr wrap="square">
            <a:spAutoFit/>
          </a:bodyPr>
          <a:lstStyle/>
          <a:p>
            <a:pPr defTabSz="914377" fontAlgn="auto">
              <a:spcBef>
                <a:spcPts val="0"/>
              </a:spcBef>
              <a:spcAft>
                <a:spcPts val="0"/>
              </a:spcAft>
            </a:pPr>
            <a:r>
              <a:rPr kumimoji="0" lang="en-US"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“All your people will be righteous.</a:t>
            </a:r>
          </a:p>
          <a:p>
            <a:pPr defTabSz="914377" fontAlgn="auto">
              <a:spcBef>
                <a:spcPts val="0"/>
              </a:spcBef>
              <a:spcAft>
                <a:spcPts val="0"/>
              </a:spcAft>
            </a:pPr>
            <a:r>
              <a:rPr kumimoji="0" lang="en-US"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They will possess their land forever,</a:t>
            </a:r>
          </a:p>
          <a:p>
            <a:pPr defTabSz="914377" fontAlgn="auto">
              <a:spcBef>
                <a:spcPts val="0"/>
              </a:spcBef>
              <a:spcAft>
                <a:spcPts val="0"/>
              </a:spcAft>
            </a:pPr>
            <a:r>
              <a:rPr kumimoji="0" lang="en-US"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for I will plant them there with my own hands</a:t>
            </a:r>
          </a:p>
          <a:p>
            <a:pPr defTabSz="914377" fontAlgn="auto">
              <a:spcBef>
                <a:spcPts val="0"/>
              </a:spcBef>
              <a:spcAft>
                <a:spcPts val="0"/>
              </a:spcAft>
            </a:pPr>
            <a:r>
              <a:rPr kumimoji="0" lang="en-US"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in order to bring myself glory.</a:t>
            </a:r>
          </a:p>
          <a:p>
            <a:pPr defTabSz="914377" fontAlgn="auto">
              <a:spcBef>
                <a:spcPts val="0"/>
              </a:spcBef>
              <a:spcAft>
                <a:spcPts val="0"/>
              </a:spcAft>
            </a:pPr>
            <a:r>
              <a:rPr kumimoji="0" lang="en-US" b="1" i="0" u="none" strike="noStrike" kern="1200" cap="none" spc="0" normalizeH="0" baseline="3000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22  </a:t>
            </a:r>
            <a:r>
              <a:rPr kumimoji="0" lang="en-US"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The smallest family will become a thousand people,</a:t>
            </a:r>
          </a:p>
          <a:p>
            <a:pPr defTabSz="914377" fontAlgn="auto">
              <a:spcBef>
                <a:spcPts val="0"/>
              </a:spcBef>
              <a:spcAft>
                <a:spcPts val="0"/>
              </a:spcAft>
            </a:pPr>
            <a:r>
              <a:rPr kumimoji="0" lang="en-US"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and the tiniest group will become a mighty nation.</a:t>
            </a:r>
          </a:p>
          <a:p>
            <a:pPr defTabSz="914377" fontAlgn="auto">
              <a:spcBef>
                <a:spcPts val="0"/>
              </a:spcBef>
              <a:spcAft>
                <a:spcPts val="0"/>
              </a:spcAft>
            </a:pPr>
            <a:r>
              <a:rPr kumimoji="0" lang="en-US"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At the right time, I, the L</a:t>
            </a:r>
            <a:r>
              <a:rPr kumimoji="0" lang="en-US" sz="2000"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ORD</a:t>
            </a:r>
            <a:r>
              <a:rPr kumimoji="0" lang="en-US" b="1" i="0" u="none" strike="noStrike" kern="1200" cap="none" spc="0" normalizeH="0" baseline="0" noProof="0" dirty="0">
                <a:ln>
                  <a:noFill/>
                </a:ln>
                <a:solidFill>
                  <a:srgbClr val="FFFFFF"/>
                </a:solidFill>
                <a:effectLst>
                  <a:glow rad="88900">
                    <a:srgbClr val="010000"/>
                  </a:glow>
                </a:effectLst>
                <a:uLnTx/>
                <a:uFillTx/>
                <a:latin typeface="Arial Narrow" panose="020B0604020202020204" pitchFamily="34" charset="0"/>
                <a:ea typeface="+mn-ea"/>
                <a:cs typeface="Arial Narrow" panose="020B0604020202020204" pitchFamily="34" charset="0"/>
              </a:rPr>
              <a:t>, will make it happen.”</a:t>
            </a:r>
          </a:p>
          <a:p>
            <a:pPr defTabSz="914377" fontAlgn="auto">
              <a:spcBef>
                <a:spcPts val="0"/>
              </a:spcBef>
              <a:spcAft>
                <a:spcPts val="0"/>
              </a:spcAft>
            </a:pPr>
            <a:r>
              <a:rPr kumimoji="0" lang="en-US" b="1" i="0" u="none" strike="noStrike" kern="1200" cap="none" spc="0" normalizeH="0" baseline="0" noProof="0" dirty="0">
                <a:ln>
                  <a:noFill/>
                </a:ln>
                <a:solidFill>
                  <a:srgbClr val="F9FFBC"/>
                </a:solidFill>
                <a:effectLst>
                  <a:glow rad="88900">
                    <a:srgbClr val="010000"/>
                  </a:glow>
                </a:effectLst>
                <a:uLnTx/>
                <a:uFillTx/>
                <a:latin typeface="Arial Narrow" panose="020B0604020202020204" pitchFamily="34" charset="0"/>
                <a:ea typeface="+mn-ea"/>
                <a:cs typeface="Arial Narrow" panose="020B0604020202020204" pitchFamily="34" charset="0"/>
              </a:rPr>
              <a:t>Isaiah 60:21-22</a:t>
            </a:r>
            <a:r>
              <a:rPr kumimoji="0" lang="en-US" sz="2000" b="1" i="0" u="none" strike="noStrike" kern="1200" cap="none" spc="0" normalizeH="0" baseline="0" noProof="0" dirty="0">
                <a:ln>
                  <a:noFill/>
                </a:ln>
                <a:solidFill>
                  <a:srgbClr val="F9FFBC"/>
                </a:solidFill>
                <a:effectLst>
                  <a:glow rad="88900">
                    <a:srgbClr val="010000"/>
                  </a:glow>
                </a:effectLst>
                <a:uLnTx/>
                <a:uFillTx/>
                <a:latin typeface="Arial Narrow" panose="020B0604020202020204" pitchFamily="34" charset="0"/>
                <a:ea typeface="+mn-ea"/>
                <a:cs typeface="Arial Narrow" panose="020B0604020202020204" pitchFamily="34" charset="0"/>
              </a:rPr>
              <a:t> NLT</a:t>
            </a:r>
            <a:endParaRPr kumimoji="0" lang="en-US" b="1" i="0" u="none" strike="noStrike" kern="1200" cap="none" spc="0" normalizeH="0" baseline="0" noProof="0" dirty="0">
              <a:ln>
                <a:noFill/>
              </a:ln>
              <a:solidFill>
                <a:srgbClr val="F9FFBC"/>
              </a:solidFill>
              <a:effectLst>
                <a:glow rad="88900">
                  <a:srgbClr val="010000"/>
                </a:glow>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226008692"/>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61</a:t>
            </a:r>
          </a:p>
        </p:txBody>
      </p:sp>
    </p:spTree>
    <p:extLst>
      <p:ext uri="{BB962C8B-B14F-4D97-AF65-F5344CB8AC3E}">
        <p14:creationId xmlns:p14="http://schemas.microsoft.com/office/powerpoint/2010/main" val="3282000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en-SG" sz="2800" b="1" dirty="0">
                <a:latin typeface="Arial" charset="0"/>
                <a:ea typeface="ＭＳ Ｐゴシック" charset="0"/>
                <a:cs typeface="ＭＳ Ｐゴシック" charset="0"/>
              </a:rPr>
              <a:t>Israel’s glorious restoration in the millennium reveals that he will fulfill every promise in the Abrahamic Covenant (Isaiah 60–66).</a:t>
            </a:r>
            <a:endParaRPr lang="en-US" sz="28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266297"/>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l">
              <a:buFont typeface="+mj-lt"/>
              <a:buAutoNum type="arabicPeriod"/>
              <a:defRPr/>
            </a:pPr>
            <a:r>
              <a:rPr lang="en-US" dirty="0"/>
              <a:t>God promises Israel a glorious future of prosperity and peace in the kingdom (Isa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36512" y="2143430"/>
            <a:ext cx="9144000"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indent="-465138" algn="l">
              <a:defRPr/>
            </a:pPr>
            <a:r>
              <a:rPr lang="en-US" dirty="0">
                <a:solidFill>
                  <a:srgbClr val="FFFF00"/>
                </a:solidFill>
              </a:rPr>
              <a:t>2.	God promises the Servant will prepare Jerusalem for the Father to usher in the millennium (61:1–63:6).</a:t>
            </a:r>
          </a:p>
        </p:txBody>
      </p:sp>
    </p:spTree>
    <p:extLst>
      <p:ext uri="{BB962C8B-B14F-4D97-AF65-F5344CB8AC3E}">
        <p14:creationId xmlns:p14="http://schemas.microsoft.com/office/powerpoint/2010/main" val="365962403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Freedom for Those God </a:t>
            </a:r>
            <a:r>
              <a:rPr lang="en-SG" sz="3600" b="1" dirty="0" err="1">
                <a:solidFill>
                  <a:schemeClr val="tx1"/>
                </a:solidFill>
                <a:effectLst/>
                <a:latin typeface="Arial" charset="0"/>
                <a:ea typeface="ＭＳ Ｐゴシック" charset="0"/>
                <a:cs typeface="ＭＳ Ｐゴシック" charset="0"/>
              </a:rPr>
              <a:t>Favors</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defRPr/>
            </a:pPr>
            <a:r>
              <a:rPr lang="en-US" dirty="0"/>
              <a:t>“The Spirit of the Sovereign L</a:t>
            </a:r>
            <a:r>
              <a:rPr lang="en-US" sz="2000" dirty="0"/>
              <a:t>ORD</a:t>
            </a:r>
            <a:r>
              <a:rPr lang="en-US" dirty="0"/>
              <a:t> is upon me, </a:t>
            </a:r>
          </a:p>
          <a:p>
            <a:pPr>
              <a:defRPr/>
            </a:pPr>
            <a:r>
              <a:rPr lang="en-US" dirty="0"/>
              <a:t>for the L</a:t>
            </a:r>
            <a:r>
              <a:rPr lang="en-US" sz="2000" dirty="0"/>
              <a:t>ORD</a:t>
            </a:r>
            <a:r>
              <a:rPr lang="en-US" dirty="0"/>
              <a:t> has anointed me </a:t>
            </a:r>
          </a:p>
          <a:p>
            <a:pPr>
              <a:defRPr/>
            </a:pPr>
            <a:r>
              <a:rPr lang="en-US" dirty="0"/>
              <a:t>to bring good news to the poor. </a:t>
            </a:r>
          </a:p>
          <a:p>
            <a:pPr>
              <a:defRPr/>
            </a:pPr>
            <a:r>
              <a:rPr lang="en-US" dirty="0"/>
              <a:t>He has sent me to comfort the brokenhearted </a:t>
            </a:r>
          </a:p>
          <a:p>
            <a:pPr>
              <a:defRPr/>
            </a:pPr>
            <a:r>
              <a:rPr lang="en-US" dirty="0"/>
              <a:t>and to proclaim that captives will be released </a:t>
            </a:r>
          </a:p>
          <a:p>
            <a:pPr>
              <a:defRPr/>
            </a:pPr>
            <a:r>
              <a:rPr lang="en-US" dirty="0"/>
              <a:t>and prisoners will be freed. </a:t>
            </a:r>
          </a:p>
          <a:p>
            <a:pPr>
              <a:defRPr/>
            </a:pPr>
            <a:r>
              <a:rPr lang="en-US" baseline="30000" dirty="0"/>
              <a:t>2 </a:t>
            </a:r>
            <a:r>
              <a:rPr lang="en-US" dirty="0"/>
              <a:t>He has sent me to tell those who mourn </a:t>
            </a:r>
          </a:p>
          <a:p>
            <a:pPr>
              <a:defRPr/>
            </a:pPr>
            <a:r>
              <a:rPr lang="en-US" dirty="0"/>
              <a:t>that the time of the L</a:t>
            </a:r>
            <a:r>
              <a:rPr lang="en-US" sz="2000" dirty="0"/>
              <a:t>ORD</a:t>
            </a:r>
            <a:r>
              <a:rPr lang="en-US" dirty="0"/>
              <a:t>’s favor has come, </a:t>
            </a:r>
          </a:p>
          <a:p>
            <a:pPr>
              <a:defRPr/>
            </a:pPr>
            <a:r>
              <a:rPr lang="en-US" dirty="0"/>
              <a:t>and with it, the day of God’s anger against their enemies.”</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a:defRPr/>
            </a:pPr>
            <a:r>
              <a:rPr lang="en-US" dirty="0"/>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a:t>
            </a:r>
            <a:r>
              <a:rPr lang="en-US" noProof="0" dirty="0"/>
              <a:t>61</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:1-2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4001681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467544" y="1268759"/>
            <a:ext cx="8676456" cy="44644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indent="-406400" algn="l"/>
            <a:r>
              <a:rPr lang="en-US" sz="1800" dirty="0">
                <a:effectLst/>
              </a:rPr>
              <a:t>1.	Israel </a:t>
            </a:r>
            <a:r>
              <a:rPr lang="en-US" sz="1800" dirty="0">
                <a:solidFill>
                  <a:srgbClr val="FFFF00"/>
                </a:solidFill>
                <a:effectLst/>
              </a:rPr>
              <a:t>cleansed</a:t>
            </a:r>
            <a:r>
              <a:rPr lang="en-US" sz="1800" dirty="0">
                <a:effectLst/>
              </a:rPr>
              <a:t> by God’s judgment before the kingdom (1:25; 4:2-4; 29:1-4; 30:26b; 31:6-7)</a:t>
            </a:r>
          </a:p>
          <a:p>
            <a:pPr marL="406400" indent="-406400" algn="l"/>
            <a:r>
              <a:rPr lang="en-US" sz="1800" dirty="0">
                <a:effectLst/>
              </a:rPr>
              <a:t>2.	Israel </a:t>
            </a:r>
            <a:r>
              <a:rPr lang="en-US" sz="1800" dirty="0">
                <a:solidFill>
                  <a:srgbClr val="FFFF00"/>
                </a:solidFill>
                <a:effectLst/>
              </a:rPr>
              <a:t>reunited and regathered to the land</a:t>
            </a:r>
            <a:r>
              <a:rPr lang="en-US" sz="1800" dirty="0">
                <a:effectLst/>
              </a:rPr>
              <a:t> (11:10-13, 15-16; 43:1, 5; 49:6; 61:4; 65:8-9)</a:t>
            </a:r>
          </a:p>
          <a:p>
            <a:pPr marL="406400" indent="-406400" algn="l"/>
            <a:r>
              <a:rPr lang="en-US" sz="1800" dirty="0">
                <a:effectLst/>
              </a:rPr>
              <a:t>3.	Israel </a:t>
            </a:r>
            <a:r>
              <a:rPr lang="en-US" sz="1800" dirty="0">
                <a:solidFill>
                  <a:srgbClr val="FFFF00"/>
                </a:solidFill>
                <a:effectLst/>
              </a:rPr>
              <a:t>victorious over enemies</a:t>
            </a:r>
            <a:r>
              <a:rPr lang="en-US" sz="1800" dirty="0">
                <a:effectLst/>
              </a:rPr>
              <a:t> (2:12-21; 11:14; 24:21-23; 41:11-14; 45:14; 61:2; 66:14b)</a:t>
            </a:r>
          </a:p>
          <a:p>
            <a:pPr marL="406400" indent="-406400" algn="l"/>
            <a:r>
              <a:rPr lang="en-US" sz="1800" dirty="0">
                <a:effectLst/>
              </a:rPr>
              <a:t>4.	Israel </a:t>
            </a:r>
            <a:r>
              <a:rPr lang="en-US" sz="1800" dirty="0">
                <a:solidFill>
                  <a:srgbClr val="FFFF00"/>
                </a:solidFill>
                <a:effectLst/>
              </a:rPr>
              <a:t>free from oppression</a:t>
            </a:r>
            <a:r>
              <a:rPr lang="en-US" sz="1800" dirty="0">
                <a:effectLst/>
              </a:rPr>
              <a:t> (14:3-6; 42:6-7; 49:8-9)</a:t>
            </a:r>
          </a:p>
          <a:p>
            <a:pPr marL="406400" indent="-406400" algn="l"/>
            <a:r>
              <a:rPr lang="en-US" sz="1800" dirty="0">
                <a:effectLst/>
              </a:rPr>
              <a:t>5.	Israel </a:t>
            </a:r>
            <a:r>
              <a:rPr lang="en-US" sz="1800" dirty="0">
                <a:solidFill>
                  <a:srgbClr val="FFFF00"/>
                </a:solidFill>
                <a:effectLst/>
              </a:rPr>
              <a:t>believing in Messiah</a:t>
            </a:r>
            <a:r>
              <a:rPr lang="en-US" sz="1800" dirty="0">
                <a:effectLst/>
              </a:rPr>
              <a:t> (10:20-22; 25:8-9; 26:1-2; </a:t>
            </a:r>
            <a:r>
              <a:rPr lang="en-US" sz="1800" dirty="0"/>
              <a:t>27:9, 12-13; </a:t>
            </a:r>
            <a:r>
              <a:rPr lang="en-US" sz="1800" dirty="0">
                <a:effectLst/>
              </a:rPr>
              <a:t>29:23; 40:9; 45:17, 25; 52:3, 6-7, 9-11; 54:7-10; 62:12)</a:t>
            </a:r>
          </a:p>
          <a:p>
            <a:pPr marL="406400" indent="-406400" algn="l"/>
            <a:r>
              <a:rPr lang="en-US" sz="1800" dirty="0">
                <a:effectLst/>
              </a:rPr>
              <a:t>6.	Israel </a:t>
            </a:r>
            <a:r>
              <a:rPr lang="en-US" sz="1800" dirty="0">
                <a:solidFill>
                  <a:srgbClr val="FFFF00"/>
                </a:solidFill>
                <a:effectLst/>
              </a:rPr>
              <a:t>forgiven, redeemed and righteous</a:t>
            </a:r>
            <a:r>
              <a:rPr lang="en-US" sz="1800" dirty="0">
                <a:effectLst/>
              </a:rPr>
              <a:t> (1:25-27; 2:3; 4:3-4; 33:24; 44:22-24; 45:25; 48:17; 63:16)</a:t>
            </a:r>
          </a:p>
          <a:p>
            <a:pPr marL="406400" indent="-406400" algn="l"/>
            <a:r>
              <a:rPr lang="en-US" sz="1800" dirty="0">
                <a:effectLst/>
              </a:rPr>
              <a:t>7.	Israel </a:t>
            </a:r>
            <a:r>
              <a:rPr lang="en-US" sz="1800" dirty="0">
                <a:solidFill>
                  <a:srgbClr val="FFFF00"/>
                </a:solidFill>
                <a:effectLst/>
              </a:rPr>
              <a:t>blessed and rewarded</a:t>
            </a:r>
            <a:r>
              <a:rPr lang="en-US" sz="1800" dirty="0">
                <a:effectLst/>
              </a:rPr>
              <a:t> by Christ (19:25; 40:10; 62:11; 61:8)</a:t>
            </a:r>
          </a:p>
          <a:p>
            <a:pPr marL="406400" indent="-406400" algn="l"/>
            <a:r>
              <a:rPr lang="en-US" sz="1800" dirty="0">
                <a:effectLst/>
              </a:rPr>
              <a:t>8.	Israel </a:t>
            </a:r>
            <a:r>
              <a:rPr lang="en-US" sz="1800" dirty="0">
                <a:solidFill>
                  <a:srgbClr val="FFFF00"/>
                </a:solidFill>
                <a:effectLst/>
              </a:rPr>
              <a:t>comforted</a:t>
            </a:r>
            <a:r>
              <a:rPr lang="en-US" sz="1800" dirty="0">
                <a:effectLst/>
              </a:rPr>
              <a:t> by Christ (12:1-2; 40:1-2, 11; 49:12; 51:3; 65:18-19; 66:11-13)</a:t>
            </a:r>
          </a:p>
          <a:p>
            <a:pPr marL="406400" indent="-406400" algn="l"/>
            <a:r>
              <a:rPr lang="en-US" sz="1800" dirty="0">
                <a:effectLst/>
              </a:rPr>
              <a:t>9.	Israel </a:t>
            </a:r>
            <a:r>
              <a:rPr lang="en-US" sz="1800" dirty="0">
                <a:solidFill>
                  <a:srgbClr val="FFFF00"/>
                </a:solidFill>
                <a:effectLst/>
              </a:rPr>
              <a:t>filled/empowered by Holy Spirit</a:t>
            </a:r>
            <a:r>
              <a:rPr lang="en-US" sz="1800" dirty="0">
                <a:effectLst/>
              </a:rPr>
              <a:t> as never before (32:15; 44:3; 59:21)</a:t>
            </a:r>
          </a:p>
          <a:p>
            <a:pPr marL="406400" indent="-406400" algn="l"/>
            <a:r>
              <a:rPr lang="en-US" sz="1800" dirty="0">
                <a:effectLst/>
              </a:rPr>
              <a:t>10.	Israel’s </a:t>
            </a:r>
            <a:r>
              <a:rPr lang="en-US" sz="1800" dirty="0">
                <a:solidFill>
                  <a:srgbClr val="FFFF00"/>
                </a:solidFill>
                <a:effectLst/>
              </a:rPr>
              <a:t>covenants fulfilled </a:t>
            </a:r>
            <a:r>
              <a:rPr lang="en-US" sz="1800" dirty="0">
                <a:effectLst/>
              </a:rPr>
              <a:t>(42:6; 49:8; 54:10; 61:8)</a:t>
            </a:r>
          </a:p>
        </p:txBody>
      </p:sp>
      <p:sp>
        <p:nvSpPr>
          <p:cNvPr id="5" name="Rectangle 2">
            <a:extLst>
              <a:ext uri="{FF2B5EF4-FFF2-40B4-BE49-F238E27FC236}">
                <a16:creationId xmlns:a16="http://schemas.microsoft.com/office/drawing/2014/main" id="{2C57C9FC-0B77-CB48-A85F-E7A1A2F543B3}"/>
              </a:ext>
            </a:extLst>
          </p:cNvPr>
          <p:cNvSpPr txBox="1">
            <a:spLocks noChangeArrowheads="1"/>
          </p:cNvSpPr>
          <p:nvPr/>
        </p:nvSpPr>
        <p:spPr bwMode="auto">
          <a:xfrm>
            <a:off x="58189" y="764704"/>
            <a:ext cx="9085811"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sz="2000" dirty="0">
                <a:effectLst/>
              </a:rPr>
              <a:t>D.	Israel’s spiritual restoration</a:t>
            </a:r>
          </a:p>
        </p:txBody>
      </p:sp>
      <p:sp>
        <p:nvSpPr>
          <p:cNvPr id="6" name="Rectangle 2">
            <a:extLst>
              <a:ext uri="{FF2B5EF4-FFF2-40B4-BE49-F238E27FC236}">
                <a16:creationId xmlns:a16="http://schemas.microsoft.com/office/drawing/2014/main" id="{B6F17E95-3099-DE4D-A27E-515E641F1F90}"/>
              </a:ext>
            </a:extLst>
          </p:cNvPr>
          <p:cNvSpPr txBox="1">
            <a:spLocks noChangeArrowheads="1"/>
          </p:cNvSpPr>
          <p:nvPr/>
        </p:nvSpPr>
        <p:spPr bwMode="auto">
          <a:xfrm>
            <a:off x="899592" y="5687890"/>
            <a:ext cx="7133563" cy="11974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indent="-406400" algn="l"/>
            <a:r>
              <a:rPr lang="en-US" sz="1800" dirty="0">
                <a:effectLst/>
              </a:rPr>
              <a:t>a.	Abrahamic (19:25; 41:8-10)</a:t>
            </a:r>
          </a:p>
          <a:p>
            <a:pPr marL="406400" indent="-406400" algn="l"/>
            <a:r>
              <a:rPr lang="en-US" sz="1800" dirty="0">
                <a:effectLst/>
              </a:rPr>
              <a:t>b.	Davidic (9:7; 11:1-2; 55:3)</a:t>
            </a:r>
          </a:p>
          <a:p>
            <a:pPr marL="406400" indent="-406400" algn="l"/>
            <a:r>
              <a:rPr lang="en-US" sz="1800" dirty="0">
                <a:effectLst/>
              </a:rPr>
              <a:t>c.	Land (11:11-16; 65:9)</a:t>
            </a:r>
          </a:p>
          <a:p>
            <a:pPr marL="406400" indent="-406400" algn="l"/>
            <a:r>
              <a:rPr lang="en-US" sz="1800" dirty="0">
                <a:effectLst/>
              </a:rPr>
              <a:t>d.	New (32:15; 44:3; 49:6; 59:21; 66:22)</a:t>
            </a:r>
          </a:p>
        </p:txBody>
      </p:sp>
      <p:sp>
        <p:nvSpPr>
          <p:cNvPr id="9" name="Rectangle 14">
            <a:extLst>
              <a:ext uri="{FF2B5EF4-FFF2-40B4-BE49-F238E27FC236}">
                <a16:creationId xmlns:a16="http://schemas.microsoft.com/office/drawing/2014/main" id="{6C7423E2-88B7-DA4B-9EA7-712FCDCF731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
        <p:nvSpPr>
          <p:cNvPr id="2" name="Rectangle 1">
            <a:extLst>
              <a:ext uri="{FF2B5EF4-FFF2-40B4-BE49-F238E27FC236}">
                <a16:creationId xmlns:a16="http://schemas.microsoft.com/office/drawing/2014/main" id="{29BD6650-F11B-4645-954C-448A9A2954B4}"/>
              </a:ext>
            </a:extLst>
          </p:cNvPr>
          <p:cNvSpPr/>
          <p:nvPr/>
        </p:nvSpPr>
        <p:spPr bwMode="auto">
          <a:xfrm>
            <a:off x="323528" y="3212976"/>
            <a:ext cx="8712968" cy="576064"/>
          </a:xfrm>
          <a:prstGeom prst="rect">
            <a:avLst/>
          </a:prstGeom>
          <a:no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963769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“In that day the remnant left in Israel,</a:t>
            </a:r>
          </a:p>
          <a:p>
            <a:r>
              <a:rPr lang="en-US" dirty="0"/>
              <a:t>the survivors in the house of Jacob,</a:t>
            </a:r>
          </a:p>
          <a:p>
            <a:r>
              <a:rPr lang="en-US" dirty="0"/>
              <a:t>will no longer depend on allies</a:t>
            </a:r>
          </a:p>
          <a:p>
            <a:r>
              <a:rPr lang="en-US" dirty="0"/>
              <a:t>who seek to destroy them.</a:t>
            </a:r>
          </a:p>
          <a:p>
            <a:r>
              <a:rPr lang="en-US" dirty="0"/>
              <a:t>But </a:t>
            </a:r>
            <a:r>
              <a:rPr lang="en-US" dirty="0">
                <a:solidFill>
                  <a:srgbClr val="FFFF00"/>
                </a:solidFill>
              </a:rPr>
              <a:t>they will faithfully trust the L</a:t>
            </a:r>
            <a:r>
              <a:rPr lang="en-US" sz="2000" dirty="0">
                <a:solidFill>
                  <a:srgbClr val="FFFF00"/>
                </a:solidFill>
              </a:rPr>
              <a:t>ORD</a:t>
            </a:r>
            <a:r>
              <a:rPr lang="en-US" dirty="0"/>
              <a:t>,</a:t>
            </a:r>
          </a:p>
          <a:p>
            <a:r>
              <a:rPr lang="en-US" dirty="0"/>
              <a:t>the Holy One of Israel.</a:t>
            </a:r>
          </a:p>
          <a:p>
            <a:r>
              <a:rPr lang="en-US" baseline="30000" dirty="0"/>
              <a:t>21  </a:t>
            </a:r>
            <a:r>
              <a:rPr lang="en-US" dirty="0"/>
              <a:t>A remnant will return;</a:t>
            </a:r>
          </a:p>
          <a:p>
            <a:r>
              <a:rPr lang="en-US" dirty="0"/>
              <a:t>yes, the remnant of Jacob will return to the Mighty God.</a:t>
            </a:r>
          </a:p>
          <a:p>
            <a:r>
              <a:rPr lang="en-US" baseline="30000" dirty="0"/>
              <a:t>22  </a:t>
            </a:r>
            <a:r>
              <a:rPr lang="en-US" dirty="0"/>
              <a:t>But though the people of Israel are as numerous</a:t>
            </a:r>
          </a:p>
          <a:p>
            <a:r>
              <a:rPr lang="en-US" dirty="0"/>
              <a:t>as the sand of the seashore,</a:t>
            </a:r>
          </a:p>
          <a:p>
            <a:r>
              <a:rPr lang="en-US" dirty="0"/>
              <a:t>only a remnant of them will return.</a:t>
            </a:r>
          </a:p>
          <a:p>
            <a:r>
              <a:rPr lang="en-US" dirty="0"/>
              <a:t>The L</a:t>
            </a:r>
            <a:r>
              <a:rPr lang="en-US" sz="2000" dirty="0"/>
              <a:t>ORD</a:t>
            </a:r>
            <a:r>
              <a:rPr lang="en-US" dirty="0"/>
              <a:t> has rightly decided to destroy his people.”</a:t>
            </a:r>
            <a:br>
              <a:rPr lang="en-US" dirty="0"/>
            </a:br>
            <a:endParaRPr lang="en-US" dirty="0"/>
          </a:p>
          <a:p>
            <a:r>
              <a:rPr kumimoji="0" lang="en-US" sz="2400" b="1" i="0" u="none" strike="noStrike" kern="1200" cap="none" spc="0" normalizeH="0" noProof="0" dirty="0">
                <a:ln>
                  <a:noFill/>
                </a:ln>
                <a:solidFill>
                  <a:srgbClr val="FFFFFF"/>
                </a:solidFill>
                <a:effectLst>
                  <a:glow rad="127000">
                    <a:srgbClr val="000000"/>
                  </a:glow>
                </a:effectLst>
                <a:uLnTx/>
                <a:uFillTx/>
              </a:rPr>
              <a:t>—Isaiah 10:20-22</a:t>
            </a:r>
            <a:r>
              <a:rPr lang="en-US" dirty="0"/>
              <a:t> </a:t>
            </a:r>
            <a:r>
              <a:rPr kumimoji="0" lang="en-US" sz="2000" b="1" i="0" u="none" strike="noStrike" kern="1200" cap="none" spc="0" normalizeH="0" noProof="0" dirty="0">
                <a:ln>
                  <a:noFill/>
                </a:ln>
                <a:solidFill>
                  <a:srgbClr val="FFFFFF"/>
                </a:solidFill>
                <a:effectLst>
                  <a:glow rad="127000">
                    <a:srgbClr val="000000"/>
                  </a:glow>
                </a:effectLst>
                <a:uLnTx/>
                <a:uFillTx/>
              </a:rPr>
              <a:t>NLT</a:t>
            </a:r>
            <a:r>
              <a:rPr lang="en-US" dirty="0"/>
              <a:t>—</a:t>
            </a:r>
            <a:endParaRPr kumimoji="0" lang="en-US" sz="2400" b="1" i="0" u="none" strike="noStrike" kern="1200" cap="none" spc="0" normalizeH="0" noProof="0" dirty="0">
              <a:ln>
                <a:noFill/>
              </a:ln>
              <a:solidFill>
                <a:srgbClr val="FFFFFF"/>
              </a:solidFill>
              <a:effectLst>
                <a:glow rad="127000">
                  <a:srgbClr val="000000"/>
                </a:glow>
              </a:effectLst>
              <a:uLnTx/>
              <a:uFillTx/>
            </a:endParaRPr>
          </a:p>
        </p:txBody>
      </p:sp>
      <p:sp>
        <p:nvSpPr>
          <p:cNvPr id="5" name="Rectangle 14">
            <a:extLst>
              <a:ext uri="{FF2B5EF4-FFF2-40B4-BE49-F238E27FC236}">
                <a16:creationId xmlns:a16="http://schemas.microsoft.com/office/drawing/2014/main" id="{51F6CAF8-2A43-7345-A29E-E1E4BF6C202A}"/>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13329003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“He will swallow up death forever!</a:t>
            </a:r>
          </a:p>
          <a:p>
            <a:r>
              <a:rPr lang="en-US" dirty="0"/>
              <a:t>The Sovereign L</a:t>
            </a:r>
            <a:r>
              <a:rPr lang="en-US" sz="2000" dirty="0"/>
              <a:t>ORD</a:t>
            </a:r>
            <a:r>
              <a:rPr lang="en-US" dirty="0"/>
              <a:t> will wipe away all tears.</a:t>
            </a:r>
          </a:p>
          <a:p>
            <a:r>
              <a:rPr lang="en-US" dirty="0"/>
              <a:t>He will remove forever all insults and mockery</a:t>
            </a:r>
          </a:p>
          <a:p>
            <a:r>
              <a:rPr lang="en-US" dirty="0"/>
              <a:t>against his land and people.</a:t>
            </a:r>
          </a:p>
          <a:p>
            <a:r>
              <a:rPr lang="en-US" dirty="0"/>
              <a:t>The L</a:t>
            </a:r>
            <a:r>
              <a:rPr lang="en-US" sz="2000" dirty="0"/>
              <a:t>ORD</a:t>
            </a:r>
            <a:r>
              <a:rPr lang="en-US" dirty="0"/>
              <a:t> has spoken!</a:t>
            </a:r>
          </a:p>
          <a:p>
            <a:br>
              <a:rPr lang="en-US" dirty="0"/>
            </a:br>
            <a:r>
              <a:rPr lang="en-US" baseline="30000" dirty="0"/>
              <a:t>9 </a:t>
            </a:r>
            <a:r>
              <a:rPr lang="en-US" dirty="0">
                <a:solidFill>
                  <a:srgbClr val="FFFF00"/>
                </a:solidFill>
              </a:rPr>
              <a:t>In that day the people will proclaim,</a:t>
            </a:r>
          </a:p>
          <a:p>
            <a:r>
              <a:rPr lang="en-US" dirty="0">
                <a:solidFill>
                  <a:srgbClr val="FFFF00"/>
                </a:solidFill>
              </a:rPr>
              <a:t>‘This is our God!</a:t>
            </a:r>
          </a:p>
          <a:p>
            <a:r>
              <a:rPr lang="en-US" dirty="0">
                <a:solidFill>
                  <a:srgbClr val="FFFF00"/>
                </a:solidFill>
              </a:rPr>
              <a:t>We trusted in him, and he saved us!</a:t>
            </a:r>
          </a:p>
          <a:p>
            <a:r>
              <a:rPr lang="en-US" dirty="0">
                <a:solidFill>
                  <a:srgbClr val="FFFF00"/>
                </a:solidFill>
              </a:rPr>
              <a:t>This is the L</a:t>
            </a:r>
            <a:r>
              <a:rPr lang="en-US" sz="2000" dirty="0">
                <a:solidFill>
                  <a:srgbClr val="FFFF00"/>
                </a:solidFill>
              </a:rPr>
              <a:t>ORD</a:t>
            </a:r>
            <a:r>
              <a:rPr lang="en-US" dirty="0">
                <a:solidFill>
                  <a:srgbClr val="FFFF00"/>
                </a:solidFill>
              </a:rPr>
              <a:t>, in whom we trusted.</a:t>
            </a:r>
          </a:p>
          <a:p>
            <a:r>
              <a:rPr lang="en-US" dirty="0">
                <a:solidFill>
                  <a:srgbClr val="FFFF00"/>
                </a:solidFill>
              </a:rPr>
              <a:t>Let us rejoice in the salvation he brings!</a:t>
            </a:r>
            <a:r>
              <a:rPr lang="en-US" dirty="0"/>
              <a:t>’”</a:t>
            </a:r>
            <a:br>
              <a:rPr lang="en-US" dirty="0"/>
            </a:br>
            <a:endParaRPr lang="en-US" dirty="0"/>
          </a:p>
          <a:p>
            <a:r>
              <a:rPr kumimoji="0" lang="en-US" sz="2400" b="1" i="0" u="none" strike="noStrike" kern="1200" cap="none" spc="0" normalizeH="0" noProof="0" dirty="0">
                <a:ln>
                  <a:noFill/>
                </a:ln>
                <a:solidFill>
                  <a:srgbClr val="FFFFFF"/>
                </a:solidFill>
                <a:effectLst>
                  <a:glow rad="127000">
                    <a:srgbClr val="000000"/>
                  </a:glow>
                </a:effectLst>
                <a:uLnTx/>
                <a:uFillTx/>
              </a:rPr>
              <a:t>—Isaiah 25:8-9</a:t>
            </a:r>
            <a:r>
              <a:rPr lang="en-US" dirty="0"/>
              <a:t> </a:t>
            </a:r>
            <a:r>
              <a:rPr kumimoji="0" lang="en-US" sz="2000" b="1" i="0" u="none" strike="noStrike" kern="1200" cap="none" spc="0" normalizeH="0" noProof="0" dirty="0">
                <a:ln>
                  <a:noFill/>
                </a:ln>
                <a:solidFill>
                  <a:srgbClr val="FFFFFF"/>
                </a:solidFill>
                <a:effectLst>
                  <a:glow rad="127000">
                    <a:srgbClr val="000000"/>
                  </a:glow>
                </a:effectLst>
                <a:uLnTx/>
                <a:uFillTx/>
              </a:rPr>
              <a:t>NLT</a:t>
            </a:r>
            <a:r>
              <a:rPr lang="en-US" dirty="0"/>
              <a:t>—</a:t>
            </a:r>
            <a:endParaRPr kumimoji="0" lang="en-US" sz="2400" b="1" i="0" u="none" strike="noStrike" kern="1200" cap="none" spc="0" normalizeH="0" noProof="0" dirty="0">
              <a:ln>
                <a:noFill/>
              </a:ln>
              <a:solidFill>
                <a:srgbClr val="FFFFFF"/>
              </a:solidFill>
              <a:effectLst>
                <a:glow rad="127000">
                  <a:srgbClr val="000000"/>
                </a:glow>
              </a:effectLst>
              <a:uLnTx/>
              <a:uFillTx/>
            </a:endParaRPr>
          </a:p>
        </p:txBody>
      </p:sp>
      <p:sp>
        <p:nvSpPr>
          <p:cNvPr id="5" name="Rectangle 14">
            <a:extLst>
              <a:ext uri="{FF2B5EF4-FFF2-40B4-BE49-F238E27FC236}">
                <a16:creationId xmlns:a16="http://schemas.microsoft.com/office/drawing/2014/main" id="{209D257F-673C-DC40-820F-9A15C2EC5E6C}"/>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37195761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“In that day, everyone in the land of Judah will sing this song:</a:t>
            </a:r>
          </a:p>
          <a:p>
            <a:endParaRPr lang="en-US" dirty="0"/>
          </a:p>
          <a:p>
            <a:r>
              <a:rPr lang="en-US" dirty="0"/>
              <a:t>  Our city is strong!</a:t>
            </a:r>
          </a:p>
          <a:p>
            <a:r>
              <a:rPr lang="en-US" dirty="0"/>
              <a:t>We are surrounded by the walls of God’s salvation.</a:t>
            </a:r>
          </a:p>
          <a:p>
            <a:r>
              <a:rPr lang="en-US" baseline="30000" dirty="0"/>
              <a:t>2  </a:t>
            </a:r>
            <a:r>
              <a:rPr lang="en-US" dirty="0"/>
              <a:t>Open the gates to all who are righteous;</a:t>
            </a:r>
          </a:p>
          <a:p>
            <a:r>
              <a:rPr lang="en-US" dirty="0">
                <a:solidFill>
                  <a:srgbClr val="FFFF00"/>
                </a:solidFill>
              </a:rPr>
              <a:t>allow the faithful to enter</a:t>
            </a:r>
            <a:r>
              <a:rPr lang="en-US" dirty="0"/>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lang="en-US" dirty="0"/>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26:1-2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349F793D-5305-074A-8696-CD515984BA01}"/>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36007502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L</a:t>
            </a:r>
            <a:r>
              <a:rPr lang="en-US" sz="2000" dirty="0"/>
              <a:t>ORD</a:t>
            </a:r>
            <a:r>
              <a:rPr lang="en-US" dirty="0"/>
              <a:t> did this to </a:t>
            </a:r>
            <a:r>
              <a:rPr lang="en-US" dirty="0">
                <a:solidFill>
                  <a:srgbClr val="FFFF00"/>
                </a:solidFill>
              </a:rPr>
              <a:t>purge Israel’s wickedness,</a:t>
            </a:r>
          </a:p>
          <a:p>
            <a:r>
              <a:rPr lang="en-US" dirty="0">
                <a:solidFill>
                  <a:srgbClr val="FFFF00"/>
                </a:solidFill>
              </a:rPr>
              <a:t>to take away all her sin</a:t>
            </a:r>
            <a:r>
              <a:rPr lang="en-US" dirty="0"/>
              <a:t>.</a:t>
            </a:r>
          </a:p>
          <a:p>
            <a:r>
              <a:rPr lang="en-US" dirty="0"/>
              <a:t>As a result, all the pagan altars will be crushed to dust.</a:t>
            </a:r>
          </a:p>
          <a:p>
            <a:r>
              <a:rPr lang="en-US" dirty="0"/>
              <a:t>No Asherah pole or pagan shrine will be left standing… </a:t>
            </a:r>
            <a:br>
              <a:rPr lang="en-US" dirty="0"/>
            </a:br>
            <a:br>
              <a:rPr lang="en-US" dirty="0"/>
            </a:br>
            <a:r>
              <a:rPr lang="en-US" baseline="30000" dirty="0"/>
              <a:t>12 </a:t>
            </a:r>
            <a:r>
              <a:rPr lang="en-US" dirty="0"/>
              <a:t>Yet the time will come when the L</a:t>
            </a:r>
            <a:r>
              <a:rPr lang="en-US" sz="2000" dirty="0"/>
              <a:t>ORD</a:t>
            </a:r>
            <a:r>
              <a:rPr lang="en-US" dirty="0"/>
              <a:t> will gather them together like handpicked grain. One by one he will gather them—from the Euphrates River in the east to the Brook of Egypt in the west. </a:t>
            </a:r>
            <a:r>
              <a:rPr lang="en-US" baseline="30000" dirty="0"/>
              <a:t>13 </a:t>
            </a:r>
            <a:r>
              <a:rPr lang="en-US" dirty="0"/>
              <a:t>In that day the great trumpet will sound. Many who were dying in exile in Assyria and Egypt will </a:t>
            </a:r>
            <a:r>
              <a:rPr lang="en-US" dirty="0">
                <a:solidFill>
                  <a:srgbClr val="FFFF00"/>
                </a:solidFill>
              </a:rPr>
              <a:t>return to Jerusalem to worship the L</a:t>
            </a:r>
            <a:r>
              <a:rPr lang="en-US" sz="2000" dirty="0">
                <a:solidFill>
                  <a:srgbClr val="FFFF00"/>
                </a:solidFill>
              </a:rPr>
              <a:t>ORD</a:t>
            </a:r>
            <a:r>
              <a:rPr lang="en-US" dirty="0">
                <a:solidFill>
                  <a:srgbClr val="FFFF00"/>
                </a:solidFill>
              </a:rPr>
              <a:t> on his holy mountain.</a:t>
            </a:r>
            <a:r>
              <a:rPr lang="en-US" dirty="0"/>
              <a:t>”</a:t>
            </a:r>
            <a:br>
              <a:rPr lang="en-US" dirty="0"/>
            </a:br>
            <a:endParaRPr lang="en-US" dirty="0"/>
          </a:p>
          <a:p>
            <a:r>
              <a:rPr kumimoji="0" lang="en-US" sz="2400" b="1" i="0" u="none" strike="noStrike" kern="1200" cap="none" spc="0" normalizeH="0" noProof="0" dirty="0">
                <a:ln>
                  <a:noFill/>
                </a:ln>
                <a:solidFill>
                  <a:srgbClr val="FFFFFF"/>
                </a:solidFill>
                <a:effectLst>
                  <a:glow rad="127000">
                    <a:srgbClr val="000000"/>
                  </a:glow>
                </a:effectLst>
                <a:uLnTx/>
                <a:uFillTx/>
              </a:rPr>
              <a:t>—Isaiah 27</a:t>
            </a:r>
            <a:r>
              <a:rPr lang="en-US" dirty="0"/>
              <a:t>:9, 12-13 </a:t>
            </a:r>
            <a:r>
              <a:rPr kumimoji="0" lang="en-US" sz="2000" b="1" i="0" u="none" strike="noStrike" kern="1200" cap="none" spc="0" normalizeH="0" noProof="0" dirty="0">
                <a:ln>
                  <a:noFill/>
                </a:ln>
                <a:solidFill>
                  <a:srgbClr val="FFFFFF"/>
                </a:solidFill>
                <a:effectLst>
                  <a:glow rad="127000">
                    <a:srgbClr val="000000"/>
                  </a:glow>
                </a:effectLst>
                <a:uLnTx/>
                <a:uFillTx/>
              </a:rPr>
              <a:t>NLT</a:t>
            </a:r>
            <a:r>
              <a:rPr lang="en-US" dirty="0"/>
              <a:t>—</a:t>
            </a:r>
            <a:endParaRPr kumimoji="0" lang="en-US" sz="2400" b="1" i="0" u="none" strike="noStrike" kern="1200" cap="none" spc="0" normalizeH="0" noProof="0" dirty="0">
              <a:ln>
                <a:noFill/>
              </a:ln>
              <a:solidFill>
                <a:srgbClr val="FFFFFF"/>
              </a:solidFill>
              <a:effectLst>
                <a:glow rad="127000">
                  <a:srgbClr val="000000"/>
                </a:glow>
              </a:effectLst>
              <a:uLnTx/>
              <a:uFillTx/>
            </a:endParaRPr>
          </a:p>
        </p:txBody>
      </p:sp>
      <p:sp>
        <p:nvSpPr>
          <p:cNvPr id="5" name="Rectangle 14">
            <a:extLst>
              <a:ext uri="{FF2B5EF4-FFF2-40B4-BE49-F238E27FC236}">
                <a16:creationId xmlns:a16="http://schemas.microsoft.com/office/drawing/2014/main" id="{87EC1255-979C-544B-975B-BAD9B796FFE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8281380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“For when they see their many children</a:t>
            </a:r>
          </a:p>
          <a:p>
            <a:r>
              <a:rPr lang="en-US" dirty="0"/>
              <a:t>and all the blessings I have given them,</a:t>
            </a:r>
          </a:p>
          <a:p>
            <a:r>
              <a:rPr lang="en-US" dirty="0">
                <a:solidFill>
                  <a:srgbClr val="FFFF00"/>
                </a:solidFill>
              </a:rPr>
              <a:t>they will recognize the holiness of the Holy One of Jacob</a:t>
            </a:r>
            <a:r>
              <a:rPr lang="en-US" dirty="0"/>
              <a:t>.</a:t>
            </a:r>
          </a:p>
          <a:p>
            <a:r>
              <a:rPr lang="en-US" dirty="0"/>
              <a:t>They will stand in awe of the God of Israel.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29:23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7EECEEE0-0B27-B240-A5A1-16ED9FCEC195}"/>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26655912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judge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those who reject him (Isaiah 1–39).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Tree>
    <p:extLst>
      <p:ext uri="{BB962C8B-B14F-4D97-AF65-F5344CB8AC3E}">
        <p14:creationId xmlns:p14="http://schemas.microsoft.com/office/powerpoint/2010/main" val="200191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“But </a:t>
            </a:r>
            <a:r>
              <a:rPr lang="en-US" dirty="0">
                <a:solidFill>
                  <a:srgbClr val="FFFF00"/>
                </a:solidFill>
              </a:rPr>
              <a:t>the L</a:t>
            </a:r>
            <a:r>
              <a:rPr lang="en-US" sz="2000" dirty="0">
                <a:solidFill>
                  <a:srgbClr val="FFFF00"/>
                </a:solidFill>
              </a:rPr>
              <a:t>ORD</a:t>
            </a:r>
            <a:r>
              <a:rPr lang="en-US" dirty="0">
                <a:solidFill>
                  <a:srgbClr val="FFFF00"/>
                </a:solidFill>
              </a:rPr>
              <a:t> will save the people of Israel</a:t>
            </a:r>
          </a:p>
          <a:p>
            <a:r>
              <a:rPr lang="en-US" dirty="0">
                <a:solidFill>
                  <a:srgbClr val="FFFF00"/>
                </a:solidFill>
              </a:rPr>
              <a:t>with eternal salvation</a:t>
            </a:r>
            <a:r>
              <a:rPr lang="en-US" dirty="0"/>
              <a:t>.</a:t>
            </a:r>
          </a:p>
          <a:p>
            <a:r>
              <a:rPr lang="en-US" dirty="0"/>
              <a:t>Throughout everlasting ages,</a:t>
            </a:r>
          </a:p>
          <a:p>
            <a:r>
              <a:rPr lang="en-US" dirty="0"/>
              <a:t>they will never again be humiliated and disgraced.”</a:t>
            </a:r>
          </a:p>
          <a:p>
            <a:endParaRPr lang="en-US" dirty="0"/>
          </a:p>
          <a:p>
            <a:r>
              <a:rPr lang="en-US" dirty="0"/>
              <a:t>—Isaiah 45:17 </a:t>
            </a:r>
            <a:r>
              <a:rPr lang="en-US" sz="2000" dirty="0"/>
              <a:t>NLT</a:t>
            </a:r>
            <a:r>
              <a:rPr lang="en-US" dirty="0"/>
              <a:t>—</a:t>
            </a:r>
          </a:p>
          <a:p>
            <a:br>
              <a:rPr lang="en-US" dirty="0"/>
            </a:br>
            <a:endParaRPr lang="en-US" dirty="0"/>
          </a:p>
          <a:p>
            <a:r>
              <a:rPr lang="en-US" dirty="0"/>
              <a:t>“In the L</a:t>
            </a:r>
            <a:r>
              <a:rPr lang="en-US" sz="2000" dirty="0"/>
              <a:t>ORD</a:t>
            </a:r>
            <a:r>
              <a:rPr lang="en-US" dirty="0"/>
              <a:t> all the generations of </a:t>
            </a:r>
            <a:r>
              <a:rPr lang="en-US" dirty="0">
                <a:solidFill>
                  <a:srgbClr val="FFFF00"/>
                </a:solidFill>
              </a:rPr>
              <a:t>Israel will be justified</a:t>
            </a:r>
            <a:r>
              <a:rPr lang="en-US" dirty="0"/>
              <a:t>,</a:t>
            </a:r>
          </a:p>
          <a:p>
            <a:r>
              <a:rPr lang="en-US" dirty="0"/>
              <a:t>and in him they will boast.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45:25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C8BD6E45-0E5E-1041-BE0F-36AD74D477E7}"/>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231600546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980728"/>
            <a:ext cx="9144000" cy="5616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baseline="30000" dirty="0"/>
              <a:t>3  </a:t>
            </a:r>
            <a:r>
              <a:rPr lang="en-US" dirty="0"/>
              <a:t>For this is what the L</a:t>
            </a:r>
            <a:r>
              <a:rPr lang="en-US" sz="2000" dirty="0"/>
              <a:t>ORD</a:t>
            </a:r>
            <a:r>
              <a:rPr lang="en-US" dirty="0"/>
              <a:t> says:</a:t>
            </a:r>
          </a:p>
          <a:p>
            <a:r>
              <a:rPr lang="en-US" dirty="0"/>
              <a:t>‘When I sold you into exile,</a:t>
            </a:r>
          </a:p>
          <a:p>
            <a:r>
              <a:rPr lang="en-US" dirty="0"/>
              <a:t>I received no payment.</a:t>
            </a:r>
          </a:p>
          <a:p>
            <a:r>
              <a:rPr lang="en-US" dirty="0">
                <a:solidFill>
                  <a:srgbClr val="FFFF00"/>
                </a:solidFill>
              </a:rPr>
              <a:t>Now I can redeem you</a:t>
            </a:r>
          </a:p>
          <a:p>
            <a:r>
              <a:rPr lang="en-US" dirty="0"/>
              <a:t>without having to pay for you…’</a:t>
            </a:r>
          </a:p>
          <a:p>
            <a:endParaRPr lang="en-US" dirty="0"/>
          </a:p>
          <a:p>
            <a:r>
              <a:rPr lang="en-US" dirty="0"/>
              <a:t>“</a:t>
            </a:r>
            <a:r>
              <a:rPr lang="en-US" baseline="30000" dirty="0"/>
              <a:t>6 </a:t>
            </a:r>
            <a:r>
              <a:rPr lang="en-US" dirty="0"/>
              <a:t>But I will reveal my name to my people, and they will come to know its power. Then </a:t>
            </a:r>
            <a:r>
              <a:rPr lang="en-US" dirty="0">
                <a:solidFill>
                  <a:srgbClr val="FFFF00"/>
                </a:solidFill>
              </a:rPr>
              <a:t>at last they will recognize that I am the one who speaks to them</a:t>
            </a:r>
            <a:r>
              <a:rPr lang="en-US" dirty="0"/>
              <a:t>.</a:t>
            </a:r>
          </a:p>
          <a:p>
            <a:r>
              <a:rPr lang="en-US" baseline="30000" dirty="0"/>
              <a:t>7  </a:t>
            </a:r>
            <a:r>
              <a:rPr lang="en-US" dirty="0"/>
              <a:t>How beautiful on the mountains</a:t>
            </a:r>
          </a:p>
          <a:p>
            <a:r>
              <a:rPr lang="en-US" dirty="0"/>
              <a:t>are the feet of the messenger who brings good news,</a:t>
            </a:r>
          </a:p>
          <a:p>
            <a:r>
              <a:rPr lang="en-US" dirty="0"/>
              <a:t>the good news of peace and salvation,</a:t>
            </a:r>
          </a:p>
          <a:p>
            <a:r>
              <a:rPr lang="en-US" dirty="0"/>
              <a:t>the news that the God of Israel reigns!</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52:3, 6-7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7BB99B84-3829-D34F-9474-37C5F88EB3E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286439005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“Let the ruins of Jerusalem break into joyful song,</a:t>
            </a:r>
          </a:p>
          <a:p>
            <a:r>
              <a:rPr lang="en-US" dirty="0"/>
              <a:t>for the L</a:t>
            </a:r>
            <a:r>
              <a:rPr lang="en-US" sz="2000" dirty="0"/>
              <a:t>ORD</a:t>
            </a:r>
            <a:r>
              <a:rPr lang="en-US" dirty="0"/>
              <a:t> has comforted his people.</a:t>
            </a:r>
          </a:p>
          <a:p>
            <a:r>
              <a:rPr lang="en-US" dirty="0">
                <a:solidFill>
                  <a:srgbClr val="FFFF00"/>
                </a:solidFill>
              </a:rPr>
              <a:t>He has redeemed Jerusalem</a:t>
            </a:r>
            <a:r>
              <a:rPr lang="en-US" dirty="0"/>
              <a:t>.</a:t>
            </a:r>
          </a:p>
          <a:p>
            <a:r>
              <a:rPr lang="en-US" baseline="30000" dirty="0"/>
              <a:t>10 </a:t>
            </a:r>
            <a:r>
              <a:rPr lang="en-US" dirty="0"/>
              <a:t>The L</a:t>
            </a:r>
            <a:r>
              <a:rPr lang="en-US" sz="2000" dirty="0"/>
              <a:t>ORD</a:t>
            </a:r>
            <a:r>
              <a:rPr lang="en-US" dirty="0"/>
              <a:t> has demonstrated his holy power</a:t>
            </a:r>
          </a:p>
          <a:p>
            <a:r>
              <a:rPr lang="en-US" dirty="0"/>
              <a:t>before the eyes of all the nations.</a:t>
            </a:r>
          </a:p>
          <a:p>
            <a:r>
              <a:rPr lang="en-US" dirty="0"/>
              <a:t>All the ends of the earth will see</a:t>
            </a:r>
          </a:p>
          <a:p>
            <a:r>
              <a:rPr lang="en-US" dirty="0"/>
              <a:t>the victory of our God.</a:t>
            </a:r>
          </a:p>
          <a:p>
            <a:endParaRPr lang="en-US" dirty="0"/>
          </a:p>
          <a:p>
            <a:r>
              <a:rPr lang="en-US" baseline="30000" dirty="0"/>
              <a:t>11 </a:t>
            </a:r>
            <a:r>
              <a:rPr lang="en-US" dirty="0"/>
              <a:t>Get out! Get out and leave your captivity,</a:t>
            </a:r>
          </a:p>
          <a:p>
            <a:r>
              <a:rPr lang="en-US" dirty="0"/>
              <a:t>where everything you touch is unclean.</a:t>
            </a:r>
          </a:p>
          <a:p>
            <a:r>
              <a:rPr lang="en-US" dirty="0"/>
              <a:t>Get out of there and </a:t>
            </a:r>
            <a:r>
              <a:rPr lang="en-US" dirty="0">
                <a:solidFill>
                  <a:srgbClr val="FFFF00"/>
                </a:solidFill>
              </a:rPr>
              <a:t>purify yourselves</a:t>
            </a:r>
            <a:r>
              <a:rPr lang="en-US" dirty="0"/>
              <a:t>,</a:t>
            </a:r>
          </a:p>
          <a:p>
            <a:r>
              <a:rPr lang="en-US" dirty="0"/>
              <a:t>you who carry home the sacred objects of the L</a:t>
            </a:r>
            <a:r>
              <a:rPr lang="en-US" sz="2000" dirty="0"/>
              <a:t>ORD</a:t>
            </a:r>
            <a:r>
              <a:rPr lang="en-US" dirty="0"/>
              <a: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52:9-11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7ED8404B-3502-E844-9DCF-8C96A3065171}"/>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127557211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764704"/>
            <a:ext cx="9144000" cy="5904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“‘For a brief moment I abandoned you,</a:t>
            </a:r>
          </a:p>
          <a:p>
            <a:r>
              <a:rPr lang="en-US" dirty="0"/>
              <a:t>but with great compassion </a:t>
            </a:r>
            <a:r>
              <a:rPr lang="en-US" dirty="0">
                <a:solidFill>
                  <a:srgbClr val="FFFF00"/>
                </a:solidFill>
              </a:rPr>
              <a:t>I will take you back</a:t>
            </a:r>
            <a:r>
              <a:rPr lang="en-US" dirty="0"/>
              <a:t>.</a:t>
            </a:r>
          </a:p>
          <a:p>
            <a:r>
              <a:rPr lang="en-US" baseline="30000" dirty="0"/>
              <a:t>8 </a:t>
            </a:r>
            <a:r>
              <a:rPr lang="en-US" dirty="0"/>
              <a:t>In a burst of anger I turned my face away for a little while.</a:t>
            </a:r>
          </a:p>
          <a:p>
            <a:r>
              <a:rPr lang="en-US" dirty="0"/>
              <a:t>But </a:t>
            </a:r>
            <a:r>
              <a:rPr lang="en-US" dirty="0">
                <a:solidFill>
                  <a:srgbClr val="FFFF00"/>
                </a:solidFill>
              </a:rPr>
              <a:t>with everlasting love I will have compassion on you,’</a:t>
            </a:r>
          </a:p>
          <a:p>
            <a:r>
              <a:rPr lang="en-US" dirty="0">
                <a:solidFill>
                  <a:srgbClr val="FFFF00"/>
                </a:solidFill>
              </a:rPr>
              <a:t>says the L</a:t>
            </a:r>
            <a:r>
              <a:rPr lang="en-US" sz="2000" dirty="0">
                <a:solidFill>
                  <a:srgbClr val="FFFF00"/>
                </a:solidFill>
              </a:rPr>
              <a:t>ORD</a:t>
            </a:r>
            <a:r>
              <a:rPr lang="en-US" dirty="0">
                <a:solidFill>
                  <a:srgbClr val="FFFF00"/>
                </a:solidFill>
              </a:rPr>
              <a:t>, your Redeemer</a:t>
            </a:r>
            <a:r>
              <a:rPr lang="en-US" dirty="0"/>
              <a:t>.</a:t>
            </a:r>
          </a:p>
          <a:p>
            <a:r>
              <a:rPr lang="en-US" baseline="30000" dirty="0"/>
              <a:t>9 </a:t>
            </a:r>
            <a:r>
              <a:rPr lang="en-US" dirty="0"/>
              <a:t>Just as I swore in the time of Noah</a:t>
            </a:r>
          </a:p>
          <a:p>
            <a:r>
              <a:rPr lang="en-US" dirty="0"/>
              <a:t>that I would never again let a flood cover the earth,</a:t>
            </a:r>
          </a:p>
          <a:p>
            <a:r>
              <a:rPr lang="en-US" dirty="0">
                <a:solidFill>
                  <a:srgbClr val="FFFF00"/>
                </a:solidFill>
              </a:rPr>
              <a:t>so now I swear</a:t>
            </a:r>
          </a:p>
          <a:p>
            <a:r>
              <a:rPr lang="en-US" dirty="0">
                <a:solidFill>
                  <a:srgbClr val="FFFF00"/>
                </a:solidFill>
              </a:rPr>
              <a:t>that I will never again be angry and punish you</a:t>
            </a:r>
            <a:r>
              <a:rPr lang="en-US" dirty="0"/>
              <a:t>.</a:t>
            </a:r>
          </a:p>
          <a:p>
            <a:r>
              <a:rPr lang="en-US" baseline="30000" dirty="0"/>
              <a:t>10 </a:t>
            </a:r>
            <a:r>
              <a:rPr lang="en-US" dirty="0"/>
              <a:t>For the mountains may move</a:t>
            </a:r>
          </a:p>
          <a:p>
            <a:r>
              <a:rPr lang="en-US" dirty="0"/>
              <a:t>and the hills disappear,</a:t>
            </a:r>
          </a:p>
          <a:p>
            <a:r>
              <a:rPr lang="en-US" dirty="0"/>
              <a:t>but even then </a:t>
            </a:r>
            <a:r>
              <a:rPr lang="en-US" dirty="0">
                <a:solidFill>
                  <a:srgbClr val="FFFF00"/>
                </a:solidFill>
              </a:rPr>
              <a:t>my faithful love for you will remain</a:t>
            </a:r>
            <a:r>
              <a:rPr lang="en-US" dirty="0"/>
              <a:t>.</a:t>
            </a:r>
          </a:p>
          <a:p>
            <a:r>
              <a:rPr lang="en-US" dirty="0"/>
              <a:t>My covenant of blessing will never be broken,”</a:t>
            </a:r>
          </a:p>
          <a:p>
            <a:r>
              <a:rPr lang="en-US" dirty="0"/>
              <a:t>says the L</a:t>
            </a:r>
            <a:r>
              <a:rPr lang="en-US" sz="2000" dirty="0"/>
              <a:t>ORD</a:t>
            </a:r>
            <a:r>
              <a:rPr lang="en-US" dirty="0"/>
              <a:t>, who has mercy on you.</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r>
              <a:rPr lang="en-US" dirty="0"/>
              <a:t>—Isaiah 54:7-10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lang="en-US" dirty="0"/>
              <a:t>—</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5" name="Rectangle 14">
            <a:extLst>
              <a:ext uri="{FF2B5EF4-FFF2-40B4-BE49-F238E27FC236}">
                <a16:creationId xmlns:a16="http://schemas.microsoft.com/office/drawing/2014/main" id="{74A45ECD-2F00-064F-8C29-7D40D6DDE1E2}"/>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Tree>
    <p:extLst>
      <p:ext uri="{BB962C8B-B14F-4D97-AF65-F5344CB8AC3E}">
        <p14:creationId xmlns:p14="http://schemas.microsoft.com/office/powerpoint/2010/main" val="32924989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C39C306-8E4C-A3E2-D233-8EA750865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5392"/>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764704"/>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They will be called 'The Holy People'</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rPr>
              <a:t>The People Redeemed by the L</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And Jerusalem will be known as 'The Desirable Place'</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and 'The City No Longer Forsaken.'"</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62:12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p:txBody>
      </p:sp>
      <p:sp>
        <p:nvSpPr>
          <p:cNvPr id="5" name="Rectangle 14">
            <a:extLst>
              <a:ext uri="{FF2B5EF4-FFF2-40B4-BE49-F238E27FC236}">
                <a16:creationId xmlns:a16="http://schemas.microsoft.com/office/drawing/2014/main" id="{5C016821-8F73-EC43-B05C-755F083A6583}"/>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rPr>
              <a:t>461d</a:t>
            </a:r>
          </a:p>
        </p:txBody>
      </p:sp>
    </p:spTree>
    <p:extLst>
      <p:ext uri="{BB962C8B-B14F-4D97-AF65-F5344CB8AC3E}">
        <p14:creationId xmlns:p14="http://schemas.microsoft.com/office/powerpoint/2010/main" val="8925724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200" b="1" dirty="0">
                <a:solidFill>
                  <a:schemeClr val="tx1"/>
                </a:solidFill>
                <a:effectLst/>
                <a:latin typeface="Arial" charset="0"/>
                <a:ea typeface="ＭＳ Ｐゴシック" charset="0"/>
                <a:cs typeface="ＭＳ Ｐゴシック" charset="0"/>
              </a:rPr>
              <a:t>Jews Will Believe at Christ’s Return</a:t>
            </a:r>
            <a:endParaRPr lang="en-US" sz="32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467544" y="1268759"/>
            <a:ext cx="8676456" cy="44644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indent="-406400" algn="l"/>
            <a:r>
              <a:rPr lang="en-US" sz="1800" dirty="0">
                <a:effectLst/>
              </a:rPr>
              <a:t>1.	Israel </a:t>
            </a:r>
            <a:r>
              <a:rPr lang="en-US" sz="1800" dirty="0">
                <a:solidFill>
                  <a:srgbClr val="FFFF00"/>
                </a:solidFill>
                <a:effectLst/>
              </a:rPr>
              <a:t>cleansed</a:t>
            </a:r>
            <a:r>
              <a:rPr lang="en-US" sz="1800" dirty="0">
                <a:effectLst/>
              </a:rPr>
              <a:t> by God’s judgment before the kingdom (1:25; 4:2-4; 29:1-4; 30:26b; 31:6-7)</a:t>
            </a:r>
          </a:p>
          <a:p>
            <a:pPr marL="406400" indent="-406400" algn="l"/>
            <a:r>
              <a:rPr lang="en-US" sz="1800" dirty="0">
                <a:effectLst/>
              </a:rPr>
              <a:t>2.	Israel </a:t>
            </a:r>
            <a:r>
              <a:rPr lang="en-US" sz="1800" dirty="0">
                <a:solidFill>
                  <a:srgbClr val="FFFF00"/>
                </a:solidFill>
                <a:effectLst/>
              </a:rPr>
              <a:t>reunited and regathered to the land</a:t>
            </a:r>
            <a:r>
              <a:rPr lang="en-US" sz="1800" dirty="0">
                <a:effectLst/>
              </a:rPr>
              <a:t> (11:10-13, 15-16; 43:1, 5; 49:6; 61:4; 65:8-9)</a:t>
            </a:r>
          </a:p>
          <a:p>
            <a:pPr marL="406400" indent="-406400" algn="l"/>
            <a:r>
              <a:rPr lang="en-US" sz="1800" dirty="0">
                <a:effectLst/>
              </a:rPr>
              <a:t>3.	Israel </a:t>
            </a:r>
            <a:r>
              <a:rPr lang="en-US" sz="1800" dirty="0">
                <a:solidFill>
                  <a:srgbClr val="FFFF00"/>
                </a:solidFill>
                <a:effectLst/>
              </a:rPr>
              <a:t>victorious over enemies</a:t>
            </a:r>
            <a:r>
              <a:rPr lang="en-US" sz="1800" dirty="0">
                <a:effectLst/>
              </a:rPr>
              <a:t> (2:12-21; 11:14; 24:21-23; 41:11-14; 45:14; 61:2; 66:14b)</a:t>
            </a:r>
          </a:p>
          <a:p>
            <a:pPr marL="406400" indent="-406400" algn="l"/>
            <a:r>
              <a:rPr lang="en-US" sz="1800" dirty="0">
                <a:effectLst/>
              </a:rPr>
              <a:t>4.	Israel </a:t>
            </a:r>
            <a:r>
              <a:rPr lang="en-US" sz="1800" dirty="0">
                <a:solidFill>
                  <a:srgbClr val="FFFF00"/>
                </a:solidFill>
                <a:effectLst/>
              </a:rPr>
              <a:t>free from oppression</a:t>
            </a:r>
            <a:r>
              <a:rPr lang="en-US" sz="1800" dirty="0">
                <a:effectLst/>
              </a:rPr>
              <a:t> (14:3-6; 42:6-7; 49:8-9)</a:t>
            </a:r>
          </a:p>
          <a:p>
            <a:pPr marL="406400" indent="-406400" algn="l"/>
            <a:r>
              <a:rPr lang="en-US" sz="1800" dirty="0">
                <a:effectLst/>
              </a:rPr>
              <a:t>5.	Israel </a:t>
            </a:r>
            <a:r>
              <a:rPr lang="en-US" sz="1800" dirty="0">
                <a:solidFill>
                  <a:srgbClr val="FFFF00"/>
                </a:solidFill>
                <a:effectLst/>
              </a:rPr>
              <a:t>believing in Messiah</a:t>
            </a:r>
            <a:r>
              <a:rPr lang="en-US" sz="1800" dirty="0">
                <a:effectLst/>
              </a:rPr>
              <a:t> (10:20-22; 25:8-9; 26:1-2; </a:t>
            </a:r>
            <a:r>
              <a:rPr lang="en-US" sz="1800" dirty="0"/>
              <a:t>27:9, 12-13; </a:t>
            </a:r>
            <a:r>
              <a:rPr lang="en-US" sz="1800" dirty="0">
                <a:effectLst/>
              </a:rPr>
              <a:t>29:23; 40:9; 45:17, 25; 52:3, 6-7, 9-11; 54:7-10; 62:12)</a:t>
            </a:r>
          </a:p>
          <a:p>
            <a:pPr marL="406400" indent="-406400" algn="l"/>
            <a:r>
              <a:rPr lang="en-US" sz="1800" dirty="0">
                <a:effectLst/>
              </a:rPr>
              <a:t>6.	Israel </a:t>
            </a:r>
            <a:r>
              <a:rPr lang="en-US" sz="1800" dirty="0">
                <a:solidFill>
                  <a:srgbClr val="FFFF00"/>
                </a:solidFill>
                <a:effectLst/>
              </a:rPr>
              <a:t>forgiven, redeemed and righteous</a:t>
            </a:r>
            <a:r>
              <a:rPr lang="en-US" sz="1800" dirty="0">
                <a:effectLst/>
              </a:rPr>
              <a:t> (1:25-27; 2:3; 4:3-4; 33:24; 44:22-24; 45:25; 48:17; 63:16)</a:t>
            </a:r>
          </a:p>
          <a:p>
            <a:pPr marL="406400" indent="-406400" algn="l"/>
            <a:r>
              <a:rPr lang="en-US" sz="1800" dirty="0">
                <a:effectLst/>
              </a:rPr>
              <a:t>7.	Israel </a:t>
            </a:r>
            <a:r>
              <a:rPr lang="en-US" sz="1800" dirty="0">
                <a:solidFill>
                  <a:srgbClr val="FFFF00"/>
                </a:solidFill>
                <a:effectLst/>
              </a:rPr>
              <a:t>blessed and rewarded</a:t>
            </a:r>
            <a:r>
              <a:rPr lang="en-US" sz="1800" dirty="0">
                <a:effectLst/>
              </a:rPr>
              <a:t> by Christ (19:25; 40:10; 62:11; 61:8)</a:t>
            </a:r>
          </a:p>
          <a:p>
            <a:pPr marL="406400" indent="-406400" algn="l"/>
            <a:r>
              <a:rPr lang="en-US" sz="1800" dirty="0">
                <a:effectLst/>
              </a:rPr>
              <a:t>8.	Israel </a:t>
            </a:r>
            <a:r>
              <a:rPr lang="en-US" sz="1800" dirty="0">
                <a:solidFill>
                  <a:srgbClr val="FFFF00"/>
                </a:solidFill>
                <a:effectLst/>
              </a:rPr>
              <a:t>comforted</a:t>
            </a:r>
            <a:r>
              <a:rPr lang="en-US" sz="1800" dirty="0">
                <a:effectLst/>
              </a:rPr>
              <a:t> by Christ (12:1-2; 40:1-2, 11; 49:12; 51:3; 65:18-19; 66:11-13)</a:t>
            </a:r>
          </a:p>
          <a:p>
            <a:pPr marL="406400" indent="-406400" algn="l"/>
            <a:r>
              <a:rPr lang="en-US" sz="1800" dirty="0">
                <a:effectLst/>
              </a:rPr>
              <a:t>9.	Israel </a:t>
            </a:r>
            <a:r>
              <a:rPr lang="en-US" sz="1800" dirty="0">
                <a:solidFill>
                  <a:srgbClr val="FFFF00"/>
                </a:solidFill>
                <a:effectLst/>
              </a:rPr>
              <a:t>filled/empowered by Holy Spirit</a:t>
            </a:r>
            <a:r>
              <a:rPr lang="en-US" sz="1800" dirty="0">
                <a:effectLst/>
              </a:rPr>
              <a:t> as never before (32:15; 44:3; 59:21)</a:t>
            </a:r>
          </a:p>
          <a:p>
            <a:pPr marL="406400" indent="-406400" algn="l"/>
            <a:r>
              <a:rPr lang="en-US" sz="1800" dirty="0">
                <a:effectLst/>
              </a:rPr>
              <a:t>10.	Israel’s </a:t>
            </a:r>
            <a:r>
              <a:rPr lang="en-US" sz="1800" dirty="0">
                <a:solidFill>
                  <a:srgbClr val="FFFF00"/>
                </a:solidFill>
                <a:effectLst/>
              </a:rPr>
              <a:t>covenants fulfilled </a:t>
            </a:r>
            <a:r>
              <a:rPr lang="en-US" sz="1800" dirty="0">
                <a:effectLst/>
              </a:rPr>
              <a:t>(42:6; 49:8; 54:10; 61:8)</a:t>
            </a:r>
          </a:p>
        </p:txBody>
      </p:sp>
      <p:sp>
        <p:nvSpPr>
          <p:cNvPr id="5" name="Rectangle 2">
            <a:extLst>
              <a:ext uri="{FF2B5EF4-FFF2-40B4-BE49-F238E27FC236}">
                <a16:creationId xmlns:a16="http://schemas.microsoft.com/office/drawing/2014/main" id="{2C57C9FC-0B77-CB48-A85F-E7A1A2F543B3}"/>
              </a:ext>
            </a:extLst>
          </p:cNvPr>
          <p:cNvSpPr txBox="1">
            <a:spLocks noChangeArrowheads="1"/>
          </p:cNvSpPr>
          <p:nvPr/>
        </p:nvSpPr>
        <p:spPr bwMode="auto">
          <a:xfrm>
            <a:off x="58189" y="764704"/>
            <a:ext cx="9085811"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sz="2000" dirty="0">
                <a:effectLst/>
              </a:rPr>
              <a:t>D.	Israel’s spiritual restoration</a:t>
            </a:r>
          </a:p>
        </p:txBody>
      </p:sp>
      <p:sp>
        <p:nvSpPr>
          <p:cNvPr id="6" name="Rectangle 2">
            <a:extLst>
              <a:ext uri="{FF2B5EF4-FFF2-40B4-BE49-F238E27FC236}">
                <a16:creationId xmlns:a16="http://schemas.microsoft.com/office/drawing/2014/main" id="{B6F17E95-3099-DE4D-A27E-515E641F1F90}"/>
              </a:ext>
            </a:extLst>
          </p:cNvPr>
          <p:cNvSpPr txBox="1">
            <a:spLocks noChangeArrowheads="1"/>
          </p:cNvSpPr>
          <p:nvPr/>
        </p:nvSpPr>
        <p:spPr bwMode="auto">
          <a:xfrm>
            <a:off x="899592" y="5687890"/>
            <a:ext cx="7133563" cy="11974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6400" indent="-406400" algn="l"/>
            <a:r>
              <a:rPr lang="en-US" sz="1800" dirty="0">
                <a:effectLst/>
              </a:rPr>
              <a:t>a.	Abrahamic (19:25; 41:8-10)</a:t>
            </a:r>
          </a:p>
          <a:p>
            <a:pPr marL="406400" indent="-406400" algn="l"/>
            <a:r>
              <a:rPr lang="en-US" sz="1800" dirty="0">
                <a:effectLst/>
              </a:rPr>
              <a:t>b.	Davidic (9:7; 11:1-2; 55:3)</a:t>
            </a:r>
          </a:p>
          <a:p>
            <a:pPr marL="406400" indent="-406400" algn="l"/>
            <a:r>
              <a:rPr lang="en-US" sz="1800" dirty="0">
                <a:effectLst/>
              </a:rPr>
              <a:t>c.	Land (11:11-16; 65:9)</a:t>
            </a:r>
          </a:p>
          <a:p>
            <a:pPr marL="406400" indent="-406400" algn="l"/>
            <a:r>
              <a:rPr lang="en-US" sz="1800" dirty="0">
                <a:effectLst/>
              </a:rPr>
              <a:t>d.	New (32:15; 44:3; 49:6; 59:21; 66:22)</a:t>
            </a:r>
          </a:p>
        </p:txBody>
      </p:sp>
      <p:sp>
        <p:nvSpPr>
          <p:cNvPr id="9" name="Rectangle 14">
            <a:extLst>
              <a:ext uri="{FF2B5EF4-FFF2-40B4-BE49-F238E27FC236}">
                <a16:creationId xmlns:a16="http://schemas.microsoft.com/office/drawing/2014/main" id="{6C7423E2-88B7-DA4B-9EA7-712FCDCF731E}"/>
              </a:ext>
            </a:extLst>
          </p:cNvPr>
          <p:cNvSpPr>
            <a:spLocks noChangeArrowheads="1"/>
          </p:cNvSpPr>
          <p:nvPr/>
        </p:nvSpPr>
        <p:spPr bwMode="auto">
          <a:xfrm>
            <a:off x="8172400" y="23664"/>
            <a:ext cx="971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rPr>
              <a:t>461d</a:t>
            </a:r>
          </a:p>
        </p:txBody>
      </p:sp>
      <p:sp>
        <p:nvSpPr>
          <p:cNvPr id="2" name="Rectangle 1">
            <a:extLst>
              <a:ext uri="{FF2B5EF4-FFF2-40B4-BE49-F238E27FC236}">
                <a16:creationId xmlns:a16="http://schemas.microsoft.com/office/drawing/2014/main" id="{29BD6650-F11B-4645-954C-448A9A2954B4}"/>
              </a:ext>
            </a:extLst>
          </p:cNvPr>
          <p:cNvSpPr/>
          <p:nvPr/>
        </p:nvSpPr>
        <p:spPr bwMode="auto">
          <a:xfrm>
            <a:off x="323528" y="3212976"/>
            <a:ext cx="8712968" cy="576064"/>
          </a:xfrm>
          <a:prstGeom prst="rect">
            <a:avLst/>
          </a:prstGeom>
          <a:no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13513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62</a:t>
            </a:r>
          </a:p>
        </p:txBody>
      </p:sp>
    </p:spTree>
    <p:extLst>
      <p:ext uri="{BB962C8B-B14F-4D97-AF65-F5344CB8AC3E}">
        <p14:creationId xmlns:p14="http://schemas.microsoft.com/office/powerpoint/2010/main" val="3834073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07" name="Rectangle 3"/>
          <p:cNvSpPr>
            <a:spLocks noChangeArrowheads="1"/>
          </p:cNvSpPr>
          <p:nvPr/>
        </p:nvSpPr>
        <p:spPr bwMode="auto">
          <a:xfrm>
            <a:off x="19234" y="4797152"/>
            <a:ext cx="9144000" cy="206210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Take no rest, all you who pray to the L</a:t>
            </a: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ORD</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a:t>
            </a:r>
            <a:r>
              <a:rPr kumimoji="0" lang="en-SG" sz="3200" b="1" i="0" u="none" strike="noStrike" kern="1200" cap="none" spc="0" normalizeH="0" baseline="30000" noProof="0" dirty="0">
                <a:ln>
                  <a:noFill/>
                </a:ln>
                <a:solidFill>
                  <a:prstClr val="white"/>
                </a:solidFill>
                <a:effectLst>
                  <a:glow rad="165100">
                    <a:prstClr val="black"/>
                  </a:glow>
                </a:effectLst>
                <a:uLnTx/>
                <a:uFillTx/>
                <a:latin typeface="Arial"/>
                <a:ea typeface="ＭＳ Ｐゴシック"/>
                <a:cs typeface="Arial"/>
              </a:rPr>
              <a:t>7</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Give the L</a:t>
            </a: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ORD</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no rest until he completes his work, until he makes Jerusalem the pride of the earth</a:t>
            </a:r>
            <a:r>
              <a:rPr kumimoji="0" lang="ru-RU"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(Isa. 62:6-7 </a:t>
            </a:r>
            <a:r>
              <a:rPr kumimoji="0" lang="en-US"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NLT</a:t>
            </a: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p>
        </p:txBody>
      </p:sp>
      <p:sp>
        <p:nvSpPr>
          <p:cNvPr id="5" name="Rectangle 3"/>
          <p:cNvSpPr>
            <a:spLocks noChangeArrowheads="1"/>
          </p:cNvSpPr>
          <p:nvPr/>
        </p:nvSpPr>
        <p:spPr bwMode="auto">
          <a:xfrm>
            <a:off x="0" y="-33172"/>
            <a:ext cx="9144000" cy="156966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O Jerusalem, I have posted watchmen on your walls; they will pray day and night, continually. </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p:txBody>
      </p:sp>
    </p:spTree>
    <p:extLst>
      <p:ext uri="{BB962C8B-B14F-4D97-AF65-F5344CB8AC3E}">
        <p14:creationId xmlns:p14="http://schemas.microsoft.com/office/powerpoint/2010/main" val="1413263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07" name="Rectangle 3"/>
          <p:cNvSpPr>
            <a:spLocks noChangeArrowheads="1"/>
          </p:cNvSpPr>
          <p:nvPr/>
        </p:nvSpPr>
        <p:spPr bwMode="auto">
          <a:xfrm>
            <a:off x="9228" y="23427"/>
            <a:ext cx="9134771" cy="304698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The L</a:t>
            </a: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ORD</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 has sworn to Jerusalem by his own strength: </a:t>
            </a:r>
            <a:r>
              <a:rPr kumimoji="0" lang="uk-UA"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I will never again hand you over to your enemies. Never again will foreign warriors come and take away your grain and new wine</a:t>
            </a:r>
            <a:r>
              <a:rPr kumimoji="0" lang="uk-UA"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r>
              <a:rPr kumimoji="0" lang="ru-RU"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b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b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(Isa. 62:8 </a:t>
            </a:r>
            <a:r>
              <a:rPr kumimoji="0" lang="en-US" sz="28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NLT</a:t>
            </a: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Osaka"/>
                <a:cs typeface="Arial"/>
              </a:rPr>
              <a:t>).</a:t>
            </a:r>
          </a:p>
        </p:txBody>
      </p:sp>
    </p:spTree>
    <p:extLst>
      <p:ext uri="{BB962C8B-B14F-4D97-AF65-F5344CB8AC3E}">
        <p14:creationId xmlns:p14="http://schemas.microsoft.com/office/powerpoint/2010/main" val="2752770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
        <p:nvSpPr>
          <p:cNvPr id="900098" name="Rectangle 2"/>
          <p:cNvSpPr>
            <a:spLocks noGrp="1" noChangeArrowheads="1"/>
          </p:cNvSpPr>
          <p:nvPr>
            <p:ph type="ctrTitle"/>
          </p:nvPr>
        </p:nvSpPr>
        <p:spPr>
          <a:xfrm>
            <a:off x="0" y="58938"/>
            <a:ext cx="4572000" cy="682853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Awake, O sword, against my shepherd, the man who is my partner,</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Strike down the shepherd, and the sheep will be scattered, and I will turn against the lambs. </a:t>
            </a:r>
            <a:r>
              <a:rPr lang="en-US" sz="2800" b="1" baseline="30000" dirty="0">
                <a:effectLst>
                  <a:glow rad="127000">
                    <a:schemeClr val="tx1"/>
                  </a:glow>
                </a:effectLst>
                <a:latin typeface="Arial" charset="0"/>
                <a:ea typeface="ＭＳ Ｐゴシック" charset="0"/>
                <a:cs typeface="ＭＳ Ｐゴシック" charset="0"/>
              </a:rPr>
              <a:t>8 </a:t>
            </a:r>
            <a:r>
              <a:rPr lang="en-US" sz="2800" b="1" dirty="0">
                <a:solidFill>
                  <a:srgbClr val="FFFF00"/>
                </a:solidFill>
                <a:effectLst>
                  <a:glow rad="127000">
                    <a:schemeClr val="tx1"/>
                  </a:glow>
                </a:effectLst>
                <a:latin typeface="Arial" charset="0"/>
                <a:ea typeface="ＭＳ Ｐゴシック" charset="0"/>
                <a:cs typeface="ＭＳ Ｐゴシック" charset="0"/>
              </a:rPr>
              <a:t>Two-thirds of the people in the land will be cut off and die</a:t>
            </a:r>
            <a:r>
              <a:rPr lang="en-US"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one-third will be left in the land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(Zechariah 13:7-8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02154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9658" cy="5105400"/>
          </a:xfrm>
          <a:prstGeom prst="rect">
            <a:avLst/>
          </a:prstGeom>
        </p:spPr>
      </p:pic>
      <p:sp>
        <p:nvSpPr>
          <p:cNvPr id="8" name="Rectangle 2"/>
          <p:cNvSpPr txBox="1">
            <a:spLocks noChangeArrowheads="1"/>
          </p:cNvSpPr>
          <p:nvPr/>
        </p:nvSpPr>
        <p:spPr bwMode="auto">
          <a:xfrm>
            <a:off x="-23813" y="5473700"/>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will </a:t>
            </a:r>
            <a:r>
              <a:rPr kumimoji="0" 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those who trust him (Isaiah 40–66). </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Complete</a:t>
            </a: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Judgment</a:t>
            </a:r>
          </a:p>
        </p:txBody>
      </p:sp>
      <p:sp>
        <p:nvSpPr>
          <p:cNvPr id="9" name="Rectangle 2"/>
          <p:cNvSpPr txBox="1">
            <a:spLocks noChangeArrowheads="1"/>
          </p:cNvSpPr>
          <p:nvPr/>
        </p:nvSpPr>
        <p:spPr bwMode="auto">
          <a:xfrm>
            <a:off x="4522787"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a:t>
            </a:r>
          </a:p>
        </p:txBody>
      </p:sp>
      <p:sp>
        <p:nvSpPr>
          <p:cNvPr id="10" name="Rectangle 2"/>
          <p:cNvSpPr txBox="1">
            <a:spLocks noChangeArrowheads="1"/>
          </p:cNvSpPr>
          <p:nvPr/>
        </p:nvSpPr>
        <p:spPr bwMode="auto">
          <a:xfrm>
            <a:off x="-23813"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1–39</a:t>
            </a:r>
          </a:p>
        </p:txBody>
      </p:sp>
      <p:sp>
        <p:nvSpPr>
          <p:cNvPr id="11" name="Rectangle 2"/>
          <p:cNvSpPr txBox="1">
            <a:spLocks noChangeArrowheads="1"/>
          </p:cNvSpPr>
          <p:nvPr/>
        </p:nvSpPr>
        <p:spPr bwMode="auto">
          <a:xfrm>
            <a:off x="4473574" y="3959225"/>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40–66</a:t>
            </a:r>
          </a:p>
        </p:txBody>
      </p:sp>
      <p:sp>
        <p:nvSpPr>
          <p:cNvPr id="12" name="Rectangle 2"/>
          <p:cNvSpPr txBox="1">
            <a:spLocks noChangeArrowheads="1"/>
          </p:cNvSpPr>
          <p:nvPr/>
        </p:nvSpPr>
        <p:spPr bwMode="auto">
          <a:xfrm>
            <a:off x="-2122073" y="2282135"/>
            <a:ext cx="9144000" cy="9271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5100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bring that group through the fire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make them pure.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refine them like silver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purify them like gold.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call on my name,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will answer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are my people,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they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our God</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(Zechariah 13:9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918403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“And concerning Israel, Isaiah the prophet cried out,</a:t>
            </a:r>
          </a:p>
          <a:p>
            <a:endParaRPr lang="en-US" sz="2800" dirty="0"/>
          </a:p>
          <a:p>
            <a:r>
              <a:rPr lang="en-US" sz="2800" dirty="0"/>
              <a:t>‘Though the people of Israel are as numerous as the sand of the seashore,</a:t>
            </a:r>
          </a:p>
          <a:p>
            <a:r>
              <a:rPr lang="en-US" sz="2800" dirty="0">
                <a:solidFill>
                  <a:srgbClr val="FFFF00"/>
                </a:solidFill>
              </a:rPr>
              <a:t>only a remnant will be saved</a:t>
            </a:r>
            <a:r>
              <a:rPr lang="en-US" sz="2800" dirty="0"/>
              <a:t>.</a:t>
            </a:r>
          </a:p>
          <a:p>
            <a:r>
              <a:rPr lang="en-US" sz="2800" baseline="30000" dirty="0"/>
              <a:t>28 </a:t>
            </a:r>
            <a:r>
              <a:rPr lang="en-US" sz="2800" dirty="0"/>
              <a:t>For the L</a:t>
            </a:r>
            <a:r>
              <a:rPr lang="en-US" dirty="0"/>
              <a:t>ORD</a:t>
            </a:r>
            <a:r>
              <a:rPr lang="en-US" sz="2800" dirty="0"/>
              <a:t> will carry out his sentence upon the earth</a:t>
            </a:r>
          </a:p>
          <a:p>
            <a:r>
              <a:rPr lang="en-US" sz="2800" dirty="0"/>
              <a:t>quickly and with finality’”</a:t>
            </a:r>
            <a:br>
              <a:rPr lang="en-US" sz="2800" dirty="0"/>
            </a:br>
            <a:endParaRPr lang="en-US" sz="2800" dirty="0"/>
          </a:p>
          <a:p>
            <a:r>
              <a:rPr lang="en-US" sz="2800" dirty="0"/>
              <a:t>(</a:t>
            </a:r>
            <a:r>
              <a:rPr kumimoji="0" lang="en-US" sz="2800" b="1" i="0" u="none" strike="noStrike" kern="1200" cap="none" spc="0" normalizeH="0" noProof="0" dirty="0">
                <a:ln>
                  <a:noFill/>
                </a:ln>
                <a:solidFill>
                  <a:srgbClr val="FFFFFF"/>
                </a:solidFill>
                <a:effectLst>
                  <a:glow rad="127000">
                    <a:srgbClr val="000000"/>
                  </a:glow>
                </a:effectLst>
                <a:uLnTx/>
                <a:uFillTx/>
              </a:rPr>
              <a:t>Romans 9:27-28, quoting Isaiah </a:t>
            </a:r>
            <a:r>
              <a:rPr lang="en-US" sz="2800" dirty="0"/>
              <a:t>10:22-23 LXX</a:t>
            </a:r>
            <a:r>
              <a:rPr kumimoji="0" lang="en-US" sz="2800" b="1" i="0" u="none" strike="noStrike" kern="1200" cap="none" spc="0" normalizeH="0" noProof="0" dirty="0">
                <a:ln>
                  <a:noFill/>
                </a:ln>
                <a:solidFill>
                  <a:srgbClr val="FFFFFF"/>
                </a:solidFill>
                <a:effectLst>
                  <a:glow rad="127000">
                    <a:srgbClr val="000000"/>
                  </a:glow>
                </a:effectLst>
                <a:uLnTx/>
                <a:uFillTx/>
              </a:rPr>
              <a:t> NLT).</a:t>
            </a:r>
          </a:p>
        </p:txBody>
      </p:sp>
    </p:spTree>
    <p:extLst>
      <p:ext uri="{BB962C8B-B14F-4D97-AF65-F5344CB8AC3E}">
        <p14:creationId xmlns:p14="http://schemas.microsoft.com/office/powerpoint/2010/main" val="400353350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“And Isaiah said the same thing in another place:</a:t>
            </a:r>
          </a:p>
          <a:p>
            <a:r>
              <a:rPr lang="en-US" sz="2800" dirty="0"/>
              <a:t> </a:t>
            </a:r>
          </a:p>
          <a:p>
            <a:r>
              <a:rPr lang="en-US" sz="2800" dirty="0"/>
              <a:t>‘If the L</a:t>
            </a:r>
            <a:r>
              <a:rPr lang="en-US" dirty="0"/>
              <a:t>ORD</a:t>
            </a:r>
            <a:r>
              <a:rPr lang="en-US" sz="2800" dirty="0"/>
              <a:t> of Heaven’s Armies</a:t>
            </a:r>
          </a:p>
          <a:p>
            <a:r>
              <a:rPr lang="en-US" sz="2800" dirty="0">
                <a:solidFill>
                  <a:srgbClr val="FFFF00"/>
                </a:solidFill>
              </a:rPr>
              <a:t>had not spared a few of our children</a:t>
            </a:r>
            <a:r>
              <a:rPr lang="en-US" sz="2800" dirty="0"/>
              <a:t>,</a:t>
            </a:r>
          </a:p>
          <a:p>
            <a:r>
              <a:rPr lang="en-US" sz="2800" dirty="0"/>
              <a:t>we would have been wiped out like Sodom,</a:t>
            </a:r>
          </a:p>
          <a:p>
            <a:r>
              <a:rPr lang="en-US" sz="2800" dirty="0"/>
              <a:t>destroyed like Gomorrah’”</a:t>
            </a:r>
            <a:br>
              <a:rPr lang="en-US" sz="2800" dirty="0"/>
            </a:br>
            <a:endParaRPr lang="en-US" sz="2800" dirty="0"/>
          </a:p>
          <a:p>
            <a:r>
              <a:rPr lang="en-US" sz="2800" dirty="0"/>
              <a:t>(Romans 9:29, </a:t>
            </a:r>
            <a:r>
              <a:rPr kumimoji="0" lang="en-US" sz="2800" b="1" i="0" u="none" strike="noStrike" kern="1200" cap="none" spc="0" normalizeH="0" noProof="0" dirty="0">
                <a:ln>
                  <a:noFill/>
                </a:ln>
                <a:solidFill>
                  <a:srgbClr val="FFFFFF"/>
                </a:solidFill>
                <a:effectLst>
                  <a:glow rad="127000">
                    <a:srgbClr val="000000"/>
                  </a:glow>
                </a:effectLst>
                <a:uLnTx/>
                <a:uFillTx/>
              </a:rPr>
              <a:t>quoting Isaiah </a:t>
            </a:r>
            <a:r>
              <a:rPr lang="en-US" sz="2800" dirty="0"/>
              <a:t>1:9 LXX</a:t>
            </a:r>
            <a:r>
              <a:rPr kumimoji="0" lang="en-US" sz="2800" b="1" i="0" u="none" strike="noStrike" kern="1200" cap="none" spc="0" normalizeH="0" noProof="0" dirty="0">
                <a:ln>
                  <a:noFill/>
                </a:ln>
                <a:solidFill>
                  <a:srgbClr val="FFFFFF"/>
                </a:solidFill>
                <a:effectLst>
                  <a:glow rad="127000">
                    <a:srgbClr val="000000"/>
                  </a:glow>
                </a:effectLst>
                <a:uLnTx/>
                <a:uFillTx/>
              </a:rPr>
              <a:t> NLT).</a:t>
            </a:r>
          </a:p>
        </p:txBody>
      </p:sp>
    </p:spTree>
    <p:extLst>
      <p:ext uri="{BB962C8B-B14F-4D97-AF65-F5344CB8AC3E}">
        <p14:creationId xmlns:p14="http://schemas.microsoft.com/office/powerpoint/2010/main" val="269142503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“I am placing a stone in Jerusalem that makes people stumble,</a:t>
            </a:r>
          </a:p>
          <a:p>
            <a:r>
              <a:rPr lang="en-US" sz="2800" dirty="0">
                <a:solidFill>
                  <a:srgbClr val="FFFF00"/>
                </a:solidFill>
              </a:rPr>
              <a:t>a rock that makes them fall</a:t>
            </a:r>
            <a:r>
              <a:rPr lang="en-US" sz="2800" dirty="0"/>
              <a:t>.</a:t>
            </a:r>
          </a:p>
          <a:p>
            <a:r>
              <a:rPr lang="en-US" sz="2800" dirty="0"/>
              <a:t>But anyone who trusts in him</a:t>
            </a:r>
          </a:p>
          <a:p>
            <a:r>
              <a:rPr lang="en-US" sz="2800" dirty="0"/>
              <a:t>will never be disgraced”</a:t>
            </a:r>
            <a:br>
              <a:rPr lang="en-US" sz="2800" dirty="0"/>
            </a:br>
            <a:endParaRPr lang="en-US" sz="2800" dirty="0"/>
          </a:p>
          <a:p>
            <a:r>
              <a:rPr lang="en-US" sz="2800" dirty="0"/>
              <a:t>(</a:t>
            </a:r>
            <a:r>
              <a:rPr kumimoji="0" lang="en-US" sz="2800" b="1" i="0" u="none" strike="noStrike" kern="1200" cap="none" spc="0" normalizeH="0" noProof="0" dirty="0">
                <a:ln>
                  <a:noFill/>
                </a:ln>
                <a:solidFill>
                  <a:srgbClr val="FFFFFF"/>
                </a:solidFill>
                <a:effectLst>
                  <a:glow rad="127000">
                    <a:srgbClr val="000000"/>
                  </a:glow>
                </a:effectLst>
                <a:uLnTx/>
                <a:uFillTx/>
              </a:rPr>
              <a:t>Romans 9:33, quoting Isaiah </a:t>
            </a:r>
            <a:r>
              <a:rPr lang="en-US" sz="2800" noProof="0" dirty="0"/>
              <a:t>8:14; 28:16</a:t>
            </a:r>
            <a:r>
              <a:rPr lang="en-US" sz="2800" dirty="0"/>
              <a:t> LXX</a:t>
            </a:r>
            <a:r>
              <a:rPr kumimoji="0" lang="en-US" sz="2800" b="1" i="0" u="none" strike="noStrike" kern="1200" cap="none" spc="0" normalizeH="0" noProof="0" dirty="0">
                <a:ln>
                  <a:noFill/>
                </a:ln>
                <a:solidFill>
                  <a:srgbClr val="FFFFFF"/>
                </a:solidFill>
                <a:effectLst>
                  <a:glow rad="127000">
                    <a:srgbClr val="000000"/>
                  </a:glow>
                </a:effectLst>
                <a:uLnTx/>
                <a:uFillTx/>
              </a:rPr>
              <a:t> NLT).</a:t>
            </a:r>
          </a:p>
        </p:txBody>
      </p:sp>
    </p:spTree>
    <p:extLst>
      <p:ext uri="{BB962C8B-B14F-4D97-AF65-F5344CB8AC3E}">
        <p14:creationId xmlns:p14="http://schemas.microsoft.com/office/powerpoint/2010/main" val="274680502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“But regarding Israel, God said,</a:t>
            </a:r>
          </a:p>
          <a:p>
            <a:endParaRPr lang="en-US" sz="2800" dirty="0"/>
          </a:p>
          <a:p>
            <a:r>
              <a:rPr lang="en-US" sz="2800" dirty="0"/>
              <a:t>‘All day long I opened my arms to them,</a:t>
            </a:r>
          </a:p>
          <a:p>
            <a:r>
              <a:rPr lang="en-US" sz="2800" dirty="0"/>
              <a:t>but </a:t>
            </a:r>
            <a:r>
              <a:rPr lang="en-US" sz="2800" dirty="0">
                <a:solidFill>
                  <a:srgbClr val="FFFF00"/>
                </a:solidFill>
              </a:rPr>
              <a:t>they were disobedient and rebellious</a:t>
            </a:r>
            <a:r>
              <a:rPr lang="en-US" sz="2800" dirty="0"/>
              <a:t>’”</a:t>
            </a:r>
            <a:br>
              <a:rPr lang="en-US" sz="2800" dirty="0"/>
            </a:br>
            <a:endParaRPr lang="en-US" sz="2800" dirty="0"/>
          </a:p>
          <a:p>
            <a:r>
              <a:rPr lang="en-US" sz="2800" dirty="0"/>
              <a:t>(Romans 10:21, quoting Isaiah 65:2 LXX </a:t>
            </a:r>
            <a:r>
              <a:rPr kumimoji="0" lang="en-US" sz="2800" b="1" i="0" u="none" strike="noStrike" kern="1200" cap="none" spc="0" normalizeH="0" noProof="0" dirty="0">
                <a:ln>
                  <a:noFill/>
                </a:ln>
                <a:solidFill>
                  <a:srgbClr val="FFFFFF"/>
                </a:solidFill>
                <a:effectLst>
                  <a:glow rad="127000">
                    <a:srgbClr val="000000"/>
                  </a:glow>
                </a:effectLst>
                <a:uLnTx/>
                <a:uFillTx/>
              </a:rPr>
              <a:t>NLT).</a:t>
            </a:r>
          </a:p>
        </p:txBody>
      </p:sp>
    </p:spTree>
    <p:extLst>
      <p:ext uri="{BB962C8B-B14F-4D97-AF65-F5344CB8AC3E}">
        <p14:creationId xmlns:p14="http://schemas.microsoft.com/office/powerpoint/2010/main" val="331260568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“So this is the situation: </a:t>
            </a:r>
            <a:r>
              <a:rPr lang="en-US" sz="2800" dirty="0">
                <a:solidFill>
                  <a:srgbClr val="FFFF00"/>
                </a:solidFill>
              </a:rPr>
              <a:t>Most of the people of Israel have not found the favor of God they are looking for</a:t>
            </a:r>
            <a:r>
              <a:rPr lang="en-US" sz="2800" dirty="0"/>
              <a:t> so earnestly. </a:t>
            </a:r>
            <a:br>
              <a:rPr lang="en-US" sz="2800" dirty="0"/>
            </a:br>
            <a:r>
              <a:rPr lang="en-US" sz="2800" dirty="0"/>
              <a:t>A few have—the ones God has chosen—but </a:t>
            </a:r>
            <a:r>
              <a:rPr lang="en-US" sz="2800" dirty="0">
                <a:solidFill>
                  <a:srgbClr val="FFFF00"/>
                </a:solidFill>
              </a:rPr>
              <a:t>the hearts of the rest were hardened</a:t>
            </a:r>
            <a:r>
              <a:rPr lang="en-US" sz="2800" dirty="0"/>
              <a:t>. </a:t>
            </a:r>
            <a:r>
              <a:rPr lang="en-US" sz="2800" baseline="30000" dirty="0"/>
              <a:t>8 </a:t>
            </a:r>
            <a:r>
              <a:rPr lang="en-US" sz="2800" dirty="0"/>
              <a:t>As the Scriptures say,</a:t>
            </a:r>
          </a:p>
          <a:p>
            <a:r>
              <a:rPr lang="en-US" sz="2800" dirty="0"/>
              <a:t> ‘God has put them into a deep sleep.</a:t>
            </a:r>
          </a:p>
          <a:p>
            <a:r>
              <a:rPr lang="en-US" sz="2800" dirty="0"/>
              <a:t>To this day he has shut their eyes so </a:t>
            </a:r>
            <a:r>
              <a:rPr lang="en-US" sz="2800" dirty="0">
                <a:solidFill>
                  <a:srgbClr val="FFFF00"/>
                </a:solidFill>
              </a:rPr>
              <a:t>they do not see</a:t>
            </a:r>
            <a:r>
              <a:rPr lang="en-US" sz="2800" dirty="0"/>
              <a:t>, and closed their ears so </a:t>
            </a:r>
            <a:r>
              <a:rPr lang="en-US" sz="2800" dirty="0">
                <a:solidFill>
                  <a:srgbClr val="FFFF00"/>
                </a:solidFill>
              </a:rPr>
              <a:t>they do not hear</a:t>
            </a:r>
            <a:r>
              <a:rPr lang="en-US" sz="2800" dirty="0"/>
              <a:t>’”</a:t>
            </a:r>
            <a:br>
              <a:rPr lang="en-US" sz="2800" dirty="0"/>
            </a:br>
            <a:endParaRPr lang="en-US" sz="2800" dirty="0"/>
          </a:p>
          <a:p>
            <a:r>
              <a:rPr lang="en-US" sz="2800" dirty="0"/>
              <a:t>(Romans 11:7-8, quoting Isaiah 29:10; </a:t>
            </a:r>
            <a:r>
              <a:rPr lang="en-US" sz="2800" noProof="0" dirty="0"/>
              <a:t>Deut 29:4</a:t>
            </a:r>
            <a:r>
              <a:rPr kumimoji="0" lang="en-US" sz="2800" b="1" i="0" u="none" strike="noStrike" kern="1200" cap="none" spc="0" normalizeH="0" noProof="0" dirty="0">
                <a:ln>
                  <a:noFill/>
                </a:ln>
                <a:solidFill>
                  <a:srgbClr val="FFFFFF"/>
                </a:solidFill>
                <a:effectLst>
                  <a:glow rad="127000">
                    <a:srgbClr val="000000"/>
                  </a:glow>
                </a:effectLst>
                <a:uLnTx/>
                <a:uFillTx/>
              </a:rPr>
              <a:t> NLT).</a:t>
            </a:r>
          </a:p>
        </p:txBody>
      </p:sp>
    </p:spTree>
    <p:extLst>
      <p:ext uri="{BB962C8B-B14F-4D97-AF65-F5344CB8AC3E}">
        <p14:creationId xmlns:p14="http://schemas.microsoft.com/office/powerpoint/2010/main" val="257722831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3600" b="1" dirty="0">
                <a:solidFill>
                  <a:schemeClr val="tx1"/>
                </a:solidFill>
                <a:effectLst/>
                <a:latin typeface="Arial" charset="0"/>
                <a:ea typeface="ＭＳ Ｐゴシック" charset="0"/>
                <a:cs typeface="ＭＳ Ｐゴシック" charset="0"/>
              </a:rPr>
              <a:t>Only a Remnant of Jews Saved</a:t>
            </a:r>
            <a:endParaRPr lang="en-US" sz="36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“And so </a:t>
            </a:r>
            <a:r>
              <a:rPr lang="en-US" sz="2800" dirty="0">
                <a:solidFill>
                  <a:srgbClr val="FFFF00"/>
                </a:solidFill>
              </a:rPr>
              <a:t>all Israel will be saved</a:t>
            </a:r>
            <a:r>
              <a:rPr lang="en-US" sz="2800" dirty="0"/>
              <a:t>. As the Scriptures say,</a:t>
            </a:r>
          </a:p>
          <a:p>
            <a:r>
              <a:rPr lang="en-US" sz="2800" dirty="0"/>
              <a:t> </a:t>
            </a:r>
          </a:p>
          <a:p>
            <a:r>
              <a:rPr lang="en-US" sz="2800" dirty="0"/>
              <a:t>‘The one who rescues will come from Jerusalem,</a:t>
            </a:r>
          </a:p>
          <a:p>
            <a:r>
              <a:rPr lang="en-US" sz="2800" dirty="0"/>
              <a:t>and </a:t>
            </a:r>
            <a:r>
              <a:rPr lang="en-US" sz="2800" dirty="0">
                <a:solidFill>
                  <a:srgbClr val="FFFF00"/>
                </a:solidFill>
              </a:rPr>
              <a:t>he will turn Israel away from ungodliness</a:t>
            </a:r>
            <a:r>
              <a:rPr lang="en-US" sz="2800" dirty="0"/>
              <a:t>.</a:t>
            </a:r>
          </a:p>
          <a:p>
            <a:r>
              <a:rPr lang="en-US" sz="2800" baseline="30000" dirty="0"/>
              <a:t>27  </a:t>
            </a:r>
            <a:r>
              <a:rPr lang="en-US" sz="2800" dirty="0"/>
              <a:t>And this is my covenant with them,</a:t>
            </a:r>
          </a:p>
          <a:p>
            <a:r>
              <a:rPr lang="en-US" sz="2800" dirty="0"/>
              <a:t>that</a:t>
            </a:r>
            <a:r>
              <a:rPr lang="en-US" sz="2800" dirty="0">
                <a:solidFill>
                  <a:srgbClr val="FFFF00"/>
                </a:solidFill>
              </a:rPr>
              <a:t> I will take away their sins</a:t>
            </a:r>
            <a:r>
              <a:rPr lang="en-US" sz="2800" dirty="0"/>
              <a:t>’”</a:t>
            </a:r>
            <a:br>
              <a:rPr lang="en-US" sz="2800" dirty="0"/>
            </a:br>
            <a:endParaRPr lang="en-US" sz="2800" dirty="0"/>
          </a:p>
          <a:p>
            <a:r>
              <a:rPr lang="en-US" sz="2800" dirty="0"/>
              <a:t>(Romans 11:26-27, quoting Isaiah 59:20-21 LXX </a:t>
            </a:r>
            <a:r>
              <a:rPr kumimoji="0" lang="en-US" sz="2800" b="1" i="0" u="none" strike="noStrike" kern="1200" cap="none" spc="0" normalizeH="0" noProof="0" dirty="0">
                <a:ln>
                  <a:noFill/>
                </a:ln>
                <a:solidFill>
                  <a:srgbClr val="FFFFFF"/>
                </a:solidFill>
                <a:effectLst>
                  <a:glow rad="127000">
                    <a:srgbClr val="000000"/>
                  </a:glow>
                </a:effectLst>
                <a:uLnTx/>
                <a:uFillTx/>
              </a:rPr>
              <a:t>NLT).</a:t>
            </a:r>
          </a:p>
        </p:txBody>
      </p:sp>
    </p:spTree>
    <p:extLst>
      <p:ext uri="{BB962C8B-B14F-4D97-AF65-F5344CB8AC3E}">
        <p14:creationId xmlns:p14="http://schemas.microsoft.com/office/powerpoint/2010/main" val="164249786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rgbClr val="A73C03"/>
            </a:gs>
          </a:gsLst>
          <a:lin ang="5400000" scaled="1"/>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35235"/>
          </a:xfrm>
          <a:solidFill>
            <a:schemeClr val="accent2">
              <a:lumMod val="20000"/>
              <a:lumOff val="80000"/>
            </a:schemeClr>
          </a:solidFill>
          <a:effectLst/>
        </p:spPr>
        <p:txBody>
          <a:bodyPr anchor="ctr"/>
          <a:lstStyle/>
          <a:p>
            <a:pPr>
              <a:defRPr/>
            </a:pPr>
            <a:r>
              <a:rPr lang="en-SG" sz="4000" b="1" dirty="0">
                <a:solidFill>
                  <a:schemeClr val="tx1"/>
                </a:solidFill>
                <a:effectLst/>
                <a:latin typeface="Arial" charset="0"/>
                <a:ea typeface="ＭＳ Ｐゴシック" charset="0"/>
                <a:cs typeface="ＭＳ Ｐゴシック" charset="0"/>
              </a:rPr>
              <a:t>Only a Remnant of Jews Saved</a:t>
            </a:r>
            <a:endParaRPr lang="en-US" sz="4000" b="1" dirty="0">
              <a:solidFill>
                <a:schemeClr val="tx1"/>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96752"/>
            <a:ext cx="9144000" cy="540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For the Scriptures say,</a:t>
            </a:r>
          </a:p>
          <a:p>
            <a:endParaRPr lang="en-US" sz="2800" dirty="0"/>
          </a:p>
          <a:p>
            <a:r>
              <a:rPr lang="en-US" sz="2800" dirty="0"/>
              <a:t>“‘As surely as I live,’ says the L</a:t>
            </a:r>
            <a:r>
              <a:rPr lang="en-US" dirty="0"/>
              <a:t>ORD</a:t>
            </a:r>
            <a:r>
              <a:rPr lang="en-US" sz="2800" dirty="0"/>
              <a:t>,</a:t>
            </a:r>
          </a:p>
          <a:p>
            <a:r>
              <a:rPr lang="en-US" sz="2800" dirty="0"/>
              <a:t>‘every knee will bend to me,</a:t>
            </a:r>
          </a:p>
          <a:p>
            <a:r>
              <a:rPr lang="en-US" sz="2800" dirty="0"/>
              <a:t>and </a:t>
            </a:r>
            <a:r>
              <a:rPr lang="en-US" sz="2800" dirty="0">
                <a:solidFill>
                  <a:srgbClr val="FFFF00"/>
                </a:solidFill>
              </a:rPr>
              <a:t>every tongue will declare allegiance to God</a:t>
            </a:r>
            <a:r>
              <a:rPr lang="en-US" sz="2800" dirty="0"/>
              <a:t>.’”</a:t>
            </a:r>
            <a:br>
              <a:rPr lang="en-US" sz="2800" dirty="0"/>
            </a:br>
            <a:endParaRPr lang="en-US" sz="2800" dirty="0"/>
          </a:p>
          <a:p>
            <a:r>
              <a:rPr lang="en-US" sz="2800" dirty="0"/>
              <a:t>(Romans 14:11, quoting Isaiah 49:18; 55:23 LXX </a:t>
            </a:r>
            <a:r>
              <a:rPr kumimoji="0" lang="en-US" sz="2800" b="1" i="0" u="none" strike="noStrike" kern="1200" cap="none" spc="0" normalizeH="0" noProof="0" dirty="0">
                <a:ln>
                  <a:noFill/>
                </a:ln>
                <a:solidFill>
                  <a:srgbClr val="FFFFFF"/>
                </a:solidFill>
                <a:effectLst>
                  <a:glow rad="127000">
                    <a:srgbClr val="000000"/>
                  </a:glow>
                </a:effectLst>
                <a:uLnTx/>
                <a:uFillTx/>
              </a:rPr>
              <a:t>NLT).</a:t>
            </a:r>
          </a:p>
        </p:txBody>
      </p:sp>
    </p:spTree>
    <p:extLst>
      <p:ext uri="{BB962C8B-B14F-4D97-AF65-F5344CB8AC3E}">
        <p14:creationId xmlns:p14="http://schemas.microsoft.com/office/powerpoint/2010/main" val="416946594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63</a:t>
            </a:r>
          </a:p>
        </p:txBody>
      </p:sp>
    </p:spTree>
    <p:extLst>
      <p:ext uri="{BB962C8B-B14F-4D97-AF65-F5344CB8AC3E}">
        <p14:creationId xmlns:p14="http://schemas.microsoft.com/office/powerpoint/2010/main" val="2437481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en-SG" sz="2800" b="1" dirty="0">
                <a:latin typeface="Arial" charset="0"/>
                <a:ea typeface="ＭＳ Ｐゴシック" charset="0"/>
                <a:cs typeface="ＭＳ Ｐゴシック" charset="0"/>
              </a:rPr>
              <a:t>Israel’s glorious restoration in the millennium reveals that he will fulfill every promise in the Abrahamic Covenant (Isaiah 60–66).</a:t>
            </a:r>
            <a:endParaRPr lang="en-US" sz="28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266297"/>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l">
              <a:buFont typeface="+mj-lt"/>
              <a:buAutoNum type="arabicPeriod"/>
              <a:defRPr/>
            </a:pPr>
            <a:r>
              <a:rPr lang="en-US" dirty="0"/>
              <a:t>God promises Israel a glorious future of prosperity and peace in the kingdom (Isa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36512" y="2143430"/>
            <a:ext cx="9144000"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indent="-465138" algn="l">
              <a:defRPr/>
            </a:pPr>
            <a:r>
              <a:rPr lang="en-US" dirty="0"/>
              <a:t>2.	God promises the Servant will prepare Jerusalem for the Father to usher in the millennium (61:1–63:6).</a:t>
            </a:r>
          </a:p>
        </p:txBody>
      </p:sp>
      <p:sp>
        <p:nvSpPr>
          <p:cNvPr id="7" name="Rectangle 2">
            <a:extLst>
              <a:ext uri="{FF2B5EF4-FFF2-40B4-BE49-F238E27FC236}">
                <a16:creationId xmlns:a16="http://schemas.microsoft.com/office/drawing/2014/main" id="{77ABDC20-FF0F-7E4B-8238-BE52F22FBAB7}"/>
              </a:ext>
            </a:extLst>
          </p:cNvPr>
          <p:cNvSpPr txBox="1">
            <a:spLocks noChangeArrowheads="1"/>
          </p:cNvSpPr>
          <p:nvPr/>
        </p:nvSpPr>
        <p:spPr bwMode="auto">
          <a:xfrm>
            <a:off x="36512" y="2996952"/>
            <a:ext cx="9144000" cy="27213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indent="-465138" algn="l">
              <a:defRPr/>
            </a:pPr>
            <a:r>
              <a:rPr lang="en-US" dirty="0">
                <a:solidFill>
                  <a:srgbClr val="FFFF00"/>
                </a:solidFill>
              </a:rPr>
              <a:t>3.	Israel’s remnant prays for forgiveness and restoration, resulting in God’s answer with judgment and restoration (63:7–65:25).</a:t>
            </a:r>
          </a:p>
          <a:p>
            <a:pPr marL="922338" indent="-457200" algn="l">
              <a:buAutoNum type="alphaLcPeriod"/>
              <a:defRPr/>
            </a:pPr>
            <a:r>
              <a:rPr lang="en-US" dirty="0">
                <a:solidFill>
                  <a:srgbClr val="FFFF00"/>
                </a:solidFill>
              </a:rPr>
              <a:t>Israel’s remnant prays for forgiveness from past rebellion and for future restoration (63:7–64:12).</a:t>
            </a:r>
          </a:p>
          <a:p>
            <a:pPr marL="922338" indent="-457200" algn="l">
              <a:defRPr/>
            </a:pPr>
            <a:r>
              <a:rPr lang="en-US" dirty="0">
                <a:solidFill>
                  <a:srgbClr val="FFFF00"/>
                </a:solidFill>
              </a:rPr>
              <a:t>b.	God gives his reasons for judging the people but also his promise to restore them in the millennium (Isa 65).</a:t>
            </a:r>
          </a:p>
        </p:txBody>
      </p:sp>
    </p:spTree>
    <p:extLst>
      <p:ext uri="{BB962C8B-B14F-4D97-AF65-F5344CB8AC3E}">
        <p14:creationId xmlns:p14="http://schemas.microsoft.com/office/powerpoint/2010/main" val="19210726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Restoration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a:t>
            </a: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581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61088" y="857250"/>
            <a:ext cx="4663440" cy="5143500"/>
          </a:xfrm>
          <a:prstGeom prst="rect">
            <a:avLst/>
          </a:prstGeom>
        </p:spPr>
      </p:pic>
      <p:sp>
        <p:nvSpPr>
          <p:cNvPr id="2" name="Rectangle 1"/>
          <p:cNvSpPr/>
          <p:nvPr/>
        </p:nvSpPr>
        <p:spPr>
          <a:xfrm>
            <a:off x="29488" y="41711"/>
            <a:ext cx="5262591" cy="6555641"/>
          </a:xfrm>
          <a:prstGeom prst="rect">
            <a:avLst/>
          </a:prstGeom>
          <a:solidFill>
            <a:schemeClr val="tx1"/>
          </a:solidFill>
        </p:spPr>
        <p:txBody>
          <a:bodyPr wrap="square">
            <a:spAutoFit/>
          </a:bodyPr>
          <a:lstStyle/>
          <a:p>
            <a:pPr>
              <a:defRPr/>
            </a:pPr>
            <a:r>
              <a:rPr lang="en-US" sz="2000" b="1" dirty="0">
                <a:solidFill>
                  <a:srgbClr val="FFFFFF"/>
                </a:solidFill>
                <a:effectLst>
                  <a:glow rad="101600">
                    <a:srgbClr val="000000"/>
                  </a:glow>
                </a:effectLst>
                <a:latin typeface="Arial Narrow" charset="0"/>
                <a:ea typeface="Arial Narrow" charset="0"/>
                <a:cs typeface="Arial Narrow" charset="0"/>
              </a:rPr>
              <a:t>“Who is this who comes from Edom, from the city of Bozrah, with his clothing stained red? Who is this in royal robes, marching in his great strength? It is I, the L</a:t>
            </a:r>
            <a:r>
              <a:rPr lang="en-US" sz="1800" b="1" dirty="0">
                <a:solidFill>
                  <a:srgbClr val="FFFFFF"/>
                </a:solidFill>
                <a:effectLst>
                  <a:glow rad="101600">
                    <a:srgbClr val="000000"/>
                  </a:glow>
                </a:effectLst>
                <a:latin typeface="Arial Narrow" charset="0"/>
                <a:ea typeface="Arial Narrow" charset="0"/>
                <a:cs typeface="Arial Narrow" charset="0"/>
              </a:rPr>
              <a:t>ORD</a:t>
            </a:r>
            <a:r>
              <a:rPr lang="en-US" sz="2000" b="1" dirty="0">
                <a:solidFill>
                  <a:srgbClr val="FFFFFF"/>
                </a:solidFill>
                <a:effectLst>
                  <a:glow rad="101600">
                    <a:srgbClr val="000000"/>
                  </a:glow>
                </a:effectLst>
                <a:latin typeface="Arial Narrow" charset="0"/>
                <a:ea typeface="Arial Narrow" charset="0"/>
                <a:cs typeface="Arial Narrow" charset="0"/>
              </a:rPr>
              <a:t>, announcing your salvation! It is I, the L</a:t>
            </a:r>
            <a:r>
              <a:rPr lang="en-US" sz="1800" b="1" dirty="0">
                <a:solidFill>
                  <a:srgbClr val="FFFFFF"/>
                </a:solidFill>
                <a:effectLst>
                  <a:glow rad="101600">
                    <a:srgbClr val="000000"/>
                  </a:glow>
                </a:effectLst>
                <a:latin typeface="Arial Narrow" charset="0"/>
                <a:ea typeface="Arial Narrow" charset="0"/>
                <a:cs typeface="Arial Narrow" charset="0"/>
              </a:rPr>
              <a:t>ORD</a:t>
            </a:r>
            <a:r>
              <a:rPr lang="en-US" sz="2000" b="1" dirty="0">
                <a:solidFill>
                  <a:srgbClr val="FFFFFF"/>
                </a:solidFill>
                <a:effectLst>
                  <a:glow rad="101600">
                    <a:srgbClr val="000000"/>
                  </a:glow>
                </a:effectLst>
                <a:latin typeface="Arial Narrow" charset="0"/>
                <a:ea typeface="Arial Narrow" charset="0"/>
                <a:cs typeface="Arial Narrow" charset="0"/>
              </a:rPr>
              <a:t>, who has the power to save!</a:t>
            </a:r>
          </a:p>
          <a:p>
            <a:pPr>
              <a:defRPr/>
            </a:pPr>
            <a:endParaRPr lang="en-US" sz="2000" b="1" dirty="0">
              <a:solidFill>
                <a:srgbClr val="FFFFFF"/>
              </a:solidFill>
              <a:effectLst>
                <a:glow rad="101600">
                  <a:srgbClr val="000000"/>
                </a:glow>
              </a:effectLst>
              <a:latin typeface="Arial Narrow" charset="0"/>
              <a:ea typeface="Arial Narrow" charset="0"/>
              <a:cs typeface="Arial Narrow" charset="0"/>
            </a:endParaRPr>
          </a:p>
          <a:p>
            <a:pPr>
              <a:defRPr/>
            </a:pPr>
            <a:r>
              <a:rPr lang="en-US" sz="2000" b="1" dirty="0">
                <a:solidFill>
                  <a:srgbClr val="FFFFFF"/>
                </a:solidFill>
                <a:effectLst>
                  <a:glow rad="101600">
                    <a:srgbClr val="000000"/>
                  </a:glow>
                </a:effectLst>
                <a:latin typeface="Arial Narrow" charset="0"/>
                <a:ea typeface="Arial Narrow" charset="0"/>
                <a:cs typeface="Arial Narrow" charset="0"/>
              </a:rPr>
              <a:t> </a:t>
            </a:r>
            <a:r>
              <a:rPr lang="en-US" sz="2000" b="1" baseline="30000" dirty="0">
                <a:solidFill>
                  <a:srgbClr val="FFFFFF"/>
                </a:solidFill>
                <a:effectLst>
                  <a:glow rad="101600">
                    <a:srgbClr val="000000"/>
                  </a:glow>
                </a:effectLst>
                <a:latin typeface="Arial Narrow" charset="0"/>
                <a:ea typeface="Arial Narrow" charset="0"/>
                <a:cs typeface="Arial Narrow" charset="0"/>
              </a:rPr>
              <a:t>2  </a:t>
            </a:r>
            <a:r>
              <a:rPr lang="en-US" sz="2000" b="1" dirty="0">
                <a:solidFill>
                  <a:srgbClr val="FFFFFF"/>
                </a:solidFill>
                <a:effectLst>
                  <a:glow rad="101600">
                    <a:srgbClr val="000000"/>
                  </a:glow>
                </a:effectLst>
                <a:latin typeface="Arial Narrow" charset="0"/>
                <a:ea typeface="Arial Narrow" charset="0"/>
                <a:cs typeface="Arial Narrow" charset="0"/>
              </a:rPr>
              <a:t>Why are your clothes so red, as if you have been treading out grapes? </a:t>
            </a:r>
            <a:r>
              <a:rPr lang="en-US" sz="2000" b="1" baseline="30000" dirty="0">
                <a:solidFill>
                  <a:srgbClr val="FFFFFF"/>
                </a:solidFill>
                <a:effectLst>
                  <a:glow rad="101600">
                    <a:srgbClr val="000000"/>
                  </a:glow>
                </a:effectLst>
                <a:latin typeface="Arial Narrow" charset="0"/>
                <a:ea typeface="Arial Narrow" charset="0"/>
                <a:cs typeface="Arial Narrow" charset="0"/>
              </a:rPr>
              <a:t>3  </a:t>
            </a:r>
            <a:r>
              <a:rPr lang="en-US" sz="2000" b="1" dirty="0">
                <a:solidFill>
                  <a:srgbClr val="FFFFFF"/>
                </a:solidFill>
                <a:effectLst>
                  <a:glow rad="101600">
                    <a:srgbClr val="000000"/>
                  </a:glow>
                </a:effectLst>
                <a:latin typeface="Arial Narrow" charset="0"/>
                <a:ea typeface="Arial Narrow" charset="0"/>
                <a:cs typeface="Arial Narrow" charset="0"/>
              </a:rPr>
              <a:t>I have been treading the winepress alone; no one was there to help me. In my anger I have trampled my enemies</a:t>
            </a:r>
          </a:p>
          <a:p>
            <a:pPr>
              <a:defRPr/>
            </a:pPr>
            <a:r>
              <a:rPr lang="en-US" sz="2000" b="1" dirty="0">
                <a:solidFill>
                  <a:srgbClr val="FFFFFF"/>
                </a:solidFill>
                <a:effectLst>
                  <a:glow rad="101600">
                    <a:srgbClr val="000000"/>
                  </a:glow>
                </a:effectLst>
                <a:latin typeface="Arial Narrow" charset="0"/>
                <a:ea typeface="Arial Narrow" charset="0"/>
                <a:cs typeface="Arial Narrow" charset="0"/>
              </a:rPr>
              <a:t>as if they were grapes. In my fury I have trampled my foes. Their blood has stained my clothes. </a:t>
            </a:r>
            <a:r>
              <a:rPr lang="en-US" sz="2000" b="1" baseline="30000" dirty="0">
                <a:solidFill>
                  <a:srgbClr val="FFFFFF"/>
                </a:solidFill>
                <a:effectLst>
                  <a:glow rad="101600">
                    <a:srgbClr val="000000"/>
                  </a:glow>
                </a:effectLst>
                <a:latin typeface="Arial Narrow" charset="0"/>
                <a:ea typeface="Arial Narrow" charset="0"/>
                <a:cs typeface="Arial Narrow" charset="0"/>
              </a:rPr>
              <a:t>4 </a:t>
            </a:r>
            <a:r>
              <a:rPr lang="en-US" sz="2000" b="1" dirty="0">
                <a:solidFill>
                  <a:srgbClr val="FFFFFF"/>
                </a:solidFill>
                <a:effectLst>
                  <a:glow rad="101600">
                    <a:srgbClr val="000000"/>
                  </a:glow>
                </a:effectLst>
                <a:latin typeface="Arial Narrow" charset="0"/>
                <a:ea typeface="Arial Narrow" charset="0"/>
                <a:cs typeface="Arial Narrow" charset="0"/>
              </a:rPr>
              <a:t>For the time has come for me to avenge my people, to ransom them from their oppressors. </a:t>
            </a:r>
            <a:r>
              <a:rPr lang="en-US" sz="2000" b="1" baseline="30000" dirty="0">
                <a:solidFill>
                  <a:srgbClr val="FFFFFF"/>
                </a:solidFill>
                <a:effectLst>
                  <a:glow rad="101600">
                    <a:srgbClr val="000000"/>
                  </a:glow>
                </a:effectLst>
                <a:latin typeface="Arial Narrow" charset="0"/>
                <a:ea typeface="Arial Narrow" charset="0"/>
                <a:cs typeface="Arial Narrow" charset="0"/>
              </a:rPr>
              <a:t>5  </a:t>
            </a:r>
            <a:r>
              <a:rPr lang="en-US" sz="2000" b="1" dirty="0">
                <a:solidFill>
                  <a:srgbClr val="FFFFFF"/>
                </a:solidFill>
                <a:effectLst>
                  <a:glow rad="101600">
                    <a:srgbClr val="000000"/>
                  </a:glow>
                </a:effectLst>
                <a:latin typeface="Arial Narrow" charset="0"/>
                <a:ea typeface="Arial Narrow" charset="0"/>
                <a:cs typeface="Arial Narrow" charset="0"/>
              </a:rPr>
              <a:t>I was amazed to see that no one intervened to help the oppressed. So I myself stepped in to save them with my strong arm, and my wrath sustained me.</a:t>
            </a:r>
          </a:p>
          <a:p>
            <a:pPr>
              <a:defRPr/>
            </a:pPr>
            <a:r>
              <a:rPr lang="en-US" sz="2000" b="1" baseline="30000" dirty="0">
                <a:solidFill>
                  <a:srgbClr val="FFFFFF"/>
                </a:solidFill>
                <a:effectLst>
                  <a:glow rad="101600">
                    <a:srgbClr val="000000"/>
                  </a:glow>
                </a:effectLst>
                <a:latin typeface="Arial Narrow" charset="0"/>
                <a:ea typeface="Arial Narrow" charset="0"/>
                <a:cs typeface="Arial Narrow" charset="0"/>
              </a:rPr>
              <a:t>6  </a:t>
            </a:r>
            <a:r>
              <a:rPr lang="en-US" sz="2000" b="1" dirty="0">
                <a:solidFill>
                  <a:srgbClr val="FFFFFF"/>
                </a:solidFill>
                <a:effectLst>
                  <a:glow rad="101600">
                    <a:srgbClr val="000000"/>
                  </a:glow>
                </a:effectLst>
                <a:latin typeface="Arial Narrow" charset="0"/>
                <a:ea typeface="Arial Narrow" charset="0"/>
                <a:cs typeface="Arial Narrow" charset="0"/>
              </a:rPr>
              <a:t>I crushed the nations in my anger</a:t>
            </a:r>
          </a:p>
          <a:p>
            <a:pPr>
              <a:defRPr/>
            </a:pPr>
            <a:r>
              <a:rPr lang="en-US" sz="2000" b="1" dirty="0">
                <a:solidFill>
                  <a:srgbClr val="FFFFFF"/>
                </a:solidFill>
                <a:effectLst>
                  <a:glow rad="101600">
                    <a:srgbClr val="000000"/>
                  </a:glow>
                </a:effectLst>
                <a:latin typeface="Arial Narrow" charset="0"/>
                <a:ea typeface="Arial Narrow" charset="0"/>
                <a:cs typeface="Arial Narrow" charset="0"/>
              </a:rPr>
              <a:t>and made them stagger and fall to the ground,</a:t>
            </a:r>
          </a:p>
          <a:p>
            <a:pPr>
              <a:defRPr/>
            </a:pPr>
            <a:r>
              <a:rPr lang="en-US" sz="2000" b="1" dirty="0">
                <a:solidFill>
                  <a:srgbClr val="FFFFFF"/>
                </a:solidFill>
                <a:effectLst>
                  <a:glow rad="101600">
                    <a:srgbClr val="000000"/>
                  </a:glow>
                </a:effectLst>
                <a:latin typeface="Arial Narrow" charset="0"/>
                <a:ea typeface="Arial Narrow" charset="0"/>
                <a:cs typeface="Arial Narrow" charset="0"/>
              </a:rPr>
              <a:t>spilling their blood upon the earth.</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Narrow" charset="0"/>
                <a:ea typeface="Arial Narrow" charset="0"/>
                <a:cs typeface="Arial Narrow" charset="0"/>
              </a:rPr>
              <a:t>”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5B3"/>
                </a:solidFill>
                <a:effectLst>
                  <a:glow rad="101600">
                    <a:srgbClr val="000000"/>
                  </a:glow>
                </a:effectLst>
                <a:uLnTx/>
                <a:uFillTx/>
                <a:latin typeface="Arial Narrow" charset="0"/>
                <a:ea typeface="Arial Narrow" charset="0"/>
                <a:cs typeface="Arial Narrow" charset="0"/>
              </a:rPr>
              <a:t>Isaiah 63:1–6 </a:t>
            </a:r>
            <a:r>
              <a:rPr kumimoji="0" lang="en-US" sz="1600" b="1" i="0" u="none" strike="noStrike" kern="1200" cap="none" spc="0" normalizeH="0" baseline="0" noProof="0" dirty="0">
                <a:ln>
                  <a:noFill/>
                </a:ln>
                <a:solidFill>
                  <a:srgbClr val="FFF5B3"/>
                </a:solidFill>
                <a:effectLst>
                  <a:glow rad="101600">
                    <a:srgbClr val="000000"/>
                  </a:glow>
                </a:effectLst>
                <a:uLnTx/>
                <a:uFillTx/>
                <a:latin typeface="Arial Narrow" charset="0"/>
                <a:ea typeface="Arial Narrow" charset="0"/>
                <a:cs typeface="Arial Narrow" charset="0"/>
              </a:rPr>
              <a:t>NLT</a:t>
            </a:r>
            <a:endParaRPr kumimoji="0" lang="en-US" sz="2000" b="1" i="0" u="none" strike="noStrike" kern="1200" cap="none" spc="0" normalizeH="0" baseline="0" noProof="0" dirty="0">
              <a:ln>
                <a:noFill/>
              </a:ln>
              <a:solidFill>
                <a:srgbClr val="FFF5B3"/>
              </a:solidFill>
              <a:effectLst>
                <a:glow rad="101600">
                  <a:srgbClr val="000000"/>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55364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7670801" y="1654905"/>
            <a:ext cx="831448"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spTree>
    <p:extLst>
      <p:ext uri="{BB962C8B-B14F-4D97-AF65-F5344CB8AC3E}">
        <p14:creationId xmlns:p14="http://schemas.microsoft.com/office/powerpoint/2010/main" val="3397568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64</a:t>
            </a:r>
          </a:p>
        </p:txBody>
      </p:sp>
    </p:spTree>
    <p:extLst>
      <p:ext uri="{BB962C8B-B14F-4D97-AF65-F5344CB8AC3E}">
        <p14:creationId xmlns:p14="http://schemas.microsoft.com/office/powerpoint/2010/main" val="3376545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11560"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2987824" y="3573016"/>
          <a:ext cx="4032448" cy="396240"/>
        </p:xfrm>
        <a:graphic>
          <a:graphicData uri="http://schemas.openxmlformats.org/drawingml/2006/table">
            <a:tbl>
              <a:tblPr bandRow="1">
                <a:tableStyleId>{C083E6E3-FA7D-4D7B-A595-EF9225AFEA82}</a:tableStyleId>
              </a:tblPr>
              <a:tblGrid>
                <a:gridCol w="129614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Israel</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0" dirty="0">
                          <a:solidFill>
                            <a:srgbClr val="FFFFFF"/>
                          </a:solidFill>
                          <a:latin typeface="Arial"/>
                          <a:ea typeface="华文楷体"/>
                          <a:cs typeface="Arial"/>
                        </a:rPr>
                        <a:t>Times of Gentiles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03648"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2967974"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en-US" sz="1000" b="1" spc="0" dirty="0">
                          <a:solidFill>
                            <a:srgbClr val="FFFFFF"/>
                          </a:solidFill>
                          <a:latin typeface="Arial"/>
                          <a:ea typeface="华文楷体"/>
                          <a:cs typeface="Arial"/>
                        </a:rPr>
                        <a:t>Abrahamic </a:t>
                      </a:r>
                      <a:br>
                        <a:rPr lang="en-US" sz="1000" b="1" spc="0" dirty="0">
                          <a:solidFill>
                            <a:srgbClr val="FFFFFF"/>
                          </a:solidFill>
                          <a:latin typeface="Arial"/>
                          <a:ea typeface="华文楷体"/>
                          <a:cs typeface="Arial"/>
                        </a:rPr>
                      </a:br>
                      <a:r>
                        <a:rPr lang="en-US" sz="1000" b="1" spc="0" dirty="0">
                          <a:solidFill>
                            <a:srgbClr val="FFFFFF"/>
                          </a:solidFill>
                          <a:latin typeface="Arial"/>
                          <a:ea typeface="华文楷体"/>
                          <a:cs typeface="Arial"/>
                        </a:rPr>
                        <a:t>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27584"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Eden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142982"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2987825"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en-US" altLang="zh-CN" sz="1000" b="1" spc="0" dirty="0">
                          <a:solidFill>
                            <a:srgbClr val="FFFFFF"/>
                          </a:solidFill>
                          <a:latin typeface="Arial"/>
                          <a:ea typeface="华文楷体"/>
                          <a:cs typeface="Arial"/>
                        </a:rPr>
                        <a:t>Patriarchs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altLang="zh-CN" sz="1000" b="1" spc="0" dirty="0">
                          <a:solidFill>
                            <a:srgbClr val="FFFFFF"/>
                          </a:solidFill>
                          <a:latin typeface="Arial"/>
                          <a:ea typeface="华文楷体"/>
                          <a:cs typeface="Arial"/>
                        </a:rPr>
                        <a:t>Judges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0" dirty="0">
                          <a:solidFill>
                            <a:srgbClr val="FFFFFF"/>
                          </a:solidFill>
                          <a:latin typeface="Arial"/>
                          <a:ea typeface="华文楷体"/>
                          <a:cs typeface="Arial"/>
                        </a:rPr>
                        <a:t>Kings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0" dirty="0">
                          <a:solidFill>
                            <a:srgbClr val="FFFFFF"/>
                          </a:solidFill>
                          <a:latin typeface="Arial"/>
                          <a:ea typeface="华文楷体"/>
                          <a:cs typeface="Arial"/>
                        </a:rPr>
                        <a:t>Prophets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a:solidFill>
                            <a:srgbClr val="FFFFFF"/>
                          </a:solidFill>
                          <a:latin typeface="Arial"/>
                          <a:ea typeface="华文楷体"/>
                          <a:cs typeface="Arial"/>
                        </a:rPr>
                        <a:t>Christ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6958343" y="2924944"/>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23528" y="116632"/>
            <a:ext cx="7992888" cy="541337"/>
          </a:xfrm>
          <a:solidFill>
            <a:srgbClr val="000090"/>
          </a:solidFill>
        </p:spPr>
        <p:txBody>
          <a:bodyPr>
            <a:normAutofit fontScale="90000"/>
          </a:bodyPr>
          <a:lstStyle/>
          <a:p>
            <a:pPr eaLnBrk="1" hangingPunct="1"/>
            <a:r>
              <a:rPr kumimoji="1" lang="en-US" altLang="zh-CN" sz="3600" b="1" dirty="0">
                <a:solidFill>
                  <a:schemeClr val="bg1"/>
                </a:solidFill>
                <a:latin typeface="Arial" charset="0"/>
              </a:rPr>
              <a:t>The Kingdom of God</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409274" y="0"/>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460</a:t>
            </a:r>
          </a:p>
        </p:txBody>
      </p:sp>
      <p:sp>
        <p:nvSpPr>
          <p:cNvPr id="238597" name="Text Box 52"/>
          <p:cNvSpPr txBox="1">
            <a:spLocks noChangeArrowheads="1"/>
          </p:cNvSpPr>
          <p:nvPr/>
        </p:nvSpPr>
        <p:spPr bwMode="auto">
          <a:xfrm>
            <a:off x="0" y="6477000"/>
            <a:ext cx="8893175" cy="30777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Adapted from J. Dwight Pentecost, </a:t>
            </a:r>
            <a:r>
              <a:rPr kumimoji="0" lang="en-US" sz="1400" b="1" i="1" u="none" strike="noStrike" kern="1200" cap="none" spc="0" normalizeH="0" baseline="0" noProof="0" dirty="0">
                <a:ln>
                  <a:noFill/>
                </a:ln>
                <a:solidFill>
                  <a:srgbClr val="000090"/>
                </a:solidFill>
                <a:effectLst/>
                <a:uLnTx/>
                <a:uFillTx/>
                <a:latin typeface="Arial"/>
                <a:ea typeface="ＭＳ Ｐゴシック" charset="0"/>
                <a:cs typeface="Arial"/>
              </a:rPr>
              <a:t>Thy Kingdom Come</a:t>
            </a: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 323</a:t>
            </a:r>
          </a:p>
        </p:txBody>
      </p:sp>
      <p:sp>
        <p:nvSpPr>
          <p:cNvPr id="6" name="Rectangle 5"/>
          <p:cNvSpPr/>
          <p:nvPr/>
        </p:nvSpPr>
        <p:spPr>
          <a:xfrm>
            <a:off x="683568"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a:ea typeface="华文楷体"/>
                <a:cs typeface="Arial"/>
              </a:rPr>
              <a:t>The Eternal Kingdom</a:t>
            </a:r>
            <a:endParaRPr kumimoji="0" lang="en-US" sz="24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7" name="Rectangle 6"/>
          <p:cNvSpPr/>
          <p:nvPr/>
        </p:nvSpPr>
        <p:spPr>
          <a:xfrm>
            <a:off x="2348435"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False Kingdom of Satan</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8" name="Rectangle 7"/>
          <p:cNvSpPr/>
          <p:nvPr/>
        </p:nvSpPr>
        <p:spPr>
          <a:xfrm>
            <a:off x="2704036"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Soteriological Line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 name="Rectangle 8"/>
          <p:cNvSpPr/>
          <p:nvPr/>
        </p:nvSpPr>
        <p:spPr>
          <a:xfrm>
            <a:off x="2339752"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华文楷体"/>
                <a:cs typeface="Arial"/>
              </a:rPr>
              <a:t>Theocratic Kingdom on Earth</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Rectangle 23"/>
          <p:cNvSpPr/>
          <p:nvPr/>
        </p:nvSpPr>
        <p:spPr>
          <a:xfrm>
            <a:off x="251520"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Covenants</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7" name="Rectangle 36"/>
          <p:cNvSpPr/>
          <p:nvPr/>
        </p:nvSpPr>
        <p:spPr>
          <a:xfrm>
            <a:off x="755576"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Dispensations (Tests of Obedience)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46" name="Table 45"/>
          <p:cNvGraphicFramePr>
            <a:graphicFrameLocks noGrp="1"/>
          </p:cNvGraphicFramePr>
          <p:nvPr/>
        </p:nvGraphicFramePr>
        <p:xfrm>
          <a:off x="827584"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Inno-cence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22475"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059113"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en-US" altLang="zh-CN" sz="1000" b="1" spc="0" dirty="0">
                          <a:solidFill>
                            <a:srgbClr val="FFFFFF"/>
                          </a:solidFill>
                          <a:latin typeface="Arial"/>
                          <a:ea typeface="华文楷体"/>
                          <a:cs typeface="Arial"/>
                        </a:rPr>
                        <a:t>Promise</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0" dirty="0">
                          <a:solidFill>
                            <a:srgbClr val="FFFFFF"/>
                          </a:solidFill>
                          <a:latin typeface="Arial"/>
                          <a:ea typeface="华文楷体"/>
                          <a:cs typeface="Arial"/>
                        </a:rPr>
                        <a:t>Law (Gal. 3:19)</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6958343"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228185"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New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11960"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Davidic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577972"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Land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251520"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755576"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838751"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596336"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7956376"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084168"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857624"/>
            <a:ext cx="1003424" cy="1003424"/>
          </a:xfrm>
          <a:prstGeom prst="rect">
            <a:avLst/>
          </a:prstGeom>
        </p:spPr>
      </p:pic>
    </p:spTree>
    <p:extLst>
      <p:ext uri="{BB962C8B-B14F-4D97-AF65-F5344CB8AC3E}">
        <p14:creationId xmlns:p14="http://schemas.microsoft.com/office/powerpoint/2010/main" val="811406215"/>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65</a:t>
            </a:r>
          </a:p>
        </p:txBody>
      </p:sp>
    </p:spTree>
    <p:extLst>
      <p:ext uri="{BB962C8B-B14F-4D97-AF65-F5344CB8AC3E}">
        <p14:creationId xmlns:p14="http://schemas.microsoft.com/office/powerpoint/2010/main" val="2693814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392113" y="533400"/>
            <a:ext cx="8553450" cy="581025"/>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THEOLOGY IN ISAIAH</a:t>
            </a:r>
          </a:p>
        </p:txBody>
      </p:sp>
      <p:sp>
        <p:nvSpPr>
          <p:cNvPr id="1090562" name="Text Box 2"/>
          <p:cNvSpPr txBox="1">
            <a:spLocks noChangeArrowheads="1"/>
          </p:cNvSpPr>
          <p:nvPr/>
        </p:nvSpPr>
        <p:spPr bwMode="auto">
          <a:xfrm>
            <a:off x="392113" y="1295400"/>
            <a:ext cx="8470900" cy="4603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Eschatology (</a:t>
            </a:r>
            <a:r>
              <a:rPr kumimoji="0" lang="en-GB"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cont</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0563" name="Rectangle 3"/>
          <p:cNvSpPr>
            <a:spLocks noChangeArrowheads="1"/>
          </p:cNvSpPr>
          <p:nvPr/>
        </p:nvSpPr>
        <p:spPr bwMode="auto">
          <a:xfrm>
            <a:off x="315913" y="1143000"/>
            <a:ext cx="8718550" cy="7620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0564" name="Text Box 4"/>
          <p:cNvSpPr txBox="1">
            <a:spLocks noChangeArrowheads="1"/>
          </p:cNvSpPr>
          <p:nvPr/>
        </p:nvSpPr>
        <p:spPr bwMode="auto">
          <a:xfrm>
            <a:off x="392113" y="2651125"/>
            <a:ext cx="8388350" cy="3390900"/>
          </a:xfrm>
          <a:prstGeom prst="rect">
            <a:avLst/>
          </a:prstGeom>
          <a:blipFill dpi="0" rotWithShape="0">
            <a:blip r:embed="rId3"/>
            <a:srcRect/>
            <a:tile tx="0" ty="0" sx="100000" sy="100000" flip="none" algn="tl"/>
          </a:blipFill>
          <a:ln>
            <a:noFill/>
          </a:ln>
          <a:effectLst>
            <a:outerShdw dist="17819" dir="2700000" algn="ctr" rotWithShape="0">
              <a:srgbClr val="000000">
                <a:alpha val="75014"/>
              </a:srgbClr>
            </a:outerShdw>
          </a:effectLst>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793750" indent="-355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cs typeface="ＭＳ Ｐゴシック" charset="0"/>
              </a:defRPr>
            </a:lvl1pPr>
            <a:lvl2pPr marL="742950" indent="-28575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2pPr>
            <a:lvl3pPr marL="11430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3pPr>
            <a:lvl4pPr marL="16002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4pPr>
            <a:lvl5pPr marL="2057400" indent="-228600" eaLnBrk="0" hangingPunct="0">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sz="2400">
                <a:solidFill>
                  <a:schemeClr val="bg1"/>
                </a:solidFill>
                <a:latin typeface="Arial" charset="0"/>
                <a:ea typeface="ＭＳ Ｐゴシック" charset="0"/>
              </a:defRPr>
            </a:lvl9pPr>
          </a:lstStyle>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Creation of New Things (65:17) - renewal of the present heaven and earth after Christ</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2nd coming (24:19-23; 34:4)</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Creation of a New Jerusalem  (65:17-18)</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Splendour of a New Jerusalem (60:13)</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Absence of Tears and Sorrow (25:8; 35:10)</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Longevity and the Decrease of Death (25:8; 65:20)</a:t>
            </a:r>
          </a:p>
          <a:p>
            <a:pPr marL="793750" marR="0" lvl="0" indent="-355600" algn="l" defTabSz="449263" rtl="0" eaLnBrk="1" fontAlgn="base" latinLnBrk="0" hangingPunct="1">
              <a:lnSpc>
                <a:spcPct val="100000"/>
              </a:lnSpc>
              <a:spcBef>
                <a:spcPts val="1250"/>
              </a:spcBef>
              <a:spcAft>
                <a:spcPct val="0"/>
              </a:spcAft>
              <a:buClr>
                <a:srgbClr val="FFFFFF"/>
              </a:buClr>
              <a:buSzPct val="100000"/>
              <a:buFont typeface="Arial" charset="0"/>
              <a:buNone/>
              <a:tabLst>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 pos="993775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Absence of Light from the Sun and Moon (24:23; 60:19-20)</a:t>
            </a:r>
          </a:p>
        </p:txBody>
      </p:sp>
      <p:sp>
        <p:nvSpPr>
          <p:cNvPr id="1090565" name="Text Box 5"/>
          <p:cNvSpPr txBox="1">
            <a:spLocks noChangeArrowheads="1"/>
          </p:cNvSpPr>
          <p:nvPr/>
        </p:nvSpPr>
        <p:spPr bwMode="auto">
          <a:xfrm>
            <a:off x="315913" y="2057400"/>
            <a:ext cx="8553450" cy="3968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marL="836613" indent="-836613"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cs typeface="ＭＳ Ｐゴシック" charset="0"/>
              </a:defRPr>
            </a:lvl1pPr>
            <a:lvl2pPr marL="742950" indent="-28575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2pPr>
            <a:lvl3pPr marL="11430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3pPr>
            <a:lvl4pPr marL="16002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4pPr>
            <a:lvl5pPr marL="2057400" indent="-228600" eaLnBrk="0" hangingPunct="0">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sz="2400">
                <a:solidFill>
                  <a:schemeClr val="bg1"/>
                </a:solidFill>
                <a:latin typeface="Arial" charset="0"/>
                <a:ea typeface="ＭＳ Ｐゴシック" charset="0"/>
              </a:defRPr>
            </a:lvl9pPr>
          </a:lstStyle>
          <a:p>
            <a:pPr marL="836613" marR="0" lvl="0" indent="-836613" algn="ctr" defTabSz="449263" rtl="0" eaLnBrk="1" fontAlgn="base" latinLnBrk="0" hangingPunct="1">
              <a:lnSpc>
                <a:spcPct val="100000"/>
              </a:lnSpc>
              <a:spcBef>
                <a:spcPts val="1250"/>
              </a:spcBef>
              <a:spcAft>
                <a:spcPct val="0"/>
              </a:spcAft>
              <a:buClr>
                <a:srgbClr val="FFFFFF"/>
              </a:buClr>
              <a:buSzPct val="100000"/>
              <a:buFont typeface="Arial" charset="0"/>
              <a:buNone/>
              <a:tabLst>
                <a:tab pos="836613" algn="l"/>
                <a:tab pos="1751013" algn="l"/>
                <a:tab pos="2665413" algn="l"/>
                <a:tab pos="3579813" algn="l"/>
                <a:tab pos="4494213" algn="l"/>
                <a:tab pos="5408613" algn="l"/>
                <a:tab pos="6323013" algn="l"/>
                <a:tab pos="7237413" algn="l"/>
                <a:tab pos="8151813" algn="l"/>
                <a:tab pos="9066213" algn="l"/>
                <a:tab pos="9980613" algn="l"/>
                <a:tab pos="10895013"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rPr>
              <a:t>3. THE NEW HEAVEN AND NEW EARTH : A New Jerusalem</a:t>
            </a:r>
          </a:p>
        </p:txBody>
      </p:sp>
    </p:spTree>
    <p:extLst>
      <p:ext uri="{BB962C8B-B14F-4D97-AF65-F5344CB8AC3E}">
        <p14:creationId xmlns:p14="http://schemas.microsoft.com/office/powerpoint/2010/main" val="25346649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609600" y="533400"/>
            <a:ext cx="7924800" cy="581025"/>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THEOLOGY IN ISAIAH</a:t>
            </a:r>
          </a:p>
        </p:txBody>
      </p:sp>
      <p:sp>
        <p:nvSpPr>
          <p:cNvPr id="1092610" name="Text Box 2"/>
          <p:cNvSpPr txBox="1">
            <a:spLocks noChangeArrowheads="1"/>
          </p:cNvSpPr>
          <p:nvPr/>
        </p:nvSpPr>
        <p:spPr bwMode="auto">
          <a:xfrm>
            <a:off x="609600" y="1295400"/>
            <a:ext cx="7848600" cy="4603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Eschatology (</a:t>
            </a:r>
            <a:r>
              <a:rPr kumimoji="0" lang="en-GB"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cont</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2611" name="Rectangle 3"/>
          <p:cNvSpPr>
            <a:spLocks noChangeArrowheads="1"/>
          </p:cNvSpPr>
          <p:nvPr/>
        </p:nvSpPr>
        <p:spPr bwMode="auto">
          <a:xfrm>
            <a:off x="533400" y="1143000"/>
            <a:ext cx="8077200" cy="762000"/>
          </a:xfrm>
          <a:prstGeom prst="rect">
            <a:avLst/>
          </a:prstGeom>
          <a:noFill/>
          <a:ln w="93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2612" name="Text Box 4"/>
          <p:cNvSpPr txBox="1">
            <a:spLocks noChangeArrowheads="1"/>
          </p:cNvSpPr>
          <p:nvPr/>
        </p:nvSpPr>
        <p:spPr bwMode="auto">
          <a:xfrm>
            <a:off x="609600" y="2057400"/>
            <a:ext cx="8001000" cy="4116388"/>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125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Everlasting Burning  (34:10; 66:24)</a:t>
            </a: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   Everlasting Torment (50:11)	</a:t>
            </a: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449263" rtl="0" eaLnBrk="1" fontAlgn="base" latinLnBrk="0" hangingPunct="1">
              <a:lnSpc>
                <a:spcPct val="100000"/>
              </a:lnSpc>
              <a:spcBef>
                <a:spcPts val="1125"/>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76805" name="Text Box 5"/>
          <p:cNvSpPr txBox="1">
            <a:spLocks noChangeArrowheads="1"/>
          </p:cNvSpPr>
          <p:nvPr/>
        </p:nvSpPr>
        <p:spPr bwMode="auto">
          <a:xfrm>
            <a:off x="609600" y="1981200"/>
            <a:ext cx="8153400" cy="473075"/>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4. ETERNAL PUNISHMENT</a:t>
            </a:r>
          </a:p>
        </p:txBody>
      </p:sp>
    </p:spTree>
    <p:extLst>
      <p:ext uri="{BB962C8B-B14F-4D97-AF65-F5344CB8AC3E}">
        <p14:creationId xmlns:p14="http://schemas.microsoft.com/office/powerpoint/2010/main" val="3409438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7825" name="Oval 1"/>
          <p:cNvSpPr>
            <a:spLocks noChangeArrowheads="1"/>
          </p:cNvSpPr>
          <p:nvPr/>
        </p:nvSpPr>
        <p:spPr bwMode="auto">
          <a:xfrm>
            <a:off x="2590800" y="1905000"/>
            <a:ext cx="2590800" cy="1600200"/>
          </a:xfrm>
          <a:prstGeom prst="ellipse">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4659" name="Text Box 2"/>
          <p:cNvSpPr txBox="1">
            <a:spLocks noChangeArrowheads="1"/>
          </p:cNvSpPr>
          <p:nvPr/>
        </p:nvSpPr>
        <p:spPr bwMode="auto">
          <a:xfrm>
            <a:off x="762000" y="314325"/>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dirty="0">
                <a:ln>
                  <a:noFill/>
                </a:ln>
                <a:solidFill>
                  <a:srgbClr val="FFFFFF"/>
                </a:solidFill>
                <a:effectLst/>
                <a:uLnTx/>
                <a:uFillTx/>
                <a:latin typeface="Arial" charset="0"/>
                <a:ea typeface="ＭＳ Ｐゴシック" charset="0"/>
              </a:rPr>
              <a:t>Isaiah</a:t>
            </a:r>
            <a:r>
              <a:rPr kumimoji="0" lang="uk-UA" altLang="ja-JP" sz="4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GB" altLang="ja-JP" sz="4400" b="1" i="0" u="none" strike="noStrike" kern="1200" cap="none" spc="0" normalizeH="0" baseline="0" noProof="0" dirty="0">
                <a:ln>
                  <a:noFill/>
                </a:ln>
                <a:solidFill>
                  <a:srgbClr val="FFFFFF"/>
                </a:solidFill>
                <a:effectLst/>
                <a:uLnTx/>
                <a:uFillTx/>
                <a:latin typeface="Arial" charset="0"/>
                <a:ea typeface="ＭＳ Ｐゴシック" charset="0"/>
              </a:rPr>
              <a:t>s Eschatology</a:t>
            </a:r>
            <a:endParaRPr kumimoji="0" lang="en-GB" sz="4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94660" name="Line 3"/>
          <p:cNvSpPr>
            <a:spLocks noChangeShapeType="1"/>
          </p:cNvSpPr>
          <p:nvPr/>
        </p:nvSpPr>
        <p:spPr bwMode="auto">
          <a:xfrm>
            <a:off x="914400" y="3581400"/>
            <a:ext cx="7315200" cy="1588"/>
          </a:xfrm>
          <a:prstGeom prst="line">
            <a:avLst/>
          </a:prstGeom>
          <a:noFill/>
          <a:ln w="57240">
            <a:solidFill>
              <a:srgbClr val="FFFF66"/>
            </a:solidFill>
            <a:miter lim="800000"/>
            <a:headEnd/>
            <a:tailEnd/>
          </a:ln>
          <a:extLst>
            <a:ext uri="{909E8E84-426E-40dd-AFC4-6F175D3DCCD1}">
              <a14:hiddenFill xmlns="" xmlns:a14="http://schemas.microsoft.com/office/drawing/2010/main">
                <a:noFill/>
              </a14:hiddenFill>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28" name="Text Box 4"/>
          <p:cNvSpPr txBox="1">
            <a:spLocks noChangeArrowheads="1"/>
          </p:cNvSpPr>
          <p:nvPr/>
        </p:nvSpPr>
        <p:spPr bwMode="auto">
          <a:xfrm>
            <a:off x="228600" y="4038600"/>
            <a:ext cx="1616075" cy="1465263"/>
          </a:xfrm>
          <a:prstGeom prst="rect">
            <a:avLst/>
          </a:prstGeom>
          <a:solidFill>
            <a:srgbClr val="362D6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Israel</a:t>
            </a:r>
            <a:r>
              <a:rPr kumimoji="0" lang="uk-UA" altLang="ja-JP"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GB"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s Persecution Leads to Realization of Sin</a:t>
            </a:r>
          </a:p>
        </p:txBody>
      </p:sp>
      <p:sp>
        <p:nvSpPr>
          <p:cNvPr id="77829" name="Text Box 5"/>
          <p:cNvSpPr txBox="1">
            <a:spLocks noChangeArrowheads="1"/>
          </p:cNvSpPr>
          <p:nvPr/>
        </p:nvSpPr>
        <p:spPr bwMode="auto">
          <a:xfrm>
            <a:off x="2362200" y="3886200"/>
            <a:ext cx="1616075" cy="17399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a:ln>
                  <a:noFill/>
                </a:ln>
                <a:solidFill>
                  <a:srgbClr val="FFFFFF"/>
                </a:solidFill>
                <a:effectLst/>
                <a:uLnTx/>
                <a:uFillTx/>
                <a:latin typeface="Arial" charset="0"/>
                <a:ea typeface="ＭＳ Ｐゴシック" charset="0"/>
              </a:rPr>
              <a:t>Cry out to God for:</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a:ln>
                  <a:noFill/>
                </a:ln>
                <a:solidFill>
                  <a:srgbClr val="FFFFFF"/>
                </a:solidFill>
                <a:effectLst/>
                <a:uLnTx/>
                <a:uFillTx/>
                <a:latin typeface="Arial" charset="0"/>
                <a:ea typeface="ＭＳ Ｐゴシック" charset="0"/>
              </a:rPr>
              <a:t>• forgiveness</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a:ln>
                  <a:noFill/>
                </a:ln>
                <a:solidFill>
                  <a:srgbClr val="FFFFFF"/>
                </a:solidFill>
                <a:effectLst/>
                <a:uLnTx/>
                <a:uFillTx/>
                <a:latin typeface="Arial" charset="0"/>
                <a:ea typeface="ＭＳ Ｐゴシック" charset="0"/>
              </a:rPr>
              <a:t>• deliverance (intervention requested)</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GB"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30" name="Text Box 6"/>
          <p:cNvSpPr txBox="1">
            <a:spLocks noChangeArrowheads="1"/>
          </p:cNvSpPr>
          <p:nvPr/>
        </p:nvSpPr>
        <p:spPr bwMode="auto">
          <a:xfrm>
            <a:off x="4267200" y="3886200"/>
            <a:ext cx="2209800" cy="17399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Appearance of God</a:t>
            </a:r>
            <a:r>
              <a:rPr kumimoji="0" lang="uk-UA" altLang="ja-JP" sz="1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GB" altLang="ja-JP" sz="1800" b="0" i="0" u="none" strike="noStrike" kern="1200" cap="none" spc="0" normalizeH="0" baseline="0" noProof="0" dirty="0">
                <a:ln>
                  <a:noFill/>
                </a:ln>
                <a:solidFill>
                  <a:srgbClr val="FFFFFF"/>
                </a:solidFill>
                <a:effectLst/>
                <a:uLnTx/>
                <a:uFillTx/>
                <a:latin typeface="Arial" charset="0"/>
                <a:ea typeface="ＭＳ Ｐゴシック" charset="0"/>
              </a:rPr>
              <a:t>s Glory:</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 New Covenant</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 Enemies Judged</a:t>
            </a:r>
          </a:p>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(intervention granted)</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7831" name="Text Box 7"/>
          <p:cNvSpPr txBox="1">
            <a:spLocks noChangeArrowheads="1"/>
          </p:cNvSpPr>
          <p:nvPr/>
        </p:nvSpPr>
        <p:spPr bwMode="auto">
          <a:xfrm>
            <a:off x="6553200" y="3886200"/>
            <a:ext cx="2590800" cy="1190625"/>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174625" indent="-174625"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cs typeface="ＭＳ Ｐゴシック" charset="0"/>
              </a:defRPr>
            </a:lvl1pPr>
            <a:lvl2pPr marL="742950" indent="-28575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2pPr>
            <a:lvl3pPr marL="11430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3pPr>
            <a:lvl4pPr marL="16002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4pPr>
            <a:lvl5pPr marL="2057400" indent="-228600" eaLnBrk="0" hangingPunct="0">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sz="2400">
                <a:solidFill>
                  <a:schemeClr val="bg1"/>
                </a:solidFill>
                <a:latin typeface="Arial" charset="0"/>
                <a:ea typeface="ＭＳ Ｐゴシック" charset="0"/>
              </a:defRPr>
            </a:lvl9pPr>
          </a:lstStyle>
          <a:p>
            <a:pPr marL="174625" marR="0" lvl="0" indent="-174625" algn="l" defTabSz="449263" rtl="0" eaLnBrk="1" fontAlgn="base" latinLnBrk="0" hangingPunct="1">
              <a:lnSpc>
                <a:spcPct val="100000"/>
              </a:lnSpc>
              <a:spcBef>
                <a:spcPct val="0"/>
              </a:spcBef>
              <a:spcAft>
                <a:spcPct val="0"/>
              </a:spcAft>
              <a:buClr>
                <a:srgbClr val="FFFFFF"/>
              </a:buClr>
              <a:buSzPct val="100000"/>
              <a:buFont typeface="Arial" charset="0"/>
              <a:buChar char="•"/>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Restoration of Nation</a:t>
            </a:r>
          </a:p>
          <a:p>
            <a:pPr marL="174625" marR="0" lvl="0" indent="-174625" algn="l" defTabSz="449263" rtl="0" eaLnBrk="1" fontAlgn="base" latinLnBrk="0" hangingPunct="1">
              <a:lnSpc>
                <a:spcPct val="100000"/>
              </a:lnSpc>
              <a:spcBef>
                <a:spcPct val="0"/>
              </a:spcBef>
              <a:spcAft>
                <a:spcPct val="0"/>
              </a:spcAft>
              <a:buClr>
                <a:srgbClr val="FFFFFF"/>
              </a:buClr>
              <a:buSzPct val="100000"/>
              <a:buFont typeface="Arial" charset="0"/>
              <a:buChar char="•"/>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Physical Healing</a:t>
            </a:r>
          </a:p>
          <a:p>
            <a:pPr marL="174625" marR="0" lvl="0" indent="-174625" algn="l" defTabSz="449263" rtl="0" eaLnBrk="1" fontAlgn="base" latinLnBrk="0" hangingPunct="1">
              <a:lnSpc>
                <a:spcPct val="100000"/>
              </a:lnSpc>
              <a:spcBef>
                <a:spcPct val="0"/>
              </a:spcBef>
              <a:spcAft>
                <a:spcPct val="0"/>
              </a:spcAft>
              <a:buClr>
                <a:srgbClr val="FFFFFF"/>
              </a:buClr>
              <a:buSzPct val="100000"/>
              <a:buFont typeface="Arial" charset="0"/>
              <a:buChar char="•"/>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Restoration of Earth</a:t>
            </a:r>
          </a:p>
          <a:p>
            <a:pPr marL="174625" marR="0" lvl="0" indent="-174625" algn="l" defTabSz="449263" rtl="0" eaLnBrk="1" fontAlgn="base" latinLnBrk="0" hangingPunct="1">
              <a:lnSpc>
                <a:spcPct val="100000"/>
              </a:lnSpc>
              <a:spcBef>
                <a:spcPct val="0"/>
              </a:spcBef>
              <a:spcAft>
                <a:spcPct val="0"/>
              </a:spcAft>
              <a:buClr>
                <a:srgbClr val="FFFFFF"/>
              </a:buClr>
              <a:buSzPct val="100000"/>
              <a:buFont typeface="Arial" charset="0"/>
              <a:buChar char="•"/>
              <a:tabLst>
                <a:tab pos="174625" algn="l"/>
                <a:tab pos="631825" algn="l"/>
                <a:tab pos="1089025" algn="l"/>
                <a:tab pos="1546225" algn="l"/>
                <a:tab pos="2003425" algn="l"/>
                <a:tab pos="2460625" algn="l"/>
                <a:tab pos="2917825" algn="l"/>
                <a:tab pos="3375025" algn="l"/>
                <a:tab pos="3832225" algn="l"/>
                <a:tab pos="4289425" algn="l"/>
                <a:tab pos="4746625" algn="l"/>
                <a:tab pos="5203825" algn="l"/>
                <a:tab pos="5661025" algn="l"/>
                <a:tab pos="6118225" algn="l"/>
                <a:tab pos="6575425" algn="l"/>
                <a:tab pos="7032625" algn="l"/>
                <a:tab pos="7489825" algn="l"/>
                <a:tab pos="7947025" algn="l"/>
                <a:tab pos="8404225" algn="l"/>
                <a:tab pos="8861425" algn="l"/>
                <a:tab pos="9318625" algn="l"/>
              </a:tabLst>
              <a:defRPr/>
            </a:pPr>
            <a:r>
              <a:rPr kumimoji="0" lang="en-GB" sz="1800" b="0" i="0" u="none" strike="noStrike" kern="1200" cap="none" spc="0" normalizeH="0" baseline="0" noProof="0" dirty="0">
                <a:ln>
                  <a:noFill/>
                </a:ln>
                <a:solidFill>
                  <a:srgbClr val="FFFFFF"/>
                </a:solidFill>
                <a:effectLst/>
                <a:uLnTx/>
                <a:uFillTx/>
                <a:latin typeface="Arial" charset="0"/>
                <a:ea typeface="ＭＳ Ｐゴシック" charset="0"/>
              </a:rPr>
              <a:t>Universal Peace</a:t>
            </a:r>
          </a:p>
        </p:txBody>
      </p:sp>
      <p:sp>
        <p:nvSpPr>
          <p:cNvPr id="77832" name="Text Box 8"/>
          <p:cNvSpPr txBox="1">
            <a:spLocks noChangeArrowheads="1"/>
          </p:cNvSpPr>
          <p:nvPr/>
        </p:nvSpPr>
        <p:spPr bwMode="auto">
          <a:xfrm>
            <a:off x="2906713" y="2212975"/>
            <a:ext cx="2057400"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5400" b="1" i="0" u="none" strike="noStrike" kern="1200" cap="none" spc="0" normalizeH="0" baseline="0" noProof="0">
                <a:ln>
                  <a:noFill/>
                </a:ln>
                <a:solidFill>
                  <a:srgbClr val="000000"/>
                </a:solidFill>
                <a:effectLst/>
                <a:uLnTx/>
                <a:uFillTx/>
                <a:latin typeface="Arial" charset="0"/>
                <a:ea typeface="ＭＳ Ｐゴシック" charset="0"/>
                <a:cs typeface="Arial" charset="0"/>
              </a:rPr>
              <a:t>God</a:t>
            </a:r>
          </a:p>
        </p:txBody>
      </p:sp>
      <p:sp>
        <p:nvSpPr>
          <p:cNvPr id="77833" name="AutoShape 9"/>
          <p:cNvSpPr>
            <a:spLocks noChangeArrowheads="1"/>
          </p:cNvSpPr>
          <p:nvPr/>
        </p:nvSpPr>
        <p:spPr bwMode="auto">
          <a:xfrm>
            <a:off x="1905000" y="41148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34" name="AutoShape 10"/>
          <p:cNvSpPr>
            <a:spLocks noChangeArrowheads="1"/>
          </p:cNvSpPr>
          <p:nvPr/>
        </p:nvSpPr>
        <p:spPr bwMode="auto">
          <a:xfrm rot="-5400000">
            <a:off x="2665413" y="31623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35" name="AutoShape 11"/>
          <p:cNvSpPr>
            <a:spLocks noChangeArrowheads="1"/>
          </p:cNvSpPr>
          <p:nvPr/>
        </p:nvSpPr>
        <p:spPr bwMode="auto">
          <a:xfrm>
            <a:off x="6096000" y="4114800"/>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7836" name="AutoShape 12"/>
          <p:cNvSpPr>
            <a:spLocks noChangeArrowheads="1"/>
          </p:cNvSpPr>
          <p:nvPr/>
        </p:nvSpPr>
        <p:spPr bwMode="auto">
          <a:xfrm rot="5400000">
            <a:off x="4764088" y="3163888"/>
            <a:ext cx="381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360">
            <a:solidFill>
              <a:srgbClr val="000000"/>
            </a:solidFill>
            <a:miter lim="800000"/>
            <a:headEnd/>
            <a:tailEnd/>
          </a:ln>
        </p:spPr>
        <p:txBody>
          <a:bodyPr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94670" name="Rectangle 13"/>
          <p:cNvSpPr>
            <a:spLocks noChangeArrowheads="1"/>
          </p:cNvSpPr>
          <p:nvPr/>
        </p:nvSpPr>
        <p:spPr bwMode="auto">
          <a:xfrm>
            <a:off x="762000" y="914400"/>
            <a:ext cx="7772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1" u="none" strike="noStrike" kern="1200" cap="none" spc="0" normalizeH="0" baseline="0" noProof="0">
                <a:ln>
                  <a:noFill/>
                </a:ln>
                <a:solidFill>
                  <a:srgbClr val="FFFFFF"/>
                </a:solidFill>
                <a:effectLst/>
                <a:uLnTx/>
                <a:uFillTx/>
                <a:latin typeface="Arial" charset="0"/>
                <a:ea typeface="ＭＳ Ｐゴシック" charset="0"/>
              </a:rPr>
              <a:t>Adapted from John A. Martin, Dallas Seminary</a:t>
            </a: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469</a:t>
            </a:r>
          </a:p>
        </p:txBody>
      </p:sp>
    </p:spTree>
    <p:extLst>
      <p:ext uri="{BB962C8B-B14F-4D97-AF65-F5344CB8AC3E}">
        <p14:creationId xmlns:p14="http://schemas.microsoft.com/office/powerpoint/2010/main" val="1368282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77828"/>
                                        </p:tgtEl>
                                        <p:attrNameLst>
                                          <p:attrName>style.visibility</p:attrName>
                                        </p:attrNameLst>
                                      </p:cBhvr>
                                      <p:to>
                                        <p:strVal val="visible"/>
                                      </p:to>
                                    </p:set>
                                    <p:animEffect transition="in" filter="dissolve">
                                      <p:cBhvr additive="repl">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additive="repl">
                                        <p:cTn id="11" dur="1" fill="hold">
                                          <p:stCondLst>
                                            <p:cond delay="0"/>
                                          </p:stCondLst>
                                        </p:cTn>
                                        <p:tgtEl>
                                          <p:spTgt spid="77833"/>
                                        </p:tgtEl>
                                        <p:attrNameLst>
                                          <p:attrName>style.visibility</p:attrName>
                                        </p:attrNameLst>
                                      </p:cBhvr>
                                      <p:to>
                                        <p:strVal val="visible"/>
                                      </p:to>
                                    </p:set>
                                    <p:animEffect transition="in" filter="wipe(left)">
                                      <p:cBhvr additive="repl">
                                        <p:cTn id="12" dur="500"/>
                                        <p:tgtEl>
                                          <p:spTgt spid="77833"/>
                                        </p:tgtEl>
                                      </p:cBhvr>
                                    </p:animEffect>
                                  </p:childTnLst>
                                </p:cTn>
                              </p:par>
                            </p:childTnLst>
                          </p:cTn>
                        </p:par>
                        <p:par>
                          <p:cTn id="13" fill="hold" nodeType="afterGroup">
                            <p:stCondLst>
                              <p:cond delay="500"/>
                            </p:stCondLst>
                            <p:childTnLst>
                              <p:par>
                                <p:cTn id="14" presetID="9" presetClass="entr" fill="hold" nodeType="afterEffect">
                                  <p:stCondLst>
                                    <p:cond delay="0"/>
                                  </p:stCondLst>
                                  <p:childTnLst>
                                    <p:set>
                                      <p:cBhvr additive="repl">
                                        <p:cTn id="15" dur="1" fill="hold">
                                          <p:stCondLst>
                                            <p:cond delay="0"/>
                                          </p:stCondLst>
                                        </p:cTn>
                                        <p:tgtEl>
                                          <p:spTgt spid="77829"/>
                                        </p:tgtEl>
                                        <p:attrNameLst>
                                          <p:attrName>style.visibility</p:attrName>
                                        </p:attrNameLst>
                                      </p:cBhvr>
                                      <p:to>
                                        <p:strVal val="visible"/>
                                      </p:to>
                                    </p:set>
                                    <p:animEffect transition="in" filter="dissolve">
                                      <p:cBhvr additive="repl">
                                        <p:cTn id="16" dur="500"/>
                                        <p:tgtEl>
                                          <p:spTgt spid="778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additive="repl">
                                        <p:cTn id="20" dur="1" fill="hold">
                                          <p:stCondLst>
                                            <p:cond delay="0"/>
                                          </p:stCondLst>
                                        </p:cTn>
                                        <p:tgtEl>
                                          <p:spTgt spid="77834"/>
                                        </p:tgtEl>
                                        <p:attrNameLst>
                                          <p:attrName>style.visibility</p:attrName>
                                        </p:attrNameLst>
                                      </p:cBhvr>
                                      <p:to>
                                        <p:strVal val="visible"/>
                                      </p:to>
                                    </p:set>
                                    <p:animEffect transition="in" filter="wipe(down)">
                                      <p:cBhvr additive="repl">
                                        <p:cTn id="21" dur="500"/>
                                        <p:tgtEl>
                                          <p:spTgt spid="77834"/>
                                        </p:tgtEl>
                                      </p:cBhvr>
                                    </p:animEffect>
                                  </p:childTnLst>
                                </p:cTn>
                              </p:par>
                            </p:childTnLst>
                          </p:cTn>
                        </p:par>
                        <p:par>
                          <p:cTn id="22" fill="hold" nodeType="afterGroup">
                            <p:stCondLst>
                              <p:cond delay="500"/>
                            </p:stCondLst>
                            <p:childTnLst>
                              <p:par>
                                <p:cTn id="23" presetID="9" presetClass="entr" fill="hold" grpId="0" nodeType="afterEffect">
                                  <p:stCondLst>
                                    <p:cond delay="0"/>
                                  </p:stCondLst>
                                  <p:childTnLst>
                                    <p:set>
                                      <p:cBhvr additive="repl">
                                        <p:cTn id="24" dur="1" fill="hold">
                                          <p:stCondLst>
                                            <p:cond delay="0"/>
                                          </p:stCondLst>
                                        </p:cTn>
                                        <p:tgtEl>
                                          <p:spTgt spid="77825"/>
                                        </p:tgtEl>
                                        <p:attrNameLst>
                                          <p:attrName>style.visibility</p:attrName>
                                        </p:attrNameLst>
                                      </p:cBhvr>
                                      <p:to>
                                        <p:strVal val="visible"/>
                                      </p:to>
                                    </p:set>
                                    <p:animEffect transition="in" filter="dissolve">
                                      <p:cBhvr additive="repl">
                                        <p:cTn id="25" dur="500"/>
                                        <p:tgtEl>
                                          <p:spTgt spid="77825"/>
                                        </p:tgtEl>
                                      </p:cBhvr>
                                    </p:animEffect>
                                  </p:childTnLst>
                                </p:cTn>
                              </p:par>
                            </p:childTnLst>
                          </p:cTn>
                        </p:par>
                        <p:par>
                          <p:cTn id="26" fill="hold" nodeType="afterGroup">
                            <p:stCondLst>
                              <p:cond delay="1000"/>
                            </p:stCondLst>
                            <p:childTnLst>
                              <p:par>
                                <p:cTn id="27" presetID="9" presetClass="entr" fill="hold" nodeType="afterEffect">
                                  <p:stCondLst>
                                    <p:cond delay="0"/>
                                  </p:stCondLst>
                                  <p:childTnLst>
                                    <p:set>
                                      <p:cBhvr additive="repl">
                                        <p:cTn id="28" dur="1" fill="hold">
                                          <p:stCondLst>
                                            <p:cond delay="0"/>
                                          </p:stCondLst>
                                        </p:cTn>
                                        <p:tgtEl>
                                          <p:spTgt spid="77832"/>
                                        </p:tgtEl>
                                        <p:attrNameLst>
                                          <p:attrName>style.visibility</p:attrName>
                                        </p:attrNameLst>
                                      </p:cBhvr>
                                      <p:to>
                                        <p:strVal val="visible"/>
                                      </p:to>
                                    </p:set>
                                    <p:animEffect transition="in" filter="dissolve">
                                      <p:cBhvr additive="repl">
                                        <p:cTn id="29" dur="500"/>
                                        <p:tgtEl>
                                          <p:spTgt spid="7783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additive="repl">
                                        <p:cTn id="33" dur="1" fill="hold">
                                          <p:stCondLst>
                                            <p:cond delay="0"/>
                                          </p:stCondLst>
                                        </p:cTn>
                                        <p:tgtEl>
                                          <p:spTgt spid="77836"/>
                                        </p:tgtEl>
                                        <p:attrNameLst>
                                          <p:attrName>style.visibility</p:attrName>
                                        </p:attrNameLst>
                                      </p:cBhvr>
                                      <p:to>
                                        <p:strVal val="visible"/>
                                      </p:to>
                                    </p:set>
                                    <p:animEffect transition="in" filter="wipe(up)">
                                      <p:cBhvr additive="repl">
                                        <p:cTn id="34" dur="500"/>
                                        <p:tgtEl>
                                          <p:spTgt spid="77836"/>
                                        </p:tgtEl>
                                      </p:cBhvr>
                                    </p:animEffect>
                                  </p:childTnLst>
                                </p:cTn>
                              </p:par>
                            </p:childTnLst>
                          </p:cTn>
                        </p:par>
                        <p:par>
                          <p:cTn id="35" fill="hold" nodeType="afterGroup">
                            <p:stCondLst>
                              <p:cond delay="500"/>
                            </p:stCondLst>
                            <p:childTnLst>
                              <p:par>
                                <p:cTn id="36" presetID="9" presetClass="entr" fill="hold" nodeType="afterEffect">
                                  <p:stCondLst>
                                    <p:cond delay="0"/>
                                  </p:stCondLst>
                                  <p:childTnLst>
                                    <p:set>
                                      <p:cBhvr additive="repl">
                                        <p:cTn id="37" dur="1" fill="hold">
                                          <p:stCondLst>
                                            <p:cond delay="0"/>
                                          </p:stCondLst>
                                        </p:cTn>
                                        <p:tgtEl>
                                          <p:spTgt spid="77830"/>
                                        </p:tgtEl>
                                        <p:attrNameLst>
                                          <p:attrName>style.visibility</p:attrName>
                                        </p:attrNameLst>
                                      </p:cBhvr>
                                      <p:to>
                                        <p:strVal val="visible"/>
                                      </p:to>
                                    </p:set>
                                    <p:animEffect transition="in" filter="dissolve">
                                      <p:cBhvr additive="repl">
                                        <p:cTn id="38" dur="500"/>
                                        <p:tgtEl>
                                          <p:spTgt spid="7783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additive="repl">
                                        <p:cTn id="42" dur="1" fill="hold">
                                          <p:stCondLst>
                                            <p:cond delay="0"/>
                                          </p:stCondLst>
                                        </p:cTn>
                                        <p:tgtEl>
                                          <p:spTgt spid="77835"/>
                                        </p:tgtEl>
                                        <p:attrNameLst>
                                          <p:attrName>style.visibility</p:attrName>
                                        </p:attrNameLst>
                                      </p:cBhvr>
                                      <p:to>
                                        <p:strVal val="visible"/>
                                      </p:to>
                                    </p:set>
                                    <p:animEffect transition="in" filter="wipe(left)">
                                      <p:cBhvr additive="repl">
                                        <p:cTn id="43" dur="500"/>
                                        <p:tgtEl>
                                          <p:spTgt spid="77835"/>
                                        </p:tgtEl>
                                      </p:cBhvr>
                                    </p:animEffect>
                                  </p:childTnLst>
                                </p:cTn>
                              </p:par>
                            </p:childTnLst>
                          </p:cTn>
                        </p:par>
                        <p:par>
                          <p:cTn id="44" fill="hold" nodeType="afterGroup">
                            <p:stCondLst>
                              <p:cond delay="500"/>
                            </p:stCondLst>
                            <p:childTnLst>
                              <p:par>
                                <p:cTn id="45" presetID="9" presetClass="entr" fill="hold" nodeType="afterEffect">
                                  <p:stCondLst>
                                    <p:cond delay="0"/>
                                  </p:stCondLst>
                                  <p:childTnLst>
                                    <p:set>
                                      <p:cBhvr additive="repl">
                                        <p:cTn id="46" dur="1" fill="hold">
                                          <p:stCondLst>
                                            <p:cond delay="0"/>
                                          </p:stCondLst>
                                        </p:cTn>
                                        <p:tgtEl>
                                          <p:spTgt spid="77831"/>
                                        </p:tgtEl>
                                        <p:attrNameLst>
                                          <p:attrName>style.visibility</p:attrName>
                                        </p:attrNameLst>
                                      </p:cBhvr>
                                      <p:to>
                                        <p:strVal val="visible"/>
                                      </p:to>
                                    </p:set>
                                    <p:animEffect transition="in" filter="dissolve">
                                      <p:cBhvr additive="repl">
                                        <p:cTn id="47" dur="500"/>
                                        <p:tgtEl>
                                          <p:spTgt spid="77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5" grpId="0" animBg="1"/>
      <p:bldP spid="77833" grpId="0" animBg="1"/>
      <p:bldP spid="77834" grpId="0" animBg="1"/>
      <p:bldP spid="77835" grpId="0" animBg="1"/>
      <p:bldP spid="7783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898" y="44624"/>
            <a:ext cx="9130101" cy="5708800"/>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65:17-18a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1484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Look! I am creating new heavens and a new earth, and no one will even think about the old ones anymore. </a:t>
            </a:r>
            <a:r>
              <a:rPr kumimoji="0" lang="en-GB" sz="28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cs typeface="Arial" charset="0"/>
              </a:rPr>
              <a:t>18</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Be glad; rejoice forever in my creation!</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8591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2276872"/>
            <a:ext cx="9137412" cy="4568706"/>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65:18b-19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234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And look! I will create Jerusalem as a place of happiness. Her people will be a source of joy. </a:t>
            </a:r>
            <a:r>
              <a:rPr kumimoji="0" lang="en-GB" sz="28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cs typeface="Arial" charset="0"/>
              </a:rPr>
              <a:t>19</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I will rejoice over Jerusalem and delight in my people. And the sound of weeping and crying will be heard in it no more.</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362712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468842"/>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Restoration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of the Created Order</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a:t>
            </a:r>
          </a:p>
        </p:txBody>
      </p:sp>
    </p:spTree>
    <p:extLst>
      <p:ext uri="{BB962C8B-B14F-4D97-AF65-F5344CB8AC3E}">
        <p14:creationId xmlns:p14="http://schemas.microsoft.com/office/powerpoint/2010/main" val="28207014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11253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8097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7388" y="5818956"/>
            <a:ext cx="9171388" cy="1039044"/>
          </a:xfrm>
        </p:spPr>
        <p:txBody>
          <a:bodyPr/>
          <a:lstStyle/>
          <a:p>
            <a:pPr algn="ctr" eaLnBrk="1" hangingPunct="1">
              <a:defRPr/>
            </a:pPr>
            <a:r>
              <a:rPr lang="en-GB" sz="2800" b="1" kern="1200" dirty="0">
                <a:solidFill>
                  <a:schemeClr val="bg1"/>
                </a:solidFill>
                <a:effectLst>
                  <a:glow rad="228600">
                    <a:schemeClr val="tx1"/>
                  </a:glow>
                </a:effectLst>
                <a:latin typeface="Arial"/>
                <a:ea typeface="ＭＳ Ｐゴシック"/>
                <a:cs typeface="Arial"/>
              </a:rPr>
              <a:t>Incredibly Long Life (</a:t>
            </a:r>
            <a:r>
              <a:rPr lang="en-GB" sz="2800" b="1" kern="1200" dirty="0">
                <a:solidFill>
                  <a:srgbClr val="FFFFFF"/>
                </a:solidFill>
                <a:effectLst>
                  <a:glow rad="228600">
                    <a:srgbClr val="000000"/>
                  </a:glow>
                </a:effectLst>
                <a:latin typeface="Arial" charset="0"/>
                <a:ea typeface="ＭＳ Ｐゴシック" charset="0"/>
                <a:cs typeface="Arial" charset="0"/>
              </a:rPr>
              <a:t>Isaiah 65:20 </a:t>
            </a:r>
            <a:r>
              <a:rPr lang="en-GB" sz="2400" b="1" kern="1200" dirty="0">
                <a:solidFill>
                  <a:srgbClr val="FFFFFF"/>
                </a:solidFill>
                <a:effectLst>
                  <a:glow rad="228600">
                    <a:srgbClr val="000000"/>
                  </a:glow>
                </a:effectLst>
                <a:latin typeface="Arial" charset="0"/>
                <a:ea typeface="ＭＳ Ｐゴシック" charset="0"/>
                <a:cs typeface="Arial" charset="0"/>
              </a:rPr>
              <a:t>NLT</a:t>
            </a:r>
            <a:r>
              <a:rPr lang="en-GB" sz="2800" b="1" kern="1200" dirty="0">
                <a:solidFill>
                  <a:srgbClr val="FFFFFF"/>
                </a:solidFill>
                <a:effectLst>
                  <a:glow rad="228600">
                    <a:srgbClr val="000000"/>
                  </a:glow>
                </a:effectLst>
                <a:latin typeface="Arial" charset="0"/>
                <a:ea typeface="ＭＳ Ｐゴシック" charset="0"/>
                <a:cs typeface="Arial" charset="0"/>
              </a:rPr>
              <a: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2125579" y="0"/>
            <a:ext cx="7018421"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Never again will there be in [Jerusalem] an infant who lives but a few days, or an old man who does not live out his years; </a:t>
            </a:r>
            <a:r>
              <a:rPr kumimoji="0" lang="en-GB"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he who dies at a hundred will be thought a mere youth</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he who fails to reach a hundred will be considered accursed.</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4109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FFFFFF"/>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434975" y="3524250"/>
            <a:ext cx="19145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Church Age</a:t>
            </a:r>
          </a:p>
        </p:txBody>
      </p:sp>
      <p:sp>
        <p:nvSpPr>
          <p:cNvPr id="32775" name="Text Box 7"/>
          <p:cNvSpPr txBox="1">
            <a:spLocks noChangeArrowheads="1"/>
          </p:cNvSpPr>
          <p:nvPr/>
        </p:nvSpPr>
        <p:spPr bwMode="auto">
          <a:xfrm>
            <a:off x="3189288" y="3500438"/>
            <a:ext cx="2405062" cy="8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(Isa. 2:4; 65:20)</a:t>
            </a:r>
          </a:p>
        </p:txBody>
      </p:sp>
      <p:sp>
        <p:nvSpPr>
          <p:cNvPr id="32778" name="Line 10"/>
          <p:cNvSpPr>
            <a:spLocks noChangeShapeType="1"/>
          </p:cNvSpPr>
          <p:nvPr/>
        </p:nvSpPr>
        <p:spPr bwMode="auto">
          <a:xfrm>
            <a:off x="2555875" y="2636838"/>
            <a:ext cx="3175" cy="692150"/>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1277938" y="1681163"/>
            <a:ext cx="256063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a:t>
            </a:r>
            <a:r>
              <a:rPr kumimoji="0" lang="en-GB" sz="2400" b="1" i="0" u="none" strike="noStrike" kern="1200" cap="none" spc="0" normalizeH="0" baseline="30000" noProof="0">
                <a:ln>
                  <a:noFill/>
                </a:ln>
                <a:solidFill>
                  <a:srgbClr val="FFFFFF"/>
                </a:solidFill>
                <a:effectLst/>
                <a:uLnTx/>
                <a:uFillTx/>
                <a:latin typeface="Arial" charset="0"/>
                <a:ea typeface="ＭＳ Ｐゴシック" charset="0"/>
                <a:cs typeface="Arial" charset="0"/>
              </a:rPr>
              <a:t>nd</a:t>
            </a: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(Isa. 60:2; 61:11)</a:t>
            </a:r>
          </a:p>
        </p:txBody>
      </p:sp>
      <p:sp>
        <p:nvSpPr>
          <p:cNvPr id="32780" name="Text Box 12"/>
          <p:cNvSpPr txBox="1">
            <a:spLocks noChangeArrowheads="1"/>
          </p:cNvSpPr>
          <p:nvPr/>
        </p:nvSpPr>
        <p:spPr bwMode="auto">
          <a:xfrm>
            <a:off x="3143334" y="4995863"/>
            <a:ext cx="2496970" cy="181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defPPr>
              <a:defRPr lang="en-GB"/>
            </a:defPPr>
            <a:lvl1pPr algn="ctr" eaLnBrk="1" hangingPunct="1">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Isaiah</a:t>
            </a:r>
            <a:r>
              <a:rPr kumimoji="0" lang="uk-UA"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 </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New Heavens </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&amp; New Earth</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(Isa. 54–66) </a:t>
            </a:r>
          </a:p>
        </p:txBody>
      </p:sp>
      <p:sp>
        <p:nvSpPr>
          <p:cNvPr id="32783" name="Line 15"/>
          <p:cNvSpPr>
            <a:spLocks noChangeShapeType="1"/>
          </p:cNvSpPr>
          <p:nvPr/>
        </p:nvSpPr>
        <p:spPr bwMode="auto">
          <a:xfrm flipV="1">
            <a:off x="4391025" y="4375150"/>
            <a:ext cx="1588" cy="638175"/>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6516688" cy="4762"/>
          </a:xfrm>
          <a:prstGeom prst="line">
            <a:avLst/>
          </a:prstGeom>
          <a:noFill/>
          <a:ln w="76320">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1098761" name="Title 18"/>
          <p:cNvSpPr>
            <a:spLocks noGrp="1"/>
          </p:cNvSpPr>
          <p:nvPr>
            <p:ph type="title" idx="4294967295"/>
          </p:nvPr>
        </p:nvSpPr>
        <p:spPr>
          <a:xfrm>
            <a:off x="0" y="0"/>
            <a:ext cx="9144000" cy="914400"/>
          </a:xfrm>
          <a:solidFill>
            <a:srgbClr val="000000"/>
          </a:solidFill>
        </p:spPr>
        <p:txBody>
          <a:bodyPr/>
          <a:lstStyle/>
          <a:p>
            <a:r>
              <a:rPr lang="en-GB" sz="3200" dirty="0">
                <a:solidFill>
                  <a:srgbClr val="FFFF00"/>
                </a:solidFill>
                <a:latin typeface="Arial" charset="0"/>
                <a:ea typeface="ＭＳ Ｐゴシック" charset="0"/>
              </a:rPr>
              <a:t>Two</a:t>
            </a:r>
            <a:r>
              <a:rPr lang="en-GB" sz="3200" dirty="0">
                <a:solidFill>
                  <a:schemeClr val="bg1"/>
                </a:solidFill>
                <a:latin typeface="Arial" charset="0"/>
                <a:ea typeface="ＭＳ Ｐゴシック" charset="0"/>
              </a:rPr>
              <a:t> </a:t>
            </a:r>
            <a:r>
              <a:rPr lang="ru-RU" sz="3200" dirty="0">
                <a:solidFill>
                  <a:schemeClr val="bg1"/>
                </a:solidFill>
                <a:latin typeface="Arial" charset="0"/>
                <a:ea typeface="ＭＳ Ｐゴシック" charset="0"/>
              </a:rPr>
              <a:t>"</a:t>
            </a:r>
            <a:r>
              <a:rPr lang="en-GB" sz="3200" dirty="0">
                <a:solidFill>
                  <a:schemeClr val="bg1"/>
                </a:solidFill>
                <a:latin typeface="Arial" charset="0"/>
                <a:ea typeface="ＭＳ Ｐゴシック" charset="0"/>
              </a:rPr>
              <a:t>New Heaven(s) &amp; New Earth</a:t>
            </a:r>
            <a:r>
              <a:rPr lang="ru-RU" sz="3200" dirty="0">
                <a:solidFill>
                  <a:schemeClr val="bg1"/>
                </a:solidFill>
                <a:latin typeface="Arial" charset="0"/>
                <a:ea typeface="ＭＳ Ｐゴシック" charset="0"/>
              </a:rPr>
              <a:t>"</a:t>
            </a:r>
            <a:endParaRPr lang="en-US" sz="3200" dirty="0">
              <a:latin typeface="Arial" charset="0"/>
              <a:ea typeface="ＭＳ Ｐゴシック" charset="0"/>
            </a:endParaRPr>
          </a:p>
        </p:txBody>
      </p:sp>
      <p:sp>
        <p:nvSpPr>
          <p:cNvPr id="19" name="Line 10"/>
          <p:cNvSpPr>
            <a:spLocks noChangeShapeType="1"/>
          </p:cNvSpPr>
          <p:nvPr/>
        </p:nvSpPr>
        <p:spPr bwMode="auto">
          <a:xfrm flipH="1">
            <a:off x="6156325" y="2636838"/>
            <a:ext cx="14288" cy="730250"/>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4067175" y="1681163"/>
            <a:ext cx="38893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(Rev. 20:11-14)</a:t>
            </a:r>
          </a:p>
        </p:txBody>
      </p:sp>
      <p:sp>
        <p:nvSpPr>
          <p:cNvPr id="1098764"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rPr>
              <a:t>473</a:t>
            </a:r>
          </a:p>
        </p:txBody>
      </p:sp>
      <p:sp>
        <p:nvSpPr>
          <p:cNvPr id="22" name="Text Box 12"/>
          <p:cNvSpPr txBox="1">
            <a:spLocks noChangeArrowheads="1"/>
          </p:cNvSpPr>
          <p:nvPr/>
        </p:nvSpPr>
        <p:spPr bwMode="auto">
          <a:xfrm>
            <a:off x="6591221" y="4995863"/>
            <a:ext cx="2297271" cy="181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defPPr>
              <a:defRPr lang="en-GB"/>
            </a:defPPr>
            <a:lvl1pPr algn="ctr" eaLnBrk="1" hangingPunct="1">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cs typeface="Arial"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John</a:t>
            </a:r>
            <a:r>
              <a:rPr kumimoji="0" lang="uk-UA"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New Heaven </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&amp; New Earth</a:t>
            </a:r>
            <a:b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(Rev. 21–22) </a:t>
            </a:r>
          </a:p>
        </p:txBody>
      </p:sp>
      <p:sp>
        <p:nvSpPr>
          <p:cNvPr id="23" name="Line 15"/>
          <p:cNvSpPr>
            <a:spLocks noChangeShapeType="1"/>
          </p:cNvSpPr>
          <p:nvPr/>
        </p:nvSpPr>
        <p:spPr bwMode="auto">
          <a:xfrm flipV="1">
            <a:off x="7775575" y="4375150"/>
            <a:ext cx="1588" cy="638175"/>
          </a:xfrm>
          <a:prstGeom prst="line">
            <a:avLst/>
          </a:prstGeom>
          <a:noFill/>
          <a:ln w="57150" cmpd="sng">
            <a:solidFill>
              <a:srgbClr val="FFFFFF"/>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24" name="Text Box 7"/>
          <p:cNvSpPr txBox="1">
            <a:spLocks noChangeArrowheads="1"/>
          </p:cNvSpPr>
          <p:nvPr/>
        </p:nvSpPr>
        <p:spPr bwMode="auto">
          <a:xfrm>
            <a:off x="6745288" y="3500438"/>
            <a:ext cx="2062162" cy="8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Eternal State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(Rev. 22:5)</a:t>
            </a:r>
          </a:p>
        </p:txBody>
      </p:sp>
    </p:spTree>
    <p:extLst>
      <p:ext uri="{BB962C8B-B14F-4D97-AF65-F5344CB8AC3E}">
        <p14:creationId xmlns:p14="http://schemas.microsoft.com/office/powerpoint/2010/main" val="118776048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9"/>
                                        </p:tgtEl>
                                        <p:attrNameLst>
                                          <p:attrName>style.visibility</p:attrName>
                                        </p:attrNameLst>
                                      </p:cBhvr>
                                      <p:to>
                                        <p:strVal val="visible"/>
                                      </p:to>
                                    </p:set>
                                    <p:animEffect transition="in" filter="dissolve">
                                      <p:cBhvr additive="repl">
                                        <p:cTn id="22" dur="2000"/>
                                        <p:tgtEl>
                                          <p:spTgt spid="32779"/>
                                        </p:tgtEl>
                                      </p:cBhvr>
                                    </p:animEffect>
                                  </p:childTnLst>
                                </p:cTn>
                              </p:par>
                            </p:childTnLst>
                          </p:cTn>
                        </p:par>
                        <p:par>
                          <p:cTn id="23" fill="hold" nodeType="afterGroup">
                            <p:stCondLst>
                              <p:cond delay="8000"/>
                            </p:stCondLst>
                            <p:childTnLst>
                              <p:par>
                                <p:cTn id="24" presetID="47" presetClass="entr" fill="hold" nodeType="afterEffect">
                                  <p:stCondLst>
                                    <p:cond delay="0"/>
                                  </p:stCondLst>
                                  <p:childTnLst>
                                    <p:set>
                                      <p:cBhvr additive="repl">
                                        <p:cTn id="25" dur="1" fill="hold">
                                          <p:stCondLst>
                                            <p:cond delay="0"/>
                                          </p:stCondLst>
                                        </p:cTn>
                                        <p:tgtEl>
                                          <p:spTgt spid="32778"/>
                                        </p:tgtEl>
                                        <p:attrNameLst>
                                          <p:attrName>style.visibility</p:attrName>
                                        </p:attrNameLst>
                                      </p:cBhvr>
                                      <p:to>
                                        <p:strVal val="visible"/>
                                      </p:to>
                                    </p:set>
                                    <p:animEffect transition="in" filter="fade">
                                      <p:cBhvr additive="repl">
                                        <p:cTn id="26" dur="2000"/>
                                        <p:tgtEl>
                                          <p:spTgt spid="32778"/>
                                        </p:tgtEl>
                                      </p:cBhvr>
                                    </p:animEffect>
                                    <p:anim calcmode="lin" valueType="num">
                                      <p:cBhvr additive="repl">
                                        <p:cTn id="27" dur="2000" fill="hold"/>
                                        <p:tgtEl>
                                          <p:spTgt spid="32778"/>
                                        </p:tgtEl>
                                        <p:attrNameLst>
                                          <p:attrName>ppt_x</p:attrName>
                                        </p:attrNameLst>
                                      </p:cBhvr>
                                      <p:tavLst>
                                        <p:tav tm="100000">
                                          <p:val>
                                            <p:strVal val="#ppt_x"/>
                                          </p:val>
                                        </p:tav>
                                        <p:tav>
                                          <p:val>
                                            <p:strVal val="#ppt_x"/>
                                          </p:val>
                                        </p:tav>
                                      </p:tavLst>
                                    </p:anim>
                                    <p:anim calcmode="lin" valueType="num">
                                      <p:cBhvr additive="repl">
                                        <p:cTn id="28" dur="2000" fill="hold"/>
                                        <p:tgtEl>
                                          <p:spTgt spid="32778"/>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80"/>
                                        </p:tgtEl>
                                        <p:attrNameLst>
                                          <p:attrName>style.visibility</p:attrName>
                                        </p:attrNameLst>
                                      </p:cBhvr>
                                      <p:to>
                                        <p:strVal val="visible"/>
                                      </p:to>
                                    </p:set>
                                    <p:animEffect transition="in" filter="dissolve">
                                      <p:cBhvr additive="repl">
                                        <p:cTn id="32" dur="2000"/>
                                        <p:tgtEl>
                                          <p:spTgt spid="32780"/>
                                        </p:tgtEl>
                                      </p:cBhvr>
                                    </p:animEffect>
                                  </p:childTnLst>
                                </p:cTn>
                              </p:par>
                            </p:childTnLst>
                          </p:cTn>
                        </p:par>
                        <p:par>
                          <p:cTn id="33" fill="hold" nodeType="afterGroup">
                            <p:stCondLst>
                              <p:cond delay="12000"/>
                            </p:stCondLst>
                            <p:childTnLst>
                              <p:par>
                                <p:cTn id="34" presetID="9" presetClass="entr" fill="hold" nodeType="afterEffect">
                                  <p:stCondLst>
                                    <p:cond delay="0"/>
                                  </p:stCondLst>
                                  <p:iterate type="lt">
                                    <p:tmPct val="0"/>
                                  </p:iterate>
                                  <p:childTnLst>
                                    <p:set>
                                      <p:cBhvr additive="repl">
                                        <p:cTn id="35"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36" dur="2000"/>
                                        <p:tgtEl>
                                          <p:spTgt spid="32780">
                                            <p:txEl>
                                              <p:pRg st="0" end="0"/>
                                            </p:txEl>
                                          </p:spTgt>
                                        </p:tgtEl>
                                      </p:cBhvr>
                                    </p:animEffect>
                                  </p:childTnLst>
                                </p:cTn>
                              </p:par>
                            </p:childTnLst>
                          </p:cTn>
                        </p:par>
                        <p:par>
                          <p:cTn id="37" fill="hold" nodeType="afterGroup">
                            <p:stCondLst>
                              <p:cond delay="14000"/>
                            </p:stCondLst>
                            <p:childTnLst>
                              <p:par>
                                <p:cTn id="38" presetID="42" presetClass="entr" fill="hold" nodeType="afterEffect">
                                  <p:stCondLst>
                                    <p:cond delay="0"/>
                                  </p:stCondLst>
                                  <p:childTnLst>
                                    <p:set>
                                      <p:cBhvr additive="repl">
                                        <p:cTn id="39" dur="1" fill="hold">
                                          <p:stCondLst>
                                            <p:cond delay="0"/>
                                          </p:stCondLst>
                                        </p:cTn>
                                        <p:tgtEl>
                                          <p:spTgt spid="32783"/>
                                        </p:tgtEl>
                                        <p:attrNameLst>
                                          <p:attrName>style.visibility</p:attrName>
                                        </p:attrNameLst>
                                      </p:cBhvr>
                                      <p:to>
                                        <p:strVal val="visible"/>
                                      </p:to>
                                    </p:set>
                                    <p:animEffect transition="in" filter="fade">
                                      <p:cBhvr additive="repl">
                                        <p:cTn id="40" dur="2000"/>
                                        <p:tgtEl>
                                          <p:spTgt spid="32783"/>
                                        </p:tgtEl>
                                      </p:cBhvr>
                                    </p:animEffect>
                                    <p:anim calcmode="lin" valueType="num">
                                      <p:cBhvr additive="repl">
                                        <p:cTn id="41" dur="2000" fill="hold"/>
                                        <p:tgtEl>
                                          <p:spTgt spid="32783"/>
                                        </p:tgtEl>
                                        <p:attrNameLst>
                                          <p:attrName>ppt_x</p:attrName>
                                        </p:attrNameLst>
                                      </p:cBhvr>
                                      <p:tavLst>
                                        <p:tav tm="100000">
                                          <p:val>
                                            <p:strVal val="#ppt_x"/>
                                          </p:val>
                                        </p:tav>
                                        <p:tav>
                                          <p:val>
                                            <p:strVal val="#ppt_x"/>
                                          </p:val>
                                        </p:tav>
                                      </p:tavLst>
                                    </p:anim>
                                    <p:anim calcmode="lin" valueType="num">
                                      <p:cBhvr additive="repl">
                                        <p:cTn id="42" dur="2000" fill="hold"/>
                                        <p:tgtEl>
                                          <p:spTgt spid="32783"/>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22"/>
                                        </p:tgtEl>
                                        <p:attrNameLst>
                                          <p:attrName>style.visibility</p:attrName>
                                        </p:attrNameLst>
                                      </p:cBhvr>
                                      <p:to>
                                        <p:strVal val="visible"/>
                                      </p:to>
                                    </p:set>
                                    <p:animEffect transition="in" filter="dissolve">
                                      <p:cBhvr additive="repl">
                                        <p:cTn id="60" dur="2000"/>
                                        <p:tgtEl>
                                          <p:spTgt spid="22"/>
                                        </p:tgtEl>
                                      </p:cBhvr>
                                    </p:animEffect>
                                  </p:childTnLst>
                                </p:cTn>
                              </p:par>
                            </p:childTnLst>
                          </p:cTn>
                        </p:par>
                        <p:par>
                          <p:cTn id="61" fill="hold" nodeType="afterGroup">
                            <p:stCondLst>
                              <p:cond delay="24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22">
                                            <p:txEl>
                                              <p:pRg st="0" end="0"/>
                                            </p:txEl>
                                          </p:spTgt>
                                        </p:tgtEl>
                                        <p:attrNameLst>
                                          <p:attrName>style.visibility</p:attrName>
                                        </p:attrNameLst>
                                      </p:cBhvr>
                                      <p:to>
                                        <p:strVal val="visible"/>
                                      </p:to>
                                    </p:set>
                                    <p:animEffect transition="in" filter="dissolve">
                                      <p:cBhvr additive="repl">
                                        <p:cTn id="64" dur="2000"/>
                                        <p:tgtEl>
                                          <p:spTgt spid="22">
                                            <p:txEl>
                                              <p:pRg st="0" end="0"/>
                                            </p:txEl>
                                          </p:spTgt>
                                        </p:tgtEl>
                                      </p:cBhvr>
                                    </p:animEffect>
                                  </p:childTnLst>
                                </p:cTn>
                              </p:par>
                            </p:childTnLst>
                          </p:cTn>
                        </p:par>
                        <p:par>
                          <p:cTn id="65" fill="hold" nodeType="afterGroup">
                            <p:stCondLst>
                              <p:cond delay="26000"/>
                            </p:stCondLst>
                            <p:childTnLst>
                              <p:par>
                                <p:cTn id="66" presetID="42" presetClass="entr" fill="hold" nodeType="afterEffect">
                                  <p:stCondLst>
                                    <p:cond delay="0"/>
                                  </p:stCondLst>
                                  <p:childTnLst>
                                    <p:set>
                                      <p:cBhvr additive="repl">
                                        <p:cTn id="67" dur="1" fill="hold">
                                          <p:stCondLst>
                                            <p:cond delay="0"/>
                                          </p:stCondLst>
                                        </p:cTn>
                                        <p:tgtEl>
                                          <p:spTgt spid="23"/>
                                        </p:tgtEl>
                                        <p:attrNameLst>
                                          <p:attrName>style.visibility</p:attrName>
                                        </p:attrNameLst>
                                      </p:cBhvr>
                                      <p:to>
                                        <p:strVal val="visible"/>
                                      </p:to>
                                    </p:set>
                                    <p:animEffect transition="in" filter="fade">
                                      <p:cBhvr additive="repl">
                                        <p:cTn id="68" dur="2000"/>
                                        <p:tgtEl>
                                          <p:spTgt spid="23"/>
                                        </p:tgtEl>
                                      </p:cBhvr>
                                    </p:animEffect>
                                    <p:anim calcmode="lin" valueType="num">
                                      <p:cBhvr additive="repl">
                                        <p:cTn id="69" dur="2000" fill="hold"/>
                                        <p:tgtEl>
                                          <p:spTgt spid="23"/>
                                        </p:tgtEl>
                                        <p:attrNameLst>
                                          <p:attrName>ppt_x</p:attrName>
                                        </p:attrNameLst>
                                      </p:cBhvr>
                                      <p:tavLst>
                                        <p:tav tm="100000">
                                          <p:val>
                                            <p:strVal val="#ppt_x"/>
                                          </p:val>
                                        </p:tav>
                                        <p:tav>
                                          <p:val>
                                            <p:strVal val="#ppt_x"/>
                                          </p:val>
                                        </p:tav>
                                      </p:tavLst>
                                    </p:anim>
                                    <p:anim calcmode="lin" valueType="num">
                                      <p:cBhvr additive="repl">
                                        <p:cTn id="70" dur="2000" fill="hold"/>
                                        <p:tgtEl>
                                          <p:spTgt spid="2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8000"/>
                            </p:stCondLst>
                            <p:childTnLst>
                              <p:par>
                                <p:cTn id="72" presetID="9" presetClass="entr" fill="hold" nodeType="afterEffect">
                                  <p:stCondLst>
                                    <p:cond delay="0"/>
                                  </p:stCondLst>
                                  <p:childTnLst>
                                    <p:set>
                                      <p:cBhvr additive="repl">
                                        <p:cTn id="73" dur="1" fill="hold">
                                          <p:stCondLst>
                                            <p:cond delay="0"/>
                                          </p:stCondLst>
                                        </p:cTn>
                                        <p:tgtEl>
                                          <p:spTgt spid="24"/>
                                        </p:tgtEl>
                                        <p:attrNameLst>
                                          <p:attrName>style.visibility</p:attrName>
                                        </p:attrNameLst>
                                      </p:cBhvr>
                                      <p:to>
                                        <p:strVal val="visible"/>
                                      </p:to>
                                    </p:set>
                                    <p:animEffect transition="in" filter="dissolve">
                                      <p:cBhvr additive="repl">
                                        <p:cTn id="7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43" name="Rectangle 3"/>
          <p:cNvSpPr>
            <a:spLocks noGrp="1" noChangeArrowheads="1"/>
          </p:cNvSpPr>
          <p:nvPr>
            <p:ph type="ctrTitle"/>
          </p:nvPr>
        </p:nvSpPr>
        <p:spPr>
          <a:xfrm>
            <a:off x="5791316" y="287338"/>
            <a:ext cx="3352685" cy="6310312"/>
          </a:xfrm>
        </p:spPr>
        <p:txBody>
          <a:bodyPr/>
          <a:lstStyle/>
          <a:p>
            <a:r>
              <a:rPr lang="en-US" sz="3200" b="1" dirty="0">
                <a:effectLst>
                  <a:glow rad="228600">
                    <a:schemeClr val="tx1"/>
                  </a:glow>
                </a:effectLst>
                <a:latin typeface="Arial" charset="0"/>
                <a:ea typeface="ＭＳ Ｐゴシック" charset="0"/>
              </a:rPr>
              <a:t>"Then I saw a new heaven and a new earth, for the old heaven and the old earth had disappeared" </a:t>
            </a:r>
            <a:br>
              <a:rPr lang="en-US" sz="3200" b="1" dirty="0">
                <a:effectLst>
                  <a:glow rad="228600">
                    <a:schemeClr val="tx1"/>
                  </a:glow>
                </a:effectLst>
                <a:latin typeface="Arial" charset="0"/>
                <a:ea typeface="ＭＳ Ｐゴシック" charset="0"/>
              </a:rPr>
            </a:br>
            <a:r>
              <a:rPr lang="en-US" sz="3200" b="1" dirty="0">
                <a:effectLst>
                  <a:glow rad="228600">
                    <a:schemeClr val="tx1"/>
                  </a:glow>
                </a:effectLst>
                <a:latin typeface="Arial" charset="0"/>
                <a:ea typeface="ＭＳ Ｐゴシック" charset="0"/>
              </a:rPr>
              <a:t>(Rev 21:1a </a:t>
            </a:r>
            <a:r>
              <a:rPr lang="en-US" sz="2400" b="1" dirty="0">
                <a:effectLst>
                  <a:glow rad="228600">
                    <a:schemeClr val="tx1"/>
                  </a:glow>
                </a:effectLst>
                <a:latin typeface="Arial" charset="0"/>
                <a:ea typeface="ＭＳ Ｐゴシック" charset="0"/>
              </a:rPr>
              <a:t>NLT</a:t>
            </a:r>
            <a:r>
              <a:rPr lang="en-US" sz="3200" b="1" dirty="0">
                <a:effectLst>
                  <a:glow rad="228600">
                    <a:schemeClr val="tx1"/>
                  </a:glow>
                </a:effectLst>
                <a:latin typeface="Arial" charset="0"/>
                <a:ea typeface="ＭＳ Ｐゴシック" charset="0"/>
              </a:rPr>
              <a:t>).</a:t>
            </a:r>
            <a:endParaRPr lang="en-US" sz="3200" b="1" dirty="0">
              <a:solidFill>
                <a:srgbClr val="CC0000"/>
              </a:solidFill>
              <a:effectLst>
                <a:glow rad="228600">
                  <a:schemeClr val="tx1"/>
                </a:glow>
              </a:effectLst>
              <a:latin typeface="Arial" charset="0"/>
              <a:ea typeface="ＭＳ Ｐゴシック" charset="0"/>
            </a:endParaRPr>
          </a:p>
        </p:txBody>
      </p:sp>
      <p:sp>
        <p:nvSpPr>
          <p:cNvPr id="5" name="Text Box 1041"/>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67B0DFB4-2D11-2E4E-8DEE-C41ACE5041F7}"/>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023011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dirty="0">
                          <a:effectLst/>
                          <a:latin typeface="Arial"/>
                          <a:ea typeface="Times"/>
                          <a:cs typeface="Arial"/>
                        </a:rPr>
                        <a:t>English Term</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Plural: </a:t>
                      </a:r>
                      <a:r>
                        <a:rPr lang="ru-RU" sz="2400" b="1" dirty="0">
                          <a:effectLst/>
                          <a:latin typeface="Arial"/>
                          <a:ea typeface="Times"/>
                          <a:cs typeface="Arial"/>
                        </a:rPr>
                        <a:t>"</a:t>
                      </a:r>
                      <a:r>
                        <a:rPr lang="en-US" sz="2400" b="1" dirty="0">
                          <a:effectLst/>
                          <a:latin typeface="Arial"/>
                          <a:ea typeface="Times"/>
                          <a:cs typeface="Arial"/>
                        </a:rPr>
                        <a:t>new heavens</a:t>
                      </a:r>
                      <a:r>
                        <a:rPr lang="ru-RU" sz="2400" b="1" dirty="0">
                          <a:effectLst/>
                          <a:latin typeface="Arial"/>
                          <a:ea typeface="Times"/>
                          <a:cs typeface="Arial"/>
                        </a:rPr>
                        <a:t>"</a:t>
                      </a:r>
                      <a:r>
                        <a:rPr lang="en-US" sz="2400" b="1" dirty="0">
                          <a:effectLst/>
                          <a:latin typeface="Arial"/>
                          <a:ea typeface="Times"/>
                          <a:cs typeface="Arial"/>
                        </a:rPr>
                        <a:t> </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Singular: </a:t>
                      </a:r>
                      <a:r>
                        <a:rPr lang="ru-RU" sz="2400" b="1" dirty="0">
                          <a:effectLst/>
                          <a:latin typeface="Arial"/>
                          <a:ea typeface="Times"/>
                          <a:cs typeface="Arial"/>
                        </a:rPr>
                        <a:t>"</a:t>
                      </a:r>
                      <a:r>
                        <a:rPr lang="en-US" sz="2400" b="1" dirty="0">
                          <a:effectLst/>
                          <a:latin typeface="Arial"/>
                          <a:ea typeface="Times"/>
                          <a:cs typeface="Arial"/>
                        </a:rPr>
                        <a:t>new heaven</a:t>
                      </a:r>
                      <a:r>
                        <a:rPr lang="ru-RU" sz="2400" b="1" dirty="0">
                          <a:effectLst/>
                          <a:latin typeface="Arial"/>
                          <a:ea typeface="Times"/>
                          <a:cs typeface="Arial"/>
                        </a:rPr>
                        <a:t>"</a:t>
                      </a:r>
                      <a:endParaRPr lang="en-US" sz="2400" b="1" dirty="0">
                        <a:effectLst/>
                        <a:latin typeface="Arial"/>
                        <a:ea typeface="Times"/>
                        <a:cs typeface="Arial"/>
                      </a:endParaRP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a:effectLst/>
                          <a:latin typeface="Arial"/>
                          <a:ea typeface="Times"/>
                          <a:cs typeface="Arial"/>
                        </a:rPr>
                        <a:t>Time Period</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Millennium</a:t>
                      </a:r>
                    </a:p>
                  </a:txBody>
                  <a:tcPr marL="50800" marR="50800" marT="0" marB="0"/>
                </a:tc>
                <a:tc>
                  <a:txBody>
                    <a:bodyPr/>
                    <a:lstStyle/>
                    <a:p>
                      <a:pPr marL="0" marR="63500">
                        <a:spcBef>
                          <a:spcPts val="0"/>
                        </a:spcBef>
                        <a:spcAft>
                          <a:spcPts val="0"/>
                        </a:spcAft>
                      </a:pPr>
                      <a:r>
                        <a:rPr lang="en-US" sz="2400" b="1">
                          <a:effectLst/>
                          <a:latin typeface="Arial"/>
                          <a:ea typeface="Times"/>
                          <a:cs typeface="Arial"/>
                        </a:rPr>
                        <a:t>Eternal State</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dirty="0">
                          <a:effectLst/>
                          <a:latin typeface="Arial"/>
                          <a:ea typeface="Times"/>
                          <a:cs typeface="Arial"/>
                        </a:rPr>
                        <a:t>Life span of Inhabitants</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Extended yet not infinite life (</a:t>
                      </a:r>
                      <a:r>
                        <a:rPr lang="en-US" sz="2400" b="1" kern="1200" dirty="0">
                          <a:solidFill>
                            <a:schemeClr val="dk1"/>
                          </a:solidFill>
                          <a:effectLst/>
                          <a:latin typeface="Arial"/>
                          <a:ea typeface="Times"/>
                          <a:cs typeface="Arial"/>
                        </a:rPr>
                        <a:t>65</a:t>
                      </a:r>
                      <a:r>
                        <a:rPr lang="en-US" sz="2400" b="1" dirty="0">
                          <a:effectLst/>
                          <a:latin typeface="Arial"/>
                          <a:ea typeface="Times"/>
                          <a:cs typeface="Arial"/>
                        </a:rPr>
                        <a:t>:20)</a:t>
                      </a:r>
                    </a:p>
                    <a:p>
                      <a:pPr marL="0" marR="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Eternal Life</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r h="701026">
                <a:tc>
                  <a:txBody>
                    <a:bodyPr/>
                    <a:lstStyle/>
                    <a:p>
                      <a:pPr marL="0" marR="63500">
                        <a:spcBef>
                          <a:spcPts val="0"/>
                        </a:spcBef>
                        <a:spcAft>
                          <a:spcPts val="0"/>
                        </a:spcAft>
                      </a:pPr>
                      <a:r>
                        <a:rPr lang="en-US" sz="2400" b="1" i="1" dirty="0">
                          <a:effectLst/>
                          <a:latin typeface="Arial"/>
                          <a:ea typeface="Times"/>
                          <a:cs typeface="Arial"/>
                        </a:rPr>
                        <a:t>Death</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Possible, though dying at 100 years old is </a:t>
                      </a:r>
                      <a:r>
                        <a:rPr lang="ru-RU" sz="2400" b="1" dirty="0">
                          <a:effectLst/>
                          <a:latin typeface="Arial"/>
                          <a:ea typeface="Times"/>
                          <a:cs typeface="Arial"/>
                        </a:rPr>
                        <a:t>"</a:t>
                      </a:r>
                      <a:r>
                        <a:rPr lang="en-US" sz="2400" b="1" dirty="0">
                          <a:effectLst/>
                          <a:latin typeface="Arial"/>
                          <a:ea typeface="Times"/>
                          <a:cs typeface="Arial"/>
                        </a:rPr>
                        <a:t>young</a:t>
                      </a:r>
                      <a:r>
                        <a:rPr lang="ru-RU" sz="2400" b="1" dirty="0">
                          <a:effectLst/>
                          <a:latin typeface="Arial"/>
                          <a:ea typeface="Times"/>
                          <a:cs typeface="Arial"/>
                        </a:rPr>
                        <a:t>"</a:t>
                      </a:r>
                      <a:r>
                        <a:rPr lang="en-US" sz="2400" b="1" dirty="0">
                          <a:effectLst/>
                          <a:latin typeface="Arial"/>
                          <a:ea typeface="Times"/>
                          <a:cs typeface="Arial"/>
                        </a:rPr>
                        <a:t> (65:20; cf. 66:24)! </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No death (Rev. 21:4) as death is abolished at the Great White Throne Judgment (Rev. 20:14) </a:t>
                      </a:r>
                    </a:p>
                    <a:p>
                      <a:pPr marL="0" marR="63500">
                        <a:spcBef>
                          <a:spcPts val="0"/>
                        </a:spcBef>
                        <a:spcAft>
                          <a:spcPts val="0"/>
                        </a:spcAft>
                      </a:pPr>
                      <a:endParaRPr lang="en-US" sz="2400" b="1" dirty="0">
                        <a:effectLst/>
                        <a:latin typeface="Arial"/>
                        <a:ea typeface="Times"/>
                        <a:cs typeface="Arial"/>
                      </a:endParaRP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9732805E-C7FF-EE47-8700-E9E17D0919C7}"/>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7D239361-0A45-1F43-9BEC-F7F3AB25EF3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60946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a:effectLst/>
                          <a:latin typeface="Arial"/>
                          <a:ea typeface="Times"/>
                          <a:cs typeface="Arial"/>
                        </a:rPr>
                        <a:t>Marriage &amp; Childbirth</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Possible (65:23)</a:t>
                      </a:r>
                    </a:p>
                  </a:txBody>
                  <a:tcPr marL="50800" marR="50800" marT="0" marB="0"/>
                </a:tc>
                <a:tc>
                  <a:txBody>
                    <a:bodyPr/>
                    <a:lstStyle/>
                    <a:p>
                      <a:pPr marL="0" marR="63500">
                        <a:spcBef>
                          <a:spcPts val="0"/>
                        </a:spcBef>
                        <a:spcAft>
                          <a:spcPts val="0"/>
                        </a:spcAft>
                      </a:pPr>
                      <a:r>
                        <a:rPr lang="en-US" sz="2400" b="1">
                          <a:effectLst/>
                          <a:latin typeface="Arial"/>
                          <a:ea typeface="Times"/>
                          <a:cs typeface="Arial"/>
                        </a:rPr>
                        <a:t>Impossible (Matt. 22:30)</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dirty="0">
                          <a:effectLst/>
                          <a:latin typeface="Arial"/>
                          <a:ea typeface="Times"/>
                          <a:cs typeface="Arial"/>
                        </a:rPr>
                        <a:t>Activity</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Building of houses and planting of vineyards (65:21)</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Christ claimed that he would prepare a place for us (John 14:1f.).</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a:effectLst/>
                          <a:latin typeface="Arial"/>
                          <a:ea typeface="Times"/>
                          <a:cs typeface="Arial"/>
                        </a:rPr>
                        <a:t>Animal Activity</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Peaceful cohabitation of wild animals (65:25a)</a:t>
                      </a:r>
                    </a:p>
                  </a:txBody>
                  <a:tcPr marL="50800" marR="50800" marT="0" marB="0"/>
                </a:tc>
                <a:tc>
                  <a:txBody>
                    <a:bodyPr/>
                    <a:lstStyle/>
                    <a:p>
                      <a:pPr marL="0" marR="63500">
                        <a:spcBef>
                          <a:spcPts val="0"/>
                        </a:spcBef>
                        <a:spcAft>
                          <a:spcPts val="0"/>
                        </a:spcAft>
                      </a:pPr>
                      <a:r>
                        <a:rPr lang="en-US" sz="2400" b="1">
                          <a:effectLst/>
                          <a:latin typeface="Arial"/>
                          <a:ea typeface="Times"/>
                          <a:cs typeface="Arial"/>
                        </a:rPr>
                        <a:t>No animals are noted by John or in any other text on heaven</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3"/>
                  </a:ext>
                </a:extLst>
              </a:tr>
              <a:tr h="701026">
                <a:tc>
                  <a:txBody>
                    <a:bodyPr/>
                    <a:lstStyle/>
                    <a:p>
                      <a:pPr marL="0" marR="63500">
                        <a:spcBef>
                          <a:spcPts val="0"/>
                        </a:spcBef>
                        <a:spcAft>
                          <a:spcPts val="0"/>
                        </a:spcAft>
                      </a:pPr>
                      <a:r>
                        <a:rPr lang="en-US" sz="2400" b="1" i="1">
                          <a:effectLst/>
                          <a:latin typeface="Arial"/>
                          <a:ea typeface="Times"/>
                          <a:cs typeface="Arial"/>
                        </a:rPr>
                        <a:t>Associated City</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Protection of God in Jerusalem (65:25b)</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Focus is the new Jerusalem (Rev. 20–21) </a:t>
                      </a: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3D236386-2004-D84F-B7F6-BC22B7DC3566}"/>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2308EF0A-A1C0-0049-8B32-A9F5E07E5C6B}"/>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982313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graphicFrame>
        <p:nvGraphicFramePr>
          <p:cNvPr id="3" name="Table 2"/>
          <p:cNvGraphicFramePr>
            <a:graphicFrameLocks noGrp="1"/>
          </p:cNvGraphicFramePr>
          <p:nvPr/>
        </p:nvGraphicFramePr>
        <p:xfrm>
          <a:off x="0" y="1364426"/>
          <a:ext cx="9144000" cy="585216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latin typeface="Arial"/>
                        <a:cs typeface="Arial"/>
                      </a:endParaRPr>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Arial"/>
                        </a:rPr>
                        <a:t>Isaiah</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Heavens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(Isa. 65:17; 66:22)</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Arial"/>
                        </a:rPr>
                        <a:t>John</a:t>
                      </a:r>
                      <a:r>
                        <a:rPr lang="uk-UA"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New Heaven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and New Earth </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(Rev. 21:1)</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r>
                        <a:rPr lang="en-US" sz="2400" b="1" i="1">
                          <a:effectLst/>
                          <a:latin typeface="Arial"/>
                          <a:ea typeface="Times"/>
                          <a:cs typeface="Arial"/>
                        </a:rPr>
                        <a:t>Gathering of Nations</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dirty="0">
                          <a:effectLst/>
                          <a:latin typeface="Arial"/>
                          <a:ea typeface="Times"/>
                          <a:cs typeface="Arial"/>
                        </a:rPr>
                        <a:t>Brought to Jerusalem to see God</a:t>
                      </a:r>
                      <a:r>
                        <a:rPr lang="uk-UA" sz="2400" b="1" dirty="0">
                          <a:effectLst/>
                          <a:latin typeface="Arial"/>
                          <a:ea typeface="Times"/>
                          <a:cs typeface="Arial"/>
                        </a:rPr>
                        <a:t>'</a:t>
                      </a:r>
                      <a:r>
                        <a:rPr lang="en-US" sz="2400" b="1" dirty="0">
                          <a:effectLst/>
                          <a:latin typeface="Arial"/>
                          <a:ea typeface="Times"/>
                          <a:cs typeface="Arial"/>
                        </a:rPr>
                        <a:t>s glory (66:18-20; cf. Zech. 14:16-19)</a:t>
                      </a:r>
                    </a:p>
                    <a:p>
                      <a:pPr marL="0" marR="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God</a:t>
                      </a:r>
                      <a:r>
                        <a:rPr lang="uk-UA" sz="2400" b="1" dirty="0">
                          <a:effectLst/>
                          <a:latin typeface="Arial"/>
                          <a:ea typeface="Times"/>
                          <a:cs typeface="Arial"/>
                        </a:rPr>
                        <a:t>'</a:t>
                      </a:r>
                      <a:r>
                        <a:rPr lang="en-US" sz="2400" b="1" dirty="0">
                          <a:effectLst/>
                          <a:latin typeface="Arial"/>
                          <a:ea typeface="Times"/>
                          <a:cs typeface="Arial"/>
                        </a:rPr>
                        <a:t>s glory provides light for the nations (21:23-24)</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r>
                        <a:rPr lang="en-US" sz="2400" b="1" i="1" dirty="0">
                          <a:effectLst/>
                          <a:latin typeface="Arial"/>
                          <a:ea typeface="Times"/>
                          <a:cs typeface="Arial"/>
                        </a:rPr>
                        <a:t>Priesthood &amp; Temple</a:t>
                      </a: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Has a temple, priests, and Levites (66:20-21; cf. Ezek. 40—43)</a:t>
                      </a:r>
                    </a:p>
                  </a:txBody>
                  <a:tcPr marL="50800" marR="50800" marT="0" marB="0"/>
                </a:tc>
                <a:tc>
                  <a:txBody>
                    <a:bodyPr/>
                    <a:lstStyle/>
                    <a:p>
                      <a:pPr marL="0" marR="63500">
                        <a:spcBef>
                          <a:spcPts val="0"/>
                        </a:spcBef>
                        <a:spcAft>
                          <a:spcPts val="0"/>
                        </a:spcAft>
                      </a:pPr>
                      <a:r>
                        <a:rPr lang="en-US" sz="2400" b="1">
                          <a:effectLst/>
                          <a:latin typeface="Arial"/>
                          <a:ea typeface="Times"/>
                          <a:cs typeface="Arial"/>
                        </a:rPr>
                        <a:t>Has no temple (21:22), so by implication no priests are needed</a:t>
                      </a:r>
                    </a:p>
                    <a:p>
                      <a:pPr marL="0" marR="63500">
                        <a:spcBef>
                          <a:spcPts val="0"/>
                        </a:spcBef>
                        <a:spcAft>
                          <a:spcPts val="0"/>
                        </a:spcAft>
                      </a:pPr>
                      <a:r>
                        <a:rPr lang="en-US" sz="2400" b="1">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spcBef>
                          <a:spcPts val="0"/>
                        </a:spcBef>
                        <a:spcAft>
                          <a:spcPts val="0"/>
                        </a:spcAft>
                      </a:pPr>
                      <a:r>
                        <a:rPr lang="en-US" sz="2400" b="1" i="1">
                          <a:effectLst/>
                          <a:latin typeface="Arial"/>
                          <a:ea typeface="Times"/>
                          <a:cs typeface="Arial"/>
                        </a:rPr>
                        <a:t>Celebrations</a:t>
                      </a:r>
                      <a:endParaRPr lang="en-US" sz="2400" b="1">
                        <a:effectLst/>
                        <a:latin typeface="Arial"/>
                        <a:ea typeface="Times"/>
                        <a:cs typeface="Arial"/>
                      </a:endParaRPr>
                    </a:p>
                  </a:txBody>
                  <a:tcPr marL="50800" marR="50800" marT="0" marB="0"/>
                </a:tc>
                <a:tc>
                  <a:txBody>
                    <a:bodyPr/>
                    <a:lstStyle/>
                    <a:p>
                      <a:pPr marL="0" marR="0">
                        <a:spcBef>
                          <a:spcPts val="0"/>
                        </a:spcBef>
                        <a:spcAft>
                          <a:spcPts val="0"/>
                        </a:spcAft>
                      </a:pPr>
                      <a:r>
                        <a:rPr lang="en-US" sz="2400" b="1">
                          <a:effectLst/>
                          <a:latin typeface="Arial"/>
                          <a:ea typeface="Times"/>
                          <a:cs typeface="Arial"/>
                        </a:rPr>
                        <a:t>New Moon and the Sabbath (56:6-7a; 66:23)</a:t>
                      </a:r>
                    </a:p>
                  </a:txBody>
                  <a:tcPr marL="50800" marR="50800" marT="0" marB="0"/>
                </a:tc>
                <a:tc>
                  <a:txBody>
                    <a:bodyPr/>
                    <a:lstStyle/>
                    <a:p>
                      <a:pPr marL="0" marR="63500">
                        <a:spcBef>
                          <a:spcPts val="0"/>
                        </a:spcBef>
                        <a:spcAft>
                          <a:spcPts val="0"/>
                        </a:spcAft>
                      </a:pPr>
                      <a:r>
                        <a:rPr lang="en-US" sz="2400" b="1" dirty="0">
                          <a:effectLst/>
                          <a:latin typeface="Arial"/>
                          <a:ea typeface="Times"/>
                          <a:cs typeface="Arial"/>
                        </a:rPr>
                        <a:t>No need for these since there will be no need for rest in eternity </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bl>
          </a:graphicData>
        </a:graphic>
      </p:graphicFrame>
      <p:sp>
        <p:nvSpPr>
          <p:cNvPr id="5" name="Text Box 1041">
            <a:extLst>
              <a:ext uri="{FF2B5EF4-FFF2-40B4-BE49-F238E27FC236}">
                <a16:creationId xmlns:a16="http://schemas.microsoft.com/office/drawing/2014/main" id="{0BF29C1D-7163-4F45-BB33-601C86B90B01}"/>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9263A003-FFD1-FA46-B037-CB507544E5C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793602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Isaiah v. John on the </a:t>
            </a:r>
            <a:b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br>
            <a:r>
              <a:rPr lang="en-GB" sz="3200" kern="1200" dirty="0">
                <a:solidFill>
                  <a:srgbClr val="FFFFFF"/>
                </a:solidFill>
                <a:effectLst>
                  <a:outerShdw blurRad="38100" dist="38100" dir="2700000" algn="tl" rotWithShape="0">
                    <a:srgbClr val="000000"/>
                  </a:outerShdw>
                </a:effectLst>
                <a:latin typeface="Arial"/>
                <a:ea typeface="ＭＳ Ｐゴシック"/>
                <a:cs typeface="ＭＳ Ｐゴシック"/>
              </a:rPr>
              <a:t>New Heaven(s) and New Earth</a:t>
            </a:r>
            <a:endParaRPr lang="en-US" sz="3600" dirty="0"/>
          </a:p>
        </p:txBody>
      </p:sp>
      <p:graphicFrame>
        <p:nvGraphicFramePr>
          <p:cNvPr id="3" name="Table 2"/>
          <p:cNvGraphicFramePr>
            <a:graphicFrameLocks noGrp="1"/>
          </p:cNvGraphicFramePr>
          <p:nvPr/>
        </p:nvGraphicFramePr>
        <p:xfrm>
          <a:off x="0" y="1364426"/>
          <a:ext cx="9144000" cy="548640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endParaRPr lang="en-US" sz="2800" dirty="0"/>
                    </a:p>
                  </a:txBody>
                  <a:tcPr>
                    <a:solidFill>
                      <a:srgbClr val="000000"/>
                    </a:solidFill>
                  </a:tcPr>
                </a:tc>
                <a:tc>
                  <a:txBody>
                    <a:bodyPr/>
                    <a:lstStyle/>
                    <a:p>
                      <a:pPr marL="0" marR="0" algn="ctr">
                        <a:spcBef>
                          <a:spcPts val="0"/>
                        </a:spcBef>
                        <a:spcAft>
                          <a:spcPts val="0"/>
                        </a:spcAft>
                      </a:pPr>
                      <a:r>
                        <a:rPr lang="en-US" sz="2400" b="1" dirty="0">
                          <a:solidFill>
                            <a:srgbClr val="FFFFFF"/>
                          </a:solidFill>
                          <a:effectLst/>
                          <a:latin typeface="Arial"/>
                          <a:ea typeface="Times"/>
                          <a:cs typeface="Times New Roman"/>
                        </a:rPr>
                        <a:t>Isaiah</a:t>
                      </a:r>
                      <a:r>
                        <a:rPr lang="uk-UA" sz="2400" b="1" dirty="0">
                          <a:solidFill>
                            <a:srgbClr val="FFFFFF"/>
                          </a:solidFill>
                          <a:effectLst/>
                          <a:latin typeface="Arial"/>
                          <a:ea typeface="Times"/>
                          <a:cs typeface="Times New Roman"/>
                        </a:rPr>
                        <a:t>'</a:t>
                      </a:r>
                      <a:r>
                        <a:rPr lang="en-US" sz="2400" b="1" dirty="0">
                          <a:solidFill>
                            <a:srgbClr val="FFFFFF"/>
                          </a:solidFill>
                          <a:effectLst/>
                          <a:latin typeface="Arial"/>
                          <a:ea typeface="Times"/>
                          <a:cs typeface="Times New Roman"/>
                        </a:rPr>
                        <a:t>s New Heavens </a:t>
                      </a:r>
                      <a:endParaRPr lang="en-US" sz="2400" dirty="0">
                        <a:effectLst/>
                        <a:latin typeface="Times"/>
                        <a:ea typeface="Times"/>
                        <a:cs typeface="Times New Roman"/>
                      </a:endParaRPr>
                    </a:p>
                    <a:p>
                      <a:pPr marL="0" marR="0" algn="ctr">
                        <a:spcBef>
                          <a:spcPts val="0"/>
                        </a:spcBef>
                        <a:spcAft>
                          <a:spcPts val="0"/>
                        </a:spcAft>
                      </a:pPr>
                      <a:r>
                        <a:rPr lang="en-US" sz="2400" b="1" dirty="0">
                          <a:solidFill>
                            <a:srgbClr val="FFFFFF"/>
                          </a:solidFill>
                          <a:effectLst/>
                          <a:latin typeface="Arial"/>
                          <a:ea typeface="Times"/>
                          <a:cs typeface="Times New Roman"/>
                        </a:rPr>
                        <a:t>and New Earth </a:t>
                      </a:r>
                      <a:endParaRPr lang="en-US" sz="2400" dirty="0">
                        <a:effectLst/>
                        <a:latin typeface="Times"/>
                        <a:ea typeface="Times"/>
                        <a:cs typeface="Times New Roman"/>
                      </a:endParaRPr>
                    </a:p>
                    <a:p>
                      <a:pPr marL="0" marR="0" algn="ctr">
                        <a:spcBef>
                          <a:spcPts val="0"/>
                        </a:spcBef>
                        <a:spcAft>
                          <a:spcPts val="0"/>
                        </a:spcAft>
                      </a:pPr>
                      <a:r>
                        <a:rPr lang="en-US" sz="2400" b="1" dirty="0">
                          <a:solidFill>
                            <a:srgbClr val="FFFFFF"/>
                          </a:solidFill>
                          <a:effectLst/>
                          <a:latin typeface="Arial"/>
                          <a:ea typeface="Times"/>
                          <a:cs typeface="Times New Roman"/>
                        </a:rPr>
                        <a:t>(Isa. 65:17; 66:22)</a:t>
                      </a:r>
                      <a:endParaRPr lang="en-US" sz="2400" dirty="0">
                        <a:effectLst/>
                        <a:latin typeface="Times"/>
                        <a:ea typeface="Times"/>
                        <a:cs typeface="Times New Roman"/>
                      </a:endParaRPr>
                    </a:p>
                  </a:txBody>
                  <a:tcPr marL="50800" marR="50800" marT="0" marB="0">
                    <a:solidFill>
                      <a:srgbClr val="000000"/>
                    </a:solidFill>
                  </a:tcPr>
                </a:tc>
                <a:tc>
                  <a:txBody>
                    <a:bodyPr/>
                    <a:lstStyle/>
                    <a:p>
                      <a:pPr marL="0" marR="63500" algn="ctr">
                        <a:spcBef>
                          <a:spcPts val="0"/>
                        </a:spcBef>
                        <a:spcAft>
                          <a:spcPts val="0"/>
                        </a:spcAft>
                      </a:pPr>
                      <a:r>
                        <a:rPr lang="en-US" sz="2400" b="1" dirty="0">
                          <a:solidFill>
                            <a:srgbClr val="FFFFFF"/>
                          </a:solidFill>
                          <a:effectLst/>
                          <a:latin typeface="Arial"/>
                          <a:ea typeface="Times"/>
                          <a:cs typeface="Times New Roman"/>
                        </a:rPr>
                        <a:t>John</a:t>
                      </a:r>
                      <a:r>
                        <a:rPr lang="uk-UA" sz="2400" b="1" dirty="0">
                          <a:solidFill>
                            <a:srgbClr val="FFFFFF"/>
                          </a:solidFill>
                          <a:effectLst/>
                          <a:latin typeface="Arial"/>
                          <a:ea typeface="Times"/>
                          <a:cs typeface="Times New Roman"/>
                        </a:rPr>
                        <a:t>'</a:t>
                      </a:r>
                      <a:r>
                        <a:rPr lang="en-US" sz="2400" b="1" dirty="0">
                          <a:solidFill>
                            <a:srgbClr val="FFFFFF"/>
                          </a:solidFill>
                          <a:effectLst/>
                          <a:latin typeface="Arial"/>
                          <a:ea typeface="Times"/>
                          <a:cs typeface="Times New Roman"/>
                        </a:rPr>
                        <a:t>s New Heaven </a:t>
                      </a:r>
                      <a:endParaRPr lang="en-US" sz="2400" dirty="0">
                        <a:effectLst/>
                        <a:latin typeface="Times"/>
                        <a:ea typeface="Times"/>
                        <a:cs typeface="Times New Roman"/>
                      </a:endParaRPr>
                    </a:p>
                    <a:p>
                      <a:pPr marL="0" marR="63500" algn="ctr">
                        <a:spcBef>
                          <a:spcPts val="0"/>
                        </a:spcBef>
                        <a:spcAft>
                          <a:spcPts val="0"/>
                        </a:spcAft>
                      </a:pPr>
                      <a:r>
                        <a:rPr lang="en-US" sz="2400" b="1" dirty="0">
                          <a:solidFill>
                            <a:srgbClr val="FFFFFF"/>
                          </a:solidFill>
                          <a:effectLst/>
                          <a:latin typeface="Arial"/>
                          <a:ea typeface="Times"/>
                          <a:cs typeface="Times New Roman"/>
                        </a:rPr>
                        <a:t>and New Earth </a:t>
                      </a:r>
                      <a:endParaRPr lang="en-US" sz="2400" dirty="0">
                        <a:effectLst/>
                        <a:latin typeface="Times"/>
                        <a:ea typeface="Times"/>
                        <a:cs typeface="Times New Roman"/>
                      </a:endParaRPr>
                    </a:p>
                    <a:p>
                      <a:pPr marL="0" marR="63500" algn="ctr">
                        <a:spcBef>
                          <a:spcPts val="0"/>
                        </a:spcBef>
                        <a:spcAft>
                          <a:spcPts val="0"/>
                        </a:spcAft>
                      </a:pPr>
                      <a:r>
                        <a:rPr lang="en-US" sz="2400" b="1" dirty="0">
                          <a:solidFill>
                            <a:srgbClr val="FFFFFF"/>
                          </a:solidFill>
                          <a:effectLst/>
                          <a:latin typeface="Arial"/>
                          <a:ea typeface="Times"/>
                          <a:cs typeface="Times New Roman"/>
                        </a:rPr>
                        <a:t>(Rev. 21:1)</a:t>
                      </a:r>
                      <a:endParaRPr lang="en-US" sz="2400" dirty="0">
                        <a:effectLst/>
                        <a:latin typeface="Times"/>
                        <a:ea typeface="Times"/>
                        <a:cs typeface="Times New Roman"/>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spcBef>
                          <a:spcPts val="0"/>
                        </a:spcBef>
                        <a:spcAft>
                          <a:spcPts val="0"/>
                        </a:spcAft>
                      </a:pPr>
                      <a:endParaRPr lang="en-US" sz="2400" b="1" i="1" dirty="0">
                        <a:effectLst/>
                        <a:latin typeface="Arial"/>
                        <a:ea typeface="Times"/>
                        <a:cs typeface="Times New Roman"/>
                      </a:endParaRPr>
                    </a:p>
                    <a:p>
                      <a:pPr marL="0" marR="63500">
                        <a:spcBef>
                          <a:spcPts val="0"/>
                        </a:spcBef>
                        <a:spcAft>
                          <a:spcPts val="0"/>
                        </a:spcAft>
                      </a:pPr>
                      <a:r>
                        <a:rPr lang="en-US" sz="2400" b="1" i="1" dirty="0">
                          <a:effectLst/>
                          <a:latin typeface="Arial"/>
                          <a:ea typeface="Times"/>
                          <a:cs typeface="Times New Roman"/>
                        </a:rPr>
                        <a:t>Time</a:t>
                      </a:r>
                      <a:endParaRPr lang="en-US" sz="2400" b="1" dirty="0">
                        <a:effectLst/>
                        <a:latin typeface="Times"/>
                        <a:ea typeface="Times"/>
                        <a:cs typeface="Times New Roman"/>
                      </a:endParaRPr>
                    </a:p>
                  </a:txBody>
                  <a:tcPr marL="50800" marR="50800" marT="0" marB="0"/>
                </a:tc>
                <a:tc>
                  <a:txBody>
                    <a:bodyPr/>
                    <a:lstStyle/>
                    <a:p>
                      <a:pPr marL="0" marR="0">
                        <a:spcBef>
                          <a:spcPts val="0"/>
                        </a:spcBef>
                        <a:spcAft>
                          <a:spcPts val="0"/>
                        </a:spcAft>
                      </a:pPr>
                      <a:endParaRPr lang="en-US" sz="2400" b="1" dirty="0">
                        <a:effectLst/>
                        <a:latin typeface="Arial"/>
                        <a:ea typeface="Times"/>
                        <a:cs typeface="Times New Roman"/>
                      </a:endParaRPr>
                    </a:p>
                    <a:p>
                      <a:pPr marL="0" marR="0">
                        <a:spcBef>
                          <a:spcPts val="0"/>
                        </a:spcBef>
                        <a:spcAft>
                          <a:spcPts val="0"/>
                        </a:spcAft>
                      </a:pPr>
                      <a:r>
                        <a:rPr lang="en-US" sz="2400" b="1" dirty="0">
                          <a:effectLst/>
                          <a:latin typeface="Arial"/>
                          <a:ea typeface="Times"/>
                          <a:cs typeface="Times New Roman"/>
                        </a:rPr>
                        <a:t>Still existent</a:t>
                      </a:r>
                      <a:endParaRPr lang="en-US" sz="2400" b="1" dirty="0">
                        <a:effectLst/>
                        <a:latin typeface="Times"/>
                        <a:ea typeface="Times"/>
                        <a:cs typeface="Times New Roman"/>
                      </a:endParaRPr>
                    </a:p>
                  </a:txBody>
                  <a:tcPr marL="50800" marR="50800" marT="0" marB="0"/>
                </a:tc>
                <a:tc>
                  <a:txBody>
                    <a:bodyPr/>
                    <a:lstStyle/>
                    <a:p>
                      <a:pPr marL="0" marR="63500">
                        <a:spcBef>
                          <a:spcPts val="0"/>
                        </a:spcBef>
                        <a:spcAft>
                          <a:spcPts val="0"/>
                        </a:spcAft>
                      </a:pPr>
                      <a:endParaRPr lang="en-US" sz="2400" b="1" dirty="0">
                        <a:effectLst/>
                        <a:latin typeface="Arial"/>
                        <a:ea typeface="Times"/>
                        <a:cs typeface="Times New Roman"/>
                      </a:endParaRPr>
                    </a:p>
                    <a:p>
                      <a:pPr marL="0" marR="63500">
                        <a:spcBef>
                          <a:spcPts val="0"/>
                        </a:spcBef>
                        <a:spcAft>
                          <a:spcPts val="0"/>
                        </a:spcAft>
                      </a:pPr>
                      <a:r>
                        <a:rPr lang="en-US" sz="2400" b="1" dirty="0">
                          <a:effectLst/>
                          <a:latin typeface="Arial"/>
                          <a:ea typeface="Times"/>
                          <a:cs typeface="Times New Roman"/>
                        </a:rPr>
                        <a:t>Abolished with night (Rev. 22:5), so rest every seven </a:t>
                      </a:r>
                      <a:r>
                        <a:rPr lang="ru-RU" sz="2400" b="1" dirty="0">
                          <a:effectLst/>
                          <a:latin typeface="Arial"/>
                          <a:ea typeface="Times"/>
                          <a:cs typeface="Times New Roman"/>
                        </a:rPr>
                        <a:t>"</a:t>
                      </a:r>
                      <a:r>
                        <a:rPr lang="en-US" sz="2400" b="1" dirty="0">
                          <a:effectLst/>
                          <a:latin typeface="Arial"/>
                          <a:ea typeface="Times"/>
                          <a:cs typeface="Times New Roman"/>
                        </a:rPr>
                        <a:t>days</a:t>
                      </a:r>
                      <a:r>
                        <a:rPr lang="ru-RU" sz="2400" b="1" dirty="0">
                          <a:effectLst/>
                          <a:latin typeface="Arial"/>
                          <a:ea typeface="Times"/>
                          <a:cs typeface="Times New Roman"/>
                        </a:rPr>
                        <a:t>"</a:t>
                      </a:r>
                      <a:r>
                        <a:rPr lang="en-US" sz="2400" b="1" dirty="0">
                          <a:effectLst/>
                          <a:latin typeface="Arial"/>
                          <a:ea typeface="Times"/>
                          <a:cs typeface="Times New Roman"/>
                        </a:rPr>
                        <a:t> is absurd.</a:t>
                      </a:r>
                    </a:p>
                    <a:p>
                      <a:pPr marL="0" marR="63500">
                        <a:spcBef>
                          <a:spcPts val="0"/>
                        </a:spcBef>
                        <a:spcAft>
                          <a:spcPts val="0"/>
                        </a:spcAft>
                      </a:pPr>
                      <a:endParaRPr lang="en-US" sz="2400" b="1" dirty="0">
                        <a:effectLst/>
                        <a:latin typeface="Times"/>
                        <a:ea typeface="Times"/>
                        <a:cs typeface="Times New Roman"/>
                      </a:endParaRPr>
                    </a:p>
                    <a:p>
                      <a:pPr marL="0" marR="63500">
                        <a:spcBef>
                          <a:spcPts val="0"/>
                        </a:spcBef>
                        <a:spcAft>
                          <a:spcPts val="0"/>
                        </a:spcAft>
                      </a:pPr>
                      <a:r>
                        <a:rPr lang="en-US" sz="2400" b="1" dirty="0">
                          <a:effectLst/>
                          <a:latin typeface="Arial"/>
                          <a:ea typeface="Times"/>
                          <a:cs typeface="Times New Roman"/>
                        </a:rPr>
                        <a:t> </a:t>
                      </a:r>
                      <a:endParaRPr lang="en-US" sz="2400" b="1" dirty="0">
                        <a:effectLst/>
                        <a:latin typeface="Times"/>
                        <a:ea typeface="Times"/>
                        <a:cs typeface="Times New Roman"/>
                      </a:endParaRPr>
                    </a:p>
                  </a:txBody>
                  <a:tcPr marL="50800" marR="50800" marT="0" marB="0"/>
                </a:tc>
                <a:extLst>
                  <a:ext uri="{0D108BD9-81ED-4DB2-BD59-A6C34878D82A}">
                    <a16:rowId xmlns:a16="http://schemas.microsoft.com/office/drawing/2014/main" val="10001"/>
                  </a:ext>
                </a:extLst>
              </a:tr>
              <a:tr h="701026">
                <a:tc>
                  <a:txBody>
                    <a:bodyPr/>
                    <a:lstStyle/>
                    <a:p>
                      <a:pPr marL="0" marR="63500">
                        <a:spcBef>
                          <a:spcPts val="0"/>
                        </a:spcBef>
                        <a:spcAft>
                          <a:spcPts val="0"/>
                        </a:spcAft>
                      </a:pPr>
                      <a:endParaRPr lang="en-US" sz="2400" b="1" i="1" dirty="0">
                        <a:effectLst/>
                        <a:latin typeface="Arial"/>
                        <a:ea typeface="Times"/>
                        <a:cs typeface="Arial"/>
                      </a:endParaRPr>
                    </a:p>
                    <a:p>
                      <a:pPr marL="0" marR="63500">
                        <a:spcBef>
                          <a:spcPts val="0"/>
                        </a:spcBef>
                        <a:spcAft>
                          <a:spcPts val="0"/>
                        </a:spcAft>
                      </a:pPr>
                      <a:r>
                        <a:rPr lang="en-US" sz="2400" b="1" i="1" dirty="0">
                          <a:effectLst/>
                          <a:latin typeface="Arial"/>
                          <a:ea typeface="Times"/>
                          <a:cs typeface="Arial"/>
                        </a:rPr>
                        <a:t>Place of Worship</a:t>
                      </a:r>
                    </a:p>
                    <a:p>
                      <a:pPr marL="0" marR="63500">
                        <a:spcBef>
                          <a:spcPts val="0"/>
                        </a:spcBef>
                        <a:spcAft>
                          <a:spcPts val="0"/>
                        </a:spcAft>
                      </a:pPr>
                      <a:endParaRPr lang="en-US" sz="2400" b="1" i="1" dirty="0">
                        <a:effectLst/>
                        <a:latin typeface="Arial"/>
                        <a:ea typeface="Times"/>
                        <a:cs typeface="Arial"/>
                      </a:endParaRPr>
                    </a:p>
                    <a:p>
                      <a:pPr marL="0" marR="63500">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0">
                        <a:spcBef>
                          <a:spcPts val="0"/>
                        </a:spcBef>
                        <a:spcAft>
                          <a:spcPts val="0"/>
                        </a:spcAft>
                      </a:pPr>
                      <a:endParaRPr lang="en-US" sz="2400" b="1" dirty="0">
                        <a:effectLst/>
                        <a:latin typeface="Arial"/>
                        <a:ea typeface="Times"/>
                        <a:cs typeface="Arial"/>
                      </a:endParaRPr>
                    </a:p>
                    <a:p>
                      <a:pPr marL="0" marR="0">
                        <a:spcBef>
                          <a:spcPts val="0"/>
                        </a:spcBef>
                        <a:spcAft>
                          <a:spcPts val="0"/>
                        </a:spcAft>
                      </a:pPr>
                      <a:r>
                        <a:rPr lang="en-US" sz="2400" b="1" dirty="0">
                          <a:effectLst/>
                          <a:latin typeface="Arial"/>
                          <a:ea typeface="Times"/>
                          <a:cs typeface="Arial"/>
                        </a:rPr>
                        <a:t>Jerusalem (65:23)</a:t>
                      </a:r>
                    </a:p>
                  </a:txBody>
                  <a:tcPr marL="50800" marR="50800" marT="0" marB="0"/>
                </a:tc>
                <a:tc>
                  <a:txBody>
                    <a:bodyPr/>
                    <a:lstStyle/>
                    <a:p>
                      <a:pPr marL="0" marR="63500">
                        <a:spcBef>
                          <a:spcPts val="0"/>
                        </a:spcBef>
                        <a:spcAft>
                          <a:spcPts val="0"/>
                        </a:spcAft>
                      </a:pPr>
                      <a:endParaRPr lang="en-US" sz="2400" b="1" dirty="0">
                        <a:effectLst/>
                        <a:latin typeface="Arial"/>
                        <a:ea typeface="Times"/>
                        <a:cs typeface="Arial"/>
                      </a:endParaRPr>
                    </a:p>
                    <a:p>
                      <a:pPr marL="0" marR="63500">
                        <a:spcBef>
                          <a:spcPts val="0"/>
                        </a:spcBef>
                        <a:spcAft>
                          <a:spcPts val="0"/>
                        </a:spcAft>
                      </a:pPr>
                      <a:r>
                        <a:rPr lang="en-US" sz="2400" b="1" dirty="0">
                          <a:effectLst/>
                          <a:latin typeface="Arial"/>
                          <a:ea typeface="Times"/>
                          <a:cs typeface="Arial"/>
                        </a:rPr>
                        <a:t>Throne of God (22:3-4)</a:t>
                      </a:r>
                    </a:p>
                    <a:p>
                      <a:pPr marL="0" marR="63500">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bl>
          </a:graphicData>
        </a:graphic>
      </p:graphicFrame>
      <p:sp>
        <p:nvSpPr>
          <p:cNvPr id="5" name="Text Box 1041">
            <a:extLst>
              <a:ext uri="{FF2B5EF4-FFF2-40B4-BE49-F238E27FC236}">
                <a16:creationId xmlns:a16="http://schemas.microsoft.com/office/drawing/2014/main" id="{99AAB70B-091B-6647-897C-526E967CF3FF}"/>
              </a:ext>
            </a:extLst>
          </p:cNvPr>
          <p:cNvSpPr txBox="1">
            <a:spLocks noChangeArrowheads="1"/>
          </p:cNvSpPr>
          <p:nvPr/>
        </p:nvSpPr>
        <p:spPr bwMode="auto">
          <a:xfrm>
            <a:off x="8431844" y="489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473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Text Box 1041">
            <a:extLst>
              <a:ext uri="{FF2B5EF4-FFF2-40B4-BE49-F238E27FC236}">
                <a16:creationId xmlns:a16="http://schemas.microsoft.com/office/drawing/2014/main" id="{FDD0E571-9C23-B445-9530-1A1434A0057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NTS 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04777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23363"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5301"/>
            <a:ext cx="9144000" cy="1132162"/>
          </a:xfrm>
        </p:spPr>
        <p:txBody>
          <a:bodyPr/>
          <a:lstStyle/>
          <a:p>
            <a:pPr>
              <a:defRPr/>
            </a:pPr>
            <a:r>
              <a:rPr lang="ru-RU" sz="6000" b="1" dirty="0">
                <a:effectLst>
                  <a:glow rad="165100">
                    <a:schemeClr val="tx1"/>
                  </a:glow>
                </a:effectLst>
              </a:rPr>
              <a:t>"</a:t>
            </a:r>
            <a:r>
              <a:rPr lang="en-US" sz="6000" b="1" dirty="0">
                <a:effectLst>
                  <a:glow rad="165100">
                    <a:schemeClr val="tx1"/>
                  </a:glow>
                </a:effectLst>
              </a:rPr>
              <a:t>Thy Kingdom Come</a:t>
            </a:r>
            <a:r>
              <a:rPr lang="ru-RU" sz="6000" b="1" dirty="0">
                <a:effectLst>
                  <a:glow rad="165100">
                    <a:schemeClr val="tx1"/>
                  </a:glow>
                </a:effectLst>
              </a:rPr>
              <a:t>"</a:t>
            </a:r>
            <a:endParaRPr lang="en-US" sz="6000" b="1" dirty="0">
              <a:effectLst>
                <a:glow rad="165100">
                  <a:schemeClr val="tx1"/>
                </a:glow>
              </a:effectLst>
            </a:endParaRPr>
          </a:p>
        </p:txBody>
      </p:sp>
    </p:spTree>
    <p:extLst>
      <p:ext uri="{BB962C8B-B14F-4D97-AF65-F5344CB8AC3E}">
        <p14:creationId xmlns:p14="http://schemas.microsoft.com/office/powerpoint/2010/main" val="3779294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38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72213" cy="418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0" y="4152900"/>
            <a:ext cx="9132888" cy="2705100"/>
            <a:chOff x="0" y="4152900"/>
            <a:chExt cx="9132888" cy="2705100"/>
          </a:xfrm>
        </p:grpSpPr>
        <p:pic>
          <p:nvPicPr>
            <p:cNvPr id="1103876"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152900"/>
              <a:ext cx="9132888" cy="2705100"/>
            </a:xfrm>
            <a:prstGeom prst="rect">
              <a:avLst/>
            </a:prstGeom>
            <a:noFill/>
            <a:ln w="381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2195736" y="4365104"/>
              <a:ext cx="1368152" cy="1944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915816" y="4293096"/>
              <a:ext cx="6048672" cy="2376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841730" name="Rectangle 2"/>
          <p:cNvSpPr>
            <a:spLocks noGrp="1" noChangeArrowheads="1"/>
          </p:cNvSpPr>
          <p:nvPr>
            <p:ph type="title"/>
          </p:nvPr>
        </p:nvSpPr>
        <p:spPr>
          <a:xfrm>
            <a:off x="2267744" y="4293096"/>
            <a:ext cx="6737934" cy="2344800"/>
          </a:xfrm>
          <a:noFill/>
        </p:spPr>
        <p:txBody>
          <a:bodyPr rtlCol="0">
            <a:normAutofit/>
          </a:bodyPr>
          <a:lstStyle/>
          <a:p>
            <a:pPr algn="l" eaLnBrk="1" fontAlgn="auto" hangingPunct="1">
              <a:spcAft>
                <a:spcPts val="0"/>
              </a:spcAft>
              <a:defRPr/>
            </a:pPr>
            <a:r>
              <a:rPr lang="en-US" sz="3200" b="1" i="1" dirty="0">
                <a:solidFill>
                  <a:srgbClr val="000080"/>
                </a:solidFill>
                <a:effectLst/>
              </a:rPr>
              <a:t>Should we pray… </a:t>
            </a:r>
            <a:br>
              <a:rPr lang="en-US" sz="3200" b="1" i="1" dirty="0">
                <a:solidFill>
                  <a:srgbClr val="000080"/>
                </a:solidFill>
                <a:effectLst/>
              </a:rPr>
            </a:br>
            <a:r>
              <a:rPr lang="ru-RU" sz="3200" b="1" i="1" dirty="0">
                <a:solidFill>
                  <a:srgbClr val="000080"/>
                </a:solidFill>
                <a:effectLst/>
              </a:rPr>
              <a:t>"</a:t>
            </a:r>
            <a:r>
              <a:rPr lang="en-US" sz="3200" b="1" i="1" dirty="0">
                <a:solidFill>
                  <a:srgbClr val="000080"/>
                </a:solidFill>
                <a:effectLst/>
              </a:rPr>
              <a:t>Thy </a:t>
            </a:r>
            <a:r>
              <a:rPr lang="en-US" sz="6600" b="1" i="1" dirty="0">
                <a:solidFill>
                  <a:srgbClr val="000080"/>
                </a:solidFill>
                <a:effectLst/>
                <a:latin typeface="Blackmoor LET"/>
                <a:cs typeface="Blackmoor LET"/>
              </a:rPr>
              <a:t>Kingdom</a:t>
            </a:r>
            <a:r>
              <a:rPr lang="en-US" sz="6600" b="1" i="1" dirty="0">
                <a:solidFill>
                  <a:srgbClr val="000080"/>
                </a:solidFill>
                <a:effectLst/>
              </a:rPr>
              <a:t> </a:t>
            </a:r>
            <a:r>
              <a:rPr lang="en-US" sz="3200" b="1" i="1" dirty="0">
                <a:solidFill>
                  <a:srgbClr val="000080"/>
                </a:solidFill>
                <a:effectLst/>
              </a:rPr>
              <a:t>come</a:t>
            </a:r>
            <a:r>
              <a:rPr lang="ru-RU" sz="3200" b="1" i="1" dirty="0">
                <a:solidFill>
                  <a:srgbClr val="000080"/>
                </a:solidFill>
                <a:effectLst/>
              </a:rPr>
              <a:t>"</a:t>
            </a:r>
            <a:r>
              <a:rPr lang="en-US" sz="3200" b="1" i="1" dirty="0">
                <a:solidFill>
                  <a:srgbClr val="000080"/>
                </a:solidFill>
                <a:effectLst/>
              </a:rPr>
              <a:t>?</a:t>
            </a:r>
          </a:p>
        </p:txBody>
      </p:sp>
    </p:spTree>
    <p:extLst>
      <p:ext uri="{BB962C8B-B14F-4D97-AF65-F5344CB8AC3E}">
        <p14:creationId xmlns:p14="http://schemas.microsoft.com/office/powerpoint/2010/main" val="1629650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noChangeArrowheads="1"/>
          </p:cNvSpPr>
          <p:nvPr/>
        </p:nvSpPr>
        <p:spPr bwMode="auto">
          <a:xfrm>
            <a:off x="0" y="0"/>
            <a:ext cx="9144000" cy="6858000"/>
          </a:xfrm>
          <a:prstGeom prst="rect">
            <a:avLst/>
          </a:prstGeom>
          <a:solidFill>
            <a:srgbClr val="660066"/>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554" name="Picture 2" descr="Herod &amp; Mag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371600"/>
            <a:ext cx="6248400" cy="412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Text Box 3"/>
          <p:cNvSpPr txBox="1">
            <a:spLocks noChangeArrowheads="1"/>
          </p:cNvSpPr>
          <p:nvPr/>
        </p:nvSpPr>
        <p:spPr bwMode="auto">
          <a:xfrm>
            <a:off x="8350260" y="152409"/>
            <a:ext cx="714809"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78b</a:t>
            </a:r>
          </a:p>
        </p:txBody>
      </p:sp>
      <p:sp>
        <p:nvSpPr>
          <p:cNvPr id="23556" name="Text Box 4"/>
          <p:cNvSpPr txBox="1">
            <a:spLocks noChangeArrowheads="1"/>
          </p:cNvSpPr>
          <p:nvPr/>
        </p:nvSpPr>
        <p:spPr bwMode="auto">
          <a:xfrm>
            <a:off x="1071563" y="1446234"/>
            <a:ext cx="1562100"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Political</a:t>
            </a:r>
          </a:p>
        </p:txBody>
      </p:sp>
      <p:sp>
        <p:nvSpPr>
          <p:cNvPr id="23557" name="Text Box 5"/>
          <p:cNvSpPr txBox="1">
            <a:spLocks noChangeArrowheads="1"/>
          </p:cNvSpPr>
          <p:nvPr/>
        </p:nvSpPr>
        <p:spPr bwMode="auto">
          <a:xfrm>
            <a:off x="1879621" y="2589234"/>
            <a:ext cx="1641475"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Physical</a:t>
            </a:r>
          </a:p>
        </p:txBody>
      </p:sp>
      <p:sp>
        <p:nvSpPr>
          <p:cNvPr id="23558" name="Text Box 6"/>
          <p:cNvSpPr txBox="1">
            <a:spLocks noChangeArrowheads="1"/>
          </p:cNvSpPr>
          <p:nvPr/>
        </p:nvSpPr>
        <p:spPr bwMode="auto">
          <a:xfrm>
            <a:off x="4640263" y="4572021"/>
            <a:ext cx="2060575" cy="523875"/>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Intellectual</a:t>
            </a:r>
          </a:p>
        </p:txBody>
      </p:sp>
      <p:sp>
        <p:nvSpPr>
          <p:cNvPr id="23559" name="Text Box 7"/>
          <p:cNvSpPr txBox="1">
            <a:spLocks noChangeArrowheads="1"/>
          </p:cNvSpPr>
          <p:nvPr/>
        </p:nvSpPr>
        <p:spPr bwMode="auto">
          <a:xfrm>
            <a:off x="6500834" y="5637234"/>
            <a:ext cx="1622425" cy="522287"/>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Spiritual</a:t>
            </a:r>
          </a:p>
        </p:txBody>
      </p:sp>
      <p:pic>
        <p:nvPicPr>
          <p:cNvPr id="231432" name="Picture 8" descr="three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48046"/>
            <a:ext cx="4114800"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1" name="Text Box 9"/>
          <p:cNvSpPr txBox="1">
            <a:spLocks noChangeArrowheads="1"/>
          </p:cNvSpPr>
          <p:nvPr/>
        </p:nvSpPr>
        <p:spPr bwMode="auto">
          <a:xfrm>
            <a:off x="3333750" y="3441701"/>
            <a:ext cx="1920875" cy="522288"/>
          </a:xfrm>
          <a:prstGeom prst="rect">
            <a:avLst/>
          </a:prstGeom>
          <a:solidFill>
            <a:srgbClr val="00040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Emotional</a:t>
            </a:r>
          </a:p>
        </p:txBody>
      </p:sp>
      <p:sp>
        <p:nvSpPr>
          <p:cNvPr id="159754" name="Rectangle 10"/>
          <p:cNvSpPr>
            <a:spLocks noGrp="1" noChangeArrowheads="1"/>
          </p:cNvSpPr>
          <p:nvPr>
            <p:ph type="title" idx="4294967295"/>
          </p:nvPr>
        </p:nvSpPr>
        <p:spPr>
          <a:xfrm>
            <a:off x="76200" y="302177"/>
            <a:ext cx="8229600" cy="1087961"/>
          </a:xfrm>
          <a:solidFill>
            <a:srgbClr val="FFCC66"/>
          </a:solidFill>
        </p:spPr>
        <p:txBody>
          <a:bodyPr>
            <a:spAutoFit/>
          </a:bodyPr>
          <a:lstStyle/>
          <a:p>
            <a:pPr eaLnBrk="1" hangingPunct="1">
              <a:defRPr/>
            </a:pPr>
            <a:r>
              <a:rPr lang="en-US" altLang="zh-CN" sz="3200" b="1" dirty="0">
                <a:solidFill>
                  <a:schemeClr val="tx1"/>
                </a:solidFill>
                <a:latin typeface="Arial" charset="0"/>
                <a:ea typeface="ＭＳ Ｐゴシック" charset="0"/>
                <a:cs typeface="Arial" charset="0"/>
              </a:rPr>
              <a:t>What Kind of Kingdom Did Isaiah </a:t>
            </a:r>
            <a:br>
              <a:rPr lang="en-US" altLang="zh-CN" sz="3200" b="1" dirty="0">
                <a:solidFill>
                  <a:schemeClr val="tx1"/>
                </a:solidFill>
                <a:latin typeface="Arial" charset="0"/>
                <a:ea typeface="ＭＳ Ｐゴシック" charset="0"/>
                <a:cs typeface="Arial" charset="0"/>
              </a:rPr>
            </a:br>
            <a:r>
              <a:rPr lang="en-US" altLang="zh-CN" sz="3200" b="1" dirty="0">
                <a:solidFill>
                  <a:schemeClr val="tx1"/>
                </a:solidFill>
                <a:latin typeface="Arial" charset="0"/>
                <a:ea typeface="ＭＳ Ｐゴシック" charset="0"/>
                <a:cs typeface="Arial" charset="0"/>
              </a:rPr>
              <a:t>(and Matthew) Envision? </a:t>
            </a:r>
            <a:endParaRPr lang="en-US" sz="3200" b="1" dirty="0">
              <a:solidFill>
                <a:schemeClr val="tx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0-#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0-#ppt_w/2"/>
                                          </p:val>
                                        </p:tav>
                                        <p:tav tm="100000">
                                          <p:val>
                                            <p:strVal val="#ppt_x"/>
                                          </p:val>
                                        </p:tav>
                                      </p:tavLst>
                                    </p:anim>
                                    <p:anim calcmode="lin" valueType="num">
                                      <p:cBhvr additive="base">
                                        <p:cTn id="20"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additive="base">
                                        <p:cTn id="25" dur="500" fill="hold"/>
                                        <p:tgtEl>
                                          <p:spTgt spid="23558"/>
                                        </p:tgtEl>
                                        <p:attrNameLst>
                                          <p:attrName>ppt_x</p:attrName>
                                        </p:attrNameLst>
                                      </p:cBhvr>
                                      <p:tavLst>
                                        <p:tav tm="0">
                                          <p:val>
                                            <p:strVal val="0-#ppt_w/2"/>
                                          </p:val>
                                        </p:tav>
                                        <p:tav tm="100000">
                                          <p:val>
                                            <p:strVal val="#ppt_x"/>
                                          </p:val>
                                        </p:tav>
                                      </p:tavLst>
                                    </p:anim>
                                    <p:anim calcmode="lin" valueType="num">
                                      <p:cBhvr additive="base">
                                        <p:cTn id="26"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9"/>
                                        </p:tgtEl>
                                        <p:attrNameLst>
                                          <p:attrName>style.visibility</p:attrName>
                                        </p:attrNameLst>
                                      </p:cBhvr>
                                      <p:to>
                                        <p:strVal val="visible"/>
                                      </p:to>
                                    </p:set>
                                    <p:anim calcmode="lin" valueType="num">
                                      <p:cBhvr additive="base">
                                        <p:cTn id="31" dur="500" fill="hold"/>
                                        <p:tgtEl>
                                          <p:spTgt spid="23559"/>
                                        </p:tgtEl>
                                        <p:attrNameLst>
                                          <p:attrName>ppt_x</p:attrName>
                                        </p:attrNameLst>
                                      </p:cBhvr>
                                      <p:tavLst>
                                        <p:tav tm="0">
                                          <p:val>
                                            <p:strVal val="0-#ppt_w/2"/>
                                          </p:val>
                                        </p:tav>
                                        <p:tav tm="100000">
                                          <p:val>
                                            <p:strVal val="#ppt_x"/>
                                          </p:val>
                                        </p:tav>
                                      </p:tavLst>
                                    </p:anim>
                                    <p:anim calcmode="lin" valueType="num">
                                      <p:cBhvr additive="base">
                                        <p:cTn id="32"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23554"/>
                                        </p:tgtEl>
                                        <p:attrNameLst>
                                          <p:attrName>style.visibility</p:attrName>
                                        </p:attrNameLst>
                                      </p:cBhvr>
                                      <p:to>
                                        <p:strVal val="visible"/>
                                      </p:to>
                                    </p:set>
                                    <p:animEffect transition="in" filter="fade">
                                      <p:cBhvr>
                                        <p:cTn id="37" dur="770" decel="100000"/>
                                        <p:tgtEl>
                                          <p:spTgt spid="23554"/>
                                        </p:tgtEl>
                                      </p:cBhvr>
                                    </p:animEffect>
                                    <p:animScale>
                                      <p:cBhvr>
                                        <p:cTn id="38" dur="770" decel="100000"/>
                                        <p:tgtEl>
                                          <p:spTgt spid="23554"/>
                                        </p:tgtEl>
                                      </p:cBhvr>
                                      <p:from x="10000" y="10000"/>
                                      <p:to x="200000" y="450000"/>
                                    </p:animScale>
                                    <p:animScale>
                                      <p:cBhvr>
                                        <p:cTn id="39" dur="1230" accel="100000" fill="hold">
                                          <p:stCondLst>
                                            <p:cond delay="770"/>
                                          </p:stCondLst>
                                        </p:cTn>
                                        <p:tgtEl>
                                          <p:spTgt spid="23554"/>
                                        </p:tgtEl>
                                      </p:cBhvr>
                                      <p:from x="200000" y="450000"/>
                                      <p:to x="100000" y="100000"/>
                                    </p:animScale>
                                    <p:set>
                                      <p:cBhvr>
                                        <p:cTn id="40" dur="770" fill="hold"/>
                                        <p:tgtEl>
                                          <p:spTgt spid="23554"/>
                                        </p:tgtEl>
                                        <p:attrNameLst>
                                          <p:attrName>ppt_x</p:attrName>
                                        </p:attrNameLst>
                                      </p:cBhvr>
                                      <p:to>
                                        <p:strVal val="(0.5)"/>
                                      </p:to>
                                    </p:set>
                                    <p:anim from="(0.5)" to="(#ppt_x)" calcmode="lin" valueType="num">
                                      <p:cBhvr>
                                        <p:cTn id="41" dur="1230" accel="100000" fill="hold">
                                          <p:stCondLst>
                                            <p:cond delay="770"/>
                                          </p:stCondLst>
                                        </p:cTn>
                                        <p:tgtEl>
                                          <p:spTgt spid="23554"/>
                                        </p:tgtEl>
                                        <p:attrNameLst>
                                          <p:attrName>ppt_x</p:attrName>
                                        </p:attrNameLst>
                                      </p:cBhvr>
                                    </p:anim>
                                    <p:set>
                                      <p:cBhvr>
                                        <p:cTn id="42" dur="770" fill="hold"/>
                                        <p:tgtEl>
                                          <p:spTgt spid="23554"/>
                                        </p:tgtEl>
                                        <p:attrNameLst>
                                          <p:attrName>ppt_y</p:attrName>
                                        </p:attrNameLst>
                                      </p:cBhvr>
                                      <p:to>
                                        <p:strVal val="(#ppt_y+0.4)"/>
                                      </p:to>
                                    </p:set>
                                    <p:anim from="(#ppt_y+0.4)" to="(#ppt_y)" calcmode="lin" valueType="num">
                                      <p:cBhvr>
                                        <p:cTn id="43" dur="1230" accel="100000" fill="hold">
                                          <p:stCondLst>
                                            <p:cond delay="770"/>
                                          </p:stCondLst>
                                        </p:cTn>
                                        <p:tgtEl>
                                          <p:spTgt spid="2355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P spid="23559" grpId="0" animBg="1" autoUpdateAnimBg="0"/>
      <p:bldP spid="23561"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22896" y="1433727"/>
            <a:ext cx="8944290"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After the Jews are judged and believe in the Messianic King (1–39), God will </a:t>
            </a:r>
            <a:r>
              <a:rPr kumimoji="0" 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restore</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the whole created order under the rule of His Son (40–66). </a:t>
            </a:r>
          </a:p>
        </p:txBody>
      </p:sp>
      <p:sp>
        <p:nvSpPr>
          <p:cNvPr id="6"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5" name="Rectangle 2">
            <a:extLst>
              <a:ext uri="{FF2B5EF4-FFF2-40B4-BE49-F238E27FC236}">
                <a16:creationId xmlns:a16="http://schemas.microsoft.com/office/drawing/2014/main" id="{B4D1472D-CE46-744A-BBC4-FF2DB30195C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a:t>
            </a:r>
          </a:p>
        </p:txBody>
      </p:sp>
    </p:spTree>
    <p:extLst>
      <p:ext uri="{BB962C8B-B14F-4D97-AF65-F5344CB8AC3E}">
        <p14:creationId xmlns:p14="http://schemas.microsoft.com/office/powerpoint/2010/main" val="355089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857625" cy="6858000"/>
          </a:xfrm>
          <a:prstGeom prst="rect">
            <a:avLst/>
          </a:prstGeom>
        </p:spPr>
      </p:pic>
      <p:sp>
        <p:nvSpPr>
          <p:cNvPr id="4" name="Title 1"/>
          <p:cNvSpPr txBox="1">
            <a:spLocks/>
          </p:cNvSpPr>
          <p:nvPr/>
        </p:nvSpPr>
        <p:spPr bwMode="auto">
          <a:xfrm>
            <a:off x="3923928" y="0"/>
            <a:ext cx="5220072" cy="685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Many passages speak of the second coming of Christ being followed by a reign of righteousness on earth </a:t>
            </a:r>
            <a:b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(Pss. 2; 24; 72; 96; Isa. 2; 9:6-7; 11-12; 63:1-6; 65-66; Jer. 23:5-6; 30:8-11; Dan. 2:44; 7:13-14; Hosea 3:4-5; Amos 9:11-15; Micah 4:1-8; Zeph. 3:14-20; Zech. 8:1-8; 14:1-9; Matt. 19:28; 25:31-46; Acts 15:16-18; Rom. 11:25-27; Jude 14-15; Rev. 2:25-28; 19:11-20:6).</a:t>
            </a:r>
            <a:r>
              <a:rPr kumimoji="0" lang="ru-RU"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a:t>
            </a:r>
            <a:r>
              <a:rPr kumimoji="0" lang="en-US"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John Walvoord, </a:t>
            </a:r>
            <a:r>
              <a:rPr kumimoji="0" lang="ru-RU"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a:t>
            </a:r>
            <a:r>
              <a:rPr kumimoji="0" lang="en-US"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Revelation,</a:t>
            </a:r>
            <a:r>
              <a:rPr kumimoji="0" lang="ru-RU"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a:t>
            </a:r>
            <a:r>
              <a:rPr kumimoji="0" lang="en-US"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in </a:t>
            </a:r>
            <a:r>
              <a:rPr kumimoji="0" lang="en-US" sz="1600" b="1" i="1"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The Bible Knowledge Commentary</a:t>
            </a:r>
            <a:r>
              <a:rPr kumimoji="0" lang="en-US" sz="1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2:978</a:t>
            </a:r>
            <a:endParaRPr kumimoji="0" lang="en-US" sz="2800" b="1" i="1"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
        <p:nvSpPr>
          <p:cNvPr id="2" name="Title 1"/>
          <p:cNvSpPr>
            <a:spLocks noGrp="1"/>
          </p:cNvSpPr>
          <p:nvPr>
            <p:ph type="title"/>
          </p:nvPr>
        </p:nvSpPr>
        <p:spPr>
          <a:xfrm rot="20566641">
            <a:off x="-1897" y="2597082"/>
            <a:ext cx="9144000" cy="1132162"/>
          </a:xfrm>
          <a:solidFill>
            <a:srgbClr val="660066"/>
          </a:solidFill>
        </p:spPr>
        <p:txBody>
          <a:bodyPr/>
          <a:lstStyle/>
          <a:p>
            <a:pPr>
              <a:defRPr/>
            </a:pPr>
            <a:r>
              <a:rPr lang="en-US" sz="6600" b="1" dirty="0">
                <a:effectLst>
                  <a:glow rad="165100">
                    <a:schemeClr val="tx1"/>
                  </a:glow>
                </a:effectLst>
              </a:rPr>
              <a:t>Not a new idea!</a:t>
            </a:r>
          </a:p>
        </p:txBody>
      </p:sp>
    </p:spTree>
    <p:extLst>
      <p:ext uri="{BB962C8B-B14F-4D97-AF65-F5344CB8AC3E}">
        <p14:creationId xmlns:p14="http://schemas.microsoft.com/office/powerpoint/2010/main" val="1275852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6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And the wolf will dwell with the lamb, and the leopard will lie down with the young goat, and the calf and the young lion and the fatling together.</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110694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909897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6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And the wolf will dwell with the lamb, and the leopard will lie down with the young goat, and the calf and the young lion and the fatling together; </a:t>
            </a:r>
            <a:r>
              <a:rPr kumimoji="0" lang="en-GB" sz="3200" b="1" i="0" u="none" strike="noStrike" kern="1200" cap="none" spc="0" normalizeH="0" baseline="0" noProof="0">
                <a:ln>
                  <a:noFill/>
                </a:ln>
                <a:solidFill>
                  <a:srgbClr val="FFFF00"/>
                </a:solidFill>
                <a:effectLst/>
                <a:uLnTx/>
                <a:uFillTx/>
                <a:latin typeface="Arial" charset="0"/>
                <a:ea typeface="ＭＳ Ｐゴシック" charset="0"/>
                <a:cs typeface="Arial" charset="0"/>
              </a:rPr>
              <a:t>and a little boy will lead them.</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110899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6858939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a:ln>
                  <a:noFill/>
                </a:ln>
                <a:solidFill>
                  <a:srgbClr val="FFFFFF"/>
                </a:solidFill>
                <a:effectLst/>
                <a:uLnTx/>
                <a:uFillTx/>
                <a:latin typeface="Arial" charset="0"/>
                <a:ea typeface="ＭＳ Ｐゴシック" charset="0"/>
                <a:cs typeface="Arial" charset="0"/>
              </a:rPr>
              <a:t>7 </a:t>
            </a:r>
            <a:r>
              <a:rPr kumimoji="0" lang="en-GB"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Also the cow and the bear will graze, their young will lie down together, and the lion will eat straw like the ox.</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111104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18669688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8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6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8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nursing child will play by the hole of the cobra, and the weaned child will put his hand on the viper</a:t>
            </a:r>
            <a:r>
              <a:rPr kumimoji="0" lang="uk-U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den. </a:t>
            </a:r>
            <a:b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sz="32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9 </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They will not hurt or destroy in all My holy mountain, for the earth will be full of the knowledge of the L</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as the waters cover the sea.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111309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9238259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en-GB" i="1" kern="1200" dirty="0">
                <a:latin typeface="Arial"/>
                <a:ea typeface="ＭＳ Ｐゴシック"/>
                <a:cs typeface="Arial"/>
              </a:rPr>
              <a:t>Rebuilding brings…</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327688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algn="l" eaLnBrk="1" hangingPunct="1">
              <a:defRPr/>
            </a:pPr>
            <a:r>
              <a:rPr lang="en-GB" i="1" kern="1200" dirty="0">
                <a:latin typeface="Arial"/>
                <a:ea typeface="ＭＳ Ｐゴシック"/>
                <a:cs typeface="Arial"/>
              </a:rPr>
              <a:t>…a totally renewed earth!</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1997559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221022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37867256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1291" name="Text Box 11"/>
          <p:cNvSpPr txBox="1">
            <a:spLocks noChangeArrowheads="1"/>
          </p:cNvSpPr>
          <p:nvPr/>
        </p:nvSpPr>
        <p:spPr bwMode="auto">
          <a:xfrm>
            <a:off x="152400" y="4383088"/>
            <a:ext cx="7467600" cy="1571625"/>
          </a:xfrm>
          <a:prstGeom prst="rect">
            <a:avLst/>
          </a:prstGeom>
          <a:solidFill>
            <a:srgbClr val="003399"/>
          </a:solidFill>
          <a:ln w="9360">
            <a:solidFill>
              <a:srgbClr val="000514"/>
            </a:solidFill>
            <a:miter lim="800000"/>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law will go out from Zion,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word of the L</a:t>
            </a: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3399"/>
                </a:solidFill>
                <a:effectLst/>
                <a:uLnTx/>
                <a:uFillTx/>
                <a:latin typeface="Arial" charset="0"/>
                <a:ea typeface="ＭＳ Ｐゴシック" charset="0"/>
                <a:cs typeface="Arial" charset="0"/>
              </a:rPr>
              <a:t>461b</a:t>
            </a:r>
          </a:p>
        </p:txBody>
      </p:sp>
    </p:spTree>
    <p:extLst>
      <p:ext uri="{BB962C8B-B14F-4D97-AF65-F5344CB8AC3E}">
        <p14:creationId xmlns:p14="http://schemas.microsoft.com/office/powerpoint/2010/main" val="2907888403"/>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60</a:t>
            </a:r>
          </a:p>
        </p:txBody>
      </p:sp>
    </p:spTree>
    <p:extLst>
      <p:ext uri="{BB962C8B-B14F-4D97-AF65-F5344CB8AC3E}">
        <p14:creationId xmlns:p14="http://schemas.microsoft.com/office/powerpoint/2010/main" val="1890854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3330"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FFFFFF"/>
                </a:solidFill>
                <a:effectLst/>
                <a:uLnTx/>
                <a:uFillTx/>
                <a:latin typeface="Arial" charset="0"/>
                <a:ea typeface="ＭＳ Ｐゴシック" charset="0"/>
                <a:cs typeface="Arial" charset="0"/>
              </a:rPr>
              <a:t>Why Am I Premillennial?</a:t>
            </a:r>
          </a:p>
        </p:txBody>
      </p:sp>
      <p:sp>
        <p:nvSpPr>
          <p:cNvPr id="1123331" name="Text Box 2"/>
          <p:cNvSpPr txBox="1">
            <a:spLocks noChangeArrowheads="1"/>
          </p:cNvSpPr>
          <p:nvPr/>
        </p:nvSpPr>
        <p:spPr bwMode="auto">
          <a:xfrm>
            <a:off x="8261350" y="57150"/>
            <a:ext cx="857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best hermeneutic is a normal, literal, historical, and grammatical reading of a text</a:t>
            </a: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 19 (Christ</a:t>
            </a:r>
            <a:r>
              <a:rPr kumimoji="0" lang="uk-UA"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return) is </a:t>
            </a:r>
            <a:r>
              <a:rPr kumimoji="0" lang="en-GB" altLang="ja-JP" sz="3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before</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Rev. 20 (Christ</a:t>
            </a:r>
            <a:r>
              <a:rPr kumimoji="0" lang="uk-UA"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rule)</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Natural way to see the 1000 years (20:1-6)</a:t>
            </a: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OT prophets saw a future period which is neither the present age nor heaven</a:t>
            </a:r>
          </a:p>
          <a:p>
            <a:pPr marL="741363" marR="0" lvl="1" indent="-284163" algn="l" defTabSz="449263" rtl="0"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Animal kingdom tamed (Isa. 11:6-9)</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41363" marR="0" lvl="1" indent="-284163" algn="l" defTabSz="449263" rtl="0" eaLnBrk="1" fontAlgn="base" latinLnBrk="0" hangingPunct="1">
              <a:lnSpc>
                <a:spcPct val="90000"/>
              </a:lnSpc>
              <a:spcBef>
                <a:spcPts val="700"/>
              </a:spcBef>
              <a:spcAft>
                <a:spcPct val="0"/>
              </a:spcAft>
              <a:buClr>
                <a:srgbClr val="FFFF00"/>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Long life but still death (Isa. 65:20)</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741363" marR="0" lvl="1" indent="-284163" algn="l" defTabSz="449263" rtl="0" eaLnBrk="1" fontAlgn="base" latinLnBrk="0" hangingPunct="1">
              <a:lnSpc>
                <a:spcPct val="90000"/>
              </a:lnSpc>
              <a:spcBef>
                <a:spcPts val="700"/>
              </a:spcBef>
              <a:spcAft>
                <a:spcPct val="0"/>
              </a:spcAft>
              <a:buClr>
                <a:srgbClr val="FFFF00"/>
              </a:buClr>
              <a:buSzPct val="100000"/>
              <a:buFont typeface="Arial" charset="0"/>
              <a:buNone/>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697438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23">
                                            <p:txEl>
                                              <p:charRg st="303" end="342"/>
                                            </p:txEl>
                                          </p:spTgt>
                                        </p:tgtEl>
                                        <p:attrNameLst>
                                          <p:attrName>style.visibility</p:attrName>
                                        </p:attrNameLst>
                                      </p:cBhvr>
                                      <p:to>
                                        <p:strVal val="visible"/>
                                      </p:to>
                                    </p:set>
                                    <p:animEffect transition="in" filter="dissolve">
                                      <p:cBhvr additive="repl">
                                        <p:cTn id="7" dur="500"/>
                                        <p:tgtEl>
                                          <p:spTgt spid="81923">
                                            <p:txEl>
                                              <p:charRg st="303" end="34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Text Box 1"/>
          <p:cNvSpPr txBox="1">
            <a:spLocks noChangeArrowheads="1"/>
          </p:cNvSpPr>
          <p:nvPr/>
        </p:nvSpPr>
        <p:spPr bwMode="auto">
          <a:xfrm>
            <a:off x="3048000" y="419100"/>
            <a:ext cx="6019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800" b="0" i="0" u="none" strike="noStrike" kern="1200" cap="none" spc="0" normalizeH="0" baseline="0" noProof="0">
                <a:ln>
                  <a:noFill/>
                </a:ln>
                <a:solidFill>
                  <a:srgbClr val="000000"/>
                </a:solidFill>
                <a:effectLst/>
                <a:uLnTx/>
                <a:uFillTx/>
                <a:latin typeface="Arial" charset="0"/>
                <a:ea typeface="ＭＳ Ｐゴシック" charset="0"/>
                <a:cs typeface="Arial" charset="0"/>
              </a:rPr>
              <a:t>Incredibly Long Life!</a:t>
            </a:r>
          </a:p>
        </p:txBody>
      </p:sp>
      <p:sp>
        <p:nvSpPr>
          <p:cNvPr id="1127426" name="Rectangle 2"/>
          <p:cNvSpPr>
            <a:spLocks noChangeArrowheads="1"/>
          </p:cNvSpPr>
          <p:nvPr/>
        </p:nvSpPr>
        <p:spPr bwMode="auto">
          <a:xfrm>
            <a:off x="3810000" y="1447800"/>
            <a:ext cx="5181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NLT Isaiah 65:20 </a:t>
            </a:r>
            <a:r>
              <a:rPr kumimoji="0" lang="ru-RU"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No longer will babies die when only a few days old. No longer will adults die before they have lived a full life. No longer will people be considered old at one hundred! Only sinners will die that young!</a:t>
            </a:r>
            <a:r>
              <a:rPr kumimoji="0" lang="ru-RU"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27427" name="Text Box 3"/>
          <p:cNvSpPr txBox="1">
            <a:spLocks noChangeArrowheads="1"/>
          </p:cNvSpPr>
          <p:nvPr/>
        </p:nvSpPr>
        <p:spPr bwMode="auto">
          <a:xfrm>
            <a:off x="8107363" y="-57150"/>
            <a:ext cx="1030287" cy="460375"/>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40974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The Flood explains why life spans shortened</a:t>
            </a: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 name="Rectangle 2">
            <a:extLst>
              <a:ext uri="{FF2B5EF4-FFF2-40B4-BE49-F238E27FC236}">
                <a16:creationId xmlns:a16="http://schemas.microsoft.com/office/drawing/2014/main" id="{C644A47F-93CC-B733-B8F8-5C4D95FF2CFB}"/>
              </a:ext>
            </a:extLst>
          </p:cNvPr>
          <p:cNvSpPr txBox="1">
            <a:spLocks noChangeArrowheads="1"/>
          </p:cNvSpPr>
          <p:nvPr/>
        </p:nvSpPr>
        <p:spPr bwMode="auto">
          <a:xfrm>
            <a:off x="533400" y="6448650"/>
            <a:ext cx="8229600" cy="4367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John Morris, </a:t>
            </a:r>
            <a:r>
              <a:rPr kumimoji="0" lang="en-US" sz="1600" b="1" i="1" u="none" strike="noStrike" kern="1200" cap="none" spc="0" normalizeH="0" baseline="0" noProof="0" dirty="0">
                <a:ln>
                  <a:noFill/>
                </a:ln>
                <a:solidFill>
                  <a:srgbClr val="000000"/>
                </a:solidFill>
                <a:effectLst/>
                <a:uLnTx/>
                <a:uFillTx/>
                <a:latin typeface="Arial"/>
                <a:ea typeface="ＭＳ Ｐゴシック"/>
                <a:cs typeface="Arial"/>
              </a:rPr>
              <a:t>Noah</a:t>
            </a:r>
            <a:r>
              <a:rPr kumimoji="0" lang="fr-FR" altLang="ja-JP" sz="1600" b="1" i="1"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1" u="none" strike="noStrike" kern="1200" cap="none" spc="0" normalizeH="0" baseline="0" noProof="0" dirty="0">
                <a:ln>
                  <a:noFill/>
                </a:ln>
                <a:solidFill>
                  <a:srgbClr val="000000"/>
                </a:solidFill>
                <a:effectLst/>
                <a:uLnTx/>
                <a:uFillTx/>
                <a:latin typeface="Arial"/>
                <a:ea typeface="ＭＳ Ｐゴシック"/>
                <a:cs typeface="Arial"/>
              </a:rPr>
              <a:t>s Ark and the Ararat Adventure,</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 10</a:t>
            </a: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129474"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FFFFFF"/>
                </a:solidFill>
                <a:effectLst/>
                <a:uLnTx/>
                <a:uFillTx/>
                <a:latin typeface="Arial" charset="0"/>
                <a:ea typeface="ＭＳ Ｐゴシック" charset="0"/>
                <a:cs typeface="Arial" charset="0"/>
              </a:rPr>
              <a:t>Why Am I Premillennial?</a:t>
            </a:r>
          </a:p>
        </p:txBody>
      </p:sp>
      <p:sp>
        <p:nvSpPr>
          <p:cNvPr id="84994" name="Rectangle 2"/>
          <p:cNvSpPr>
            <a:spLocks noChangeArrowheads="1"/>
          </p:cNvSpPr>
          <p:nvPr/>
        </p:nvSpPr>
        <p:spPr bwMode="auto">
          <a:xfrm>
            <a:off x="476250" y="13716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best hermeneutic is a normal, literal, historical, and grammatical reading of a text</a:t>
            </a: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Rev. 19 (Christ</a:t>
            </a:r>
            <a:r>
              <a:rPr kumimoji="0" lang="uk-UA"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return) is </a:t>
            </a:r>
            <a:r>
              <a:rPr kumimoji="0" lang="en-GB" altLang="ja-JP" sz="3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before</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Rev. 20 (Christ</a:t>
            </a:r>
            <a:r>
              <a:rPr kumimoji="0" lang="uk-UA"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rule)</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Natural way to see the 1000 years (20:1-6)</a:t>
            </a: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1313" marR="0" lvl="0" indent="-341313" algn="l" defTabSz="449263" rtl="0"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OT prophets saw a future period which is neither the present age nor heaven</a:t>
            </a:r>
          </a:p>
          <a:p>
            <a:pPr marL="741363" marR="0" lvl="1" indent="-284163" algn="l" defTabSz="449263" rtl="0"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Animal kingdom tamed (Isa. 11:6-9)</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41363" marR="0" lvl="1" indent="-284163" algn="l" defTabSz="449263" rtl="0" eaLnBrk="1" fontAlgn="base" latinLnBrk="0" hangingPunct="1">
              <a:lnSpc>
                <a:spcPct val="90000"/>
              </a:lnSpc>
              <a:spcBef>
                <a:spcPts val="7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Long life but still death (Isa. 65:20)</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41363" marR="0" lvl="1" indent="-284163" algn="l" defTabSz="449263" rtl="0" eaLnBrk="1" fontAlgn="base" latinLnBrk="0" hangingPunct="1">
              <a:lnSpc>
                <a:spcPct val="90000"/>
              </a:lnSpc>
              <a:spcBef>
                <a:spcPts val="700"/>
              </a:spcBef>
              <a:spcAft>
                <a:spcPct val="0"/>
              </a:spcAft>
              <a:buClr>
                <a:srgbClr val="FFFF00"/>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Yearly observances after Messiah</a:t>
            </a:r>
            <a:r>
              <a:rPr kumimoji="0" lang="uk-UA" altLang="ja-JP"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GB" altLang="ja-JP"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s return (Zech. 14:15-17)</a:t>
            </a:r>
            <a:r>
              <a:rPr kumimoji="0" lang="en-US" altLang="ja-JP"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129476" name="Text Box 3"/>
          <p:cNvSpPr txBox="1">
            <a:spLocks noChangeArrowheads="1"/>
          </p:cNvSpPr>
          <p:nvPr/>
        </p:nvSpPr>
        <p:spPr bwMode="auto">
          <a:xfrm>
            <a:off x="8261350" y="57150"/>
            <a:ext cx="857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473c</a:t>
            </a:r>
          </a:p>
        </p:txBody>
      </p:sp>
    </p:spTree>
    <p:extLst>
      <p:ext uri="{BB962C8B-B14F-4D97-AF65-F5344CB8AC3E}">
        <p14:creationId xmlns:p14="http://schemas.microsoft.com/office/powerpoint/2010/main" val="40668352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4994">
                                            <p:txEl>
                                              <p:charRg st="342" end="401"/>
                                            </p:txEl>
                                          </p:spTgt>
                                        </p:tgtEl>
                                        <p:attrNameLst>
                                          <p:attrName>style.visibility</p:attrName>
                                        </p:attrNameLst>
                                      </p:cBhvr>
                                      <p:to>
                                        <p:strVal val="visible"/>
                                      </p:to>
                                    </p:set>
                                    <p:animEffect transition="in" filter="dissolve">
                                      <p:cBhvr additive="repl">
                                        <p:cTn id="7" dur="500"/>
                                        <p:tgtEl>
                                          <p:spTgt spid="84994">
                                            <p:txEl>
                                              <p:charRg st="342" end="40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ヒラギノ角ゴ Pro W3"/>
              <a:cs typeface="ヒラギノ角ゴ Pro W3"/>
            </a:endParaRPr>
          </a:p>
        </p:txBody>
      </p:sp>
      <p:sp>
        <p:nvSpPr>
          <p:cNvPr id="214021" name="Rectangle 10"/>
          <p:cNvSpPr>
            <a:spLocks noGrp="1" noChangeArrowheads="1"/>
          </p:cNvSpPr>
          <p:nvPr>
            <p:ph type="title"/>
          </p:nvPr>
        </p:nvSpPr>
        <p:spPr>
          <a:xfrm>
            <a:off x="76200" y="152400"/>
            <a:ext cx="3048000" cy="3124200"/>
          </a:xfrm>
        </p:spPr>
        <p:txBody>
          <a:bodyPr/>
          <a:lstStyle/>
          <a:p>
            <a:r>
              <a:rPr lang="en-US" sz="4000" b="1">
                <a:solidFill>
                  <a:srgbClr val="FF0000"/>
                </a:solidFill>
                <a:latin typeface="Arial" charset="0"/>
                <a:ea typeface="ＭＳ Ｐゴシック" charset="0"/>
                <a:cs typeface="ＭＳ Ｐゴシック" charset="0"/>
              </a:rPr>
              <a:t>Differences Between the Millennium and Heaven</a:t>
            </a:r>
          </a:p>
        </p:txBody>
      </p:sp>
      <p:graphicFrame>
        <p:nvGraphicFramePr>
          <p:cNvPr id="9" name="Table 8"/>
          <p:cNvGraphicFramePr>
            <a:graphicFrameLocks noGrp="1"/>
          </p:cNvGraphicFramePr>
          <p:nvPr/>
        </p:nvGraphicFramePr>
        <p:xfrm>
          <a:off x="3200400" y="0"/>
          <a:ext cx="5943600" cy="6843714"/>
        </p:xfrm>
        <a:graphic>
          <a:graphicData uri="http://schemas.openxmlformats.org/drawingml/2006/table">
            <a:tbl>
              <a:tblPr/>
              <a:tblGrid>
                <a:gridCol w="1499825">
                  <a:extLst>
                    <a:ext uri="{9D8B030D-6E8A-4147-A177-3AD203B41FA5}">
                      <a16:colId xmlns:a16="http://schemas.microsoft.com/office/drawing/2014/main" val="20000"/>
                    </a:ext>
                  </a:extLst>
                </a:gridCol>
                <a:gridCol w="2386375">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38732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Millennium</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Heaven</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30721">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Duration</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1000 years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20:1-6)</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Eternal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22:5)</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792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Death</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Possible </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(Isa. 65:20)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Impossible</a:t>
                      </a:r>
                      <a:b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 21:4)</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31207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Longevity   of Life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altLang="ja-JP" sz="2000" b="1" i="0" u="none" strike="noStrike" cap="none" normalizeH="0" baseline="0" dirty="0">
                          <a:ln>
                            <a:noFill/>
                          </a:ln>
                          <a:solidFill>
                            <a:srgbClr val="000000"/>
                          </a:solidFill>
                          <a:effectLst/>
                          <a:latin typeface="Arial" charset="0"/>
                          <a:ea typeface="ＭＳ Ｐゴシック" charset="0"/>
                          <a:cs typeface="Times New Roman" charset="0"/>
                        </a:rPr>
                        <a:t>"Never again will there be an infant who lives a few days.  He who dies at a hundred will be thought a mere youth" (Isa. 65:20)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No aging (Rev. 21:4 implied)</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792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Sin Nature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Active (Rev. 20:7-9)</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Abolished (Rev. 21:27)</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828799">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Inhabitants</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Initially Christian, but later includes unbelievers––no living with angels? (Matt. 25:34;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Rev. 20:7-9)</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Saints and angels alone (Rev. 21:27)</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43"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191</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ts val="4175"/>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vs.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Heaven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21-22)</a:t>
            </a:r>
          </a:p>
        </p:txBody>
      </p:sp>
    </p:spTree>
    <p:extLst>
      <p:ext uri="{BB962C8B-B14F-4D97-AF65-F5344CB8AC3E}">
        <p14:creationId xmlns:p14="http://schemas.microsoft.com/office/powerpoint/2010/main" val="3458076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ヒラギノ角ゴ Pro W3"/>
              <a:cs typeface="ヒラギノ角ゴ Pro W3"/>
            </a:endParaRPr>
          </a:p>
        </p:txBody>
      </p:sp>
      <p:sp>
        <p:nvSpPr>
          <p:cNvPr id="216069" name="Rectangle 10"/>
          <p:cNvSpPr>
            <a:spLocks noGrp="1" noChangeArrowheads="1"/>
          </p:cNvSpPr>
          <p:nvPr>
            <p:ph type="title"/>
          </p:nvPr>
        </p:nvSpPr>
        <p:spPr>
          <a:xfrm>
            <a:off x="76200" y="152400"/>
            <a:ext cx="3048000" cy="3124200"/>
          </a:xfrm>
        </p:spPr>
        <p:txBody>
          <a:bodyPr/>
          <a:lstStyle/>
          <a:p>
            <a:r>
              <a:rPr lang="en-US" sz="4000" b="1">
                <a:solidFill>
                  <a:srgbClr val="FF0000"/>
                </a:solidFill>
                <a:latin typeface="Arial" charset="0"/>
                <a:ea typeface="ＭＳ Ｐゴシック" charset="0"/>
                <a:cs typeface="ＭＳ Ｐゴシック" charset="0"/>
              </a:rPr>
              <a:t>Differences Between the Millennium and Heaven</a:t>
            </a:r>
          </a:p>
        </p:txBody>
      </p:sp>
      <p:graphicFrame>
        <p:nvGraphicFramePr>
          <p:cNvPr id="9" name="Table 8"/>
          <p:cNvGraphicFramePr>
            <a:graphicFrameLocks noGrp="1"/>
          </p:cNvGraphicFramePr>
          <p:nvPr/>
        </p:nvGraphicFramePr>
        <p:xfrm>
          <a:off x="3200400" y="0"/>
          <a:ext cx="5943600" cy="6732589"/>
        </p:xfrm>
        <a:graphic>
          <a:graphicData uri="http://schemas.openxmlformats.org/drawingml/2006/table">
            <a:tbl>
              <a:tblPr/>
              <a:tblGrid>
                <a:gridCol w="1488970">
                  <a:extLst>
                    <a:ext uri="{9D8B030D-6E8A-4147-A177-3AD203B41FA5}">
                      <a16:colId xmlns:a16="http://schemas.microsoft.com/office/drawing/2014/main" val="20000"/>
                    </a:ext>
                  </a:extLst>
                </a:gridCol>
                <a:gridCol w="2279555">
                  <a:extLst>
                    <a:ext uri="{9D8B030D-6E8A-4147-A177-3AD203B41FA5}">
                      <a16:colId xmlns:a16="http://schemas.microsoft.com/office/drawing/2014/main" val="20001"/>
                    </a:ext>
                  </a:extLst>
                </a:gridCol>
                <a:gridCol w="2175075">
                  <a:extLst>
                    <a:ext uri="{9D8B030D-6E8A-4147-A177-3AD203B41FA5}">
                      <a16:colId xmlns:a16="http://schemas.microsoft.com/office/drawing/2014/main" val="20002"/>
                    </a:ext>
                  </a:extLst>
                </a:gridCol>
              </a:tblGrid>
              <a:tr h="38732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Millennium</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Heaven</a:t>
                      </a: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2082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Bodies</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Mortal and immortal living together (Isa. 65:20; 1 Cor. 15:42-44)</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Only immortal (glorified)</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 Cor. 15:42-44)</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17150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Satan</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Bound, but then released after 1000 years (Rev. 20:3, 7)</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In lake of burning sulfur, never to be released again (Rev. 20:10)</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1052919">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Political &amp;</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Religious Centre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Jerusalem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(Isa. 2:2-3; Micah 4:1-2, 7)</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New Jerusalem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(Rev. 21)</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0420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Place</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Earth (Rev. 5:10)</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heavens and new earth (Rev. 21:1)</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914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Key </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Passages</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Psalm 72; Isaiah 2; 11; 65</a:t>
                      </a:r>
                      <a:r>
                        <a:rPr kumimoji="0" lang="en-US" sz="11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66; Revelation 20:1-6</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Revelation 21</a:t>
                      </a:r>
                      <a:r>
                        <a:rPr kumimoji="0" lang="en-US" sz="11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22</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16092"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191</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ts val="4175"/>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vs.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Heaven </a:t>
            </a:r>
            <a:b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21-22)</a:t>
            </a:r>
          </a:p>
        </p:txBody>
      </p:sp>
    </p:spTree>
    <p:extLst>
      <p:ext uri="{BB962C8B-B14F-4D97-AF65-F5344CB8AC3E}">
        <p14:creationId xmlns:p14="http://schemas.microsoft.com/office/powerpoint/2010/main" val="6600006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66</a:t>
            </a:r>
          </a:p>
        </p:txBody>
      </p:sp>
    </p:spTree>
    <p:extLst>
      <p:ext uri="{BB962C8B-B14F-4D97-AF65-F5344CB8AC3E}">
        <p14:creationId xmlns:p14="http://schemas.microsoft.com/office/powerpoint/2010/main" val="4480409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illennial Reign of Jesus Christ | United Church of God">
            <a:extLst>
              <a:ext uri="{FF2B5EF4-FFF2-40B4-BE49-F238E27FC236}">
                <a16:creationId xmlns:a16="http://schemas.microsoft.com/office/drawing/2014/main" id="{17066959-0FC0-4744-8213-4D006C9F4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40" b="4259"/>
          <a:stretch/>
        </p:blipFill>
        <p:spPr bwMode="auto">
          <a:xfrm>
            <a:off x="-2952" y="1313384"/>
            <a:ext cx="9144000" cy="55446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296144"/>
          </a:xfrm>
          <a:solidFill>
            <a:schemeClr val="tx1"/>
          </a:solidFill>
          <a:effectLst/>
        </p:spPr>
        <p:txBody>
          <a:bodyPr anchor="ctr"/>
          <a:lstStyle/>
          <a:p>
            <a:pPr>
              <a:defRPr/>
            </a:pPr>
            <a:r>
              <a:rPr lang="en-SG" sz="2800" b="1" dirty="0">
                <a:latin typeface="Arial" charset="0"/>
                <a:ea typeface="ＭＳ Ｐゴシック" charset="0"/>
                <a:cs typeface="ＭＳ Ｐゴシック" charset="0"/>
              </a:rPr>
              <a:t>Israel’s glorious restoration in the millennium reveals that he will fulfill every promise in the Abrahamic Covenant (Isaiah 60–66).</a:t>
            </a:r>
            <a:endParaRPr lang="en-US" sz="2800" b="1" dirty="0">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3B85A5F-579B-E24B-A574-C079D256D940}"/>
              </a:ext>
            </a:extLst>
          </p:cNvPr>
          <p:cNvSpPr txBox="1">
            <a:spLocks noChangeArrowheads="1"/>
          </p:cNvSpPr>
          <p:nvPr/>
        </p:nvSpPr>
        <p:spPr bwMode="auto">
          <a:xfrm>
            <a:off x="36512" y="1266297"/>
            <a:ext cx="9144000" cy="899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49263"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God promises Israel a glorious future of prosperity and peace in the kingdom (Isa 60).</a:t>
            </a:r>
          </a:p>
        </p:txBody>
      </p:sp>
      <p:sp>
        <p:nvSpPr>
          <p:cNvPr id="6" name="Rectangle 2">
            <a:extLst>
              <a:ext uri="{FF2B5EF4-FFF2-40B4-BE49-F238E27FC236}">
                <a16:creationId xmlns:a16="http://schemas.microsoft.com/office/drawing/2014/main" id="{C81392CF-AFF0-CC49-8631-2F2049731AFF}"/>
              </a:ext>
            </a:extLst>
          </p:cNvPr>
          <p:cNvSpPr txBox="1">
            <a:spLocks noChangeArrowheads="1"/>
          </p:cNvSpPr>
          <p:nvPr/>
        </p:nvSpPr>
        <p:spPr bwMode="auto">
          <a:xfrm>
            <a:off x="36512" y="2143430"/>
            <a:ext cx="9144000" cy="9929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marR="0" lvl="0" indent="-465138"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2.	God promises the Servant will prepare Jerusalem for the Father to usher in the millennium (61:1–63:6).</a:t>
            </a:r>
          </a:p>
        </p:txBody>
      </p:sp>
      <p:sp>
        <p:nvSpPr>
          <p:cNvPr id="7" name="Rectangle 2">
            <a:extLst>
              <a:ext uri="{FF2B5EF4-FFF2-40B4-BE49-F238E27FC236}">
                <a16:creationId xmlns:a16="http://schemas.microsoft.com/office/drawing/2014/main" id="{77ABDC20-FF0F-7E4B-8238-BE52F22FBAB7}"/>
              </a:ext>
            </a:extLst>
          </p:cNvPr>
          <p:cNvSpPr txBox="1">
            <a:spLocks noChangeArrowheads="1"/>
          </p:cNvSpPr>
          <p:nvPr/>
        </p:nvSpPr>
        <p:spPr bwMode="auto">
          <a:xfrm>
            <a:off x="36512" y="2996952"/>
            <a:ext cx="9144000" cy="27213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marR="0" lvl="0" indent="-465138"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3.	Israel’s remnant prays for forgiveness and restoration, resulting in God’s answer with judgment and restoration (63:7–65:25).</a:t>
            </a:r>
          </a:p>
          <a:p>
            <a:pPr marL="922338" marR="0" lvl="0" indent="-457200" algn="l" defTabSz="449263" rtl="0" eaLnBrk="0" fontAlgn="base" latinLnBrk="0" hangingPunct="0">
              <a:lnSpc>
                <a:spcPct val="100000"/>
              </a:lnSpc>
              <a:spcBef>
                <a:spcPct val="0"/>
              </a:spcBef>
              <a:spcAft>
                <a:spcPct val="0"/>
              </a:spcAft>
              <a:buClrTx/>
              <a:buSzTx/>
              <a:buFontTx/>
              <a:buAutoNum type="alphaLcPeriod"/>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Israel’s remnant prays for forgiveness from past rebellion and for future restoration (63:7–64:12).</a:t>
            </a:r>
          </a:p>
          <a:p>
            <a:pPr marL="922338" marR="0" lvl="0" indent="-45720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	God gives his reasons for judging the people but also his promise to restore them in the millennium (Isa 65).</a:t>
            </a:r>
          </a:p>
        </p:txBody>
      </p:sp>
      <p:sp>
        <p:nvSpPr>
          <p:cNvPr id="8" name="Rectangle 2">
            <a:extLst>
              <a:ext uri="{FF2B5EF4-FFF2-40B4-BE49-F238E27FC236}">
                <a16:creationId xmlns:a16="http://schemas.microsoft.com/office/drawing/2014/main" id="{E36BF537-ED8A-9A4F-A359-697C84122BF2}"/>
              </a:ext>
            </a:extLst>
          </p:cNvPr>
          <p:cNvSpPr txBox="1">
            <a:spLocks noChangeArrowheads="1"/>
          </p:cNvSpPr>
          <p:nvPr/>
        </p:nvSpPr>
        <p:spPr bwMode="auto">
          <a:xfrm>
            <a:off x="36512" y="5661248"/>
            <a:ext cx="9144000" cy="12566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65138" marR="0" lvl="0" indent="-465138"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4.	God promises Israel restoration to the land and descendants in the millennium to fulfill his promises in the Abrahamic Covenant (Isa 66).</a:t>
            </a:r>
          </a:p>
        </p:txBody>
      </p:sp>
    </p:spTree>
    <p:extLst>
      <p:ext uri="{BB962C8B-B14F-4D97-AF65-F5344CB8AC3E}">
        <p14:creationId xmlns:p14="http://schemas.microsoft.com/office/powerpoint/2010/main" val="386171672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A8483-EF34-9849-9F4B-E24FC9B42F73}"/>
              </a:ext>
            </a:extLst>
          </p:cNvPr>
          <p:cNvSpPr txBox="1"/>
          <p:nvPr/>
        </p:nvSpPr>
        <p:spPr>
          <a:xfrm>
            <a:off x="-72861" y="2007219"/>
            <a:ext cx="9289723" cy="2862322"/>
          </a:xfrm>
          <a:prstGeom prst="rect">
            <a:avLst/>
          </a:prstGeom>
          <a:noFill/>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This is what the </a:t>
            </a:r>
            <a:r>
              <a:rPr kumimoji="0" lang="en-SG" sz="3600" b="1" i="0" u="none" strike="noStrike" kern="1200" cap="small"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Lord</a:t>
            </a: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says: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“Heaven is my throne,</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and the earth is my footstool.</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Where is the house you will build for me?</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Where will my resting place be?</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C56DFEE7-42B3-7944-98DE-374BA7CD0454}"/>
              </a:ext>
            </a:extLst>
          </p:cNvPr>
          <p:cNvSpPr txBox="1"/>
          <p:nvPr/>
        </p:nvSpPr>
        <p:spPr>
          <a:xfrm>
            <a:off x="2983262" y="814039"/>
            <a:ext cx="3057247" cy="646331"/>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Isaiah 66:1–2</a:t>
            </a:r>
          </a:p>
        </p:txBody>
      </p:sp>
    </p:spTree>
    <p:extLst>
      <p:ext uri="{BB962C8B-B14F-4D97-AF65-F5344CB8AC3E}">
        <p14:creationId xmlns:p14="http://schemas.microsoft.com/office/powerpoint/2010/main" val="15869521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A8483-EF34-9849-9F4B-E24FC9B42F73}"/>
              </a:ext>
            </a:extLst>
          </p:cNvPr>
          <p:cNvSpPr txBox="1"/>
          <p:nvPr/>
        </p:nvSpPr>
        <p:spPr>
          <a:xfrm>
            <a:off x="0" y="1651508"/>
            <a:ext cx="9144000" cy="4524315"/>
          </a:xfrm>
          <a:prstGeom prst="rect">
            <a:avLst/>
          </a:prstGeom>
          <a:noFill/>
        </p:spPr>
        <p:txBody>
          <a:bodyPr wrap="square">
            <a:spAutoFit/>
          </a:bodyPr>
          <a:lstStyle>
            <a:defPPr>
              <a:defRPr lang="en-US"/>
            </a:defPPr>
            <a:lvl1pPr algn="ctr" eaLnBrk="1" hangingPunct="1">
              <a:defRPr sz="3600" b="1">
                <a:solidFill>
                  <a:prstClr val="white"/>
                </a:solidFill>
                <a:effectLst>
                  <a:glow rad="127000">
                    <a:prstClr val="black"/>
                  </a:glow>
                </a:effectLst>
                <a:latin typeface="Arial" panose="020B0604020202020204" pitchFamily="34" charset="0"/>
                <a:cs typeface="Arial" panose="020B0604020202020204"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2 </a:t>
            </a: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Has not my hand made all these things,</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and so they came into being?”</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declares the L</a:t>
            </a:r>
            <a:r>
              <a:rPr kumimoji="0" lang="en-SG" sz="32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ORD</a:t>
            </a: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“These are the ones I look on with </a:t>
            </a:r>
            <a:r>
              <a:rPr kumimoji="0" lang="en-SG" sz="3600" b="1" i="0"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favor</a:t>
            </a: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those who are humble </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and contrite in spirit,</a:t>
            </a:r>
            <a:b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br>
            <a:r>
              <a:rPr kumimoji="0" lang="en-SG"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    and who tremble at my word.”</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a:extLst>
              <a:ext uri="{FF2B5EF4-FFF2-40B4-BE49-F238E27FC236}">
                <a16:creationId xmlns:a16="http://schemas.microsoft.com/office/drawing/2014/main" id="{AFA08F92-F5D2-264C-99B6-631626C8F56A}"/>
              </a:ext>
            </a:extLst>
          </p:cNvPr>
          <p:cNvSpPr txBox="1"/>
          <p:nvPr/>
        </p:nvSpPr>
        <p:spPr>
          <a:xfrm>
            <a:off x="2983262" y="814039"/>
            <a:ext cx="3241593" cy="646331"/>
          </a:xfrm>
          <a:prstGeom prst="rect">
            <a:avLst/>
          </a:prstGeom>
          <a:noFill/>
        </p:spPr>
        <p:txBody>
          <a:bodyPr wrap="square">
            <a:spAutoFit/>
          </a:bodyPr>
          <a:lstStyle>
            <a:defPPr>
              <a:defRPr lang="en-US"/>
            </a:defPPr>
            <a:lvl1pPr algn="ctr" eaLnBrk="1" hangingPunct="1">
              <a:defRPr sz="3600" b="1">
                <a:solidFill>
                  <a:prstClr val="white"/>
                </a:solidFill>
                <a:effectLst>
                  <a:glow rad="127000">
                    <a:prstClr val="black"/>
                  </a:glow>
                </a:effectLst>
                <a:latin typeface="Arial" panose="020B0604020202020204" pitchFamily="34" charset="0"/>
                <a:cs typeface="Arial" panose="020B0604020202020204"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rPr>
              <a:t>Isaiah 66:1–2</a:t>
            </a:r>
          </a:p>
        </p:txBody>
      </p:sp>
    </p:spTree>
    <p:extLst>
      <p:ext uri="{BB962C8B-B14F-4D97-AF65-F5344CB8AC3E}">
        <p14:creationId xmlns:p14="http://schemas.microsoft.com/office/powerpoint/2010/main" val="499674368"/>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Arts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34698</TotalTime>
  <Words>14861</Words>
  <Application>Microsoft Macintosh PowerPoint</Application>
  <PresentationFormat>On-screen Show (4:3)</PresentationFormat>
  <Paragraphs>1633</Paragraphs>
  <Slides>128</Slides>
  <Notes>100</Notes>
  <HiddenSlides>0</HiddenSlides>
  <MMClips>0</MMClips>
  <ScaleCrop>false</ScaleCrop>
  <HeadingPairs>
    <vt:vector size="8" baseType="variant">
      <vt:variant>
        <vt:lpstr>Fonts Used</vt:lpstr>
      </vt:variant>
      <vt:variant>
        <vt:i4>24</vt:i4>
      </vt:variant>
      <vt:variant>
        <vt:lpstr>Theme</vt:lpstr>
      </vt:variant>
      <vt:variant>
        <vt:i4>38</vt:i4>
      </vt:variant>
      <vt:variant>
        <vt:lpstr>Embedded OLE Servers</vt:lpstr>
      </vt:variant>
      <vt:variant>
        <vt:i4>1</vt:i4>
      </vt:variant>
      <vt:variant>
        <vt:lpstr>Slide Titles</vt:lpstr>
      </vt:variant>
      <vt:variant>
        <vt:i4>128</vt:i4>
      </vt:variant>
    </vt:vector>
  </HeadingPairs>
  <TitlesOfParts>
    <vt:vector size="191" baseType="lpstr">
      <vt:lpstr>Kosher-Normal</vt:lpstr>
      <vt:lpstr>MS Gothic</vt:lpstr>
      <vt:lpstr>ＭＳ Ｐゴシック</vt:lpstr>
      <vt:lpstr>Nadianne</vt:lpstr>
      <vt:lpstr>Osaka</vt:lpstr>
      <vt:lpstr>华文楷体</vt:lpstr>
      <vt:lpstr>Times</vt:lpstr>
      <vt:lpstr>Arial</vt:lpstr>
      <vt:lpstr>Arial Narrow</vt:lpstr>
      <vt:lpstr>Arial Rounded MT Bold</vt:lpstr>
      <vt:lpstr>Blackmoor LET</vt:lpstr>
      <vt:lpstr>Braggadocio</vt:lpstr>
      <vt:lpstr>Calibri</vt:lpstr>
      <vt:lpstr>Calibri Light</vt:lpstr>
      <vt:lpstr>Comic Sans MS</vt:lpstr>
      <vt:lpstr>GillSans</vt:lpstr>
      <vt:lpstr>Helvetica</vt:lpstr>
      <vt:lpstr>Impact</vt:lpstr>
      <vt:lpstr>Lucida Grande</vt:lpstr>
      <vt:lpstr>Monotype Sorts</vt:lpstr>
      <vt:lpstr>Symbol</vt:lpstr>
      <vt:lpstr>Tahoma</vt:lpstr>
      <vt:lpstr>Times New Roman</vt:lpstr>
      <vt:lpstr>Wingdings</vt:lpstr>
      <vt:lpstr>Office Theme</vt:lpstr>
      <vt:lpstr>1_Office Theme</vt:lpstr>
      <vt:lpstr>2_Office Theme</vt:lpstr>
      <vt:lpstr>4_Office Theme</vt:lpstr>
      <vt:lpstr>5_Office Theme</vt:lpstr>
      <vt:lpstr>6_Office Theme</vt:lpstr>
      <vt:lpstr>10_Office Theme</vt:lpstr>
      <vt:lpstr>11_Office Theme</vt:lpstr>
      <vt:lpstr>16_Office Theme</vt:lpstr>
      <vt:lpstr>17_Office Theme</vt:lpstr>
      <vt:lpstr>35_Office Theme</vt:lpstr>
      <vt:lpstr>46_Blank Presentation</vt:lpstr>
      <vt:lpstr>25_Office Theme</vt:lpstr>
      <vt:lpstr>27_Office Theme</vt:lpstr>
      <vt:lpstr>49_Blank Presentation</vt:lpstr>
      <vt:lpstr>Blank Presentation</vt:lpstr>
      <vt:lpstr>Fireball</vt:lpstr>
      <vt:lpstr>47_Blank Presentation</vt:lpstr>
      <vt:lpstr>38_Office Theme</vt:lpstr>
      <vt:lpstr>50_Blank Presentation</vt:lpstr>
      <vt:lpstr>39_Office Theme</vt:lpstr>
      <vt:lpstr>7_Default Design</vt:lpstr>
      <vt:lpstr>3_Blank Presentation</vt:lpstr>
      <vt:lpstr>2_Default Design</vt:lpstr>
      <vt:lpstr>6_Default Design</vt:lpstr>
      <vt:lpstr>8_Default Design</vt:lpstr>
      <vt:lpstr>2_blstripc.ppt - Blue Stripes</vt:lpstr>
      <vt:lpstr>blstripc.ppt - Blue Stripes</vt:lpstr>
      <vt:lpstr>51_Blank Presentation</vt:lpstr>
      <vt:lpstr>37_Office Theme</vt:lpstr>
      <vt:lpstr>18_Office Theme</vt:lpstr>
      <vt:lpstr>1_blstripc.ppt - Blue Stripes</vt:lpstr>
      <vt:lpstr>3_Office Theme</vt:lpstr>
      <vt:lpstr>9_Default Design</vt:lpstr>
      <vt:lpstr>5_Default Design</vt:lpstr>
      <vt:lpstr>1_預設簡報設計</vt:lpstr>
      <vt:lpstr>Artsy</vt:lpstr>
      <vt:lpstr>7_Office Theme</vt:lpstr>
      <vt:lpstr>Microsoft ClipArt Gallery</vt:lpstr>
      <vt:lpstr>PowerPoint Presentation</vt:lpstr>
      <vt:lpstr>PowerPoint Presentation</vt:lpstr>
      <vt:lpstr>How will God complete his plan for all creation? </vt:lpstr>
      <vt:lpstr>Be Complete</vt:lpstr>
      <vt:lpstr>Be Complete</vt:lpstr>
      <vt:lpstr>Key Word</vt:lpstr>
      <vt:lpstr>Theme</vt:lpstr>
      <vt:lpstr>Kingdom Statement</vt:lpstr>
      <vt:lpstr>Slides on  Isaiah 60</vt:lpstr>
      <vt:lpstr>PowerPoint Presentation</vt:lpstr>
      <vt:lpstr>Israel’s glorious restoration in the millennium reveals that he will fulfill every promise in the Abrahamic Covenant (Isaiah 60–66).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Amillennial Spiritualization</vt:lpstr>
      <vt:lpstr>PowerPoint Presentation</vt:lpstr>
      <vt:lpstr>PowerPoint Presentation</vt:lpstr>
      <vt:lpstr>PowerPoint Presentation</vt:lpstr>
      <vt:lpstr>PowerPoint Presentation</vt:lpstr>
      <vt:lpstr>Amillennial Spiritualization</vt:lpstr>
      <vt:lpstr>PowerPoint Presentation</vt:lpstr>
      <vt:lpstr>PowerPoint Presentation</vt:lpstr>
      <vt:lpstr>PowerPoint Presentation</vt:lpstr>
      <vt:lpstr>Slides on  Isaiah 61</vt:lpstr>
      <vt:lpstr>Israel’s glorious restoration in the millennium reveals that he will fulfill every promise in the Abrahamic Covenant (Isaiah 60–66).</vt:lpstr>
      <vt:lpstr>Freedom for Those God Favors</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Jews Will Believe at Christ’s Return</vt:lpstr>
      <vt:lpstr>Slides on  Isaiah 62</vt:lpstr>
      <vt:lpstr>PowerPoint Presentation</vt:lpstr>
      <vt:lpstr>PowerPoint Presentation</vt:lpstr>
      <vt:lpstr>"'Awake, O sword, against my shepherd, the man who is my partner,' says the LORD of Heaven's Armies. 'Strike down the shepherd, and the sheep will be scattered, and I will turn against the lambs. 8 Two-thirds of the people in the land will be cut off and die,' says the LORD.  'But one-third will be left in the land'"  (Zechariah 13:7-8 NLT).</vt:lpstr>
      <vt:lpstr>"I will bring that group through the fire  and make them pure.  I will refine them like silver  and purify them like gold.  They will call on my name,  and I will answer them.  I will say, 'These are my people,'  and they will say, 'The LORD is our God'"  (Zechariah 13:9 NLT).</vt:lpstr>
      <vt:lpstr>Only a Remnant of Jews Saved</vt:lpstr>
      <vt:lpstr>Only a Remnant of Jews Saved</vt:lpstr>
      <vt:lpstr>Only a Remnant of Jews Saved</vt:lpstr>
      <vt:lpstr>Only a Remnant of Jews Saved</vt:lpstr>
      <vt:lpstr>Only a Remnant of Jews Saved</vt:lpstr>
      <vt:lpstr>Only a Remnant of Jews Saved</vt:lpstr>
      <vt:lpstr>Only a Remnant of Jews Saved</vt:lpstr>
      <vt:lpstr>Slides on  Isaiah 63</vt:lpstr>
      <vt:lpstr>Israel’s glorious restoration in the millennium reveals that he will fulfill every promise in the Abrahamic Covenant (Isaiah 60–66).</vt:lpstr>
      <vt:lpstr>PowerPoint Presentation</vt:lpstr>
      <vt:lpstr>Kingdom &amp; Covenants Timeline</vt:lpstr>
      <vt:lpstr>Slides on  Isaiah 64</vt:lpstr>
      <vt:lpstr>The Kingdom of God</vt:lpstr>
      <vt:lpstr>Slides on  Isaiah 65</vt:lpstr>
      <vt:lpstr>PowerPoint Presentation</vt:lpstr>
      <vt:lpstr>PowerPoint Presentation</vt:lpstr>
      <vt:lpstr>PowerPoint Presentation</vt:lpstr>
      <vt:lpstr>Isaiah 65:17-18a (NLT)</vt:lpstr>
      <vt:lpstr>Isaiah 65:18b-19 (NLT)</vt:lpstr>
      <vt:lpstr>Incredibly Long Life (Isaiah 65:20 NLT)!</vt:lpstr>
      <vt:lpstr>Two "New Heaven(s) &amp; New Earth"</vt:lpstr>
      <vt:lpstr>"Then I saw a new heaven and a new earth, for the old heaven and the old earth had disappeared"  (Rev 21:1a NLT).</vt:lpstr>
      <vt:lpstr>Isaiah v. John on the  New Heaven(s) and New Earth</vt:lpstr>
      <vt:lpstr>Isaiah v. John on the  New Heaven(s) and New Earth</vt:lpstr>
      <vt:lpstr>Isaiah v. John on the  New Heaven(s) and New Earth</vt:lpstr>
      <vt:lpstr>Isaiah v. John on the  New Heaven(s) and New Earth</vt:lpstr>
      <vt:lpstr>"Thy Kingdom Come"</vt:lpstr>
      <vt:lpstr>Should we pray…  "Thy Kingdom come"?</vt:lpstr>
      <vt:lpstr>What Kind of Kingdom Did Isaiah  (and Matthew) Envision? </vt:lpstr>
      <vt:lpstr>Not a new idea!</vt:lpstr>
      <vt:lpstr>Isaiah 11:6-9</vt:lpstr>
      <vt:lpstr>Isaiah 11:6-9</vt:lpstr>
      <vt:lpstr>Isaiah 11:6-9</vt:lpstr>
      <vt:lpstr>Isaiah 11:6-9</vt:lpstr>
      <vt:lpstr>Rebuilding brings…</vt:lpstr>
      <vt:lpstr>…a totally renewed earth!</vt:lpstr>
      <vt:lpstr>Romans 8:19-21</vt:lpstr>
      <vt:lpstr>Romans 8:19-21</vt:lpstr>
      <vt:lpstr>PowerPoint Presentation</vt:lpstr>
      <vt:lpstr>PowerPoint Presentation</vt:lpstr>
      <vt:lpstr>PowerPoint Presentation</vt:lpstr>
      <vt:lpstr>Patriarch's long lives</vt:lpstr>
      <vt:lpstr>PowerPoint Presentation</vt:lpstr>
      <vt:lpstr>Differences Between the Millennium and Heaven</vt:lpstr>
      <vt:lpstr>Differences Between the Millennium and Heaven</vt:lpstr>
      <vt:lpstr>Slides on  Isaiah 66</vt:lpstr>
      <vt:lpstr>Israel’s glorious restoration in the millennium reveals that he will fulfill every promise in the Abrahamic Covenant (Isaiah 60–66).</vt:lpstr>
      <vt:lpstr>PowerPoint Presentation</vt:lpstr>
      <vt:lpstr>PowerPoint Presentation</vt:lpstr>
      <vt:lpstr>14 May 1948</vt:lpstr>
      <vt:lpstr>"Now look at the jewel I have set before Jeshua, a single stone with seven facets. I will engrave an inscription on it, says the LORD of Heaven’s Armies, and  I will remove the sins of this land in a single day"  (Zechariah 3:9 NLT).</vt:lpstr>
      <vt:lpstr>"All Israel will be saved" (Rom. 11:25-27)</vt:lpstr>
      <vt:lpstr>Isaiah 66:20-21 (NLT)</vt:lpstr>
      <vt:lpstr>Isaiah 66:22 (NLT)</vt:lpstr>
      <vt:lpstr>How will God complete his plan for all creation? </vt:lpstr>
      <vt:lpstr>Be Complete</vt:lpstr>
      <vt:lpstr>Be Complete</vt:lpstr>
      <vt:lpstr>The Main Idea of Isaiah</vt:lpstr>
      <vt:lpstr>Key Word</vt:lpstr>
      <vt:lpstr>PowerPoint Presentation</vt:lpstr>
      <vt:lpstr>Jesus Shall Reign</vt:lpstr>
      <vt:lpstr>Jesus Shall Reign</vt:lpstr>
      <vt:lpstr>Jesus Shall Reign</vt:lpstr>
      <vt:lpstr>Jesus Shall Reign</vt:lpstr>
      <vt:lpstr>Jesus Shall Reign</vt:lpstr>
      <vt:lpstr>Jesus Shall Reign</vt:lpstr>
      <vt:lpstr>Black</vt:lpstr>
      <vt:lpstr>OT Preaching link at BibleStudyDownloads.org</vt:lpstr>
      <vt:lpstr>PowerPoint Presentation</vt:lpstr>
      <vt:lpstr>Parallel OT &amp; NT Structure</vt:lpstr>
      <vt:lpstr>Structure of the Old Testament</vt:lpstr>
      <vt:lpstr>Integration of the Old Testament</vt:lpstr>
      <vt:lpstr>The Abrahamic Covenant  &amp; Its Fulfillment</vt:lpstr>
      <vt:lpstr>The Kingdom of God</vt:lpstr>
      <vt:lpstr>An All-Encompassing Theme</vt:lpstr>
      <vt:lpstr>My View of the OT's Theme</vt:lpstr>
      <vt:lpstr>PowerPoint Presentation</vt:lpstr>
      <vt:lpstr>OT Survey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697</cp:revision>
  <dcterms:created xsi:type="dcterms:W3CDTF">2010-10-07T07:24:48Z</dcterms:created>
  <dcterms:modified xsi:type="dcterms:W3CDTF">2024-02-23T13:16:27Z</dcterms:modified>
</cp:coreProperties>
</file>