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theme/theme30.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1.xml" ContentType="application/vnd.openxmlformats-officedocument.theme+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5.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9" r:id="rId7"/>
    <p:sldMasterId id="2147483660" r:id="rId8"/>
    <p:sldMasterId id="2147483665" r:id="rId9"/>
    <p:sldMasterId id="2147483666" r:id="rId10"/>
    <p:sldMasterId id="2147494864" r:id="rId11"/>
    <p:sldMasterId id="2147494876" r:id="rId12"/>
    <p:sldMasterId id="2147494903" r:id="rId13"/>
    <p:sldMasterId id="2147494915" r:id="rId14"/>
    <p:sldMasterId id="2147500940" r:id="rId15"/>
    <p:sldMasterId id="2147501067" r:id="rId16"/>
    <p:sldMasterId id="2147501365" r:id="rId17"/>
    <p:sldMasterId id="2147501377" r:id="rId18"/>
    <p:sldMasterId id="2147501391" r:id="rId19"/>
    <p:sldMasterId id="2147501417" r:id="rId20"/>
    <p:sldMasterId id="2147501431" r:id="rId21"/>
    <p:sldMasterId id="2147501455" r:id="rId22"/>
    <p:sldMasterId id="2147501757" r:id="rId23"/>
    <p:sldMasterId id="2147501759" r:id="rId24"/>
    <p:sldMasterId id="2147501771" r:id="rId25"/>
    <p:sldMasterId id="2147501783" r:id="rId26"/>
    <p:sldMasterId id="2147501796" r:id="rId27"/>
    <p:sldMasterId id="2147501810" r:id="rId28"/>
    <p:sldMasterId id="2147501824" r:id="rId29"/>
    <p:sldMasterId id="2147501838" r:id="rId30"/>
    <p:sldMasterId id="2147501840" r:id="rId31"/>
    <p:sldMasterId id="2147501852" r:id="rId32"/>
    <p:sldMasterId id="2147501854" r:id="rId33"/>
    <p:sldMasterId id="2147501866" r:id="rId34"/>
    <p:sldMasterId id="2147501879" r:id="rId35"/>
    <p:sldMasterId id="2147501891" r:id="rId36"/>
  </p:sldMasterIdLst>
  <p:notesMasterIdLst>
    <p:notesMasterId r:id="rId145"/>
  </p:notesMasterIdLst>
  <p:sldIdLst>
    <p:sldId id="4125" r:id="rId37"/>
    <p:sldId id="4126" r:id="rId38"/>
    <p:sldId id="4022" r:id="rId39"/>
    <p:sldId id="4023" r:id="rId40"/>
    <p:sldId id="4024" r:id="rId41"/>
    <p:sldId id="776" r:id="rId42"/>
    <p:sldId id="777" r:id="rId43"/>
    <p:sldId id="779" r:id="rId44"/>
    <p:sldId id="4000" r:id="rId45"/>
    <p:sldId id="3723" r:id="rId46"/>
    <p:sldId id="4021" r:id="rId47"/>
    <p:sldId id="763" r:id="rId48"/>
    <p:sldId id="4020" r:id="rId49"/>
    <p:sldId id="3989" r:id="rId50"/>
    <p:sldId id="4005" r:id="rId51"/>
    <p:sldId id="4006" r:id="rId52"/>
    <p:sldId id="4004" r:id="rId53"/>
    <p:sldId id="4010" r:id="rId54"/>
    <p:sldId id="4003" r:id="rId55"/>
    <p:sldId id="4012" r:id="rId56"/>
    <p:sldId id="4011" r:id="rId57"/>
    <p:sldId id="4016" r:id="rId58"/>
    <p:sldId id="4014" r:id="rId59"/>
    <p:sldId id="4015" r:id="rId60"/>
    <p:sldId id="4013" r:id="rId61"/>
    <p:sldId id="4017" r:id="rId62"/>
    <p:sldId id="764" r:id="rId63"/>
    <p:sldId id="4025" r:id="rId64"/>
    <p:sldId id="4026" r:id="rId65"/>
    <p:sldId id="4027" r:id="rId66"/>
    <p:sldId id="4028" r:id="rId67"/>
    <p:sldId id="3996" r:id="rId68"/>
    <p:sldId id="3995" r:id="rId69"/>
    <p:sldId id="3997" r:id="rId70"/>
    <p:sldId id="3999" r:id="rId71"/>
    <p:sldId id="3998" r:id="rId72"/>
    <p:sldId id="4002" r:id="rId73"/>
    <p:sldId id="4001" r:id="rId74"/>
    <p:sldId id="765" r:id="rId75"/>
    <p:sldId id="4019" r:id="rId76"/>
    <p:sldId id="4029" r:id="rId77"/>
    <p:sldId id="4087" r:id="rId78"/>
    <p:sldId id="766" r:id="rId79"/>
    <p:sldId id="4089" r:id="rId80"/>
    <p:sldId id="4030" r:id="rId81"/>
    <p:sldId id="4031" r:id="rId82"/>
    <p:sldId id="4032" r:id="rId83"/>
    <p:sldId id="4033" r:id="rId84"/>
    <p:sldId id="4034" r:id="rId85"/>
    <p:sldId id="4035" r:id="rId86"/>
    <p:sldId id="4036" r:id="rId87"/>
    <p:sldId id="5181" r:id="rId88"/>
    <p:sldId id="4038" r:id="rId89"/>
    <p:sldId id="4039" r:id="rId90"/>
    <p:sldId id="4040" r:id="rId91"/>
    <p:sldId id="4041" r:id="rId92"/>
    <p:sldId id="4042" r:id="rId93"/>
    <p:sldId id="4043" r:id="rId94"/>
    <p:sldId id="265" r:id="rId95"/>
    <p:sldId id="4045" r:id="rId96"/>
    <p:sldId id="4046" r:id="rId97"/>
    <p:sldId id="4047" r:id="rId98"/>
    <p:sldId id="4048" r:id="rId99"/>
    <p:sldId id="4049" r:id="rId100"/>
    <p:sldId id="4050" r:id="rId101"/>
    <p:sldId id="4051" r:id="rId102"/>
    <p:sldId id="4052" r:id="rId103"/>
    <p:sldId id="4053" r:id="rId104"/>
    <p:sldId id="4054" r:id="rId105"/>
    <p:sldId id="4055" r:id="rId106"/>
    <p:sldId id="4056" r:id="rId107"/>
    <p:sldId id="4057" r:id="rId108"/>
    <p:sldId id="659" r:id="rId109"/>
    <p:sldId id="4058" r:id="rId110"/>
    <p:sldId id="624" r:id="rId111"/>
    <p:sldId id="625" r:id="rId112"/>
    <p:sldId id="4059" r:id="rId113"/>
    <p:sldId id="4060" r:id="rId114"/>
    <p:sldId id="4061" r:id="rId115"/>
    <p:sldId id="4062" r:id="rId116"/>
    <p:sldId id="4127" r:id="rId117"/>
    <p:sldId id="4713" r:id="rId118"/>
    <p:sldId id="5180" r:id="rId119"/>
    <p:sldId id="4090" r:id="rId120"/>
    <p:sldId id="4063" r:id="rId121"/>
    <p:sldId id="4064" r:id="rId122"/>
    <p:sldId id="4065" r:id="rId123"/>
    <p:sldId id="4066" r:id="rId124"/>
    <p:sldId id="4067" r:id="rId125"/>
    <p:sldId id="4068" r:id="rId126"/>
    <p:sldId id="4069" r:id="rId127"/>
    <p:sldId id="4070" r:id="rId128"/>
    <p:sldId id="4071" r:id="rId129"/>
    <p:sldId id="4072" r:id="rId130"/>
    <p:sldId id="4073" r:id="rId131"/>
    <p:sldId id="4074" r:id="rId132"/>
    <p:sldId id="4075" r:id="rId133"/>
    <p:sldId id="4076" r:id="rId134"/>
    <p:sldId id="4077" r:id="rId135"/>
    <p:sldId id="4078" r:id="rId136"/>
    <p:sldId id="4079" r:id="rId137"/>
    <p:sldId id="5185" r:id="rId138"/>
    <p:sldId id="5183" r:id="rId139"/>
    <p:sldId id="5182" r:id="rId140"/>
    <p:sldId id="364" r:id="rId141"/>
    <p:sldId id="5184" r:id="rId142"/>
    <p:sldId id="4085" r:id="rId143"/>
    <p:sldId id="4086" r:id="rId144"/>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25"/>
            <p14:sldId id="4126"/>
            <p14:sldId id="4022"/>
            <p14:sldId id="4023"/>
            <p14:sldId id="4024"/>
            <p14:sldId id="776"/>
            <p14:sldId id="777"/>
            <p14:sldId id="779"/>
            <p14:sldId id="4000"/>
            <p14:sldId id="3723"/>
            <p14:sldId id="4021"/>
            <p14:sldId id="763"/>
            <p14:sldId id="4020"/>
            <p14:sldId id="3989"/>
            <p14:sldId id="4005"/>
            <p14:sldId id="4006"/>
            <p14:sldId id="4004"/>
            <p14:sldId id="4010"/>
            <p14:sldId id="4003"/>
            <p14:sldId id="4012"/>
            <p14:sldId id="4011"/>
            <p14:sldId id="4016"/>
            <p14:sldId id="4014"/>
            <p14:sldId id="4015"/>
            <p14:sldId id="4013"/>
            <p14:sldId id="4017"/>
            <p14:sldId id="764"/>
            <p14:sldId id="4025"/>
            <p14:sldId id="4026"/>
            <p14:sldId id="4027"/>
            <p14:sldId id="4028"/>
            <p14:sldId id="3996"/>
            <p14:sldId id="3995"/>
            <p14:sldId id="3997"/>
            <p14:sldId id="3999"/>
            <p14:sldId id="3998"/>
            <p14:sldId id="4002"/>
            <p14:sldId id="4001"/>
            <p14:sldId id="765"/>
            <p14:sldId id="4019"/>
            <p14:sldId id="4029"/>
            <p14:sldId id="4087"/>
            <p14:sldId id="766"/>
            <p14:sldId id="4089"/>
            <p14:sldId id="4030"/>
            <p14:sldId id="4031"/>
            <p14:sldId id="4032"/>
            <p14:sldId id="4033"/>
            <p14:sldId id="4034"/>
            <p14:sldId id="4035"/>
            <p14:sldId id="4036"/>
            <p14:sldId id="5181"/>
            <p14:sldId id="4038"/>
            <p14:sldId id="4039"/>
            <p14:sldId id="4040"/>
            <p14:sldId id="4041"/>
            <p14:sldId id="4042"/>
            <p14:sldId id="4043"/>
            <p14:sldId id="265"/>
            <p14:sldId id="4045"/>
            <p14:sldId id="4046"/>
            <p14:sldId id="4047"/>
            <p14:sldId id="4048"/>
            <p14:sldId id="4049"/>
            <p14:sldId id="4050"/>
            <p14:sldId id="4051"/>
            <p14:sldId id="4052"/>
            <p14:sldId id="4053"/>
            <p14:sldId id="4054"/>
            <p14:sldId id="4055"/>
            <p14:sldId id="4056"/>
            <p14:sldId id="4057"/>
            <p14:sldId id="659"/>
            <p14:sldId id="4058"/>
            <p14:sldId id="624"/>
            <p14:sldId id="625"/>
            <p14:sldId id="4059"/>
            <p14:sldId id="4060"/>
            <p14:sldId id="4061"/>
            <p14:sldId id="4062"/>
            <p14:sldId id="4127"/>
            <p14:sldId id="4713"/>
            <p14:sldId id="5180"/>
            <p14:sldId id="4090"/>
          </p14:sldIdLst>
        </p14:section>
        <p14:section name="Conclusion" id="{68E78147-29F8-B344-9D8F-5152F7096643}">
          <p14:sldIdLst>
            <p14:sldId id="4063"/>
            <p14:sldId id="4064"/>
            <p14:sldId id="4065"/>
            <p14:sldId id="4066"/>
            <p14:sldId id="4067"/>
            <p14:sldId id="4068"/>
            <p14:sldId id="4069"/>
            <p14:sldId id="4070"/>
            <p14:sldId id="4071"/>
            <p14:sldId id="4072"/>
            <p14:sldId id="4073"/>
            <p14:sldId id="4074"/>
            <p14:sldId id="4075"/>
            <p14:sldId id="4076"/>
          </p14:sldIdLst>
        </p14:section>
        <p14:section name="Supplements" id="{AC7AF668-24EB-8440-A617-57A0D3C386DD}">
          <p14:sldIdLst>
            <p14:sldId id="4077"/>
            <p14:sldId id="4078"/>
            <p14:sldId id="4079"/>
            <p14:sldId id="5185"/>
            <p14:sldId id="5183"/>
            <p14:sldId id="5182"/>
            <p14:sldId id="364"/>
            <p14:sldId id="5184"/>
            <p14:sldId id="4085"/>
            <p14:sldId id="40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3C03"/>
    <a:srgbClr val="AC0000"/>
    <a:srgbClr val="B60508"/>
    <a:srgbClr val="DBA188"/>
    <a:srgbClr val="EE6606"/>
    <a:srgbClr val="0270D7"/>
    <a:srgbClr val="000080"/>
    <a:srgbClr val="FFFFFF"/>
    <a:srgbClr val="245336"/>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82" autoAdjust="0"/>
    <p:restoredTop sz="63673" autoAdjust="0"/>
  </p:normalViewPr>
  <p:slideViewPr>
    <p:cSldViewPr>
      <p:cViewPr varScale="1">
        <p:scale>
          <a:sx n="79" d="100"/>
          <a:sy n="79" d="100"/>
        </p:scale>
        <p:origin x="2840" y="192"/>
      </p:cViewPr>
      <p:guideLst>
        <p:guide orient="horz" pos="2160"/>
        <p:guide pos="2880"/>
      </p:guideLst>
    </p:cSldViewPr>
  </p:slideViewPr>
  <p:outlineViewPr>
    <p:cViewPr varScale="1">
      <p:scale>
        <a:sx n="50" d="100"/>
        <a:sy n="50" d="100"/>
      </p:scale>
      <p:origin x="0" y="0"/>
    </p:cViewPr>
  </p:outlineViewPr>
  <p:notesTextViewPr>
    <p:cViewPr>
      <p:scale>
        <a:sx n="125" d="100"/>
        <a:sy n="125" d="100"/>
      </p:scale>
      <p:origin x="0" y="0"/>
    </p:cViewPr>
  </p:notesTextViewPr>
  <p:sorterViewPr>
    <p:cViewPr varScale="1">
      <p:scale>
        <a:sx n="50" d="100"/>
        <a:sy n="50" d="100"/>
      </p:scale>
      <p:origin x="0" y="999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slide" Target="slides/slide82.xml"/><Relationship Id="rId134" Type="http://schemas.openxmlformats.org/officeDocument/2006/relationships/slide" Target="slides/slide98.xml"/><Relationship Id="rId139" Type="http://schemas.openxmlformats.org/officeDocument/2006/relationships/slide" Target="slides/slide103.xml"/><Relationship Id="rId80" Type="http://schemas.openxmlformats.org/officeDocument/2006/relationships/slide" Target="slides/slide44.xml"/><Relationship Id="rId85" Type="http://schemas.openxmlformats.org/officeDocument/2006/relationships/slide" Target="slides/slide49.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124" Type="http://schemas.openxmlformats.org/officeDocument/2006/relationships/slide" Target="slides/slide88.xml"/><Relationship Id="rId129" Type="http://schemas.openxmlformats.org/officeDocument/2006/relationships/slide" Target="slides/slide93.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40" Type="http://schemas.openxmlformats.org/officeDocument/2006/relationships/slide" Target="slides/slide104.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913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705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8089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92017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350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185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7947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7775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2872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836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2910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145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5000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67487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1414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5512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r>
              <a:rPr lang="en-US" dirty="0">
                <a:ea typeface="ＭＳ Ｐゴシック" charset="-128"/>
                <a:cs typeface="+mn-cs"/>
              </a:rPr>
              <a:t>God commands us to pray for the peace of Jerusalem here and in Psalm 122:6.</a:t>
            </a:r>
          </a:p>
          <a:p>
            <a:pPr>
              <a:buFont typeface="Times New Roman" charset="0"/>
              <a:buNone/>
              <a:defRPr/>
            </a:pPr>
            <a:r>
              <a:rPr lang="en-US" dirty="0">
                <a:ea typeface="ＭＳ Ｐゴシック" charset="-128"/>
                <a:cs typeface="+mn-cs"/>
              </a:rPr>
              <a:t>______</a:t>
            </a:r>
          </a:p>
          <a:p>
            <a:pPr>
              <a:buFont typeface="Times New Roman" charset="0"/>
              <a:buNone/>
              <a:defRPr/>
            </a:pPr>
            <a:r>
              <a:rPr lang="en-US" dirty="0">
                <a:ea typeface="ＭＳ Ｐゴシック" charset="-128"/>
                <a:cs typeface="+mn-cs"/>
              </a:rPr>
              <a:t>Common-381</a:t>
            </a:r>
          </a:p>
          <a:p>
            <a:pPr>
              <a:buFont typeface="Times New Roman" charset="0"/>
              <a:buNone/>
              <a:defRPr/>
            </a:pPr>
            <a:r>
              <a:rPr lang="en-US" dirty="0">
                <a:ea typeface="ＭＳ Ｐゴシック" charset="-128"/>
                <a:cs typeface="+mn-cs"/>
              </a:rPr>
              <a:t>ES-26-Restoration of Israel-78</a:t>
            </a:r>
          </a:p>
          <a:p>
            <a:pPr>
              <a:buFont typeface="Times New Roman" charset="0"/>
              <a:buNone/>
              <a:defRPr/>
            </a:pPr>
            <a:r>
              <a:rPr lang="en-US" dirty="0">
                <a:ea typeface="ＭＳ Ｐゴシック" charset="-128"/>
                <a:cs typeface="+mn-cs"/>
              </a:rPr>
              <a:t>OS-23-Isaiah60-66-slide 28</a:t>
            </a:r>
          </a:p>
          <a:p>
            <a:pPr>
              <a:defRPr/>
            </a:pPr>
            <a:endParaRPr lang="en-US" dirty="0">
              <a:cs typeface="+mn-cs"/>
            </a:endParaRPr>
          </a:p>
        </p:txBody>
      </p:sp>
    </p:spTree>
    <p:extLst>
      <p:ext uri="{BB962C8B-B14F-4D97-AF65-F5344CB8AC3E}">
        <p14:creationId xmlns:p14="http://schemas.microsoft.com/office/powerpoint/2010/main" val="345695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29</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r>
              <a:rPr lang="en-US" dirty="0">
                <a:ea typeface="ＭＳ Ｐゴシック" charset="-128"/>
                <a:cs typeface="+mn-cs"/>
              </a:rPr>
              <a:t>God ultimately promises to protect Jerusalem from foreign enemies. It hasn't happened yet, but it will!</a:t>
            </a:r>
          </a:p>
          <a:p>
            <a:pPr>
              <a:buFont typeface="Times New Roman" charset="0"/>
              <a:buNone/>
              <a:defRPr/>
            </a:pPr>
            <a:r>
              <a:rPr lang="en-US" dirty="0">
                <a:ea typeface="ＭＳ Ｐゴシック" charset="-128"/>
                <a:cs typeface="+mn-cs"/>
              </a:rPr>
              <a:t>______</a:t>
            </a:r>
          </a:p>
          <a:p>
            <a:pPr>
              <a:buFont typeface="Times New Roman" charset="0"/>
              <a:buNone/>
              <a:defRPr/>
            </a:pPr>
            <a:r>
              <a:rPr lang="en-US" dirty="0">
                <a:ea typeface="ＭＳ Ｐゴシック" charset="-128"/>
                <a:cs typeface="+mn-cs"/>
              </a:rPr>
              <a:t>Common-382</a:t>
            </a:r>
          </a:p>
          <a:p>
            <a:pPr>
              <a:buFont typeface="Times New Roman" charset="0"/>
              <a:buNone/>
              <a:defRPr/>
            </a:pPr>
            <a:r>
              <a:rPr lang="en-US" dirty="0">
                <a:ea typeface="ＭＳ Ｐゴシック" charset="-128"/>
                <a:cs typeface="+mn-cs"/>
              </a:rPr>
              <a:t>ES-26-Restoration of Israel-79</a:t>
            </a:r>
          </a:p>
          <a:p>
            <a:pPr>
              <a:buFont typeface="Times New Roman" charset="0"/>
              <a:buNone/>
              <a:defRPr/>
            </a:pPr>
            <a:r>
              <a:rPr lang="en-US" dirty="0">
                <a:ea typeface="ＭＳ Ｐゴシック" charset="-128"/>
                <a:cs typeface="+mn-cs"/>
              </a:rPr>
              <a:t>OS-23-Isaiah60-66-slide 29</a:t>
            </a:r>
          </a:p>
          <a:p>
            <a:pPr>
              <a:defRPr/>
            </a:pPr>
            <a:endParaRPr lang="en-US" dirty="0">
              <a:cs typeface="+mn-cs"/>
            </a:endParaRPr>
          </a:p>
        </p:txBody>
      </p:sp>
    </p:spTree>
    <p:extLst>
      <p:ext uri="{BB962C8B-B14F-4D97-AF65-F5344CB8AC3E}">
        <p14:creationId xmlns:p14="http://schemas.microsoft.com/office/powerpoint/2010/main" val="866656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81197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28422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21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249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394830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6761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49857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43974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59698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500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8089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 1-12-slide 97-p337</a:t>
            </a:r>
          </a:p>
          <a:p>
            <a:pPr eaLnBrk="1" hangingPunct="1"/>
            <a:r>
              <a:rPr lang="en-US" altLang="zh-CN" b="1" dirty="0">
                <a:latin typeface="Arial" charset="0"/>
                <a:ea typeface="SimSun" charset="0"/>
                <a:cs typeface="SimSun" charset="0"/>
              </a:rPr>
              <a:t>OS-23-Isaiah 60-66-slide 38-p337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3677046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Common Slides-64</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OS-23-Isaiah_49-59/Slide 169 on Supplements</a:t>
            </a:r>
          </a:p>
          <a:p>
            <a:pPr eaLnBrk="1" hangingPunct="1"/>
            <a:r>
              <a:rPr lang="en-US" altLang="zh-CN" dirty="0">
                <a:latin typeface="Arial" panose="020B0604020202020204" pitchFamily="34" charset="0"/>
                <a:ea typeface="ＭＳ Ｐゴシック" charset="0"/>
                <a:cs typeface="Arial" panose="020B0604020202020204" pitchFamily="34" charset="0"/>
              </a:rPr>
              <a:t>OS-23-Isaiah_60-66/Slide 43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7922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158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158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93F27DC-4E3E-D244-A50E-7BCC907AD34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158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E17B361-69F0-AE42-938C-F711149B09F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15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1590"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9852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363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363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C8116C4-4A9C-7149-8C8B-1E44CD26A3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363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373DA27-24E8-BF4F-91CE-5966895AA7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363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363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904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extLst>
      <p:ext uri="{BB962C8B-B14F-4D97-AF65-F5344CB8AC3E}">
        <p14:creationId xmlns:p14="http://schemas.microsoft.com/office/powerpoint/2010/main" val="4183186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3969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4814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4270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3044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977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09977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2C0CAF5-6A7C-554D-9AC6-A8550524CB23}"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0997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13D62C-F1D4-D241-8FFB-CC6C8C619AC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97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978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5863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3269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4591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70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2023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606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extLst>
      <p:ext uri="{BB962C8B-B14F-4D97-AF65-F5344CB8AC3E}">
        <p14:creationId xmlns:p14="http://schemas.microsoft.com/office/powerpoint/2010/main" val="110925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D3B398-C488-7E4D-A229-EFDB1856B3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cs typeface="ＭＳ Ｐゴシック" charset="0"/>
              </a:rPr>
              <a:t>What did the magi mean when they asked for the location of the newborn "king of the Jews"? </a:t>
            </a:r>
          </a:p>
          <a:p>
            <a:pPr eaLnBrk="1" hangingPunct="1"/>
            <a:r>
              <a:rPr lang="en-US" dirty="0">
                <a:cs typeface="ＭＳ Ｐゴシック" charset="0"/>
              </a:rPr>
              <a:t>Were they looking for the ruler of a spiritual kingdom? </a:t>
            </a:r>
          </a:p>
          <a:p>
            <a:pPr eaLnBrk="1" hangingPunct="1"/>
            <a:r>
              <a:rPr lang="en-US" dirty="0">
                <a:cs typeface="ＭＳ Ｐゴシック" charset="0"/>
              </a:rPr>
              <a:t>Did King Herod feel threatened by the beginning of a spiritual kingdom in nearby Bethlehem?</a:t>
            </a:r>
          </a:p>
          <a:p>
            <a:pPr eaLnBrk="1" hangingPunct="1"/>
            <a:r>
              <a:rPr lang="en-US" dirty="0">
                <a:cs typeface="ＭＳ Ｐゴシック" charset="0"/>
              </a:rPr>
              <a:t>What would the people have thought when they heard the word "kingdom"?</a:t>
            </a:r>
          </a:p>
          <a:p>
            <a:pPr eaLnBrk="1" hangingPunct="1"/>
            <a:endParaRPr lang="en-US" dirty="0">
              <a:cs typeface="ＭＳ Ｐゴシック" charset="0"/>
            </a:endParaRPr>
          </a:p>
          <a:p>
            <a:pPr eaLnBrk="1" hangingPunct="1"/>
            <a:r>
              <a:rPr lang="en-US" dirty="0">
                <a:cs typeface="ＭＳ Ｐゴシック" charset="0"/>
              </a:rPr>
              <a:t>One key problem in our understanding is that we ask whether "kingdom" is spiritual or literal. This is a false dichotomy as if it cannot be both. In fact, no one can enter the literal kingdom apart from a spiritual rebirth. </a:t>
            </a:r>
          </a:p>
          <a:p>
            <a:pPr eaLnBrk="1" hangingPunct="1"/>
            <a:endParaRPr lang="en-US" dirty="0">
              <a:cs typeface="ＭＳ Ｐゴシック" charset="0"/>
            </a:endParaRPr>
          </a:p>
          <a:p>
            <a:pPr eaLnBrk="1" hangingPunct="1"/>
            <a:r>
              <a:rPr lang="en-US" dirty="0">
                <a:cs typeface="ＭＳ Ｐゴシック" charset="0"/>
              </a:rPr>
              <a:t>The prophet who wrote most about the kingdom was undoubtedly Isaiah, the "prince of the prophets." His book is first in the prophets and also the longest. So what Isaiah say about this kingdom? This will help us understand what Jews of the first century thought, for Isaiah impacted their view tremendously. </a:t>
            </a:r>
          </a:p>
          <a:p>
            <a:pPr eaLnBrk="1" hangingPunct="1"/>
            <a:endParaRPr lang="en-US" dirty="0">
              <a:cs typeface="ＭＳ Ｐゴシック" charset="0"/>
            </a:endParaRPr>
          </a:p>
          <a:p>
            <a:pPr eaLnBrk="1" hangingPunct="1"/>
            <a:r>
              <a:rPr lang="en-US" dirty="0">
                <a:cs typeface="ＭＳ Ｐゴシック" charset="0"/>
              </a:rPr>
              <a:t>So, our assumption here is that Matthew's use of the kingdom is the same as Isaiah's. One should assume that they are the same unless otherwise noted. Isaiah saw this kingdom of Messiah as a</a:t>
            </a:r>
          </a:p>
          <a:p>
            <a:pPr eaLnBrk="1" hangingPunct="1"/>
            <a:r>
              <a:rPr lang="en-US" dirty="0">
                <a:cs typeface="ＭＳ Ｐゴシック" charset="0"/>
              </a:rPr>
              <a:t>• political, </a:t>
            </a:r>
          </a:p>
          <a:p>
            <a:pPr eaLnBrk="1" hangingPunct="1"/>
            <a:r>
              <a:rPr lang="en-US" dirty="0">
                <a:cs typeface="ＭＳ Ｐゴシック" charset="0"/>
              </a:rPr>
              <a:t>• earthly entity (physical), but it also has </a:t>
            </a:r>
          </a:p>
          <a:p>
            <a:pPr eaLnBrk="1" hangingPunct="1"/>
            <a:r>
              <a:rPr lang="en-US" dirty="0">
                <a:cs typeface="ＭＳ Ｐゴシック" charset="0"/>
              </a:rPr>
              <a:t>• emotional and </a:t>
            </a:r>
          </a:p>
          <a:p>
            <a:pPr eaLnBrk="1" hangingPunct="1"/>
            <a:r>
              <a:rPr lang="en-US" dirty="0">
                <a:cs typeface="ＭＳ Ｐゴシック" charset="0"/>
              </a:rPr>
              <a:t>• intellectual aspects and is available only to those who qualify spiritually by placing their faith in the Messiah. </a:t>
            </a:r>
          </a:p>
          <a:p>
            <a:pPr eaLnBrk="1" hangingPunct="1"/>
            <a:endParaRPr lang="en-US" dirty="0">
              <a:cs typeface="ＭＳ Ｐゴシック" charset="0"/>
            </a:endParaRPr>
          </a:p>
          <a:p>
            <a:pPr eaLnBrk="1" hangingPunct="1"/>
            <a:r>
              <a:rPr lang="en-US" dirty="0">
                <a:cs typeface="ＭＳ Ｐゴシック" charset="0"/>
              </a:rPr>
              <a:t>The following is copied from pages 461b-d in the OT Survey Isaiah notes. It took Dr Rick Griffith three days of reading Isaiah to compile this list of more than 100 verses in Isaiah (these were </a:t>
            </a:r>
            <a:r>
              <a:rPr lang="en-US" b="1" i="1" dirty="0">
                <a:cs typeface="ＭＳ Ｐゴシック" charset="0"/>
              </a:rPr>
              <a:t>glorious</a:t>
            </a:r>
            <a:r>
              <a:rPr lang="en-US" dirty="0">
                <a:cs typeface="ＭＳ Ｐゴシック" charset="0"/>
              </a:rPr>
              <a:t> days </a:t>
            </a:r>
            <a:r>
              <a:rPr lang="en-US" dirty="0">
                <a:cs typeface="ＭＳ Ｐゴシック" charset="0"/>
                <a:sym typeface="Wingdings" pitchFamily="2" charset="2"/>
              </a:rPr>
              <a:t>).</a:t>
            </a:r>
            <a:endParaRPr lang="en-US"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See PPT for many of these verses below in The Restoration of Israel PPT presentation #26 in English at https://biblestudydownloads.org/resource/future/ and in Arabic at https://biblestudydownloads.org/resource/%d8%b9%d9%84%d9%85-%d8%a7%d9%84%d8%a3%d8%ae%d8%b1%d9%88%d9%8a%d8%a7%d8%aa/.</a:t>
            </a:r>
          </a:p>
          <a:p>
            <a:pPr eaLnBrk="1" hangingPunct="1"/>
            <a:endParaRPr lang="en-US" dirty="0">
              <a:cs typeface="ＭＳ Ｐゴシック" charset="0"/>
            </a:endParaRPr>
          </a:p>
          <a:p>
            <a:pPr marL="0" marR="0" algn="ctr">
              <a:spcBef>
                <a:spcPts val="0"/>
              </a:spcBef>
              <a:spcAft>
                <a:spcPts val="0"/>
              </a:spcAft>
            </a:pPr>
            <a:r>
              <a:rPr lang="en-US" sz="1800" b="1" dirty="0">
                <a:effectLst/>
                <a:latin typeface="Arial" panose="020B0604020202020204" pitchFamily="34" charset="0"/>
                <a:ea typeface="Times"/>
                <a:cs typeface="Times New Roman" panose="02020603050405020304" pitchFamily="18" charset="0"/>
              </a:rPr>
              <a:t>The Kingdom in Isaiah</a:t>
            </a:r>
            <a:endParaRPr lang="en-US" sz="1800" dirty="0">
              <a:effectLst/>
              <a:latin typeface="Times"/>
              <a:ea typeface="Times"/>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Christians often talk about Jesus as king.  It is especially discussed about Him being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born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king at Christmas.  But this raises two important questions:</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1.	What kind of kingdom does Jesus bring as king?  Many (esp. amillennialists) say that this is only a spiritual kingdom with no earthly or physical aspects, but others (esp. premillennialists) note many dimensions of the kingdom: spiritual, physical, political, etc.</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2.	What kind of kingdom did both John (Matt. 3:2) and Jesus (Matt. 4:17) mean when they preached, "Repent, for the kingdom of heaven is near"?  Like the OT prophets, they said that Jews needed to turn from sin to enter the kingdom (Deut. 30:1-2).  Had the nation repented, then this fulfillment would have occurred (Deut. 30:3-10).  One should assume that this kingdom was the same kingdom that the OT prophets preached.  Otherwise, Jesus and John would have misled the people.</a:t>
            </a:r>
            <a:endParaRPr lang="en-US" sz="1800" dirty="0">
              <a:effectLst/>
              <a:latin typeface="Times"/>
              <a:ea typeface="Times"/>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Israel rejected this kingdom, Christ will not rule over it until the nation believes (see verses below in the “Spiritual” section).  So after Israel finally believes in the future and Christ returns to establish his kingdom on earth (Rev. 19), what will this new period look like?  Revelation 20:1-6 reveals the length of this era as 1000 years when saints will rule (cf. Rev. 5:10) and Satan will be bound from deceiving the nations (cf. Rev. 20:1-3).  However, Isaiah gives the best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total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picture of what the kingdom will be like with more information than any other book in Scripture.  This is the correct background one should know to understand Matthew’s concept of the kingdom.</a:t>
            </a:r>
            <a:endParaRPr lang="en-US" sz="1800" dirty="0">
              <a:effectLst/>
              <a:latin typeface="Times"/>
              <a:ea typeface="Times New Roman" panose="02020603050405020304" pitchFamily="18" charset="0"/>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	Political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Capital of the earth (2:2b)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 safe refuge for people (14:32; 25:4; 26:1-4; 32:18; 33:20-24; 35:9; 60:18; 62:8-9; 66:12)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City of glory without unbelievers (33:24b; 35:8-10; 52:1-3, 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Accessible (11:15-16; 33:21; 35:8; 60:15)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Israel’s Political Blessings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Enemies judged by Messiah (2:12-21; 24:21-23; 29:20-21; 45:14; 61:2; 66:24)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Exalted above the Gentiles (2:3; 14:1-2; 18:7; 49:22-23; 60:5, 14-17; 61:5-9; 62:1-4)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Serves as a nation of witnesses for God (44:8, 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Messiah’s Rule</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His Second Advent precedes the kingdom (60:2; 61:11)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Extent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Rules on David’s throne as Davidic covenant fulfilled (4:2; 9:6-7; 16:5a)</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Rules as King over the world (9:6-7; 11:3-5; 16:5; 24:21-23; 40:10)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Rules as King from Jerusalem (2:3; 24:23b; 33:17-22)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Nature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Rules gloriously (4:2; 24:23; 35:2; 40:5; 60:1, 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Rules wisely (11:2)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Rules meekly (42:3)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Rules righteously (32:1)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Rules nations with justice (9:7; 11:5; 16:5b; 32:1; 42:1, 4)</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Rule unquestioned (11:4; 25:1-5; 29:17-21; 30:30-33; 42:13; 49:24-26; 66:14-19)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	Rule in kingdom merges with eternal state (9:7; 33:20)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Other Rulers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Elders or rulers serve with Messiah in Jerusalem (24:23b; 32:1)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Judges serving as counselors (1:26)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Positions of responsibility given as rewards (40:10)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Worldwide peace rather than war (2:4; 9:4-7; 32:17-18; 55:12; 54:13; 60:18)</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	Physical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Earth and heavens renewed (65:17; 66:22)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Sun and moon</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Light from both diminished in the Tribulation (13:10)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Sun still rises (41:25; 45:6; 59:19)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Moonshine equals the sun, which itself is seven times brighter (30:26)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Yet the sun and moon less intense and not harmful (24:23a; 49:10)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Land of Israel</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Borders enlarged (26:15; 33:17; 54:2-3; 61:7)</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Land rebuilt after destruction (32:16-18; 49:8, 19; 61:4-5)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Much rainfall and water in the desert (30:23-25; 35:1-2, 6-7; 41:17-18; 49:10b)</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Broad rivers flowing from the temple (33:20-21)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Animals blessed with much food (30:23)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Crops abundant (27:6; 35:1-2, 6-7) with the Genesis 3:17-19; Romans 8:19-22 curse on the earth removed (11:6-9; 35:9; 65:25)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	Verdant trees replace thorn bushes and briers (55:13)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	Mountain trees in previous desert wastelands (41:19)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	Beautiful and prosperous from many nations‘ wealth (60:5; 61:6; 62:3; 66:10-12)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	Glorified (60:1-9)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Jerusalem</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Topographical changes with temple mount at city’s high point (2:2)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Cloud of smoke and pillar of fire protects Jerusalem (4:5-6)</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Temple mount holy (11:9; 27:13; 56:7; 57:13; 65:25; 66:20)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Humans living in unique circumstances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Some Israelites living in glorified bodies after tribulation (26:19-20)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Babies still born to those in mortal bodies (44:3; 61:9; 65:20, 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Longevity of life where immaturity is rare but death is still existent (65:20)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Food for people plentiful (30:23; 62:8-9; 65:21-22)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Protection from harm with wild animals tamed (11:6-9; 35:9; 41:8-14; 65:25)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Work existent but always protective (62:8-9; 65:21-23)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Blind, deaf, lame, and mute all healed (29:17-19; 35:5-6)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Illness in Jerusalem eradicated (33:24; 65:23)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Death eventually destroyed in Jerusalem (25:7)</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III.	Emotional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Strength replaces fear (35:3-4; 41:10, 13-14)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Joy and gladness replace weeping, sorrow and sighing (9:1-4; 12:3, 6; 25:8-9; 30:29; 35:10; 42:10-11; 45:25; 52:8-9; 55:12; 60:15; 61:3, 7; 65:18-19; 66:10-11, 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Israel’s sentiment</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The name “Israel” replaced with the new names Hephzibah (Heb. “my delight is in her”) and Beulah (Heb. “married”; 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no longer feeling shame (25:8; 29:22)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the praise of the earth (43:4; 62:7, 10) due to unique “marriage” to the LORD (54:1, 4-7; 62:5 NIV margin)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singing (14:7; 30:29; 42:10-11; 52:9)</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Intellectual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Knowledge fills the earth based on the fear of the Lord (2:3; 11:9; 33:6)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Knowledge of God’s work seen in mountain trees flourishing in the desert (41:19)</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People taught by the Lord himself (49:10; 54:13)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Teachers succeed in providing direction (30:20-21)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People listen, understand, and articulate God’s values (32:3-4)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Spiritual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Satan bound (14:15)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Gentiles (Church)</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Converted (16:5; 18:7; 49:6; 55:5; 60:3)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Disciplined for sin (19:19-22)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Righteousness and holiness in the city (1:26-27; 4:3-4; 11:4-5; 35:8-9; 42:1-4; 52:1; 60:21; 61:3b) and desert (32:16)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Justice in the city (29:18-24; 65:21-23) and desert (32:16)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Israel’s spiritual restoration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cleansed by God’s judgment before the kingdom (1:25; 4:2-4; 29:1-4; 30:26b; 31:6-7)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reunited and regathered to the land (11:10-13, 15-16; 43:1, 5; 49:6; 61:4; 65:8-9)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victorious over enemies (2:12-21; 11:14; 24:21-23; 41:11-14; 45:14; 61:2; 66:14b)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free from oppression (14:3-6; 42:6-7; 49:8-9)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Israel believing in Messiah (10:20-22; 25:8-9; 26:1-2; 27:9, 12-13; 29:23; 40:9; 45:17, 25; 52:3, 6-7, 9-11; 54:7-10; 62:12)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Israel forgiven, redeemed and righteous (1:25-27; 2:3; 4:3-4; 33:24; 44:22-24; 45:25; 48:17; 63:16)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Israel blessed and rewarded by Christ (19:25; 40:10; 62:11;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Israel comforted by Christ (12:1-2; 40:1-2, 11; 49:12; 51:3; 65:18-19; 66:11-13)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Israel filled/empowered by Holy Spirit as never before (32:15; 44:3; 59:21)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10.	Israel’s covenants fulfilled (42:6; 49:8; 54:10; 61:8)</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Abrahamic (19:25; 41:8-10)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Davidic (9:7; 11:1-2; 55:3)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Land (11:11-16; 65:9)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New (32:15; 44:3; 49:6; 59:21; 66:22)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Millennial worship</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worshipping the true God (12:1-6; 25:9–26:19; 56:7)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Jerusalem as capital of nations’ (Gentile) worship (2:2-4; 11:12; 27:13; 30:29; 44:22-24)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Whole earth knows God–at least initially (11:9b)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Temple worship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Priests and Levites serving the Lord (61:6; 66:21)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Animal sacrifices (56:7; 66:20-23)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Monthly New Moon celebrations (66:23)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Reinstitution of the Sabbath (56:4; 66:23)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Millennium absorbed into eternity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Kingdom age ends though salvation does not (51:6, 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Prosperity forever as a sign of God’s blessing (55:13)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Temple eunuchs blessed forever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Divine covenant continues on to be fulfilled in eternity (55:3;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ctr">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Concluding Applications</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we will rule the world, we better start showing discernment now (1 Cor. 6:1-3)</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this world must last 1000 more years (Rev. 20:1-6), we should take good care of it.</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Work for Christ now before the 1000-year Sabbath comes with its restful service (Heb. 4:9-11).</a:t>
            </a:r>
            <a:endParaRPr lang="en-US" sz="1800" dirty="0">
              <a:effectLst/>
              <a:latin typeface="Times"/>
              <a:ea typeface="Times New Roman" panose="02020603050405020304" pitchFamily="18" charset="0"/>
              <a:cs typeface="Times New Roman" panose="02020603050405020304" pitchFamily="18" charset="0"/>
            </a:endParaRPr>
          </a:p>
          <a:p>
            <a:pPr eaLnBrk="1" hangingPunct="1"/>
            <a:endParaRPr lang="en-US" dirty="0">
              <a:cs typeface="ＭＳ Ｐゴシック" charset="0"/>
            </a:endParaRP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OS-23-Isaiah60-66—slide 59</a:t>
            </a:r>
          </a:p>
          <a:p>
            <a:pPr eaLnBrk="1" hangingPunct="1"/>
            <a:r>
              <a:rPr lang="en-US" dirty="0">
                <a:cs typeface="ＭＳ Ｐゴシック" charset="0"/>
              </a:rPr>
              <a:t>NS-01-Matt1-14-slide 88</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76FC964-356E-1241-9B49-BED2822D94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158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4701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5192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6865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49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7505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2740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9273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223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9487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4172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9710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84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68F895C-844C-7845-B5B4-B3C838F05E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F78690F-7334-3F4F-9E99-D7B2BB744D8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75768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04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04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930E5A-28EB-6247-9FDB-C514A35EC97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975DA90-117F-594E-BE89-8A1B5B49FEE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0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8869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OS-23-Isaiah60-66—slide 75</a:t>
            </a:r>
          </a:p>
          <a:p>
            <a:r>
              <a:rPr lang="en-US" dirty="0">
                <a:latin typeface="Times New Roman" charset="0"/>
                <a:ea typeface="ＭＳ Ｐゴシック" charset="0"/>
                <a:cs typeface="ＭＳ Ｐゴシック" charset="0"/>
              </a:rPr>
              <a:t>NS-27-Rev20-22—slide 195</a:t>
            </a:r>
          </a:p>
        </p:txBody>
      </p:sp>
    </p:spTree>
    <p:extLst>
      <p:ext uri="{BB962C8B-B14F-4D97-AF65-F5344CB8AC3E}">
        <p14:creationId xmlns:p14="http://schemas.microsoft.com/office/powerpoint/2010/main" val="37938479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78745A-4304-114D-B8FD-046AF273210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OS-23-Isaiah60-66—slide 76</a:t>
            </a:r>
          </a:p>
          <a:p>
            <a:r>
              <a:rPr lang="en-US" dirty="0">
                <a:latin typeface="Times New Roman" charset="0"/>
                <a:ea typeface="ＭＳ Ｐゴシック" charset="0"/>
                <a:cs typeface="ＭＳ Ｐゴシック" charset="0"/>
              </a:rPr>
              <a:t>NS-27-Rev20-22—slide 196</a:t>
            </a:r>
          </a:p>
        </p:txBody>
      </p:sp>
    </p:spTree>
    <p:extLst>
      <p:ext uri="{BB962C8B-B14F-4D97-AF65-F5344CB8AC3E}">
        <p14:creationId xmlns:p14="http://schemas.microsoft.com/office/powerpoint/2010/main" val="7467138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85549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Though obviously many events prepared for it in advance, Israel became a nation on the single day of 14 May 1948.</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OS-23-Isaiah60-66-slide 78</a:t>
            </a:r>
          </a:p>
          <a:p>
            <a:r>
              <a:rPr lang="en-US" dirty="0">
                <a:latin typeface="Times New Roman" charset="0"/>
                <a:ea typeface="ＭＳ Ｐゴシック" charset="0"/>
                <a:cs typeface="ＭＳ Ｐゴシック" charset="0"/>
              </a:rPr>
              <a:t>OS-38-Zechariah-84</a:t>
            </a:r>
          </a:p>
        </p:txBody>
      </p:sp>
    </p:spTree>
    <p:extLst>
      <p:ext uri="{BB962C8B-B14F-4D97-AF65-F5344CB8AC3E}">
        <p14:creationId xmlns:p14="http://schemas.microsoft.com/office/powerpoint/2010/main" val="2075787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p:txBody>
      </p:sp>
    </p:spTree>
    <p:extLst>
      <p:ext uri="{BB962C8B-B14F-4D97-AF65-F5344CB8AC3E}">
        <p14:creationId xmlns:p14="http://schemas.microsoft.com/office/powerpoint/2010/main" val="3585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777655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r>
              <a:rPr lang="en-US" dirty="0"/>
              <a:t>OS-38-Zechariah-86, 134</a:t>
            </a:r>
          </a:p>
          <a:p>
            <a:r>
              <a:rPr lang="en-US" dirty="0"/>
              <a:t>NS-06-Rom9-13-slide 50</a:t>
            </a:r>
          </a:p>
          <a:p>
            <a:r>
              <a:rPr lang="en-US" dirty="0"/>
              <a:t>NS-22-Rev13-19-slide 53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93124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41670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512842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extLst>
      <p:ext uri="{BB962C8B-B14F-4D97-AF65-F5344CB8AC3E}">
        <p14:creationId xmlns:p14="http://schemas.microsoft.com/office/powerpoint/2010/main" val="2463946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extLst>
      <p:ext uri="{BB962C8B-B14F-4D97-AF65-F5344CB8AC3E}">
        <p14:creationId xmlns:p14="http://schemas.microsoft.com/office/powerpoint/2010/main" val="3220238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The L</a:t>
            </a:r>
            <a:r>
              <a:rPr lang="en-US" sz="1100">
                <a:cs typeface="ＭＳ Ｐゴシック" charset="0"/>
              </a:rPr>
              <a:t>ORD</a:t>
            </a:r>
            <a:r>
              <a:rPr lang="en-US">
                <a:cs typeface="ＭＳ Ｐゴシック" charset="0"/>
              </a:rPr>
              <a:t> will deal justly and mercifully with all that he made</a:t>
            </a:r>
            <a:r>
              <a:rPr lang="en-US" baseline="0">
                <a:latin typeface="Arial"/>
                <a:cs typeface="Arial"/>
              </a:rPr>
              <a:t> (restatement).</a:t>
            </a:r>
            <a:endParaRPr lang="en-US">
              <a:cs typeface="ＭＳ Ｐゴシック" charset="0"/>
            </a:endParaRPr>
          </a:p>
        </p:txBody>
      </p:sp>
    </p:spTree>
    <p:extLst>
      <p:ext uri="{BB962C8B-B14F-4D97-AF65-F5344CB8AC3E}">
        <p14:creationId xmlns:p14="http://schemas.microsoft.com/office/powerpoint/2010/main" val="16012932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 what should we do? God will restore the entire earth! This has implications!</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96403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45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E710D3-171B-C741-91D7-B6F0BFF0E7C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8A2FC48-A68F-3C44-A209-5A6F32FCDA1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0151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OS-23-Isaiah_60-66/Slides 83-88</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5522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371186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10</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10</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1294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36727286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8153528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4546537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9802081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40660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5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25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1CEC92-D7DD-1944-B7AE-C1ED8FE31D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BAD529F-8373-834D-9AB0-4D1D83DE509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2550"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37963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53476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56383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latin typeface="Arial" panose="020B0604020202020204" pitchFamily="34" charset="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Chron-47</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99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263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100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095040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latin typeface="Arial" panose="020B0604020202020204" pitchFamily="34" charset="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latin typeface="Arial" panose="020B0604020202020204" pitchFamily="34" charset="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latin typeface="Arial" panose="020B0604020202020204" pitchFamily="34" charset="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latin typeface="Arial" panose="020B0604020202020204" pitchFamily="34" charset="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latin typeface="Arial" panose="020B0604020202020204" pitchFamily="34" charset="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latin typeface="Arial" panose="020B0604020202020204" pitchFamily="34" charset="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Common-499</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264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101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265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171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102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OS-00-Intro &amp; Biblical Theolgy-104</a:t>
            </a:r>
            <a:endParaRPr lang="en-US" altLang="zh-CN" b="0" dirty="0">
              <a:latin typeface="Arial" charset="0"/>
              <a:ea typeface="SimSun" charset="0"/>
              <a:cs typeface="SimSun" charset="0"/>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266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172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6551896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454395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84826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1647915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20107000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168152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4003144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1263149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176301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46313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219216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40730660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4272126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1702460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1943998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930324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41029263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40469810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39322554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4157476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1895285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13692932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3368737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1406825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917051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145E82-D1B0-1642-880D-56C12432F821}" type="slidenum">
              <a:rPr lang="en-US"/>
              <a:pPr>
                <a:defRPr/>
              </a:pPr>
              <a:t>‹#›</a:t>
            </a:fld>
            <a:endParaRPr lang="en-US"/>
          </a:p>
        </p:txBody>
      </p:sp>
    </p:spTree>
    <p:extLst>
      <p:ext uri="{BB962C8B-B14F-4D97-AF65-F5344CB8AC3E}">
        <p14:creationId xmlns:p14="http://schemas.microsoft.com/office/powerpoint/2010/main" val="27492940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49F616D-C46A-C84F-8849-DDA4BE511FDF}" type="slidenum">
              <a:rPr lang="en-US"/>
              <a:pPr>
                <a:defRPr/>
              </a:pPr>
              <a:t>‹#›</a:t>
            </a:fld>
            <a:endParaRPr lang="en-US"/>
          </a:p>
        </p:txBody>
      </p:sp>
    </p:spTree>
    <p:extLst>
      <p:ext uri="{BB962C8B-B14F-4D97-AF65-F5344CB8AC3E}">
        <p14:creationId xmlns:p14="http://schemas.microsoft.com/office/powerpoint/2010/main" val="1260856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AB3F326-90CC-E04E-A9AE-B801A2640194}" type="slidenum">
              <a:rPr lang="en-US"/>
              <a:pPr>
                <a:defRPr/>
              </a:pPr>
              <a:t>‹#›</a:t>
            </a:fld>
            <a:endParaRPr lang="en-US"/>
          </a:p>
        </p:txBody>
      </p:sp>
    </p:spTree>
    <p:extLst>
      <p:ext uri="{BB962C8B-B14F-4D97-AF65-F5344CB8AC3E}">
        <p14:creationId xmlns:p14="http://schemas.microsoft.com/office/powerpoint/2010/main" val="32200513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C790C172-CAAF-5F48-9A2B-11BED8D5B7DD}" type="slidenum">
              <a:rPr lang="en-US"/>
              <a:pPr>
                <a:defRPr/>
              </a:pPr>
              <a:t>‹#›</a:t>
            </a:fld>
            <a:endParaRPr lang="en-US"/>
          </a:p>
        </p:txBody>
      </p:sp>
    </p:spTree>
    <p:extLst>
      <p:ext uri="{BB962C8B-B14F-4D97-AF65-F5344CB8AC3E}">
        <p14:creationId xmlns:p14="http://schemas.microsoft.com/office/powerpoint/2010/main" val="12501717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12946BD-02A1-154A-A3B8-0EF23E6D880F}" type="slidenum">
              <a:rPr lang="en-US"/>
              <a:pPr>
                <a:defRPr/>
              </a:pPr>
              <a:t>‹#›</a:t>
            </a:fld>
            <a:endParaRPr lang="en-US"/>
          </a:p>
        </p:txBody>
      </p:sp>
    </p:spTree>
    <p:extLst>
      <p:ext uri="{BB962C8B-B14F-4D97-AF65-F5344CB8AC3E}">
        <p14:creationId xmlns:p14="http://schemas.microsoft.com/office/powerpoint/2010/main" val="666258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53989E0-BEE6-9C44-8F04-A997EA94510E}" type="slidenum">
              <a:rPr lang="en-US"/>
              <a:pPr>
                <a:defRPr/>
              </a:pPr>
              <a:t>‹#›</a:t>
            </a:fld>
            <a:endParaRPr lang="en-US"/>
          </a:p>
        </p:txBody>
      </p:sp>
    </p:spTree>
    <p:extLst>
      <p:ext uri="{BB962C8B-B14F-4D97-AF65-F5344CB8AC3E}">
        <p14:creationId xmlns:p14="http://schemas.microsoft.com/office/powerpoint/2010/main" val="3625909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5FF66E8-D771-4940-BB04-EF237300025D}" type="slidenum">
              <a:rPr lang="en-US"/>
              <a:pPr>
                <a:defRPr/>
              </a:pPr>
              <a:t>‹#›</a:t>
            </a:fld>
            <a:endParaRPr lang="en-US"/>
          </a:p>
        </p:txBody>
      </p:sp>
    </p:spTree>
    <p:extLst>
      <p:ext uri="{BB962C8B-B14F-4D97-AF65-F5344CB8AC3E}">
        <p14:creationId xmlns:p14="http://schemas.microsoft.com/office/powerpoint/2010/main" val="9527461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CC73E0F-0333-CD47-B1F3-2669806CA34B}" type="slidenum">
              <a:rPr lang="en-US"/>
              <a:pPr>
                <a:defRPr/>
              </a:pPr>
              <a:t>‹#›</a:t>
            </a:fld>
            <a:endParaRPr lang="en-US"/>
          </a:p>
        </p:txBody>
      </p:sp>
    </p:spTree>
    <p:extLst>
      <p:ext uri="{BB962C8B-B14F-4D97-AF65-F5344CB8AC3E}">
        <p14:creationId xmlns:p14="http://schemas.microsoft.com/office/powerpoint/2010/main" val="27829031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5803E60C-FA5E-2B4E-BA78-24DA3DE389C5}" type="slidenum">
              <a:rPr lang="en-US"/>
              <a:pPr>
                <a:defRPr/>
              </a:pPr>
              <a:t>‹#›</a:t>
            </a:fld>
            <a:endParaRPr lang="en-US"/>
          </a:p>
        </p:txBody>
      </p:sp>
    </p:spTree>
    <p:extLst>
      <p:ext uri="{BB962C8B-B14F-4D97-AF65-F5344CB8AC3E}">
        <p14:creationId xmlns:p14="http://schemas.microsoft.com/office/powerpoint/2010/main" val="36546674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E20A4F0-FBC2-7647-9502-E2772441CF4D}" type="slidenum">
              <a:rPr lang="en-US"/>
              <a:pPr>
                <a:defRPr/>
              </a:pPr>
              <a:t>‹#›</a:t>
            </a:fld>
            <a:endParaRPr lang="en-US"/>
          </a:p>
        </p:txBody>
      </p:sp>
    </p:spTree>
    <p:extLst>
      <p:ext uri="{BB962C8B-B14F-4D97-AF65-F5344CB8AC3E}">
        <p14:creationId xmlns:p14="http://schemas.microsoft.com/office/powerpoint/2010/main" val="1254796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10/2/23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FCE27B8-3505-AA40-A4EF-A1A011F9A4F9}" type="slidenum">
              <a:rPr lang="en-US"/>
              <a:pPr>
                <a:defRPr/>
              </a:pPr>
              <a:t>‹#›</a:t>
            </a:fld>
            <a:endParaRPr lang="en-US"/>
          </a:p>
        </p:txBody>
      </p:sp>
    </p:spTree>
    <p:extLst>
      <p:ext uri="{BB962C8B-B14F-4D97-AF65-F5344CB8AC3E}">
        <p14:creationId xmlns:p14="http://schemas.microsoft.com/office/powerpoint/2010/main" val="3141909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6865304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853498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428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510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24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994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6936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970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809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6683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3751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78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277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888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5492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953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7765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12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16827230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06E7A5-715D-EB45-84B0-715894951CDA}"/>
              </a:ext>
            </a:extLst>
          </p:cNvPr>
          <p:cNvSpPr>
            <a:spLocks noGrp="1"/>
          </p:cNvSpPr>
          <p:nvPr>
            <p:ph type="dt" sz="half" idx="10"/>
          </p:nvPr>
        </p:nvSpPr>
        <p:spPr/>
        <p:txBody>
          <a:bodyPr/>
          <a:lstStyle>
            <a:lvl1pPr>
              <a:defRPr/>
            </a:lvl1pPr>
          </a:lstStyle>
          <a:p>
            <a:pPr>
              <a:defRPr/>
            </a:pPr>
            <a:fld id="{2F737025-5CF8-E845-BEA6-683B4BD3850C}"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0B28D5CD-8F65-574C-A4A3-2972710FF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B422E2-C384-EF44-AA28-C4ADF3A5639A}"/>
              </a:ext>
            </a:extLst>
          </p:cNvPr>
          <p:cNvSpPr>
            <a:spLocks noGrp="1"/>
          </p:cNvSpPr>
          <p:nvPr>
            <p:ph type="sldNum" sz="quarter" idx="12"/>
          </p:nvPr>
        </p:nvSpPr>
        <p:spPr/>
        <p:txBody>
          <a:bodyPr/>
          <a:lstStyle>
            <a:lvl1pPr>
              <a:defRPr/>
            </a:lvl1pPr>
          </a:lstStyle>
          <a:p>
            <a:pPr>
              <a:defRPr/>
            </a:pPr>
            <a:fld id="{5926729A-B5A6-FA4B-B8C2-D95C4B58BEA2}" type="slidenum">
              <a:rPr lang="en-US" altLang="en-US"/>
              <a:pPr>
                <a:defRPr/>
              </a:pPr>
              <a:t>‹#›</a:t>
            </a:fld>
            <a:endParaRPr lang="en-US" altLang="en-US"/>
          </a:p>
        </p:txBody>
      </p:sp>
    </p:spTree>
    <p:extLst>
      <p:ext uri="{BB962C8B-B14F-4D97-AF65-F5344CB8AC3E}">
        <p14:creationId xmlns:p14="http://schemas.microsoft.com/office/powerpoint/2010/main" val="34024298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94983-646D-2A44-83D9-46BC824B4C98}"/>
              </a:ext>
            </a:extLst>
          </p:cNvPr>
          <p:cNvSpPr>
            <a:spLocks noGrp="1"/>
          </p:cNvSpPr>
          <p:nvPr>
            <p:ph type="dt" sz="half" idx="10"/>
          </p:nvPr>
        </p:nvSpPr>
        <p:spPr/>
        <p:txBody>
          <a:bodyPr/>
          <a:lstStyle>
            <a:lvl1pPr>
              <a:defRPr/>
            </a:lvl1pPr>
          </a:lstStyle>
          <a:p>
            <a:pPr>
              <a:defRPr/>
            </a:pPr>
            <a:fld id="{C2A6A7E2-CF53-AC44-B9CD-F8395DDD8D2F}"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AB8087CF-E9F7-EE43-8E8E-E01C1480F4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DA9105-39B1-474B-9795-908EC5DA30D4}"/>
              </a:ext>
            </a:extLst>
          </p:cNvPr>
          <p:cNvSpPr>
            <a:spLocks noGrp="1"/>
          </p:cNvSpPr>
          <p:nvPr>
            <p:ph type="sldNum" sz="quarter" idx="12"/>
          </p:nvPr>
        </p:nvSpPr>
        <p:spPr/>
        <p:txBody>
          <a:bodyPr/>
          <a:lstStyle>
            <a:lvl1pPr>
              <a:defRPr/>
            </a:lvl1pPr>
          </a:lstStyle>
          <a:p>
            <a:pPr>
              <a:defRPr/>
            </a:pPr>
            <a:fld id="{B78D8F47-341E-E441-A1E4-DCAA6773ED7D}" type="slidenum">
              <a:rPr lang="en-US" altLang="en-US"/>
              <a:pPr>
                <a:defRPr/>
              </a:pPr>
              <a:t>‹#›</a:t>
            </a:fld>
            <a:endParaRPr lang="en-US" altLang="en-US"/>
          </a:p>
        </p:txBody>
      </p:sp>
    </p:spTree>
    <p:extLst>
      <p:ext uri="{BB962C8B-B14F-4D97-AF65-F5344CB8AC3E}">
        <p14:creationId xmlns:p14="http://schemas.microsoft.com/office/powerpoint/2010/main" val="9953892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7A889-8C1D-A74B-AE8B-63CDCADB5782}"/>
              </a:ext>
            </a:extLst>
          </p:cNvPr>
          <p:cNvSpPr>
            <a:spLocks noGrp="1"/>
          </p:cNvSpPr>
          <p:nvPr>
            <p:ph type="dt" sz="half" idx="10"/>
          </p:nvPr>
        </p:nvSpPr>
        <p:spPr/>
        <p:txBody>
          <a:bodyPr/>
          <a:lstStyle>
            <a:lvl1pPr>
              <a:defRPr/>
            </a:lvl1pPr>
          </a:lstStyle>
          <a:p>
            <a:pPr>
              <a:defRPr/>
            </a:pPr>
            <a:fld id="{E25CE4FA-EAF4-BC49-9B00-D5B57AE3AB5A}"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281EF214-1AD0-A247-A808-7536F98923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CAD04D-3BF3-444E-8D4C-A1CA1DF195B2}"/>
              </a:ext>
            </a:extLst>
          </p:cNvPr>
          <p:cNvSpPr>
            <a:spLocks noGrp="1"/>
          </p:cNvSpPr>
          <p:nvPr>
            <p:ph type="sldNum" sz="quarter" idx="12"/>
          </p:nvPr>
        </p:nvSpPr>
        <p:spPr/>
        <p:txBody>
          <a:bodyPr/>
          <a:lstStyle>
            <a:lvl1pPr>
              <a:defRPr/>
            </a:lvl1pPr>
          </a:lstStyle>
          <a:p>
            <a:pPr>
              <a:defRPr/>
            </a:pPr>
            <a:fld id="{B90AC602-2208-4D4C-87DA-A8081668E30D}" type="slidenum">
              <a:rPr lang="en-US" altLang="en-US"/>
              <a:pPr>
                <a:defRPr/>
              </a:pPr>
              <a:t>‹#›</a:t>
            </a:fld>
            <a:endParaRPr lang="en-US" altLang="en-US"/>
          </a:p>
        </p:txBody>
      </p:sp>
    </p:spTree>
    <p:extLst>
      <p:ext uri="{BB962C8B-B14F-4D97-AF65-F5344CB8AC3E}">
        <p14:creationId xmlns:p14="http://schemas.microsoft.com/office/powerpoint/2010/main" val="974621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CEA627-846D-4244-95B4-C0820BBD8142}"/>
              </a:ext>
            </a:extLst>
          </p:cNvPr>
          <p:cNvSpPr>
            <a:spLocks noGrp="1"/>
          </p:cNvSpPr>
          <p:nvPr>
            <p:ph type="dt" sz="half" idx="10"/>
          </p:nvPr>
        </p:nvSpPr>
        <p:spPr/>
        <p:txBody>
          <a:bodyPr/>
          <a:lstStyle>
            <a:lvl1pPr>
              <a:defRPr/>
            </a:lvl1pPr>
          </a:lstStyle>
          <a:p>
            <a:pPr>
              <a:defRPr/>
            </a:pPr>
            <a:fld id="{4EA2E14A-5DE7-B14A-B69B-D80569E7EEF6}" type="datetimeFigureOut">
              <a:rPr lang="en-US" altLang="en-US"/>
              <a:pPr>
                <a:defRPr/>
              </a:pPr>
              <a:t>10/2/23</a:t>
            </a:fld>
            <a:endParaRPr lang="en-US" altLang="en-US"/>
          </a:p>
        </p:txBody>
      </p:sp>
      <p:sp>
        <p:nvSpPr>
          <p:cNvPr id="6" name="Footer Placeholder 4">
            <a:extLst>
              <a:ext uri="{FF2B5EF4-FFF2-40B4-BE49-F238E27FC236}">
                <a16:creationId xmlns:a16="http://schemas.microsoft.com/office/drawing/2014/main" id="{A3070AA2-40E6-544E-BA64-343EC6AFB5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2F6C47-68AC-BA4D-BA50-8C7B58EA3E05}"/>
              </a:ext>
            </a:extLst>
          </p:cNvPr>
          <p:cNvSpPr>
            <a:spLocks noGrp="1"/>
          </p:cNvSpPr>
          <p:nvPr>
            <p:ph type="sldNum" sz="quarter" idx="12"/>
          </p:nvPr>
        </p:nvSpPr>
        <p:spPr/>
        <p:txBody>
          <a:bodyPr/>
          <a:lstStyle>
            <a:lvl1pPr>
              <a:defRPr/>
            </a:lvl1pPr>
          </a:lstStyle>
          <a:p>
            <a:pPr>
              <a:defRPr/>
            </a:pPr>
            <a:fld id="{578BD9FB-D51E-204D-8FB4-B0313FEB0F5E}" type="slidenum">
              <a:rPr lang="en-US" altLang="en-US"/>
              <a:pPr>
                <a:defRPr/>
              </a:pPr>
              <a:t>‹#›</a:t>
            </a:fld>
            <a:endParaRPr lang="en-US" altLang="en-US"/>
          </a:p>
        </p:txBody>
      </p:sp>
    </p:spTree>
    <p:extLst>
      <p:ext uri="{BB962C8B-B14F-4D97-AF65-F5344CB8AC3E}">
        <p14:creationId xmlns:p14="http://schemas.microsoft.com/office/powerpoint/2010/main" val="8167021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D3E745B-4756-2F47-BF01-612EA0882333}"/>
              </a:ext>
            </a:extLst>
          </p:cNvPr>
          <p:cNvSpPr>
            <a:spLocks noGrp="1"/>
          </p:cNvSpPr>
          <p:nvPr>
            <p:ph type="dt" sz="half" idx="10"/>
          </p:nvPr>
        </p:nvSpPr>
        <p:spPr/>
        <p:txBody>
          <a:bodyPr/>
          <a:lstStyle>
            <a:lvl1pPr>
              <a:defRPr/>
            </a:lvl1pPr>
          </a:lstStyle>
          <a:p>
            <a:pPr>
              <a:defRPr/>
            </a:pPr>
            <a:fld id="{E6B67C8F-296E-734E-93D2-B1EAE5077590}" type="datetimeFigureOut">
              <a:rPr lang="en-US" altLang="en-US"/>
              <a:pPr>
                <a:defRPr/>
              </a:pPr>
              <a:t>10/2/23</a:t>
            </a:fld>
            <a:endParaRPr lang="en-US" altLang="en-US"/>
          </a:p>
        </p:txBody>
      </p:sp>
      <p:sp>
        <p:nvSpPr>
          <p:cNvPr id="8" name="Footer Placeholder 4">
            <a:extLst>
              <a:ext uri="{FF2B5EF4-FFF2-40B4-BE49-F238E27FC236}">
                <a16:creationId xmlns:a16="http://schemas.microsoft.com/office/drawing/2014/main" id="{26725C19-AD25-4744-9759-34FEB873BE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B33A1AD-74C3-F149-8CB5-2107846012C1}"/>
              </a:ext>
            </a:extLst>
          </p:cNvPr>
          <p:cNvSpPr>
            <a:spLocks noGrp="1"/>
          </p:cNvSpPr>
          <p:nvPr>
            <p:ph type="sldNum" sz="quarter" idx="12"/>
          </p:nvPr>
        </p:nvSpPr>
        <p:spPr/>
        <p:txBody>
          <a:bodyPr/>
          <a:lstStyle>
            <a:lvl1pPr>
              <a:defRPr/>
            </a:lvl1pPr>
          </a:lstStyle>
          <a:p>
            <a:pPr>
              <a:defRPr/>
            </a:pPr>
            <a:fld id="{09809DCB-37D7-5D46-97F0-AFB8687B38A3}" type="slidenum">
              <a:rPr lang="en-US" altLang="en-US"/>
              <a:pPr>
                <a:defRPr/>
              </a:pPr>
              <a:t>‹#›</a:t>
            </a:fld>
            <a:endParaRPr lang="en-US" altLang="en-US"/>
          </a:p>
        </p:txBody>
      </p:sp>
    </p:spTree>
    <p:extLst>
      <p:ext uri="{BB962C8B-B14F-4D97-AF65-F5344CB8AC3E}">
        <p14:creationId xmlns:p14="http://schemas.microsoft.com/office/powerpoint/2010/main" val="30083362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565881-E39C-1841-95D4-FFE8ABE138AE}"/>
              </a:ext>
            </a:extLst>
          </p:cNvPr>
          <p:cNvSpPr>
            <a:spLocks noGrp="1"/>
          </p:cNvSpPr>
          <p:nvPr>
            <p:ph type="dt" sz="half" idx="10"/>
          </p:nvPr>
        </p:nvSpPr>
        <p:spPr/>
        <p:txBody>
          <a:bodyPr/>
          <a:lstStyle>
            <a:lvl1pPr>
              <a:defRPr/>
            </a:lvl1pPr>
          </a:lstStyle>
          <a:p>
            <a:pPr>
              <a:defRPr/>
            </a:pPr>
            <a:fld id="{2C66A4CC-DB52-6D48-9DE0-346C5032E427}" type="datetimeFigureOut">
              <a:rPr lang="en-US" altLang="en-US"/>
              <a:pPr>
                <a:defRPr/>
              </a:pPr>
              <a:t>10/2/23</a:t>
            </a:fld>
            <a:endParaRPr lang="en-US" altLang="en-US"/>
          </a:p>
        </p:txBody>
      </p:sp>
      <p:sp>
        <p:nvSpPr>
          <p:cNvPr id="4" name="Footer Placeholder 4">
            <a:extLst>
              <a:ext uri="{FF2B5EF4-FFF2-40B4-BE49-F238E27FC236}">
                <a16:creationId xmlns:a16="http://schemas.microsoft.com/office/drawing/2014/main" id="{4DE062C6-A2FF-5649-806C-30D6CD906E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52E41E-7F67-C446-9F43-00C853CEB4D2}"/>
              </a:ext>
            </a:extLst>
          </p:cNvPr>
          <p:cNvSpPr>
            <a:spLocks noGrp="1"/>
          </p:cNvSpPr>
          <p:nvPr>
            <p:ph type="sldNum" sz="quarter" idx="12"/>
          </p:nvPr>
        </p:nvSpPr>
        <p:spPr/>
        <p:txBody>
          <a:bodyPr/>
          <a:lstStyle>
            <a:lvl1pPr>
              <a:defRPr/>
            </a:lvl1pPr>
          </a:lstStyle>
          <a:p>
            <a:pPr>
              <a:defRPr/>
            </a:pPr>
            <a:fld id="{56EBEDF3-2DD4-6C4F-BE11-374FB5CF1ADE}" type="slidenum">
              <a:rPr lang="en-US" altLang="en-US"/>
              <a:pPr>
                <a:defRPr/>
              </a:pPr>
              <a:t>‹#›</a:t>
            </a:fld>
            <a:endParaRPr lang="en-US" altLang="en-US"/>
          </a:p>
        </p:txBody>
      </p:sp>
    </p:spTree>
    <p:extLst>
      <p:ext uri="{BB962C8B-B14F-4D97-AF65-F5344CB8AC3E}">
        <p14:creationId xmlns:p14="http://schemas.microsoft.com/office/powerpoint/2010/main" val="4662308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F82424-56F3-2A4A-96B2-361EE7E797F5}"/>
              </a:ext>
            </a:extLst>
          </p:cNvPr>
          <p:cNvSpPr>
            <a:spLocks noGrp="1"/>
          </p:cNvSpPr>
          <p:nvPr>
            <p:ph type="dt" sz="half" idx="10"/>
          </p:nvPr>
        </p:nvSpPr>
        <p:spPr/>
        <p:txBody>
          <a:bodyPr/>
          <a:lstStyle>
            <a:lvl1pPr>
              <a:defRPr/>
            </a:lvl1pPr>
          </a:lstStyle>
          <a:p>
            <a:pPr>
              <a:defRPr/>
            </a:pPr>
            <a:fld id="{6B246539-F87F-3949-9E5B-8A89BB2296D2}" type="datetimeFigureOut">
              <a:rPr lang="en-US" altLang="en-US"/>
              <a:pPr>
                <a:defRPr/>
              </a:pPr>
              <a:t>10/2/23</a:t>
            </a:fld>
            <a:endParaRPr lang="en-US" altLang="en-US"/>
          </a:p>
        </p:txBody>
      </p:sp>
      <p:sp>
        <p:nvSpPr>
          <p:cNvPr id="3" name="Footer Placeholder 4">
            <a:extLst>
              <a:ext uri="{FF2B5EF4-FFF2-40B4-BE49-F238E27FC236}">
                <a16:creationId xmlns:a16="http://schemas.microsoft.com/office/drawing/2014/main" id="{7BD2102B-AC1A-5842-9D04-37FF378E7BC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095DDC-2E25-4745-A264-35ADCA48677C}"/>
              </a:ext>
            </a:extLst>
          </p:cNvPr>
          <p:cNvSpPr>
            <a:spLocks noGrp="1"/>
          </p:cNvSpPr>
          <p:nvPr>
            <p:ph type="sldNum" sz="quarter" idx="12"/>
          </p:nvPr>
        </p:nvSpPr>
        <p:spPr/>
        <p:txBody>
          <a:bodyPr/>
          <a:lstStyle>
            <a:lvl1pPr>
              <a:defRPr/>
            </a:lvl1pPr>
          </a:lstStyle>
          <a:p>
            <a:pPr>
              <a:defRPr/>
            </a:pPr>
            <a:fld id="{0370245D-ADA1-A040-9EE2-DEDF8C44F0E2}" type="slidenum">
              <a:rPr lang="en-US" altLang="en-US"/>
              <a:pPr>
                <a:defRPr/>
              </a:pPr>
              <a:t>‹#›</a:t>
            </a:fld>
            <a:endParaRPr lang="en-US" altLang="en-US"/>
          </a:p>
        </p:txBody>
      </p:sp>
    </p:spTree>
    <p:extLst>
      <p:ext uri="{BB962C8B-B14F-4D97-AF65-F5344CB8AC3E}">
        <p14:creationId xmlns:p14="http://schemas.microsoft.com/office/powerpoint/2010/main" val="2677612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8FFD3CA-372E-AA43-8010-134349E8EAF4}"/>
              </a:ext>
            </a:extLst>
          </p:cNvPr>
          <p:cNvSpPr>
            <a:spLocks noGrp="1"/>
          </p:cNvSpPr>
          <p:nvPr>
            <p:ph type="dt" sz="half" idx="10"/>
          </p:nvPr>
        </p:nvSpPr>
        <p:spPr/>
        <p:txBody>
          <a:bodyPr/>
          <a:lstStyle>
            <a:lvl1pPr>
              <a:defRPr/>
            </a:lvl1pPr>
          </a:lstStyle>
          <a:p>
            <a:pPr>
              <a:defRPr/>
            </a:pPr>
            <a:fld id="{802CA42B-B608-9341-B8E7-155F6487CDA0}" type="datetimeFigureOut">
              <a:rPr lang="en-US" altLang="en-US"/>
              <a:pPr>
                <a:defRPr/>
              </a:pPr>
              <a:t>10/2/23</a:t>
            </a:fld>
            <a:endParaRPr lang="en-US" altLang="en-US"/>
          </a:p>
        </p:txBody>
      </p:sp>
      <p:sp>
        <p:nvSpPr>
          <p:cNvPr id="6" name="Footer Placeholder 4">
            <a:extLst>
              <a:ext uri="{FF2B5EF4-FFF2-40B4-BE49-F238E27FC236}">
                <a16:creationId xmlns:a16="http://schemas.microsoft.com/office/drawing/2014/main" id="{CA9D3808-E2A8-6544-B4D6-35E01B61A9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5C7FB2-A1A2-ED4A-9BC9-0F147D493C0A}"/>
              </a:ext>
            </a:extLst>
          </p:cNvPr>
          <p:cNvSpPr>
            <a:spLocks noGrp="1"/>
          </p:cNvSpPr>
          <p:nvPr>
            <p:ph type="sldNum" sz="quarter" idx="12"/>
          </p:nvPr>
        </p:nvSpPr>
        <p:spPr/>
        <p:txBody>
          <a:bodyPr/>
          <a:lstStyle>
            <a:lvl1pPr>
              <a:defRPr/>
            </a:lvl1pPr>
          </a:lstStyle>
          <a:p>
            <a:pPr>
              <a:defRPr/>
            </a:pPr>
            <a:fld id="{F68B884D-13A3-3C4C-9388-8F96DDA30E0C}" type="slidenum">
              <a:rPr lang="en-US" altLang="en-US"/>
              <a:pPr>
                <a:defRPr/>
              </a:pPr>
              <a:t>‹#›</a:t>
            </a:fld>
            <a:endParaRPr lang="en-US" altLang="en-US"/>
          </a:p>
        </p:txBody>
      </p:sp>
    </p:spTree>
    <p:extLst>
      <p:ext uri="{BB962C8B-B14F-4D97-AF65-F5344CB8AC3E}">
        <p14:creationId xmlns:p14="http://schemas.microsoft.com/office/powerpoint/2010/main" val="1226202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558355-9F51-AA4D-8826-526E781412F6}"/>
              </a:ext>
            </a:extLst>
          </p:cNvPr>
          <p:cNvSpPr>
            <a:spLocks noGrp="1"/>
          </p:cNvSpPr>
          <p:nvPr>
            <p:ph type="dt" sz="half" idx="10"/>
          </p:nvPr>
        </p:nvSpPr>
        <p:spPr/>
        <p:txBody>
          <a:bodyPr/>
          <a:lstStyle>
            <a:lvl1pPr>
              <a:defRPr/>
            </a:lvl1pPr>
          </a:lstStyle>
          <a:p>
            <a:pPr>
              <a:defRPr/>
            </a:pPr>
            <a:fld id="{AAB8DF26-FA7C-4241-BFEE-3AD178AA6B84}" type="datetimeFigureOut">
              <a:rPr lang="en-US" altLang="en-US"/>
              <a:pPr>
                <a:defRPr/>
              </a:pPr>
              <a:t>10/2/23</a:t>
            </a:fld>
            <a:endParaRPr lang="en-US" altLang="en-US"/>
          </a:p>
        </p:txBody>
      </p:sp>
      <p:sp>
        <p:nvSpPr>
          <p:cNvPr id="6" name="Footer Placeholder 4">
            <a:extLst>
              <a:ext uri="{FF2B5EF4-FFF2-40B4-BE49-F238E27FC236}">
                <a16:creationId xmlns:a16="http://schemas.microsoft.com/office/drawing/2014/main" id="{0097226E-366A-C94A-A107-0D2F77AB9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16DD1F-BA58-EF46-9BED-0748E1D64A6E}"/>
              </a:ext>
            </a:extLst>
          </p:cNvPr>
          <p:cNvSpPr>
            <a:spLocks noGrp="1"/>
          </p:cNvSpPr>
          <p:nvPr>
            <p:ph type="sldNum" sz="quarter" idx="12"/>
          </p:nvPr>
        </p:nvSpPr>
        <p:spPr/>
        <p:txBody>
          <a:bodyPr/>
          <a:lstStyle>
            <a:lvl1pPr>
              <a:defRPr/>
            </a:lvl1pPr>
          </a:lstStyle>
          <a:p>
            <a:pPr>
              <a:defRPr/>
            </a:pPr>
            <a:fld id="{EE9FB3A3-475D-8443-80A0-234BBA5F8892}" type="slidenum">
              <a:rPr lang="en-US" altLang="en-US"/>
              <a:pPr>
                <a:defRPr/>
              </a:pPr>
              <a:t>‹#›</a:t>
            </a:fld>
            <a:endParaRPr lang="en-US" altLang="en-US"/>
          </a:p>
        </p:txBody>
      </p:sp>
    </p:spTree>
    <p:extLst>
      <p:ext uri="{BB962C8B-B14F-4D97-AF65-F5344CB8AC3E}">
        <p14:creationId xmlns:p14="http://schemas.microsoft.com/office/powerpoint/2010/main" val="17810112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76E10-2EF0-3E4E-89D1-D7308170D8AD}"/>
              </a:ext>
            </a:extLst>
          </p:cNvPr>
          <p:cNvSpPr>
            <a:spLocks noGrp="1"/>
          </p:cNvSpPr>
          <p:nvPr>
            <p:ph type="dt" sz="half" idx="10"/>
          </p:nvPr>
        </p:nvSpPr>
        <p:spPr/>
        <p:txBody>
          <a:bodyPr/>
          <a:lstStyle>
            <a:lvl1pPr>
              <a:defRPr/>
            </a:lvl1pPr>
          </a:lstStyle>
          <a:p>
            <a:pPr>
              <a:defRPr/>
            </a:pPr>
            <a:fld id="{1055483D-055B-4843-9A75-BA9BECB471F2}"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A5127C9B-8B5E-EC49-BEC5-8223018A2D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7B40CD-28D3-F14F-9B2B-12C261D91CE9}"/>
              </a:ext>
            </a:extLst>
          </p:cNvPr>
          <p:cNvSpPr>
            <a:spLocks noGrp="1"/>
          </p:cNvSpPr>
          <p:nvPr>
            <p:ph type="sldNum" sz="quarter" idx="12"/>
          </p:nvPr>
        </p:nvSpPr>
        <p:spPr/>
        <p:txBody>
          <a:bodyPr/>
          <a:lstStyle>
            <a:lvl1pPr>
              <a:defRPr/>
            </a:lvl1pPr>
          </a:lstStyle>
          <a:p>
            <a:pPr>
              <a:defRPr/>
            </a:pPr>
            <a:fld id="{F5DB15B3-16F2-1B46-BE95-AB0AC88946D2}" type="slidenum">
              <a:rPr lang="en-US" altLang="en-US"/>
              <a:pPr>
                <a:defRPr/>
              </a:pPr>
              <a:t>‹#›</a:t>
            </a:fld>
            <a:endParaRPr lang="en-US" altLang="en-US"/>
          </a:p>
        </p:txBody>
      </p:sp>
    </p:spTree>
    <p:extLst>
      <p:ext uri="{BB962C8B-B14F-4D97-AF65-F5344CB8AC3E}">
        <p14:creationId xmlns:p14="http://schemas.microsoft.com/office/powerpoint/2010/main" val="2434132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8E2DA-87A7-0843-9E97-CBBDE0B3F0B3}"/>
              </a:ext>
            </a:extLst>
          </p:cNvPr>
          <p:cNvSpPr>
            <a:spLocks noGrp="1"/>
          </p:cNvSpPr>
          <p:nvPr>
            <p:ph type="dt" sz="half" idx="10"/>
          </p:nvPr>
        </p:nvSpPr>
        <p:spPr/>
        <p:txBody>
          <a:bodyPr/>
          <a:lstStyle>
            <a:lvl1pPr>
              <a:defRPr/>
            </a:lvl1pPr>
          </a:lstStyle>
          <a:p>
            <a:pPr>
              <a:defRPr/>
            </a:pPr>
            <a:fld id="{2A671287-62FE-B841-892A-907E79D07DEB}"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DCD2122B-3C2C-304C-9353-FDF59B340A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E31C5C-4265-424D-8CDE-8682977F4AE1}"/>
              </a:ext>
            </a:extLst>
          </p:cNvPr>
          <p:cNvSpPr>
            <a:spLocks noGrp="1"/>
          </p:cNvSpPr>
          <p:nvPr>
            <p:ph type="sldNum" sz="quarter" idx="12"/>
          </p:nvPr>
        </p:nvSpPr>
        <p:spPr/>
        <p:txBody>
          <a:bodyPr/>
          <a:lstStyle>
            <a:lvl1pPr>
              <a:defRPr/>
            </a:lvl1pPr>
          </a:lstStyle>
          <a:p>
            <a:pPr>
              <a:defRPr/>
            </a:pPr>
            <a:fld id="{4DD8C7AC-065F-6546-8AAB-39B1449B718C}" type="slidenum">
              <a:rPr lang="en-US" altLang="en-US"/>
              <a:pPr>
                <a:defRPr/>
              </a:pPr>
              <a:t>‹#›</a:t>
            </a:fld>
            <a:endParaRPr lang="en-US" altLang="en-US"/>
          </a:p>
        </p:txBody>
      </p:sp>
    </p:spTree>
    <p:extLst>
      <p:ext uri="{BB962C8B-B14F-4D97-AF65-F5344CB8AC3E}">
        <p14:creationId xmlns:p14="http://schemas.microsoft.com/office/powerpoint/2010/main" val="3938402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1894352354"/>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4273282381"/>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0389362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938866875"/>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75236839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714496538"/>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67798341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39646199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5822864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16875505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199839012"/>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84742791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5705665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1842590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1356173006"/>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965311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3589074953"/>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11559660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130898487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226900102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92312770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10580418"/>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407860175"/>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260656572"/>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7416"/>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81329"/>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42129"/>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368712"/>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78750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546"/>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21208"/>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0644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38262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7269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3064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159622048"/>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97394754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2088159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472372356"/>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860995258"/>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008570529"/>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895384066"/>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64661512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92921919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97488656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51595205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72809624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6763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332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99915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8622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9454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4917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624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1021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38126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8295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5563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061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0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99506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1880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4725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8174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0211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1048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600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66490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4582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6807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9706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2357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8036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39546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076328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64049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13226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86141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274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33756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590884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134521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74733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470571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114841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502122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5990700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25631969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155294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34857351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9908420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40683031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42378312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30707786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14004606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36506063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33978588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39822146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662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93609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50089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56908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16378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19720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19121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1249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66243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33543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4367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263912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724294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18780905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9377423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2541800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5819560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416429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7755602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1498701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071156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8690347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6536731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548794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822882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661612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75171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621454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355879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265467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66898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6073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20863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789986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666515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6394444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8572538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0298051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29930648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171362692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3146776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9063145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26660612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28813697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27357392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1482441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156D8EA-973A-EC42-A8BC-B2554065377F}" type="slidenum">
              <a:rPr lang="en-GB"/>
              <a:pPr>
                <a:defRPr/>
              </a:pPr>
              <a:t>‹#›</a:t>
            </a:fld>
            <a:endParaRPr lang="en-GB"/>
          </a:p>
        </p:txBody>
      </p:sp>
    </p:spTree>
    <p:extLst>
      <p:ext uri="{BB962C8B-B14F-4D97-AF65-F5344CB8AC3E}">
        <p14:creationId xmlns:p14="http://schemas.microsoft.com/office/powerpoint/2010/main" val="376254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8A5B171-3C60-4845-8CF9-5E50B6507E16}" type="slidenum">
              <a:rPr lang="en-GB"/>
              <a:pPr>
                <a:defRPr/>
              </a:pPr>
              <a:t>‹#›</a:t>
            </a:fld>
            <a:endParaRPr lang="en-GB"/>
          </a:p>
        </p:txBody>
      </p:sp>
    </p:spTree>
    <p:extLst>
      <p:ext uri="{BB962C8B-B14F-4D97-AF65-F5344CB8AC3E}">
        <p14:creationId xmlns:p14="http://schemas.microsoft.com/office/powerpoint/2010/main" val="4133065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3E93882-5E64-704B-82A7-922C76BBF90E}" type="slidenum">
              <a:rPr lang="en-GB"/>
              <a:pPr>
                <a:defRPr/>
              </a:pPr>
              <a:t>‹#›</a:t>
            </a:fld>
            <a:endParaRPr lang="en-GB"/>
          </a:p>
        </p:txBody>
      </p:sp>
    </p:spTree>
    <p:extLst>
      <p:ext uri="{BB962C8B-B14F-4D97-AF65-F5344CB8AC3E}">
        <p14:creationId xmlns:p14="http://schemas.microsoft.com/office/powerpoint/2010/main" val="131728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C265DA4-1727-F241-A8BE-BD4C11B84AD5}" type="slidenum">
              <a:rPr lang="en-GB"/>
              <a:pPr>
                <a:defRPr/>
              </a:pPr>
              <a:t>‹#›</a:t>
            </a:fld>
            <a:endParaRPr lang="en-GB"/>
          </a:p>
        </p:txBody>
      </p:sp>
    </p:spTree>
    <p:extLst>
      <p:ext uri="{BB962C8B-B14F-4D97-AF65-F5344CB8AC3E}">
        <p14:creationId xmlns:p14="http://schemas.microsoft.com/office/powerpoint/2010/main" val="4161550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B8C4729-A655-4F47-967C-70BB1B50307D}" type="slidenum">
              <a:rPr lang="en-GB"/>
              <a:pPr>
                <a:defRPr/>
              </a:pPr>
              <a:t>‹#›</a:t>
            </a:fld>
            <a:endParaRPr lang="en-GB"/>
          </a:p>
        </p:txBody>
      </p:sp>
    </p:spTree>
    <p:extLst>
      <p:ext uri="{BB962C8B-B14F-4D97-AF65-F5344CB8AC3E}">
        <p14:creationId xmlns:p14="http://schemas.microsoft.com/office/powerpoint/2010/main" val="2362959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B2224388-D13E-3746-B418-9E250930FD59}" type="slidenum">
              <a:rPr lang="en-GB"/>
              <a:pPr>
                <a:defRPr/>
              </a:pPr>
              <a:t>‹#›</a:t>
            </a:fld>
            <a:endParaRPr lang="en-GB"/>
          </a:p>
        </p:txBody>
      </p:sp>
    </p:spTree>
    <p:extLst>
      <p:ext uri="{BB962C8B-B14F-4D97-AF65-F5344CB8AC3E}">
        <p14:creationId xmlns:p14="http://schemas.microsoft.com/office/powerpoint/2010/main" val="1945619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8CF5DE9-FDEA-454C-91CD-E269F85CB959}" type="slidenum">
              <a:rPr lang="en-GB"/>
              <a:pPr>
                <a:defRPr/>
              </a:pPr>
              <a:t>‹#›</a:t>
            </a:fld>
            <a:endParaRPr lang="en-GB"/>
          </a:p>
        </p:txBody>
      </p:sp>
    </p:spTree>
    <p:extLst>
      <p:ext uri="{BB962C8B-B14F-4D97-AF65-F5344CB8AC3E}">
        <p14:creationId xmlns:p14="http://schemas.microsoft.com/office/powerpoint/2010/main" val="379594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F151D9-4FE2-3945-9A0C-1A31E2040A63}" type="slidenum">
              <a:rPr lang="en-GB"/>
              <a:pPr>
                <a:defRPr/>
              </a:pPr>
              <a:t>‹#›</a:t>
            </a:fld>
            <a:endParaRPr lang="en-GB"/>
          </a:p>
        </p:txBody>
      </p:sp>
    </p:spTree>
    <p:extLst>
      <p:ext uri="{BB962C8B-B14F-4D97-AF65-F5344CB8AC3E}">
        <p14:creationId xmlns:p14="http://schemas.microsoft.com/office/powerpoint/2010/main" val="4289136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632BAFE-079E-734A-BD70-C249CCD39793}" type="slidenum">
              <a:rPr lang="en-GB"/>
              <a:pPr>
                <a:defRPr/>
              </a:pPr>
              <a:t>‹#›</a:t>
            </a:fld>
            <a:endParaRPr lang="en-GB"/>
          </a:p>
        </p:txBody>
      </p:sp>
    </p:spTree>
    <p:extLst>
      <p:ext uri="{BB962C8B-B14F-4D97-AF65-F5344CB8AC3E}">
        <p14:creationId xmlns:p14="http://schemas.microsoft.com/office/powerpoint/2010/main" val="76305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4A5D8B8-C1A7-4646-A07F-D249E0A6B93B}" type="slidenum">
              <a:rPr lang="en-GB"/>
              <a:pPr>
                <a:defRPr/>
              </a:pPr>
              <a:t>‹#›</a:t>
            </a:fld>
            <a:endParaRPr lang="en-GB"/>
          </a:p>
        </p:txBody>
      </p:sp>
    </p:spTree>
    <p:extLst>
      <p:ext uri="{BB962C8B-B14F-4D97-AF65-F5344CB8AC3E}">
        <p14:creationId xmlns:p14="http://schemas.microsoft.com/office/powerpoint/2010/main" val="577637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B63C8F7-4DB9-A646-B3C3-2ABC3D6E86E8}" type="slidenum">
              <a:rPr lang="en-GB"/>
              <a:pPr>
                <a:defRPr/>
              </a:pPr>
              <a:t>‹#›</a:t>
            </a:fld>
            <a:endParaRPr lang="en-GB"/>
          </a:p>
        </p:txBody>
      </p:sp>
    </p:spTree>
    <p:extLst>
      <p:ext uri="{BB962C8B-B14F-4D97-AF65-F5344CB8AC3E}">
        <p14:creationId xmlns:p14="http://schemas.microsoft.com/office/powerpoint/2010/main" val="2118878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579822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195529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786594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940324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388775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910051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291501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69640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3118971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236958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298499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37043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309707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345294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000469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614555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937400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30418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9915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703516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895657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121972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NUL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2.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6.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pn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1.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4.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2.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NUL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B555569-C45D-A642-93C6-9B9A09BC1B5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82" r:id="rId1"/>
    <p:sldLayoutId id="2147500683" r:id="rId2"/>
    <p:sldLayoutId id="2147500684" r:id="rId3"/>
    <p:sldLayoutId id="2147500685" r:id="rId4"/>
    <p:sldLayoutId id="2147500686" r:id="rId5"/>
    <p:sldLayoutId id="2147500687" r:id="rId6"/>
    <p:sldLayoutId id="2147500688" r:id="rId7"/>
    <p:sldLayoutId id="2147500689" r:id="rId8"/>
    <p:sldLayoutId id="2147500690" r:id="rId9"/>
    <p:sldLayoutId id="2147500691" r:id="rId10"/>
    <p:sldLayoutId id="21475006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855" r:id="rId1"/>
    <p:sldLayoutId id="2147500856" r:id="rId2"/>
    <p:sldLayoutId id="2147500857" r:id="rId3"/>
    <p:sldLayoutId id="2147500858" r:id="rId4"/>
    <p:sldLayoutId id="2147500859" r:id="rId5"/>
    <p:sldLayoutId id="2147500860" r:id="rId6"/>
    <p:sldLayoutId id="2147500861" r:id="rId7"/>
    <p:sldLayoutId id="2147500862" r:id="rId8"/>
    <p:sldLayoutId id="2147500863" r:id="rId9"/>
    <p:sldLayoutId id="2147500864" r:id="rId10"/>
    <p:sldLayoutId id="2147500865" r:id="rId11"/>
    <p:sldLayoutId id="2147500866" r:id="rId12"/>
    <p:sldLayoutId id="21475008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0880" r:id="rId1"/>
    <p:sldLayoutId id="2147500881" r:id="rId2"/>
    <p:sldLayoutId id="2147500882" r:id="rId3"/>
    <p:sldLayoutId id="2147500883" r:id="rId4"/>
    <p:sldLayoutId id="2147500884" r:id="rId5"/>
    <p:sldLayoutId id="2147500885" r:id="rId6"/>
    <p:sldLayoutId id="2147500886" r:id="rId7"/>
    <p:sldLayoutId id="2147500887" r:id="rId8"/>
    <p:sldLayoutId id="2147500888" r:id="rId9"/>
    <p:sldLayoutId id="2147500889" r:id="rId10"/>
    <p:sldLayoutId id="2147500890"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1" r:id="rId1"/>
    <p:sldLayoutId id="214750089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3671097"/>
      </p:ext>
    </p:extLst>
  </p:cSld>
  <p:clrMap bg1="lt1" tx1="dk1" bg2="lt2" tx2="dk2" accent1="accent1" accent2="accent2" accent3="accent3" accent4="accent4" accent5="accent5" accent6="accent6" hlink="hlink" folHlink="folHlink"/>
  <p:sldLayoutIdLst>
    <p:sldLayoutId id="2147501378" r:id="rId1"/>
    <p:sldLayoutId id="2147501379" r:id="rId2"/>
    <p:sldLayoutId id="2147501380" r:id="rId3"/>
    <p:sldLayoutId id="2147501381" r:id="rId4"/>
    <p:sldLayoutId id="2147501382" r:id="rId5"/>
    <p:sldLayoutId id="2147501383" r:id="rId6"/>
    <p:sldLayoutId id="2147501384" r:id="rId7"/>
    <p:sldLayoutId id="2147501385" r:id="rId8"/>
    <p:sldLayoutId id="2147501386" r:id="rId9"/>
    <p:sldLayoutId id="2147501387" r:id="rId10"/>
    <p:sldLayoutId id="2147501388" r:id="rId11"/>
    <p:sldLayoutId id="2147501389" r:id="rId12"/>
    <p:sldLayoutId id="2147501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851333254"/>
      </p:ext>
    </p:extLst>
  </p:cSld>
  <p:clrMap bg1="lt1" tx1="dk1" bg2="lt2" tx2="dk2" accent1="accent1" accent2="accent2" accent3="accent3" accent4="accent4" accent5="accent5" accent6="accent6" hlink="hlink" folHlink="folHlink"/>
  <p:sldLayoutIdLst>
    <p:sldLayoutId id="2147501392"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4D951F-252B-F147-A02C-B16DC7DB15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2E8613-4B62-0145-AD24-9C08BA8E5F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49056E-9DF3-9542-9C4C-B0F9EABDFA0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3F1D2000-80DF-5C4D-9927-A9AE2872C50A}" type="datetimeFigureOut">
              <a:rPr lang="en-US" altLang="en-US"/>
              <a:pPr>
                <a:defRPr/>
              </a:pPr>
              <a:t>10/2/23</a:t>
            </a:fld>
            <a:endParaRPr lang="en-US" altLang="en-US"/>
          </a:p>
        </p:txBody>
      </p:sp>
      <p:sp>
        <p:nvSpPr>
          <p:cNvPr id="5" name="Footer Placeholder 4">
            <a:extLst>
              <a:ext uri="{FF2B5EF4-FFF2-40B4-BE49-F238E27FC236}">
                <a16:creationId xmlns:a16="http://schemas.microsoft.com/office/drawing/2014/main" id="{69A4315C-2C0D-464D-8DD9-FA88E983EDC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D7C3139-9963-CD46-A4BF-568C726BCA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421A5A5-ECDF-A94E-A897-5020DA9587EE}" type="slidenum">
              <a:rPr lang="en-US" altLang="en-US"/>
              <a:pPr>
                <a:defRPr/>
              </a:pPr>
              <a:t>‹#›</a:t>
            </a:fld>
            <a:endParaRPr lang="en-US" altLang="en-US"/>
          </a:p>
        </p:txBody>
      </p:sp>
    </p:spTree>
    <p:extLst>
      <p:ext uri="{BB962C8B-B14F-4D97-AF65-F5344CB8AC3E}">
        <p14:creationId xmlns:p14="http://schemas.microsoft.com/office/powerpoint/2010/main" val="3085382372"/>
      </p:ext>
    </p:extLst>
  </p:cSld>
  <p:clrMap bg1="lt1" tx1="dk1" bg2="lt2" tx2="dk2" accent1="accent1" accent2="accent2" accent3="accent3" accent4="accent4" accent5="accent5" accent6="accent6" hlink="hlink" folHlink="folHlink"/>
  <p:sldLayoutIdLst>
    <p:sldLayoutId id="2147501432" r:id="rId1"/>
    <p:sldLayoutId id="2147501433" r:id="rId2"/>
    <p:sldLayoutId id="2147501434" r:id="rId3"/>
    <p:sldLayoutId id="2147501435" r:id="rId4"/>
    <p:sldLayoutId id="2147501436" r:id="rId5"/>
    <p:sldLayoutId id="2147501437" r:id="rId6"/>
    <p:sldLayoutId id="2147501438" r:id="rId7"/>
    <p:sldLayoutId id="2147501439" r:id="rId8"/>
    <p:sldLayoutId id="2147501440" r:id="rId9"/>
    <p:sldLayoutId id="2147501441" r:id="rId10"/>
    <p:sldLayoutId id="214750144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36858560"/>
      </p:ext>
    </p:extLst>
  </p:cSld>
  <p:clrMap bg1="lt1" tx1="dk1" bg2="lt2" tx2="dk2" accent1="accent1" accent2="accent2" accent3="accent3" accent4="accent4" accent5="accent5" accent6="accent6" hlink="hlink" folHlink="folHlink"/>
  <p:sldLayoutIdLst>
    <p:sldLayoutId id="2147501456" r:id="rId1"/>
    <p:sldLayoutId id="2147501457" r:id="rId2"/>
    <p:sldLayoutId id="2147501458" r:id="rId3"/>
    <p:sldLayoutId id="2147501459" r:id="rId4"/>
    <p:sldLayoutId id="2147501460" r:id="rId5"/>
    <p:sldLayoutId id="2147501461" r:id="rId6"/>
    <p:sldLayoutId id="2147501462" r:id="rId7"/>
    <p:sldLayoutId id="2147501463" r:id="rId8"/>
    <p:sldLayoutId id="2147501464" r:id="rId9"/>
    <p:sldLayoutId id="2147501465" r:id="rId10"/>
    <p:sldLayoutId id="2147501466" r:id="rId11"/>
    <p:sldLayoutId id="214750146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280913962"/>
      </p:ext>
    </p:extLst>
  </p:cSld>
  <p:clrMap bg1="lt1" tx1="dk1" bg2="lt2" tx2="dk2" accent1="accent1" accent2="accent2" accent3="accent3" accent4="accent4" accent5="accent5" accent6="accent6" hlink="hlink" folHlink="folHlink"/>
  <p:sldLayoutIdLst>
    <p:sldLayoutId id="21475017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3432203560"/>
      </p:ext>
    </p:extLst>
  </p:cSld>
  <p:clrMap bg1="lt1" tx1="dk1" bg2="lt2" tx2="dk2" accent1="accent1" accent2="accent2" accent3="accent3" accent4="accent4" accent5="accent5" accent6="accent6" hlink="hlink" folHlink="folHlink"/>
  <p:sldLayoutIdLst>
    <p:sldLayoutId id="2147501760" r:id="rId1"/>
    <p:sldLayoutId id="2147501761" r:id="rId2"/>
    <p:sldLayoutId id="2147501762" r:id="rId3"/>
    <p:sldLayoutId id="2147501763" r:id="rId4"/>
    <p:sldLayoutId id="2147501764" r:id="rId5"/>
    <p:sldLayoutId id="2147501765" r:id="rId6"/>
    <p:sldLayoutId id="2147501766" r:id="rId7"/>
    <p:sldLayoutId id="2147501767" r:id="rId8"/>
    <p:sldLayoutId id="2147501768" r:id="rId9"/>
    <p:sldLayoutId id="2147501769" r:id="rId10"/>
    <p:sldLayoutId id="21475017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06416"/>
      </p:ext>
    </p:extLst>
  </p:cSld>
  <p:clrMap bg1="lt1" tx1="dk1" bg2="lt2" tx2="dk2" accent1="accent1" accent2="accent2" accent3="accent3" accent4="accent4" accent5="accent5" accent6="accent6" hlink="hlink" folHlink="folHlink"/>
  <p:sldLayoutIdLst>
    <p:sldLayoutId id="2147501772" r:id="rId1"/>
    <p:sldLayoutId id="2147501773" r:id="rId2"/>
    <p:sldLayoutId id="2147501774" r:id="rId3"/>
    <p:sldLayoutId id="2147501775" r:id="rId4"/>
    <p:sldLayoutId id="2147501776" r:id="rId5"/>
    <p:sldLayoutId id="2147501777" r:id="rId6"/>
    <p:sldLayoutId id="2147501778" r:id="rId7"/>
    <p:sldLayoutId id="2147501779" r:id="rId8"/>
    <p:sldLayoutId id="2147501780" r:id="rId9"/>
    <p:sldLayoutId id="2147501781" r:id="rId10"/>
    <p:sldLayoutId id="2147501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022979759"/>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 id="214750179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871485"/>
      </p:ext>
    </p:extLst>
  </p:cSld>
  <p:clrMap bg1="dk2" tx1="lt1" bg2="dk1" tx2="lt2" accent1="accent1" accent2="accent2" accent3="accent3" accent4="accent4" accent5="accent5" accent6="accent6" hlink="hlink" folHlink="folHlink"/>
  <p:sldLayoutIdLst>
    <p:sldLayoutId id="2147501797" r:id="rId1"/>
    <p:sldLayoutId id="2147501798" r:id="rId2"/>
    <p:sldLayoutId id="2147501799" r:id="rId3"/>
    <p:sldLayoutId id="2147501800" r:id="rId4"/>
    <p:sldLayoutId id="2147501801" r:id="rId5"/>
    <p:sldLayoutId id="2147501802" r:id="rId6"/>
    <p:sldLayoutId id="2147501803" r:id="rId7"/>
    <p:sldLayoutId id="2147501804" r:id="rId8"/>
    <p:sldLayoutId id="2147501805" r:id="rId9"/>
    <p:sldLayoutId id="2147501806" r:id="rId10"/>
    <p:sldLayoutId id="2147501807" r:id="rId11"/>
    <p:sldLayoutId id="2147501808" r:id="rId12"/>
    <p:sldLayoutId id="2147501809"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277433"/>
      </p:ext>
    </p:extLst>
  </p:cSld>
  <p:clrMap bg1="dk2" tx1="lt1" bg2="dk1" tx2="lt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 id="2147501822" r:id="rId12"/>
    <p:sldLayoutId id="214750182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943924404"/>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 id="2147501836" r:id="rId12"/>
    <p:sldLayoutId id="21475018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922826071"/>
      </p:ext>
    </p:extLst>
  </p:cSld>
  <p:clrMap bg1="lt1" tx1="dk1" bg2="lt2" tx2="dk2" accent1="accent1" accent2="accent2" accent3="accent3" accent4="accent4" accent5="accent5" accent6="accent6" hlink="hlink" folHlink="folHlink"/>
  <p:sldLayoutIdLst>
    <p:sldLayoutId id="2147501839"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extLst>
      <p:ext uri="{BB962C8B-B14F-4D97-AF65-F5344CB8AC3E}">
        <p14:creationId xmlns:p14="http://schemas.microsoft.com/office/powerpoint/2010/main" val="2666674493"/>
      </p:ext>
    </p:extLst>
  </p:cSld>
  <p:clrMap bg1="lt1" tx1="dk1" bg2="lt2" tx2="dk2" accent1="accent1" accent2="accent2" accent3="accent3" accent4="accent4" accent5="accent5" accent6="accent6" hlink="hlink" folHlink="folHlink"/>
  <p:sldLayoutIdLst>
    <p:sldLayoutId id="2147501841" r:id="rId1"/>
    <p:sldLayoutId id="2147501842" r:id="rId2"/>
    <p:sldLayoutId id="2147501843" r:id="rId3"/>
    <p:sldLayoutId id="2147501844" r:id="rId4"/>
    <p:sldLayoutId id="2147501845" r:id="rId5"/>
    <p:sldLayoutId id="2147501846" r:id="rId6"/>
    <p:sldLayoutId id="2147501847" r:id="rId7"/>
    <p:sldLayoutId id="2147501848" r:id="rId8"/>
    <p:sldLayoutId id="2147501849" r:id="rId9"/>
    <p:sldLayoutId id="2147501850" r:id="rId10"/>
    <p:sldLayoutId id="214750185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647858"/>
      </p:ext>
    </p:extLst>
  </p:cSld>
  <p:clrMap bg1="dk2" tx1="lt1" bg2="dk1" tx2="lt2" accent1="accent1" accent2="accent2" accent3="accent3" accent4="accent4" accent5="accent5" accent6="accent6" hlink="hlink" folHlink="folHlink"/>
  <p:sldLayoutIdLst>
    <p:sldLayoutId id="21475018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defRPr/>
            </a:pPr>
            <a:fld id="{C16A198B-9034-4749-8A8D-B90A5F5B90A3}" type="datetimeFigureOut">
              <a:rPr lang="en-US">
                <a:latin typeface="Calibri" charset="0"/>
              </a:rPr>
              <a:pPr defTabSz="914400">
                <a:defRPr/>
              </a:pPr>
              <a:t>10/2/23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defRPr/>
            </a:pPr>
            <a:fld id="{FA356419-7718-C74B-9C0F-E2D2C7D5AD85}" type="slidenum">
              <a:rPr lang="en-US">
                <a:latin typeface="Calibri" charset="0"/>
              </a:rPr>
              <a:pPr defTabSz="914400">
                <a:defRPr/>
              </a:pPr>
              <a:t>‹#›</a:t>
            </a:fld>
            <a:endParaRPr lang="en-US">
              <a:latin typeface="Calibri" charset="0"/>
            </a:endParaRPr>
          </a:p>
        </p:txBody>
      </p:sp>
    </p:spTree>
    <p:extLst>
      <p:ext uri="{BB962C8B-B14F-4D97-AF65-F5344CB8AC3E}">
        <p14:creationId xmlns:p14="http://schemas.microsoft.com/office/powerpoint/2010/main" val="758437667"/>
      </p:ext>
    </p:extLst>
  </p:cSld>
  <p:clrMap bg1="lt1" tx1="dk1" bg2="lt2" tx2="dk2" accent1="accent1" accent2="accent2" accent3="accent3" accent4="accent4" accent5="accent5" accent6="accent6" hlink="hlink" folHlink="folHlink"/>
  <p:sldLayoutIdLst>
    <p:sldLayoutId id="2147501855" r:id="rId1"/>
    <p:sldLayoutId id="2147501856" r:id="rId2"/>
    <p:sldLayoutId id="2147501857" r:id="rId3"/>
    <p:sldLayoutId id="2147501858" r:id="rId4"/>
    <p:sldLayoutId id="2147501859" r:id="rId5"/>
    <p:sldLayoutId id="2147501860" r:id="rId6"/>
    <p:sldLayoutId id="2147501861" r:id="rId7"/>
    <p:sldLayoutId id="2147501862" r:id="rId8"/>
    <p:sldLayoutId id="2147501863" r:id="rId9"/>
    <p:sldLayoutId id="2147501864" r:id="rId10"/>
    <p:sldLayoutId id="214750186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4716058"/>
      </p:ext>
    </p:extLst>
  </p:cSld>
  <p:clrMap bg1="lt1" tx1="dk1" bg2="lt2" tx2="dk2" accent1="accent1" accent2="accent2" accent3="accent3" accent4="accent4" accent5="accent5" accent6="accent6" hlink="hlink" folHlink="folHlink"/>
  <p:sldLayoutIdLst>
    <p:sldLayoutId id="2147501867" r:id="rId1"/>
    <p:sldLayoutId id="2147501868" r:id="rId2"/>
    <p:sldLayoutId id="2147501869" r:id="rId3"/>
    <p:sldLayoutId id="2147501870" r:id="rId4"/>
    <p:sldLayoutId id="2147501871" r:id="rId5"/>
    <p:sldLayoutId id="2147501872" r:id="rId6"/>
    <p:sldLayoutId id="2147501873" r:id="rId7"/>
    <p:sldLayoutId id="2147501874" r:id="rId8"/>
    <p:sldLayoutId id="2147501875" r:id="rId9"/>
    <p:sldLayoutId id="2147501876" r:id="rId10"/>
    <p:sldLayoutId id="2147501877" r:id="rId11"/>
    <p:sldLayoutId id="21475018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71100598"/>
      </p:ext>
    </p:extLst>
  </p:cSld>
  <p:clrMap bg1="lt1" tx1="dk1" bg2="lt2" tx2="dk2" accent1="accent1" accent2="accent2" accent3="accent3" accent4="accent4" accent5="accent5" accent6="accent6" hlink="hlink" folHlink="folHlink"/>
  <p:sldLayoutIdLst>
    <p:sldLayoutId id="2147501880" r:id="rId1"/>
    <p:sldLayoutId id="2147501881" r:id="rId2"/>
    <p:sldLayoutId id="2147501882" r:id="rId3"/>
    <p:sldLayoutId id="2147501883" r:id="rId4"/>
    <p:sldLayoutId id="2147501884" r:id="rId5"/>
    <p:sldLayoutId id="2147501885" r:id="rId6"/>
    <p:sldLayoutId id="2147501886" r:id="rId7"/>
    <p:sldLayoutId id="2147501887" r:id="rId8"/>
    <p:sldLayoutId id="2147501888" r:id="rId9"/>
    <p:sldLayoutId id="2147501889" r:id="rId10"/>
    <p:sldLayoutId id="2147501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extLst>
      <p:ext uri="{BB962C8B-B14F-4D97-AF65-F5344CB8AC3E}">
        <p14:creationId xmlns:p14="http://schemas.microsoft.com/office/powerpoint/2010/main" val="1346579236"/>
      </p:ext>
    </p:extLst>
  </p:cSld>
  <p:clrMap bg1="lt1" tx1="dk1" bg2="lt2" tx2="dk2" accent1="accent1" accent2="accent2" accent3="accent3" accent4="accent4" accent5="accent5" accent6="accent6" hlink="hlink" folHlink="folHlink"/>
  <p:sldLayoutIdLst>
    <p:sldLayoutId id="2147501892" r:id="rId1"/>
    <p:sldLayoutId id="2147501893" r:id="rId2"/>
    <p:sldLayoutId id="2147501894" r:id="rId3"/>
    <p:sldLayoutId id="2147501895" r:id="rId4"/>
    <p:sldLayoutId id="2147501896" r:id="rId5"/>
    <p:sldLayoutId id="2147501897" r:id="rId6"/>
    <p:sldLayoutId id="2147501898" r:id="rId7"/>
    <p:sldLayoutId id="2147501899" r:id="rId8"/>
    <p:sldLayoutId id="2147501900" r:id="rId9"/>
    <p:sldLayoutId id="2147501901" r:id="rId10"/>
    <p:sldLayoutId id="2147501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EA42DCB5-1B71-9E4D-8DFF-5D5DD75D310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99" r:id="rId1"/>
    <p:sldLayoutId id="2147500500" r:id="rId2"/>
    <p:sldLayoutId id="2147500501" r:id="rId3"/>
    <p:sldLayoutId id="2147500502" r:id="rId4"/>
    <p:sldLayoutId id="2147500503" r:id="rId5"/>
    <p:sldLayoutId id="2147500504" r:id="rId6"/>
    <p:sldLayoutId id="2147500505" r:id="rId7"/>
    <p:sldLayoutId id="2147500506" r:id="rId8"/>
    <p:sldLayoutId id="2147500507" r:id="rId9"/>
    <p:sldLayoutId id="2147500508" r:id="rId10"/>
    <p:sldLayoutId id="21475005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10" r:id="rId1"/>
    <p:sldLayoutId id="2147500511" r:id="rId2"/>
    <p:sldLayoutId id="2147500512" r:id="rId3"/>
    <p:sldLayoutId id="2147500513" r:id="rId4"/>
    <p:sldLayoutId id="2147500514" r:id="rId5"/>
    <p:sldLayoutId id="2147500515" r:id="rId6"/>
    <p:sldLayoutId id="2147500516" r:id="rId7"/>
    <p:sldLayoutId id="2147500517" r:id="rId8"/>
    <p:sldLayoutId id="2147500518" r:id="rId9"/>
    <p:sldLayoutId id="2147500519" r:id="rId10"/>
    <p:sldLayoutId id="21475005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cSld>
  <p:clrMap bg1="lt1" tx1="dk1" bg2="lt2" tx2="dk2" accent1="accent1" accent2="accent2" accent3="accent3" accent4="accent4" accent5="accent5" accent6="accent6" hlink="hlink" folHlink="folHlink"/>
  <p:sldLayoutIdLst>
    <p:sldLayoutId id="2147500565" r:id="rId1"/>
    <p:sldLayoutId id="2147500566" r:id="rId2"/>
    <p:sldLayoutId id="2147500567" r:id="rId3"/>
    <p:sldLayoutId id="2147500568" r:id="rId4"/>
    <p:sldLayoutId id="2147500569" r:id="rId5"/>
    <p:sldLayoutId id="2147500570" r:id="rId6"/>
    <p:sldLayoutId id="2147500571" r:id="rId7"/>
    <p:sldLayoutId id="2147500572" r:id="rId8"/>
    <p:sldLayoutId id="2147500573" r:id="rId9"/>
    <p:sldLayoutId id="2147500574" r:id="rId10"/>
    <p:sldLayoutId id="21475005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3.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7.xml"/><Relationship Id="rId1" Type="http://schemas.openxmlformats.org/officeDocument/2006/relationships/slideLayout" Target="../slideLayouts/slideLayout23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46.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25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221.xml"/></Relationships>
</file>

<file path=ppt/slides/_rels/slide10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1.xml"/><Relationship Id="rId1" Type="http://schemas.openxmlformats.org/officeDocument/2006/relationships/slideLayout" Target="../slideLayouts/slideLayout271.xml"/></Relationships>
</file>

<file path=ppt/slides/_rels/slide10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29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111.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6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9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6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319.xml"/><Relationship Id="rId4" Type="http://schemas.openxmlformats.org/officeDocument/2006/relationships/image" Target="../media/image1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8.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8.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0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8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6.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7.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337.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36.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7.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46.x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8.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4.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3.xml"/><Relationship Id="rId1" Type="http://schemas.openxmlformats.org/officeDocument/2006/relationships/slideLayout" Target="../slideLayouts/slideLayout344.xml"/><Relationship Id="rId5" Type="http://schemas.openxmlformats.org/officeDocument/2006/relationships/image" Target="../media/image37.jpeg"/><Relationship Id="rId4" Type="http://schemas.openxmlformats.org/officeDocument/2006/relationships/image" Target="../media/image3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197.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20.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8.xml"/><Relationship Id="rId1" Type="http://schemas.openxmlformats.org/officeDocument/2006/relationships/themeOverride" Target="../theme/themeOverride4.xml"/><Relationship Id="rId4" Type="http://schemas.openxmlformats.org/officeDocument/2006/relationships/image" Target="../media/image39.jpeg"/></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294.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0.xml"/><Relationship Id="rId1" Type="http://schemas.openxmlformats.org/officeDocument/2006/relationships/slideLayout" Target="../slideLayouts/slideLayout30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8.xml"/><Relationship Id="rId1" Type="http://schemas.openxmlformats.org/officeDocument/2006/relationships/themeOverride" Target="../theme/themeOverride5.xml"/><Relationship Id="rId4" Type="http://schemas.openxmlformats.org/officeDocument/2006/relationships/image" Target="../media/image42.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48.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48.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48.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4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154.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73.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73.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73.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173.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2.xml"/><Relationship Id="rId1" Type="http://schemas.openxmlformats.org/officeDocument/2006/relationships/slideLayout" Target="../slideLayouts/slideLayout173.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1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148.xml"/><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1207" r="8839"/>
          <a:stretch/>
        </p:blipFill>
        <p:spPr>
          <a:xfrm>
            <a:off x="13898" y="44624"/>
            <a:ext cx="9116204" cy="6336704"/>
          </a:xfrm>
          <a:prstGeom prst="rect">
            <a:avLst/>
          </a:prstGeom>
        </p:spPr>
      </p:pic>
      <p:sp>
        <p:nvSpPr>
          <p:cNvPr id="8" name="Rectangle 3"/>
          <p:cNvSpPr>
            <a:spLocks noChangeArrowheads="1"/>
          </p:cNvSpPr>
          <p:nvPr/>
        </p:nvSpPr>
        <p:spPr bwMode="auto">
          <a:xfrm>
            <a:off x="-36512" y="764704"/>
            <a:ext cx="9144000" cy="132343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Isaiah 60–66</a:t>
            </a:r>
            <a:endParaRPr kumimoji="0" lang="ar-SA" sz="8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F7B11056-DD2F-AA10-C72E-38F9C7FE4EBF}"/>
              </a:ext>
            </a:extLst>
          </p:cNvPr>
          <p:cNvSpPr>
            <a:spLocks noChangeArrowheads="1"/>
          </p:cNvSpPr>
          <p:nvPr/>
        </p:nvSpPr>
        <p:spPr bwMode="auto">
          <a:xfrm>
            <a:off x="-35496"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 BibleStudyDownloads.org</a:t>
            </a:r>
          </a:p>
        </p:txBody>
      </p:sp>
    </p:spTree>
    <p:extLst>
      <p:ext uri="{BB962C8B-B14F-4D97-AF65-F5344CB8AC3E}">
        <p14:creationId xmlns:p14="http://schemas.microsoft.com/office/powerpoint/2010/main" val="399692654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40–66 Structure</a:t>
            </a:r>
            <a:endParaRPr lang="en-GB" sz="3600" b="1" dirty="0">
              <a:solidFill>
                <a:srgbClr val="FFFFFF"/>
              </a:solidFill>
            </a:endParaRPr>
          </a:p>
        </p:txBody>
      </p:sp>
      <p:sp>
        <p:nvSpPr>
          <p:cNvPr id="77829" name="Text Box 5"/>
          <p:cNvSpPr txBox="1">
            <a:spLocks noChangeArrowheads="1"/>
          </p:cNvSpPr>
          <p:nvPr/>
        </p:nvSpPr>
        <p:spPr bwMode="auto">
          <a:xfrm>
            <a:off x="1083717" y="5235539"/>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Babylon</a:t>
            </a:r>
            <a:endParaRPr lang="en-GB" sz="1800" b="1" dirty="0">
              <a:solidFill>
                <a:srgbClr val="FFFFFF"/>
              </a:solidFill>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i="1" dirty="0">
                <a:solidFill>
                  <a:srgbClr val="FFFFFF"/>
                </a:solidFill>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FF"/>
                </a:solidFill>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40–45</a:t>
            </a:r>
            <a:endParaRPr lang="en-GB" sz="1800" b="1" dirty="0">
              <a:solidFill>
                <a:srgbClr val="FFFFFF"/>
              </a:solidFill>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Comfort</a:t>
            </a:r>
            <a:endParaRPr lang="en-GB" sz="1800" b="1" dirty="0">
              <a:solidFill>
                <a:srgbClr val="FFFFFF"/>
              </a:solidFill>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46–48</a:t>
            </a:r>
            <a:endParaRPr lang="en-GB" sz="1800" b="1" dirty="0">
              <a:solidFill>
                <a:srgbClr val="FFFFFF"/>
              </a:solidFill>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a:t>
            </a:r>
            <a:endParaRPr lang="en-GB" sz="1800" b="1" dirty="0">
              <a:solidFill>
                <a:srgbClr val="FFFFFF"/>
              </a:solidFill>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49–52</a:t>
            </a:r>
            <a:endParaRPr lang="en-GB" sz="1800" b="1" dirty="0">
              <a:solidFill>
                <a:srgbClr val="FFFFFF"/>
              </a:solidFill>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Encouragement</a:t>
            </a:r>
            <a:endParaRPr lang="en-GB" sz="1800" b="1" dirty="0">
              <a:solidFill>
                <a:srgbClr val="FFFFFF"/>
              </a:solidFill>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58–59</a:t>
            </a:r>
            <a:endParaRPr lang="en-GB" sz="1800" b="1" dirty="0">
              <a:solidFill>
                <a:srgbClr val="FFFFFF"/>
              </a:solidFill>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Cleansing</a:t>
            </a:r>
            <a:endParaRPr lang="en-GB" sz="1800" b="1" dirty="0">
              <a:solidFill>
                <a:srgbClr val="FFFFFF"/>
              </a:solidFill>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60–66</a:t>
            </a:r>
            <a:endParaRPr lang="en-GB" sz="1800" b="1" dirty="0">
              <a:solidFill>
                <a:srgbClr val="FFFFFF"/>
              </a:solidFill>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Condition</a:t>
            </a:r>
            <a:endParaRPr lang="en-GB" sz="1800" b="1" dirty="0">
              <a:solidFill>
                <a:srgbClr val="FFFFFF"/>
              </a:solidFill>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54–57</a:t>
            </a:r>
            <a:endParaRPr lang="en-GB" sz="1800" b="1" dirty="0">
              <a:solidFill>
                <a:srgbClr val="FFFFFF"/>
              </a:solidFill>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53</a:t>
            </a:r>
            <a:endParaRPr lang="en-GB" sz="1800" b="1" dirty="0">
              <a:solidFill>
                <a:srgbClr val="FFFFFF"/>
              </a:solidFill>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235539"/>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235539"/>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in the </a:t>
            </a:r>
            <a:br>
              <a:rPr lang="en-US" sz="1800" b="1" dirty="0">
                <a:solidFill>
                  <a:srgbClr val="FFFFFF"/>
                </a:solidFill>
              </a:rPr>
            </a:br>
            <a:r>
              <a:rPr lang="en-US" sz="1800" b="1" dirty="0">
                <a:solidFill>
                  <a:srgbClr val="FFFFFF"/>
                </a:solidFill>
              </a:rPr>
              <a:t>Millennium</a:t>
            </a:r>
            <a:endParaRPr lang="en-GB" sz="1800" b="1" dirty="0">
              <a:solidFill>
                <a:srgbClr val="FFFFFF"/>
              </a:solidFill>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Jews</a:t>
            </a:r>
            <a:endParaRPr lang="en-GB" sz="1800" b="1" dirty="0">
              <a:solidFill>
                <a:srgbClr val="FFFFFF"/>
              </a:solidFill>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Gentiles</a:t>
            </a:r>
            <a:endParaRPr lang="en-GB" sz="1800" b="1" dirty="0">
              <a:solidFill>
                <a:srgbClr val="FFFFFF"/>
              </a:solidFill>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6166923"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from</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7744712"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of</a:t>
            </a:r>
            <a:br>
              <a:rPr lang="en-US" sz="1800" b="1" dirty="0">
                <a:solidFill>
                  <a:srgbClr val="FFFFFF"/>
                </a:solidFill>
              </a:rPr>
            </a:br>
            <a:r>
              <a:rPr lang="en-US" sz="1800" b="1" dirty="0">
                <a:solidFill>
                  <a:srgbClr val="FFFFFF"/>
                </a:solidFill>
              </a:rPr>
              <a:t>Glory</a:t>
            </a:r>
            <a:endParaRPr lang="en-GB" sz="1800" b="1" dirty="0">
              <a:solidFill>
                <a:srgbClr val="FFFFFF"/>
              </a:solidFill>
            </a:endParaRPr>
          </a:p>
        </p:txBody>
      </p:sp>
    </p:spTree>
    <p:extLst>
      <p:ext uri="{BB962C8B-B14F-4D97-AF65-F5344CB8AC3E}">
        <p14:creationId xmlns:p14="http://schemas.microsoft.com/office/powerpoint/2010/main" val="471937212"/>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38"/>
            <a:ext cx="754062" cy="585787"/>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Future</a:t>
            </a:r>
          </a:p>
        </p:txBody>
      </p:sp>
      <p:sp>
        <p:nvSpPr>
          <p:cNvPr id="9" name="Text Box 2"/>
          <p:cNvSpPr txBox="1">
            <a:spLocks noChangeArrowheads="1"/>
          </p:cNvSpPr>
          <p:nvPr/>
        </p:nvSpPr>
        <p:spPr bwMode="auto">
          <a:xfrm>
            <a:off x="755650" y="3357563"/>
            <a:ext cx="12938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Torah</a:t>
            </a:r>
          </a:p>
        </p:txBody>
      </p:sp>
      <p:sp>
        <p:nvSpPr>
          <p:cNvPr id="10" name="Text Box 2"/>
          <p:cNvSpPr txBox="1">
            <a:spLocks noChangeArrowheads="1"/>
          </p:cNvSpPr>
          <p:nvPr/>
        </p:nvSpPr>
        <p:spPr bwMode="auto">
          <a:xfrm>
            <a:off x="3203575" y="3357563"/>
            <a:ext cx="15986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History</a:t>
            </a:r>
          </a:p>
        </p:txBody>
      </p:sp>
      <p:sp>
        <p:nvSpPr>
          <p:cNvPr id="11" name="Text Box 2"/>
          <p:cNvSpPr txBox="1">
            <a:spLocks noChangeArrowheads="1"/>
          </p:cNvSpPr>
          <p:nvPr/>
        </p:nvSpPr>
        <p:spPr bwMode="auto">
          <a:xfrm>
            <a:off x="5076825" y="3357563"/>
            <a:ext cx="17764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Wisdom</a:t>
            </a:r>
          </a:p>
        </p:txBody>
      </p:sp>
      <p:sp>
        <p:nvSpPr>
          <p:cNvPr id="12" name="Text Box 2"/>
          <p:cNvSpPr txBox="1">
            <a:spLocks noChangeArrowheads="1"/>
          </p:cNvSpPr>
          <p:nvPr/>
        </p:nvSpPr>
        <p:spPr bwMode="auto">
          <a:xfrm>
            <a:off x="6919913" y="3357563"/>
            <a:ext cx="2055812"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NT</a:t>
            </a:r>
          </a:p>
        </p:txBody>
      </p:sp>
      <p:sp>
        <p:nvSpPr>
          <p:cNvPr id="14" name="Text Box 2"/>
          <p:cNvSpPr txBox="1">
            <a:spLocks noChangeArrowheads="1"/>
          </p:cNvSpPr>
          <p:nvPr/>
        </p:nvSpPr>
        <p:spPr bwMode="auto">
          <a:xfrm>
            <a:off x="755650" y="4581525"/>
            <a:ext cx="18034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Gospels</a:t>
            </a:r>
          </a:p>
        </p:txBody>
      </p:sp>
      <p:sp>
        <p:nvSpPr>
          <p:cNvPr id="15" name="Text Box 2"/>
          <p:cNvSpPr txBox="1">
            <a:spLocks noChangeArrowheads="1"/>
          </p:cNvSpPr>
          <p:nvPr/>
        </p:nvSpPr>
        <p:spPr bwMode="auto">
          <a:xfrm>
            <a:off x="3203575" y="4581525"/>
            <a:ext cx="1074738"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Acts</a:t>
            </a:r>
          </a:p>
        </p:txBody>
      </p:sp>
      <p:sp>
        <p:nvSpPr>
          <p:cNvPr id="16" name="Text Box 2"/>
          <p:cNvSpPr txBox="1">
            <a:spLocks noChangeArrowheads="1"/>
          </p:cNvSpPr>
          <p:nvPr/>
        </p:nvSpPr>
        <p:spPr bwMode="auto">
          <a:xfrm>
            <a:off x="5076825" y="4581525"/>
            <a:ext cx="175736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Epistles</a:t>
            </a:r>
          </a:p>
        </p:txBody>
      </p:sp>
      <p:sp>
        <p:nvSpPr>
          <p:cNvPr id="17" name="Text Box 2"/>
          <p:cNvSpPr txBox="1">
            <a:spLocks noChangeArrowheads="1"/>
          </p:cNvSpPr>
          <p:nvPr/>
        </p:nvSpPr>
        <p:spPr bwMode="auto">
          <a:xfrm>
            <a:off x="6919913" y="4581525"/>
            <a:ext cx="22606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974867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rPr>
              <a:t>should</a:t>
            </a: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2362981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Left-Right Arrow 1">
            <a:extLst>
              <a:ext uri="{FF2B5EF4-FFF2-40B4-BE49-F238E27FC236}">
                <a16:creationId xmlns:a16="http://schemas.microsoft.com/office/drawing/2014/main" id="{237CBDB3-1BA5-9A8E-5C29-0C14734BAAB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a:t>
            </a:r>
            <a:r>
              <a:rPr kumimoji="0" lang="en-US" altLang="zh-CN" sz="1000" b="1" i="0" u="none" strike="noStrike" kern="1200" cap="none" spc="0" normalizeH="0" baseline="0" noProof="0" dirty="0">
                <a:ln>
                  <a:noFill/>
                </a:ln>
                <a:solidFill>
                  <a:srgbClr val="FFFFFF"/>
                </a:solidFill>
                <a:effectLst/>
                <a:uLnTx/>
                <a:uFillTx/>
                <a:latin typeface="Arial"/>
                <a:ea typeface="华文楷体"/>
                <a:cs typeface="Arial"/>
              </a:rPr>
              <a:t> 137	</a:t>
            </a: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Psalms	Psalm 90</a:t>
            </a:r>
            <a:endParaRPr kumimoji="0" lang="en-US" sz="1000" b="0" i="0" u="none" strike="noStrike" kern="1200" cap="none" spc="0" normalizeH="0" baseline="0" noProof="0" dirty="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190672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en-US" altLang="zh-CN" sz="4000" b="1" dirty="0">
                <a:solidFill>
                  <a:schemeClr val="bg1"/>
                </a:solidFill>
                <a:latin typeface="Arial" charset="0"/>
              </a:rPr>
              <a:t>The Abrahamic Covenant </a:t>
            </a:r>
            <a:br>
              <a:rPr kumimoji="1" lang="en-US" altLang="zh-CN" sz="4000" b="1" dirty="0">
                <a:solidFill>
                  <a:schemeClr val="bg1"/>
                </a:solidFill>
                <a:latin typeface="Arial" charset="0"/>
              </a:rPr>
            </a:br>
            <a:r>
              <a:rPr kumimoji="1" lang="en-US" altLang="zh-CN" sz="4000" b="1" dirty="0">
                <a:solidFill>
                  <a:schemeClr val="bg1"/>
                </a:solidFill>
                <a:latin typeface="Arial" charset="0"/>
              </a:rPr>
              <a:t>&amp; Its Fulfillment</a:t>
            </a: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Promises</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Genesis 12, 15, 17, 22</a:t>
            </a: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Land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Deut 30</a:t>
            </a: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Davidic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2 Sam 7</a:t>
            </a: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New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Jer 31</a:t>
            </a: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Fulfillment</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822182"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7735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1293414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81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850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23416" y="1484784"/>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Tree>
    <p:extLst>
      <p:ext uri="{BB962C8B-B14F-4D97-AF65-F5344CB8AC3E}">
        <p14:creationId xmlns:p14="http://schemas.microsoft.com/office/powerpoint/2010/main" val="3651395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61</a:t>
            </a:r>
          </a:p>
        </p:txBody>
      </p:sp>
    </p:spTree>
    <p:extLst>
      <p:ext uri="{BB962C8B-B14F-4D97-AF65-F5344CB8AC3E}">
        <p14:creationId xmlns:p14="http://schemas.microsoft.com/office/powerpoint/2010/main" val="328200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solidFill>
                  <a:srgbClr val="FFFF00"/>
                </a:solidFill>
              </a:rPr>
              <a:t>2.	God promises the Servant will prepare Jerusalem for the Father to usher in the millennium (61:1–63:6).</a:t>
            </a:r>
          </a:p>
        </p:txBody>
      </p:sp>
    </p:spTree>
    <p:extLst>
      <p:ext uri="{BB962C8B-B14F-4D97-AF65-F5344CB8AC3E}">
        <p14:creationId xmlns:p14="http://schemas.microsoft.com/office/powerpoint/2010/main" val="36596240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Freedom for Those God </a:t>
            </a:r>
            <a:r>
              <a:rPr lang="en-SG" sz="3600" b="1" dirty="0" err="1">
                <a:solidFill>
                  <a:schemeClr val="tx1"/>
                </a:solidFill>
                <a:effectLst/>
                <a:latin typeface="Arial" charset="0"/>
                <a:ea typeface="ＭＳ Ｐゴシック" charset="0"/>
                <a:cs typeface="ＭＳ Ｐゴシック" charset="0"/>
              </a:rPr>
              <a:t>Favors</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dirty="0"/>
              <a:t>“The Spirit of the Sovereign L</a:t>
            </a:r>
            <a:r>
              <a:rPr lang="en-US" sz="2000" dirty="0"/>
              <a:t>ORD</a:t>
            </a:r>
            <a:r>
              <a:rPr lang="en-US" dirty="0"/>
              <a:t> is upon me, </a:t>
            </a:r>
          </a:p>
          <a:p>
            <a:pPr>
              <a:defRPr/>
            </a:pPr>
            <a:r>
              <a:rPr lang="en-US" dirty="0"/>
              <a:t>for the L</a:t>
            </a:r>
            <a:r>
              <a:rPr lang="en-US" sz="2000" dirty="0"/>
              <a:t>ORD</a:t>
            </a:r>
            <a:r>
              <a:rPr lang="en-US" dirty="0"/>
              <a:t> has anointed me </a:t>
            </a:r>
          </a:p>
          <a:p>
            <a:pPr>
              <a:defRPr/>
            </a:pPr>
            <a:r>
              <a:rPr lang="en-US" dirty="0"/>
              <a:t>to bring good news to the poor. </a:t>
            </a:r>
          </a:p>
          <a:p>
            <a:pPr>
              <a:defRPr/>
            </a:pPr>
            <a:r>
              <a:rPr lang="en-US" dirty="0"/>
              <a:t>He has sent me to comfort the brokenhearted </a:t>
            </a:r>
          </a:p>
          <a:p>
            <a:pPr>
              <a:defRPr/>
            </a:pPr>
            <a:r>
              <a:rPr lang="en-US" dirty="0"/>
              <a:t>and to proclaim that captives will be released </a:t>
            </a:r>
          </a:p>
          <a:p>
            <a:pPr>
              <a:defRPr/>
            </a:pPr>
            <a:r>
              <a:rPr lang="en-US" dirty="0"/>
              <a:t>and prisoners will be freed. </a:t>
            </a:r>
          </a:p>
          <a:p>
            <a:pPr>
              <a:defRPr/>
            </a:pPr>
            <a:r>
              <a:rPr lang="en-US" baseline="30000" dirty="0"/>
              <a:t>2 </a:t>
            </a:r>
            <a:r>
              <a:rPr lang="en-US" dirty="0"/>
              <a:t>He has sent me to tell those who mourn </a:t>
            </a:r>
          </a:p>
          <a:p>
            <a:pPr>
              <a:defRPr/>
            </a:pPr>
            <a:r>
              <a:rPr lang="en-US" dirty="0"/>
              <a:t>that the time of the L</a:t>
            </a:r>
            <a:r>
              <a:rPr lang="en-US" sz="2000" dirty="0"/>
              <a:t>ORD</a:t>
            </a:r>
            <a:r>
              <a:rPr lang="en-US" dirty="0"/>
              <a:t>’s favor has come, </a:t>
            </a:r>
          </a:p>
          <a:p>
            <a:pPr>
              <a:defRPr/>
            </a:pPr>
            <a:r>
              <a:rPr lang="en-US" dirty="0"/>
              <a:t>and with it, the day of God’s anger against their enemies.”</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a:defRPr/>
            </a:pP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a:t>
            </a:r>
            <a:r>
              <a:rPr lang="en-US" noProof="0" dirty="0"/>
              <a:t>61</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4001681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67544" y="1268759"/>
            <a:ext cx="8676456" cy="44644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1.	Israel </a:t>
            </a:r>
            <a:r>
              <a:rPr lang="en-US" sz="1800" dirty="0">
                <a:solidFill>
                  <a:srgbClr val="FFFF00"/>
                </a:solidFill>
                <a:effectLst/>
              </a:rPr>
              <a:t>cleansed</a:t>
            </a:r>
            <a:r>
              <a:rPr lang="en-US" sz="1800" dirty="0">
                <a:effectLst/>
              </a:rPr>
              <a:t> by God’s judgment before the kingdom (1:25; 4:2-4; 29:1-4; 30:26b; 31:6-7)</a:t>
            </a:r>
          </a:p>
          <a:p>
            <a:pPr marL="406400" indent="-406400" algn="l"/>
            <a:r>
              <a:rPr lang="en-US" sz="1800" dirty="0">
                <a:effectLst/>
              </a:rPr>
              <a:t>2.	Israel </a:t>
            </a:r>
            <a:r>
              <a:rPr lang="en-US" sz="1800" dirty="0">
                <a:solidFill>
                  <a:srgbClr val="FFFF00"/>
                </a:solidFill>
                <a:effectLst/>
              </a:rPr>
              <a:t>reunited and regathered to the land</a:t>
            </a:r>
            <a:r>
              <a:rPr lang="en-US" sz="1800" dirty="0">
                <a:effectLst/>
              </a:rPr>
              <a:t> (11:10-13, 15-16; 43:1, 5; 49:6; 61:4; 65:8-9)</a:t>
            </a:r>
          </a:p>
          <a:p>
            <a:pPr marL="406400" indent="-406400" algn="l"/>
            <a:r>
              <a:rPr lang="en-US" sz="1800" dirty="0">
                <a:effectLst/>
              </a:rPr>
              <a:t>3.	Israel </a:t>
            </a:r>
            <a:r>
              <a:rPr lang="en-US" sz="1800" dirty="0">
                <a:solidFill>
                  <a:srgbClr val="FFFF00"/>
                </a:solidFill>
                <a:effectLst/>
              </a:rPr>
              <a:t>victorious over enemies</a:t>
            </a:r>
            <a:r>
              <a:rPr lang="en-US" sz="1800" dirty="0">
                <a:effectLst/>
              </a:rPr>
              <a:t> (2:12-21; 11:14; 24:21-23; 41:11-14; 45:14; 61:2; 66:14b)</a:t>
            </a:r>
          </a:p>
          <a:p>
            <a:pPr marL="406400" indent="-406400" algn="l"/>
            <a:r>
              <a:rPr lang="en-US" sz="1800" dirty="0">
                <a:effectLst/>
              </a:rPr>
              <a:t>4.	Israel </a:t>
            </a:r>
            <a:r>
              <a:rPr lang="en-US" sz="1800" dirty="0">
                <a:solidFill>
                  <a:srgbClr val="FFFF00"/>
                </a:solidFill>
                <a:effectLst/>
              </a:rPr>
              <a:t>free from oppression</a:t>
            </a:r>
            <a:r>
              <a:rPr lang="en-US" sz="1800" dirty="0">
                <a:effectLst/>
              </a:rPr>
              <a:t> (14:3-6; 42:6-7; 49:8-9)</a:t>
            </a:r>
          </a:p>
          <a:p>
            <a:pPr marL="406400" indent="-406400" algn="l"/>
            <a:r>
              <a:rPr lang="en-US" sz="1800" dirty="0">
                <a:effectLst/>
              </a:rPr>
              <a:t>5.	Israel </a:t>
            </a:r>
            <a:r>
              <a:rPr lang="en-US" sz="1800" dirty="0">
                <a:solidFill>
                  <a:srgbClr val="FFFF00"/>
                </a:solidFill>
                <a:effectLst/>
              </a:rPr>
              <a:t>believing in Messiah</a:t>
            </a:r>
            <a:r>
              <a:rPr lang="en-US" sz="1800" dirty="0">
                <a:effectLst/>
              </a:rPr>
              <a:t> (10:20-22; 25:8-9; 26:1-2; </a:t>
            </a:r>
            <a:r>
              <a:rPr lang="en-US" sz="1800" dirty="0"/>
              <a:t>27:9, 12-13; </a:t>
            </a:r>
            <a:r>
              <a:rPr lang="en-US" sz="1800" dirty="0">
                <a:effectLst/>
              </a:rPr>
              <a:t>29:23; 40:9; 45:17, 25; 52:3, 6-7, 9-11; 54:7-10; 62:12)</a:t>
            </a:r>
          </a:p>
          <a:p>
            <a:pPr marL="406400" indent="-406400" algn="l"/>
            <a:r>
              <a:rPr lang="en-US" sz="1800" dirty="0">
                <a:effectLst/>
              </a:rPr>
              <a:t>6.	Israel </a:t>
            </a:r>
            <a:r>
              <a:rPr lang="en-US" sz="1800" dirty="0">
                <a:solidFill>
                  <a:srgbClr val="FFFF00"/>
                </a:solidFill>
                <a:effectLst/>
              </a:rPr>
              <a:t>forgiven, redeemed and righteous</a:t>
            </a:r>
            <a:r>
              <a:rPr lang="en-US" sz="1800" dirty="0">
                <a:effectLst/>
              </a:rPr>
              <a:t> (1:25-27; 2:3; 4:3-4; 33:24; 44:22-24; 45:25; 48:17; 63:16)</a:t>
            </a:r>
          </a:p>
          <a:p>
            <a:pPr marL="406400" indent="-406400" algn="l"/>
            <a:r>
              <a:rPr lang="en-US" sz="1800" dirty="0">
                <a:effectLst/>
              </a:rPr>
              <a:t>7.	Israel </a:t>
            </a:r>
            <a:r>
              <a:rPr lang="en-US" sz="1800" dirty="0">
                <a:solidFill>
                  <a:srgbClr val="FFFF00"/>
                </a:solidFill>
                <a:effectLst/>
              </a:rPr>
              <a:t>blessed and rewarded</a:t>
            </a:r>
            <a:r>
              <a:rPr lang="en-US" sz="1800" dirty="0">
                <a:effectLst/>
              </a:rPr>
              <a:t> by Christ (19:25; 40:10; 62:11; 61:8)</a:t>
            </a:r>
          </a:p>
          <a:p>
            <a:pPr marL="406400" indent="-406400" algn="l"/>
            <a:r>
              <a:rPr lang="en-US" sz="1800" dirty="0">
                <a:effectLst/>
              </a:rPr>
              <a:t>8.	Israel </a:t>
            </a:r>
            <a:r>
              <a:rPr lang="en-US" sz="1800" dirty="0">
                <a:solidFill>
                  <a:srgbClr val="FFFF00"/>
                </a:solidFill>
                <a:effectLst/>
              </a:rPr>
              <a:t>comforted</a:t>
            </a:r>
            <a:r>
              <a:rPr lang="en-US" sz="1800" dirty="0">
                <a:effectLst/>
              </a:rPr>
              <a:t> by Christ (12:1-2; 40:1-2, 11; 49:12; 51:3; 65:18-19; 66:11-13)</a:t>
            </a:r>
          </a:p>
          <a:p>
            <a:pPr marL="406400" indent="-406400" algn="l"/>
            <a:r>
              <a:rPr lang="en-US" sz="1800" dirty="0">
                <a:effectLst/>
              </a:rPr>
              <a:t>9.	Israel </a:t>
            </a:r>
            <a:r>
              <a:rPr lang="en-US" sz="1800" dirty="0">
                <a:solidFill>
                  <a:srgbClr val="FFFF00"/>
                </a:solidFill>
                <a:effectLst/>
              </a:rPr>
              <a:t>filled/empowered by Holy Spirit</a:t>
            </a:r>
            <a:r>
              <a:rPr lang="en-US" sz="1800" dirty="0">
                <a:effectLst/>
              </a:rPr>
              <a:t> as never before (32:15; 44:3; 59:21)</a:t>
            </a:r>
          </a:p>
          <a:p>
            <a:pPr marL="406400" indent="-406400" algn="l"/>
            <a:r>
              <a:rPr lang="en-US" sz="1800" dirty="0">
                <a:effectLst/>
              </a:rPr>
              <a:t>10.	Israel’s </a:t>
            </a:r>
            <a:r>
              <a:rPr lang="en-US" sz="1800" dirty="0">
                <a:solidFill>
                  <a:srgbClr val="FFFF00"/>
                </a:solidFill>
                <a:effectLst/>
              </a:rPr>
              <a:t>covenants fulfilled </a:t>
            </a:r>
            <a:r>
              <a:rPr lang="en-US" sz="1800" dirty="0">
                <a:effectLst/>
              </a:rPr>
              <a:t>(42:6; 49:8; 54:10; 61:8)</a:t>
            </a:r>
          </a:p>
        </p:txBody>
      </p:sp>
      <p:sp>
        <p:nvSpPr>
          <p:cNvPr id="5" name="Rectangle 2">
            <a:extLst>
              <a:ext uri="{FF2B5EF4-FFF2-40B4-BE49-F238E27FC236}">
                <a16:creationId xmlns:a16="http://schemas.microsoft.com/office/drawing/2014/main" id="{2C57C9FC-0B77-CB48-A85F-E7A1A2F543B3}"/>
              </a:ext>
            </a:extLst>
          </p:cNvPr>
          <p:cNvSpPr txBox="1">
            <a:spLocks noChangeArrowheads="1"/>
          </p:cNvSpPr>
          <p:nvPr/>
        </p:nvSpPr>
        <p:spPr bwMode="auto">
          <a:xfrm>
            <a:off x="58189" y="764704"/>
            <a:ext cx="9085811"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sz="2000" dirty="0">
                <a:effectLst/>
              </a:rPr>
              <a:t>D.	Israel’s spiritual restoration</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899592" y="5687890"/>
            <a:ext cx="7133563"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a.	Abrahamic (19:25; 41:8-10)</a:t>
            </a:r>
          </a:p>
          <a:p>
            <a:pPr marL="406400" indent="-406400" algn="l"/>
            <a:r>
              <a:rPr lang="en-US" sz="1800" dirty="0">
                <a:effectLst/>
              </a:rPr>
              <a:t>b.	Davidic (9:7; 11:1-2; 55:3)</a:t>
            </a:r>
          </a:p>
          <a:p>
            <a:pPr marL="406400" indent="-406400" algn="l"/>
            <a:r>
              <a:rPr lang="en-US" sz="1800" dirty="0">
                <a:effectLst/>
              </a:rPr>
              <a:t>c.	Land (11:11-16; 65:9)</a:t>
            </a:r>
          </a:p>
          <a:p>
            <a:pPr marL="406400" indent="-406400" algn="l"/>
            <a:r>
              <a:rPr lang="en-US" sz="1800" dirty="0">
                <a:effectLst/>
              </a:rPr>
              <a:t>d.	New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323528" y="3212976"/>
            <a:ext cx="8712968" cy="576064"/>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963769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“In that day the remnant left in Israel,</a:t>
            </a:r>
          </a:p>
          <a:p>
            <a:r>
              <a:rPr lang="en-US" dirty="0"/>
              <a:t>the survivors in the house of Jacob,</a:t>
            </a:r>
          </a:p>
          <a:p>
            <a:r>
              <a:rPr lang="en-US" dirty="0"/>
              <a:t>will no longer depend on allies</a:t>
            </a:r>
          </a:p>
          <a:p>
            <a:r>
              <a:rPr lang="en-US" dirty="0"/>
              <a:t>who seek to destroy them.</a:t>
            </a:r>
          </a:p>
          <a:p>
            <a:r>
              <a:rPr lang="en-US" dirty="0"/>
              <a:t>But </a:t>
            </a:r>
            <a:r>
              <a:rPr lang="en-US" dirty="0">
                <a:solidFill>
                  <a:srgbClr val="FFFF00"/>
                </a:solidFill>
              </a:rPr>
              <a:t>they will faithfully trust the L</a:t>
            </a:r>
            <a:r>
              <a:rPr lang="en-US" sz="2000" dirty="0">
                <a:solidFill>
                  <a:srgbClr val="FFFF00"/>
                </a:solidFill>
              </a:rPr>
              <a:t>ORD</a:t>
            </a:r>
            <a:r>
              <a:rPr lang="en-US" dirty="0"/>
              <a:t>,</a:t>
            </a:r>
          </a:p>
          <a:p>
            <a:r>
              <a:rPr lang="en-US" dirty="0"/>
              <a:t>the Holy One of Israel.</a:t>
            </a:r>
          </a:p>
          <a:p>
            <a:r>
              <a:rPr lang="en-US" baseline="30000" dirty="0"/>
              <a:t>21  </a:t>
            </a:r>
            <a:r>
              <a:rPr lang="en-US" dirty="0"/>
              <a:t>A remnant will return;</a:t>
            </a:r>
          </a:p>
          <a:p>
            <a:r>
              <a:rPr lang="en-US" dirty="0"/>
              <a:t>yes, the remnant of Jacob will return to the Mighty God.</a:t>
            </a:r>
          </a:p>
          <a:p>
            <a:r>
              <a:rPr lang="en-US" baseline="30000" dirty="0"/>
              <a:t>22  </a:t>
            </a:r>
            <a:r>
              <a:rPr lang="en-US" dirty="0"/>
              <a:t>But though the people of Israel are as numerous</a:t>
            </a:r>
          </a:p>
          <a:p>
            <a:r>
              <a:rPr lang="en-US" dirty="0"/>
              <a:t>as the sand of the seashore,</a:t>
            </a:r>
          </a:p>
          <a:p>
            <a:r>
              <a:rPr lang="en-US" dirty="0"/>
              <a:t>only a remnant of them will return.</a:t>
            </a:r>
          </a:p>
          <a:p>
            <a:r>
              <a:rPr lang="en-US" dirty="0"/>
              <a:t>The L</a:t>
            </a:r>
            <a:r>
              <a:rPr lang="en-US" sz="2000" dirty="0"/>
              <a:t>ORD</a:t>
            </a:r>
            <a:r>
              <a:rPr lang="en-US" dirty="0"/>
              <a:t> has rightly decided to destroy his people.”</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10:20-22</a:t>
            </a:r>
            <a:r>
              <a:rPr lang="en-US" dirty="0"/>
              <a:t>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51F6CAF8-2A43-7345-A29E-E1E4BF6C202A}"/>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13329003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“He will swallow up death forever!</a:t>
            </a:r>
          </a:p>
          <a:p>
            <a:r>
              <a:rPr lang="en-US" dirty="0"/>
              <a:t>The Sovereign L</a:t>
            </a:r>
            <a:r>
              <a:rPr lang="en-US" sz="2000" dirty="0"/>
              <a:t>ORD</a:t>
            </a:r>
            <a:r>
              <a:rPr lang="en-US" dirty="0"/>
              <a:t> will wipe away all tears.</a:t>
            </a:r>
          </a:p>
          <a:p>
            <a:r>
              <a:rPr lang="en-US" dirty="0"/>
              <a:t>He will remove forever all insults and mockery</a:t>
            </a:r>
          </a:p>
          <a:p>
            <a:r>
              <a:rPr lang="en-US" dirty="0"/>
              <a:t>against his land and people.</a:t>
            </a:r>
          </a:p>
          <a:p>
            <a:r>
              <a:rPr lang="en-US" dirty="0"/>
              <a:t>The L</a:t>
            </a:r>
            <a:r>
              <a:rPr lang="en-US" sz="2000" dirty="0"/>
              <a:t>ORD</a:t>
            </a:r>
            <a:r>
              <a:rPr lang="en-US" dirty="0"/>
              <a:t> has spoken!</a:t>
            </a:r>
          </a:p>
          <a:p>
            <a:br>
              <a:rPr lang="en-US" dirty="0"/>
            </a:br>
            <a:r>
              <a:rPr lang="en-US" baseline="30000" dirty="0"/>
              <a:t>9 </a:t>
            </a:r>
            <a:r>
              <a:rPr lang="en-US" dirty="0">
                <a:solidFill>
                  <a:srgbClr val="FFFF00"/>
                </a:solidFill>
              </a:rPr>
              <a:t>In that day the people will proclaim,</a:t>
            </a:r>
          </a:p>
          <a:p>
            <a:r>
              <a:rPr lang="en-US" dirty="0">
                <a:solidFill>
                  <a:srgbClr val="FFFF00"/>
                </a:solidFill>
              </a:rPr>
              <a:t>‘This is our God!</a:t>
            </a:r>
          </a:p>
          <a:p>
            <a:r>
              <a:rPr lang="en-US" dirty="0">
                <a:solidFill>
                  <a:srgbClr val="FFFF00"/>
                </a:solidFill>
              </a:rPr>
              <a:t>We trusted in him, and he saved us!</a:t>
            </a:r>
          </a:p>
          <a:p>
            <a:r>
              <a:rPr lang="en-US" dirty="0">
                <a:solidFill>
                  <a:srgbClr val="FFFF00"/>
                </a:solidFill>
              </a:rPr>
              <a:t>This is the L</a:t>
            </a:r>
            <a:r>
              <a:rPr lang="en-US" sz="2000" dirty="0">
                <a:solidFill>
                  <a:srgbClr val="FFFF00"/>
                </a:solidFill>
              </a:rPr>
              <a:t>ORD</a:t>
            </a:r>
            <a:r>
              <a:rPr lang="en-US" dirty="0">
                <a:solidFill>
                  <a:srgbClr val="FFFF00"/>
                </a:solidFill>
              </a:rPr>
              <a:t>, in whom we trusted.</a:t>
            </a:r>
          </a:p>
          <a:p>
            <a:r>
              <a:rPr lang="en-US" dirty="0">
                <a:solidFill>
                  <a:srgbClr val="FFFF00"/>
                </a:solidFill>
              </a:rPr>
              <a:t>Let us rejoice in the salvation he brings!</a:t>
            </a:r>
            <a:r>
              <a:rPr lang="en-US" dirty="0"/>
              <a:t>’”</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25:8-9</a:t>
            </a:r>
            <a:r>
              <a:rPr lang="en-US" dirty="0"/>
              <a:t>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209D257F-673C-DC40-820F-9A15C2EC5E6C}"/>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71957616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“In that day, everyone in the land of Judah will sing this song:</a:t>
            </a:r>
          </a:p>
          <a:p>
            <a:endParaRPr lang="en-US" dirty="0"/>
          </a:p>
          <a:p>
            <a:r>
              <a:rPr lang="en-US" dirty="0"/>
              <a:t>  Our city is strong!</a:t>
            </a:r>
          </a:p>
          <a:p>
            <a:r>
              <a:rPr lang="en-US" dirty="0"/>
              <a:t>We are surrounded by the walls of God’s salvation.</a:t>
            </a:r>
          </a:p>
          <a:p>
            <a:r>
              <a:rPr lang="en-US" baseline="30000" dirty="0"/>
              <a:t>2  </a:t>
            </a:r>
            <a:r>
              <a:rPr lang="en-US" dirty="0"/>
              <a:t>Open the gates to all who are righteous;</a:t>
            </a:r>
          </a:p>
          <a:p>
            <a:r>
              <a:rPr lang="en-US" dirty="0">
                <a:solidFill>
                  <a:srgbClr val="FFFF00"/>
                </a:solidFill>
              </a:rPr>
              <a:t>allow the faithful to enter</a:t>
            </a: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26:1-2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349F793D-5305-074A-8696-CD515984BA0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6007502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L</a:t>
            </a:r>
            <a:r>
              <a:rPr lang="en-US" sz="2000" dirty="0"/>
              <a:t>ORD</a:t>
            </a:r>
            <a:r>
              <a:rPr lang="en-US" dirty="0"/>
              <a:t> did this to </a:t>
            </a:r>
            <a:r>
              <a:rPr lang="en-US" dirty="0">
                <a:solidFill>
                  <a:srgbClr val="FFFF00"/>
                </a:solidFill>
              </a:rPr>
              <a:t>purge Israel’s wickedness,</a:t>
            </a:r>
          </a:p>
          <a:p>
            <a:r>
              <a:rPr lang="en-US" dirty="0">
                <a:solidFill>
                  <a:srgbClr val="FFFF00"/>
                </a:solidFill>
              </a:rPr>
              <a:t>to take away all her sin</a:t>
            </a:r>
            <a:r>
              <a:rPr lang="en-US" dirty="0"/>
              <a:t>.</a:t>
            </a:r>
          </a:p>
          <a:p>
            <a:r>
              <a:rPr lang="en-US" dirty="0"/>
              <a:t>As a result, all the pagan altars will be crushed to dust.</a:t>
            </a:r>
          </a:p>
          <a:p>
            <a:r>
              <a:rPr lang="en-US" dirty="0"/>
              <a:t>No Asherah pole or pagan shrine will be left standing… </a:t>
            </a:r>
            <a:br>
              <a:rPr lang="en-US" dirty="0"/>
            </a:br>
            <a:br>
              <a:rPr lang="en-US" dirty="0"/>
            </a:br>
            <a:r>
              <a:rPr lang="en-US" baseline="30000" dirty="0"/>
              <a:t>12 </a:t>
            </a:r>
            <a:r>
              <a:rPr lang="en-US" dirty="0"/>
              <a:t>Yet the time will come when the L</a:t>
            </a:r>
            <a:r>
              <a:rPr lang="en-US" sz="2000" dirty="0"/>
              <a:t>ORD</a:t>
            </a:r>
            <a:r>
              <a:rPr lang="en-US" dirty="0"/>
              <a:t> will gather them together like handpicked grain. One by one he will gather them—from the Euphrates Rivera in the east to the Brook of Egypt in the west. </a:t>
            </a:r>
            <a:r>
              <a:rPr lang="en-US" baseline="30000" dirty="0"/>
              <a:t>13 </a:t>
            </a:r>
            <a:r>
              <a:rPr lang="en-US" dirty="0"/>
              <a:t>In that day the great trumpet will sound. Many who were dying in exile in Assyria and Egypt will </a:t>
            </a:r>
            <a:r>
              <a:rPr lang="en-US" dirty="0">
                <a:solidFill>
                  <a:srgbClr val="FFFF00"/>
                </a:solidFill>
              </a:rPr>
              <a:t>return to Jerusalem to worship the L</a:t>
            </a:r>
            <a:r>
              <a:rPr lang="en-US" sz="2000" dirty="0">
                <a:solidFill>
                  <a:srgbClr val="FFFF00"/>
                </a:solidFill>
              </a:rPr>
              <a:t>ORD</a:t>
            </a:r>
            <a:r>
              <a:rPr lang="en-US" dirty="0">
                <a:solidFill>
                  <a:srgbClr val="FFFF00"/>
                </a:solidFill>
              </a:rPr>
              <a:t> on his holy mountain.</a:t>
            </a:r>
            <a:r>
              <a:rPr lang="en-US" dirty="0"/>
              <a:t>”</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27</a:t>
            </a:r>
            <a:r>
              <a:rPr lang="en-US" dirty="0"/>
              <a:t>:9, 12-13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87EC1255-979C-544B-975B-BAD9B796FF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8281380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40–66 Structure</a:t>
            </a: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from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Babylon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srgbClr val="FFFFFF"/>
                </a:solidFill>
                <a:effectLst/>
                <a:uLnTx/>
                <a:uFillTx/>
                <a:latin typeface="Arial" charset="0"/>
                <a:ea typeface="ＭＳ Ｐゴシック" charset="0"/>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40–45</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Comfort</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46–48</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49–52</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Encouragement</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58–59</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Cleansing</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60–66</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Condition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54–57</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53</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from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in the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Millennium</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for</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Jews</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for</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Gentiles</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6166923"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from</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7744712" y="1736518"/>
            <a:ext cx="109291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of</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Glory</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8731873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7829"/>
                                        </p:tgtEl>
                                        <p:attrNameLst>
                                          <p:attrName>style.visibility</p:attrName>
                                        </p:attrNameLst>
                                      </p:cBhvr>
                                      <p:to>
                                        <p:strVal val="visible"/>
                                      </p:to>
                                    </p:set>
                                    <p:animEffect transition="in" filter="blinds(horizontal)">
                                      <p:cBhvr>
                                        <p:cTn id="15" dur="500"/>
                                        <p:tgtEl>
                                          <p:spTgt spid="778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linds(horizontal)">
                                      <p:cBhvr>
                                        <p:cTn id="40" dur="500"/>
                                        <p:tgtEl>
                                          <p:spTgt spid="3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linds(horizontal)">
                                      <p:cBhvr>
                                        <p:cTn id="48" dur="500"/>
                                        <p:tgtEl>
                                          <p:spTgt spid="23"/>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childTnLst>
                          </p:cTn>
                        </p:par>
                        <p:par>
                          <p:cTn id="61" fill="hold">
                            <p:stCondLst>
                              <p:cond delay="500"/>
                            </p:stCondLst>
                            <p:childTnLst>
                              <p:par>
                                <p:cTn id="62" presetID="3" presetClass="entr" presetSubtype="1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linds(horizontal)">
                                      <p:cBhvr>
                                        <p:cTn id="64" dur="500"/>
                                        <p:tgtEl>
                                          <p:spTgt spid="3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linds(horizontal)">
                                      <p:cBhvr>
                                        <p:cTn id="77" dur="500"/>
                                        <p:tgtEl>
                                          <p:spTgt spid="30"/>
                                        </p:tgtEl>
                                      </p:cBhvr>
                                    </p:animEffect>
                                  </p:childTnLst>
                                </p:cTn>
                              </p:par>
                              <p:par>
                                <p:cTn id="78" presetID="5" presetClass="entr" presetSubtype="1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checkerboard(across)">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6" grpId="0"/>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“For when they see their many children</a:t>
            </a:r>
          </a:p>
          <a:p>
            <a:r>
              <a:rPr lang="en-US" dirty="0"/>
              <a:t>and all the blessings I have given them,</a:t>
            </a:r>
          </a:p>
          <a:p>
            <a:r>
              <a:rPr lang="en-US" dirty="0">
                <a:solidFill>
                  <a:srgbClr val="FFFF00"/>
                </a:solidFill>
              </a:rPr>
              <a:t>they will recognize the holiness of the Holy One of Jacob</a:t>
            </a:r>
            <a:r>
              <a:rPr lang="en-US" dirty="0"/>
              <a:t>.</a:t>
            </a:r>
          </a:p>
          <a:p>
            <a:r>
              <a:rPr lang="en-US" dirty="0"/>
              <a:t>They will stand in awe of the God of Israel.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29:23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EECEEE0-0B27-B240-A5A1-16ED9FCEC195}"/>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6655912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“But </a:t>
            </a:r>
            <a:r>
              <a:rPr lang="en-US" dirty="0">
                <a:solidFill>
                  <a:srgbClr val="FFFF00"/>
                </a:solidFill>
              </a:rPr>
              <a:t>the L</a:t>
            </a:r>
            <a:r>
              <a:rPr lang="en-US" sz="2000" dirty="0">
                <a:solidFill>
                  <a:srgbClr val="FFFF00"/>
                </a:solidFill>
              </a:rPr>
              <a:t>ORD</a:t>
            </a:r>
            <a:r>
              <a:rPr lang="en-US" dirty="0">
                <a:solidFill>
                  <a:srgbClr val="FFFF00"/>
                </a:solidFill>
              </a:rPr>
              <a:t> will save the people of Israel</a:t>
            </a:r>
          </a:p>
          <a:p>
            <a:r>
              <a:rPr lang="en-US" dirty="0">
                <a:solidFill>
                  <a:srgbClr val="FFFF00"/>
                </a:solidFill>
              </a:rPr>
              <a:t>with eternal salvation</a:t>
            </a:r>
            <a:r>
              <a:rPr lang="en-US" dirty="0"/>
              <a:t>.</a:t>
            </a:r>
          </a:p>
          <a:p>
            <a:r>
              <a:rPr lang="en-US" dirty="0"/>
              <a:t>Throughout everlasting ages,</a:t>
            </a:r>
          </a:p>
          <a:p>
            <a:r>
              <a:rPr lang="en-US" dirty="0"/>
              <a:t>they will never again be humiliated and disgraced.”</a:t>
            </a:r>
          </a:p>
          <a:p>
            <a:endParaRPr lang="en-US" dirty="0"/>
          </a:p>
          <a:p>
            <a:r>
              <a:rPr lang="en-US" dirty="0"/>
              <a:t>—Isaiah 45:17 </a:t>
            </a:r>
            <a:r>
              <a:rPr lang="en-US" sz="2000" dirty="0"/>
              <a:t>NLT</a:t>
            </a:r>
            <a:r>
              <a:rPr lang="en-US" dirty="0"/>
              <a:t>—</a:t>
            </a:r>
          </a:p>
          <a:p>
            <a:br>
              <a:rPr lang="en-US" dirty="0"/>
            </a:br>
            <a:endParaRPr lang="en-US" dirty="0"/>
          </a:p>
          <a:p>
            <a:r>
              <a:rPr lang="en-US" dirty="0"/>
              <a:t>“In the L</a:t>
            </a:r>
            <a:r>
              <a:rPr lang="en-US" sz="2000" dirty="0"/>
              <a:t>ORD</a:t>
            </a:r>
            <a:r>
              <a:rPr lang="en-US" dirty="0"/>
              <a:t> all the generations of </a:t>
            </a:r>
            <a:r>
              <a:rPr lang="en-US" dirty="0">
                <a:solidFill>
                  <a:srgbClr val="FFFF00"/>
                </a:solidFill>
              </a:rPr>
              <a:t>Israel will be justified</a:t>
            </a:r>
            <a:r>
              <a:rPr lang="en-US" dirty="0"/>
              <a:t>,</a:t>
            </a:r>
          </a:p>
          <a:p>
            <a:r>
              <a:rPr lang="en-US" dirty="0"/>
              <a:t>and in him they will boast.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45:25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C8BD6E45-0E5E-1041-BE0F-36AD74D477E7}"/>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3160054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44000" cy="5616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baseline="30000" dirty="0"/>
              <a:t>3  </a:t>
            </a:r>
            <a:r>
              <a:rPr lang="en-US" dirty="0"/>
              <a:t>For this is what the L</a:t>
            </a:r>
            <a:r>
              <a:rPr lang="en-US" sz="2000" dirty="0"/>
              <a:t>ORD</a:t>
            </a:r>
            <a:r>
              <a:rPr lang="en-US" dirty="0"/>
              <a:t> says:</a:t>
            </a:r>
          </a:p>
          <a:p>
            <a:r>
              <a:rPr lang="en-US" dirty="0"/>
              <a:t>‘When I sold you into exile,</a:t>
            </a:r>
          </a:p>
          <a:p>
            <a:r>
              <a:rPr lang="en-US" dirty="0"/>
              <a:t>I received no payment.</a:t>
            </a:r>
          </a:p>
          <a:p>
            <a:r>
              <a:rPr lang="en-US" dirty="0">
                <a:solidFill>
                  <a:srgbClr val="FFFF00"/>
                </a:solidFill>
              </a:rPr>
              <a:t>Now I can redeem you</a:t>
            </a:r>
          </a:p>
          <a:p>
            <a:r>
              <a:rPr lang="en-US" dirty="0"/>
              <a:t>without having to pay for you…’</a:t>
            </a:r>
          </a:p>
          <a:p>
            <a:endParaRPr lang="en-US" dirty="0"/>
          </a:p>
          <a:p>
            <a:r>
              <a:rPr lang="en-US" dirty="0"/>
              <a:t>“</a:t>
            </a:r>
            <a:r>
              <a:rPr lang="en-US" baseline="30000" dirty="0"/>
              <a:t>6 </a:t>
            </a:r>
            <a:r>
              <a:rPr lang="en-US" dirty="0"/>
              <a:t>But I will reveal my name to my people, and they will come to know its power. Then </a:t>
            </a:r>
            <a:r>
              <a:rPr lang="en-US" dirty="0">
                <a:solidFill>
                  <a:srgbClr val="FFFF00"/>
                </a:solidFill>
              </a:rPr>
              <a:t>at last they will recognize that I am the one who speaks to them</a:t>
            </a:r>
            <a:r>
              <a:rPr lang="en-US" dirty="0"/>
              <a:t>.</a:t>
            </a:r>
          </a:p>
          <a:p>
            <a:r>
              <a:rPr lang="en-US" baseline="30000" dirty="0"/>
              <a:t>7  </a:t>
            </a:r>
            <a:r>
              <a:rPr lang="en-US" dirty="0"/>
              <a:t>How beautiful on the mountains</a:t>
            </a:r>
          </a:p>
          <a:p>
            <a:r>
              <a:rPr lang="en-US" dirty="0"/>
              <a:t>are the feet of the messenger who brings good news,</a:t>
            </a:r>
          </a:p>
          <a:p>
            <a:r>
              <a:rPr lang="en-US" dirty="0"/>
              <a:t>the good news of peace and salvation,</a:t>
            </a:r>
          </a:p>
          <a:p>
            <a:r>
              <a:rPr lang="en-US" dirty="0"/>
              <a:t>the news that the God of Israel reigns!</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52:3, 6-7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BB99B84-3829-D34F-9474-37C5F88EB3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8643900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“Let the ruins of Jerusalem break into joyful song,</a:t>
            </a:r>
          </a:p>
          <a:p>
            <a:r>
              <a:rPr lang="en-US" dirty="0"/>
              <a:t>for the L</a:t>
            </a:r>
            <a:r>
              <a:rPr lang="en-US" sz="2000" dirty="0"/>
              <a:t>ORD</a:t>
            </a:r>
            <a:r>
              <a:rPr lang="en-US" dirty="0"/>
              <a:t> has comforted his people.</a:t>
            </a:r>
          </a:p>
          <a:p>
            <a:r>
              <a:rPr lang="en-US" dirty="0">
                <a:solidFill>
                  <a:srgbClr val="FFFF00"/>
                </a:solidFill>
              </a:rPr>
              <a:t>He has redeemed Jerusalem</a:t>
            </a:r>
            <a:r>
              <a:rPr lang="en-US" dirty="0"/>
              <a:t>.</a:t>
            </a:r>
          </a:p>
          <a:p>
            <a:r>
              <a:rPr lang="en-US" baseline="30000" dirty="0"/>
              <a:t>10 </a:t>
            </a:r>
            <a:r>
              <a:rPr lang="en-US" dirty="0"/>
              <a:t>The L</a:t>
            </a:r>
            <a:r>
              <a:rPr lang="en-US" sz="2000" dirty="0"/>
              <a:t>ORD</a:t>
            </a:r>
            <a:r>
              <a:rPr lang="en-US" dirty="0"/>
              <a:t> has demonstrated his holy power</a:t>
            </a:r>
          </a:p>
          <a:p>
            <a:r>
              <a:rPr lang="en-US" dirty="0"/>
              <a:t>before the eyes of all the nations.</a:t>
            </a:r>
          </a:p>
          <a:p>
            <a:r>
              <a:rPr lang="en-US" dirty="0"/>
              <a:t>All the ends of the earth will see</a:t>
            </a:r>
          </a:p>
          <a:p>
            <a:r>
              <a:rPr lang="en-US" dirty="0"/>
              <a:t>the victory of our God.</a:t>
            </a:r>
          </a:p>
          <a:p>
            <a:endParaRPr lang="en-US" dirty="0"/>
          </a:p>
          <a:p>
            <a:r>
              <a:rPr lang="en-US" baseline="30000" dirty="0"/>
              <a:t>11 </a:t>
            </a:r>
            <a:r>
              <a:rPr lang="en-US" dirty="0"/>
              <a:t>Get out! Get out and leave your captivity,</a:t>
            </a:r>
          </a:p>
          <a:p>
            <a:r>
              <a:rPr lang="en-US" dirty="0"/>
              <a:t>where everything you touch is unclean.</a:t>
            </a:r>
          </a:p>
          <a:p>
            <a:r>
              <a:rPr lang="en-US" dirty="0"/>
              <a:t>Get out of there and </a:t>
            </a:r>
            <a:r>
              <a:rPr lang="en-US" dirty="0">
                <a:solidFill>
                  <a:srgbClr val="FFFF00"/>
                </a:solidFill>
              </a:rPr>
              <a:t>purify yourselves</a:t>
            </a:r>
            <a:r>
              <a:rPr lang="en-US" dirty="0"/>
              <a:t>,</a:t>
            </a:r>
          </a:p>
          <a:p>
            <a:r>
              <a:rPr lang="en-US" dirty="0"/>
              <a:t>you who carry home the sacred objects of the L</a:t>
            </a:r>
            <a:r>
              <a:rPr lang="en-US" sz="2000" dirty="0"/>
              <a:t>ORD</a:t>
            </a: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52:9-11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ED8404B-3502-E844-9DCF-8C96A306517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127557211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764704"/>
            <a:ext cx="9144000" cy="590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“‘For a brief moment I abandoned you,</a:t>
            </a:r>
          </a:p>
          <a:p>
            <a:r>
              <a:rPr lang="en-US" dirty="0"/>
              <a:t>but with great compassion </a:t>
            </a:r>
            <a:r>
              <a:rPr lang="en-US" dirty="0">
                <a:solidFill>
                  <a:srgbClr val="FFFF00"/>
                </a:solidFill>
              </a:rPr>
              <a:t>I will take you back</a:t>
            </a:r>
            <a:r>
              <a:rPr lang="en-US" dirty="0"/>
              <a:t>.</a:t>
            </a:r>
          </a:p>
          <a:p>
            <a:r>
              <a:rPr lang="en-US" baseline="30000" dirty="0"/>
              <a:t>8 </a:t>
            </a:r>
            <a:r>
              <a:rPr lang="en-US" dirty="0"/>
              <a:t>In a burst of anger I turned my face away for a little while.</a:t>
            </a:r>
          </a:p>
          <a:p>
            <a:r>
              <a:rPr lang="en-US" dirty="0"/>
              <a:t>But </a:t>
            </a:r>
            <a:r>
              <a:rPr lang="en-US" dirty="0">
                <a:solidFill>
                  <a:srgbClr val="FFFF00"/>
                </a:solidFill>
              </a:rPr>
              <a:t>with everlasting love I will have compassion on you,’</a:t>
            </a:r>
          </a:p>
          <a:p>
            <a:r>
              <a:rPr lang="en-US" dirty="0">
                <a:solidFill>
                  <a:srgbClr val="FFFF00"/>
                </a:solidFill>
              </a:rPr>
              <a:t>says the L</a:t>
            </a:r>
            <a:r>
              <a:rPr lang="en-US" sz="2000" dirty="0">
                <a:solidFill>
                  <a:srgbClr val="FFFF00"/>
                </a:solidFill>
              </a:rPr>
              <a:t>ORD</a:t>
            </a:r>
            <a:r>
              <a:rPr lang="en-US" dirty="0">
                <a:solidFill>
                  <a:srgbClr val="FFFF00"/>
                </a:solidFill>
              </a:rPr>
              <a:t>, your Redeemer</a:t>
            </a:r>
            <a:r>
              <a:rPr lang="en-US" dirty="0"/>
              <a:t>.</a:t>
            </a:r>
          </a:p>
          <a:p>
            <a:r>
              <a:rPr lang="en-US" baseline="30000" dirty="0"/>
              <a:t>9 </a:t>
            </a:r>
            <a:r>
              <a:rPr lang="en-US" dirty="0"/>
              <a:t>Just as I swore in the time of Noah</a:t>
            </a:r>
          </a:p>
          <a:p>
            <a:r>
              <a:rPr lang="en-US" dirty="0"/>
              <a:t>that I would never again let a flood cover the earth,</a:t>
            </a:r>
          </a:p>
          <a:p>
            <a:r>
              <a:rPr lang="en-US" dirty="0">
                <a:solidFill>
                  <a:srgbClr val="FFFF00"/>
                </a:solidFill>
              </a:rPr>
              <a:t>so now I swear</a:t>
            </a:r>
          </a:p>
          <a:p>
            <a:r>
              <a:rPr lang="en-US" dirty="0">
                <a:solidFill>
                  <a:srgbClr val="FFFF00"/>
                </a:solidFill>
              </a:rPr>
              <a:t>that I will never again be angry and punish you</a:t>
            </a:r>
            <a:r>
              <a:rPr lang="en-US" dirty="0"/>
              <a:t>.</a:t>
            </a:r>
          </a:p>
          <a:p>
            <a:r>
              <a:rPr lang="en-US" baseline="30000" dirty="0"/>
              <a:t>10 </a:t>
            </a:r>
            <a:r>
              <a:rPr lang="en-US" dirty="0"/>
              <a:t>For the mountains may move</a:t>
            </a:r>
          </a:p>
          <a:p>
            <a:r>
              <a:rPr lang="en-US" dirty="0"/>
              <a:t>and the hills disappear,</a:t>
            </a:r>
          </a:p>
          <a:p>
            <a:r>
              <a:rPr lang="en-US" dirty="0"/>
              <a:t>but even then </a:t>
            </a:r>
            <a:r>
              <a:rPr lang="en-US" dirty="0">
                <a:solidFill>
                  <a:srgbClr val="FFFF00"/>
                </a:solidFill>
              </a:rPr>
              <a:t>my faithful love for you will remain</a:t>
            </a:r>
            <a:r>
              <a:rPr lang="en-US" dirty="0"/>
              <a:t>.</a:t>
            </a:r>
          </a:p>
          <a:p>
            <a:r>
              <a:rPr lang="en-US" dirty="0"/>
              <a:t>My covenant of blessing will never be broken,”</a:t>
            </a:r>
          </a:p>
          <a:p>
            <a:r>
              <a:rPr lang="en-US" dirty="0"/>
              <a:t>says the L</a:t>
            </a:r>
            <a:r>
              <a:rPr lang="en-US" sz="2000" dirty="0"/>
              <a:t>ORD</a:t>
            </a:r>
            <a:r>
              <a:rPr lang="en-US" dirty="0"/>
              <a:t>, who has mercy on you.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54:7-10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4A45ECD-2F00-064F-8C29-7D40D6DDE1E2}"/>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292498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a:effectLst/>
              </a:rPr>
              <a:t>They will be called 'The Holy People'</a:t>
            </a:r>
          </a:p>
          <a:p>
            <a:r>
              <a:rPr lang="en-US" dirty="0">
                <a:effectLst/>
              </a:rPr>
              <a:t>and '</a:t>
            </a:r>
            <a:r>
              <a:rPr lang="en-US" dirty="0">
                <a:solidFill>
                  <a:srgbClr val="FFFF00"/>
                </a:solidFill>
                <a:effectLst/>
              </a:rPr>
              <a:t>The People Redeemed by the L</a:t>
            </a:r>
            <a:r>
              <a:rPr lang="en-US" sz="2000" dirty="0">
                <a:solidFill>
                  <a:srgbClr val="FFFF00"/>
                </a:solidFill>
                <a:effectLst/>
              </a:rPr>
              <a:t>ORD</a:t>
            </a:r>
            <a:r>
              <a:rPr lang="en-US" dirty="0">
                <a:effectLst/>
              </a:rPr>
              <a:t>.'</a:t>
            </a:r>
          </a:p>
          <a:p>
            <a:r>
              <a:rPr lang="en-US" dirty="0">
                <a:effectLst/>
              </a:rPr>
              <a:t>And Jerusalem will be known as 'The Desirable Place'</a:t>
            </a:r>
          </a:p>
          <a:p>
            <a:r>
              <a:rPr lang="en-US" dirty="0">
                <a:effectLst/>
              </a:rPr>
              <a:t>and 'The City No Longer Forsaken.'"</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62:12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5C016821-8F73-EC43-B05C-755F083A6583}"/>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40802554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67544" y="1268759"/>
            <a:ext cx="8676456" cy="44644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1.	Israel </a:t>
            </a:r>
            <a:r>
              <a:rPr lang="en-US" sz="1800" dirty="0">
                <a:solidFill>
                  <a:srgbClr val="FFFF00"/>
                </a:solidFill>
                <a:effectLst/>
              </a:rPr>
              <a:t>cleansed</a:t>
            </a:r>
            <a:r>
              <a:rPr lang="en-US" sz="1800" dirty="0">
                <a:effectLst/>
              </a:rPr>
              <a:t> by God’s judgment before the kingdom (1:25; 4:2-4; 29:1-4; 30:26b; 31:6-7)</a:t>
            </a:r>
          </a:p>
          <a:p>
            <a:pPr marL="406400" indent="-406400" algn="l"/>
            <a:r>
              <a:rPr lang="en-US" sz="1800" dirty="0">
                <a:effectLst/>
              </a:rPr>
              <a:t>2.	Israel </a:t>
            </a:r>
            <a:r>
              <a:rPr lang="en-US" sz="1800" dirty="0">
                <a:solidFill>
                  <a:srgbClr val="FFFF00"/>
                </a:solidFill>
                <a:effectLst/>
              </a:rPr>
              <a:t>reunited and regathered to the land</a:t>
            </a:r>
            <a:r>
              <a:rPr lang="en-US" sz="1800" dirty="0">
                <a:effectLst/>
              </a:rPr>
              <a:t> (11:10-13, 15-16; 43:1, 5; 49:6; 61:4; 65:8-9)</a:t>
            </a:r>
          </a:p>
          <a:p>
            <a:pPr marL="406400" indent="-406400" algn="l"/>
            <a:r>
              <a:rPr lang="en-US" sz="1800" dirty="0">
                <a:effectLst/>
              </a:rPr>
              <a:t>3.	Israel </a:t>
            </a:r>
            <a:r>
              <a:rPr lang="en-US" sz="1800" dirty="0">
                <a:solidFill>
                  <a:srgbClr val="FFFF00"/>
                </a:solidFill>
                <a:effectLst/>
              </a:rPr>
              <a:t>victorious over enemies</a:t>
            </a:r>
            <a:r>
              <a:rPr lang="en-US" sz="1800" dirty="0">
                <a:effectLst/>
              </a:rPr>
              <a:t> (2:12-21; 11:14; 24:21-23; 41:11-14; 45:14; 61:2; 66:14b)</a:t>
            </a:r>
          </a:p>
          <a:p>
            <a:pPr marL="406400" indent="-406400" algn="l"/>
            <a:r>
              <a:rPr lang="en-US" sz="1800" dirty="0">
                <a:effectLst/>
              </a:rPr>
              <a:t>4.	Israel </a:t>
            </a:r>
            <a:r>
              <a:rPr lang="en-US" sz="1800" dirty="0">
                <a:solidFill>
                  <a:srgbClr val="FFFF00"/>
                </a:solidFill>
                <a:effectLst/>
              </a:rPr>
              <a:t>free from oppression</a:t>
            </a:r>
            <a:r>
              <a:rPr lang="en-US" sz="1800" dirty="0">
                <a:effectLst/>
              </a:rPr>
              <a:t> (14:3-6; 42:6-7; 49:8-9)</a:t>
            </a:r>
          </a:p>
          <a:p>
            <a:pPr marL="406400" indent="-406400" algn="l"/>
            <a:r>
              <a:rPr lang="en-US" sz="1800" dirty="0">
                <a:effectLst/>
              </a:rPr>
              <a:t>5.	Israel </a:t>
            </a:r>
            <a:r>
              <a:rPr lang="en-US" sz="1800" dirty="0">
                <a:solidFill>
                  <a:srgbClr val="FFFF00"/>
                </a:solidFill>
                <a:effectLst/>
              </a:rPr>
              <a:t>believing in Messiah</a:t>
            </a:r>
            <a:r>
              <a:rPr lang="en-US" sz="1800" dirty="0">
                <a:effectLst/>
              </a:rPr>
              <a:t> (10:20-22; 25:8-9; 26:1-2; </a:t>
            </a:r>
            <a:r>
              <a:rPr lang="en-US" sz="1800" dirty="0"/>
              <a:t>27:9, 12-13; </a:t>
            </a:r>
            <a:r>
              <a:rPr lang="en-US" sz="1800" dirty="0">
                <a:effectLst/>
              </a:rPr>
              <a:t>29:23; 40:9; 45:17, 25; 52:3, 6-7, 9-11; 54:7-10; 62:12)</a:t>
            </a:r>
          </a:p>
          <a:p>
            <a:pPr marL="406400" indent="-406400" algn="l"/>
            <a:r>
              <a:rPr lang="en-US" sz="1800" dirty="0">
                <a:effectLst/>
              </a:rPr>
              <a:t>6.	Israel </a:t>
            </a:r>
            <a:r>
              <a:rPr lang="en-US" sz="1800" dirty="0">
                <a:solidFill>
                  <a:srgbClr val="FFFF00"/>
                </a:solidFill>
                <a:effectLst/>
              </a:rPr>
              <a:t>forgiven, redeemed and righteous</a:t>
            </a:r>
            <a:r>
              <a:rPr lang="en-US" sz="1800" dirty="0">
                <a:effectLst/>
              </a:rPr>
              <a:t> (1:25-27; 2:3; 4:3-4; 33:24; 44:22-24; 45:25; 48:17; 63:16)</a:t>
            </a:r>
          </a:p>
          <a:p>
            <a:pPr marL="406400" indent="-406400" algn="l"/>
            <a:r>
              <a:rPr lang="en-US" sz="1800" dirty="0">
                <a:effectLst/>
              </a:rPr>
              <a:t>7.	Israel </a:t>
            </a:r>
            <a:r>
              <a:rPr lang="en-US" sz="1800" dirty="0">
                <a:solidFill>
                  <a:srgbClr val="FFFF00"/>
                </a:solidFill>
                <a:effectLst/>
              </a:rPr>
              <a:t>blessed and rewarded</a:t>
            </a:r>
            <a:r>
              <a:rPr lang="en-US" sz="1800" dirty="0">
                <a:effectLst/>
              </a:rPr>
              <a:t> by Christ (19:25; 40:10; 62:11; 61:8)</a:t>
            </a:r>
          </a:p>
          <a:p>
            <a:pPr marL="406400" indent="-406400" algn="l"/>
            <a:r>
              <a:rPr lang="en-US" sz="1800" dirty="0">
                <a:effectLst/>
              </a:rPr>
              <a:t>8.	Israel </a:t>
            </a:r>
            <a:r>
              <a:rPr lang="en-US" sz="1800" dirty="0">
                <a:solidFill>
                  <a:srgbClr val="FFFF00"/>
                </a:solidFill>
                <a:effectLst/>
              </a:rPr>
              <a:t>comforted</a:t>
            </a:r>
            <a:r>
              <a:rPr lang="en-US" sz="1800" dirty="0">
                <a:effectLst/>
              </a:rPr>
              <a:t> by Christ (12:1-2; 40:1-2, 11; 49:12; 51:3; 65:18-19; 66:11-13)</a:t>
            </a:r>
          </a:p>
          <a:p>
            <a:pPr marL="406400" indent="-406400" algn="l"/>
            <a:r>
              <a:rPr lang="en-US" sz="1800" dirty="0">
                <a:effectLst/>
              </a:rPr>
              <a:t>9.	Israel </a:t>
            </a:r>
            <a:r>
              <a:rPr lang="en-US" sz="1800" dirty="0">
                <a:solidFill>
                  <a:srgbClr val="FFFF00"/>
                </a:solidFill>
                <a:effectLst/>
              </a:rPr>
              <a:t>filled/empowered by Holy Spirit</a:t>
            </a:r>
            <a:r>
              <a:rPr lang="en-US" sz="1800" dirty="0">
                <a:effectLst/>
              </a:rPr>
              <a:t> as never before (32:15; 44:3; 59:21)</a:t>
            </a:r>
          </a:p>
          <a:p>
            <a:pPr marL="406400" indent="-406400" algn="l"/>
            <a:r>
              <a:rPr lang="en-US" sz="1800" dirty="0">
                <a:effectLst/>
              </a:rPr>
              <a:t>10.	Israel’s </a:t>
            </a:r>
            <a:r>
              <a:rPr lang="en-US" sz="1800" dirty="0">
                <a:solidFill>
                  <a:srgbClr val="FFFF00"/>
                </a:solidFill>
                <a:effectLst/>
              </a:rPr>
              <a:t>covenants fulfilled </a:t>
            </a:r>
            <a:r>
              <a:rPr lang="en-US" sz="1800" dirty="0">
                <a:effectLst/>
              </a:rPr>
              <a:t>(42:6; 49:8; 54:10; 61:8)</a:t>
            </a:r>
          </a:p>
        </p:txBody>
      </p:sp>
      <p:sp>
        <p:nvSpPr>
          <p:cNvPr id="5" name="Rectangle 2">
            <a:extLst>
              <a:ext uri="{FF2B5EF4-FFF2-40B4-BE49-F238E27FC236}">
                <a16:creationId xmlns:a16="http://schemas.microsoft.com/office/drawing/2014/main" id="{2C57C9FC-0B77-CB48-A85F-E7A1A2F543B3}"/>
              </a:ext>
            </a:extLst>
          </p:cNvPr>
          <p:cNvSpPr txBox="1">
            <a:spLocks noChangeArrowheads="1"/>
          </p:cNvSpPr>
          <p:nvPr/>
        </p:nvSpPr>
        <p:spPr bwMode="auto">
          <a:xfrm>
            <a:off x="58189" y="764704"/>
            <a:ext cx="9085811"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sz="2000" dirty="0">
                <a:effectLst/>
              </a:rPr>
              <a:t>D.	Israel’s spiritual restoration</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899592" y="5687890"/>
            <a:ext cx="7133563"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a.	Abrahamic (19:25; 41:8-10)</a:t>
            </a:r>
          </a:p>
          <a:p>
            <a:pPr marL="406400" indent="-406400" algn="l"/>
            <a:r>
              <a:rPr lang="en-US" sz="1800" dirty="0">
                <a:effectLst/>
              </a:rPr>
              <a:t>b.	Davidic (9:7; 11:1-2; 55:3)</a:t>
            </a:r>
          </a:p>
          <a:p>
            <a:pPr marL="406400" indent="-406400" algn="l"/>
            <a:r>
              <a:rPr lang="en-US" sz="1800" dirty="0">
                <a:effectLst/>
              </a:rPr>
              <a:t>c.	Land (11:11-16; 65:9)</a:t>
            </a:r>
          </a:p>
          <a:p>
            <a:pPr marL="406400" indent="-406400" algn="l"/>
            <a:r>
              <a:rPr lang="en-US" sz="1800" dirty="0">
                <a:effectLst/>
              </a:rPr>
              <a:t>d.	New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323528" y="3212976"/>
            <a:ext cx="8712968" cy="576064"/>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13513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62</a:t>
            </a:r>
          </a:p>
        </p:txBody>
      </p:sp>
    </p:spTree>
    <p:extLst>
      <p:ext uri="{BB962C8B-B14F-4D97-AF65-F5344CB8AC3E}">
        <p14:creationId xmlns:p14="http://schemas.microsoft.com/office/powerpoint/2010/main" val="383407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Take no rest, all you who pray to 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en-SG" sz="3200" b="1" i="0" u="none" strike="noStrike" kern="1200" cap="none" spc="0" normalizeH="0" baseline="30000" noProof="0" dirty="0">
                <a:ln>
                  <a:noFill/>
                </a:ln>
                <a:solidFill>
                  <a:prstClr val="white"/>
                </a:solidFill>
                <a:effectLst>
                  <a:glow rad="165100">
                    <a:prstClr val="black"/>
                  </a:glow>
                </a:effectLst>
                <a:uLnTx/>
                <a:uFillTx/>
                <a:latin typeface="Arial"/>
                <a:ea typeface="ＭＳ Ｐゴシック"/>
                <a:cs typeface="Arial"/>
              </a:rPr>
              <a:t>7</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Give 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no rest until he completes his work, until he makes Jerusalem the pride of the earth</a:t>
            </a: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(Isa. 62:6-7 </a:t>
            </a:r>
            <a:r>
              <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NLT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 Jerusalem, I have posted watchmen on your walls; they will pray day and night, continually. </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p:txBody>
      </p:sp>
    </p:spTree>
    <p:extLst>
      <p:ext uri="{BB962C8B-B14F-4D97-AF65-F5344CB8AC3E}">
        <p14:creationId xmlns:p14="http://schemas.microsoft.com/office/powerpoint/2010/main" val="1413263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 has sworn to Jerusalem by his own strength: </a:t>
            </a:r>
            <a:r>
              <a:rPr kumimoji="0" lang="uk-UA"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I will never again hand you over to your enemies. Never again will foreign warriors come and take away your grain and new wine</a:t>
            </a:r>
            <a:r>
              <a:rPr kumimoji="0" lang="uk-UA"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b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b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(Isa. 62:8 </a:t>
            </a:r>
            <a:r>
              <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NLT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p>
        </p:txBody>
      </p:sp>
    </p:spTree>
    <p:extLst>
      <p:ext uri="{BB962C8B-B14F-4D97-AF65-F5344CB8AC3E}">
        <p14:creationId xmlns:p14="http://schemas.microsoft.com/office/powerpoint/2010/main" val="2752770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889757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58938"/>
            <a:ext cx="4572000" cy="68285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Awake, O sword, against my shepherd, the man who is my partner,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Strike down the shepherd, and the sheep will be scattered, and I will turn against the lambs. </a:t>
            </a:r>
            <a:r>
              <a:rPr lang="en-US" sz="2800" b="1" baseline="30000" dirty="0">
                <a:effectLst>
                  <a:glow rad="127000">
                    <a:schemeClr val="tx1"/>
                  </a:glow>
                </a:effectLst>
                <a:latin typeface="Arial" charset="0"/>
                <a:ea typeface="ＭＳ Ｐゴシック" charset="0"/>
                <a:cs typeface="ＭＳ Ｐゴシック" charset="0"/>
              </a:rPr>
              <a:t>8 </a:t>
            </a:r>
            <a:r>
              <a:rPr lang="en-US" sz="2800" b="1" dirty="0">
                <a:solidFill>
                  <a:srgbClr val="FFFF00"/>
                </a:solidFill>
                <a:effectLst>
                  <a:glow rad="127000">
                    <a:schemeClr val="tx1"/>
                  </a:glow>
                </a:effectLst>
                <a:latin typeface="Arial" charset="0"/>
                <a:ea typeface="ＭＳ Ｐゴシック" charset="0"/>
                <a:cs typeface="ＭＳ Ｐゴシック" charset="0"/>
              </a:rPr>
              <a:t>Two-thirds of the people in the land will be cut off and die</a:t>
            </a:r>
            <a:r>
              <a:rPr lang="en-US"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one-third will be left in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(Zechariah 13:7-8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02154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bring that group through the fire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make them pure.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refine them like silver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purify them like gold.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call on my name,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answer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my people,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they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our God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(Zechariah 13:9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91840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concerning Israel, Isaiah the prophet cried out,</a:t>
            </a:r>
          </a:p>
          <a:p>
            <a:endParaRPr lang="en-US" sz="2800" dirty="0"/>
          </a:p>
          <a:p>
            <a:r>
              <a:rPr lang="en-US" sz="2800" dirty="0"/>
              <a:t>‘Though the people of Israel are as numerous as the sand of the seashore,</a:t>
            </a:r>
          </a:p>
          <a:p>
            <a:r>
              <a:rPr lang="en-US" sz="2800" dirty="0">
                <a:solidFill>
                  <a:srgbClr val="FFFF00"/>
                </a:solidFill>
              </a:rPr>
              <a:t>only a remnant will be saved</a:t>
            </a:r>
            <a:r>
              <a:rPr lang="en-US" sz="2800" dirty="0"/>
              <a:t>.</a:t>
            </a:r>
          </a:p>
          <a:p>
            <a:r>
              <a:rPr lang="en-US" sz="2800" baseline="30000" dirty="0"/>
              <a:t>28 </a:t>
            </a:r>
            <a:r>
              <a:rPr lang="en-US" sz="2800" dirty="0"/>
              <a:t>For the L</a:t>
            </a:r>
            <a:r>
              <a:rPr lang="en-US" dirty="0"/>
              <a:t>ORD</a:t>
            </a:r>
            <a:r>
              <a:rPr lang="en-US" sz="2800" dirty="0"/>
              <a:t> will carry out his sentence upon the earth</a:t>
            </a:r>
          </a:p>
          <a:p>
            <a:r>
              <a:rPr lang="en-US" sz="2800" dirty="0"/>
              <a:t>quickly and with finality’”</a:t>
            </a:r>
            <a:br>
              <a:rPr lang="en-US" sz="2800" dirty="0"/>
            </a:br>
            <a:endParaRPr lang="en-US" sz="2800" dirty="0"/>
          </a:p>
          <a:p>
            <a:r>
              <a:rPr lang="en-US" sz="2800" dirty="0"/>
              <a:t>(</a:t>
            </a:r>
            <a:r>
              <a:rPr kumimoji="0" lang="en-US" sz="2800" b="1" i="0" u="none" strike="noStrike" kern="1200" cap="none" spc="0" normalizeH="0" noProof="0" dirty="0">
                <a:ln>
                  <a:noFill/>
                </a:ln>
                <a:solidFill>
                  <a:srgbClr val="FFFFFF"/>
                </a:solidFill>
                <a:effectLst>
                  <a:glow rad="127000">
                    <a:srgbClr val="000000"/>
                  </a:glow>
                </a:effectLst>
                <a:uLnTx/>
                <a:uFillTx/>
              </a:rPr>
              <a:t>Romans 9:27-28, quoting Isaiah </a:t>
            </a:r>
            <a:r>
              <a:rPr lang="en-US" sz="2800" dirty="0"/>
              <a:t>10:22-23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40035335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Isaiah said the same thing in another place:</a:t>
            </a:r>
          </a:p>
          <a:p>
            <a:r>
              <a:rPr lang="en-US" sz="2800" dirty="0"/>
              <a:t> </a:t>
            </a:r>
          </a:p>
          <a:p>
            <a:r>
              <a:rPr lang="en-US" sz="2800" dirty="0"/>
              <a:t>‘If the L</a:t>
            </a:r>
            <a:r>
              <a:rPr lang="en-US" dirty="0"/>
              <a:t>ORD</a:t>
            </a:r>
            <a:r>
              <a:rPr lang="en-US" sz="2800" dirty="0"/>
              <a:t> of Heaven’s Armies</a:t>
            </a:r>
          </a:p>
          <a:p>
            <a:r>
              <a:rPr lang="en-US" sz="2800" dirty="0">
                <a:solidFill>
                  <a:srgbClr val="FFFF00"/>
                </a:solidFill>
              </a:rPr>
              <a:t>had not spared a few of our children</a:t>
            </a:r>
            <a:r>
              <a:rPr lang="en-US" sz="2800" dirty="0"/>
              <a:t>,</a:t>
            </a:r>
          </a:p>
          <a:p>
            <a:r>
              <a:rPr lang="en-US" sz="2800" dirty="0"/>
              <a:t>we would have been wiped out like Sodom,</a:t>
            </a:r>
          </a:p>
          <a:p>
            <a:r>
              <a:rPr lang="en-US" sz="2800" dirty="0"/>
              <a:t>destroyed like Gomorrah’”</a:t>
            </a:r>
            <a:br>
              <a:rPr lang="en-US" sz="2800" dirty="0"/>
            </a:br>
            <a:endParaRPr lang="en-US" sz="2800" dirty="0"/>
          </a:p>
          <a:p>
            <a:r>
              <a:rPr lang="en-US" sz="2800" dirty="0"/>
              <a:t>(Romans 9:29, </a:t>
            </a:r>
            <a:r>
              <a:rPr kumimoji="0" lang="en-US" sz="2800" b="1" i="0" u="none" strike="noStrike" kern="1200" cap="none" spc="0" normalizeH="0" noProof="0" dirty="0">
                <a:ln>
                  <a:noFill/>
                </a:ln>
                <a:solidFill>
                  <a:srgbClr val="FFFFFF"/>
                </a:solidFill>
                <a:effectLst>
                  <a:glow rad="127000">
                    <a:srgbClr val="000000"/>
                  </a:glow>
                </a:effectLst>
                <a:uLnTx/>
                <a:uFillTx/>
              </a:rPr>
              <a:t>quoting Isaiah </a:t>
            </a:r>
            <a:r>
              <a:rPr lang="en-US" sz="2800" dirty="0"/>
              <a:t>1:9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6914250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“I am placing a stone in Jerusalem that makes people stumble,</a:t>
            </a:r>
          </a:p>
          <a:p>
            <a:r>
              <a:rPr lang="en-US" sz="2800" dirty="0">
                <a:solidFill>
                  <a:srgbClr val="FFFF00"/>
                </a:solidFill>
              </a:rPr>
              <a:t>a rock that makes them fall</a:t>
            </a:r>
            <a:r>
              <a:rPr lang="en-US" sz="2800" dirty="0"/>
              <a:t>.</a:t>
            </a:r>
          </a:p>
          <a:p>
            <a:r>
              <a:rPr lang="en-US" sz="2800" dirty="0"/>
              <a:t>But anyone who trusts in him</a:t>
            </a:r>
          </a:p>
          <a:p>
            <a:r>
              <a:rPr lang="en-US" sz="2800" dirty="0"/>
              <a:t>will never be disgraced”</a:t>
            </a:r>
            <a:br>
              <a:rPr lang="en-US" sz="2800" dirty="0"/>
            </a:br>
            <a:endParaRPr lang="en-US" sz="2800" dirty="0"/>
          </a:p>
          <a:p>
            <a:r>
              <a:rPr lang="en-US" sz="2800" dirty="0"/>
              <a:t>(</a:t>
            </a:r>
            <a:r>
              <a:rPr kumimoji="0" lang="en-US" sz="2800" b="1" i="0" u="none" strike="noStrike" kern="1200" cap="none" spc="0" normalizeH="0" noProof="0" dirty="0">
                <a:ln>
                  <a:noFill/>
                </a:ln>
                <a:solidFill>
                  <a:srgbClr val="FFFFFF"/>
                </a:solidFill>
                <a:effectLst>
                  <a:glow rad="127000">
                    <a:srgbClr val="000000"/>
                  </a:glow>
                </a:effectLst>
                <a:uLnTx/>
                <a:uFillTx/>
              </a:rPr>
              <a:t>Romans 9:33, quoting Isaiah </a:t>
            </a:r>
            <a:r>
              <a:rPr lang="en-US" sz="2800" noProof="0" dirty="0"/>
              <a:t>8:14; 28:16</a:t>
            </a:r>
            <a:r>
              <a:rPr lang="en-US" sz="2800" dirty="0"/>
              <a:t>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7468050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“But regarding Israel, God said,</a:t>
            </a:r>
          </a:p>
          <a:p>
            <a:endParaRPr lang="en-US" sz="2800" dirty="0"/>
          </a:p>
          <a:p>
            <a:r>
              <a:rPr lang="en-US" sz="2800" dirty="0"/>
              <a:t>‘All day long I opened my arms to them,</a:t>
            </a:r>
          </a:p>
          <a:p>
            <a:r>
              <a:rPr lang="en-US" sz="2800" dirty="0"/>
              <a:t>but </a:t>
            </a:r>
            <a:r>
              <a:rPr lang="en-US" sz="2800" dirty="0">
                <a:solidFill>
                  <a:srgbClr val="FFFF00"/>
                </a:solidFill>
              </a:rPr>
              <a:t>they were disobedient and rebellious</a:t>
            </a:r>
            <a:r>
              <a:rPr lang="en-US" sz="2800" dirty="0"/>
              <a:t>’”</a:t>
            </a:r>
            <a:br>
              <a:rPr lang="en-US" sz="2800" dirty="0"/>
            </a:br>
            <a:endParaRPr lang="en-US" sz="2800" dirty="0"/>
          </a:p>
          <a:p>
            <a:r>
              <a:rPr lang="en-US" sz="2800" dirty="0"/>
              <a:t>(Romans 10:21, quoting Isaiah 65:2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331260568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“So this is the situation: </a:t>
            </a:r>
            <a:r>
              <a:rPr lang="en-US" sz="2800" dirty="0">
                <a:solidFill>
                  <a:srgbClr val="FFFF00"/>
                </a:solidFill>
              </a:rPr>
              <a:t>Most of the people of Israel have not found the favor of God they are looking for</a:t>
            </a:r>
            <a:r>
              <a:rPr lang="en-US" sz="2800" dirty="0"/>
              <a:t> so earnestly. </a:t>
            </a:r>
            <a:br>
              <a:rPr lang="en-US" sz="2800" dirty="0"/>
            </a:br>
            <a:r>
              <a:rPr lang="en-US" sz="2800" dirty="0"/>
              <a:t>A few have—the ones God has chosen—but </a:t>
            </a:r>
            <a:r>
              <a:rPr lang="en-US" sz="2800" dirty="0">
                <a:solidFill>
                  <a:srgbClr val="FFFF00"/>
                </a:solidFill>
              </a:rPr>
              <a:t>the hearts of the rest were hardened</a:t>
            </a:r>
            <a:r>
              <a:rPr lang="en-US" sz="2800" dirty="0"/>
              <a:t>. </a:t>
            </a:r>
            <a:r>
              <a:rPr lang="en-US" sz="2800" baseline="30000" dirty="0"/>
              <a:t>8 </a:t>
            </a:r>
            <a:r>
              <a:rPr lang="en-US" sz="2800" dirty="0"/>
              <a:t>As the Scriptures say,</a:t>
            </a:r>
          </a:p>
          <a:p>
            <a:r>
              <a:rPr lang="en-US" sz="2800" dirty="0"/>
              <a:t> ‘God has put them into a deep sleep.</a:t>
            </a:r>
          </a:p>
          <a:p>
            <a:r>
              <a:rPr lang="en-US" sz="2800" dirty="0"/>
              <a:t>To this day he has shut their eyes so </a:t>
            </a:r>
            <a:r>
              <a:rPr lang="en-US" sz="2800" dirty="0">
                <a:solidFill>
                  <a:srgbClr val="FFFF00"/>
                </a:solidFill>
              </a:rPr>
              <a:t>they do not see</a:t>
            </a:r>
            <a:r>
              <a:rPr lang="en-US" sz="2800" dirty="0"/>
              <a:t>, and closed their ears so </a:t>
            </a:r>
            <a:r>
              <a:rPr lang="en-US" sz="2800" dirty="0">
                <a:solidFill>
                  <a:srgbClr val="FFFF00"/>
                </a:solidFill>
              </a:rPr>
              <a:t>they do not hear</a:t>
            </a:r>
            <a:r>
              <a:rPr lang="en-US" sz="2800" dirty="0"/>
              <a:t>’”</a:t>
            </a:r>
            <a:br>
              <a:rPr lang="en-US" sz="2800" dirty="0"/>
            </a:br>
            <a:endParaRPr lang="en-US" sz="2800" dirty="0"/>
          </a:p>
          <a:p>
            <a:r>
              <a:rPr lang="en-US" sz="2800" dirty="0"/>
              <a:t>(Romans 11:7-8, quoting Isaiah 29:10; </a:t>
            </a:r>
            <a:r>
              <a:rPr lang="en-US" sz="2800" noProof="0" dirty="0"/>
              <a:t>Deut 29:4</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5772283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so </a:t>
            </a:r>
            <a:r>
              <a:rPr lang="en-US" sz="2800" dirty="0">
                <a:solidFill>
                  <a:srgbClr val="FFFF00"/>
                </a:solidFill>
              </a:rPr>
              <a:t>all Israel will be saved</a:t>
            </a:r>
            <a:r>
              <a:rPr lang="en-US" sz="2800" dirty="0"/>
              <a:t>. As the Scriptures say,</a:t>
            </a:r>
          </a:p>
          <a:p>
            <a:r>
              <a:rPr lang="en-US" sz="2800" dirty="0"/>
              <a:t> </a:t>
            </a:r>
          </a:p>
          <a:p>
            <a:r>
              <a:rPr lang="en-US" sz="2800" dirty="0"/>
              <a:t>‘The one who rescues will come from Jerusalem,</a:t>
            </a:r>
          </a:p>
          <a:p>
            <a:r>
              <a:rPr lang="en-US" sz="2800" dirty="0"/>
              <a:t>and </a:t>
            </a:r>
            <a:r>
              <a:rPr lang="en-US" sz="2800" dirty="0">
                <a:solidFill>
                  <a:srgbClr val="FFFF00"/>
                </a:solidFill>
              </a:rPr>
              <a:t>he will turn Israel away from ungodliness</a:t>
            </a:r>
            <a:r>
              <a:rPr lang="en-US" sz="2800" dirty="0"/>
              <a:t>.</a:t>
            </a:r>
          </a:p>
          <a:p>
            <a:r>
              <a:rPr lang="en-US" sz="2800" baseline="30000" dirty="0"/>
              <a:t>27  </a:t>
            </a:r>
            <a:r>
              <a:rPr lang="en-US" sz="2800" dirty="0"/>
              <a:t>And this is my covenant with them,</a:t>
            </a:r>
          </a:p>
          <a:p>
            <a:r>
              <a:rPr lang="en-US" sz="2800" dirty="0"/>
              <a:t>that</a:t>
            </a:r>
            <a:r>
              <a:rPr lang="en-US" sz="2800" dirty="0">
                <a:solidFill>
                  <a:srgbClr val="FFFF00"/>
                </a:solidFill>
              </a:rPr>
              <a:t> I will take away their sins</a:t>
            </a:r>
            <a:r>
              <a:rPr lang="en-US" sz="2800" dirty="0"/>
              <a:t>’”</a:t>
            </a:r>
            <a:br>
              <a:rPr lang="en-US" sz="2800" dirty="0"/>
            </a:br>
            <a:endParaRPr lang="en-US" sz="2800" dirty="0"/>
          </a:p>
          <a:p>
            <a:r>
              <a:rPr lang="en-US" sz="2800" dirty="0"/>
              <a:t>(Romans 11:26-27, quoting Isaiah 59:20-21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16424978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4000" b="1" dirty="0">
                <a:solidFill>
                  <a:schemeClr val="tx1"/>
                </a:solidFill>
                <a:effectLst/>
                <a:latin typeface="Arial" charset="0"/>
                <a:ea typeface="ＭＳ Ｐゴシック" charset="0"/>
                <a:cs typeface="ＭＳ Ｐゴシック" charset="0"/>
              </a:rPr>
              <a:t>Only a Remnant of Jews Saved</a:t>
            </a:r>
            <a:endParaRPr lang="en-US" sz="40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For the Scriptures say,</a:t>
            </a:r>
          </a:p>
          <a:p>
            <a:endParaRPr lang="en-US" sz="2800" dirty="0"/>
          </a:p>
          <a:p>
            <a:r>
              <a:rPr lang="en-US" sz="2800" dirty="0"/>
              <a:t>“‘As surely as I live,’ says the L</a:t>
            </a:r>
            <a:r>
              <a:rPr lang="en-US" dirty="0"/>
              <a:t>ORD</a:t>
            </a:r>
            <a:r>
              <a:rPr lang="en-US" sz="2800" dirty="0"/>
              <a:t>,</a:t>
            </a:r>
          </a:p>
          <a:p>
            <a:r>
              <a:rPr lang="en-US" sz="2800" dirty="0"/>
              <a:t>‘every knee will bend to me,</a:t>
            </a:r>
          </a:p>
          <a:p>
            <a:r>
              <a:rPr lang="en-US" sz="2800" dirty="0"/>
              <a:t>and </a:t>
            </a:r>
            <a:r>
              <a:rPr lang="en-US" sz="2800" dirty="0">
                <a:solidFill>
                  <a:srgbClr val="FFFF00"/>
                </a:solidFill>
              </a:rPr>
              <a:t>every tongue will declare allegiance to God</a:t>
            </a:r>
            <a:r>
              <a:rPr lang="en-US" sz="2800" dirty="0"/>
              <a:t>.’”</a:t>
            </a:r>
            <a:br>
              <a:rPr lang="en-US" sz="2800" dirty="0"/>
            </a:br>
            <a:endParaRPr lang="en-US" sz="2800" dirty="0"/>
          </a:p>
          <a:p>
            <a:r>
              <a:rPr lang="en-US" sz="2800" dirty="0"/>
              <a:t>(Romans 14:11, quoting Isaiah 49:18; 55:23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416946594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63</a:t>
            </a:r>
          </a:p>
        </p:txBody>
      </p:sp>
    </p:spTree>
    <p:extLst>
      <p:ext uri="{BB962C8B-B14F-4D97-AF65-F5344CB8AC3E}">
        <p14:creationId xmlns:p14="http://schemas.microsoft.com/office/powerpoint/2010/main" val="2437481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200191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t>2.	God promises the Servant will prepare Jerusalem for the Father to usher in the millennium (61:1–63:6).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2996952"/>
            <a:ext cx="9144000" cy="27213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solidFill>
                  <a:srgbClr val="FFFF00"/>
                </a:solidFill>
              </a:rPr>
              <a:t>3.	Israel’s remnant prays for forgiveness and restoration, resulting in God’s answer with judgment and restoration (63:7–65:25).</a:t>
            </a:r>
          </a:p>
          <a:p>
            <a:pPr marL="922338" indent="-457200" algn="l">
              <a:buAutoNum type="alphaLcPeriod"/>
              <a:defRPr/>
            </a:pPr>
            <a:r>
              <a:rPr lang="en-US" dirty="0">
                <a:solidFill>
                  <a:srgbClr val="FFFF00"/>
                </a:solidFill>
              </a:rPr>
              <a:t>Israel’s remnant prays for forgiveness from past rebellion and for future restoration (63:7–64:12).</a:t>
            </a:r>
          </a:p>
          <a:p>
            <a:pPr marL="922338" indent="-457200" algn="l">
              <a:defRPr/>
            </a:pPr>
            <a:r>
              <a:rPr lang="en-US" dirty="0">
                <a:solidFill>
                  <a:srgbClr val="FFFF00"/>
                </a:solidFill>
              </a:rPr>
              <a:t>b.	God gives his reasons for judging the people but also his promise to restore them in the millennium (Isa 65).</a:t>
            </a:r>
          </a:p>
        </p:txBody>
      </p:sp>
    </p:spTree>
    <p:extLst>
      <p:ext uri="{BB962C8B-B14F-4D97-AF65-F5344CB8AC3E}">
        <p14:creationId xmlns:p14="http://schemas.microsoft.com/office/powerpoint/2010/main" val="19210726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1088" y="857250"/>
            <a:ext cx="4663440" cy="5143500"/>
          </a:xfrm>
          <a:prstGeom prst="rect">
            <a:avLst/>
          </a:prstGeom>
        </p:spPr>
      </p:pic>
      <p:sp>
        <p:nvSpPr>
          <p:cNvPr id="2" name="Rectangle 1"/>
          <p:cNvSpPr/>
          <p:nvPr/>
        </p:nvSpPr>
        <p:spPr>
          <a:xfrm>
            <a:off x="29488" y="41711"/>
            <a:ext cx="5262591" cy="6555641"/>
          </a:xfrm>
          <a:prstGeom prst="rect">
            <a:avLst/>
          </a:prstGeom>
          <a:solidFill>
            <a:schemeClr val="tx1"/>
          </a:solidFill>
        </p:spPr>
        <p:txBody>
          <a:bodyPr wrap="square">
            <a:spAutoFit/>
          </a:bodyPr>
          <a:lstStyle/>
          <a:p>
            <a:pPr>
              <a:defRPr/>
            </a:pPr>
            <a:r>
              <a:rPr lang="en-US" sz="2000" b="1" dirty="0">
                <a:solidFill>
                  <a:srgbClr val="FFFFFF"/>
                </a:solidFill>
                <a:effectLst>
                  <a:glow rad="101600">
                    <a:srgbClr val="000000"/>
                  </a:glow>
                </a:effectLst>
                <a:latin typeface="Arial Narrow" charset="0"/>
                <a:ea typeface="Arial Narrow" charset="0"/>
                <a:cs typeface="Arial Narrow" charset="0"/>
              </a:rPr>
              <a:t>“Who is this who comes from Edom, from the city of Bozrah, with his clothing stained red? Who is this in royal robes, marching in his great strength? It is I, the L</a:t>
            </a:r>
            <a:r>
              <a:rPr lang="en-US" sz="1800" b="1" dirty="0">
                <a:solidFill>
                  <a:srgbClr val="FFFFFF"/>
                </a:solidFill>
                <a:effectLst>
                  <a:glow rad="101600">
                    <a:srgbClr val="000000"/>
                  </a:glow>
                </a:effectLst>
                <a:latin typeface="Arial Narrow" charset="0"/>
                <a:ea typeface="Arial Narrow" charset="0"/>
                <a:cs typeface="Arial Narrow" charset="0"/>
              </a:rPr>
              <a:t>ORD</a:t>
            </a:r>
            <a:r>
              <a:rPr lang="en-US" sz="2000" b="1" dirty="0">
                <a:solidFill>
                  <a:srgbClr val="FFFFFF"/>
                </a:solidFill>
                <a:effectLst>
                  <a:glow rad="101600">
                    <a:srgbClr val="000000"/>
                  </a:glow>
                </a:effectLst>
                <a:latin typeface="Arial Narrow" charset="0"/>
                <a:ea typeface="Arial Narrow" charset="0"/>
                <a:cs typeface="Arial Narrow" charset="0"/>
              </a:rPr>
              <a:t>, announcing your salvation! It is I, the L</a:t>
            </a:r>
            <a:r>
              <a:rPr lang="en-US" sz="1800" b="1" dirty="0">
                <a:solidFill>
                  <a:srgbClr val="FFFFFF"/>
                </a:solidFill>
                <a:effectLst>
                  <a:glow rad="101600">
                    <a:srgbClr val="000000"/>
                  </a:glow>
                </a:effectLst>
                <a:latin typeface="Arial Narrow" charset="0"/>
                <a:ea typeface="Arial Narrow" charset="0"/>
                <a:cs typeface="Arial Narrow" charset="0"/>
              </a:rPr>
              <a:t>ORD</a:t>
            </a:r>
            <a:r>
              <a:rPr lang="en-US" sz="2000" b="1" dirty="0">
                <a:solidFill>
                  <a:srgbClr val="FFFFFF"/>
                </a:solidFill>
                <a:effectLst>
                  <a:glow rad="101600">
                    <a:srgbClr val="000000"/>
                  </a:glow>
                </a:effectLst>
                <a:latin typeface="Arial Narrow" charset="0"/>
                <a:ea typeface="Arial Narrow" charset="0"/>
                <a:cs typeface="Arial Narrow" charset="0"/>
              </a:rPr>
              <a:t>, who has the power to save!</a:t>
            </a:r>
          </a:p>
          <a:p>
            <a:pPr>
              <a:defRPr/>
            </a:pPr>
            <a:endParaRPr lang="en-US" sz="2000" b="1" dirty="0">
              <a:solidFill>
                <a:srgbClr val="FFFFFF"/>
              </a:solidFill>
              <a:effectLst>
                <a:glow rad="101600">
                  <a:srgbClr val="000000"/>
                </a:glow>
              </a:effectLst>
              <a:latin typeface="Arial Narrow" charset="0"/>
              <a:ea typeface="Arial Narrow" charset="0"/>
              <a:cs typeface="Arial Narrow" charset="0"/>
            </a:endParaRPr>
          </a:p>
          <a:p>
            <a:pPr>
              <a:defRPr/>
            </a:pPr>
            <a:r>
              <a:rPr lang="en-US" sz="2000" b="1" dirty="0">
                <a:solidFill>
                  <a:srgbClr val="FFFFFF"/>
                </a:solidFill>
                <a:effectLst>
                  <a:glow rad="101600">
                    <a:srgbClr val="000000"/>
                  </a:glow>
                </a:effectLst>
                <a:latin typeface="Arial Narrow" charset="0"/>
                <a:ea typeface="Arial Narrow" charset="0"/>
                <a:cs typeface="Arial Narrow" charset="0"/>
              </a:rPr>
              <a:t> </a:t>
            </a:r>
            <a:r>
              <a:rPr lang="en-US" sz="2000" b="1" baseline="30000" dirty="0">
                <a:solidFill>
                  <a:srgbClr val="FFFFFF"/>
                </a:solidFill>
                <a:effectLst>
                  <a:glow rad="101600">
                    <a:srgbClr val="000000"/>
                  </a:glow>
                </a:effectLst>
                <a:latin typeface="Arial Narrow" charset="0"/>
                <a:ea typeface="Arial Narrow" charset="0"/>
                <a:cs typeface="Arial Narrow" charset="0"/>
              </a:rPr>
              <a:t>2  </a:t>
            </a:r>
            <a:r>
              <a:rPr lang="en-US" sz="2000" b="1" dirty="0">
                <a:solidFill>
                  <a:srgbClr val="FFFFFF"/>
                </a:solidFill>
                <a:effectLst>
                  <a:glow rad="101600">
                    <a:srgbClr val="000000"/>
                  </a:glow>
                </a:effectLst>
                <a:latin typeface="Arial Narrow" charset="0"/>
                <a:ea typeface="Arial Narrow" charset="0"/>
                <a:cs typeface="Arial Narrow" charset="0"/>
              </a:rPr>
              <a:t>Why are your clothes so red, as if you have been treading out grapes? </a:t>
            </a:r>
            <a:r>
              <a:rPr lang="en-US" sz="2000" b="1" baseline="30000" dirty="0">
                <a:solidFill>
                  <a:srgbClr val="FFFFFF"/>
                </a:solidFill>
                <a:effectLst>
                  <a:glow rad="101600">
                    <a:srgbClr val="000000"/>
                  </a:glow>
                </a:effectLst>
                <a:latin typeface="Arial Narrow" charset="0"/>
                <a:ea typeface="Arial Narrow" charset="0"/>
                <a:cs typeface="Arial Narrow" charset="0"/>
              </a:rPr>
              <a:t>3  </a:t>
            </a:r>
            <a:r>
              <a:rPr lang="en-US" sz="2000" b="1" dirty="0">
                <a:solidFill>
                  <a:srgbClr val="FFFFFF"/>
                </a:solidFill>
                <a:effectLst>
                  <a:glow rad="101600">
                    <a:srgbClr val="000000"/>
                  </a:glow>
                </a:effectLst>
                <a:latin typeface="Arial Narrow" charset="0"/>
                <a:ea typeface="Arial Narrow" charset="0"/>
                <a:cs typeface="Arial Narrow" charset="0"/>
              </a:rPr>
              <a:t>I have been treading the winepress alone; no one was there to help me. In my anger I have trampled my enemies</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as if they were grapes. In my fury I have trampled my foes. Their blood has stained my clothes. </a:t>
            </a:r>
            <a:r>
              <a:rPr lang="en-US" sz="2000" b="1" baseline="30000" dirty="0">
                <a:solidFill>
                  <a:srgbClr val="FFFFFF"/>
                </a:solidFill>
                <a:effectLst>
                  <a:glow rad="101600">
                    <a:srgbClr val="000000"/>
                  </a:glow>
                </a:effectLst>
                <a:latin typeface="Arial Narrow" charset="0"/>
                <a:ea typeface="Arial Narrow" charset="0"/>
                <a:cs typeface="Arial Narrow" charset="0"/>
              </a:rPr>
              <a:t>4 </a:t>
            </a:r>
            <a:r>
              <a:rPr lang="en-US" sz="2000" b="1" dirty="0">
                <a:solidFill>
                  <a:srgbClr val="FFFFFF"/>
                </a:solidFill>
                <a:effectLst>
                  <a:glow rad="101600">
                    <a:srgbClr val="000000"/>
                  </a:glow>
                </a:effectLst>
                <a:latin typeface="Arial Narrow" charset="0"/>
                <a:ea typeface="Arial Narrow" charset="0"/>
                <a:cs typeface="Arial Narrow" charset="0"/>
              </a:rPr>
              <a:t>For the time has come for me to avenge my people, to ransom them from their oppressors. </a:t>
            </a:r>
            <a:r>
              <a:rPr lang="en-US" sz="2000" b="1" baseline="30000" dirty="0">
                <a:solidFill>
                  <a:srgbClr val="FFFFFF"/>
                </a:solidFill>
                <a:effectLst>
                  <a:glow rad="101600">
                    <a:srgbClr val="000000"/>
                  </a:glow>
                </a:effectLst>
                <a:latin typeface="Arial Narrow" charset="0"/>
                <a:ea typeface="Arial Narrow" charset="0"/>
                <a:cs typeface="Arial Narrow" charset="0"/>
              </a:rPr>
              <a:t>5  </a:t>
            </a:r>
            <a:r>
              <a:rPr lang="en-US" sz="2000" b="1" dirty="0">
                <a:solidFill>
                  <a:srgbClr val="FFFFFF"/>
                </a:solidFill>
                <a:effectLst>
                  <a:glow rad="101600">
                    <a:srgbClr val="000000"/>
                  </a:glow>
                </a:effectLst>
                <a:latin typeface="Arial Narrow" charset="0"/>
                <a:ea typeface="Arial Narrow" charset="0"/>
                <a:cs typeface="Arial Narrow" charset="0"/>
              </a:rPr>
              <a:t>I was amazed to see that no one intervened to help the oppressed. So I myself stepped in to save them with my strong arm, and my wrath sustained me.</a:t>
            </a:r>
          </a:p>
          <a:p>
            <a:pPr>
              <a:defRPr/>
            </a:pPr>
            <a:r>
              <a:rPr lang="en-US" sz="2000" b="1" baseline="30000" dirty="0">
                <a:solidFill>
                  <a:srgbClr val="FFFFFF"/>
                </a:solidFill>
                <a:effectLst>
                  <a:glow rad="101600">
                    <a:srgbClr val="000000"/>
                  </a:glow>
                </a:effectLst>
                <a:latin typeface="Arial Narrow" charset="0"/>
                <a:ea typeface="Arial Narrow" charset="0"/>
                <a:cs typeface="Arial Narrow" charset="0"/>
              </a:rPr>
              <a:t>6  </a:t>
            </a:r>
            <a:r>
              <a:rPr lang="en-US" sz="2000" b="1" dirty="0">
                <a:solidFill>
                  <a:srgbClr val="FFFFFF"/>
                </a:solidFill>
                <a:effectLst>
                  <a:glow rad="101600">
                    <a:srgbClr val="000000"/>
                  </a:glow>
                </a:effectLst>
                <a:latin typeface="Arial Narrow" charset="0"/>
                <a:ea typeface="Arial Narrow" charset="0"/>
                <a:cs typeface="Arial Narrow" charset="0"/>
              </a:rPr>
              <a:t>I crushed the nations in my anger</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and made them stagger and fall to the ground,</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spilling their blood upon the earth.</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rPr>
              <a:t>Isaiah 63:1–6 </a:t>
            </a:r>
            <a:r>
              <a:rPr kumimoji="0" lang="en-US" sz="16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rPr>
              <a:t>NLT</a:t>
            </a:r>
            <a:endParaRPr kumimoji="0" lang="en-US" sz="20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55364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7670801" y="1654905"/>
            <a:ext cx="831448"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Tree>
    <p:extLst>
      <p:ext uri="{BB962C8B-B14F-4D97-AF65-F5344CB8AC3E}">
        <p14:creationId xmlns:p14="http://schemas.microsoft.com/office/powerpoint/2010/main" val="3397568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64</a:t>
            </a:r>
          </a:p>
        </p:txBody>
      </p:sp>
    </p:spTree>
    <p:extLst>
      <p:ext uri="{BB962C8B-B14F-4D97-AF65-F5344CB8AC3E}">
        <p14:creationId xmlns:p14="http://schemas.microsoft.com/office/powerpoint/2010/main" val="3376545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2987824" y="3573016"/>
          <a:ext cx="4032448" cy="396240"/>
        </p:xfrm>
        <a:graphic>
          <a:graphicData uri="http://schemas.openxmlformats.org/drawingml/2006/table">
            <a:tbl>
              <a:tblPr bandRow="1">
                <a:tableStyleId>{C083E6E3-FA7D-4D7B-A595-EF9225AFEA82}</a:tableStyleId>
              </a:tblPr>
              <a:tblGrid>
                <a:gridCol w="129614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2967974"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27584"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142982"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2987825"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6958343"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23528"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09274"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0"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339752"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251520"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755576"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27584"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22475"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059113"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6958343"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228185"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11960"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577972"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857624"/>
            <a:ext cx="1003424" cy="1003424"/>
          </a:xfrm>
          <a:prstGeom prst="rect">
            <a:avLst/>
          </a:prstGeom>
        </p:spPr>
      </p:pic>
    </p:spTree>
    <p:extLst>
      <p:ext uri="{BB962C8B-B14F-4D97-AF65-F5344CB8AC3E}">
        <p14:creationId xmlns:p14="http://schemas.microsoft.com/office/powerpoint/2010/main" val="811406215"/>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65</a:t>
            </a:r>
          </a:p>
        </p:txBody>
      </p:sp>
    </p:spTree>
    <p:extLst>
      <p:ext uri="{BB962C8B-B14F-4D97-AF65-F5344CB8AC3E}">
        <p14:creationId xmlns:p14="http://schemas.microsoft.com/office/powerpoint/2010/main" val="2693814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392113" y="533400"/>
            <a:ext cx="8553450" cy="581025"/>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THEOLOGY IN ISAIAH</a:t>
            </a:r>
          </a:p>
        </p:txBody>
      </p:sp>
      <p:sp>
        <p:nvSpPr>
          <p:cNvPr id="1090562" name="Text Box 2"/>
          <p:cNvSpPr txBox="1">
            <a:spLocks noChangeArrowheads="1"/>
          </p:cNvSpPr>
          <p:nvPr/>
        </p:nvSpPr>
        <p:spPr bwMode="auto">
          <a:xfrm>
            <a:off x="392113" y="1295400"/>
            <a:ext cx="8470900" cy="4603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Eschatology (</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cont</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0563" name="Rectangle 3"/>
          <p:cNvSpPr>
            <a:spLocks noChangeArrowheads="1"/>
          </p:cNvSpPr>
          <p:nvPr/>
        </p:nvSpPr>
        <p:spPr bwMode="auto">
          <a:xfrm>
            <a:off x="315913" y="1143000"/>
            <a:ext cx="8718550" cy="762000"/>
          </a:xfrm>
          <a:prstGeom prst="rect">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0564" name="Text Box 4"/>
          <p:cNvSpPr txBox="1">
            <a:spLocks noChangeArrowheads="1"/>
          </p:cNvSpPr>
          <p:nvPr/>
        </p:nvSpPr>
        <p:spPr bwMode="auto">
          <a:xfrm>
            <a:off x="392113" y="2651125"/>
            <a:ext cx="8388350" cy="3390900"/>
          </a:xfrm>
          <a:prstGeom prst="rect">
            <a:avLst/>
          </a:prstGeom>
          <a:blipFill dpi="0" rotWithShape="0">
            <a:blip r:embed="rId3"/>
            <a:srcRect/>
            <a:tile tx="0" ty="0" sx="100000" sy="100000" flip="none" algn="tl"/>
          </a:blipFill>
          <a:ln>
            <a:noFill/>
          </a:ln>
          <a:effectLst>
            <a:outerShdw dist="17819" dir="2700000" algn="ctr" rotWithShape="0">
              <a:srgbClr val="000000">
                <a:alpha val="75014"/>
              </a:srgbClr>
            </a:outerShdw>
          </a:effectLst>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793750" indent="-355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cs typeface="ＭＳ Ｐゴシック" charset="0"/>
              </a:defRPr>
            </a:lvl1pPr>
            <a:lvl2pPr marL="742950" indent="-28575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2pPr>
            <a:lvl3pPr marL="11430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3pPr>
            <a:lvl4pPr marL="16002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4pPr>
            <a:lvl5pPr marL="20574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9pPr>
          </a:lstStyle>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Creation of New Things (65:17) - renewal of the present heaven and earth after Christ</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2nd coming (24:19-23; 34:4)</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Creation of a New Jerusalem  (65:17-18)</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Splendour of a New Jerusalem (60:13)</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Absence of Tears and Sorrow (25:8; 35:10)</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Longevity and the Decrease of Death (25:8; 65:20)</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Absence of Light from the Sun and Moon (24:23; 60:19-20)</a:t>
            </a:r>
          </a:p>
        </p:txBody>
      </p:sp>
      <p:sp>
        <p:nvSpPr>
          <p:cNvPr id="1090565" name="Text Box 5"/>
          <p:cNvSpPr txBox="1">
            <a:spLocks noChangeArrowheads="1"/>
          </p:cNvSpPr>
          <p:nvPr/>
        </p:nvSpPr>
        <p:spPr bwMode="auto">
          <a:xfrm>
            <a:off x="315913" y="2057400"/>
            <a:ext cx="8553450" cy="3968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marL="836613" indent="-836613"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cs typeface="ＭＳ Ｐゴシック" charset="0"/>
              </a:defRPr>
            </a:lvl1pPr>
            <a:lvl2pPr marL="742950" indent="-28575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2pPr>
            <a:lvl3pPr marL="11430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3pPr>
            <a:lvl4pPr marL="16002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4pPr>
            <a:lvl5pPr marL="20574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9pPr>
          </a:lstStyle>
          <a:p>
            <a:pPr marL="836613" marR="0" lvl="0" indent="-836613" algn="ctr" defTabSz="449263" rtl="0" eaLnBrk="1" fontAlgn="base" latinLnBrk="0" hangingPunct="1">
              <a:lnSpc>
                <a:spcPct val="100000"/>
              </a:lnSpc>
              <a:spcBef>
                <a:spcPts val="1250"/>
              </a:spcBef>
              <a:spcAft>
                <a:spcPct val="0"/>
              </a:spcAft>
              <a:buClr>
                <a:srgbClr val="FFFFFF"/>
              </a:buClr>
              <a:buSzPct val="100000"/>
              <a:buFont typeface="Arial" charset="0"/>
              <a:buNone/>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rPr>
              <a:t>3. THE NEW HEAVEN AND NEW EARTH : A New Jerusalem</a:t>
            </a:r>
          </a:p>
        </p:txBody>
      </p:sp>
    </p:spTree>
    <p:extLst>
      <p:ext uri="{BB962C8B-B14F-4D97-AF65-F5344CB8AC3E}">
        <p14:creationId xmlns:p14="http://schemas.microsoft.com/office/powerpoint/2010/main" val="25346649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609600" y="533400"/>
            <a:ext cx="7924800" cy="581025"/>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THEOLOGY IN ISAIAH</a:t>
            </a:r>
          </a:p>
        </p:txBody>
      </p:sp>
      <p:sp>
        <p:nvSpPr>
          <p:cNvPr id="1092610" name="Text Box 2"/>
          <p:cNvSpPr txBox="1">
            <a:spLocks noChangeArrowheads="1"/>
          </p:cNvSpPr>
          <p:nvPr/>
        </p:nvSpPr>
        <p:spPr bwMode="auto">
          <a:xfrm>
            <a:off x="609600" y="1295400"/>
            <a:ext cx="7848600" cy="4603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Eschatology (</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cont</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2611" name="Rectangle 3"/>
          <p:cNvSpPr>
            <a:spLocks noChangeArrowheads="1"/>
          </p:cNvSpPr>
          <p:nvPr/>
        </p:nvSpPr>
        <p:spPr bwMode="auto">
          <a:xfrm>
            <a:off x="533400" y="1143000"/>
            <a:ext cx="8077200" cy="762000"/>
          </a:xfrm>
          <a:prstGeom prst="rect">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2612" name="Text Box 4"/>
          <p:cNvSpPr txBox="1">
            <a:spLocks noChangeArrowheads="1"/>
          </p:cNvSpPr>
          <p:nvPr/>
        </p:nvSpPr>
        <p:spPr bwMode="auto">
          <a:xfrm>
            <a:off x="609600" y="2057400"/>
            <a:ext cx="8001000" cy="41163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2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Everlasting Burning  (34:10; 66:24)</a:t>
            </a: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   Everlasting Torment (50:11)	</a:t>
            </a: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6805" name="Text Box 5"/>
          <p:cNvSpPr txBox="1">
            <a:spLocks noChangeArrowheads="1"/>
          </p:cNvSpPr>
          <p:nvPr/>
        </p:nvSpPr>
        <p:spPr bwMode="auto">
          <a:xfrm>
            <a:off x="609600" y="1981200"/>
            <a:ext cx="8153400" cy="473075"/>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ETERNAL PUNISHMENT</a:t>
            </a:r>
          </a:p>
        </p:txBody>
      </p:sp>
    </p:spTree>
    <p:extLst>
      <p:ext uri="{BB962C8B-B14F-4D97-AF65-F5344CB8AC3E}">
        <p14:creationId xmlns:p14="http://schemas.microsoft.com/office/powerpoint/2010/main" val="340943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5" name="Oval 1"/>
          <p:cNvSpPr>
            <a:spLocks noChangeArrowheads="1"/>
          </p:cNvSpPr>
          <p:nvPr/>
        </p:nvSpPr>
        <p:spPr bwMode="auto">
          <a:xfrm>
            <a:off x="2590800" y="1905000"/>
            <a:ext cx="2590800" cy="1600200"/>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4659" name="Text Box 2"/>
          <p:cNvSpPr txBox="1">
            <a:spLocks noChangeArrowheads="1"/>
          </p:cNvSpPr>
          <p:nvPr/>
        </p:nvSpPr>
        <p:spPr bwMode="auto">
          <a:xfrm>
            <a:off x="762000" y="314325"/>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uk-UA" altLang="ja-JP" sz="4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GB" altLang="ja-JP" sz="4400" b="1" i="0" u="none" strike="noStrike" kern="1200" cap="none" spc="0" normalizeH="0" baseline="0" noProof="0" dirty="0">
                <a:ln>
                  <a:noFill/>
                </a:ln>
                <a:solidFill>
                  <a:srgbClr val="FFFFFF"/>
                </a:solidFill>
                <a:effectLst/>
                <a:uLnTx/>
                <a:uFillTx/>
                <a:latin typeface="Arial" charset="0"/>
                <a:ea typeface="ＭＳ Ｐゴシック" charset="0"/>
              </a:rPr>
              <a:t>s Eschatology</a:t>
            </a:r>
            <a:endParaRPr kumimoji="0" lang="en-GB" sz="4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60" name="Line 3"/>
          <p:cNvSpPr>
            <a:spLocks noChangeShapeType="1"/>
          </p:cNvSpPr>
          <p:nvPr/>
        </p:nvSpPr>
        <p:spPr bwMode="auto">
          <a:xfrm>
            <a:off x="914400" y="3581400"/>
            <a:ext cx="7315200" cy="1588"/>
          </a:xfrm>
          <a:prstGeom prst="line">
            <a:avLst/>
          </a:prstGeom>
          <a:noFill/>
          <a:ln w="57240">
            <a:solidFill>
              <a:srgbClr val="FFFF66"/>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28" name="Text Box 4"/>
          <p:cNvSpPr txBox="1">
            <a:spLocks noChangeArrowheads="1"/>
          </p:cNvSpPr>
          <p:nvPr/>
        </p:nvSpPr>
        <p:spPr bwMode="auto">
          <a:xfrm>
            <a:off x="228600" y="4038600"/>
            <a:ext cx="1616075" cy="1465263"/>
          </a:xfrm>
          <a:prstGeom prst="rect">
            <a:avLst/>
          </a:prstGeom>
          <a:solidFill>
            <a:srgbClr val="362D6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Israel</a:t>
            </a:r>
            <a:r>
              <a:rPr kumimoji="0" lang="uk-UA" altLang="ja-JP"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GB"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 Persecution Leads to Realization of Sin</a:t>
            </a:r>
          </a:p>
        </p:txBody>
      </p:sp>
      <p:sp>
        <p:nvSpPr>
          <p:cNvPr id="77829" name="Text Box 5"/>
          <p:cNvSpPr txBox="1">
            <a:spLocks noChangeArrowheads="1"/>
          </p:cNvSpPr>
          <p:nvPr/>
        </p:nvSpPr>
        <p:spPr bwMode="auto">
          <a:xfrm>
            <a:off x="2362200" y="3886200"/>
            <a:ext cx="1616075" cy="17399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Cry out to God for:</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 forgiveness</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 deliverance (intervention requested)</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GB"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0" name="Text Box 6"/>
          <p:cNvSpPr txBox="1">
            <a:spLocks noChangeArrowheads="1"/>
          </p:cNvSpPr>
          <p:nvPr/>
        </p:nvSpPr>
        <p:spPr bwMode="auto">
          <a:xfrm>
            <a:off x="4267200" y="3886200"/>
            <a:ext cx="2209800" cy="17399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Appearance of God</a:t>
            </a:r>
            <a:r>
              <a:rPr kumimoji="0" lang="uk-UA" altLang="ja-JP" sz="1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GB" altLang="ja-JP" sz="1800" b="0" i="0" u="none" strike="noStrike" kern="1200" cap="none" spc="0" normalizeH="0" baseline="0" noProof="0" dirty="0">
                <a:ln>
                  <a:noFill/>
                </a:ln>
                <a:solidFill>
                  <a:srgbClr val="FFFFFF"/>
                </a:solidFill>
                <a:effectLst/>
                <a:uLnTx/>
                <a:uFillTx/>
                <a:latin typeface="Arial" charset="0"/>
                <a:ea typeface="ＭＳ Ｐゴシック" charset="0"/>
              </a:rPr>
              <a:t>s Glory:</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 New Covenant</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 Enemies Judged</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(intervention granted)</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7831" name="Text Box 7"/>
          <p:cNvSpPr txBox="1">
            <a:spLocks noChangeArrowheads="1"/>
          </p:cNvSpPr>
          <p:nvPr/>
        </p:nvSpPr>
        <p:spPr bwMode="auto">
          <a:xfrm>
            <a:off x="6553200" y="3886200"/>
            <a:ext cx="2590800" cy="119062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174625" indent="-174625"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cs typeface="ＭＳ Ｐゴシック" charset="0"/>
              </a:defRPr>
            </a:lvl1pPr>
            <a:lvl2pPr marL="742950" indent="-28575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2pPr>
            <a:lvl3pPr marL="11430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3pPr>
            <a:lvl4pPr marL="16002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4pPr>
            <a:lvl5pPr marL="20574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9pPr>
          </a:lstStyle>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Restoration of Nation</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Physical Healing</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Restoration of Earth</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Universal Peace</a:t>
            </a:r>
          </a:p>
        </p:txBody>
      </p:sp>
      <p:sp>
        <p:nvSpPr>
          <p:cNvPr id="77832" name="Text Box 8"/>
          <p:cNvSpPr txBox="1">
            <a:spLocks noChangeArrowheads="1"/>
          </p:cNvSpPr>
          <p:nvPr/>
        </p:nvSpPr>
        <p:spPr bwMode="auto">
          <a:xfrm>
            <a:off x="2906713" y="2212975"/>
            <a:ext cx="2057400"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5400" b="1"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
        <p:nvSpPr>
          <p:cNvPr id="77833" name="AutoShape 9"/>
          <p:cNvSpPr>
            <a:spLocks noChangeArrowheads="1"/>
          </p:cNvSpPr>
          <p:nvPr/>
        </p:nvSpPr>
        <p:spPr bwMode="auto">
          <a:xfrm>
            <a:off x="1905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4" name="AutoShape 10"/>
          <p:cNvSpPr>
            <a:spLocks noChangeArrowheads="1"/>
          </p:cNvSpPr>
          <p:nvPr/>
        </p:nvSpPr>
        <p:spPr bwMode="auto">
          <a:xfrm rot="-5400000">
            <a:off x="2665413" y="31623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5" name="AutoShape 11"/>
          <p:cNvSpPr>
            <a:spLocks noChangeArrowheads="1"/>
          </p:cNvSpPr>
          <p:nvPr/>
        </p:nvSpPr>
        <p:spPr bwMode="auto">
          <a:xfrm>
            <a:off x="6096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6" name="AutoShape 12"/>
          <p:cNvSpPr>
            <a:spLocks noChangeArrowheads="1"/>
          </p:cNvSpPr>
          <p:nvPr/>
        </p:nvSpPr>
        <p:spPr bwMode="auto">
          <a:xfrm rot="5400000">
            <a:off x="4764088" y="3163888"/>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762000" y="914400"/>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1" u="none" strike="noStrike" kern="1200" cap="none" spc="0" normalizeH="0" baseline="0" noProof="0">
                <a:ln>
                  <a:noFill/>
                </a:ln>
                <a:solidFill>
                  <a:srgbClr val="FFFFFF"/>
                </a:solidFill>
                <a:effectLst/>
                <a:uLnTx/>
                <a:uFillTx/>
                <a:latin typeface="Arial" charset="0"/>
                <a:ea typeface="ＭＳ Ｐゴシック" charset="0"/>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469</a:t>
            </a:r>
          </a:p>
        </p:txBody>
      </p:sp>
    </p:spTree>
    <p:extLst>
      <p:ext uri="{BB962C8B-B14F-4D97-AF65-F5344CB8AC3E}">
        <p14:creationId xmlns:p14="http://schemas.microsoft.com/office/powerpoint/2010/main" val="1368282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77828"/>
                                        </p:tgtEl>
                                        <p:attrNameLst>
                                          <p:attrName>style.visibility</p:attrName>
                                        </p:attrNameLst>
                                      </p:cBhvr>
                                      <p:to>
                                        <p:strVal val="visible"/>
                                      </p:to>
                                    </p:set>
                                    <p:animEffect transition="in" filter="dissolve">
                                      <p:cBhvr additive="repl">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additive="repl">
                                        <p:cTn id="11" dur="1" fill="hold">
                                          <p:stCondLst>
                                            <p:cond delay="0"/>
                                          </p:stCondLst>
                                        </p:cTn>
                                        <p:tgtEl>
                                          <p:spTgt spid="77833"/>
                                        </p:tgtEl>
                                        <p:attrNameLst>
                                          <p:attrName>style.visibility</p:attrName>
                                        </p:attrNameLst>
                                      </p:cBhvr>
                                      <p:to>
                                        <p:strVal val="visible"/>
                                      </p:to>
                                    </p:set>
                                    <p:animEffect transition="in" filter="wipe(left)">
                                      <p:cBhvr additive="repl">
                                        <p:cTn id="12" dur="500"/>
                                        <p:tgtEl>
                                          <p:spTgt spid="77833"/>
                                        </p:tgtEl>
                                      </p:cBhvr>
                                    </p:animEffect>
                                  </p:childTnLst>
                                </p:cTn>
                              </p:par>
                            </p:childTnLst>
                          </p:cTn>
                        </p:par>
                        <p:par>
                          <p:cTn id="13" fill="hold" nodeType="afterGroup">
                            <p:stCondLst>
                              <p:cond delay="500"/>
                            </p:stCondLst>
                            <p:childTnLst>
                              <p:par>
                                <p:cTn id="14" presetID="9" presetClass="entr" fill="hold" nodeType="afterEffect">
                                  <p:stCondLst>
                                    <p:cond delay="0"/>
                                  </p:stCondLst>
                                  <p:childTnLst>
                                    <p:set>
                                      <p:cBhvr additive="repl">
                                        <p:cTn id="15" dur="1" fill="hold">
                                          <p:stCondLst>
                                            <p:cond delay="0"/>
                                          </p:stCondLst>
                                        </p:cTn>
                                        <p:tgtEl>
                                          <p:spTgt spid="77829"/>
                                        </p:tgtEl>
                                        <p:attrNameLst>
                                          <p:attrName>style.visibility</p:attrName>
                                        </p:attrNameLst>
                                      </p:cBhvr>
                                      <p:to>
                                        <p:strVal val="visible"/>
                                      </p:to>
                                    </p:set>
                                    <p:animEffect transition="in" filter="dissolve">
                                      <p:cBhvr additive="repl">
                                        <p:cTn id="16" dur="500"/>
                                        <p:tgtEl>
                                          <p:spTgt spid="778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additive="repl">
                                        <p:cTn id="20" dur="1" fill="hold">
                                          <p:stCondLst>
                                            <p:cond delay="0"/>
                                          </p:stCondLst>
                                        </p:cTn>
                                        <p:tgtEl>
                                          <p:spTgt spid="77834"/>
                                        </p:tgtEl>
                                        <p:attrNameLst>
                                          <p:attrName>style.visibility</p:attrName>
                                        </p:attrNameLst>
                                      </p:cBhvr>
                                      <p:to>
                                        <p:strVal val="visible"/>
                                      </p:to>
                                    </p:set>
                                    <p:animEffect transition="in" filter="wipe(down)">
                                      <p:cBhvr additive="repl">
                                        <p:cTn id="21" dur="500"/>
                                        <p:tgtEl>
                                          <p:spTgt spid="77834"/>
                                        </p:tgtEl>
                                      </p:cBhvr>
                                    </p:animEffect>
                                  </p:childTnLst>
                                </p:cTn>
                              </p:par>
                            </p:childTnLst>
                          </p:cTn>
                        </p:par>
                        <p:par>
                          <p:cTn id="22" fill="hold" nodeType="afterGroup">
                            <p:stCondLst>
                              <p:cond delay="500"/>
                            </p:stCondLst>
                            <p:childTnLst>
                              <p:par>
                                <p:cTn id="23" presetID="9" presetClass="entr" fill="hold" grpId="0" nodeType="afterEffect">
                                  <p:stCondLst>
                                    <p:cond delay="0"/>
                                  </p:stCondLst>
                                  <p:childTnLst>
                                    <p:set>
                                      <p:cBhvr additive="repl">
                                        <p:cTn id="24" dur="1" fill="hold">
                                          <p:stCondLst>
                                            <p:cond delay="0"/>
                                          </p:stCondLst>
                                        </p:cTn>
                                        <p:tgtEl>
                                          <p:spTgt spid="77825"/>
                                        </p:tgtEl>
                                        <p:attrNameLst>
                                          <p:attrName>style.visibility</p:attrName>
                                        </p:attrNameLst>
                                      </p:cBhvr>
                                      <p:to>
                                        <p:strVal val="visible"/>
                                      </p:to>
                                    </p:set>
                                    <p:animEffect transition="in" filter="dissolve">
                                      <p:cBhvr additive="repl">
                                        <p:cTn id="25" dur="500"/>
                                        <p:tgtEl>
                                          <p:spTgt spid="77825"/>
                                        </p:tgtEl>
                                      </p:cBhvr>
                                    </p:animEffect>
                                  </p:childTnLst>
                                </p:cTn>
                              </p:par>
                            </p:childTnLst>
                          </p:cTn>
                        </p:par>
                        <p:par>
                          <p:cTn id="26" fill="hold" nodeType="afterGroup">
                            <p:stCondLst>
                              <p:cond delay="1000"/>
                            </p:stCondLst>
                            <p:childTnLst>
                              <p:par>
                                <p:cTn id="27" presetID="9" presetClass="entr" fill="hold" nodeType="afterEffect">
                                  <p:stCondLst>
                                    <p:cond delay="0"/>
                                  </p:stCondLst>
                                  <p:childTnLst>
                                    <p:set>
                                      <p:cBhvr additive="repl">
                                        <p:cTn id="28" dur="1" fill="hold">
                                          <p:stCondLst>
                                            <p:cond delay="0"/>
                                          </p:stCondLst>
                                        </p:cTn>
                                        <p:tgtEl>
                                          <p:spTgt spid="77832"/>
                                        </p:tgtEl>
                                        <p:attrNameLst>
                                          <p:attrName>style.visibility</p:attrName>
                                        </p:attrNameLst>
                                      </p:cBhvr>
                                      <p:to>
                                        <p:strVal val="visible"/>
                                      </p:to>
                                    </p:set>
                                    <p:animEffect transition="in" filter="dissolve">
                                      <p:cBhvr additive="repl">
                                        <p:cTn id="29" dur="500"/>
                                        <p:tgtEl>
                                          <p:spTgt spid="778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additive="repl">
                                        <p:cTn id="33" dur="1" fill="hold">
                                          <p:stCondLst>
                                            <p:cond delay="0"/>
                                          </p:stCondLst>
                                        </p:cTn>
                                        <p:tgtEl>
                                          <p:spTgt spid="77836"/>
                                        </p:tgtEl>
                                        <p:attrNameLst>
                                          <p:attrName>style.visibility</p:attrName>
                                        </p:attrNameLst>
                                      </p:cBhvr>
                                      <p:to>
                                        <p:strVal val="visible"/>
                                      </p:to>
                                    </p:set>
                                    <p:animEffect transition="in" filter="wipe(up)">
                                      <p:cBhvr additive="repl">
                                        <p:cTn id="34" dur="500"/>
                                        <p:tgtEl>
                                          <p:spTgt spid="77836"/>
                                        </p:tgtEl>
                                      </p:cBhvr>
                                    </p:animEffect>
                                  </p:childTnLst>
                                </p:cTn>
                              </p:par>
                            </p:childTnLst>
                          </p:cTn>
                        </p:par>
                        <p:par>
                          <p:cTn id="35" fill="hold" nodeType="afterGroup">
                            <p:stCondLst>
                              <p:cond delay="500"/>
                            </p:stCondLst>
                            <p:childTnLst>
                              <p:par>
                                <p:cTn id="36" presetID="9" presetClass="entr" fill="hold" nodeType="afterEffect">
                                  <p:stCondLst>
                                    <p:cond delay="0"/>
                                  </p:stCondLst>
                                  <p:childTnLst>
                                    <p:set>
                                      <p:cBhvr additive="repl">
                                        <p:cTn id="37" dur="1" fill="hold">
                                          <p:stCondLst>
                                            <p:cond delay="0"/>
                                          </p:stCondLst>
                                        </p:cTn>
                                        <p:tgtEl>
                                          <p:spTgt spid="77830"/>
                                        </p:tgtEl>
                                        <p:attrNameLst>
                                          <p:attrName>style.visibility</p:attrName>
                                        </p:attrNameLst>
                                      </p:cBhvr>
                                      <p:to>
                                        <p:strVal val="visible"/>
                                      </p:to>
                                    </p:set>
                                    <p:animEffect transition="in" filter="dissolve">
                                      <p:cBhvr additive="repl">
                                        <p:cTn id="38" dur="500"/>
                                        <p:tgtEl>
                                          <p:spTgt spid="778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additive="repl">
                                        <p:cTn id="42" dur="1" fill="hold">
                                          <p:stCondLst>
                                            <p:cond delay="0"/>
                                          </p:stCondLst>
                                        </p:cTn>
                                        <p:tgtEl>
                                          <p:spTgt spid="77835"/>
                                        </p:tgtEl>
                                        <p:attrNameLst>
                                          <p:attrName>style.visibility</p:attrName>
                                        </p:attrNameLst>
                                      </p:cBhvr>
                                      <p:to>
                                        <p:strVal val="visible"/>
                                      </p:to>
                                    </p:set>
                                    <p:animEffect transition="in" filter="wipe(left)">
                                      <p:cBhvr additive="repl">
                                        <p:cTn id="43" dur="500"/>
                                        <p:tgtEl>
                                          <p:spTgt spid="77835"/>
                                        </p:tgtEl>
                                      </p:cBhvr>
                                    </p:animEffect>
                                  </p:childTnLst>
                                </p:cTn>
                              </p:par>
                            </p:childTnLst>
                          </p:cTn>
                        </p:par>
                        <p:par>
                          <p:cTn id="44" fill="hold" nodeType="afterGroup">
                            <p:stCondLst>
                              <p:cond delay="500"/>
                            </p:stCondLst>
                            <p:childTnLst>
                              <p:par>
                                <p:cTn id="45" presetID="9" presetClass="entr" fill="hold" nodeType="afterEffect">
                                  <p:stCondLst>
                                    <p:cond delay="0"/>
                                  </p:stCondLst>
                                  <p:childTnLst>
                                    <p:set>
                                      <p:cBhvr additive="repl">
                                        <p:cTn id="46" dur="1" fill="hold">
                                          <p:stCondLst>
                                            <p:cond delay="0"/>
                                          </p:stCondLst>
                                        </p:cTn>
                                        <p:tgtEl>
                                          <p:spTgt spid="77831"/>
                                        </p:tgtEl>
                                        <p:attrNameLst>
                                          <p:attrName>style.visibility</p:attrName>
                                        </p:attrNameLst>
                                      </p:cBhvr>
                                      <p:to>
                                        <p:strVal val="visible"/>
                                      </p:to>
                                    </p:set>
                                    <p:animEffect transition="in" filter="dissolve">
                                      <p:cBhvr additive="repl">
                                        <p:cTn id="47" dur="5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5" grpId="0" animBg="1"/>
      <p:bldP spid="77833" grpId="0" animBg="1"/>
      <p:bldP spid="77834" grpId="0" animBg="1"/>
      <p:bldP spid="77835" grpId="0" animBg="1"/>
      <p:bldP spid="778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65:17-18a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Look! I am creating new heavens and a new earth, and no one will even think about the old ones anymore.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18</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Be glad; rejoice forever in my creation!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8591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10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2276872"/>
            <a:ext cx="9137412" cy="4568706"/>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65:18b-19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34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look! I will create Jerusalem as a place of happiness. Her people will be a source of joy.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19</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I will rejoice over Jerusalem and delight in my people. And the sound of weeping and crying will be heard in it no more.</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6271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11253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en-GB" sz="2800" b="1" kern="1200" dirty="0">
                <a:solidFill>
                  <a:schemeClr val="bg1"/>
                </a:solidFill>
                <a:effectLst>
                  <a:glow rad="228600">
                    <a:schemeClr val="tx1"/>
                  </a:glow>
                </a:effectLst>
                <a:latin typeface="Arial"/>
                <a:ea typeface="ＭＳ Ｐゴシック"/>
                <a:cs typeface="Arial"/>
              </a:rPr>
              <a:t>Incredibly Long Life (</a:t>
            </a:r>
            <a:r>
              <a:rPr lang="en-GB" sz="2800" b="1" kern="1200" dirty="0">
                <a:solidFill>
                  <a:srgbClr val="FFFFFF"/>
                </a:solidFill>
                <a:effectLst>
                  <a:glow rad="228600">
                    <a:srgbClr val="000000"/>
                  </a:glow>
                </a:effectLst>
                <a:latin typeface="Arial" charset="0"/>
                <a:ea typeface="ＭＳ Ｐゴシック" charset="0"/>
                <a:cs typeface="Arial" charset="0"/>
              </a:rPr>
              <a:t>Isaiah 65:20 </a:t>
            </a:r>
            <a:r>
              <a:rPr lang="en-GB" sz="2400" b="1" kern="1200" dirty="0">
                <a:solidFill>
                  <a:srgbClr val="FFFFFF"/>
                </a:solidFill>
                <a:effectLst>
                  <a:glow rad="228600">
                    <a:srgbClr val="000000"/>
                  </a:glow>
                </a:effectLst>
                <a:latin typeface="Arial" charset="0"/>
                <a:ea typeface="ＭＳ Ｐゴシック" charset="0"/>
                <a:cs typeface="Arial" charset="0"/>
              </a:rPr>
              <a:t>NLT</a:t>
            </a:r>
            <a:r>
              <a:rPr lang="en-GB" sz="2800" b="1" kern="1200" dirty="0">
                <a:solidFill>
                  <a:srgbClr val="FFFFFF"/>
                </a:solidFill>
                <a:effectLst>
                  <a:glow rad="228600">
                    <a:srgbClr val="000000"/>
                  </a:glow>
                </a:effectLst>
                <a:latin typeface="Arial" charset="0"/>
                <a:ea typeface="ＭＳ Ｐゴシック" charset="0"/>
                <a:cs typeface="Arial" charset="0"/>
              </a:rPr>
              <a: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Never again will there be in [Jerusalem] an infant who lives but a few days, or an old man who does not live out his years; </a:t>
            </a:r>
            <a:r>
              <a:rPr kumimoji="0" lang="en-GB"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he who dies at a hundred will be thought a mere youth</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he who fails to reach a hundred will be considered accursed.</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109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434975" y="3524250"/>
            <a:ext cx="19145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p>
        </p:txBody>
      </p:sp>
      <p:sp>
        <p:nvSpPr>
          <p:cNvPr id="32775" name="Text Box 7"/>
          <p:cNvSpPr txBox="1">
            <a:spLocks noChangeArrowheads="1"/>
          </p:cNvSpPr>
          <p:nvPr/>
        </p:nvSpPr>
        <p:spPr bwMode="auto">
          <a:xfrm>
            <a:off x="3189288" y="3500438"/>
            <a:ext cx="2405062" cy="8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(Isa. 2:4; 65:20)</a:t>
            </a:r>
          </a:p>
        </p:txBody>
      </p:sp>
      <p:sp>
        <p:nvSpPr>
          <p:cNvPr id="32778" name="Line 10"/>
          <p:cNvSpPr>
            <a:spLocks noChangeShapeType="1"/>
          </p:cNvSpPr>
          <p:nvPr/>
        </p:nvSpPr>
        <p:spPr bwMode="auto">
          <a:xfrm>
            <a:off x="2555875" y="2636838"/>
            <a:ext cx="3175" cy="6921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1277938" y="1681163"/>
            <a:ext cx="256063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a:t>
            </a:r>
            <a:r>
              <a:rPr kumimoji="0" lang="en-GB" sz="2400" b="1" i="0" u="none" strike="noStrike" kern="1200" cap="none" spc="0" normalizeH="0" baseline="30000" noProof="0">
                <a:ln>
                  <a:noFill/>
                </a:ln>
                <a:solidFill>
                  <a:srgbClr val="FFFFFF"/>
                </a:solidFill>
                <a:effectLst/>
                <a:uLnTx/>
                <a:uFillTx/>
                <a:latin typeface="Arial" charset="0"/>
                <a:ea typeface="ＭＳ Ｐゴシック" charset="0"/>
                <a:cs typeface="Arial" charset="0"/>
              </a:rPr>
              <a:t>nd</a:t>
            </a: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(Isa. 60:2; 61:11)</a:t>
            </a:r>
          </a:p>
        </p:txBody>
      </p:sp>
      <p:sp>
        <p:nvSpPr>
          <p:cNvPr id="32780" name="Text Box 12"/>
          <p:cNvSpPr txBox="1">
            <a:spLocks noChangeArrowheads="1"/>
          </p:cNvSpPr>
          <p:nvPr/>
        </p:nvSpPr>
        <p:spPr bwMode="auto">
          <a:xfrm>
            <a:off x="3143334" y="4995863"/>
            <a:ext cx="2496970" cy="181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Isaiah</a:t>
            </a:r>
            <a:r>
              <a:rPr kumimoji="0" lang="uk-UA"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New Heavens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&amp; New Earth</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(Isa. 54–66) </a:t>
            </a:r>
          </a:p>
        </p:txBody>
      </p:sp>
      <p:sp>
        <p:nvSpPr>
          <p:cNvPr id="32783" name="Line 15"/>
          <p:cNvSpPr>
            <a:spLocks noChangeShapeType="1"/>
          </p:cNvSpPr>
          <p:nvPr/>
        </p:nvSpPr>
        <p:spPr bwMode="auto">
          <a:xfrm flipV="1">
            <a:off x="439102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6516688" cy="4762"/>
          </a:xfrm>
          <a:prstGeom prst="line">
            <a:avLst/>
          </a:prstGeom>
          <a:noFill/>
          <a:ln w="76320">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1098761" name="Title 18"/>
          <p:cNvSpPr>
            <a:spLocks noGrp="1"/>
          </p:cNvSpPr>
          <p:nvPr>
            <p:ph type="title" idx="4294967295"/>
          </p:nvPr>
        </p:nvSpPr>
        <p:spPr>
          <a:xfrm>
            <a:off x="0" y="0"/>
            <a:ext cx="9144000" cy="914400"/>
          </a:xfrm>
          <a:solidFill>
            <a:srgbClr val="000000"/>
          </a:solidFill>
        </p:spPr>
        <p:txBody>
          <a:bodyPr/>
          <a:lstStyle/>
          <a:p>
            <a:r>
              <a:rPr lang="en-GB" sz="3200" dirty="0">
                <a:solidFill>
                  <a:srgbClr val="FFFF00"/>
                </a:solidFill>
                <a:latin typeface="Arial" charset="0"/>
                <a:ea typeface="ＭＳ Ｐゴシック" charset="0"/>
              </a:rPr>
              <a:t>Two</a:t>
            </a:r>
            <a:r>
              <a:rPr lang="en-GB" sz="3200" dirty="0">
                <a:solidFill>
                  <a:schemeClr val="bg1"/>
                </a:solidFill>
                <a:latin typeface="Arial" charset="0"/>
                <a:ea typeface="ＭＳ Ｐゴシック" charset="0"/>
              </a:rPr>
              <a:t> </a:t>
            </a:r>
            <a:r>
              <a:rPr lang="ru-RU" sz="3200" dirty="0">
                <a:solidFill>
                  <a:schemeClr val="bg1"/>
                </a:solidFill>
                <a:latin typeface="Arial" charset="0"/>
                <a:ea typeface="ＭＳ Ｐゴシック" charset="0"/>
              </a:rPr>
              <a:t>"</a:t>
            </a:r>
            <a:r>
              <a:rPr lang="en-GB" sz="3200" dirty="0">
                <a:solidFill>
                  <a:schemeClr val="bg1"/>
                </a:solidFill>
                <a:latin typeface="Arial" charset="0"/>
                <a:ea typeface="ＭＳ Ｐゴシック" charset="0"/>
              </a:rPr>
              <a:t>New Heaven(s) &amp; New Earth</a:t>
            </a:r>
            <a:r>
              <a:rPr lang="ru-RU" sz="3200" dirty="0">
                <a:solidFill>
                  <a:schemeClr val="bg1"/>
                </a:solidFill>
                <a:latin typeface="Arial" charset="0"/>
                <a:ea typeface="ＭＳ Ｐゴシック" charset="0"/>
              </a:rPr>
              <a:t>"</a:t>
            </a:r>
            <a:endParaRPr lang="en-US" sz="3200" dirty="0">
              <a:latin typeface="Arial" charset="0"/>
              <a:ea typeface="ＭＳ Ｐゴシック" charset="0"/>
            </a:endParaRPr>
          </a:p>
        </p:txBody>
      </p:sp>
      <p:sp>
        <p:nvSpPr>
          <p:cNvPr id="19" name="Line 10"/>
          <p:cNvSpPr>
            <a:spLocks noChangeShapeType="1"/>
          </p:cNvSpPr>
          <p:nvPr/>
        </p:nvSpPr>
        <p:spPr bwMode="auto">
          <a:xfrm flipH="1">
            <a:off x="6156325" y="2636838"/>
            <a:ext cx="14288" cy="7302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4067175" y="1681163"/>
            <a:ext cx="38893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(Rev. 20:11-14)</a:t>
            </a:r>
          </a:p>
        </p:txBody>
      </p:sp>
      <p:sp>
        <p:nvSpPr>
          <p:cNvPr id="1098764"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473</a:t>
            </a:r>
          </a:p>
        </p:txBody>
      </p:sp>
      <p:sp>
        <p:nvSpPr>
          <p:cNvPr id="22" name="Text Box 12"/>
          <p:cNvSpPr txBox="1">
            <a:spLocks noChangeArrowheads="1"/>
          </p:cNvSpPr>
          <p:nvPr/>
        </p:nvSpPr>
        <p:spPr bwMode="auto">
          <a:xfrm>
            <a:off x="6591221" y="4995863"/>
            <a:ext cx="2297271" cy="181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John</a:t>
            </a:r>
            <a:r>
              <a:rPr kumimoji="0" lang="uk-UA"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New Heaven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&amp; New Earth</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(Rev. 21–22) </a:t>
            </a:r>
          </a:p>
        </p:txBody>
      </p:sp>
      <p:sp>
        <p:nvSpPr>
          <p:cNvPr id="23" name="Line 15"/>
          <p:cNvSpPr>
            <a:spLocks noChangeShapeType="1"/>
          </p:cNvSpPr>
          <p:nvPr/>
        </p:nvSpPr>
        <p:spPr bwMode="auto">
          <a:xfrm flipV="1">
            <a:off x="777557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24" name="Text Box 7"/>
          <p:cNvSpPr txBox="1">
            <a:spLocks noChangeArrowheads="1"/>
          </p:cNvSpPr>
          <p:nvPr/>
        </p:nvSpPr>
        <p:spPr bwMode="auto">
          <a:xfrm>
            <a:off x="6745288" y="3500438"/>
            <a:ext cx="2062162" cy="8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Eternal State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(Rev. 22:5)</a:t>
            </a:r>
          </a:p>
        </p:txBody>
      </p:sp>
    </p:spTree>
    <p:extLst>
      <p:ext uri="{BB962C8B-B14F-4D97-AF65-F5344CB8AC3E}">
        <p14:creationId xmlns:p14="http://schemas.microsoft.com/office/powerpoint/2010/main" val="118776048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9"/>
                                        </p:tgtEl>
                                        <p:attrNameLst>
                                          <p:attrName>style.visibility</p:attrName>
                                        </p:attrNameLst>
                                      </p:cBhvr>
                                      <p:to>
                                        <p:strVal val="visible"/>
                                      </p:to>
                                    </p:set>
                                    <p:animEffect transition="in" filter="dissolve">
                                      <p:cBhvr additive="repl">
                                        <p:cTn id="22" dur="2000"/>
                                        <p:tgtEl>
                                          <p:spTgt spid="32779"/>
                                        </p:tgtEl>
                                      </p:cBhvr>
                                    </p:animEffect>
                                  </p:childTnLst>
                                </p:cTn>
                              </p:par>
                            </p:childTnLst>
                          </p:cTn>
                        </p:par>
                        <p:par>
                          <p:cTn id="23" fill="hold" nodeType="afterGroup">
                            <p:stCondLst>
                              <p:cond delay="8000"/>
                            </p:stCondLst>
                            <p:childTnLst>
                              <p:par>
                                <p:cTn id="24" presetID="47" presetClass="entr" fill="hold" nodeType="afterEffect">
                                  <p:stCondLst>
                                    <p:cond delay="0"/>
                                  </p:stCondLst>
                                  <p:childTnLst>
                                    <p:set>
                                      <p:cBhvr additive="repl">
                                        <p:cTn id="25" dur="1" fill="hold">
                                          <p:stCondLst>
                                            <p:cond delay="0"/>
                                          </p:stCondLst>
                                        </p:cTn>
                                        <p:tgtEl>
                                          <p:spTgt spid="32778"/>
                                        </p:tgtEl>
                                        <p:attrNameLst>
                                          <p:attrName>style.visibility</p:attrName>
                                        </p:attrNameLst>
                                      </p:cBhvr>
                                      <p:to>
                                        <p:strVal val="visible"/>
                                      </p:to>
                                    </p:set>
                                    <p:animEffect transition="in" filter="fade">
                                      <p:cBhvr additive="repl">
                                        <p:cTn id="26" dur="2000"/>
                                        <p:tgtEl>
                                          <p:spTgt spid="32778"/>
                                        </p:tgtEl>
                                      </p:cBhvr>
                                    </p:animEffect>
                                    <p:anim calcmode="lin" valueType="num">
                                      <p:cBhvr additive="repl">
                                        <p:cTn id="27" dur="2000" fill="hold"/>
                                        <p:tgtEl>
                                          <p:spTgt spid="32778"/>
                                        </p:tgtEl>
                                        <p:attrNameLst>
                                          <p:attrName>ppt_x</p:attrName>
                                        </p:attrNameLst>
                                      </p:cBhvr>
                                      <p:tavLst>
                                        <p:tav tm="100000">
                                          <p:val>
                                            <p:strVal val="#ppt_x"/>
                                          </p:val>
                                        </p:tav>
                                        <p:tav>
                                          <p:val>
                                            <p:strVal val="#ppt_x"/>
                                          </p:val>
                                        </p:tav>
                                      </p:tavLst>
                                    </p:anim>
                                    <p:anim calcmode="lin" valueType="num">
                                      <p:cBhvr additive="repl">
                                        <p:cTn id="28" dur="2000" fill="hold"/>
                                        <p:tgtEl>
                                          <p:spTgt spid="32778"/>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80"/>
                                        </p:tgtEl>
                                        <p:attrNameLst>
                                          <p:attrName>style.visibility</p:attrName>
                                        </p:attrNameLst>
                                      </p:cBhvr>
                                      <p:to>
                                        <p:strVal val="visible"/>
                                      </p:to>
                                    </p:set>
                                    <p:animEffect transition="in" filter="dissolve">
                                      <p:cBhvr additive="repl">
                                        <p:cTn id="32" dur="2000"/>
                                        <p:tgtEl>
                                          <p:spTgt spid="32780"/>
                                        </p:tgtEl>
                                      </p:cBhvr>
                                    </p:animEffect>
                                  </p:childTnLst>
                                </p:cTn>
                              </p:par>
                            </p:childTnLst>
                          </p:cTn>
                        </p:par>
                        <p:par>
                          <p:cTn id="33" fill="hold" nodeType="afterGroup">
                            <p:stCondLst>
                              <p:cond delay="12000"/>
                            </p:stCondLst>
                            <p:childTnLst>
                              <p:par>
                                <p:cTn id="34" presetID="9" presetClass="entr" fill="hold" nodeType="afterEffect">
                                  <p:stCondLst>
                                    <p:cond delay="0"/>
                                  </p:stCondLst>
                                  <p:iterate type="lt">
                                    <p:tmPct val="0"/>
                                  </p:iterate>
                                  <p:childTnLst>
                                    <p:set>
                                      <p:cBhvr additive="repl">
                                        <p:cTn id="35"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36" dur="2000"/>
                                        <p:tgtEl>
                                          <p:spTgt spid="32780">
                                            <p:txEl>
                                              <p:pRg st="0" end="0"/>
                                            </p:txEl>
                                          </p:spTgt>
                                        </p:tgtEl>
                                      </p:cBhvr>
                                    </p:animEffect>
                                  </p:childTnLst>
                                </p:cTn>
                              </p:par>
                            </p:childTnLst>
                          </p:cTn>
                        </p:par>
                        <p:par>
                          <p:cTn id="37" fill="hold" nodeType="afterGroup">
                            <p:stCondLst>
                              <p:cond delay="14000"/>
                            </p:stCondLst>
                            <p:childTnLst>
                              <p:par>
                                <p:cTn id="38" presetID="42" presetClass="entr" fill="hold" nodeType="afterEffect">
                                  <p:stCondLst>
                                    <p:cond delay="0"/>
                                  </p:stCondLst>
                                  <p:childTnLst>
                                    <p:set>
                                      <p:cBhvr additive="repl">
                                        <p:cTn id="39" dur="1" fill="hold">
                                          <p:stCondLst>
                                            <p:cond delay="0"/>
                                          </p:stCondLst>
                                        </p:cTn>
                                        <p:tgtEl>
                                          <p:spTgt spid="32783"/>
                                        </p:tgtEl>
                                        <p:attrNameLst>
                                          <p:attrName>style.visibility</p:attrName>
                                        </p:attrNameLst>
                                      </p:cBhvr>
                                      <p:to>
                                        <p:strVal val="visible"/>
                                      </p:to>
                                    </p:set>
                                    <p:animEffect transition="in" filter="fade">
                                      <p:cBhvr additive="repl">
                                        <p:cTn id="40" dur="2000"/>
                                        <p:tgtEl>
                                          <p:spTgt spid="32783"/>
                                        </p:tgtEl>
                                      </p:cBhvr>
                                    </p:animEffect>
                                    <p:anim calcmode="lin" valueType="num">
                                      <p:cBhvr additive="repl">
                                        <p:cTn id="41" dur="2000" fill="hold"/>
                                        <p:tgtEl>
                                          <p:spTgt spid="32783"/>
                                        </p:tgtEl>
                                        <p:attrNameLst>
                                          <p:attrName>ppt_x</p:attrName>
                                        </p:attrNameLst>
                                      </p:cBhvr>
                                      <p:tavLst>
                                        <p:tav tm="100000">
                                          <p:val>
                                            <p:strVal val="#ppt_x"/>
                                          </p:val>
                                        </p:tav>
                                        <p:tav>
                                          <p:val>
                                            <p:strVal val="#ppt_x"/>
                                          </p:val>
                                        </p:tav>
                                      </p:tavLst>
                                    </p:anim>
                                    <p:anim calcmode="lin" valueType="num">
                                      <p:cBhvr additive="repl">
                                        <p:cTn id="42" dur="2000" fill="hold"/>
                                        <p:tgtEl>
                                          <p:spTgt spid="32783"/>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22"/>
                                        </p:tgtEl>
                                        <p:attrNameLst>
                                          <p:attrName>style.visibility</p:attrName>
                                        </p:attrNameLst>
                                      </p:cBhvr>
                                      <p:to>
                                        <p:strVal val="visible"/>
                                      </p:to>
                                    </p:set>
                                    <p:animEffect transition="in" filter="dissolve">
                                      <p:cBhvr additive="repl">
                                        <p:cTn id="60" dur="2000"/>
                                        <p:tgtEl>
                                          <p:spTgt spid="22"/>
                                        </p:tgtEl>
                                      </p:cBhvr>
                                    </p:animEffect>
                                  </p:childTnLst>
                                </p:cTn>
                              </p:par>
                            </p:childTnLst>
                          </p:cTn>
                        </p:par>
                        <p:par>
                          <p:cTn id="61" fill="hold" nodeType="afterGroup">
                            <p:stCondLst>
                              <p:cond delay="24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22">
                                            <p:txEl>
                                              <p:pRg st="0" end="0"/>
                                            </p:txEl>
                                          </p:spTgt>
                                        </p:tgtEl>
                                        <p:attrNameLst>
                                          <p:attrName>style.visibility</p:attrName>
                                        </p:attrNameLst>
                                      </p:cBhvr>
                                      <p:to>
                                        <p:strVal val="visible"/>
                                      </p:to>
                                    </p:set>
                                    <p:animEffect transition="in" filter="dissolve">
                                      <p:cBhvr additive="repl">
                                        <p:cTn id="64" dur="2000"/>
                                        <p:tgtEl>
                                          <p:spTgt spid="22">
                                            <p:txEl>
                                              <p:pRg st="0" end="0"/>
                                            </p:txEl>
                                          </p:spTgt>
                                        </p:tgtEl>
                                      </p:cBhvr>
                                    </p:animEffect>
                                  </p:childTnLst>
                                </p:cTn>
                              </p:par>
                            </p:childTnLst>
                          </p:cTn>
                        </p:par>
                        <p:par>
                          <p:cTn id="65" fill="hold" nodeType="afterGroup">
                            <p:stCondLst>
                              <p:cond delay="26000"/>
                            </p:stCondLst>
                            <p:childTnLst>
                              <p:par>
                                <p:cTn id="66" presetID="42" presetClass="entr" fill="hold" nodeType="afterEffect">
                                  <p:stCondLst>
                                    <p:cond delay="0"/>
                                  </p:stCondLst>
                                  <p:childTnLst>
                                    <p:set>
                                      <p:cBhvr additive="repl">
                                        <p:cTn id="67" dur="1" fill="hold">
                                          <p:stCondLst>
                                            <p:cond delay="0"/>
                                          </p:stCondLst>
                                        </p:cTn>
                                        <p:tgtEl>
                                          <p:spTgt spid="23"/>
                                        </p:tgtEl>
                                        <p:attrNameLst>
                                          <p:attrName>style.visibility</p:attrName>
                                        </p:attrNameLst>
                                      </p:cBhvr>
                                      <p:to>
                                        <p:strVal val="visible"/>
                                      </p:to>
                                    </p:set>
                                    <p:animEffect transition="in" filter="fade">
                                      <p:cBhvr additive="repl">
                                        <p:cTn id="68" dur="2000"/>
                                        <p:tgtEl>
                                          <p:spTgt spid="23"/>
                                        </p:tgtEl>
                                      </p:cBhvr>
                                    </p:animEffect>
                                    <p:anim calcmode="lin" valueType="num">
                                      <p:cBhvr additive="repl">
                                        <p:cTn id="69" dur="2000" fill="hold"/>
                                        <p:tgtEl>
                                          <p:spTgt spid="23"/>
                                        </p:tgtEl>
                                        <p:attrNameLst>
                                          <p:attrName>ppt_x</p:attrName>
                                        </p:attrNameLst>
                                      </p:cBhvr>
                                      <p:tavLst>
                                        <p:tav tm="100000">
                                          <p:val>
                                            <p:strVal val="#ppt_x"/>
                                          </p:val>
                                        </p:tav>
                                        <p:tav>
                                          <p:val>
                                            <p:strVal val="#ppt_x"/>
                                          </p:val>
                                        </p:tav>
                                      </p:tavLst>
                                    </p:anim>
                                    <p:anim calcmode="lin" valueType="num">
                                      <p:cBhvr additive="repl">
                                        <p:cTn id="70" dur="2000" fill="hold"/>
                                        <p:tgtEl>
                                          <p:spTgt spid="2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8000"/>
                            </p:stCondLst>
                            <p:childTnLst>
                              <p:par>
                                <p:cTn id="72" presetID="9" presetClass="entr" fill="hold" nodeType="afterEffect">
                                  <p:stCondLst>
                                    <p:cond delay="0"/>
                                  </p:stCondLst>
                                  <p:childTnLst>
                                    <p:set>
                                      <p:cBhvr additive="repl">
                                        <p:cTn id="73" dur="1" fill="hold">
                                          <p:stCondLst>
                                            <p:cond delay="0"/>
                                          </p:stCondLst>
                                        </p:cTn>
                                        <p:tgtEl>
                                          <p:spTgt spid="24"/>
                                        </p:tgtEl>
                                        <p:attrNameLst>
                                          <p:attrName>style.visibility</p:attrName>
                                        </p:attrNameLst>
                                      </p:cBhvr>
                                      <p:to>
                                        <p:strVal val="visible"/>
                                      </p:to>
                                    </p:set>
                                    <p:animEffect transition="in" filter="dissolve">
                                      <p:cBhvr additive="repl">
                                        <p:cTn id="7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en-US" sz="3200" b="1" dirty="0">
                <a:effectLst>
                  <a:glow rad="228600">
                    <a:schemeClr val="tx1"/>
                  </a:glow>
                </a:effectLst>
                <a:latin typeface="Arial" charset="0"/>
                <a:ea typeface="ＭＳ Ｐゴシック" charset="0"/>
              </a:rPr>
              <a:t>"Then I saw a new heaven and a new earth, for the old heaven and the old earth had disappeared" </a:t>
            </a:r>
            <a:br>
              <a:rPr lang="en-US" sz="3200" b="1" dirty="0">
                <a:effectLst>
                  <a:glow rad="228600">
                    <a:schemeClr val="tx1"/>
                  </a:glow>
                </a:effectLst>
                <a:latin typeface="Arial" charset="0"/>
                <a:ea typeface="ＭＳ Ｐゴシック" charset="0"/>
              </a:rPr>
            </a:br>
            <a:r>
              <a:rPr lang="en-US" sz="3200" b="1" dirty="0">
                <a:effectLst>
                  <a:glow rad="228600">
                    <a:schemeClr val="tx1"/>
                  </a:glow>
                </a:effectLst>
                <a:latin typeface="Arial" charset="0"/>
                <a:ea typeface="ＭＳ Ｐゴシック" charset="0"/>
              </a:rPr>
              <a:t>(Rev 21:1a </a:t>
            </a:r>
            <a:r>
              <a:rPr lang="en-US" sz="2400" b="1" dirty="0">
                <a:effectLst>
                  <a:glow rad="228600">
                    <a:schemeClr val="tx1"/>
                  </a:glow>
                </a:effectLst>
                <a:latin typeface="Arial" charset="0"/>
                <a:ea typeface="ＭＳ Ｐゴシック" charset="0"/>
              </a:rPr>
              <a:t>NLT</a:t>
            </a:r>
            <a:r>
              <a:rPr lang="en-US" sz="3200" b="1" dirty="0">
                <a:effectLst>
                  <a:glow rad="228600">
                    <a:schemeClr val="tx1"/>
                  </a:glow>
                </a:effectLst>
                <a:latin typeface="Arial" charset="0"/>
                <a:ea typeface="ＭＳ Ｐゴシック" charset="0"/>
              </a:rPr>
              <a:t>).</a:t>
            </a:r>
            <a:endParaRPr lang="en-US" sz="3200" b="1" dirty="0">
              <a:solidFill>
                <a:srgbClr val="CC0000"/>
              </a:solidFill>
              <a:effectLst>
                <a:glow rad="2286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67B0DFB4-2D11-2E4E-8DEE-C41ACE5041F7}"/>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02301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dirty="0">
                          <a:effectLst/>
                          <a:latin typeface="Arial"/>
                          <a:ea typeface="Times"/>
                          <a:cs typeface="Arial"/>
                        </a:rPr>
                        <a:t>English Term</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Plural: </a:t>
                      </a:r>
                      <a:r>
                        <a:rPr lang="ru-RU" sz="2400" b="1" dirty="0">
                          <a:effectLst/>
                          <a:latin typeface="Arial"/>
                          <a:ea typeface="Times"/>
                          <a:cs typeface="Arial"/>
                        </a:rPr>
                        <a:t>"</a:t>
                      </a:r>
                      <a:r>
                        <a:rPr lang="en-US" sz="2400" b="1" dirty="0">
                          <a:effectLst/>
                          <a:latin typeface="Arial"/>
                          <a:ea typeface="Times"/>
                          <a:cs typeface="Arial"/>
                        </a:rPr>
                        <a:t>new heavens</a:t>
                      </a:r>
                      <a:r>
                        <a:rPr lang="ru-RU" sz="2400" b="1" dirty="0">
                          <a:effectLst/>
                          <a:latin typeface="Arial"/>
                          <a:ea typeface="Times"/>
                          <a:cs typeface="Arial"/>
                        </a:rPr>
                        <a:t>"</a:t>
                      </a:r>
                      <a:r>
                        <a:rPr lang="en-US" sz="2400" b="1" dirty="0">
                          <a:effectLst/>
                          <a:latin typeface="Arial"/>
                          <a:ea typeface="Times"/>
                          <a:cs typeface="Arial"/>
                        </a:rPr>
                        <a:t>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Singular: </a:t>
                      </a:r>
                      <a:r>
                        <a:rPr lang="ru-RU" sz="2400" b="1" dirty="0">
                          <a:effectLst/>
                          <a:latin typeface="Arial"/>
                          <a:ea typeface="Times"/>
                          <a:cs typeface="Arial"/>
                        </a:rPr>
                        <a:t>"</a:t>
                      </a:r>
                      <a:r>
                        <a:rPr lang="en-US" sz="2400" b="1" dirty="0">
                          <a:effectLst/>
                          <a:latin typeface="Arial"/>
                          <a:ea typeface="Times"/>
                          <a:cs typeface="Arial"/>
                        </a:rPr>
                        <a:t>new heaven</a:t>
                      </a:r>
                      <a:r>
                        <a:rPr lang="ru-RU" sz="2400" b="1" dirty="0">
                          <a:effectLst/>
                          <a:latin typeface="Arial"/>
                          <a:ea typeface="Times"/>
                          <a:cs typeface="Arial"/>
                        </a:rPr>
                        <a:t>"</a:t>
                      </a: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a:effectLst/>
                          <a:latin typeface="Arial"/>
                          <a:ea typeface="Times"/>
                          <a:cs typeface="Arial"/>
                        </a:rPr>
                        <a:t>Time Period</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Millennium</a:t>
                      </a:r>
                    </a:p>
                  </a:txBody>
                  <a:tcPr marL="50800" marR="50800" marT="0" marB="0"/>
                </a:tc>
                <a:tc>
                  <a:txBody>
                    <a:bodyPr/>
                    <a:lstStyle/>
                    <a:p>
                      <a:pPr marL="0" marR="63500">
                        <a:spcBef>
                          <a:spcPts val="0"/>
                        </a:spcBef>
                        <a:spcAft>
                          <a:spcPts val="0"/>
                        </a:spcAft>
                      </a:pPr>
                      <a:r>
                        <a:rPr lang="en-US" sz="2400" b="1">
                          <a:effectLst/>
                          <a:latin typeface="Arial"/>
                          <a:ea typeface="Times"/>
                          <a:cs typeface="Arial"/>
                        </a:rPr>
                        <a:t>Eternal State</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dirty="0">
                          <a:effectLst/>
                          <a:latin typeface="Arial"/>
                          <a:ea typeface="Times"/>
                          <a:cs typeface="Arial"/>
                        </a:rPr>
                        <a:t>Life span of Inhabitants</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Extended yet not infinite life (</a:t>
                      </a:r>
                      <a:r>
                        <a:rPr lang="en-US" sz="2400" b="1" kern="1200" dirty="0">
                          <a:solidFill>
                            <a:schemeClr val="dk1"/>
                          </a:solidFill>
                          <a:effectLst/>
                          <a:latin typeface="Arial"/>
                          <a:ea typeface="Times"/>
                          <a:cs typeface="Arial"/>
                        </a:rPr>
                        <a:t>65</a:t>
                      </a:r>
                      <a:r>
                        <a:rPr lang="en-US" sz="2400" b="1" dirty="0">
                          <a:effectLst/>
                          <a:latin typeface="Arial"/>
                          <a:ea typeface="Times"/>
                          <a:cs typeface="Arial"/>
                        </a:rPr>
                        <a:t>:20)</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Eternal Life</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dirty="0">
                          <a:effectLst/>
                          <a:latin typeface="Arial"/>
                          <a:ea typeface="Times"/>
                          <a:cs typeface="Arial"/>
                        </a:rPr>
                        <a:t>Death</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Possible, though dying at 100 years old is </a:t>
                      </a:r>
                      <a:r>
                        <a:rPr lang="ru-RU" sz="2400" b="1" dirty="0">
                          <a:effectLst/>
                          <a:latin typeface="Arial"/>
                          <a:ea typeface="Times"/>
                          <a:cs typeface="Arial"/>
                        </a:rPr>
                        <a:t>"</a:t>
                      </a:r>
                      <a:r>
                        <a:rPr lang="en-US" sz="2400" b="1" dirty="0">
                          <a:effectLst/>
                          <a:latin typeface="Arial"/>
                          <a:ea typeface="Times"/>
                          <a:cs typeface="Arial"/>
                        </a:rPr>
                        <a:t>young</a:t>
                      </a:r>
                      <a:r>
                        <a:rPr lang="ru-RU" sz="2400" b="1" dirty="0">
                          <a:effectLst/>
                          <a:latin typeface="Arial"/>
                          <a:ea typeface="Times"/>
                          <a:cs typeface="Arial"/>
                        </a:rPr>
                        <a:t>"</a:t>
                      </a:r>
                      <a:r>
                        <a:rPr lang="en-US" sz="2400" b="1" dirty="0">
                          <a:effectLst/>
                          <a:latin typeface="Arial"/>
                          <a:ea typeface="Times"/>
                          <a:cs typeface="Arial"/>
                        </a:rPr>
                        <a:t> (65:20; cf. 66:24)!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death (Rev. 21:4) as death is abolished at the Great White Throne Judgment (Rev. 20:14) </a:t>
                      </a:r>
                    </a:p>
                    <a:p>
                      <a:pPr marL="0" marR="63500">
                        <a:spcBef>
                          <a:spcPts val="0"/>
                        </a:spcBef>
                        <a:spcAft>
                          <a:spcPts val="0"/>
                        </a:spcAft>
                      </a:pP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9732805E-C7FF-EE47-8700-E9E17D0919C7}"/>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7D239361-0A45-1F43-9BEC-F7F3AB25EF3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60946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Marriage &amp; Childbirth</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Possible (65:23)</a:t>
                      </a:r>
                    </a:p>
                  </a:txBody>
                  <a:tcPr marL="50800" marR="50800" marT="0" marB="0"/>
                </a:tc>
                <a:tc>
                  <a:txBody>
                    <a:bodyPr/>
                    <a:lstStyle/>
                    <a:p>
                      <a:pPr marL="0" marR="63500">
                        <a:spcBef>
                          <a:spcPts val="0"/>
                        </a:spcBef>
                        <a:spcAft>
                          <a:spcPts val="0"/>
                        </a:spcAft>
                      </a:pPr>
                      <a:r>
                        <a:rPr lang="en-US" sz="2400" b="1">
                          <a:effectLst/>
                          <a:latin typeface="Arial"/>
                          <a:ea typeface="Times"/>
                          <a:cs typeface="Arial"/>
                        </a:rPr>
                        <a:t>Impossible (Matt. 22:30)</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Activity</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Building of houses and planting of vineyards (65:21)</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Christ claimed that he would prepare a place for us (John 14:1f.).</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Animal Activity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Peaceful cohabitation of wild animals (65:25a)</a:t>
                      </a:r>
                    </a:p>
                  </a:txBody>
                  <a:tcPr marL="50800" marR="50800" marT="0" marB="0"/>
                </a:tc>
                <a:tc>
                  <a:txBody>
                    <a:bodyPr/>
                    <a:lstStyle/>
                    <a:p>
                      <a:pPr marL="0" marR="63500">
                        <a:spcBef>
                          <a:spcPts val="0"/>
                        </a:spcBef>
                        <a:spcAft>
                          <a:spcPts val="0"/>
                        </a:spcAft>
                      </a:pPr>
                      <a:r>
                        <a:rPr lang="en-US" sz="2400" b="1">
                          <a:effectLst/>
                          <a:latin typeface="Arial"/>
                          <a:ea typeface="Times"/>
                          <a:cs typeface="Arial"/>
                        </a:rPr>
                        <a:t>No animals are noted by John or in any other text on heaven</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a:effectLst/>
                          <a:latin typeface="Arial"/>
                          <a:ea typeface="Times"/>
                          <a:cs typeface="Arial"/>
                        </a:rPr>
                        <a:t>Associated City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Protection of God in Jerusalem (65:25b)</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Focus is the new Jerusalem (Rev. 20–21) </a:t>
                      </a: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3D236386-2004-D84F-B7F6-BC22B7DC3566}"/>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2308EF0A-A1C0-0049-8B32-A9F5E07E5C6B}"/>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982313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85216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Gathering of Nations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Brought to Jerusalem to see God</a:t>
                      </a:r>
                      <a:r>
                        <a:rPr lang="uk-UA" sz="2400" b="1" dirty="0">
                          <a:effectLst/>
                          <a:latin typeface="Arial"/>
                          <a:ea typeface="Times"/>
                          <a:cs typeface="Arial"/>
                        </a:rPr>
                        <a:t>'</a:t>
                      </a:r>
                      <a:r>
                        <a:rPr lang="en-US" sz="2400" b="1" dirty="0">
                          <a:effectLst/>
                          <a:latin typeface="Arial"/>
                          <a:ea typeface="Times"/>
                          <a:cs typeface="Arial"/>
                        </a:rPr>
                        <a:t>s glory (66:18-20; cf. Zech. 14:16-19)</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God</a:t>
                      </a:r>
                      <a:r>
                        <a:rPr lang="uk-UA" sz="2400" b="1" dirty="0">
                          <a:effectLst/>
                          <a:latin typeface="Arial"/>
                          <a:ea typeface="Times"/>
                          <a:cs typeface="Arial"/>
                        </a:rPr>
                        <a:t>'</a:t>
                      </a:r>
                      <a:r>
                        <a:rPr lang="en-US" sz="2400" b="1" dirty="0">
                          <a:effectLst/>
                          <a:latin typeface="Arial"/>
                          <a:ea typeface="Times"/>
                          <a:cs typeface="Arial"/>
                        </a:rPr>
                        <a:t>s glory provides light for the nations (21:23-24)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Priesthood &amp; Temple</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Has a temple, priests, and Levites (66:20-21; cf. Ezek. 40—43)</a:t>
                      </a:r>
                    </a:p>
                  </a:txBody>
                  <a:tcPr marL="50800" marR="50800" marT="0" marB="0"/>
                </a:tc>
                <a:tc>
                  <a:txBody>
                    <a:bodyPr/>
                    <a:lstStyle/>
                    <a:p>
                      <a:pPr marL="0" marR="63500">
                        <a:spcBef>
                          <a:spcPts val="0"/>
                        </a:spcBef>
                        <a:spcAft>
                          <a:spcPts val="0"/>
                        </a:spcAft>
                      </a:pPr>
                      <a:r>
                        <a:rPr lang="en-US" sz="2400" b="1">
                          <a:effectLst/>
                          <a:latin typeface="Arial"/>
                          <a:ea typeface="Times"/>
                          <a:cs typeface="Arial"/>
                        </a:rPr>
                        <a:t>Has no temple (21:22), so by implication no priests are needed</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Celebrations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New Moon and the Sabbath (56:6-7a; 66:23)</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need for these since there will be no need for rest in eternity </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bl>
          </a:graphicData>
        </a:graphic>
      </p:graphicFrame>
      <p:sp>
        <p:nvSpPr>
          <p:cNvPr id="5" name="Text Box 1041">
            <a:extLst>
              <a:ext uri="{FF2B5EF4-FFF2-40B4-BE49-F238E27FC236}">
                <a16:creationId xmlns:a16="http://schemas.microsoft.com/office/drawing/2014/main" id="{0BF29C1D-7163-4F45-BB33-601C86B90B01}"/>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9263A003-FFD1-FA46-B037-CB507544E5C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793602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Times New Roman"/>
                        </a:rPr>
                        <a:t>Isaiah</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Heavens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(Isa. 65:17; 66:22)</a:t>
                      </a:r>
                      <a:endParaRPr lang="en-US" sz="2400" dirty="0">
                        <a:effectLst/>
                        <a:latin typeface="Times"/>
                        <a:ea typeface="Times"/>
                        <a:cs typeface="Times New Roman"/>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Times New Roman"/>
                        </a:rPr>
                        <a:t>John</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(Rev. 21:1)</a:t>
                      </a: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endParaRPr lang="en-US" sz="2400" b="1" i="1" dirty="0">
                        <a:effectLst/>
                        <a:latin typeface="Arial"/>
                        <a:ea typeface="Times"/>
                        <a:cs typeface="Times New Roman"/>
                      </a:endParaRPr>
                    </a:p>
                    <a:p>
                      <a:pPr marL="0" marR="63500">
                        <a:spcBef>
                          <a:spcPts val="0"/>
                        </a:spcBef>
                        <a:spcAft>
                          <a:spcPts val="0"/>
                        </a:spcAft>
                      </a:pPr>
                      <a:r>
                        <a:rPr lang="en-US" sz="2400" b="1" i="1" dirty="0">
                          <a:effectLst/>
                          <a:latin typeface="Arial"/>
                          <a:ea typeface="Times"/>
                          <a:cs typeface="Times New Roman"/>
                        </a:rPr>
                        <a:t>Time</a:t>
                      </a:r>
                      <a:endParaRPr lang="en-US" sz="2400" b="1" dirty="0">
                        <a:effectLst/>
                        <a:latin typeface="Times"/>
                        <a:ea typeface="Times"/>
                        <a:cs typeface="Times New Roman"/>
                      </a:endParaRPr>
                    </a:p>
                  </a:txBody>
                  <a:tcPr marL="50800" marR="50800" marT="0" marB="0"/>
                </a:tc>
                <a:tc>
                  <a:txBody>
                    <a:bodyPr/>
                    <a:lstStyle/>
                    <a:p>
                      <a:pPr marL="0" marR="0">
                        <a:spcBef>
                          <a:spcPts val="0"/>
                        </a:spcBef>
                        <a:spcAft>
                          <a:spcPts val="0"/>
                        </a:spcAft>
                      </a:pPr>
                      <a:endParaRPr lang="en-US" sz="2400" b="1" dirty="0">
                        <a:effectLst/>
                        <a:latin typeface="Arial"/>
                        <a:ea typeface="Times"/>
                        <a:cs typeface="Times New Roman"/>
                      </a:endParaRPr>
                    </a:p>
                    <a:p>
                      <a:pPr marL="0" marR="0">
                        <a:spcBef>
                          <a:spcPts val="0"/>
                        </a:spcBef>
                        <a:spcAft>
                          <a:spcPts val="0"/>
                        </a:spcAft>
                      </a:pPr>
                      <a:r>
                        <a:rPr lang="en-US" sz="2400" b="1" dirty="0">
                          <a:effectLst/>
                          <a:latin typeface="Arial"/>
                          <a:ea typeface="Times"/>
                          <a:cs typeface="Times New Roman"/>
                        </a:rPr>
                        <a:t>Still existent</a:t>
                      </a:r>
                      <a:endParaRPr lang="en-US" sz="2400" b="1" dirty="0">
                        <a:effectLst/>
                        <a:latin typeface="Times"/>
                        <a:ea typeface="Times"/>
                        <a:cs typeface="Times New Roman"/>
                      </a:endParaRPr>
                    </a:p>
                  </a:txBody>
                  <a:tcPr marL="50800" marR="50800" marT="0" marB="0"/>
                </a:tc>
                <a:tc>
                  <a:txBody>
                    <a:bodyPr/>
                    <a:lstStyle/>
                    <a:p>
                      <a:pPr marL="0" marR="63500">
                        <a:spcBef>
                          <a:spcPts val="0"/>
                        </a:spcBef>
                        <a:spcAft>
                          <a:spcPts val="0"/>
                        </a:spcAft>
                      </a:pPr>
                      <a:endParaRPr lang="en-US" sz="2400" b="1" dirty="0">
                        <a:effectLst/>
                        <a:latin typeface="Arial"/>
                        <a:ea typeface="Times"/>
                        <a:cs typeface="Times New Roman"/>
                      </a:endParaRPr>
                    </a:p>
                    <a:p>
                      <a:pPr marL="0" marR="63500">
                        <a:spcBef>
                          <a:spcPts val="0"/>
                        </a:spcBef>
                        <a:spcAft>
                          <a:spcPts val="0"/>
                        </a:spcAft>
                      </a:pPr>
                      <a:r>
                        <a:rPr lang="en-US" sz="2400" b="1" dirty="0">
                          <a:effectLst/>
                          <a:latin typeface="Arial"/>
                          <a:ea typeface="Times"/>
                          <a:cs typeface="Times New Roman"/>
                        </a:rPr>
                        <a:t>Abolished with night (Rev. 22:5), so rest every seven </a:t>
                      </a:r>
                      <a:r>
                        <a:rPr lang="ru-RU" sz="2400" b="1" dirty="0">
                          <a:effectLst/>
                          <a:latin typeface="Arial"/>
                          <a:ea typeface="Times"/>
                          <a:cs typeface="Times New Roman"/>
                        </a:rPr>
                        <a:t>"</a:t>
                      </a:r>
                      <a:r>
                        <a:rPr lang="en-US" sz="2400" b="1" dirty="0">
                          <a:effectLst/>
                          <a:latin typeface="Arial"/>
                          <a:ea typeface="Times"/>
                          <a:cs typeface="Times New Roman"/>
                        </a:rPr>
                        <a:t>days</a:t>
                      </a:r>
                      <a:r>
                        <a:rPr lang="ru-RU" sz="2400" b="1" dirty="0">
                          <a:effectLst/>
                          <a:latin typeface="Arial"/>
                          <a:ea typeface="Times"/>
                          <a:cs typeface="Times New Roman"/>
                        </a:rPr>
                        <a:t>"</a:t>
                      </a:r>
                      <a:r>
                        <a:rPr lang="en-US" sz="2400" b="1" dirty="0">
                          <a:effectLst/>
                          <a:latin typeface="Arial"/>
                          <a:ea typeface="Times"/>
                          <a:cs typeface="Times New Roman"/>
                        </a:rPr>
                        <a:t> is absurd.</a:t>
                      </a:r>
                    </a:p>
                    <a:p>
                      <a:pPr marL="0" marR="63500">
                        <a:spcBef>
                          <a:spcPts val="0"/>
                        </a:spcBef>
                        <a:spcAft>
                          <a:spcPts val="0"/>
                        </a:spcAft>
                      </a:pPr>
                      <a:endParaRPr lang="en-US" sz="2400" b="1" dirty="0">
                        <a:effectLst/>
                        <a:latin typeface="Times"/>
                        <a:ea typeface="Times"/>
                        <a:cs typeface="Times New Roman"/>
                      </a:endParaRPr>
                    </a:p>
                    <a:p>
                      <a:pPr marL="0" marR="63500">
                        <a:spcBef>
                          <a:spcPts val="0"/>
                        </a:spcBef>
                        <a:spcAft>
                          <a:spcPts val="0"/>
                        </a:spcAft>
                      </a:pPr>
                      <a:r>
                        <a:rPr lang="en-US" sz="2400" b="1" dirty="0">
                          <a:effectLst/>
                          <a:latin typeface="Arial"/>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r>
                        <a:rPr lang="en-US" sz="2400" b="1" i="1" dirty="0">
                          <a:effectLst/>
                          <a:latin typeface="Arial"/>
                          <a:ea typeface="Times"/>
                          <a:cs typeface="Arial"/>
                        </a:rPr>
                        <a:t>Place of Worship</a:t>
                      </a:r>
                    </a:p>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endParaRPr lang="en-US" sz="2400" b="1" dirty="0">
                        <a:effectLst/>
                        <a:latin typeface="Arial"/>
                        <a:ea typeface="Times"/>
                        <a:cs typeface="Arial"/>
                      </a:endParaRPr>
                    </a:p>
                    <a:p>
                      <a:pPr marL="0" marR="0">
                        <a:spcBef>
                          <a:spcPts val="0"/>
                        </a:spcBef>
                        <a:spcAft>
                          <a:spcPts val="0"/>
                        </a:spcAft>
                      </a:pPr>
                      <a:r>
                        <a:rPr lang="en-US" sz="2400" b="1" dirty="0">
                          <a:effectLst/>
                          <a:latin typeface="Arial"/>
                          <a:ea typeface="Times"/>
                          <a:cs typeface="Arial"/>
                        </a:rPr>
                        <a:t>Jerusalem (65:23)</a:t>
                      </a:r>
                    </a:p>
                  </a:txBody>
                  <a:tcPr marL="50800" marR="50800" marT="0" marB="0"/>
                </a:tc>
                <a:tc>
                  <a:txBody>
                    <a:bodyPr/>
                    <a:lstStyle/>
                    <a:p>
                      <a:pPr marL="0" marR="63500">
                        <a:spcBef>
                          <a:spcPts val="0"/>
                        </a:spcBef>
                        <a:spcAft>
                          <a:spcPts val="0"/>
                        </a:spcAft>
                      </a:pP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Throne of God (22:3-4)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bl>
          </a:graphicData>
        </a:graphic>
      </p:graphicFrame>
      <p:sp>
        <p:nvSpPr>
          <p:cNvPr id="5" name="Text Box 1041">
            <a:extLst>
              <a:ext uri="{FF2B5EF4-FFF2-40B4-BE49-F238E27FC236}">
                <a16:creationId xmlns:a16="http://schemas.microsoft.com/office/drawing/2014/main" id="{99AAB70B-091B-6647-897C-526E967CF3FF}"/>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FDD0E571-9C23-B445-9530-1A1434A0057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04777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23363"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5301"/>
            <a:ext cx="9144000" cy="1132162"/>
          </a:xfrm>
        </p:spPr>
        <p:txBody>
          <a:bodyPr/>
          <a:lstStyle/>
          <a:p>
            <a:pPr>
              <a:defRPr/>
            </a:pPr>
            <a:r>
              <a:rPr lang="ru-RU" sz="6000" b="1" dirty="0">
                <a:effectLst>
                  <a:glow rad="165100">
                    <a:schemeClr val="tx1"/>
                  </a:glow>
                </a:effectLst>
              </a:rPr>
              <a:t>"</a:t>
            </a:r>
            <a:r>
              <a:rPr lang="en-US" sz="6000" b="1" dirty="0">
                <a:effectLst>
                  <a:glow rad="165100">
                    <a:schemeClr val="tx1"/>
                  </a:glow>
                </a:effectLst>
              </a:rPr>
              <a:t>Thy Kingdom Come</a:t>
            </a:r>
            <a:r>
              <a:rPr lang="ru-RU" sz="6000" b="1" dirty="0">
                <a:effectLst>
                  <a:glow rad="165100">
                    <a:schemeClr val="tx1"/>
                  </a:glow>
                </a:effectLst>
              </a:rPr>
              <a:t>"</a:t>
            </a:r>
            <a:endParaRPr lang="en-US" sz="6000" b="1" dirty="0">
              <a:effectLst>
                <a:glow rad="165100">
                  <a:schemeClr val="tx1"/>
                </a:glow>
              </a:effectLst>
            </a:endParaRPr>
          </a:p>
        </p:txBody>
      </p:sp>
    </p:spTree>
    <p:extLst>
      <p:ext uri="{BB962C8B-B14F-4D97-AF65-F5344CB8AC3E}">
        <p14:creationId xmlns:p14="http://schemas.microsoft.com/office/powerpoint/2010/main" val="3779294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8350260" y="152409"/>
            <a:ext cx="7148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78b</a:t>
            </a:r>
          </a:p>
        </p:txBody>
      </p:sp>
      <p:sp>
        <p:nvSpPr>
          <p:cNvPr id="23556" name="Text Box 4"/>
          <p:cNvSpPr txBox="1">
            <a:spLocks noChangeArrowheads="1"/>
          </p:cNvSpPr>
          <p:nvPr/>
        </p:nvSpPr>
        <p:spPr bwMode="auto">
          <a:xfrm>
            <a:off x="1071563" y="1446234"/>
            <a:ext cx="1562100"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Political</a:t>
            </a:r>
          </a:p>
        </p:txBody>
      </p:sp>
      <p:sp>
        <p:nvSpPr>
          <p:cNvPr id="23557" name="Text Box 5"/>
          <p:cNvSpPr txBox="1">
            <a:spLocks noChangeArrowheads="1"/>
          </p:cNvSpPr>
          <p:nvPr/>
        </p:nvSpPr>
        <p:spPr bwMode="auto">
          <a:xfrm>
            <a:off x="1879621" y="2589234"/>
            <a:ext cx="1641475"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Physical</a:t>
            </a:r>
          </a:p>
        </p:txBody>
      </p:sp>
      <p:sp>
        <p:nvSpPr>
          <p:cNvPr id="23558" name="Text Box 6"/>
          <p:cNvSpPr txBox="1">
            <a:spLocks noChangeArrowheads="1"/>
          </p:cNvSpPr>
          <p:nvPr/>
        </p:nvSpPr>
        <p:spPr bwMode="auto">
          <a:xfrm>
            <a:off x="4640263" y="4572021"/>
            <a:ext cx="2060575" cy="523875"/>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Intellectual</a:t>
            </a:r>
          </a:p>
        </p:txBody>
      </p:sp>
      <p:sp>
        <p:nvSpPr>
          <p:cNvPr id="23559" name="Text Box 7"/>
          <p:cNvSpPr txBox="1">
            <a:spLocks noChangeArrowheads="1"/>
          </p:cNvSpPr>
          <p:nvPr/>
        </p:nvSpPr>
        <p:spPr bwMode="auto">
          <a:xfrm>
            <a:off x="6500834" y="5637234"/>
            <a:ext cx="1622425"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Spiritual</a:t>
            </a:r>
          </a:p>
        </p:txBody>
      </p:sp>
      <p:pic>
        <p:nvPicPr>
          <p:cNvPr id="2314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46"/>
            <a:ext cx="4114800"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333750" y="3441701"/>
            <a:ext cx="1920875" cy="522288"/>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Emotional</a:t>
            </a:r>
          </a:p>
        </p:txBody>
      </p:sp>
      <p:sp>
        <p:nvSpPr>
          <p:cNvPr id="159754" name="Rectangle 10"/>
          <p:cNvSpPr>
            <a:spLocks noGrp="1" noChangeArrowheads="1"/>
          </p:cNvSpPr>
          <p:nvPr>
            <p:ph type="title" idx="4294967295"/>
          </p:nvPr>
        </p:nvSpPr>
        <p:spPr>
          <a:xfrm>
            <a:off x="76200" y="302177"/>
            <a:ext cx="8229600" cy="1087961"/>
          </a:xfrm>
          <a:solidFill>
            <a:srgbClr val="FFCC66"/>
          </a:solidFill>
        </p:spPr>
        <p:txBody>
          <a:bodyPr>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58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38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72213" cy="418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0" y="4152900"/>
            <a:ext cx="9132888" cy="2705100"/>
            <a:chOff x="0" y="4152900"/>
            <a:chExt cx="9132888" cy="2705100"/>
          </a:xfrm>
        </p:grpSpPr>
        <p:pic>
          <p:nvPicPr>
            <p:cNvPr id="110387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152900"/>
              <a:ext cx="9132888" cy="270510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195736" y="4365104"/>
              <a:ext cx="1368152" cy="1944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915816" y="4293096"/>
              <a:ext cx="6048672" cy="2376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841730" name="Rectangle 2"/>
          <p:cNvSpPr>
            <a:spLocks noGrp="1" noChangeArrowheads="1"/>
          </p:cNvSpPr>
          <p:nvPr>
            <p:ph type="title"/>
          </p:nvPr>
        </p:nvSpPr>
        <p:spPr>
          <a:xfrm>
            <a:off x="2267744" y="4293096"/>
            <a:ext cx="6737934" cy="2344800"/>
          </a:xfrm>
          <a:noFill/>
        </p:spPr>
        <p:txBody>
          <a:bodyPr rtlCol="0">
            <a:normAutofit/>
          </a:bodyPr>
          <a:lstStyle/>
          <a:p>
            <a:pPr algn="l" eaLnBrk="1" fontAlgn="auto" hangingPunct="1">
              <a:spcAft>
                <a:spcPts val="0"/>
              </a:spcAft>
              <a:defRPr/>
            </a:pPr>
            <a:r>
              <a:rPr lang="en-US" sz="3200" b="1" i="1" dirty="0">
                <a:solidFill>
                  <a:srgbClr val="000080"/>
                </a:solidFill>
                <a:effectLst/>
              </a:rPr>
              <a:t>Should we pray… </a:t>
            </a:r>
            <a:br>
              <a:rPr lang="en-US" sz="3200" b="1" i="1" dirty="0">
                <a:solidFill>
                  <a:srgbClr val="000080"/>
                </a:solidFill>
                <a:effectLst/>
              </a:rPr>
            </a:br>
            <a:r>
              <a:rPr lang="ru-RU" sz="3200" b="1" i="1" dirty="0">
                <a:solidFill>
                  <a:srgbClr val="000080"/>
                </a:solidFill>
                <a:effectLst/>
              </a:rPr>
              <a:t>"</a:t>
            </a:r>
            <a:r>
              <a:rPr lang="en-US" sz="3200" b="1" i="1" dirty="0">
                <a:solidFill>
                  <a:srgbClr val="000080"/>
                </a:solidFill>
                <a:effectLst/>
              </a:rPr>
              <a:t>Thy </a:t>
            </a:r>
            <a:r>
              <a:rPr lang="en-US" sz="6600" b="1" i="1" dirty="0">
                <a:solidFill>
                  <a:srgbClr val="000080"/>
                </a:solidFill>
                <a:effectLst/>
                <a:latin typeface="Blackmoor LET"/>
                <a:cs typeface="Blackmoor LET"/>
              </a:rPr>
              <a:t>Kingdom</a:t>
            </a:r>
            <a:r>
              <a:rPr lang="en-US" sz="6600" b="1" i="1" dirty="0">
                <a:solidFill>
                  <a:srgbClr val="000080"/>
                </a:solidFill>
                <a:effectLst/>
              </a:rPr>
              <a:t> </a:t>
            </a:r>
            <a:r>
              <a:rPr lang="en-US" sz="3200" b="1" i="1" dirty="0">
                <a:solidFill>
                  <a:srgbClr val="000080"/>
                </a:solidFill>
                <a:effectLst/>
              </a:rPr>
              <a:t>come</a:t>
            </a:r>
            <a:r>
              <a:rPr lang="ru-RU" sz="3200" b="1" i="1" dirty="0">
                <a:solidFill>
                  <a:srgbClr val="000080"/>
                </a:solidFill>
                <a:effectLst/>
              </a:rPr>
              <a:t>"</a:t>
            </a:r>
            <a:r>
              <a:rPr lang="en-US" sz="3200" b="1" i="1" dirty="0">
                <a:solidFill>
                  <a:srgbClr val="000080"/>
                </a:solidFill>
                <a:effectLst/>
              </a:rPr>
              <a:t>?</a:t>
            </a:r>
          </a:p>
        </p:txBody>
      </p:sp>
    </p:spTree>
    <p:extLst>
      <p:ext uri="{BB962C8B-B14F-4D97-AF65-F5344CB8AC3E}">
        <p14:creationId xmlns:p14="http://schemas.microsoft.com/office/powerpoint/2010/main" val="1629650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857625" cy="6858000"/>
          </a:xfrm>
          <a:prstGeom prst="rect">
            <a:avLst/>
          </a:prstGeom>
        </p:spPr>
      </p:pic>
      <p:sp>
        <p:nvSpPr>
          <p:cNvPr id="4" name="Title 1"/>
          <p:cNvSpPr txBox="1">
            <a:spLocks/>
          </p:cNvSpPr>
          <p:nvPr/>
        </p:nvSpPr>
        <p:spPr bwMode="auto">
          <a:xfrm>
            <a:off x="3923928" y="0"/>
            <a:ext cx="5220072"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Many passages speak of the second coming of Christ being followed by a reign of righteousness on earth </a:t>
            </a:r>
            <a:b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(Pss. 2; 24; 72; 96; Isa. 2; 9:6-7; 11-12; 63:1-6; 65-66; Jer. 23:5-6; 30:8-11; Dan. 2:44; 7:13-14; Hosea 3:4-5; Amos 9:11-15; Micah 4:1-8; Zeph. 3:14-20; Zech. 8:1-8; 14:1-9; Matt. 19:28; 25:31-46; Acts 15:16-18; Rom. 11:25-27; Jude 14-15; Rev. 2:25-28; 19:11-20:6).</a:t>
            </a:r>
            <a:r>
              <a:rPr kumimoji="0" lang="ru-RU"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John Walvoord, </a:t>
            </a:r>
            <a:r>
              <a:rPr kumimoji="0" lang="ru-RU"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Revelation,</a:t>
            </a:r>
            <a:r>
              <a:rPr kumimoji="0" lang="ru-RU"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in </a:t>
            </a:r>
            <a:r>
              <a:rPr kumimoji="0" lang="en-US" sz="1600" b="1" i="1"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The Bible Knowledge Commentary</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2:978</a:t>
            </a:r>
            <a:endParaRPr kumimoji="0" lang="en-US" sz="2800" b="1" i="1"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2" name="Title 1"/>
          <p:cNvSpPr>
            <a:spLocks noGrp="1"/>
          </p:cNvSpPr>
          <p:nvPr>
            <p:ph type="title"/>
          </p:nvPr>
        </p:nvSpPr>
        <p:spPr>
          <a:xfrm rot="20566641">
            <a:off x="-1897" y="2597082"/>
            <a:ext cx="9144000" cy="1132162"/>
          </a:xfrm>
          <a:solidFill>
            <a:srgbClr val="660066"/>
          </a:solidFill>
        </p:spPr>
        <p:txBody>
          <a:bodyPr/>
          <a:lstStyle/>
          <a:p>
            <a:pPr>
              <a:defRPr/>
            </a:pPr>
            <a:r>
              <a:rPr lang="en-US" sz="6600" b="1" dirty="0">
                <a:effectLst>
                  <a:glow rad="165100">
                    <a:schemeClr val="tx1"/>
                  </a:glow>
                </a:effectLst>
              </a:rPr>
              <a:t>Not a new idea!</a:t>
            </a:r>
          </a:p>
        </p:txBody>
      </p:sp>
    </p:spTree>
    <p:extLst>
      <p:ext uri="{BB962C8B-B14F-4D97-AF65-F5344CB8AC3E}">
        <p14:creationId xmlns:p14="http://schemas.microsoft.com/office/powerpoint/2010/main" val="1275852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909897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 </a:t>
            </a:r>
            <a:r>
              <a:rPr kumimoji="0" lang="en-GB"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and a little boy will lead them.</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6858939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7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the cow and the bear will graze, their young will lie down together, and the lion will eat straw like the ox.</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18669688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8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nursing child will play by the hole of the cobra, and the weaned child will put his hand on the viper</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den. </a:t>
            </a:r>
            <a:b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They will not hurt or destroy in all My holy mountain, for the earth will be full of the knowledge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9238259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en-GB" i="1" kern="1200" dirty="0">
                <a:latin typeface="Arial"/>
                <a:ea typeface="ＭＳ Ｐゴシック"/>
                <a:cs typeface="Arial"/>
              </a:rPr>
              <a:t>Rebuilding brings…</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32768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algn="l" eaLnBrk="1" hangingPunct="1">
              <a:defRPr/>
            </a:pPr>
            <a:r>
              <a:rPr lang="en-GB" i="1" kern="1200" dirty="0">
                <a:latin typeface="Arial"/>
                <a:ea typeface="ＭＳ Ｐゴシック"/>
                <a:cs typeface="Arial"/>
              </a:rPr>
              <a:t>…a totally renewed earth!</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1997559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22102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37867256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468842"/>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of the Created Order</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Tree>
    <p:extLst>
      <p:ext uri="{BB962C8B-B14F-4D97-AF65-F5344CB8AC3E}">
        <p14:creationId xmlns:p14="http://schemas.microsoft.com/office/powerpoint/2010/main" val="2820701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625"/>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461b</a:t>
            </a:r>
          </a:p>
        </p:txBody>
      </p:sp>
    </p:spTree>
    <p:extLst>
      <p:ext uri="{BB962C8B-B14F-4D97-AF65-F5344CB8AC3E}">
        <p14:creationId xmlns:p14="http://schemas.microsoft.com/office/powerpoint/2010/main" val="2907888403"/>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FFFFFF"/>
                </a:solidFill>
                <a:effectLst/>
                <a:uLnTx/>
                <a:uFillTx/>
                <a:latin typeface="Arial" charset="0"/>
                <a:ea typeface="ＭＳ Ｐゴシック" charset="0"/>
                <a:cs typeface="Arial" charset="0"/>
              </a:rPr>
              <a:t>Why Am I Premillennial?</a:t>
            </a: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best hermeneutic is a normal, literal, historical, and grammatical reading of a text</a:t>
            </a: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19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 is </a:t>
            </a:r>
            <a:r>
              <a:rPr kumimoji="0" lang="en-GB" altLang="ja-JP" sz="3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before</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20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rule)</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Natural way to see the 1000 years (20:1-6)</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OT prophets saw a future period which is neither the present age nor heaven</a:t>
            </a: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Animal kingdom tamed (Isa. 11:6-9)</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Long life but still death (Isa. 65:20)</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None/>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97438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303" end="342"/>
                                            </p:txEl>
                                          </p:spTgt>
                                        </p:tgtEl>
                                        <p:attrNameLst>
                                          <p:attrName>style.visibility</p:attrName>
                                        </p:attrNameLst>
                                      </p:cBhvr>
                                      <p:to>
                                        <p:strVal val="visible"/>
                                      </p:to>
                                    </p:set>
                                    <p:animEffect transition="in" filter="dissolve">
                                      <p:cBhvr additive="repl">
                                        <p:cTn id="7" dur="500"/>
                                        <p:tgtEl>
                                          <p:spTgt spid="81923">
                                            <p:txEl>
                                              <p:charRg st="303" end="3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800" b="0" i="0" u="none" strike="noStrike" kern="1200" cap="none" spc="0" normalizeH="0" baseline="0" noProof="0">
                <a:ln>
                  <a:noFill/>
                </a:ln>
                <a:solidFill>
                  <a:srgbClr val="000000"/>
                </a:solidFill>
                <a:effectLst/>
                <a:uLnTx/>
                <a:uFillTx/>
                <a:latin typeface="Arial" charset="0"/>
                <a:ea typeface="ＭＳ Ｐゴシック" charset="0"/>
                <a:cs typeface="Arial" charset="0"/>
              </a:rPr>
              <a:t>Incredibly Long Life!</a:t>
            </a: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NLT Isaiah 65:20 </a:t>
            </a:r>
            <a:r>
              <a:rPr kumimoji="0" lang="ru-RU"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No longer will babies die when only a few days old. No longer will adults die before they have lived a full life. No longer will people be considered old at one hundred! Only sinners will die that young!</a:t>
            </a:r>
            <a:r>
              <a:rPr kumimoji="0" lang="ru-RU"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40974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 name="Rectangle 2">
            <a:extLst>
              <a:ext uri="{FF2B5EF4-FFF2-40B4-BE49-F238E27FC236}">
                <a16:creationId xmlns:a16="http://schemas.microsoft.com/office/drawing/2014/main" id="{C644A47F-93CC-B733-B8F8-5C4D95FF2CFB}"/>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John Morris, </a:t>
            </a:r>
            <a:r>
              <a:rPr kumimoji="0" lang="en-US" sz="1600" b="1" i="1" u="none" strike="noStrike" kern="1200" cap="none" spc="0" normalizeH="0" baseline="0" noProof="0" dirty="0">
                <a:ln>
                  <a:noFill/>
                </a:ln>
                <a:solidFill>
                  <a:srgbClr val="000000"/>
                </a:solidFill>
                <a:effectLst/>
                <a:uLnTx/>
                <a:uFillTx/>
                <a:latin typeface="Arial"/>
                <a:ea typeface="ＭＳ Ｐゴシック"/>
                <a:cs typeface="Arial"/>
              </a:rPr>
              <a:t>Noah</a:t>
            </a:r>
            <a:r>
              <a:rPr kumimoji="0" lang="fr-FR" altLang="ja-JP" sz="1600" b="1" i="1"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1" u="none" strike="noStrike" kern="1200" cap="none" spc="0" normalizeH="0" baseline="0" noProof="0" dirty="0">
                <a:ln>
                  <a:noFill/>
                </a:ln>
                <a:solidFill>
                  <a:srgbClr val="000000"/>
                </a:solidFill>
                <a:effectLst/>
                <a:uLnTx/>
                <a:uFillTx/>
                <a:latin typeface="Arial"/>
                <a:ea typeface="ＭＳ Ｐゴシック"/>
                <a:cs typeface="Arial"/>
              </a:rPr>
              <a:t>s Ark and the Ararat Adventure,</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 10</a:t>
            </a: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947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FFFFFF"/>
                </a:solidFill>
                <a:effectLst/>
                <a:uLnTx/>
                <a:uFillTx/>
                <a:latin typeface="Arial" charset="0"/>
                <a:ea typeface="ＭＳ Ｐゴシック" charset="0"/>
                <a:cs typeface="Arial" charset="0"/>
              </a:rPr>
              <a:t>Why Am I Premillennial?</a:t>
            </a:r>
          </a:p>
        </p:txBody>
      </p:sp>
      <p:sp>
        <p:nvSpPr>
          <p:cNvPr id="84994" name="Rectangle 2"/>
          <p:cNvSpPr>
            <a:spLocks noChangeArrowheads="1"/>
          </p:cNvSpPr>
          <p:nvPr/>
        </p:nvSpPr>
        <p:spPr bwMode="auto">
          <a:xfrm>
            <a:off x="476250" y="13716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best hermeneutic is a normal, literal, historical, and grammatical reading of a text</a:t>
            </a: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19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 is </a:t>
            </a:r>
            <a:r>
              <a:rPr kumimoji="0" lang="en-GB" altLang="ja-JP" sz="3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before</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20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rule)</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Natural way to see the 1000 years (20:1-6)</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OT prophets saw a future period which is neither the present age nor heaven</a:t>
            </a: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Animal kingdom tamed (Isa. 11:6-9)</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Long life but still death (Isa. 65:20)</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Yearly observances after Messiah</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 return (Zech. 14:15-17)</a:t>
            </a:r>
            <a:r>
              <a:rPr kumimoji="0" lang="en-US"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129476" name="Text Box 3"/>
          <p:cNvSpPr txBox="1">
            <a:spLocks noChangeArrowheads="1"/>
          </p:cNvSpPr>
          <p:nvPr/>
        </p:nvSpPr>
        <p:spPr bwMode="auto">
          <a:xfrm>
            <a:off x="8261350" y="57150"/>
            <a:ext cx="857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Tree>
    <p:extLst>
      <p:ext uri="{BB962C8B-B14F-4D97-AF65-F5344CB8AC3E}">
        <p14:creationId xmlns:p14="http://schemas.microsoft.com/office/powerpoint/2010/main" val="4066835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4994">
                                            <p:txEl>
                                              <p:charRg st="342" end="401"/>
                                            </p:txEl>
                                          </p:spTgt>
                                        </p:tgtEl>
                                        <p:attrNameLst>
                                          <p:attrName>style.visibility</p:attrName>
                                        </p:attrNameLst>
                                      </p:cBhvr>
                                      <p:to>
                                        <p:strVal val="visible"/>
                                      </p:to>
                                    </p:set>
                                    <p:animEffect transition="in" filter="dissolve">
                                      <p:cBhvr additive="repl">
                                        <p:cTn id="7" dur="500"/>
                                        <p:tgtEl>
                                          <p:spTgt spid="84994">
                                            <p:txEl>
                                              <p:charRg st="342" end="4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ヒラギノ角ゴ Pro W3"/>
              <a:cs typeface="ヒラギノ角ゴ Pro W3"/>
            </a:endParaRPr>
          </a:p>
        </p:txBody>
      </p:sp>
      <p:sp>
        <p:nvSpPr>
          <p:cNvPr id="214021"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843714"/>
        </p:xfrm>
        <a:graphic>
          <a:graphicData uri="http://schemas.openxmlformats.org/drawingml/2006/table">
            <a:tbl>
              <a:tblPr/>
              <a:tblGrid>
                <a:gridCol w="1499825">
                  <a:extLst>
                    <a:ext uri="{9D8B030D-6E8A-4147-A177-3AD203B41FA5}">
                      <a16:colId xmlns:a16="http://schemas.microsoft.com/office/drawing/2014/main" val="20000"/>
                    </a:ext>
                  </a:extLst>
                </a:gridCol>
                <a:gridCol w="2386375">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873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0721">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Duration</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1000 years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Eternal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22:5)</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Death</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Possible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Impossible</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21:4)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1207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Longevity   of Life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altLang="ja-JP" sz="2000" b="1" i="0" u="none" strike="noStrike" cap="none" normalizeH="0" baseline="0" dirty="0">
                          <a:ln>
                            <a:noFill/>
                          </a:ln>
                          <a:solidFill>
                            <a:srgbClr val="000000"/>
                          </a:solidFill>
                          <a:effectLst/>
                          <a:latin typeface="Arial" charset="0"/>
                          <a:ea typeface="ＭＳ Ｐゴシック" charset="0"/>
                          <a:cs typeface="Times New Roman" charset="0"/>
                        </a:rPr>
                        <a:t>"Never again will there be an infant who lives a few days.  He who dies at a hundred will be thought a mere youth" (Isa.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 aging (Rev. 21:4 implied)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Sin Nature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Active (Rev. 20:7-9)</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Abolished (Rev. 21:27)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82879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Inhabitants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Initially Christian, but later includes unbelievers––no living with angels? (Matt. 25:34;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20:7-9)</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Saints and angels alone (Rev. 21:27)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43"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ts val="4175"/>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vs.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Heaven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21-22)</a:t>
            </a:r>
          </a:p>
        </p:txBody>
      </p:sp>
    </p:spTree>
    <p:extLst>
      <p:ext uri="{BB962C8B-B14F-4D97-AF65-F5344CB8AC3E}">
        <p14:creationId xmlns:p14="http://schemas.microsoft.com/office/powerpoint/2010/main" val="3458076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ヒラギノ角ゴ Pro W3"/>
              <a:cs typeface="ヒラギノ角ゴ Pro W3"/>
            </a:endParaRPr>
          </a:p>
        </p:txBody>
      </p:sp>
      <p:sp>
        <p:nvSpPr>
          <p:cNvPr id="216069"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732589"/>
        </p:xfrm>
        <a:graphic>
          <a:graphicData uri="http://schemas.openxmlformats.org/drawingml/2006/table">
            <a:tbl>
              <a:tblPr/>
              <a:tblGrid>
                <a:gridCol w="1488970">
                  <a:extLst>
                    <a:ext uri="{9D8B030D-6E8A-4147-A177-3AD203B41FA5}">
                      <a16:colId xmlns:a16="http://schemas.microsoft.com/office/drawing/2014/main" val="20000"/>
                    </a:ext>
                  </a:extLst>
                </a:gridCol>
                <a:gridCol w="2279555">
                  <a:extLst>
                    <a:ext uri="{9D8B030D-6E8A-4147-A177-3AD203B41FA5}">
                      <a16:colId xmlns:a16="http://schemas.microsoft.com/office/drawing/2014/main" val="20001"/>
                    </a:ext>
                  </a:extLst>
                </a:gridCol>
                <a:gridCol w="2175075">
                  <a:extLst>
                    <a:ext uri="{9D8B030D-6E8A-4147-A177-3AD203B41FA5}">
                      <a16:colId xmlns:a16="http://schemas.microsoft.com/office/drawing/2014/main" val="20002"/>
                    </a:ext>
                  </a:extLst>
                </a:gridCol>
              </a:tblGrid>
              <a:tr h="387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082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Bodies</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Mortal and immortal living together (Isa. 65:20; 1 Cor. 15:42-44)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Only immortal (glorified)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 Cor. 15:42-44)</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715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Satan</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Bound, but then released after 1000 years (Rev. 20:3, 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In lake of burning sulfur, never to be released again (Rev. 20:10)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105291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Political &amp;</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Religious Centre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(Isa. 2:2-3; Micah 4:1-2, 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New 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21)</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042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Place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Earth (Rev. 5:10)</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heavens and new earth (Rev. 21:1)</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914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Key </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Passages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Psalm 72; Isaiah 2; 11; 65</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66; Revelation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Revelation 21</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22</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16092"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ts val="4175"/>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vs.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Heaven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21-22)</a:t>
            </a:r>
          </a:p>
        </p:txBody>
      </p:sp>
    </p:spTree>
    <p:extLst>
      <p:ext uri="{BB962C8B-B14F-4D97-AF65-F5344CB8AC3E}">
        <p14:creationId xmlns:p14="http://schemas.microsoft.com/office/powerpoint/2010/main" val="660000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66</a:t>
            </a:r>
          </a:p>
        </p:txBody>
      </p:sp>
    </p:spTree>
    <p:extLst>
      <p:ext uri="{BB962C8B-B14F-4D97-AF65-F5344CB8AC3E}">
        <p14:creationId xmlns:p14="http://schemas.microsoft.com/office/powerpoint/2010/main" val="448040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49263"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2.	God promises the Servant will prepare Jerusalem for the Father to usher in the millennium (61:1–63:6).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2996952"/>
            <a:ext cx="9144000" cy="27213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3.	Israel’s remnant prays for forgiveness and restoration, resulting in God’s answer with judgment and restoration (63:7–65:25).</a:t>
            </a:r>
          </a:p>
          <a:p>
            <a:pPr marL="922338" marR="0" lvl="0" indent="-457200" algn="l" defTabSz="449263" rtl="0" eaLnBrk="0" fontAlgn="base" latinLnBrk="0" hangingPunct="0">
              <a:lnSpc>
                <a:spcPct val="100000"/>
              </a:lnSpc>
              <a:spcBef>
                <a:spcPct val="0"/>
              </a:spcBef>
              <a:spcAft>
                <a:spcPct val="0"/>
              </a:spcAft>
              <a:buClrTx/>
              <a:buSzTx/>
              <a:buFontTx/>
              <a:buAutoNum type="alphaLcPeriod"/>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Israel’s remnant prays for forgiveness from past rebellion and for future restoration (63:7–64:12).</a:t>
            </a:r>
          </a:p>
          <a:p>
            <a:pPr marL="922338" marR="0" lvl="0" indent="-45720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	God gives his reasons for judging the people but also his promise to restore them in the millennium (Isa 65).</a:t>
            </a:r>
          </a:p>
        </p:txBody>
      </p:sp>
      <p:sp>
        <p:nvSpPr>
          <p:cNvPr id="8" name="Rectangle 2">
            <a:extLst>
              <a:ext uri="{FF2B5EF4-FFF2-40B4-BE49-F238E27FC236}">
                <a16:creationId xmlns:a16="http://schemas.microsoft.com/office/drawing/2014/main" id="{E36BF537-ED8A-9A4F-A359-697C84122BF2}"/>
              </a:ext>
            </a:extLst>
          </p:cNvPr>
          <p:cNvSpPr txBox="1">
            <a:spLocks noChangeArrowheads="1"/>
          </p:cNvSpPr>
          <p:nvPr/>
        </p:nvSpPr>
        <p:spPr bwMode="auto">
          <a:xfrm>
            <a:off x="36512" y="5661248"/>
            <a:ext cx="9144000" cy="12566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4.	God promises Israel restoration to the land and descendants in the millennium to fulfill his promises in the Abrahamic Covenant (Isa 66).</a:t>
            </a:r>
          </a:p>
        </p:txBody>
      </p:sp>
    </p:spTree>
    <p:extLst>
      <p:ext uri="{BB962C8B-B14F-4D97-AF65-F5344CB8AC3E}">
        <p14:creationId xmlns:p14="http://schemas.microsoft.com/office/powerpoint/2010/main" val="386171672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72861" y="2007219"/>
            <a:ext cx="9289723" cy="2862322"/>
          </a:xfrm>
          <a:prstGeom prst="rect">
            <a:avLst/>
          </a:prstGeom>
          <a:noFill/>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This is what the </a:t>
            </a:r>
            <a:r>
              <a:rPr kumimoji="0" lang="en-SG" sz="3600" b="1" i="0" u="none" strike="noStrike" kern="1200" cap="small"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Lord</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says: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“Heaven is my throne,</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the earth is my footstool.</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Where is the house you will build for me?</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Where will my resting place be?</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C56DFEE7-42B3-7944-98DE-374BA7CD0454}"/>
              </a:ext>
            </a:extLst>
          </p:cNvPr>
          <p:cNvSpPr txBox="1"/>
          <p:nvPr/>
        </p:nvSpPr>
        <p:spPr>
          <a:xfrm>
            <a:off x="2983262" y="814039"/>
            <a:ext cx="3057247" cy="646331"/>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Isaiah 66:1–2</a:t>
            </a:r>
          </a:p>
        </p:txBody>
      </p:sp>
    </p:spTree>
    <p:extLst>
      <p:ext uri="{BB962C8B-B14F-4D97-AF65-F5344CB8AC3E}">
        <p14:creationId xmlns:p14="http://schemas.microsoft.com/office/powerpoint/2010/main" val="158695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22896" y="1433727"/>
            <a:ext cx="8944290"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After the Jews are judged and believe in the Messianic King (1–39), God will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restore</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the whole created order under the rule of His Son (40–66). </a:t>
            </a: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5" name="Rectangle 2">
            <a:extLst>
              <a:ext uri="{FF2B5EF4-FFF2-40B4-BE49-F238E27FC236}">
                <a16:creationId xmlns:a16="http://schemas.microsoft.com/office/drawing/2014/main" id="{B4D1472D-CE46-744A-BBC4-FF2DB30195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Tree>
    <p:extLst>
      <p:ext uri="{BB962C8B-B14F-4D97-AF65-F5344CB8AC3E}">
        <p14:creationId xmlns:p14="http://schemas.microsoft.com/office/powerpoint/2010/main" val="355089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0" y="1651508"/>
            <a:ext cx="9144000" cy="4524315"/>
          </a:xfrm>
          <a:prstGeom prst="rect">
            <a:avLst/>
          </a:prstGeom>
          <a:noFill/>
        </p:spPr>
        <p:txBody>
          <a:bodyPr wrap="square">
            <a:spAutoFit/>
          </a:bodyPr>
          <a:lstStyle>
            <a:defPPr>
              <a:defRPr lang="en-US"/>
            </a:defPPr>
            <a:lvl1pPr algn="ctr" eaLnBrk="1" hangingPunct="1">
              <a:defRPr sz="3600" b="1">
                <a:solidFill>
                  <a:prstClr val="white"/>
                </a:solidFill>
                <a:effectLst>
                  <a:glow rad="127000">
                    <a:prstClr val="black"/>
                  </a:glow>
                </a:effectLst>
                <a:latin typeface="Arial" panose="020B0604020202020204" pitchFamily="34" charset="0"/>
                <a:cs typeface="Arial" panose="020B0604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2 </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Has not my hand made all these things,</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so they came into being?”</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declares the L</a:t>
            </a:r>
            <a:r>
              <a:rPr kumimoji="0" lang="en-SG" sz="32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ORD</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“These are the ones I look on with </a:t>
            </a:r>
            <a:r>
              <a:rPr kumimoji="0" lang="en-SG" sz="3600"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favor</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those who are humble </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and contrite in spirit,</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who tremble at my word.”</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AFA08F92-F5D2-264C-99B6-631626C8F56A}"/>
              </a:ext>
            </a:extLst>
          </p:cNvPr>
          <p:cNvSpPr txBox="1"/>
          <p:nvPr/>
        </p:nvSpPr>
        <p:spPr>
          <a:xfrm>
            <a:off x="2983262" y="814039"/>
            <a:ext cx="3241593" cy="646331"/>
          </a:xfrm>
          <a:prstGeom prst="rect">
            <a:avLst/>
          </a:prstGeom>
          <a:noFill/>
        </p:spPr>
        <p:txBody>
          <a:bodyPr wrap="square">
            <a:spAutoFit/>
          </a:bodyPr>
          <a:lstStyle>
            <a:defPPr>
              <a:defRPr lang="en-US"/>
            </a:defPPr>
            <a:lvl1pPr algn="ctr" eaLnBrk="1" hangingPunct="1">
              <a:defRPr sz="3600" b="1">
                <a:solidFill>
                  <a:prstClr val="white"/>
                </a:solidFill>
                <a:effectLst>
                  <a:glow rad="127000">
                    <a:prstClr val="black"/>
                  </a:glow>
                </a:effectLst>
                <a:latin typeface="Arial" panose="020B0604020202020204" pitchFamily="34" charset="0"/>
                <a:cs typeface="Arial" panose="020B0604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Isaiah 66:1–2</a:t>
            </a:r>
          </a:p>
        </p:txBody>
      </p:sp>
    </p:spTree>
    <p:extLst>
      <p:ext uri="{BB962C8B-B14F-4D97-AF65-F5344CB8AC3E}">
        <p14:creationId xmlns:p14="http://schemas.microsoft.com/office/powerpoint/2010/main" val="4996743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eek 4 – 1947 – 1948 Creation of the State of Israel - ppt download">
            <a:extLst>
              <a:ext uri="{FF2B5EF4-FFF2-40B4-BE49-F238E27FC236}">
                <a16:creationId xmlns:a16="http://schemas.microsoft.com/office/drawing/2014/main" id="{E23EDF6C-4539-A39B-7AB0-515529CF81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3" r="28822"/>
          <a:stretch/>
        </p:blipFill>
        <p:spPr bwMode="auto">
          <a:xfrm>
            <a:off x="22239" y="2636912"/>
            <a:ext cx="5413857" cy="4206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36096" y="5818188"/>
            <a:ext cx="3734892"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14 May 1948</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70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dirty="0">
                <a:solidFill>
                  <a:srgbClr val="FFFFFF"/>
                </a:solidFill>
                <a:effectLst>
                  <a:glow rad="228600">
                    <a:srgbClr val="000000"/>
                  </a:glow>
                </a:effectLst>
                <a:cs typeface="Arial" charset="0"/>
              </a:rPr>
              <a:t>"Who has ever seen anything as strange as this?</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Who ever heard of such a thing?</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Has a nation ever been born in a single day?</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Has a country ever come forth in a mere moment?</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But by the time Jerusalem’s birth pains begin,</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her children will be born.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6" name="Title 1">
            <a:extLst>
              <a:ext uri="{FF2B5EF4-FFF2-40B4-BE49-F238E27FC236}">
                <a16:creationId xmlns:a16="http://schemas.microsoft.com/office/drawing/2014/main" id="{7779278A-A1FA-6FC9-71ED-B16BC4CC8F91}"/>
              </a:ext>
            </a:extLst>
          </p:cNvPr>
          <p:cNvSpPr txBox="1">
            <a:spLocks/>
          </p:cNvSpPr>
          <p:nvPr/>
        </p:nvSpPr>
        <p:spPr bwMode="auto">
          <a:xfrm>
            <a:off x="5375407" y="2734542"/>
            <a:ext cx="3734892"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defRPr/>
            </a:pPr>
            <a:r>
              <a:rPr lang="en-GB" sz="3200" b="1" kern="1200" dirty="0">
                <a:effectLst>
                  <a:glow rad="228600">
                    <a:schemeClr val="tx1"/>
                  </a:glow>
                </a:effectLst>
                <a:ea typeface="ＭＳ Ｐゴシック"/>
              </a:rPr>
              <a:t>Isaiah 66:8 (NLT)</a:t>
            </a:r>
            <a:endParaRPr lang="en-US" sz="2800" b="1" kern="0" dirty="0">
              <a:effectLst>
                <a:glow rad="228600">
                  <a:schemeClr val="tx1"/>
                </a:glow>
              </a:effectLst>
            </a:endParaRPr>
          </a:p>
        </p:txBody>
      </p:sp>
    </p:spTree>
    <p:extLst>
      <p:ext uri="{BB962C8B-B14F-4D97-AF65-F5344CB8AC3E}">
        <p14:creationId xmlns:p14="http://schemas.microsoft.com/office/powerpoint/2010/main" val="341176433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1127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NTS 155w</a:t>
            </a:r>
          </a:p>
        </p:txBody>
      </p:sp>
    </p:spTree>
    <p:extLst>
      <p:ext uri="{BB962C8B-B14F-4D97-AF65-F5344CB8AC3E}">
        <p14:creationId xmlns:p14="http://schemas.microsoft.com/office/powerpoint/2010/main" val="112252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66:22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36512" y="4336229"/>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dirty="0">
                <a:solidFill>
                  <a:srgbClr val="FFFFFF"/>
                </a:solidFill>
                <a:effectLst>
                  <a:glow rad="228600">
                    <a:srgbClr val="000000"/>
                  </a:glow>
                </a:effectLst>
                <a:cs typeface="Arial" charset="0"/>
              </a:rPr>
              <a:t>"'</a:t>
            </a:r>
            <a:r>
              <a:rPr lang="en-GB" sz="2800" b="1" dirty="0">
                <a:solidFill>
                  <a:srgbClr val="FFFFFF"/>
                </a:solidFill>
                <a:effectLst>
                  <a:glow rad="228600">
                    <a:srgbClr val="000000"/>
                  </a:glow>
                </a:effectLst>
                <a:cs typeface="Arial" charset="0"/>
              </a:rPr>
              <a:t>As surely as my new heavens and earth will remain, so will you always be my people, with a name that will never disappear,</a:t>
            </a:r>
            <a:r>
              <a:rPr lang="en-US" sz="2800" b="1" dirty="0">
                <a:solidFill>
                  <a:srgbClr val="FFFFFF"/>
                </a:solidFill>
                <a:effectLst>
                  <a:glow rad="228600">
                    <a:srgbClr val="000000"/>
                  </a:glow>
                </a:effectLst>
                <a:cs typeface="Arial" charset="0"/>
              </a:rPr>
              <a:t>'</a:t>
            </a:r>
            <a:r>
              <a:rPr lang="en-GB" sz="2800" b="1" dirty="0">
                <a:solidFill>
                  <a:srgbClr val="FFFFFF"/>
                </a:solidFill>
                <a:effectLst>
                  <a:glow rad="228600">
                    <a:srgbClr val="000000"/>
                  </a:glow>
                </a:effectLst>
                <a:cs typeface="Arial" charset="0"/>
              </a:rPr>
              <a:t> says the L</a:t>
            </a:r>
            <a:r>
              <a:rPr lang="en-GB" b="1" dirty="0">
                <a:solidFill>
                  <a:srgbClr val="FFFFFF"/>
                </a:solidFill>
                <a:effectLst>
                  <a:glow rad="228600">
                    <a:srgbClr val="000000"/>
                  </a:glow>
                </a:effectLst>
                <a:cs typeface="Arial" charset="0"/>
              </a:rPr>
              <a:t>ORD</a:t>
            </a:r>
            <a:r>
              <a:rPr lang="en-GB" sz="2800" b="1" dirty="0">
                <a:solidFill>
                  <a:srgbClr val="FFFFFF"/>
                </a:solidFill>
                <a:effectLst>
                  <a:glow rad="228600">
                    <a:srgbClr val="000000"/>
                  </a:glow>
                </a:effectLst>
                <a:cs typeface="Arial" charset="0"/>
              </a:rPr>
              <a:t>.</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9212157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294174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47970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72825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both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creation.</a:t>
            </a: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Main Idea of Isaiah</a:t>
            </a:r>
          </a:p>
        </p:txBody>
      </p:sp>
      <p:sp>
        <p:nvSpPr>
          <p:cNvPr id="7" name="Rectangle 2"/>
          <p:cNvSpPr txBox="1">
            <a:spLocks noChangeArrowheads="1"/>
          </p:cNvSpPr>
          <p:nvPr/>
        </p:nvSpPr>
        <p:spPr bwMode="auto">
          <a:xfrm>
            <a:off x="25400"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Tree>
    <p:extLst>
      <p:ext uri="{BB962C8B-B14F-4D97-AF65-F5344CB8AC3E}">
        <p14:creationId xmlns:p14="http://schemas.microsoft.com/office/powerpoint/2010/main" val="257694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40623189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60</a:t>
            </a:r>
          </a:p>
        </p:txBody>
      </p:sp>
    </p:spTree>
    <p:extLst>
      <p:ext uri="{BB962C8B-B14F-4D97-AF65-F5344CB8AC3E}">
        <p14:creationId xmlns:p14="http://schemas.microsoft.com/office/powerpoint/2010/main" val="1890854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114" name="Text Box 2"/>
          <p:cNvSpPr txBox="1">
            <a:spLocks noChangeArrowheads="1"/>
          </p:cNvSpPr>
          <p:nvPr/>
        </p:nvSpPr>
        <p:spPr bwMode="auto">
          <a:xfrm>
            <a:off x="609600" y="1676400"/>
            <a:ext cx="8001000" cy="2125663"/>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750"/>
              </a:spcBef>
              <a:spcAft>
                <a:spcPts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future restoration of the earth should cause us to get our priorities right now</a:t>
            </a:r>
          </a:p>
        </p:txBody>
      </p:sp>
      <p:sp>
        <p:nvSpPr>
          <p:cNvPr id="503812" name="Text Box 3"/>
          <p:cNvSpPr txBox="1">
            <a:spLocks noChangeArrowheads="1"/>
          </p:cNvSpPr>
          <p:nvPr/>
        </p:nvSpPr>
        <p:spPr bwMode="auto">
          <a:xfrm>
            <a:off x="533400" y="4648200"/>
            <a:ext cx="80010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250"/>
              </a:spcBef>
              <a:spcAft>
                <a:spcPts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So realize that God is preparing you for your future rule now!</a:t>
            </a: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000"/>
              </a:spcBef>
              <a:spcAft>
                <a:spcPts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APPLICATION</a:t>
            </a: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452</a:t>
            </a:r>
          </a:p>
        </p:txBody>
      </p:sp>
    </p:spTree>
    <p:extLst>
      <p:ext uri="{BB962C8B-B14F-4D97-AF65-F5344CB8AC3E}">
        <p14:creationId xmlns:p14="http://schemas.microsoft.com/office/powerpoint/2010/main" val="3046939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Words: Isaac Watts (Public Domain)</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3885719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Jesus shall reign where</a:t>
            </a:r>
            <a:r>
              <a:rPr kumimoji="0" lang="fr-FR" altLang="ja-JP"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er</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the sun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Doth his successive journeys run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Kingdom stretch from shore to shore,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Till moons shall wax and wane no more. </a:t>
            </a: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To Him shall endless prayer be made.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princes throng to crown His head,</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name like sweet perfume shall rise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every morning sacrifice.</a:t>
            </a:r>
          </a:p>
        </p:txBody>
      </p:sp>
    </p:spTree>
    <p:extLst>
      <p:ext uri="{BB962C8B-B14F-4D97-AF65-F5344CB8AC3E}">
        <p14:creationId xmlns:p14="http://schemas.microsoft.com/office/powerpoint/2010/main" val="2690999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p:txBody>
      </p:sp>
    </p:spTree>
    <p:extLst>
      <p:ext uri="{BB962C8B-B14F-4D97-AF65-F5344CB8AC3E}">
        <p14:creationId xmlns:p14="http://schemas.microsoft.com/office/powerpoint/2010/main" val="8377650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People and realms of every tongue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Dwell on His love with sweetest song;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infant voices shall proclaim</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Their early blessings on His name.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Blessings abound </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where'er</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He reigns:</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prisoner leaps to lose his chains,</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weary find eternal rest,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sons of want are blest.</a:t>
            </a:r>
          </a:p>
        </p:txBody>
      </p:sp>
    </p:spTree>
    <p:extLst>
      <p:ext uri="{BB962C8B-B14F-4D97-AF65-F5344CB8AC3E}">
        <p14:creationId xmlns:p14="http://schemas.microsoft.com/office/powerpoint/2010/main" val="1275796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p:txBody>
      </p:sp>
    </p:spTree>
    <p:extLst>
      <p:ext uri="{BB962C8B-B14F-4D97-AF65-F5344CB8AC3E}">
        <p14:creationId xmlns:p14="http://schemas.microsoft.com/office/powerpoint/2010/main" val="22592640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Where He displays His healing power</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Death and the curse are known no more;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In Him the tribes of Adam boast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More blessings than their father lost.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Let every creature rise and bring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Peculiar honors to our King;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Angels descend with songs again,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earth repeat the loud Amen.</a:t>
            </a:r>
          </a:p>
        </p:txBody>
      </p:sp>
    </p:spTree>
    <p:extLst>
      <p:ext uri="{BB962C8B-B14F-4D97-AF65-F5344CB8AC3E}">
        <p14:creationId xmlns:p14="http://schemas.microsoft.com/office/powerpoint/2010/main" val="3285968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7409705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38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Text Box 1"/>
          <p:cNvSpPr txBox="1">
            <a:spLocks noChangeArrowheads="1"/>
          </p:cNvSpPr>
          <p:nvPr/>
        </p:nvSpPr>
        <p:spPr bwMode="auto">
          <a:xfrm>
            <a:off x="609600" y="1295400"/>
            <a:ext cx="7848600" cy="460375"/>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50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Isaiah has many problem passages such as:</a:t>
            </a:r>
          </a:p>
        </p:txBody>
      </p:sp>
      <p:sp>
        <p:nvSpPr>
          <p:cNvPr id="501763" name="Text Box 2"/>
          <p:cNvSpPr txBox="1">
            <a:spLocks noChangeArrowheads="1"/>
          </p:cNvSpPr>
          <p:nvPr/>
        </p:nvSpPr>
        <p:spPr bwMode="auto">
          <a:xfrm>
            <a:off x="152400" y="1981200"/>
            <a:ext cx="9067800" cy="3993017"/>
          </a:xfrm>
          <a:prstGeom prst="rect">
            <a:avLst/>
          </a:prstGeom>
          <a:noFill/>
          <a:ln w="9525">
            <a:noFill/>
            <a:round/>
            <a:headEnd/>
            <a:tailEnd/>
          </a:ln>
        </p:spPr>
        <p:txBody>
          <a:bodyPr lIns="90000" tIns="46800" rIns="90000" bIns="46800">
            <a:spAutoFit/>
          </a:bodyPr>
          <a:lstStyle>
            <a:lvl1pPr marL="355600" indent="-355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346075" marR="0" lvl="0" indent="-346075" algn="l" defTabSz="449263" rtl="0" eaLnBrk="1" fontAlgn="base" latinLnBrk="0" hangingPunct="1">
              <a:lnSpc>
                <a:spcPct val="100000"/>
              </a:lnSpc>
              <a:spcBef>
                <a:spcPts val="1125"/>
              </a:spcBef>
              <a:spcAft>
                <a:spcPct val="0"/>
              </a:spcAft>
              <a:buClr>
                <a:srgbClr val="FFFF66"/>
              </a:buClr>
              <a:buSzPct val="100000"/>
              <a:buFont typeface="Arial" charset="0"/>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Authorship -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Deutero</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-Isaiah?,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Trito</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-Isaiah?</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Mountain of the L</a:t>
            </a:r>
            <a:r>
              <a:rPr kumimoji="0" lang="en-GB"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ORD</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Micah copied from Isaiah or vice versa? (2:1)</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What does </a:t>
            </a:r>
            <a:r>
              <a:rPr kumimoji="0" lang="ru-RU" altLang="ja-JP"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Be ever hearing but never understanding</a:t>
            </a:r>
            <a:r>
              <a:rPr kumimoji="0" lang="ru-RU" altLang="ja-JP"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(6:9) mean?</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Was the sign to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a virgin or young woman (7:14)?  Who was she?</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Which age is depicted when the wolf lives with the lamb (11:6)?</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Was Israel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regathered</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to fulfil 11:12; 14:1-2; 49:22-23?</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Does 65:20 describe eternity or an earthly millennial rule?</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Will temple sacrifices (56:5) be reinstituted (56:7; 66:20-23)?</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Will the Sabbath be reinstituted (56:4; 66:23)?</a:t>
            </a:r>
          </a:p>
        </p:txBody>
      </p:sp>
      <p:sp>
        <p:nvSpPr>
          <p:cNvPr id="89091" name="Text Box 3"/>
          <p:cNvSpPr txBox="1">
            <a:spLocks noChangeArrowheads="1"/>
          </p:cNvSpPr>
          <p:nvPr/>
        </p:nvSpPr>
        <p:spPr bwMode="auto">
          <a:xfrm>
            <a:off x="533400" y="487363"/>
            <a:ext cx="8153400" cy="579437"/>
          </a:xfrm>
          <a:prstGeom prst="rect">
            <a:avLst/>
          </a:prstGeom>
          <a:gradFill rotWithShape="0">
            <a:gsLst>
              <a:gs pos="0">
                <a:srgbClr val="336600"/>
              </a:gs>
              <a:gs pos="50000">
                <a:srgbClr val="0A1400"/>
              </a:gs>
              <a:gs pos="100000">
                <a:srgbClr val="3366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ISSUES IN ISAIAH</a:t>
            </a:r>
          </a:p>
        </p:txBody>
      </p:sp>
    </p:spTree>
    <p:extLst>
      <p:ext uri="{BB962C8B-B14F-4D97-AF65-F5344CB8AC3E}">
        <p14:creationId xmlns:p14="http://schemas.microsoft.com/office/powerpoint/2010/main" val="1750498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34434</TotalTime>
  <Words>13162</Words>
  <Application>Microsoft Macintosh PowerPoint</Application>
  <PresentationFormat>On-screen Show (4:3)</PresentationFormat>
  <Paragraphs>1526</Paragraphs>
  <Slides>108</Slides>
  <Notes>93</Notes>
  <HiddenSlides>0</HiddenSlides>
  <MMClips>0</MMClips>
  <ScaleCrop>false</ScaleCrop>
  <HeadingPairs>
    <vt:vector size="8" baseType="variant">
      <vt:variant>
        <vt:lpstr>Fonts Used</vt:lpstr>
      </vt:variant>
      <vt:variant>
        <vt:i4>16</vt:i4>
      </vt:variant>
      <vt:variant>
        <vt:lpstr>Theme</vt:lpstr>
      </vt:variant>
      <vt:variant>
        <vt:i4>36</vt:i4>
      </vt:variant>
      <vt:variant>
        <vt:lpstr>Embedded OLE Servers</vt:lpstr>
      </vt:variant>
      <vt:variant>
        <vt:i4>1</vt:i4>
      </vt:variant>
      <vt:variant>
        <vt:lpstr>Slide Titles</vt:lpstr>
      </vt:variant>
      <vt:variant>
        <vt:i4>108</vt:i4>
      </vt:variant>
    </vt:vector>
  </HeadingPairs>
  <TitlesOfParts>
    <vt:vector size="161" baseType="lpstr">
      <vt:lpstr>Kosher-Normal</vt:lpstr>
      <vt:lpstr>Nadianne</vt:lpstr>
      <vt:lpstr>Times</vt:lpstr>
      <vt:lpstr>Arial</vt:lpstr>
      <vt:lpstr>Arial Narrow</vt:lpstr>
      <vt:lpstr>Arial Rounded MT Bold</vt:lpstr>
      <vt:lpstr>Blackmoor LET</vt:lpstr>
      <vt:lpstr>Braggadocio</vt:lpstr>
      <vt:lpstr>Calibri</vt:lpstr>
      <vt:lpstr>Comic Sans MS</vt:lpstr>
      <vt:lpstr>Impact</vt:lpstr>
      <vt:lpstr>Monotype Sorts</vt:lpstr>
      <vt:lpstr>Symbol</vt:lpstr>
      <vt:lpstr>Tahoma</vt:lpstr>
      <vt:lpstr>Times New Roman</vt:lpstr>
      <vt:lpstr>Wingdings</vt:lpstr>
      <vt:lpstr>Office Theme</vt:lpstr>
      <vt:lpstr>1_Office Theme</vt:lpstr>
      <vt:lpstr>2_Office Theme</vt:lpstr>
      <vt:lpstr>4_Office Theme</vt:lpstr>
      <vt:lpstr>5_Office Theme</vt:lpstr>
      <vt:lpstr>6_Office Theme</vt:lpstr>
      <vt:lpstr>10_Office Theme</vt:lpstr>
      <vt:lpstr>11_Office Theme</vt:lpstr>
      <vt:lpstr>16_Office Theme</vt:lpstr>
      <vt:lpstr>17_Office Theme</vt:lpstr>
      <vt:lpstr>35_Office Theme</vt:lpstr>
      <vt:lpstr>46_Blank Presentation</vt:lpstr>
      <vt:lpstr>25_Office Theme</vt:lpstr>
      <vt:lpstr>27_Office Theme</vt:lpstr>
      <vt:lpstr>49_Blank Presentation</vt:lpstr>
      <vt:lpstr>Blank Presentation</vt:lpstr>
      <vt:lpstr>Fireball</vt:lpstr>
      <vt:lpstr>47_Blank Presentation</vt:lpstr>
      <vt:lpstr>38_Office Theme</vt:lpstr>
      <vt:lpstr>50_Blank Presentation</vt:lpstr>
      <vt:lpstr>39_Office Theme</vt:lpstr>
      <vt:lpstr>7_Default Design</vt:lpstr>
      <vt:lpstr>3_Blank Presentation</vt:lpstr>
      <vt:lpstr>2_Default Design</vt:lpstr>
      <vt:lpstr>6_Default Design</vt:lpstr>
      <vt:lpstr>8_Default Design</vt:lpstr>
      <vt:lpstr>2_blstripc.ppt - Blue Stripes</vt:lpstr>
      <vt:lpstr>blstripc.ppt - Blue Stripes</vt:lpstr>
      <vt:lpstr>51_Blank Presentation</vt:lpstr>
      <vt:lpstr>37_Office Theme</vt:lpstr>
      <vt:lpstr>18_Office Theme</vt:lpstr>
      <vt:lpstr>1_blstripc.ppt - Blue Stripes</vt:lpstr>
      <vt:lpstr>3_Office Theme</vt:lpstr>
      <vt:lpstr>9_Default Design</vt:lpstr>
      <vt:lpstr>5_Default Design</vt:lpstr>
      <vt:lpstr>1_預設簡報設計</vt:lpstr>
      <vt:lpstr>Microsoft ClipArt Gallery</vt:lpstr>
      <vt:lpstr>PowerPoint Presentation</vt:lpstr>
      <vt:lpstr>PowerPoint Presentation</vt:lpstr>
      <vt:lpstr>How will God complete his plan for all creation? </vt:lpstr>
      <vt:lpstr>Be Complete</vt:lpstr>
      <vt:lpstr>Be Complete</vt:lpstr>
      <vt:lpstr>Key Word</vt:lpstr>
      <vt:lpstr>Theme</vt:lpstr>
      <vt:lpstr>Kingdom Statement</vt:lpstr>
      <vt:lpstr>Slides on  Isaiah 60</vt:lpstr>
      <vt:lpstr>PowerPoint Presentation</vt:lpstr>
      <vt:lpstr>Israel’s glorious restoration in the millennium reveals that he will fulfill every promise in the Abrahamic Covenant (Isaiah 60–66).</vt:lpstr>
      <vt:lpstr>Slides on  Isaiah 61</vt:lpstr>
      <vt:lpstr>Israel’s glorious restoration in the millennium reveals that he will fulfill every promise in the Abrahamic Covenant (Isaiah 60–66).</vt:lpstr>
      <vt:lpstr>Freedom for Those God Favors</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Slides on  Isaiah 62</vt:lpstr>
      <vt:lpstr>PowerPoint Presentation</vt:lpstr>
      <vt:lpstr>PowerPoint Presentation</vt:lpstr>
      <vt:lpstr>"'Awake, O sword, against my shepherd, the man who is my partner,' says the LORD of Heaven's Armies. 'Strike down the shepherd, and the sheep will be scattered, and I will turn against the lambs. 8 Two-thirds of the people in the land will be cut off and die,' says the LORD.  'But one-third will be left in the land'"  (Zechariah 13:7-8 NLT).</vt:lpstr>
      <vt:lpstr>"I will bring that group through the fire  and make them pure.  I will refine them like silver  and purify them like gold.  They will call on my name,  and I will answer them.  I will say, 'These are my people,'  and they will say, 'The LORD is our God'"  (Zechariah 13:9 NLT).</vt:lpstr>
      <vt:lpstr>Only a Remnant of Jews Saved</vt:lpstr>
      <vt:lpstr>Only a Remnant of Jews Saved</vt:lpstr>
      <vt:lpstr>Only a Remnant of Jews Saved</vt:lpstr>
      <vt:lpstr>Only a Remnant of Jews Saved</vt:lpstr>
      <vt:lpstr>Only a Remnant of Jews Saved</vt:lpstr>
      <vt:lpstr>Only a Remnant of Jews Saved</vt:lpstr>
      <vt:lpstr>Only a Remnant of Jews Saved</vt:lpstr>
      <vt:lpstr>Slides on  Isaiah 63</vt:lpstr>
      <vt:lpstr>Israel’s glorious restoration in the millennium reveals that he will fulfill every promise in the Abrahamic Covenant (Isaiah 60–66).</vt:lpstr>
      <vt:lpstr>PowerPoint Presentation</vt:lpstr>
      <vt:lpstr>Kingdom &amp; Covenants Timeline</vt:lpstr>
      <vt:lpstr>Slides on  Isaiah 64</vt:lpstr>
      <vt:lpstr>The Kingdom of God</vt:lpstr>
      <vt:lpstr>Slides on  Isaiah 65</vt:lpstr>
      <vt:lpstr>PowerPoint Presentation</vt:lpstr>
      <vt:lpstr>PowerPoint Presentation</vt:lpstr>
      <vt:lpstr>PowerPoint Presentation</vt:lpstr>
      <vt:lpstr>Isaiah 65:17-18a (NLT)</vt:lpstr>
      <vt:lpstr>Isaiah 65:18b-19 (NLT)</vt:lpstr>
      <vt:lpstr>Incredibly Long Life (Isaiah 65:20 NLT)!</vt:lpstr>
      <vt:lpstr>Two "New Heaven(s) &amp; New Earth"</vt:lpstr>
      <vt:lpstr>"Then I saw a new heaven and a new earth, for the old heaven and the old earth had disappeared"  (Rev 21:1a NLT).</vt:lpstr>
      <vt:lpstr>Isaiah v. John on the  New Heaven(s) and New Earth</vt:lpstr>
      <vt:lpstr>Isaiah v. John on the  New Heaven(s) and New Earth</vt:lpstr>
      <vt:lpstr>Isaiah v. John on the  New Heaven(s) and New Earth</vt:lpstr>
      <vt:lpstr>Isaiah v. John on the  New Heaven(s) and New Earth</vt:lpstr>
      <vt:lpstr>"Thy Kingdom Come"</vt:lpstr>
      <vt:lpstr>What Kind of Kingdom Did Isaiah  (and Matthew) Envision? </vt:lpstr>
      <vt:lpstr>Should we pray…  "Thy Kingdom come"?</vt:lpstr>
      <vt:lpstr>Not a new idea!</vt:lpstr>
      <vt:lpstr>Isaiah 11:6-9</vt:lpstr>
      <vt:lpstr>Isaiah 11:6-9</vt:lpstr>
      <vt:lpstr>Isaiah 11:6-9</vt:lpstr>
      <vt:lpstr>Isaiah 11:6-9</vt:lpstr>
      <vt:lpstr>Rebuilding brings…</vt:lpstr>
      <vt:lpstr>…a totally renewed earth!</vt:lpstr>
      <vt:lpstr>Romans 8:19-21</vt:lpstr>
      <vt:lpstr>Romans 8:19-21</vt:lpstr>
      <vt:lpstr>PowerPoint Presentation</vt:lpstr>
      <vt:lpstr>PowerPoint Presentation</vt:lpstr>
      <vt:lpstr>PowerPoint Presentation</vt:lpstr>
      <vt:lpstr>Patriarch's long lives</vt:lpstr>
      <vt:lpstr>PowerPoint Presentation</vt:lpstr>
      <vt:lpstr>Differences Between the Millennium and Heaven</vt:lpstr>
      <vt:lpstr>Differences Between the Millennium and Heaven</vt:lpstr>
      <vt:lpstr>Slides on  Isaiah 66</vt:lpstr>
      <vt:lpstr>Israel’s glorious restoration in the millennium reveals that he will fulfill every promise in the Abrahamic Covenant (Isaiah 60–66).</vt:lpstr>
      <vt:lpstr>PowerPoint Presentation</vt:lpstr>
      <vt:lpstr>PowerPoint Presentation</vt:lpstr>
      <vt:lpstr>14 May 1948</vt:lpstr>
      <vt:lpstr>"Now look at the jewel I have set before Jeshua, a single stone with seven facets. I will engrave an inscription on it, says the LORD of Heaven’s Armies, and  I will remove the sins of this land in a single day"  (Zechariah 3:9 NLT).</vt:lpstr>
      <vt:lpstr>"All Israel will be saved" (Rom. 11:25-27)</vt:lpstr>
      <vt:lpstr>Isaiah 66:22 (NLT)</vt:lpstr>
      <vt:lpstr>How will God complete his plan for all creation? </vt:lpstr>
      <vt:lpstr>Be Complete</vt:lpstr>
      <vt:lpstr>Be Complete</vt:lpstr>
      <vt:lpstr>The Main Idea of Isaiah</vt:lpstr>
      <vt:lpstr>Key Word</vt:lpstr>
      <vt:lpstr>PowerPoint Presentation</vt:lpstr>
      <vt:lpstr>Jesus Shall Reign</vt:lpstr>
      <vt:lpstr>Jesus Shall Reign</vt:lpstr>
      <vt:lpstr>Jesus Shall Reign</vt:lpstr>
      <vt:lpstr>Jesus Shall Reign</vt:lpstr>
      <vt:lpstr>Jesus Shall Reign</vt:lpstr>
      <vt:lpstr>Jesus Shall Reign</vt:lpstr>
      <vt:lpstr>Black</vt:lpstr>
      <vt:lpstr>OT Preaching link at BibleStudyDownloads.org</vt:lpstr>
      <vt:lpstr>PowerPoint Presentation</vt:lpstr>
      <vt:lpstr>Parallel OT &amp; NT Structure</vt:lpstr>
      <vt:lpstr>Structure of the Old Testament</vt:lpstr>
      <vt:lpstr>Integration of the Old Testament</vt:lpstr>
      <vt:lpstr>The Abrahamic Covenant  &amp; Its Fulfillment</vt:lpstr>
      <vt:lpstr>The Kingdom of God</vt:lpstr>
      <vt:lpstr>An All-Encompassing Theme</vt:lpstr>
      <vt:lpstr>My View of the OT's Theme</vt:lpstr>
      <vt:lpstr>PowerPoint Presentation</vt:lpstr>
      <vt:lpstr>OT Survey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678</cp:revision>
  <dcterms:created xsi:type="dcterms:W3CDTF">2010-10-07T07:24:48Z</dcterms:created>
  <dcterms:modified xsi:type="dcterms:W3CDTF">2023-10-02T16:12:08Z</dcterms:modified>
</cp:coreProperties>
</file>