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7.xml" ContentType="application/vnd.openxmlformats-officedocument.theme+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0.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1.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2.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7" r:id="rId7"/>
    <p:sldMasterId id="2147483669" r:id="rId8"/>
    <p:sldMasterId id="2147492659" r:id="rId9"/>
    <p:sldMasterId id="2147501067" r:id="rId10"/>
    <p:sldMasterId id="2147501249" r:id="rId11"/>
    <p:sldMasterId id="2147501417" r:id="rId12"/>
    <p:sldMasterId id="2147501468" r:id="rId13"/>
    <p:sldMasterId id="2147501470" r:id="rId14"/>
    <p:sldMasterId id="2147501472" r:id="rId15"/>
    <p:sldMasterId id="2147501486" r:id="rId16"/>
    <p:sldMasterId id="2147501498" r:id="rId17"/>
    <p:sldMasterId id="2147501535" r:id="rId18"/>
    <p:sldMasterId id="2147501547" r:id="rId19"/>
    <p:sldMasterId id="2147501560" r:id="rId20"/>
    <p:sldMasterId id="2147501573" r:id="rId21"/>
    <p:sldMasterId id="2147501597" r:id="rId22"/>
    <p:sldMasterId id="2147501609" r:id="rId23"/>
    <p:sldMasterId id="2147501621" r:id="rId24"/>
    <p:sldMasterId id="2147501633" r:id="rId25"/>
    <p:sldMasterId id="2147501637" r:id="rId26"/>
    <p:sldMasterId id="2147501639" r:id="rId27"/>
    <p:sldMasterId id="2147501653" r:id="rId28"/>
    <p:sldMasterId id="2147501670" r:id="rId29"/>
    <p:sldMasterId id="2147501733" r:id="rId30"/>
    <p:sldMasterId id="2147501849" r:id="rId31"/>
    <p:sldMasterId id="2147501865" r:id="rId32"/>
    <p:sldMasterId id="2147501877" r:id="rId33"/>
    <p:sldMasterId id="2147501889" r:id="rId34"/>
    <p:sldMasterId id="2147501937" r:id="rId35"/>
    <p:sldMasterId id="2147501953" r:id="rId36"/>
    <p:sldMasterId id="2147501966" r:id="rId37"/>
    <p:sldMasterId id="2147501978" r:id="rId38"/>
    <p:sldMasterId id="2147501980" r:id="rId39"/>
    <p:sldMasterId id="2147501993" r:id="rId40"/>
    <p:sldMasterId id="2147502004" r:id="rId41"/>
    <p:sldMasterId id="2147502019" r:id="rId42"/>
    <p:sldMasterId id="2147502022" r:id="rId43"/>
  </p:sldMasterIdLst>
  <p:notesMasterIdLst>
    <p:notesMasterId r:id="rId194"/>
  </p:notesMasterIdLst>
  <p:sldIdLst>
    <p:sldId id="5426" r:id="rId44"/>
    <p:sldId id="3998" r:id="rId45"/>
    <p:sldId id="5354" r:id="rId46"/>
    <p:sldId id="888" r:id="rId47"/>
    <p:sldId id="846" r:id="rId48"/>
    <p:sldId id="3759" r:id="rId49"/>
    <p:sldId id="3983" r:id="rId50"/>
    <p:sldId id="261" r:id="rId51"/>
    <p:sldId id="3984" r:id="rId52"/>
    <p:sldId id="3762" r:id="rId53"/>
    <p:sldId id="3760" r:id="rId54"/>
    <p:sldId id="3761" r:id="rId55"/>
    <p:sldId id="318" r:id="rId56"/>
    <p:sldId id="360" r:id="rId57"/>
    <p:sldId id="3985" r:id="rId58"/>
    <p:sldId id="3986" r:id="rId59"/>
    <p:sldId id="3987" r:id="rId60"/>
    <p:sldId id="2495" r:id="rId61"/>
    <p:sldId id="381" r:id="rId62"/>
    <p:sldId id="3923" r:id="rId63"/>
    <p:sldId id="3766" r:id="rId64"/>
    <p:sldId id="3767" r:id="rId65"/>
    <p:sldId id="3768" r:id="rId66"/>
    <p:sldId id="351" r:id="rId67"/>
    <p:sldId id="352" r:id="rId68"/>
    <p:sldId id="328" r:id="rId69"/>
    <p:sldId id="4737" r:id="rId70"/>
    <p:sldId id="4738" r:id="rId71"/>
    <p:sldId id="345" r:id="rId72"/>
    <p:sldId id="355" r:id="rId73"/>
    <p:sldId id="296" r:id="rId74"/>
    <p:sldId id="357" r:id="rId75"/>
    <p:sldId id="343" r:id="rId76"/>
    <p:sldId id="387" r:id="rId77"/>
    <p:sldId id="704" r:id="rId78"/>
    <p:sldId id="5503" r:id="rId79"/>
    <p:sldId id="508" r:id="rId80"/>
    <p:sldId id="313" r:id="rId81"/>
    <p:sldId id="3988" r:id="rId82"/>
    <p:sldId id="3989" r:id="rId83"/>
    <p:sldId id="3990" r:id="rId84"/>
    <p:sldId id="338" r:id="rId85"/>
    <p:sldId id="3991" r:id="rId86"/>
    <p:sldId id="5197" r:id="rId87"/>
    <p:sldId id="5198" r:id="rId88"/>
    <p:sldId id="5199" r:id="rId89"/>
    <p:sldId id="5425" r:id="rId90"/>
    <p:sldId id="5200" r:id="rId91"/>
    <p:sldId id="341" r:id="rId92"/>
    <p:sldId id="3992" r:id="rId93"/>
    <p:sldId id="3758" r:id="rId94"/>
    <p:sldId id="3771" r:id="rId95"/>
    <p:sldId id="3772" r:id="rId96"/>
    <p:sldId id="3773" r:id="rId97"/>
    <p:sldId id="274" r:id="rId98"/>
    <p:sldId id="3770" r:id="rId99"/>
    <p:sldId id="3769" r:id="rId100"/>
    <p:sldId id="850" r:id="rId101"/>
    <p:sldId id="707" r:id="rId102"/>
    <p:sldId id="3757" r:id="rId103"/>
    <p:sldId id="258" r:id="rId104"/>
    <p:sldId id="3774" r:id="rId105"/>
    <p:sldId id="3775" r:id="rId106"/>
    <p:sldId id="3776" r:id="rId107"/>
    <p:sldId id="3778" r:id="rId108"/>
    <p:sldId id="3779" r:id="rId109"/>
    <p:sldId id="3780" r:id="rId110"/>
    <p:sldId id="708" r:id="rId111"/>
    <p:sldId id="3781" r:id="rId112"/>
    <p:sldId id="3782" r:id="rId113"/>
    <p:sldId id="709" r:id="rId114"/>
    <p:sldId id="3756" r:id="rId115"/>
    <p:sldId id="847" r:id="rId116"/>
    <p:sldId id="848" r:id="rId117"/>
    <p:sldId id="3783" r:id="rId118"/>
    <p:sldId id="3755" r:id="rId119"/>
    <p:sldId id="3784" r:id="rId120"/>
    <p:sldId id="3999" r:id="rId121"/>
    <p:sldId id="710" r:id="rId122"/>
    <p:sldId id="3754" r:id="rId123"/>
    <p:sldId id="4681" r:id="rId124"/>
    <p:sldId id="4682" r:id="rId125"/>
    <p:sldId id="473" r:id="rId126"/>
    <p:sldId id="474" r:id="rId127"/>
    <p:sldId id="4081" r:id="rId128"/>
    <p:sldId id="3787" r:id="rId129"/>
    <p:sldId id="3788" r:id="rId130"/>
    <p:sldId id="3785" r:id="rId131"/>
    <p:sldId id="3997" r:id="rId132"/>
    <p:sldId id="711" r:id="rId133"/>
    <p:sldId id="3753" r:id="rId134"/>
    <p:sldId id="3786" r:id="rId135"/>
    <p:sldId id="3791" r:id="rId136"/>
    <p:sldId id="4001" r:id="rId137"/>
    <p:sldId id="712" r:id="rId138"/>
    <p:sldId id="3798" r:id="rId139"/>
    <p:sldId id="3795" r:id="rId140"/>
    <p:sldId id="3796" r:id="rId141"/>
    <p:sldId id="3797" r:id="rId142"/>
    <p:sldId id="4002" r:id="rId143"/>
    <p:sldId id="4003" r:id="rId144"/>
    <p:sldId id="713" r:id="rId145"/>
    <p:sldId id="3752" r:id="rId146"/>
    <p:sldId id="3793" r:id="rId147"/>
    <p:sldId id="3794" r:id="rId148"/>
    <p:sldId id="3751" r:id="rId149"/>
    <p:sldId id="3804" r:id="rId150"/>
    <p:sldId id="3799" r:id="rId151"/>
    <p:sldId id="342" r:id="rId152"/>
    <p:sldId id="849" r:id="rId153"/>
    <p:sldId id="3800" r:id="rId154"/>
    <p:sldId id="3801" r:id="rId155"/>
    <p:sldId id="3802" r:id="rId156"/>
    <p:sldId id="3803" r:id="rId157"/>
    <p:sldId id="307" r:id="rId158"/>
    <p:sldId id="3749" r:id="rId159"/>
    <p:sldId id="3805" r:id="rId160"/>
    <p:sldId id="260" r:id="rId161"/>
    <p:sldId id="3807" r:id="rId162"/>
    <p:sldId id="3808" r:id="rId163"/>
    <p:sldId id="3809" r:id="rId164"/>
    <p:sldId id="3810" r:id="rId165"/>
    <p:sldId id="271" r:id="rId166"/>
    <p:sldId id="272" r:id="rId167"/>
    <p:sldId id="3811" r:id="rId168"/>
    <p:sldId id="276" r:id="rId169"/>
    <p:sldId id="277" r:id="rId170"/>
    <p:sldId id="3812" r:id="rId171"/>
    <p:sldId id="3813" r:id="rId172"/>
    <p:sldId id="4004" r:id="rId173"/>
    <p:sldId id="714" r:id="rId174"/>
    <p:sldId id="3748" r:id="rId175"/>
    <p:sldId id="3815" r:id="rId176"/>
    <p:sldId id="3816" r:id="rId177"/>
    <p:sldId id="715" r:id="rId178"/>
    <p:sldId id="3747" r:id="rId179"/>
    <p:sldId id="3814" r:id="rId180"/>
    <p:sldId id="289" r:id="rId181"/>
    <p:sldId id="290" r:id="rId182"/>
    <p:sldId id="5196" r:id="rId183"/>
    <p:sldId id="774" r:id="rId184"/>
    <p:sldId id="311" r:id="rId185"/>
    <p:sldId id="5504" r:id="rId186"/>
    <p:sldId id="5505" r:id="rId187"/>
    <p:sldId id="5506" r:id="rId188"/>
    <p:sldId id="5507" r:id="rId189"/>
    <p:sldId id="5508" r:id="rId190"/>
    <p:sldId id="5509" r:id="rId191"/>
    <p:sldId id="3962" r:id="rId192"/>
    <p:sldId id="259" r:id="rId193"/>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5426"/>
            <p14:sldId id="3998"/>
            <p14:sldId id="5354"/>
            <p14:sldId id="888"/>
            <p14:sldId id="846"/>
            <p14:sldId id="3759"/>
            <p14:sldId id="3983"/>
            <p14:sldId id="261"/>
            <p14:sldId id="3984"/>
            <p14:sldId id="3762"/>
            <p14:sldId id="3760"/>
            <p14:sldId id="3761"/>
            <p14:sldId id="318"/>
            <p14:sldId id="360"/>
            <p14:sldId id="3985"/>
            <p14:sldId id="3986"/>
            <p14:sldId id="3987"/>
            <p14:sldId id="2495"/>
            <p14:sldId id="381"/>
            <p14:sldId id="3923"/>
            <p14:sldId id="3766"/>
            <p14:sldId id="3767"/>
            <p14:sldId id="3768"/>
            <p14:sldId id="351"/>
            <p14:sldId id="352"/>
            <p14:sldId id="328"/>
            <p14:sldId id="4737"/>
            <p14:sldId id="4738"/>
            <p14:sldId id="345"/>
            <p14:sldId id="355"/>
            <p14:sldId id="296"/>
            <p14:sldId id="357"/>
            <p14:sldId id="343"/>
            <p14:sldId id="387"/>
            <p14:sldId id="704"/>
            <p14:sldId id="5503"/>
            <p14:sldId id="508"/>
            <p14:sldId id="313"/>
            <p14:sldId id="3988"/>
            <p14:sldId id="3989"/>
            <p14:sldId id="3990"/>
            <p14:sldId id="338"/>
            <p14:sldId id="3991"/>
            <p14:sldId id="5197"/>
            <p14:sldId id="5198"/>
            <p14:sldId id="5199"/>
            <p14:sldId id="5425"/>
            <p14:sldId id="5200"/>
            <p14:sldId id="341"/>
            <p14:sldId id="3992"/>
            <p14:sldId id="3758"/>
            <p14:sldId id="3771"/>
            <p14:sldId id="3772"/>
            <p14:sldId id="3773"/>
            <p14:sldId id="274"/>
            <p14:sldId id="3770"/>
            <p14:sldId id="3769"/>
            <p14:sldId id="850"/>
            <p14:sldId id="707"/>
            <p14:sldId id="3757"/>
            <p14:sldId id="258"/>
            <p14:sldId id="3774"/>
            <p14:sldId id="3775"/>
            <p14:sldId id="3776"/>
            <p14:sldId id="3778"/>
            <p14:sldId id="3779"/>
            <p14:sldId id="3780"/>
            <p14:sldId id="708"/>
            <p14:sldId id="3781"/>
            <p14:sldId id="3782"/>
            <p14:sldId id="709"/>
            <p14:sldId id="3756"/>
            <p14:sldId id="847"/>
            <p14:sldId id="848"/>
            <p14:sldId id="3783"/>
            <p14:sldId id="3755"/>
            <p14:sldId id="3784"/>
            <p14:sldId id="3999"/>
            <p14:sldId id="710"/>
            <p14:sldId id="3754"/>
            <p14:sldId id="4681"/>
            <p14:sldId id="4682"/>
            <p14:sldId id="473"/>
            <p14:sldId id="474"/>
            <p14:sldId id="4081"/>
            <p14:sldId id="3787"/>
            <p14:sldId id="3788"/>
            <p14:sldId id="3785"/>
            <p14:sldId id="3997"/>
            <p14:sldId id="711"/>
            <p14:sldId id="3753"/>
            <p14:sldId id="3786"/>
            <p14:sldId id="3791"/>
            <p14:sldId id="4001"/>
            <p14:sldId id="712"/>
            <p14:sldId id="3798"/>
            <p14:sldId id="3795"/>
            <p14:sldId id="3796"/>
            <p14:sldId id="3797"/>
            <p14:sldId id="4002"/>
            <p14:sldId id="4003"/>
            <p14:sldId id="713"/>
            <p14:sldId id="3752"/>
            <p14:sldId id="3793"/>
            <p14:sldId id="3794"/>
            <p14:sldId id="3751"/>
            <p14:sldId id="3804"/>
            <p14:sldId id="3799"/>
            <p14:sldId id="342"/>
            <p14:sldId id="849"/>
            <p14:sldId id="3800"/>
            <p14:sldId id="3801"/>
            <p14:sldId id="3802"/>
            <p14:sldId id="3803"/>
            <p14:sldId id="307"/>
            <p14:sldId id="3749"/>
            <p14:sldId id="3805"/>
            <p14:sldId id="260"/>
            <p14:sldId id="3807"/>
            <p14:sldId id="3808"/>
            <p14:sldId id="3809"/>
            <p14:sldId id="3810"/>
            <p14:sldId id="271"/>
            <p14:sldId id="272"/>
            <p14:sldId id="3811"/>
            <p14:sldId id="276"/>
            <p14:sldId id="277"/>
            <p14:sldId id="3812"/>
            <p14:sldId id="3813"/>
            <p14:sldId id="4004"/>
            <p14:sldId id="714"/>
            <p14:sldId id="3748"/>
            <p14:sldId id="3815"/>
            <p14:sldId id="3816"/>
            <p14:sldId id="715"/>
            <p14:sldId id="3747"/>
            <p14:sldId id="3814"/>
            <p14:sldId id="289"/>
            <p14:sldId id="290"/>
            <p14:sldId id="5196"/>
            <p14:sldId id="774"/>
            <p14:sldId id="311"/>
            <p14:sldId id="5504"/>
            <p14:sldId id="5505"/>
            <p14:sldId id="5506"/>
            <p14:sldId id="5507"/>
            <p14:sldId id="5508"/>
            <p14:sldId id="5509"/>
            <p14:sldId id="3962"/>
            <p14:sldId id="2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5BDAF"/>
    <a:srgbClr val="245336"/>
    <a:srgbClr val="FFE7D0"/>
    <a:srgbClr val="AC0000"/>
    <a:srgbClr val="FFFFFF"/>
    <a:srgbClr val="E9EBF5"/>
    <a:srgbClr val="E9ECF5"/>
    <a:srgbClr val="4A71A3"/>
    <a:srgbClr val="000080"/>
    <a:srgbClr val="EF97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87" autoAdjust="0"/>
    <p:restoredTop sz="66744" autoAdjust="0"/>
  </p:normalViewPr>
  <p:slideViewPr>
    <p:cSldViewPr>
      <p:cViewPr varScale="1">
        <p:scale>
          <a:sx n="70" d="100"/>
          <a:sy n="70" d="100"/>
        </p:scale>
        <p:origin x="184" y="720"/>
      </p:cViewPr>
      <p:guideLst>
        <p:guide orient="horz" pos="2160"/>
        <p:guide pos="2880"/>
      </p:guideLst>
    </p:cSldViewPr>
  </p:slideViewPr>
  <p:outlineViewPr>
    <p:cViewPr varScale="1">
      <p:scale>
        <a:sx n="50" d="100"/>
        <a:sy n="50" d="100"/>
      </p:scale>
      <p:origin x="0" y="-214760"/>
    </p:cViewPr>
  </p:outlineViewPr>
  <p:notesTextViewPr>
    <p:cViewPr>
      <p:scale>
        <a:sx n="125" d="100"/>
        <a:sy n="125" d="100"/>
      </p:scale>
      <p:origin x="0" y="0"/>
    </p:cViewPr>
  </p:notesTextViewPr>
  <p:sorterViewPr>
    <p:cViewPr varScale="1">
      <p:scale>
        <a:sx n="50" d="100"/>
        <a:sy n="50" d="100"/>
      </p:scale>
      <p:origin x="0" y="999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91" Type="http://schemas.openxmlformats.org/officeDocument/2006/relationships/slide" Target="slides/slide148.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13" Type="http://schemas.openxmlformats.org/officeDocument/2006/relationships/slideMaster" Target="slideMasters/slideMaster13.xml"/><Relationship Id="rId109" Type="http://schemas.openxmlformats.org/officeDocument/2006/relationships/slide" Target="slides/slide66.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189"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95" Type="http://schemas.openxmlformats.org/officeDocument/2006/relationships/commentAuthors" Target="commentAuthors.xml"/><Relationship Id="rId190" Type="http://schemas.openxmlformats.org/officeDocument/2006/relationships/slide" Target="slides/slide14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r>
              <a:rPr lang="en-US" altLang="zh-CN" dirty="0">
                <a:latin typeface="Arial" panose="020B0604020202020204" pitchFamily="34" charset="0"/>
                <a:ea typeface="ＭＳ Ｐゴシック" charset="0"/>
                <a:cs typeface="Arial" panose="020B0604020202020204" pitchFamily="34" charset="0"/>
              </a:rPr>
              <a:t>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Common-335</a:t>
            </a:r>
          </a:p>
          <a:p>
            <a:pPr eaLnBrk="1" hangingPunct="1"/>
            <a:r>
              <a:rPr lang="en-US" altLang="zh-CN" dirty="0">
                <a:latin typeface="Arial" panose="020B0604020202020204" pitchFamily="34" charset="0"/>
                <a:ea typeface="ＭＳ Ｐゴシック" charset="0"/>
                <a:cs typeface="Arial" panose="020B0604020202020204" pitchFamily="34" charset="0"/>
              </a:rPr>
              <a:t>OS-23-Isa13-23-slide 1</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07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91F5D93-B865-45E7-AFB0-09A31F6A50CF}" type="slidenum">
              <a:rPr lang="en-US" altLang="en-US" sz="1200">
                <a:solidFill>
                  <a:srgbClr val="000000"/>
                </a:solidFill>
              </a:rPr>
              <a:pPr eaLnBrk="1" hangingPunct="1"/>
              <a:t>142</a:t>
            </a:fld>
            <a:endParaRPr lang="en-US" altLang="en-US" sz="1200">
              <a:solidFill>
                <a:srgbClr val="000000"/>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OB-15-Phoenicians-15</a:t>
            </a:r>
          </a:p>
          <a:p>
            <a:r>
              <a:rPr lang="en-US" dirty="0">
                <a:latin typeface="Times New Roman" charset="0"/>
                <a:ea typeface="ＭＳ Ｐゴシック" charset="0"/>
                <a:cs typeface="ＭＳ Ｐゴシック" charset="0"/>
              </a:rPr>
              <a:t>OS-14-2Chron-134</a:t>
            </a:r>
          </a:p>
          <a:p>
            <a:r>
              <a:rPr lang="en-US" dirty="0">
                <a:latin typeface="Times New Roman" charset="0"/>
                <a:ea typeface="ＭＳ Ｐゴシック" charset="0"/>
                <a:cs typeface="ＭＳ Ｐゴシック" charset="0"/>
              </a:rPr>
              <a:t>OS-23-Isaiah13-23-slide 134</a:t>
            </a:r>
          </a:p>
          <a:p>
            <a:r>
              <a:rPr lang="en-US" dirty="0">
                <a:latin typeface="Times New Roman" charset="0"/>
                <a:ea typeface="ＭＳ Ｐゴシック" charset="0"/>
                <a:cs typeface="ＭＳ Ｐゴシック" charset="0"/>
              </a:rPr>
              <a:t>OS-Ezek25-32—slide 57</a:t>
            </a:r>
          </a:p>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Some think him only the human king. Other say he was Satan. Probably he was the human king who acted like Satan long before him in his pride and splendor.</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OB-14-Phonecians-14</a:t>
            </a:r>
          </a:p>
          <a:p>
            <a:r>
              <a:rPr lang="en-US" dirty="0">
                <a:latin typeface="Times New Roman" charset="0"/>
                <a:ea typeface="ＭＳ Ｐゴシック" charset="0"/>
                <a:cs typeface="ＭＳ Ｐゴシック" charset="0"/>
              </a:rPr>
              <a:t>OS-23-Isaiah13-23-slide 143</a:t>
            </a:r>
          </a:p>
          <a:p>
            <a:r>
              <a:rPr lang="en-US" dirty="0">
                <a:latin typeface="Times New Roman" charset="0"/>
                <a:ea typeface="ＭＳ Ｐゴシック" charset="0"/>
                <a:cs typeface="ＭＳ Ｐゴシック" charset="0"/>
              </a:rPr>
              <a:t>OS-Ezek25-32—slide 61</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Phoenicia's key city of Tyre was not humble about its influence and wealth. Its boasting about being the god of the sea led later to enshrine this in the temple of the Greek god of the sea, Poseidon.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108042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95E2B3-6EDB-1840-B907-0F089250AAE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Like the king of Tyre, Satan also boasted of divine rights. The true God threw both Satan and Tyre's prince down. </a:t>
            </a:r>
          </a:p>
        </p:txBody>
      </p:sp>
    </p:spTree>
    <p:extLst>
      <p:ext uri="{BB962C8B-B14F-4D97-AF65-F5344CB8AC3E}">
        <p14:creationId xmlns:p14="http://schemas.microsoft.com/office/powerpoint/2010/main" val="22223267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Daniel's name had already become proverbial, despite him being contemporary to Ezekiel. </a:t>
            </a:r>
          </a:p>
          <a:p>
            <a:r>
              <a:rPr lang="en-US" dirty="0"/>
              <a:t>Sadly, wealth and beauty and power often bring pride—first true of Satan and now true on earth (28:3-5).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11474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king of Tyre reflected that of Lucifer himself (28:12-15).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46742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king of Tyre was to be banished, so Lucifer was expelled from heaven years before (28:16-17).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553910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6610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Babylonians were a proud people devoted to processions up to their many temples dedicated to numerous gods within the city.</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15</a:t>
            </a:fld>
            <a:endParaRPr lang="en-GB"/>
          </a:p>
        </p:txBody>
      </p:sp>
    </p:spTree>
    <p:extLst>
      <p:ext uri="{BB962C8B-B14F-4D97-AF65-F5344CB8AC3E}">
        <p14:creationId xmlns:p14="http://schemas.microsoft.com/office/powerpoint/2010/main" val="361514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Ishtar Gate was the impressive blue gate on Procession Way where people would enter the city of Babylon.</a:t>
            </a:r>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16</a:t>
            </a:fld>
            <a:endParaRPr lang="en-GB"/>
          </a:p>
        </p:txBody>
      </p:sp>
    </p:spTree>
    <p:extLst>
      <p:ext uri="{BB962C8B-B14F-4D97-AF65-F5344CB8AC3E}">
        <p14:creationId xmlns:p14="http://schemas.microsoft.com/office/powerpoint/2010/main" val="145000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Isaiah looked to the day that Babylon would capture Jerusalem and bring Judean captives back to Babylon.</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17</a:t>
            </a:fld>
            <a:endParaRPr lang="en-GB"/>
          </a:p>
        </p:txBody>
      </p:sp>
    </p:spTree>
    <p:extLst>
      <p:ext uri="{BB962C8B-B14F-4D97-AF65-F5344CB8AC3E}">
        <p14:creationId xmlns:p14="http://schemas.microsoft.com/office/powerpoint/2010/main" val="131033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“In Isaiah’s day, that judgment was coming because of the tremendous political turmoil of the next several decades that would culminate with the fall of Babylon to the Assyrians in 689 B.C.” (BKC).</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Babylon would then hit a resurgence only to be conquered again 150 years later by Cyrus the Persian with Darius the Mede in 539 BC.</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(Dan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(Dan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803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ffectLst/>
                <a:latin typeface="Lucida Grande" panose="020B0600040502020204" pitchFamily="34" charset="0"/>
              </a:rPr>
              <a:t>"The statement </a:t>
            </a:r>
            <a:r>
              <a:rPr lang="en-US" b="1" dirty="0">
                <a:effectLst/>
                <a:latin typeface="Lucida Grande" panose="020B0600040502020204" pitchFamily="34" charset="0"/>
              </a:rPr>
              <a:t>I will stir up against them the Medes</a:t>
            </a:r>
            <a:r>
              <a:rPr lang="en-US" dirty="0">
                <a:effectLst/>
                <a:latin typeface="Lucida Grande" panose="020B0600040502020204" pitchFamily="34" charset="0"/>
              </a:rPr>
              <a:t> (v. 17) has caused much discussion among Bible students. Many interpreters, because of the mention of the fall of Babylon (v. 19), assume that Isaiah was (in vv. 17-18) prophesying Babylon’s fall in 539 (cf. Dan. 5:30-31) to the Medes and Persians. However, that view has some difficulties. In the Medo-Persian takeover in 539 there was very little change in the city; it was not destroyed so it continued on much as it had been. But Isaiah 13:19-22 speaks of the destruction of Babylon. Also the word “them” [NASB, NIV), against whom the Medes were stirred up (v. 17), were the Assyrians (referred to in vv. 14-16), not the Babylonians. It seems better, then, to understand this section as dealing with events pertaining to the Assyrians’ sack of Babylon in December 689 B.C. As Seth </a:t>
            </a:r>
            <a:r>
              <a:rPr lang="en-US" dirty="0" err="1">
                <a:effectLst/>
                <a:latin typeface="Lucida Grande" panose="020B0600040502020204" pitchFamily="34" charset="0"/>
              </a:rPr>
              <a:t>Erlandsson</a:t>
            </a:r>
            <a:r>
              <a:rPr lang="en-US" dirty="0">
                <a:effectLst/>
                <a:latin typeface="Lucida Grande" panose="020B0600040502020204" pitchFamily="34" charset="0"/>
              </a:rPr>
              <a:t> has noted, “The histories of the Medes, Elamites, and Babylonians converge around the year 700 in the struggle against the Assyrian world power and ... Babylon assumes a particularly central position in that great historical drama from the latter years of the 8th century down to the fall of Babylon in 689” (The Burden of Babylon: A Study of Isaiah 13:2-14:23. Lund, Sweden: C.W.K. </a:t>
            </a:r>
            <a:r>
              <a:rPr lang="en-US" dirty="0" err="1">
                <a:effectLst/>
                <a:latin typeface="Lucida Grande" panose="020B0600040502020204" pitchFamily="34" charset="0"/>
              </a:rPr>
              <a:t>Glerrup</a:t>
            </a:r>
            <a:r>
              <a:rPr lang="en-US" dirty="0">
                <a:effectLst/>
                <a:latin typeface="Lucida Grande" panose="020B0600040502020204" pitchFamily="34" charset="0"/>
              </a:rPr>
              <a:t>, 1970, pp. 91-2).</a:t>
            </a:r>
          </a:p>
          <a:p>
            <a:endParaRPr lang="en-US" dirty="0">
              <a:effectLst/>
              <a:latin typeface="Lucida Grande" panose="020B0600040502020204" pitchFamily="34" charset="0"/>
            </a:endParaRPr>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dirty="0">
                <a:effectLst/>
                <a:latin typeface="Accordance" pitchFamily="2" charset="-79"/>
                <a:cs typeface="Accordance" pitchFamily="2" charset="-79"/>
              </a:rPr>
              <a:t> eds. John F. Walvoord and Roy B. Zuck (Accordance electronic ed. 2 vols.; Wheaton: Victor Books, 1985), 1:1060.</a:t>
            </a:r>
          </a:p>
        </p:txBody>
      </p:sp>
    </p:spTree>
    <p:extLst>
      <p:ext uri="{BB962C8B-B14F-4D97-AF65-F5344CB8AC3E}">
        <p14:creationId xmlns:p14="http://schemas.microsoft.com/office/powerpoint/2010/main" val="149710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Against the supposed 689 BC defeat of Babylon by the Assyrians (see previous slide) is verse 19, which prophesies a complete destruction of the city. This occurred in 539 rather than the earlier 689, for the city has not been rebuilt since 539. </a:t>
            </a:r>
          </a:p>
        </p:txBody>
      </p:sp>
    </p:spTree>
    <p:extLst>
      <p:ext uri="{BB962C8B-B14F-4D97-AF65-F5344CB8AC3E}">
        <p14:creationId xmlns:p14="http://schemas.microsoft.com/office/powerpoint/2010/main" val="2083058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895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C9F5EA-4B96-F24A-9315-C8A71A45071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(Dan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OS-23-Isaiah13-23-slide 23</a:t>
            </a:r>
          </a:p>
          <a:p>
            <a:pPr eaLnBrk="1" hangingPunct="1"/>
            <a:r>
              <a:rPr lang="en-US" dirty="0">
                <a:latin typeface="Arial" panose="020B0604020202020204" pitchFamily="34" charset="0"/>
                <a:ea typeface="ＭＳ Ｐゴシック" charset="0"/>
                <a:cs typeface="Arial" panose="020B0604020202020204" pitchFamily="34" charset="0"/>
              </a:rPr>
              <a:t>OS-27-Daniel-124</a:t>
            </a:r>
          </a:p>
          <a:p>
            <a:pPr eaLnBrk="1" hangingPunct="1"/>
            <a:r>
              <a:rPr lang="en-US" dirty="0">
                <a:latin typeface="Arial" panose="020B0604020202020204" pitchFamily="34" charset="0"/>
                <a:ea typeface="ＭＳ Ｐゴシック" charset="0"/>
                <a:cs typeface="Arial" panose="020B0604020202020204" pitchFamily="34" charset="0"/>
              </a:rPr>
              <a:t>OS-35-Habakkuk-168</a:t>
            </a:r>
          </a:p>
        </p:txBody>
      </p:sp>
    </p:spTree>
    <p:extLst>
      <p:ext uri="{BB962C8B-B14F-4D97-AF65-F5344CB8AC3E}">
        <p14:creationId xmlns:p14="http://schemas.microsoft.com/office/powerpoint/2010/main" val="3138344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06BC2-18FC-2E47-AA57-CC2D54B326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Common-405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OS-23-Isaiah13-23-slide 24</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a:p>
            <a:pPr lvl="1" algn="l"/>
            <a:endParaRPr lang="en-US" b="0"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235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5749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During Belshazzar's great party, the Medes and Persians diverted the Euphrates upstream to lower the moat around Babylon. This made it easy to conquer in but a few hours!</a:t>
            </a:r>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26</a:t>
            </a:fld>
            <a:endParaRPr lang="en-GB"/>
          </a:p>
        </p:txBody>
      </p:sp>
    </p:spTree>
    <p:extLst>
      <p:ext uri="{BB962C8B-B14F-4D97-AF65-F5344CB8AC3E}">
        <p14:creationId xmlns:p14="http://schemas.microsoft.com/office/powerpoint/2010/main" val="96405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Common-406</a:t>
            </a:r>
          </a:p>
          <a:p>
            <a:pPr eaLnBrk="1" hangingPunct="1"/>
            <a:r>
              <a:rPr lang="en-US" dirty="0">
                <a:latin typeface="Arial" panose="020B0604020202020204" pitchFamily="34" charset="0"/>
                <a:ea typeface="ＭＳ Ｐゴシック" charset="0"/>
                <a:cs typeface="Arial" panose="020B0604020202020204" pitchFamily="34" charset="0"/>
              </a:rPr>
              <a:t>OS-27-Daniel-126</a:t>
            </a:r>
          </a:p>
          <a:p>
            <a:pPr eaLnBrk="1" hangingPunct="1"/>
            <a:r>
              <a:rPr lang="en-US"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Common-407</a:t>
            </a:r>
          </a:p>
          <a:p>
            <a:pPr eaLnBrk="1" hangingPunct="1"/>
            <a:r>
              <a:rPr lang="en-US" dirty="0">
                <a:latin typeface="Arial" panose="020B0604020202020204" pitchFamily="34" charset="0"/>
                <a:ea typeface="ＭＳ Ｐゴシック" charset="0"/>
                <a:cs typeface="Arial" panose="020B0604020202020204" pitchFamily="34" charset="0"/>
              </a:rPr>
              <a:t>OS-27-Daniel-127</a:t>
            </a:r>
          </a:p>
          <a:p>
            <a:pPr eaLnBrk="1" hangingPunct="1"/>
            <a:r>
              <a:rPr lang="en-US"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Isaiah 14:2-3 say that God will give the nation rest from pain and turmoil and harsh service in which it has been enslaved.</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Phoenicia's key city of Tyre was not humble about its influence and wealth. Its boasting about being the god of the sea led later to enshrine this in the temple of the Greek god of the sea, Poseidon.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1080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95E2B3-6EDB-1840-B907-0F089250AAE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Like the king of Tyre, Satan also boasted of divine rights. The true God threw both Satan and Tyre's prince down. </a:t>
            </a:r>
          </a:p>
        </p:txBody>
      </p:sp>
    </p:spTree>
    <p:extLst>
      <p:ext uri="{BB962C8B-B14F-4D97-AF65-F5344CB8AC3E}">
        <p14:creationId xmlns:p14="http://schemas.microsoft.com/office/powerpoint/2010/main" val="222232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Daniel's name had already become proverbial, despite him being contemporary to Ezekiel. </a:t>
            </a:r>
          </a:p>
          <a:p>
            <a:r>
              <a:rPr lang="en-US" dirty="0"/>
              <a:t>Sadly, wealth and beauty and power often bring pride—first true of Satan and now true on earth (28:3-5).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1147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pride of the king of Tyre reflected that of Lucifer himself (28:12-15).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4674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king of Tyre was to be banished, so Lucifer was expelled from heaven years before (28:16-17).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55391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8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a:p>
            <a:pPr eaLnBrk="1" hangingPunct="1"/>
            <a:r>
              <a:rPr lang="en-US" altLang="zh-CN" dirty="0">
                <a:latin typeface="Arial" panose="020B0604020202020204" pitchFamily="34" charset="0"/>
                <a:ea typeface="ＭＳ Ｐゴシック" charset="0"/>
                <a:cs typeface="Arial" panose="020B0604020202020204" pitchFamily="34" charset="0"/>
              </a:rPr>
              <a:t>____</a:t>
            </a:r>
          </a:p>
          <a:p>
            <a:pPr eaLnBrk="1" hangingPunct="1"/>
            <a:r>
              <a:rPr lang="en-US" altLang="zh-CN" dirty="0">
                <a:latin typeface="Arial" panose="020B0604020202020204" pitchFamily="34" charset="0"/>
                <a:ea typeface="ＭＳ Ｐゴシック" charset="0"/>
                <a:cs typeface="Arial" panose="020B0604020202020204" pitchFamily="34" charset="0"/>
              </a:rPr>
              <a:t>Common-337</a:t>
            </a:r>
          </a:p>
          <a:p>
            <a:pPr eaLnBrk="1" hangingPunct="1"/>
            <a:r>
              <a:rPr lang="en-US" altLang="zh-CN" dirty="0">
                <a:latin typeface="Arial" panose="020B0604020202020204" pitchFamily="34" charset="0"/>
                <a:ea typeface="ＭＳ Ｐゴシック" charset="0"/>
                <a:cs typeface="Arial" panose="020B0604020202020204" pitchFamily="34" charset="0"/>
              </a:rPr>
              <a:t>OS-23-Isaiah1-12—slide 2</a:t>
            </a:r>
          </a:p>
          <a:p>
            <a:pPr eaLnBrk="1" hangingPunct="1"/>
            <a:r>
              <a:rPr lang="en-US" altLang="zh-CN" dirty="0">
                <a:latin typeface="Arial" panose="020B0604020202020204" pitchFamily="34" charset="0"/>
                <a:ea typeface="ＭＳ Ｐゴシック" charset="0"/>
                <a:cs typeface="Arial" panose="020B0604020202020204" pitchFamily="34" charset="0"/>
              </a:rPr>
              <a:t>OS-24-Jeremiah-241</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a:ea typeface="ＭＳ Ｐゴシック" charset="0"/>
              <a:cs typeface="Arial"/>
            </a:endParaRPr>
          </a:p>
        </p:txBody>
      </p:sp>
    </p:spTree>
    <p:extLst>
      <p:ext uri="{BB962C8B-B14F-4D97-AF65-F5344CB8AC3E}">
        <p14:creationId xmlns:p14="http://schemas.microsoft.com/office/powerpoint/2010/main" val="2908105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Babylon conquered Assyria which made the Philistines glad. </a:t>
            </a:r>
          </a:p>
        </p:txBody>
      </p:sp>
    </p:spTree>
    <p:extLst>
      <p:ext uri="{BB962C8B-B14F-4D97-AF65-F5344CB8AC3E}">
        <p14:creationId xmlns:p14="http://schemas.microsoft.com/office/powerpoint/2010/main" val="1770338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the Babylon that conquered Assyria will also conquer Philistia!</a:t>
            </a:r>
          </a:p>
        </p:txBody>
      </p:sp>
    </p:spTree>
    <p:extLst>
      <p:ext uri="{BB962C8B-B14F-4D97-AF65-F5344CB8AC3E}">
        <p14:creationId xmlns:p14="http://schemas.microsoft.com/office/powerpoint/2010/main" val="2327474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837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04F08AE-D73B-BB49-8F24-892AB2BD2E4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837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9DA5D40A-0743-8B45-B48B-7654A02D152E}"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8372"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9837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0409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499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E26E23-1301-DF47-B38C-ACCDD4F2ADF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6491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3EF168-E54B-A144-83A1-93C0251ABDF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2829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2BA4A-9590-B047-BE5A-B04666E457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Jeremiah 48:20 (NIV)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Moab is disgraced, for she is shattered. Wail and cry out! Announce by the Arnon that Moab is destroyed.</a:t>
            </a:r>
            <a:r>
              <a:rPr lang="ja-JP" altLang="en-US">
                <a:latin typeface="Arial" charset="0"/>
                <a:ea typeface="ＭＳ Ｐゴシック" charset="0"/>
                <a:cs typeface="ＭＳ Ｐゴシック" charset="0"/>
              </a:rPr>
              <a:t>”</a:t>
            </a:r>
            <a:br>
              <a:rPr lang="en-US" altLang="ja-JP"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7427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AA35EF-3EC0-4448-B23B-498853D5FE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20013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3523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868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Beginning</a:t>
            </a:r>
            <a:r>
              <a:rPr lang="en-US" baseline="0" dirty="0">
                <a:latin typeface="Arial" panose="020B0604020202020204" pitchFamily="34" charset="0"/>
                <a:cs typeface="Arial" panose="020B0604020202020204" pitchFamily="34" charset="0"/>
              </a:rPr>
              <a:t> in Isaiah 13, we see that </a:t>
            </a:r>
            <a:r>
              <a:rPr lang="en-US" sz="1200" kern="1200" dirty="0">
                <a:solidFill>
                  <a:schemeClr val="tx1"/>
                </a:solidFill>
                <a:effectLst/>
                <a:latin typeface="Arial" panose="020B0604020202020204" pitchFamily="34" charset="0"/>
                <a:ea typeface="+mn-ea"/>
                <a:cs typeface="Arial" panose="020B0604020202020204" pitchFamily="34" charset="0"/>
              </a:rPr>
              <a:t>Ahaz should not trust in the twelve-nation coalition since Assyria will defeat it as God's agent of judgment (Isa 13–23).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509108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7977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2226"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007F10C-079D-314A-B027-3746782D06A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2227"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7300A2D9-5A16-C14A-8EB7-574AC2EF557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2228"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92229"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783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4274"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4770F54-13A0-164D-AC38-476D31666FC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427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2B59D366-752C-ED4C-8DD0-AFB30DE1B06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4276"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94277"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6160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3376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5657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Damascus</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would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become a heap of ruins,</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no longer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a city.</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Since Aroer was a city in Moab, the words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the cities of Aroer</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are difficult to understand. Some Septuagint (Greek) manuscripts read that Damascus and her cities will be “abandoned forever.” With the cities around Damascus deserted, animals will make the ruins their home (17:2) . Both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Ephraim</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representing Israel, and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Damascus</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representing Aram (cf. 7:8), would be defeated (17:3). Assyria defeated </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Aram</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 in 732 and Israel in 722” (John A. Martin, “Isaiah,” in </a:t>
            </a:r>
            <a:r>
              <a:rPr lang="en-US" sz="1200" i="1" kern="1200" dirty="0">
                <a:solidFill>
                  <a:srgbClr val="000000"/>
                </a:solidFill>
                <a:effectLst/>
                <a:latin typeface="Arial" panose="020B0604020202020204" pitchFamily="34" charset="0"/>
                <a:ea typeface="ＭＳ Ｐゴシック" charset="-128"/>
                <a:cs typeface="Arial" panose="020B0604020202020204" pitchFamily="34" charset="0"/>
              </a:rPr>
              <a:t>The Bible Knowledge Commentary</a:t>
            </a:r>
            <a:r>
              <a:rPr lang="en-US" sz="1200" i="0" kern="1200" dirty="0">
                <a:solidFill>
                  <a:srgbClr val="000000"/>
                </a:solidFill>
                <a:effectLst/>
                <a:latin typeface="Arial" panose="020B0604020202020204" pitchFamily="34" charset="0"/>
                <a:ea typeface="ＭＳ Ｐゴシック" charset="-128"/>
                <a:cs typeface="Arial" panose="020B0604020202020204" pitchFamily="34" charset="0"/>
              </a:rPr>
              <a:t>, 1:1064, bold text from the NIV). </a:t>
            </a:r>
            <a:endParaRPr lang="en-US" sz="1200" kern="1200" dirty="0">
              <a:solidFill>
                <a:srgbClr val="000000"/>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45640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5969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1" dirty="0">
                <a:effectLst/>
                <a:latin typeface="Lucida Grande" panose="020B0600040502020204" pitchFamily="34" charset="0"/>
              </a:rPr>
              <a:t>"18:1-2</a:t>
            </a:r>
            <a:r>
              <a:rPr lang="en-US" dirty="0">
                <a:effectLst/>
                <a:latin typeface="Lucida Grande" panose="020B0600040502020204" pitchFamily="34" charset="0"/>
              </a:rPr>
              <a:t>. The message in chapter 18 is directed against </a:t>
            </a:r>
            <a:r>
              <a:rPr lang="en-US" b="1" dirty="0">
                <a:effectLst/>
                <a:latin typeface="Lucida Grande" panose="020B0600040502020204" pitchFamily="34" charset="0"/>
              </a:rPr>
              <a:t>the land of whirring wings,</a:t>
            </a:r>
            <a:r>
              <a:rPr lang="en-US" dirty="0">
                <a:effectLst/>
                <a:latin typeface="Lucida Grande" panose="020B0600040502020204" pitchFamily="34" charset="0"/>
              </a:rPr>
              <a:t> the nation of </a:t>
            </a:r>
            <a:r>
              <a:rPr lang="en-US" b="1" dirty="0">
                <a:effectLst/>
                <a:latin typeface="Lucida Grande" panose="020B0600040502020204" pitchFamily="34" charset="0"/>
              </a:rPr>
              <a:t>Cush.</a:t>
            </a:r>
            <a:r>
              <a:rPr lang="en-US" dirty="0">
                <a:effectLst/>
                <a:latin typeface="Lucida Grande" panose="020B0600040502020204" pitchFamily="34" charset="0"/>
              </a:rPr>
              <a:t> (On the word </a:t>
            </a:r>
            <a:r>
              <a:rPr lang="en-US" b="1" dirty="0">
                <a:effectLst/>
                <a:latin typeface="Lucida Grande" panose="020B0600040502020204" pitchFamily="34" charset="0"/>
              </a:rPr>
              <a:t>woe;</a:t>
            </a:r>
            <a:r>
              <a:rPr lang="en-US" dirty="0">
                <a:effectLst/>
                <a:latin typeface="Lucida Grande" panose="020B0600040502020204" pitchFamily="34" charset="0"/>
              </a:rPr>
              <a:t> see comments on “Oh” in 17:12 and comments on 3:9.) The whirring wings may refer to locusts. Cush included modern-day southern Egypt, Sudan, and northern Ethiopia. Apparently the </a:t>
            </a:r>
            <a:r>
              <a:rPr lang="en-US" dirty="0" err="1">
                <a:effectLst/>
                <a:latin typeface="Lucida Grande" panose="020B0600040502020204" pitchFamily="34" charset="0"/>
              </a:rPr>
              <a:t>Cushites</a:t>
            </a:r>
            <a:r>
              <a:rPr lang="en-US" dirty="0">
                <a:effectLst/>
                <a:latin typeface="Lucida Grande" panose="020B0600040502020204" pitchFamily="34" charset="0"/>
              </a:rPr>
              <a:t> sent </a:t>
            </a:r>
            <a:r>
              <a:rPr lang="en-US" b="1" dirty="0">
                <a:effectLst/>
                <a:latin typeface="Lucida Grande" panose="020B0600040502020204" pitchFamily="34" charset="0"/>
              </a:rPr>
              <a:t>envoys</a:t>
            </a:r>
            <a:r>
              <a:rPr lang="en-US" dirty="0">
                <a:effectLst/>
                <a:latin typeface="Lucida Grande" panose="020B0600040502020204" pitchFamily="34" charset="0"/>
              </a:rPr>
              <a:t> in swift-moving </a:t>
            </a:r>
            <a:r>
              <a:rPr lang="en-US" b="1" dirty="0">
                <a:effectLst/>
                <a:latin typeface="Lucida Grande" panose="020B0600040502020204" pitchFamily="34" charset="0"/>
              </a:rPr>
              <a:t>papyrus boats</a:t>
            </a:r>
            <a:r>
              <a:rPr lang="en-US" dirty="0">
                <a:effectLst/>
                <a:latin typeface="Lucida Grande" panose="020B0600040502020204" pitchFamily="34" charset="0"/>
              </a:rPr>
              <a:t> (cf. Job 9:26) to suggest that Israel form an alliance with them against the Assyrians. The </a:t>
            </a:r>
            <a:r>
              <a:rPr lang="en-US" dirty="0" err="1">
                <a:effectLst/>
                <a:latin typeface="Lucida Grande" panose="020B0600040502020204" pitchFamily="34" charset="0"/>
              </a:rPr>
              <a:t>Cushites</a:t>
            </a:r>
            <a:r>
              <a:rPr lang="en-US" dirty="0">
                <a:effectLst/>
                <a:latin typeface="Lucida Grande" panose="020B0600040502020204" pitchFamily="34" charset="0"/>
              </a:rPr>
              <a:t>, a people who were </a:t>
            </a:r>
            <a:r>
              <a:rPr lang="en-US" b="1" dirty="0">
                <a:effectLst/>
                <a:latin typeface="Lucida Grande" panose="020B0600040502020204" pitchFamily="34" charset="0"/>
              </a:rPr>
              <a:t>tall,</a:t>
            </a:r>
            <a:r>
              <a:rPr lang="en-US" dirty="0">
                <a:effectLst/>
                <a:latin typeface="Lucida Grande" panose="020B0600040502020204" pitchFamily="34" charset="0"/>
              </a:rPr>
              <a:t> fearsome, and </a:t>
            </a:r>
            <a:r>
              <a:rPr lang="en-US" b="1" dirty="0">
                <a:effectLst/>
                <a:latin typeface="Lucida Grande" panose="020B0600040502020204" pitchFamily="34" charset="0"/>
              </a:rPr>
              <a:t>aggressive,</a:t>
            </a:r>
            <a:r>
              <a:rPr lang="en-US" dirty="0">
                <a:effectLst/>
                <a:latin typeface="Lucida Grande" panose="020B0600040502020204" pitchFamily="34" charset="0"/>
              </a:rPr>
              <a:t> spoke a language that would have sounded </a:t>
            </a:r>
            <a:r>
              <a:rPr lang="en-US" b="1" dirty="0">
                <a:effectLst/>
                <a:latin typeface="Lucida Grande" panose="020B0600040502020204" pitchFamily="34" charset="0"/>
              </a:rPr>
              <a:t>strange</a:t>
            </a:r>
            <a:r>
              <a:rPr lang="en-US" dirty="0">
                <a:effectLst/>
                <a:latin typeface="Lucida Grande" panose="020B0600040502020204" pitchFamily="34" charset="0"/>
              </a:rPr>
              <a:t> to Hebrews because it was non-Semitic. Like Egypt, Cush </a:t>
            </a:r>
            <a:r>
              <a:rPr lang="en-US" b="1" dirty="0">
                <a:effectLst/>
                <a:latin typeface="Lucida Grande" panose="020B0600040502020204" pitchFamily="34" charset="0"/>
              </a:rPr>
              <a:t>is divided by rivers</a:t>
            </a:r>
            <a:r>
              <a:rPr lang="en-US" dirty="0">
                <a:effectLst/>
                <a:latin typeface="Lucida Grande" panose="020B0600040502020204" pitchFamily="34" charset="0"/>
              </a:rPr>
              <a:t> (cf. Isa. 18:7) that is, by branches of the Nile. Nothing is known elsewhere in the Bible or from extrabiblical sources about any contacts of this nation with Israel in a joint venture against Assyria."</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effectLst/>
              <a:latin typeface="Accordance" pitchFamily="2" charset="-79"/>
              <a:cs typeface="Accordance" pitchFamily="2" charset="-79"/>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2396725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20B142-06DB-824D-BC45-0ABB328E08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18" name="Rectangle 1026"/>
          <p:cNvSpPr>
            <a:spLocks noGrp="1" noRot="1" noChangeAspect="1" noChangeArrowheads="1"/>
          </p:cNvSpPr>
          <p:nvPr>
            <p:ph type="sldImg"/>
          </p:nvPr>
        </p:nvSpPr>
        <p:spPr>
          <a:xfrm>
            <a:off x="1130300" y="674688"/>
            <a:ext cx="4597400" cy="3448050"/>
          </a:xfrm>
          <a:solidFill>
            <a:srgbClr val="FFFFFF"/>
          </a:solidFill>
          <a:ln/>
        </p:spPr>
      </p:sp>
      <p:sp>
        <p:nvSpPr>
          <p:cNvPr id="60419"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OS-01-Gen1-3-slide158</a:t>
            </a:r>
          </a:p>
          <a:p>
            <a:r>
              <a:rPr lang="en-US" dirty="0"/>
              <a:t>OS-01-Gen4-20-slide 119</a:t>
            </a:r>
          </a:p>
          <a:p>
            <a:r>
              <a:rPr lang="en-US" dirty="0"/>
              <a:t>OS-23_Isaiah13-23-slide 73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Ancient Cush overlapped present Libya, Egypt, and Sudan as seen on the next slide.</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a:t>
            </a:r>
          </a:p>
          <a:p>
            <a:pPr eaLnBrk="1" hangingPunct="1"/>
            <a:r>
              <a:rPr lang="en-US" altLang="zh-CN" dirty="0">
                <a:latin typeface="Arial" panose="020B0604020202020204" pitchFamily="34" charset="0"/>
                <a:ea typeface="ＭＳ Ｐゴシック" charset="0"/>
                <a:cs typeface="Arial" panose="020B0604020202020204" pitchFamily="34" charset="0"/>
              </a:rPr>
              <a:t>Cush in the OT (NLT version):</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Gen. 2:13</a:t>
            </a:r>
            <a:r>
              <a:rPr lang="en-US" dirty="0">
                <a:effectLst/>
                <a:latin typeface="Lucida Grande" panose="020B0600040502020204" pitchFamily="34" charset="0"/>
              </a:rPr>
              <a:t> The second branch, called the Gihon, flowed around the entire land of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10:6</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10:7</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10:8</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1:8</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baseline="30000" dirty="0" err="1">
                <a:effectLst/>
                <a:latin typeface="Lucida Grande" panose="020B0600040502020204" pitchFamily="34" charset="0"/>
              </a:rPr>
              <a:t>a</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1:9</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 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7:0</a:t>
            </a:r>
            <a:r>
              <a:rPr lang="en-US" dirty="0">
                <a:effectLst/>
                <a:latin typeface="Lucida Grande" panose="020B0600040502020204" pitchFamily="34" charset="0"/>
              </a:rPr>
              <a:t>    A </a:t>
            </a:r>
            <a:r>
              <a:rPr lang="en-US" dirty="0" err="1">
                <a:effectLst/>
                <a:latin typeface="Lucida Grande" panose="020B0600040502020204" pitchFamily="34" charset="0"/>
              </a:rPr>
              <a:t>psalm</a:t>
            </a:r>
            <a:r>
              <a:rPr lang="en-US" baseline="30000" dirty="0" err="1">
                <a:effectLst/>
                <a:latin typeface="Lucida Grande" panose="020B0600040502020204" pitchFamily="34" charset="0"/>
              </a:rPr>
              <a:t>a</a:t>
            </a:r>
            <a:r>
              <a:rPr lang="en-US" dirty="0">
                <a:effectLst/>
                <a:latin typeface="Lucida Grande" panose="020B0600040502020204" pitchFamily="34" charset="0"/>
              </a:rPr>
              <a:t> of David, which he sang to the LORD concerning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of the tribe of Benjamin.</a:t>
            </a:r>
          </a:p>
          <a:p>
            <a:r>
              <a:rPr lang="en-US" dirty="0"/>
              <a:t>——————</a:t>
            </a:r>
          </a:p>
          <a:p>
            <a:r>
              <a:rPr lang="en-US" dirty="0"/>
              <a:t>OS-01-Gen1-3-slide 159</a:t>
            </a:r>
          </a:p>
          <a:p>
            <a:r>
              <a:rPr lang="en-US" dirty="0"/>
              <a:t>OS-01-Gen4-20-slide 121</a:t>
            </a:r>
          </a:p>
          <a:p>
            <a:r>
              <a:rPr lang="en-US" dirty="0"/>
              <a:t>OS-23_Isaiah13-23-slide 73</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017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2B4E08-E9A0-0A47-B05B-3F3541CB8A9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017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B36392D7-704C-1646-B797-6BBAFD028D3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0180"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9018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297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initially made the world as a single land mass that creationists call Rodinia.</a:t>
            </a:r>
          </a:p>
          <a:p>
            <a:r>
              <a:rPr lang="en-US" dirty="0"/>
              <a:t>____________</a:t>
            </a:r>
          </a:p>
          <a:p>
            <a:r>
              <a:rPr lang="en-US" dirty="0"/>
              <a:t>OS-01-Gen1-3—slide 73</a:t>
            </a:r>
          </a:p>
          <a:p>
            <a:r>
              <a:rPr lang="en-US" dirty="0"/>
              <a:t>OS-23-Isaiah13-23—slide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212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geologists—both believers and unbelievers—recognize that Rodinia broke apart. Evolutionists believe it took place only a centimeter per year, which is the present rate or continental shift. But there is no reason that it could not have occurred at a much faster rate during Noah's Flood, which required about a 12-miles-per-hour shift from a single land mass into the continents of today.</a:t>
            </a:r>
          </a:p>
          <a:p>
            <a:r>
              <a:rPr lang="en-US" dirty="0"/>
              <a:t>____________</a:t>
            </a:r>
          </a:p>
          <a:p>
            <a:r>
              <a:rPr lang="en-US" dirty="0"/>
              <a:t>OS-01-Gen1-3—slide 77</a:t>
            </a:r>
          </a:p>
          <a:p>
            <a:r>
              <a:rPr lang="en-US" dirty="0"/>
              <a:t>OS-23-Isaiah13-23—slide 76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72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think of ancient Cush as covering modern Ethiopia, but this map says otherwise as it does not even include a part of Ethiopia.</a:t>
            </a:r>
          </a:p>
          <a:p>
            <a:r>
              <a:rPr lang="en-US" dirty="0"/>
              <a:t>——————</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18:3</a:t>
            </a:r>
            <a:r>
              <a:rPr lang="en-US" dirty="0">
                <a:effectLst/>
                <a:latin typeface="Lucida Grande" panose="020B0600040502020204" pitchFamily="34" charset="0"/>
              </a:rPr>
              <a:t>. The prophet exhorted the </a:t>
            </a:r>
            <a:r>
              <a:rPr lang="en-US" dirty="0" err="1">
                <a:effectLst/>
                <a:latin typeface="Lucida Grande" panose="020B0600040502020204" pitchFamily="34" charset="0"/>
              </a:rPr>
              <a:t>Cushites</a:t>
            </a:r>
            <a:r>
              <a:rPr lang="en-US" dirty="0">
                <a:effectLst/>
                <a:latin typeface="Lucida Grande" panose="020B0600040502020204" pitchFamily="34" charset="0"/>
              </a:rPr>
              <a:t> to go back home and not try to form an alliance because the Lord would defeat the enemy at the proper time. The </a:t>
            </a:r>
            <a:r>
              <a:rPr lang="en-US" dirty="0" err="1">
                <a:effectLst/>
                <a:latin typeface="Lucida Grande" panose="020B0600040502020204" pitchFamily="34" charset="0"/>
              </a:rPr>
              <a:t>Cushites</a:t>
            </a:r>
            <a:r>
              <a:rPr lang="en-US" dirty="0">
                <a:effectLst/>
                <a:latin typeface="Lucida Grande" panose="020B0600040502020204" pitchFamily="34" charset="0"/>
              </a:rPr>
              <a:t> represented </a:t>
            </a:r>
            <a:r>
              <a:rPr lang="en-US" b="1" dirty="0">
                <a:effectLst/>
                <a:latin typeface="Lucida Grande" panose="020B0600040502020204" pitchFamily="34" charset="0"/>
              </a:rPr>
              <a:t>all</a:t>
            </a:r>
            <a:r>
              <a:rPr lang="en-US" dirty="0">
                <a:effectLst/>
                <a:latin typeface="Lucida Grande" panose="020B0600040502020204" pitchFamily="34" charset="0"/>
              </a:rPr>
              <a:t> the </a:t>
            </a:r>
            <a:r>
              <a:rPr lang="en-US" b="1" dirty="0">
                <a:effectLst/>
                <a:latin typeface="Lucida Grande" panose="020B0600040502020204" pitchFamily="34" charset="0"/>
              </a:rPr>
              <a:t>people of the world</a:t>
            </a:r>
            <a:r>
              <a:rPr lang="en-US" dirty="0">
                <a:effectLst/>
                <a:latin typeface="Lucida Grande" panose="020B0600040502020204" pitchFamily="34" charset="0"/>
              </a:rPr>
              <a:t> who desired to see the Assyrians fall. But the Lord promised through Isaiah that </a:t>
            </a:r>
            <a:r>
              <a:rPr lang="en-US" b="1" dirty="0">
                <a:effectLst/>
                <a:latin typeface="Lucida Grande" panose="020B0600040502020204" pitchFamily="34" charset="0"/>
              </a:rPr>
              <a:t>when</a:t>
            </a:r>
            <a:r>
              <a:rPr lang="en-US" dirty="0">
                <a:effectLst/>
                <a:latin typeface="Lucida Grande" panose="020B0600040502020204" pitchFamily="34" charset="0"/>
              </a:rPr>
              <a:t> the time would come to fight the Assyrians they would know it and would see the enemy fall."</a:t>
            </a:r>
          </a:p>
          <a:p>
            <a:endParaRPr lang="en-US" dirty="0">
              <a:effectLst/>
              <a:latin typeface="Accordance" pitchFamily="2" charset="-79"/>
              <a:cs typeface="Accordance" pitchFamily="2" charset="-79"/>
            </a:endParaRPr>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p:txBody>
      </p:sp>
    </p:spTree>
    <p:extLst>
      <p:ext uri="{BB962C8B-B14F-4D97-AF65-F5344CB8AC3E}">
        <p14:creationId xmlns:p14="http://schemas.microsoft.com/office/powerpoint/2010/main" val="2963559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18:4-6</a:t>
            </a:r>
            <a:r>
              <a:rPr lang="en-US" dirty="0">
                <a:effectLst/>
                <a:latin typeface="Lucida Grande" panose="020B0600040502020204" pitchFamily="34" charset="0"/>
              </a:rPr>
              <a:t>. God’s plans would linger much </a:t>
            </a:r>
            <a:r>
              <a:rPr lang="en-US" b="1" dirty="0">
                <a:effectLst/>
                <a:latin typeface="Lucida Grande" panose="020B0600040502020204" pitchFamily="34" charset="0"/>
              </a:rPr>
              <a:t>like</a:t>
            </a:r>
            <a:r>
              <a:rPr lang="en-US" dirty="0">
                <a:effectLst/>
                <a:latin typeface="Lucida Grande" panose="020B0600040502020204" pitchFamily="34" charset="0"/>
              </a:rPr>
              <a:t> the summer </a:t>
            </a:r>
            <a:r>
              <a:rPr lang="en-US" b="1" dirty="0">
                <a:effectLst/>
                <a:latin typeface="Lucida Grande" panose="020B0600040502020204" pitchFamily="34" charset="0"/>
              </a:rPr>
              <a:t>heat</a:t>
            </a:r>
            <a:r>
              <a:rPr lang="en-US" dirty="0">
                <a:effectLst/>
                <a:latin typeface="Lucida Grande" panose="020B0600040502020204" pitchFamily="34" charset="0"/>
              </a:rPr>
              <a:t> and harvest </a:t>
            </a:r>
            <a:r>
              <a:rPr lang="en-US" b="1" dirty="0">
                <a:effectLst/>
                <a:latin typeface="Lucida Grande" panose="020B0600040502020204" pitchFamily="34" charset="0"/>
              </a:rPr>
              <a:t>dew. The LORD</a:t>
            </a:r>
            <a:r>
              <a:rPr lang="en-US" dirty="0">
                <a:effectLst/>
                <a:latin typeface="Lucida Grande" panose="020B0600040502020204" pitchFamily="34" charset="0"/>
              </a:rPr>
              <a:t> told Isaiah that He would wait till the proper time to cut off the enemy. Isaiah had already been given the reason for this (10:12, 25, 32). But the Assyrian army first had to complete the task God gave them, to punish the people of Israel by taking them captive. However, once God’s purposes had been accomplished, He would intervene and </a:t>
            </a:r>
            <a:r>
              <a:rPr lang="en-US" b="1" dirty="0">
                <a:effectLst/>
                <a:latin typeface="Lucida Grande" panose="020B0600040502020204" pitchFamily="34" charset="0"/>
              </a:rPr>
              <a:t>cut</a:t>
            </a:r>
            <a:r>
              <a:rPr lang="en-US" dirty="0">
                <a:effectLst/>
                <a:latin typeface="Lucida Grande" panose="020B0600040502020204" pitchFamily="34" charset="0"/>
              </a:rPr>
              <a:t> them [the Assyrians] </a:t>
            </a:r>
            <a:r>
              <a:rPr lang="en-US" b="1" dirty="0">
                <a:effectLst/>
                <a:latin typeface="Lucida Grande" panose="020B0600040502020204" pitchFamily="34" charset="0"/>
              </a:rPr>
              <a:t>off</a:t>
            </a:r>
            <a:r>
              <a:rPr lang="en-US" dirty="0">
                <a:effectLst/>
                <a:latin typeface="Lucida Grande" panose="020B0600040502020204" pitchFamily="34" charset="0"/>
              </a:rPr>
              <a:t> (18:5) just when they, like grapes, were beginning to ripen, to extend their empire. They would be killed and would </a:t>
            </a:r>
            <a:r>
              <a:rPr lang="en-US" b="1" dirty="0">
                <a:effectLst/>
                <a:latin typeface="Lucida Grande" panose="020B0600040502020204" pitchFamily="34" charset="0"/>
              </a:rPr>
              <a:t>be left</a:t>
            </a:r>
            <a:r>
              <a:rPr lang="en-US" dirty="0">
                <a:effectLst/>
                <a:latin typeface="Lucida Grande" panose="020B0600040502020204" pitchFamily="34" charset="0"/>
              </a:rPr>
              <a:t> on the mountains as food for wild </a:t>
            </a:r>
            <a:r>
              <a:rPr lang="en-US" b="1" dirty="0">
                <a:effectLst/>
                <a:latin typeface="Lucida Grande" panose="020B0600040502020204" pitchFamily="34" charset="0"/>
              </a:rPr>
              <a:t>birds</a:t>
            </a:r>
            <a:r>
              <a:rPr lang="en-US" dirty="0">
                <a:effectLst/>
                <a:latin typeface="Lucida Grande" panose="020B0600040502020204" pitchFamily="34" charset="0"/>
              </a:rPr>
              <a:t> in the </a:t>
            </a:r>
            <a:r>
              <a:rPr lang="en-US" b="1" dirty="0">
                <a:effectLst/>
                <a:latin typeface="Lucida Grande" panose="020B0600040502020204" pitchFamily="34" charset="0"/>
              </a:rPr>
              <a:t>summer</a:t>
            </a:r>
            <a:r>
              <a:rPr lang="en-US" dirty="0">
                <a:effectLst/>
                <a:latin typeface="Lucida Grande" panose="020B0600040502020204" pitchFamily="34" charset="0"/>
              </a:rPr>
              <a:t> and </a:t>
            </a:r>
            <a:r>
              <a:rPr lang="en-US" b="1" dirty="0">
                <a:effectLst/>
                <a:latin typeface="Lucida Grande" panose="020B0600040502020204" pitchFamily="34" charset="0"/>
              </a:rPr>
              <a:t>wild animals</a:t>
            </a:r>
            <a:r>
              <a:rPr lang="en-US" dirty="0">
                <a:effectLst/>
                <a:latin typeface="Lucida Grande" panose="020B0600040502020204" pitchFamily="34" charset="0"/>
              </a:rPr>
              <a:t> in the </a:t>
            </a:r>
            <a:r>
              <a:rPr lang="en-US" b="1" dirty="0">
                <a:effectLst/>
                <a:latin typeface="Lucida Grande" panose="020B0600040502020204" pitchFamily="34" charset="0"/>
              </a:rPr>
              <a:t>winter."</a:t>
            </a:r>
            <a:endParaRPr lang="en-US" dirty="0">
              <a:effectLst/>
              <a:latin typeface="Lucida Grande" panose="020B0600040502020204" pitchFamily="34" charset="0"/>
            </a:endParaRPr>
          </a:p>
          <a:p>
            <a:endParaRPr lang="en-US" dirty="0"/>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p:txBody>
      </p:sp>
    </p:spTree>
    <p:extLst>
      <p:ext uri="{BB962C8B-B14F-4D97-AF65-F5344CB8AC3E}">
        <p14:creationId xmlns:p14="http://schemas.microsoft.com/office/powerpoint/2010/main" val="1206799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US" b="1" dirty="0">
                <a:effectLst/>
                <a:latin typeface="Lucida Grande" panose="020B0600040502020204" pitchFamily="34" charset="0"/>
              </a:rPr>
              <a:t>ETHIOPIA (18:1–7)</a:t>
            </a:r>
            <a:endParaRPr lang="en-US" dirty="0">
              <a:effectLst/>
              <a:latin typeface="Lucida Grande" panose="020B0600040502020204" pitchFamily="34" charset="0"/>
            </a:endParaRPr>
          </a:p>
          <a:p>
            <a:r>
              <a:rPr lang="en-US" dirty="0">
                <a:effectLst/>
                <a:latin typeface="Lucida Grande" panose="020B0600040502020204" pitchFamily="34" charset="0"/>
              </a:rPr>
              <a:t>The original text has “Cush,” a land that covers the area now occupied by Ethiopia, the Sudan, and Somalia. Isaiah called it “a land of whirring wings” (v. 1 NIV), not only because of the insects that infested the land, but also because of the frantic diplomatic activity going on as the nation sought alliances to protect themselves from Assyria. He pictures the ambassadors in their light, swift boats, going to the African nations for help. But God tells them to go back home (v. 2) because He would deal with Assyria Himself, apart from the help of any army.</a:t>
            </a:r>
          </a:p>
          <a:p>
            <a:r>
              <a:rPr lang="en-US" dirty="0">
                <a:effectLst/>
                <a:latin typeface="Lucida Grande" panose="020B0600040502020204" pitchFamily="34" charset="0"/>
              </a:rPr>
              <a:t>In contrast to the frantic human activity on earth is the calm patience of God in heaven (v. 4) as He awaits the right time to reap the harvest of judgment. Assyria is pictured as a ripening vine that will never survive, for God will cut it down (v. 5). In verse 6, Isaiah describes the feast that God spreads for the birds and beasts, the corpses of 185,000 Assyrian soldiers (37:36). (See Revelation 14:14–20; 19:17–21, where these same two images are used for end-time judgments.)"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6699"/>
                </a:solidFill>
                <a:effectLst/>
                <a:latin typeface="Lucida Grande" panose="020B0600040502020204" pitchFamily="34" charset="0"/>
              </a:rPr>
              <a:t>[Warren Wiersbe, Isaiah, p. 63]</a:t>
            </a:r>
          </a:p>
        </p:txBody>
      </p:sp>
    </p:spTree>
    <p:extLst>
      <p:ext uri="{BB962C8B-B14F-4D97-AF65-F5344CB8AC3E}">
        <p14:creationId xmlns:p14="http://schemas.microsoft.com/office/powerpoint/2010/main" val="1599679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18:7</a:t>
            </a:r>
            <a:r>
              <a:rPr lang="en-US" dirty="0">
                <a:effectLst/>
                <a:latin typeface="Lucida Grande" panose="020B0600040502020204" pitchFamily="34" charset="0"/>
              </a:rPr>
              <a:t>. After the Assyrian defeat, </a:t>
            </a:r>
            <a:r>
              <a:rPr lang="en-US" b="1" dirty="0">
                <a:effectLst/>
                <a:latin typeface="Lucida Grande" panose="020B0600040502020204" pitchFamily="34" charset="0"/>
              </a:rPr>
              <a:t>the LORD</a:t>
            </a:r>
            <a:r>
              <a:rPr lang="en-US" dirty="0">
                <a:effectLst/>
                <a:latin typeface="Lucida Grande" panose="020B0600040502020204" pitchFamily="34" charset="0"/>
              </a:rPr>
              <a:t> would cause the people of Cush (cf. vv. 1-2) to take </a:t>
            </a:r>
            <a:r>
              <a:rPr lang="en-US" b="1" dirty="0">
                <a:effectLst/>
                <a:latin typeface="Lucida Grande" panose="020B0600040502020204" pitchFamily="34" charset="0"/>
              </a:rPr>
              <a:t>gifts</a:t>
            </a:r>
            <a:r>
              <a:rPr lang="en-US" dirty="0">
                <a:effectLst/>
                <a:latin typeface="Lucida Grande" panose="020B0600040502020204" pitchFamily="34" charset="0"/>
              </a:rPr>
              <a:t> to the Lord at </a:t>
            </a:r>
            <a:r>
              <a:rPr lang="en-US" b="1" dirty="0">
                <a:effectLst/>
                <a:latin typeface="Lucida Grande" panose="020B0600040502020204" pitchFamily="34" charset="0"/>
              </a:rPr>
              <a:t>Mount Zion,</a:t>
            </a:r>
            <a:r>
              <a:rPr lang="en-US" dirty="0">
                <a:effectLst/>
                <a:latin typeface="Lucida Grande" panose="020B0600040502020204" pitchFamily="34" charset="0"/>
              </a:rPr>
              <a:t> where His </a:t>
            </a:r>
            <a:r>
              <a:rPr lang="en-US" b="1" dirty="0">
                <a:effectLst/>
                <a:latin typeface="Lucida Grande" panose="020B0600040502020204" pitchFamily="34" charset="0"/>
              </a:rPr>
              <a:t>name</a:t>
            </a:r>
            <a:r>
              <a:rPr lang="en-US" dirty="0">
                <a:effectLst/>
                <a:latin typeface="Lucida Grande" panose="020B0600040502020204" pitchFamily="34" charset="0"/>
              </a:rPr>
              <a:t> dwelt (see comments on Deut. 12:5). Whether this occurred after the fall of Assyria is not known. Possibly Isaiah was speaking of the millennial kingdom when peoples from around the world will worship </a:t>
            </a:r>
            <a:r>
              <a:rPr lang="en-US" b="1" dirty="0">
                <a:effectLst/>
                <a:latin typeface="Lucida Grande" panose="020B0600040502020204" pitchFamily="34" charset="0"/>
              </a:rPr>
              <a:t>the LORD</a:t>
            </a:r>
            <a:r>
              <a:rPr lang="en-US" dirty="0">
                <a:effectLst/>
                <a:latin typeface="Lucida Grande" panose="020B0600040502020204" pitchFamily="34" charset="0"/>
              </a:rPr>
              <a:t> (cf. Zech. 14:16) because of His gracious acts."</a:t>
            </a:r>
            <a:endParaRPr lang="en-US" dirty="0"/>
          </a:p>
          <a:p>
            <a:endParaRPr lang="en-US" dirty="0"/>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a:p>
            <a:endParaRPr lang="en-US" dirty="0"/>
          </a:p>
        </p:txBody>
      </p:sp>
    </p:spTree>
    <p:extLst>
      <p:ext uri="{BB962C8B-B14F-4D97-AF65-F5344CB8AC3E}">
        <p14:creationId xmlns:p14="http://schemas.microsoft.com/office/powerpoint/2010/main" val="34102527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0740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21329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159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7583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6948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066EA5-1EF4-D44E-B117-75889E5ECD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540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8D675-AAEF-7F4F-B36F-8DECBB6DFD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8767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03168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2000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5159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NLT—“This message came to me concerning Babylon—the desert by the sea: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Disaster is roaring down on you from the desert,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like a whirlwind sweeping in from the Negev.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2 I see a terrifying vision: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I see the betrayer betraying,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the destroyer destroying.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Go ahead, you Elamites and Medes,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attack and lay siege.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I will make an end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to all the groaning Babylon caused” (Isa 21:1-2 NLT).</a:t>
            </a:r>
          </a:p>
          <a:p>
            <a:endParaRPr lang="en-US" sz="1200" kern="1200" dirty="0">
              <a:solidFill>
                <a:srgbClr val="000000"/>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8657358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NLT—“This message came to me concerning Babylon—the desert by the sea: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Disaster is roaring down on you from the desert,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like a whirlwind sweeping in from the Negev.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2 I see a terrifying vision: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I see the betrayer betraying,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the destroyer destroying.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Go ahead, you Elamites and Medes,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attack and lay siege.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I will make an end </a:t>
            </a: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to all the groaning Babylon caused” (Isa 21:1-2 NLT).</a:t>
            </a:r>
          </a:p>
        </p:txBody>
      </p:sp>
    </p:spTree>
    <p:extLst>
      <p:ext uri="{BB962C8B-B14F-4D97-AF65-F5344CB8AC3E}">
        <p14:creationId xmlns:p14="http://schemas.microsoft.com/office/powerpoint/2010/main" val="391525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4669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5317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6DED35-8EC9-4DDA-AC8B-EF8901EAD0F9}"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359973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7AB6BD-5FD0-4859-B04B-72562A36E7D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4239342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22"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2E76E7C-872B-784B-B5BE-D9A1D3AE244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63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B7B7C723-9512-A843-87FD-888FAC26D3C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110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6324"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96325"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1651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25FB9-EC3C-48DA-8C16-2A1D2BC4281C}"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5950245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1C1C6-CED6-4409-BC9A-A23B979F859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342205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6B92C4-9BD6-414A-95B5-3B0CBEF576E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957316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ACC77-AF2E-4EC4-BAFB-21D70206D2B8}"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52146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3E6A2-C1AF-408D-9983-66A72F7E1C20}"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709142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6694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4664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7403E55-DF31-DC49-BDE9-9B95E7BBEE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6C994D-F028-C342-B996-4A0B1A62F00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723" name="Rectangle 2">
            <a:extLst>
              <a:ext uri="{FF2B5EF4-FFF2-40B4-BE49-F238E27FC236}">
                <a16:creationId xmlns:a16="http://schemas.microsoft.com/office/drawing/2014/main" id="{AD64986C-7847-2E41-B702-1C02A3AFFB51}"/>
              </a:ext>
            </a:extLst>
          </p:cNvPr>
          <p:cNvSpPr>
            <a:spLocks noGrp="1" noRot="1" noChangeAspect="1" noChangeArrowheads="1" noTextEdit="1"/>
          </p:cNvSpPr>
          <p:nvPr>
            <p:ph type="sldImg"/>
          </p:nvPr>
        </p:nvSpPr>
        <p:spPr>
          <a:xfrm>
            <a:off x="1130300" y="674688"/>
            <a:ext cx="4597400" cy="3448050"/>
          </a:xfrm>
          <a:solidFill>
            <a:srgbClr val="FFFFFF"/>
          </a:solidFill>
          <a:ln/>
        </p:spPr>
      </p:sp>
      <p:sp>
        <p:nvSpPr>
          <p:cNvPr id="30724" name="Rectangle 3">
            <a:extLst>
              <a:ext uri="{FF2B5EF4-FFF2-40B4-BE49-F238E27FC236}">
                <a16:creationId xmlns:a16="http://schemas.microsoft.com/office/drawing/2014/main" id="{DE717EF9-6C31-F745-8B86-F2749EBFAF26}"/>
              </a:ext>
            </a:extLst>
          </p:cNvPr>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anose="02020603050405020304" pitchFamily="18" charset="0"/>
            </a:endParaRPr>
          </a:p>
        </p:txBody>
      </p:sp>
    </p:spTree>
    <p:extLst>
      <p:ext uri="{BB962C8B-B14F-4D97-AF65-F5344CB8AC3E}">
        <p14:creationId xmlns:p14="http://schemas.microsoft.com/office/powerpoint/2010/main" val="39027363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66286AF-BBAD-8B4B-B48F-B2389A3AC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10A9F7-4719-5D4A-815F-D6D0CD7A63E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11BF47E8-8A60-C946-A53A-CDB141F461C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CD45E95-BAA6-4C4E-8257-0CAA44EBC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889732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13497B-44FD-E343-A652-16CE1B6A5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BC87-C6ED-A34D-A9D2-BBF214BA450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E9055DF0-2753-904D-AB62-F3CD8D4991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DDE7781-D82E-AF4A-9FA0-279F4CED8A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18233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2FD633A-E851-B341-9E1C-33325EA84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27FA4-C53C-CD47-9F25-82FB5B66F4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679B681C-0768-E64A-9411-D9A3947763B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1C9407F-EE2A-6E4B-89B2-ABCDD55D3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813736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9FEEEFB-DEE7-F546-A0B4-FC0E4D0F9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B16FBE-6DEB-C547-B9BE-56C05A04CCA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0ED32E0D-4E03-CD41-BA89-4E52837B3DC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AAE90D1-3379-AD46-BAF2-A4CB858E6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686721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08D0176-3D97-1D41-A00E-AB14C9120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BB3EB0-3998-7A40-83B4-EB50A75BE76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0573D5B1-49DD-944C-A1A1-F2EF272A6C1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C6BA136-5278-D84C-B73E-275BA231B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87648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9C35688-EBBE-2549-B2CF-7E554D368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AA4B56-6E95-A041-8D9B-733F3B083C7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BD04F3EA-89DC-B749-B45A-972A7C94770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08DE4D30-4940-8C45-A9F9-9F467D9B31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87415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FC27757-B94B-D648-BA81-D1494D388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76D6B3-E427-3043-A55B-E16F5C6BC2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253DCCF3-63CB-6E42-B1E3-41EDB95C598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7A837941-A4CC-7044-8D0F-9C351D06C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70007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7DB4024-E1FD-C343-8B60-B415F4F35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996F8-7B45-1348-98EA-621097BAADF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24BEA674-2D71-524F-8EA8-5851E4A3197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01A3F74-4F39-884B-B343-24B42C5DF6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681480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C5B8721-D6E9-4345-8A7B-149047F90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35AC77-7094-D540-BC0F-6E2530C9C0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191E16FF-2B6A-6F4D-8466-B8297E6C033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FAA602F-46D3-4B4E-BFA2-08A184646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ea typeface="SimSun" panose="02010600030101010101" pitchFamily="2" charset="-122"/>
              </a:rPr>
              <a:t>The map shows the present day distribution of Arab nations around Israel, however, for the purposes of this study, we would only focus on Ancient Arabia, which was the land of the original Arabs who played a significant role in the economy of the middle east at that time.</a:t>
            </a:r>
            <a:endParaRPr lang="en-US" altLang="en-US">
              <a:latin typeface="Arial" panose="020B0604020202020204" pitchFamily="34" charset="0"/>
            </a:endParaRPr>
          </a:p>
        </p:txBody>
      </p:sp>
    </p:spTree>
    <p:extLst>
      <p:ext uri="{BB962C8B-B14F-4D97-AF65-F5344CB8AC3E}">
        <p14:creationId xmlns:p14="http://schemas.microsoft.com/office/powerpoint/2010/main" val="163821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1480F0-05A7-0E40-B068-BE12DC27F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EEC9AC-43B5-084E-81BF-6D2A340D59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323" name="Rectangle 2">
            <a:extLst>
              <a:ext uri="{FF2B5EF4-FFF2-40B4-BE49-F238E27FC236}">
                <a16:creationId xmlns:a16="http://schemas.microsoft.com/office/drawing/2014/main" id="{C7314FB3-1471-544F-95FA-27D3C7A06ED0}"/>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0B88669-923C-F249-A80A-313E701A8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Information taken from http://nabataea.net/arabia.html</a:t>
            </a:r>
          </a:p>
          <a:p>
            <a:pPr eaLnBrk="1" hangingPunct="1"/>
            <a:r>
              <a:rPr lang="en-US" altLang="zh-CN">
                <a:latin typeface="Arial" panose="020B0604020202020204" pitchFamily="34" charset="0"/>
                <a:ea typeface="SimSun" panose="02010600030101010101" pitchFamily="2" charset="-122"/>
              </a:rPr>
              <a:t>There are 3 main zones of Ancient Arabia. These were the areas as mentioned in my earlier slides where the descendents of Shem were located.</a:t>
            </a:r>
          </a:p>
          <a:p>
            <a:pPr eaLnBrk="1" hangingPunct="1"/>
            <a:r>
              <a:rPr lang="en-US" altLang="zh-CN">
                <a:latin typeface="Arial" panose="020B0604020202020204" pitchFamily="34" charset="0"/>
                <a:ea typeface="SimSun" panose="02010600030101010101" pitchFamily="2" charset="-122"/>
              </a:rPr>
              <a:t>The first zone, which probably had a greater impact on Israel would be Arabia Petraea.</a:t>
            </a:r>
          </a:p>
          <a:p>
            <a:pPr eaLnBrk="1" hangingPunct="1"/>
            <a:r>
              <a:rPr lang="en-US" altLang="zh-CN">
                <a:latin typeface="Arial" panose="020B0604020202020204" pitchFamily="34" charset="0"/>
                <a:ea typeface="SimSun" panose="02010600030101010101" pitchFamily="2" charset="-122"/>
              </a:rPr>
              <a:t>This region included parts of present day Syria and Jordan.</a:t>
            </a:r>
          </a:p>
          <a:p>
            <a:pPr eaLnBrk="1" hangingPunct="1"/>
            <a:r>
              <a:rPr lang="en-US" altLang="zh-CN">
                <a:latin typeface="Arial" panose="020B0604020202020204" pitchFamily="34" charset="0"/>
                <a:ea typeface="SimSun" panose="02010600030101010101" pitchFamily="2" charset="-122"/>
              </a:rPr>
              <a:t>The second zone, was Arabia Deserta, present day Saudi Arabia.</a:t>
            </a:r>
          </a:p>
          <a:p>
            <a:pPr eaLnBrk="1" hangingPunct="1"/>
            <a:r>
              <a:rPr lang="en-US" altLang="zh-CN">
                <a:latin typeface="Arial" panose="020B0604020202020204" pitchFamily="34" charset="0"/>
                <a:ea typeface="SimSun" panose="02010600030101010101" pitchFamily="2" charset="-122"/>
              </a:rPr>
              <a:t>And the third zone, was Arabia Felix, present day Yemen and Oman.</a:t>
            </a:r>
            <a:endParaRPr lang="en-US" altLang="en-US">
              <a:latin typeface="Arial" panose="020B0604020202020204" pitchFamily="34" charset="0"/>
            </a:endParaRPr>
          </a:p>
        </p:txBody>
      </p:sp>
    </p:spTree>
    <p:extLst>
      <p:ext uri="{BB962C8B-B14F-4D97-AF65-F5344CB8AC3E}">
        <p14:creationId xmlns:p14="http://schemas.microsoft.com/office/powerpoint/2010/main" val="33315316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917550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7894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45570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30505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919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E6ECAB6-32F8-7043-A4CF-2DD0CD1CB7DB}" type="slidenum">
              <a:rPr lang="en-GB" sz="1200">
                <a:solidFill>
                  <a:srgbClr val="000000"/>
                </a:solidFill>
                <a:latin typeface="Calibri" charset="0"/>
              </a:rPr>
              <a:pPr eaLnBrk="1" hangingPunct="1"/>
              <a:t>137</a:t>
            </a:fld>
            <a:endParaRPr lang="en-GB" sz="1200">
              <a:solidFill>
                <a:srgbClr val="000000"/>
              </a:solidFill>
              <a:latin typeface="Calibri"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91949A0F-38BE-644B-934A-DBECC5F7165C}" type="slidenum">
              <a:rPr lang="en-GB" sz="1200">
                <a:solidFill>
                  <a:srgbClr val="000000"/>
                </a:solidFill>
                <a:latin typeface="Calibri" charset="0"/>
              </a:rPr>
              <a:pPr algn="r" eaLnBrk="1" hangingPunct="1">
                <a:buClr>
                  <a:srgbClr val="000000"/>
                </a:buClr>
                <a:buSzPct val="100000"/>
                <a:buFont typeface="Calibri" charset="0"/>
                <a:buNone/>
              </a:pPr>
              <a:t>137</a:t>
            </a:fld>
            <a:endParaRPr lang="en-GB" sz="1200">
              <a:solidFill>
                <a:srgbClr val="000000"/>
              </a:solidFill>
              <a:latin typeface="Calibri"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129</a:t>
            </a:r>
          </a:p>
        </p:txBody>
      </p:sp>
    </p:spTree>
    <p:extLst>
      <p:ext uri="{BB962C8B-B14F-4D97-AF65-F5344CB8AC3E}">
        <p14:creationId xmlns:p14="http://schemas.microsoft.com/office/powerpoint/2010/main" val="31492237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919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E6ECAB6-32F8-7043-A4CF-2DD0CD1CB7DB}" type="slidenum">
              <a:rPr lang="en-GB" sz="1200">
                <a:solidFill>
                  <a:srgbClr val="000000"/>
                </a:solidFill>
                <a:latin typeface="Calibri" charset="0"/>
              </a:rPr>
              <a:pPr eaLnBrk="1" hangingPunct="1"/>
              <a:t>138</a:t>
            </a:fld>
            <a:endParaRPr lang="en-GB" sz="1200">
              <a:solidFill>
                <a:srgbClr val="000000"/>
              </a:solidFill>
              <a:latin typeface="Calibri"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91949A0F-38BE-644B-934A-DBECC5F7165C}" type="slidenum">
              <a:rPr lang="en-GB" sz="1200">
                <a:solidFill>
                  <a:srgbClr val="000000"/>
                </a:solidFill>
                <a:latin typeface="Calibri" charset="0"/>
              </a:rPr>
              <a:pPr algn="r" eaLnBrk="1" hangingPunct="1">
                <a:buClr>
                  <a:srgbClr val="000000"/>
                </a:buClr>
                <a:buSzPct val="100000"/>
                <a:buFont typeface="Calibri" charset="0"/>
                <a:buNone/>
              </a:pPr>
              <a:t>138</a:t>
            </a:fld>
            <a:endParaRPr lang="en-GB" sz="1200">
              <a:solidFill>
                <a:srgbClr val="000000"/>
              </a:solidFill>
              <a:latin typeface="Calibri"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130</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39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939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E64A7A8-34E1-2C44-93F3-479B4B079164}" type="slidenum">
              <a:rPr lang="en-GB" sz="1200">
                <a:solidFill>
                  <a:srgbClr val="000000"/>
                </a:solidFill>
                <a:latin typeface="Calibri" charset="0"/>
              </a:rPr>
              <a:pPr eaLnBrk="1" hangingPunct="1"/>
              <a:t>139</a:t>
            </a:fld>
            <a:endParaRPr lang="en-GB" sz="1200">
              <a:solidFill>
                <a:srgbClr val="000000"/>
              </a:solidFill>
              <a:latin typeface="Calibri" charset="0"/>
            </a:endParaRPr>
          </a:p>
        </p:txBody>
      </p:sp>
      <p:sp>
        <p:nvSpPr>
          <p:cNvPr id="8939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FA32E0EF-F0B5-9F4F-9865-2D6CDCD66B6D}" type="slidenum">
              <a:rPr lang="en-GB" sz="1200">
                <a:solidFill>
                  <a:srgbClr val="000000"/>
                </a:solidFill>
                <a:latin typeface="Calibri" charset="0"/>
              </a:rPr>
              <a:pPr algn="r" eaLnBrk="1" hangingPunct="1">
                <a:buClr>
                  <a:srgbClr val="000000"/>
                </a:buClr>
                <a:buSzPct val="100000"/>
                <a:buFont typeface="Calibri" charset="0"/>
                <a:buNone/>
              </a:pPr>
              <a:t>139</a:t>
            </a:fld>
            <a:endParaRPr lang="en-GB" sz="1200">
              <a:solidFill>
                <a:srgbClr val="000000"/>
              </a:solidFill>
              <a:latin typeface="Calibri" charset="0"/>
            </a:endParaRPr>
          </a:p>
        </p:txBody>
      </p:sp>
      <p:sp>
        <p:nvSpPr>
          <p:cNvPr id="893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89395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131</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Quality ships enabled Tyrians to travel all the way to Tarshish—modern Spain—to buy precious metals and slaves on the way to Greece.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_____________</a:t>
            </a:r>
          </a:p>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OB-15-Phoencians-12</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140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58</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34623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0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980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D30090-328E-A041-9A10-00C23DE075FE}" type="slidenum">
              <a:rPr lang="en-GB" sz="1200">
                <a:solidFill>
                  <a:srgbClr val="000000"/>
                </a:solidFill>
                <a:latin typeface="Calibri" charset="0"/>
              </a:rPr>
              <a:pPr eaLnBrk="1" hangingPunct="1"/>
              <a:t>141</a:t>
            </a:fld>
            <a:endParaRPr lang="en-GB" sz="1200">
              <a:solidFill>
                <a:srgbClr val="000000"/>
              </a:solidFill>
              <a:latin typeface="Calibri" charset="0"/>
            </a:endParaRPr>
          </a:p>
        </p:txBody>
      </p:sp>
      <p:sp>
        <p:nvSpPr>
          <p:cNvPr id="8980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CD97E9B8-0BEE-8246-82D8-E962DF9F1575}" type="slidenum">
              <a:rPr lang="en-GB" sz="1200">
                <a:solidFill>
                  <a:srgbClr val="000000"/>
                </a:solidFill>
                <a:latin typeface="Calibri" charset="0"/>
              </a:rPr>
              <a:pPr algn="r" eaLnBrk="1" hangingPunct="1">
                <a:buClr>
                  <a:srgbClr val="000000"/>
                </a:buClr>
                <a:buSzPct val="100000"/>
                <a:buFont typeface="Calibri" charset="0"/>
                <a:buNone/>
              </a:pPr>
              <a:t>141</a:t>
            </a:fld>
            <a:endParaRPr lang="en-GB" sz="1200">
              <a:solidFill>
                <a:srgbClr val="000000"/>
              </a:solidFill>
              <a:latin typeface="Calibri" charset="0"/>
            </a:endParaRPr>
          </a:p>
        </p:txBody>
      </p:sp>
      <p:sp>
        <p:nvSpPr>
          <p:cNvPr id="898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89805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OS-14-2Chron-133</a:t>
            </a:r>
          </a:p>
          <a:p>
            <a:r>
              <a:rPr lang="en-US" dirty="0">
                <a:latin typeface="Times New Roman" charset="0"/>
                <a:ea typeface="ＭＳ Ｐゴシック" charset="0"/>
                <a:cs typeface="ＭＳ Ｐゴシック" charset="0"/>
              </a:rPr>
              <a:t>OS-23-Isaiah13-23-slide 133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42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51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242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493868112"/>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21747966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53433571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22520561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539484750"/>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85984472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233556403"/>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30062731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063580390"/>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847783774"/>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732966256"/>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0286064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345862671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29726978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35029808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817686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21268924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4088650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1531768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30997230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19396341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0101632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23047737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3994679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8355536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168622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2812424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37864991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3473805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39204267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26125244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34728664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406957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41703669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3596765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3462903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29645539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14037583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17235534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14512745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4053569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25449786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27530276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30815152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29320659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2268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12636334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32772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35946338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8923439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624874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7081161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31266367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20140877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8877804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1182287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2782480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4208815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652245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32569794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32679896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4DD0249B-3638-0D43-B2F0-2789B314C8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7935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5D0BB-E6E8-F245-8103-049E5AF677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69409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373E31-DAFB-EC40-98D7-F1A9820C91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04965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0A1DBB-2F4C-2B4B-BAFA-20B9E6E34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3107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A68044-B6BB-B44C-9CAA-67DB7D2804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5740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8E2E1C-A5AC-2B46-A07F-0083C865B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59789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BD55A-403A-6E44-B20B-CE97269168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34346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B4FCE-5679-E64A-ABE4-EFA8FE3A8E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35080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22C810-1C5B-B843-99EF-95425E8428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16408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639ECF-5E16-7B4F-942B-507565A20A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5080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05A5F-66A1-0640-B615-9DF009427C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98620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SmartArt Placeholder 2"/>
          <p:cNvSpPr>
            <a:spLocks noGrp="1"/>
          </p:cNvSpPr>
          <p:nvPr>
            <p:ph type="dgm" idx="1"/>
          </p:nvPr>
        </p:nvSpPr>
        <p:spPr>
          <a:xfrm>
            <a:off x="457200" y="1295400"/>
            <a:ext cx="8229600" cy="48307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4D2150-63FE-D040-8B9F-C8DB5D185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07350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896E7B8D-C7DE-D143-A548-F1ED4A433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71577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644734-3142-CA4A-AC57-3AA4342EF1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21598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49F86-2017-774B-8ADD-547F80B1EB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028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D48D33-FEE5-344F-90F0-050593864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30721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0C7D00-1BEB-9145-B55B-3D2A6B4D0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28338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0878D8-E43E-7D40-AEA9-49C021603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33402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BA4C1D-583B-7142-8AE1-E5F49F21C0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10860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26067-DF67-4F40-B2B8-7A203407EC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1236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5E0093-97DA-3C42-8B9E-97D524815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6676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6A0CE8-7108-7849-B45A-2E6F884116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2086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3C247-12CA-EC49-AA69-0239438CD6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55562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t>Click to edit Master title style</a:t>
            </a:r>
          </a:p>
        </p:txBody>
      </p:sp>
      <p:sp>
        <p:nvSpPr>
          <p:cNvPr id="3" name="Content Placeholder 2"/>
          <p:cNvSpPr>
            <a:spLocks noGrp="1"/>
          </p:cNvSpPr>
          <p:nvPr>
            <p:ph sz="quarter" idx="1"/>
          </p:nvPr>
        </p:nvSpPr>
        <p:spPr>
          <a:xfrm>
            <a:off x="457200" y="1295400"/>
            <a:ext cx="4038600"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786188"/>
            <a:ext cx="403860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ABC5585-2356-134D-9AC0-209776AC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34590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smtClean="0">
                <a:cs typeface="ＭＳ Ｐゴシック" charset="0"/>
              </a:defRPr>
            </a:lvl1pPr>
          </a:lstStyle>
          <a:p>
            <a:pPr>
              <a:defRPr/>
            </a:pPr>
            <a:endParaRPr lang="en-US"/>
          </a:p>
        </p:txBody>
      </p:sp>
      <p:sp>
        <p:nvSpPr>
          <p:cNvPr id="19" name="Rectangle 6"/>
          <p:cNvSpPr>
            <a:spLocks noGrp="1" noChangeArrowheads="1"/>
          </p:cNvSpPr>
          <p:nvPr>
            <p:ph type="ftr" sz="quarter" idx="11"/>
          </p:nvPr>
        </p:nvSpPr>
        <p:spPr/>
        <p:txBody>
          <a:bodyPr/>
          <a:lstStyle>
            <a:lvl1pPr>
              <a:defRPr smtClean="0">
                <a:cs typeface="ＭＳ Ｐゴシック" charset="0"/>
              </a:defRPr>
            </a:lvl1pPr>
          </a:lstStyle>
          <a:p>
            <a:pPr>
              <a:defRPr/>
            </a:pPr>
            <a:endParaRPr lang="en-US"/>
          </a:p>
        </p:txBody>
      </p:sp>
      <p:sp>
        <p:nvSpPr>
          <p:cNvPr id="20" name="Rectangle 7"/>
          <p:cNvSpPr>
            <a:spLocks noGrp="1" noChangeArrowheads="1"/>
          </p:cNvSpPr>
          <p:nvPr>
            <p:ph type="sldNum" sz="quarter" idx="12"/>
          </p:nvPr>
        </p:nvSpPr>
        <p:spPr/>
        <p:txBody>
          <a:bodyPr/>
          <a:lstStyle>
            <a:lvl1pPr>
              <a:defRPr smtClean="0">
                <a:cs typeface="ＭＳ Ｐゴシック" charset="0"/>
              </a:defRPr>
            </a:lvl1pPr>
          </a:lstStyle>
          <a:p>
            <a:pPr>
              <a:defRPr/>
            </a:pPr>
            <a:fld id="{E900414B-EC69-A64F-93F2-89BC48BB783D}" type="slidenum">
              <a:rPr lang="en-US"/>
              <a:pPr>
                <a:defRPr/>
              </a:pPr>
              <a:t>‹#›</a:t>
            </a:fld>
            <a:endParaRPr lang="en-US"/>
          </a:p>
        </p:txBody>
      </p:sp>
    </p:spTree>
    <p:extLst>
      <p:ext uri="{BB962C8B-B14F-4D97-AF65-F5344CB8AC3E}">
        <p14:creationId xmlns:p14="http://schemas.microsoft.com/office/powerpoint/2010/main" val="4291839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7E86500D-4FAA-0C42-B15C-0F4160F3D27E}" type="slidenum">
              <a:rPr lang="en-US"/>
              <a:pPr>
                <a:defRPr/>
              </a:pPr>
              <a:t>‹#›</a:t>
            </a:fld>
            <a:endParaRPr lang="en-US"/>
          </a:p>
        </p:txBody>
      </p:sp>
    </p:spTree>
    <p:extLst>
      <p:ext uri="{BB962C8B-B14F-4D97-AF65-F5344CB8AC3E}">
        <p14:creationId xmlns:p14="http://schemas.microsoft.com/office/powerpoint/2010/main" val="23275783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2328509A-20FB-F54A-92DE-88DA42C75F95}" type="slidenum">
              <a:rPr lang="en-US"/>
              <a:pPr>
                <a:defRPr/>
              </a:pPr>
              <a:t>‹#›</a:t>
            </a:fld>
            <a:endParaRPr lang="en-US"/>
          </a:p>
        </p:txBody>
      </p:sp>
    </p:spTree>
    <p:extLst>
      <p:ext uri="{BB962C8B-B14F-4D97-AF65-F5344CB8AC3E}">
        <p14:creationId xmlns:p14="http://schemas.microsoft.com/office/powerpoint/2010/main" val="21825831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FF5C91BD-3EB3-C84B-BED1-A85301D00E4C}" type="slidenum">
              <a:rPr lang="en-US"/>
              <a:pPr>
                <a:defRPr/>
              </a:pPr>
              <a:t>‹#›</a:t>
            </a:fld>
            <a:endParaRPr lang="en-US"/>
          </a:p>
        </p:txBody>
      </p:sp>
    </p:spTree>
    <p:extLst>
      <p:ext uri="{BB962C8B-B14F-4D97-AF65-F5344CB8AC3E}">
        <p14:creationId xmlns:p14="http://schemas.microsoft.com/office/powerpoint/2010/main" val="1225836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cs typeface="ＭＳ Ｐゴシック" charset="0"/>
              </a:defRPr>
            </a:lvl1pPr>
          </a:lstStyle>
          <a:p>
            <a:pPr>
              <a:defRPr/>
            </a:pPr>
            <a:fld id="{F08B3ED4-F147-944F-8601-AAE8E0D13EFA}" type="slidenum">
              <a:rPr lang="en-US"/>
              <a:pPr>
                <a:defRPr/>
              </a:pPr>
              <a:t>‹#›</a:t>
            </a:fld>
            <a:endParaRPr lang="en-US"/>
          </a:p>
        </p:txBody>
      </p:sp>
    </p:spTree>
    <p:extLst>
      <p:ext uri="{BB962C8B-B14F-4D97-AF65-F5344CB8AC3E}">
        <p14:creationId xmlns:p14="http://schemas.microsoft.com/office/powerpoint/2010/main" val="41491978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cs typeface="ＭＳ Ｐゴシック" charset="0"/>
              </a:defRPr>
            </a:lvl1pPr>
          </a:lstStyle>
          <a:p>
            <a:pPr>
              <a:defRPr/>
            </a:pPr>
            <a:fld id="{25C7F663-DA9A-EE4B-85CA-55B71932165B}" type="slidenum">
              <a:rPr lang="en-US"/>
              <a:pPr>
                <a:defRPr/>
              </a:pPr>
              <a:t>‹#›</a:t>
            </a:fld>
            <a:endParaRPr lang="en-US"/>
          </a:p>
        </p:txBody>
      </p:sp>
    </p:spTree>
    <p:extLst>
      <p:ext uri="{BB962C8B-B14F-4D97-AF65-F5344CB8AC3E}">
        <p14:creationId xmlns:p14="http://schemas.microsoft.com/office/powerpoint/2010/main" val="17194206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cs typeface="ＭＳ Ｐゴシック" charset="0"/>
              </a:defRPr>
            </a:lvl1pPr>
          </a:lstStyle>
          <a:p>
            <a:pPr>
              <a:defRPr/>
            </a:pPr>
            <a:fld id="{61574AB6-ACA4-DF45-9F9D-0B9DD6D69224}" type="slidenum">
              <a:rPr lang="en-US"/>
              <a:pPr>
                <a:defRPr/>
              </a:pPr>
              <a:t>‹#›</a:t>
            </a:fld>
            <a:endParaRPr lang="en-US"/>
          </a:p>
        </p:txBody>
      </p:sp>
    </p:spTree>
    <p:extLst>
      <p:ext uri="{BB962C8B-B14F-4D97-AF65-F5344CB8AC3E}">
        <p14:creationId xmlns:p14="http://schemas.microsoft.com/office/powerpoint/2010/main" val="11258010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AF77C1C9-15AA-5646-9C02-83AA435F266A}" type="slidenum">
              <a:rPr lang="en-US"/>
              <a:pPr>
                <a:defRPr/>
              </a:pPr>
              <a:t>‹#›</a:t>
            </a:fld>
            <a:endParaRPr lang="en-US"/>
          </a:p>
        </p:txBody>
      </p:sp>
    </p:spTree>
    <p:extLst>
      <p:ext uri="{BB962C8B-B14F-4D97-AF65-F5344CB8AC3E}">
        <p14:creationId xmlns:p14="http://schemas.microsoft.com/office/powerpoint/2010/main" val="16878926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ＭＳ Ｐゴシック" charset="0"/>
              </a:defRPr>
            </a:lvl1pPr>
          </a:lstStyle>
          <a:p>
            <a:pPr>
              <a:defRPr/>
            </a:pPr>
            <a:fld id="{85A80746-282F-C340-BF8B-0BEBB6142FE6}" type="slidenum">
              <a:rPr lang="en-US"/>
              <a:pPr>
                <a:defRPr/>
              </a:pPr>
              <a:t>‹#›</a:t>
            </a:fld>
            <a:endParaRPr lang="en-US"/>
          </a:p>
        </p:txBody>
      </p:sp>
    </p:spTree>
    <p:extLst>
      <p:ext uri="{BB962C8B-B14F-4D97-AF65-F5344CB8AC3E}">
        <p14:creationId xmlns:p14="http://schemas.microsoft.com/office/powerpoint/2010/main" val="14207008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52BE99DD-CCEE-0743-B90B-6B93D9BAB2A1}" type="slidenum">
              <a:rPr lang="en-US"/>
              <a:pPr>
                <a:defRPr/>
              </a:pPr>
              <a:t>‹#›</a:t>
            </a:fld>
            <a:endParaRPr lang="en-US"/>
          </a:p>
        </p:txBody>
      </p:sp>
    </p:spTree>
    <p:extLst>
      <p:ext uri="{BB962C8B-B14F-4D97-AF65-F5344CB8AC3E}">
        <p14:creationId xmlns:p14="http://schemas.microsoft.com/office/powerpoint/2010/main" val="33565366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ＭＳ Ｐゴシック" charset="0"/>
              </a:defRPr>
            </a:lvl1pPr>
          </a:lstStyle>
          <a:p>
            <a:pPr>
              <a:defRPr/>
            </a:pPr>
            <a:fld id="{3CA10870-6363-4047-A4D5-F8D305758E72}" type="slidenum">
              <a:rPr lang="en-US"/>
              <a:pPr>
                <a:defRPr/>
              </a:pPr>
              <a:t>‹#›</a:t>
            </a:fld>
            <a:endParaRPr lang="en-US"/>
          </a:p>
        </p:txBody>
      </p:sp>
    </p:spTree>
    <p:extLst>
      <p:ext uri="{BB962C8B-B14F-4D97-AF65-F5344CB8AC3E}">
        <p14:creationId xmlns:p14="http://schemas.microsoft.com/office/powerpoint/2010/main" val="567443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2DBAB5-5C43-F749-9AE4-ED04170873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373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68153D-5659-8A47-B630-FE64A503D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785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E6625-F87D-7145-97FE-08E9246AF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2143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220CBA-08E3-A74B-AD8B-59A466919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3014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5A5B84-40AB-F14A-80C2-80478150A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3102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88330E-31BF-C948-A07F-4B080DA34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1133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8A2C7B-3F31-3D4B-A26F-63BC60FE8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7732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DC7462-6F5A-9044-A58E-9EACF4B07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387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499389-38B7-824A-A263-94CF920C89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5796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C5EF45-1984-5D45-B45A-265A76D99F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13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5EDDA2-93B6-D147-A2A5-267F251449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2379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6243157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573478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437605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964427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79237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152905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860232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505637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9162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20464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802639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D9968A3D-AAC7-9B40-BDC5-D295D916B37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819878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DD859-1C8F-EB46-91E4-9A64D85D185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128642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238A5-27B0-3842-BAE6-454C6DB387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7193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E46E6-1F09-4440-A70D-DC9F5D4FC70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471281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3DF7C6-6325-D54A-9E0A-1A04864E54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489307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4A91C3-A4CE-0B4C-AD61-229506C87D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136699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5072F0-B43C-1941-B942-823053359FE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6027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17137-A4B1-344D-AFAC-D8DA0B2DAB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82169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6B1AF-1288-1F4B-9F91-26ECA14CDB2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697309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255B1-3AB1-DA49-AAAF-E8DD66B1BD8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581411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FAFCF-0708-FB44-9F31-CBD24367B23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304691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5" name="Footer Placeholder 4"/>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6" name="Slide Number Placeholder 5"/>
          <p:cNvSpPr>
            <a:spLocks noGrp="1"/>
          </p:cNvSpPr>
          <p:nvPr>
            <p:ph type="sldNum" sz="quarter" idx="12"/>
          </p:nvPr>
        </p:nvSpPr>
        <p:spPr/>
        <p:txBody>
          <a:bodyPr/>
          <a:lstStyle>
            <a:lvl1pPr>
              <a:defRPr kumimoji="1">
                <a:latin typeface="Times New Roman" pitchFamily="18" charset="0"/>
              </a:defRPr>
            </a:lvl1pPr>
          </a:lstStyle>
          <a:p>
            <a:fld id="{97937D3D-B617-4C42-8CB9-F6CEF1E6ABEB}" type="slidenum">
              <a:rPr lang="en-US" altLang="en-US"/>
              <a:pPr/>
              <a:t>‹#›</a:t>
            </a:fld>
            <a:endParaRPr lang="en-US" altLang="en-US" dirty="0"/>
          </a:p>
        </p:txBody>
      </p:sp>
    </p:spTree>
    <p:extLst>
      <p:ext uri="{BB962C8B-B14F-4D97-AF65-F5344CB8AC3E}">
        <p14:creationId xmlns:p14="http://schemas.microsoft.com/office/powerpoint/2010/main" val="40774235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dirty="0"/>
          </a:p>
        </p:txBody>
      </p:sp>
    </p:spTree>
    <p:extLst>
      <p:ext uri="{BB962C8B-B14F-4D97-AF65-F5344CB8AC3E}">
        <p14:creationId xmlns:p14="http://schemas.microsoft.com/office/powerpoint/2010/main" val="31806626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dirty="0"/>
          </a:p>
        </p:txBody>
      </p:sp>
    </p:spTree>
    <p:extLst>
      <p:ext uri="{BB962C8B-B14F-4D97-AF65-F5344CB8AC3E}">
        <p14:creationId xmlns:p14="http://schemas.microsoft.com/office/powerpoint/2010/main" val="23422733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endParaRPr lang="en-US" altLang="en-US" dirty="0"/>
          </a:p>
        </p:txBody>
      </p:sp>
      <p:sp>
        <p:nvSpPr>
          <p:cNvPr id="5" name="Footer Placeholder 4"/>
          <p:cNvSpPr>
            <a:spLocks noGrp="1"/>
          </p:cNvSpPr>
          <p:nvPr>
            <p:ph type="ftr" sz="quarter" idx="11"/>
          </p:nvPr>
        </p:nvSpPr>
        <p:spPr/>
        <p:txBody>
          <a:bodyPr/>
          <a:lstStyle>
            <a:lvl1pPr>
              <a:defRPr kumimoji="1"/>
            </a:lvl1pPr>
          </a:lstStyle>
          <a:p>
            <a:endParaRPr lang="en-US" altLang="en-US" dirty="0"/>
          </a:p>
        </p:txBody>
      </p:sp>
      <p:sp>
        <p:nvSpPr>
          <p:cNvPr id="6" name="Slide Number Placeholder 5"/>
          <p:cNvSpPr>
            <a:spLocks noGrp="1"/>
          </p:cNvSpPr>
          <p:nvPr>
            <p:ph type="sldNum" sz="quarter" idx="12"/>
          </p:nvPr>
        </p:nvSpPr>
        <p:spPr/>
        <p:txBody>
          <a:bodyPr/>
          <a:lstStyle>
            <a:lvl1pPr>
              <a:defRPr kumimoji="1">
                <a:cs typeface="Arial" pitchFamily="34" charset="0"/>
              </a:defRPr>
            </a:lvl1pPr>
          </a:lstStyle>
          <a:p>
            <a:fld id="{BB27065F-749F-49CC-BFF8-7387BA15AC80}" type="slidenum">
              <a:rPr lang="en-US" altLang="en-US"/>
              <a:pPr/>
              <a:t>‹#›</a:t>
            </a:fld>
            <a:endParaRPr lang="en-US" altLang="en-US" dirty="0"/>
          </a:p>
        </p:txBody>
      </p:sp>
    </p:spTree>
    <p:extLst>
      <p:ext uri="{BB962C8B-B14F-4D97-AF65-F5344CB8AC3E}">
        <p14:creationId xmlns:p14="http://schemas.microsoft.com/office/powerpoint/2010/main" val="7434535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CD61F8E-8571-4F23-AB58-831F20B61C76}" type="slidenum">
              <a:rPr lang="en-US" altLang="en-US"/>
              <a:pPr/>
              <a:t>‹#›</a:t>
            </a:fld>
            <a:endParaRPr lang="en-US" altLang="en-US" dirty="0"/>
          </a:p>
        </p:txBody>
      </p:sp>
    </p:spTree>
    <p:extLst>
      <p:ext uri="{BB962C8B-B14F-4D97-AF65-F5344CB8AC3E}">
        <p14:creationId xmlns:p14="http://schemas.microsoft.com/office/powerpoint/2010/main" val="27028041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7385321-AD47-46EB-B8D6-6184231BABE3}" type="slidenum">
              <a:rPr lang="en-US" altLang="en-US"/>
              <a:pPr/>
              <a:t>‹#›</a:t>
            </a:fld>
            <a:endParaRPr lang="en-US" altLang="en-US" dirty="0"/>
          </a:p>
        </p:txBody>
      </p:sp>
    </p:spTree>
    <p:extLst>
      <p:ext uri="{BB962C8B-B14F-4D97-AF65-F5344CB8AC3E}">
        <p14:creationId xmlns:p14="http://schemas.microsoft.com/office/powerpoint/2010/main" val="36276605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F1452835-FDBD-4B33-8777-A39D87B43690}" type="slidenum">
              <a:rPr lang="en-US" altLang="en-US"/>
              <a:pPr/>
              <a:t>‹#›</a:t>
            </a:fld>
            <a:endParaRPr lang="en-US" altLang="en-US" dirty="0"/>
          </a:p>
        </p:txBody>
      </p:sp>
    </p:spTree>
    <p:extLst>
      <p:ext uri="{BB962C8B-B14F-4D97-AF65-F5344CB8AC3E}">
        <p14:creationId xmlns:p14="http://schemas.microsoft.com/office/powerpoint/2010/main" val="1074583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CEC5A4B3-7130-40E7-9C15-DCB4F3DD4372}" type="slidenum">
              <a:rPr lang="en-US" altLang="en-US"/>
              <a:pPr/>
              <a:t>‹#›</a:t>
            </a:fld>
            <a:endParaRPr lang="en-US" altLang="en-US" dirty="0"/>
          </a:p>
        </p:txBody>
      </p:sp>
    </p:spTree>
    <p:extLst>
      <p:ext uri="{BB962C8B-B14F-4D97-AF65-F5344CB8AC3E}">
        <p14:creationId xmlns:p14="http://schemas.microsoft.com/office/powerpoint/2010/main" val="16250205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B7DBCD8E-8896-415E-96D7-817B34EEE840}" type="slidenum">
              <a:rPr lang="en-US" altLang="en-US"/>
              <a:pPr/>
              <a:t>‹#›</a:t>
            </a:fld>
            <a:endParaRPr lang="en-US" altLang="en-US" dirty="0"/>
          </a:p>
        </p:txBody>
      </p:sp>
    </p:spTree>
    <p:extLst>
      <p:ext uri="{BB962C8B-B14F-4D97-AF65-F5344CB8AC3E}">
        <p14:creationId xmlns:p14="http://schemas.microsoft.com/office/powerpoint/2010/main" val="64247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8A9980A7-CADB-4C72-94EF-503D5A7F04FB}" type="slidenum">
              <a:rPr lang="en-US" altLang="en-US"/>
              <a:pPr/>
              <a:t>‹#›</a:t>
            </a:fld>
            <a:endParaRPr lang="en-US" altLang="en-US" dirty="0"/>
          </a:p>
        </p:txBody>
      </p:sp>
    </p:spTree>
    <p:extLst>
      <p:ext uri="{BB962C8B-B14F-4D97-AF65-F5344CB8AC3E}">
        <p14:creationId xmlns:p14="http://schemas.microsoft.com/office/powerpoint/2010/main" val="8469230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18EBFEF9-DB98-44B7-99F9-703C418D6D0A}" type="slidenum">
              <a:rPr lang="en-US" altLang="en-US"/>
              <a:pPr/>
              <a:t>‹#›</a:t>
            </a:fld>
            <a:endParaRPr lang="en-US" altLang="en-US" dirty="0"/>
          </a:p>
        </p:txBody>
      </p:sp>
    </p:spTree>
    <p:extLst>
      <p:ext uri="{BB962C8B-B14F-4D97-AF65-F5344CB8AC3E}">
        <p14:creationId xmlns:p14="http://schemas.microsoft.com/office/powerpoint/2010/main" val="35633276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4BE1664-A657-4454-91E3-3D8FFC8720A3}" type="slidenum">
              <a:rPr lang="en-US" altLang="en-US"/>
              <a:pPr/>
              <a:t>‹#›</a:t>
            </a:fld>
            <a:endParaRPr lang="en-US" altLang="en-US" dirty="0"/>
          </a:p>
        </p:txBody>
      </p:sp>
    </p:spTree>
    <p:extLst>
      <p:ext uri="{BB962C8B-B14F-4D97-AF65-F5344CB8AC3E}">
        <p14:creationId xmlns:p14="http://schemas.microsoft.com/office/powerpoint/2010/main" val="41835944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0E05081-F075-4C84-8B12-21C0EB565F5F}" type="slidenum">
              <a:rPr lang="en-US" altLang="en-US"/>
              <a:pPr/>
              <a:t>‹#›</a:t>
            </a:fld>
            <a:endParaRPr lang="en-US" altLang="en-US" dirty="0"/>
          </a:p>
        </p:txBody>
      </p:sp>
    </p:spTree>
    <p:extLst>
      <p:ext uri="{BB962C8B-B14F-4D97-AF65-F5344CB8AC3E}">
        <p14:creationId xmlns:p14="http://schemas.microsoft.com/office/powerpoint/2010/main" val="24943201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3FC7256D-5D38-4CA7-B1CA-571597C7DBF0}" type="slidenum">
              <a:rPr lang="en-US" altLang="en-US"/>
              <a:pPr/>
              <a:t>‹#›</a:t>
            </a:fld>
            <a:endParaRPr lang="en-US" altLang="en-US" dirty="0"/>
          </a:p>
        </p:txBody>
      </p:sp>
    </p:spTree>
    <p:extLst>
      <p:ext uri="{BB962C8B-B14F-4D97-AF65-F5344CB8AC3E}">
        <p14:creationId xmlns:p14="http://schemas.microsoft.com/office/powerpoint/2010/main" val="28101434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28F1E513-D89F-4D94-AFAB-0E62AFACA9F1}" type="slidenum">
              <a:rPr lang="en-US" altLang="en-US"/>
              <a:pPr/>
              <a:t>‹#›</a:t>
            </a:fld>
            <a:endParaRPr lang="en-US" altLang="en-US" dirty="0"/>
          </a:p>
        </p:txBody>
      </p:sp>
    </p:spTree>
    <p:extLst>
      <p:ext uri="{BB962C8B-B14F-4D97-AF65-F5344CB8AC3E}">
        <p14:creationId xmlns:p14="http://schemas.microsoft.com/office/powerpoint/2010/main" val="4169425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7337DF58-8C67-4F09-BE3A-AAE0B34945CC}" type="slidenum">
              <a:rPr lang="en-US" altLang="en-US"/>
              <a:pPr/>
              <a:t>‹#›</a:t>
            </a:fld>
            <a:endParaRPr lang="en-US" altLang="en-US" dirty="0"/>
          </a:p>
        </p:txBody>
      </p:sp>
    </p:spTree>
    <p:extLst>
      <p:ext uri="{BB962C8B-B14F-4D97-AF65-F5344CB8AC3E}">
        <p14:creationId xmlns:p14="http://schemas.microsoft.com/office/powerpoint/2010/main" val="25934149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fld id="{B8391199-F094-4138-83BC-C11149CF399C}" type="slidenum">
              <a:rPr lang="en-US" altLang="en-US"/>
              <a:pPr/>
              <a:t>‹#›</a:t>
            </a:fld>
            <a:endParaRPr lang="en-US" altLang="en-US" dirty="0"/>
          </a:p>
        </p:txBody>
      </p:sp>
    </p:spTree>
    <p:extLst>
      <p:ext uri="{BB962C8B-B14F-4D97-AF65-F5344CB8AC3E}">
        <p14:creationId xmlns:p14="http://schemas.microsoft.com/office/powerpoint/2010/main" val="3199220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1A066E-E0C0-1E49-A50E-4C68DFA6D0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5CA929-9537-F84D-B4F2-CBC1763F46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2003DDC-EEA7-3A45-9281-AFD1DE39E296}"/>
              </a:ext>
            </a:extLst>
          </p:cNvPr>
          <p:cNvSpPr>
            <a:spLocks noGrp="1" noChangeArrowheads="1"/>
          </p:cNvSpPr>
          <p:nvPr>
            <p:ph type="sldNum" sz="quarter" idx="12"/>
          </p:nvPr>
        </p:nvSpPr>
        <p:spPr>
          <a:ln/>
        </p:spPr>
        <p:txBody>
          <a:bodyPr/>
          <a:lstStyle>
            <a:lvl1pPr>
              <a:defRPr/>
            </a:lvl1pPr>
          </a:lstStyle>
          <a:p>
            <a:pPr>
              <a:defRPr/>
            </a:pPr>
            <a:fld id="{38EF0815-A4B2-B248-BA25-16DA19901B5F}" type="slidenum">
              <a:rPr lang="en-US" altLang="en-US"/>
              <a:pPr>
                <a:defRPr/>
              </a:pPr>
              <a:t>‹#›</a:t>
            </a:fld>
            <a:endParaRPr lang="en-US" altLang="en-US"/>
          </a:p>
        </p:txBody>
      </p:sp>
    </p:spTree>
    <p:extLst>
      <p:ext uri="{BB962C8B-B14F-4D97-AF65-F5344CB8AC3E}">
        <p14:creationId xmlns:p14="http://schemas.microsoft.com/office/powerpoint/2010/main" val="4818864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9A03E0-6091-9644-868B-D431F377D4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7F4725-CE7F-B244-9077-B822C5D8AB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D65C26-034E-0A41-96F6-4D4A058E8459}"/>
              </a:ext>
            </a:extLst>
          </p:cNvPr>
          <p:cNvSpPr>
            <a:spLocks noGrp="1" noChangeArrowheads="1"/>
          </p:cNvSpPr>
          <p:nvPr>
            <p:ph type="sldNum" sz="quarter" idx="12"/>
          </p:nvPr>
        </p:nvSpPr>
        <p:spPr>
          <a:ln/>
        </p:spPr>
        <p:txBody>
          <a:bodyPr/>
          <a:lstStyle>
            <a:lvl1pPr>
              <a:defRPr/>
            </a:lvl1pPr>
          </a:lstStyle>
          <a:p>
            <a:pPr>
              <a:defRPr/>
            </a:pPr>
            <a:fld id="{6AAA50F4-E081-654B-996C-CF1F6AD211E2}" type="slidenum">
              <a:rPr lang="en-US" altLang="en-US"/>
              <a:pPr>
                <a:defRPr/>
              </a:pPr>
              <a:t>‹#›</a:t>
            </a:fld>
            <a:endParaRPr lang="en-US" altLang="en-US"/>
          </a:p>
        </p:txBody>
      </p:sp>
    </p:spTree>
    <p:extLst>
      <p:ext uri="{BB962C8B-B14F-4D97-AF65-F5344CB8AC3E}">
        <p14:creationId xmlns:p14="http://schemas.microsoft.com/office/powerpoint/2010/main" val="18386263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628CD1-31F8-584B-9BCB-397C89235D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0178486-6F3C-E547-AC36-A7E5CB8501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4B194A-CC88-B147-B709-92B7C85F57E6}"/>
              </a:ext>
            </a:extLst>
          </p:cNvPr>
          <p:cNvSpPr>
            <a:spLocks noGrp="1" noChangeArrowheads="1"/>
          </p:cNvSpPr>
          <p:nvPr>
            <p:ph type="sldNum" sz="quarter" idx="12"/>
          </p:nvPr>
        </p:nvSpPr>
        <p:spPr>
          <a:ln/>
        </p:spPr>
        <p:txBody>
          <a:bodyPr/>
          <a:lstStyle>
            <a:lvl1pPr>
              <a:defRPr/>
            </a:lvl1pPr>
          </a:lstStyle>
          <a:p>
            <a:pPr>
              <a:defRPr/>
            </a:pPr>
            <a:fld id="{E099802B-CF08-2245-9894-17C769D77AA2}" type="slidenum">
              <a:rPr lang="en-US" altLang="en-US"/>
              <a:pPr>
                <a:defRPr/>
              </a:pPr>
              <a:t>‹#›</a:t>
            </a:fld>
            <a:endParaRPr lang="en-US" altLang="en-US"/>
          </a:p>
        </p:txBody>
      </p:sp>
    </p:spTree>
    <p:extLst>
      <p:ext uri="{BB962C8B-B14F-4D97-AF65-F5344CB8AC3E}">
        <p14:creationId xmlns:p14="http://schemas.microsoft.com/office/powerpoint/2010/main" val="28876563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E90A05-F9CA-044C-9EB4-ED7F37B749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854783B-D018-8E48-B943-A7B468B5E2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D95D607-E866-D049-84E6-9A4645FECBC0}"/>
              </a:ext>
            </a:extLst>
          </p:cNvPr>
          <p:cNvSpPr>
            <a:spLocks noGrp="1" noChangeArrowheads="1"/>
          </p:cNvSpPr>
          <p:nvPr>
            <p:ph type="sldNum" sz="quarter" idx="12"/>
          </p:nvPr>
        </p:nvSpPr>
        <p:spPr>
          <a:ln/>
        </p:spPr>
        <p:txBody>
          <a:bodyPr/>
          <a:lstStyle>
            <a:lvl1pPr>
              <a:defRPr/>
            </a:lvl1pPr>
          </a:lstStyle>
          <a:p>
            <a:pPr>
              <a:defRPr/>
            </a:pPr>
            <a:fld id="{234E0E17-75D4-2242-A70B-92E163B2F0B6}" type="slidenum">
              <a:rPr lang="en-US" altLang="en-US"/>
              <a:pPr>
                <a:defRPr/>
              </a:pPr>
              <a:t>‹#›</a:t>
            </a:fld>
            <a:endParaRPr lang="en-US" altLang="en-US"/>
          </a:p>
        </p:txBody>
      </p:sp>
    </p:spTree>
    <p:extLst>
      <p:ext uri="{BB962C8B-B14F-4D97-AF65-F5344CB8AC3E}">
        <p14:creationId xmlns:p14="http://schemas.microsoft.com/office/powerpoint/2010/main" val="41626534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C7A4D5-2461-214A-B107-6C73DCEAB0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8971B3D-B003-BB46-A6F1-38256078FE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AF9A32-2C20-4445-AD7D-15C090ECFB10}"/>
              </a:ext>
            </a:extLst>
          </p:cNvPr>
          <p:cNvSpPr>
            <a:spLocks noGrp="1" noChangeArrowheads="1"/>
          </p:cNvSpPr>
          <p:nvPr>
            <p:ph type="sldNum" sz="quarter" idx="12"/>
          </p:nvPr>
        </p:nvSpPr>
        <p:spPr>
          <a:ln/>
        </p:spPr>
        <p:txBody>
          <a:bodyPr/>
          <a:lstStyle>
            <a:lvl1pPr>
              <a:defRPr/>
            </a:lvl1pPr>
          </a:lstStyle>
          <a:p>
            <a:pPr>
              <a:defRPr/>
            </a:pPr>
            <a:fld id="{2FC206E2-5772-9344-A050-0ABFDC5F2955}" type="slidenum">
              <a:rPr lang="en-US" altLang="en-US"/>
              <a:pPr>
                <a:defRPr/>
              </a:pPr>
              <a:t>‹#›</a:t>
            </a:fld>
            <a:endParaRPr lang="en-US" altLang="en-US"/>
          </a:p>
        </p:txBody>
      </p:sp>
    </p:spTree>
    <p:extLst>
      <p:ext uri="{BB962C8B-B14F-4D97-AF65-F5344CB8AC3E}">
        <p14:creationId xmlns:p14="http://schemas.microsoft.com/office/powerpoint/2010/main" val="9545135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2DECB6-F12F-134F-B2B2-9887E412AD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B1DF4AA-209D-4A46-AB49-DA0DF074D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2304C04-B5AC-EF42-A76E-5A7701A61865}"/>
              </a:ext>
            </a:extLst>
          </p:cNvPr>
          <p:cNvSpPr>
            <a:spLocks noGrp="1" noChangeArrowheads="1"/>
          </p:cNvSpPr>
          <p:nvPr>
            <p:ph type="sldNum" sz="quarter" idx="12"/>
          </p:nvPr>
        </p:nvSpPr>
        <p:spPr>
          <a:ln/>
        </p:spPr>
        <p:txBody>
          <a:bodyPr/>
          <a:lstStyle>
            <a:lvl1pPr>
              <a:defRPr/>
            </a:lvl1pPr>
          </a:lstStyle>
          <a:p>
            <a:pPr>
              <a:defRPr/>
            </a:pPr>
            <a:fld id="{273F23AA-1BEB-1A49-B163-2956BC3A5AE1}" type="slidenum">
              <a:rPr lang="en-US" altLang="en-US"/>
              <a:pPr>
                <a:defRPr/>
              </a:pPr>
              <a:t>‹#›</a:t>
            </a:fld>
            <a:endParaRPr lang="en-US" altLang="en-US"/>
          </a:p>
        </p:txBody>
      </p:sp>
    </p:spTree>
    <p:extLst>
      <p:ext uri="{BB962C8B-B14F-4D97-AF65-F5344CB8AC3E}">
        <p14:creationId xmlns:p14="http://schemas.microsoft.com/office/powerpoint/2010/main" val="623207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19B58-EB7E-8A47-AD19-7D109AA168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B488E78-4D6A-E741-ABF7-3D598143C2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8A0A8AB-83A7-B44E-9E3D-F3EC88D66590}"/>
              </a:ext>
            </a:extLst>
          </p:cNvPr>
          <p:cNvSpPr>
            <a:spLocks noGrp="1" noChangeArrowheads="1"/>
          </p:cNvSpPr>
          <p:nvPr>
            <p:ph type="sldNum" sz="quarter" idx="12"/>
          </p:nvPr>
        </p:nvSpPr>
        <p:spPr>
          <a:ln/>
        </p:spPr>
        <p:txBody>
          <a:bodyPr/>
          <a:lstStyle>
            <a:lvl1pPr>
              <a:defRPr/>
            </a:lvl1pPr>
          </a:lstStyle>
          <a:p>
            <a:pPr>
              <a:defRPr/>
            </a:pPr>
            <a:fld id="{BF124C41-DDEF-5B4F-97CF-B27F6CB17EAE}" type="slidenum">
              <a:rPr lang="en-US" altLang="en-US"/>
              <a:pPr>
                <a:defRPr/>
              </a:pPr>
              <a:t>‹#›</a:t>
            </a:fld>
            <a:endParaRPr lang="en-US" altLang="en-US"/>
          </a:p>
        </p:txBody>
      </p:sp>
    </p:spTree>
    <p:extLst>
      <p:ext uri="{BB962C8B-B14F-4D97-AF65-F5344CB8AC3E}">
        <p14:creationId xmlns:p14="http://schemas.microsoft.com/office/powerpoint/2010/main" val="4711569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965D39-2F7B-DE4A-ACD8-EC45966786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7F9C5C-E3B8-3B4A-AD5E-13686ED781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2618568-6D15-E745-8481-900DF3591811}"/>
              </a:ext>
            </a:extLst>
          </p:cNvPr>
          <p:cNvSpPr>
            <a:spLocks noGrp="1" noChangeArrowheads="1"/>
          </p:cNvSpPr>
          <p:nvPr>
            <p:ph type="sldNum" sz="quarter" idx="12"/>
          </p:nvPr>
        </p:nvSpPr>
        <p:spPr>
          <a:ln/>
        </p:spPr>
        <p:txBody>
          <a:bodyPr/>
          <a:lstStyle>
            <a:lvl1pPr>
              <a:defRPr/>
            </a:lvl1pPr>
          </a:lstStyle>
          <a:p>
            <a:pPr>
              <a:defRPr/>
            </a:pPr>
            <a:fld id="{AE51F950-F4E7-B94E-A530-59D2643A50D2}" type="slidenum">
              <a:rPr lang="en-US" altLang="en-US"/>
              <a:pPr>
                <a:defRPr/>
              </a:pPr>
              <a:t>‹#›</a:t>
            </a:fld>
            <a:endParaRPr lang="en-US" altLang="en-US"/>
          </a:p>
        </p:txBody>
      </p:sp>
    </p:spTree>
    <p:extLst>
      <p:ext uri="{BB962C8B-B14F-4D97-AF65-F5344CB8AC3E}">
        <p14:creationId xmlns:p14="http://schemas.microsoft.com/office/powerpoint/2010/main" val="24688976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7673A4-86BC-CB41-A66C-ECA902A819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0ABFE36-7794-CF44-9020-41D2D8B512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A52367-FD9D-864D-B778-0B000E12B7C4}"/>
              </a:ext>
            </a:extLst>
          </p:cNvPr>
          <p:cNvSpPr>
            <a:spLocks noGrp="1" noChangeArrowheads="1"/>
          </p:cNvSpPr>
          <p:nvPr>
            <p:ph type="sldNum" sz="quarter" idx="12"/>
          </p:nvPr>
        </p:nvSpPr>
        <p:spPr>
          <a:ln/>
        </p:spPr>
        <p:txBody>
          <a:bodyPr/>
          <a:lstStyle>
            <a:lvl1pPr>
              <a:defRPr/>
            </a:lvl1pPr>
          </a:lstStyle>
          <a:p>
            <a:pPr>
              <a:defRPr/>
            </a:pPr>
            <a:fld id="{0ED5A3CB-5039-D34C-B034-BCB02533E839}" type="slidenum">
              <a:rPr lang="en-US" altLang="en-US"/>
              <a:pPr>
                <a:defRPr/>
              </a:pPr>
              <a:t>‹#›</a:t>
            </a:fld>
            <a:endParaRPr lang="en-US" altLang="en-US"/>
          </a:p>
        </p:txBody>
      </p:sp>
    </p:spTree>
    <p:extLst>
      <p:ext uri="{BB962C8B-B14F-4D97-AF65-F5344CB8AC3E}">
        <p14:creationId xmlns:p14="http://schemas.microsoft.com/office/powerpoint/2010/main" val="17694891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D0719B-0267-204F-92E8-9FC7709333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DEF8D9-ED3D-C848-AF83-B66E6470B2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24C776-DE96-A446-B89B-9BA3E4B27543}"/>
              </a:ext>
            </a:extLst>
          </p:cNvPr>
          <p:cNvSpPr>
            <a:spLocks noGrp="1" noChangeArrowheads="1"/>
          </p:cNvSpPr>
          <p:nvPr>
            <p:ph type="sldNum" sz="quarter" idx="12"/>
          </p:nvPr>
        </p:nvSpPr>
        <p:spPr>
          <a:ln/>
        </p:spPr>
        <p:txBody>
          <a:bodyPr/>
          <a:lstStyle>
            <a:lvl1pPr>
              <a:defRPr/>
            </a:lvl1pPr>
          </a:lstStyle>
          <a:p>
            <a:pPr>
              <a:defRPr/>
            </a:pPr>
            <a:fld id="{A8633E9E-D525-1C46-AE51-F0E8B1FA30CD}" type="slidenum">
              <a:rPr lang="en-US" altLang="en-US"/>
              <a:pPr>
                <a:defRPr/>
              </a:pPr>
              <a:t>‹#›</a:t>
            </a:fld>
            <a:endParaRPr lang="en-US" altLang="en-US"/>
          </a:p>
        </p:txBody>
      </p:sp>
    </p:spTree>
    <p:extLst>
      <p:ext uri="{BB962C8B-B14F-4D97-AF65-F5344CB8AC3E}">
        <p14:creationId xmlns:p14="http://schemas.microsoft.com/office/powerpoint/2010/main" val="972010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D905B3-BAE1-AC44-8291-05527BECE3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13CD243-19DA-C048-8267-B03B51153C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0AF4A90-03EA-7344-82BD-BA52C3DB9C82}"/>
              </a:ext>
            </a:extLst>
          </p:cNvPr>
          <p:cNvSpPr>
            <a:spLocks noGrp="1" noChangeArrowheads="1"/>
          </p:cNvSpPr>
          <p:nvPr>
            <p:ph type="sldNum" sz="quarter" idx="12"/>
          </p:nvPr>
        </p:nvSpPr>
        <p:spPr>
          <a:ln/>
        </p:spPr>
        <p:txBody>
          <a:bodyPr/>
          <a:lstStyle>
            <a:lvl1pPr>
              <a:defRPr/>
            </a:lvl1pPr>
          </a:lstStyle>
          <a:p>
            <a:pPr>
              <a:defRPr/>
            </a:pPr>
            <a:fld id="{5419BD36-8F96-264F-911F-0AFD934939A5}" type="slidenum">
              <a:rPr lang="en-US" altLang="en-US"/>
              <a:pPr>
                <a:defRPr/>
              </a:pPr>
              <a:t>‹#›</a:t>
            </a:fld>
            <a:endParaRPr lang="en-US" altLang="en-US"/>
          </a:p>
        </p:txBody>
      </p:sp>
    </p:spTree>
    <p:extLst>
      <p:ext uri="{BB962C8B-B14F-4D97-AF65-F5344CB8AC3E}">
        <p14:creationId xmlns:p14="http://schemas.microsoft.com/office/powerpoint/2010/main" val="6322103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170FFBE2-B3E8-324C-920E-341E931DEB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156719-280A-D64C-8D74-72F4E3793F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046F2EB-A13F-5E4F-97CA-AFA695764936}"/>
              </a:ext>
            </a:extLst>
          </p:cNvPr>
          <p:cNvSpPr>
            <a:spLocks noGrp="1" noChangeArrowheads="1"/>
          </p:cNvSpPr>
          <p:nvPr>
            <p:ph type="sldNum" sz="quarter" idx="12"/>
          </p:nvPr>
        </p:nvSpPr>
        <p:spPr>
          <a:ln/>
        </p:spPr>
        <p:txBody>
          <a:bodyPr/>
          <a:lstStyle>
            <a:lvl1pPr>
              <a:defRPr/>
            </a:lvl1pPr>
          </a:lstStyle>
          <a:p>
            <a:pPr>
              <a:defRPr/>
            </a:pPr>
            <a:fld id="{7D8E344D-3B04-1C4A-A918-C2CD7C6BC5E0}" type="slidenum">
              <a:rPr lang="en-US" altLang="en-US"/>
              <a:pPr>
                <a:defRPr/>
              </a:pPr>
              <a:t>‹#›</a:t>
            </a:fld>
            <a:endParaRPr lang="en-US" altLang="en-US"/>
          </a:p>
        </p:txBody>
      </p:sp>
    </p:spTree>
    <p:extLst>
      <p:ext uri="{BB962C8B-B14F-4D97-AF65-F5344CB8AC3E}">
        <p14:creationId xmlns:p14="http://schemas.microsoft.com/office/powerpoint/2010/main" val="3180688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3A69DD-1DF4-7C45-9FC0-8A1FC83286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657434-D66C-F843-A39D-3DD2235A79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2E00A60-1B90-5B49-B013-2EFA1D10A6E3}"/>
              </a:ext>
            </a:extLst>
          </p:cNvPr>
          <p:cNvSpPr>
            <a:spLocks noGrp="1" noChangeArrowheads="1"/>
          </p:cNvSpPr>
          <p:nvPr>
            <p:ph type="sldNum" sz="quarter" idx="12"/>
          </p:nvPr>
        </p:nvSpPr>
        <p:spPr>
          <a:ln/>
        </p:spPr>
        <p:txBody>
          <a:bodyPr/>
          <a:lstStyle>
            <a:lvl1pPr>
              <a:defRPr/>
            </a:lvl1pPr>
          </a:lstStyle>
          <a:p>
            <a:pPr>
              <a:defRPr/>
            </a:pPr>
            <a:fld id="{B32524BD-117F-0D4E-92E5-CABF1D258EB4}" type="slidenum">
              <a:rPr lang="en-US" altLang="en-US"/>
              <a:pPr>
                <a:defRPr/>
              </a:pPr>
              <a:t>‹#›</a:t>
            </a:fld>
            <a:endParaRPr lang="en-US" altLang="en-US"/>
          </a:p>
        </p:txBody>
      </p:sp>
    </p:spTree>
    <p:extLst>
      <p:ext uri="{BB962C8B-B14F-4D97-AF65-F5344CB8AC3E}">
        <p14:creationId xmlns:p14="http://schemas.microsoft.com/office/powerpoint/2010/main" val="901076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16066CB-1DA4-1149-AA0B-F005277CD2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5FDBE6B-2D79-AF49-BDAD-CE4EE77A7D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50453FB-34D2-2843-92CA-775EA2037F1B}"/>
              </a:ext>
            </a:extLst>
          </p:cNvPr>
          <p:cNvSpPr>
            <a:spLocks noGrp="1" noChangeArrowheads="1"/>
          </p:cNvSpPr>
          <p:nvPr>
            <p:ph type="sldNum" sz="quarter" idx="12"/>
          </p:nvPr>
        </p:nvSpPr>
        <p:spPr>
          <a:ln/>
        </p:spPr>
        <p:txBody>
          <a:bodyPr/>
          <a:lstStyle>
            <a:lvl1pPr>
              <a:defRPr/>
            </a:lvl1pPr>
          </a:lstStyle>
          <a:p>
            <a:pPr>
              <a:defRPr/>
            </a:pPr>
            <a:fld id="{BFE6FA94-D171-BE41-97AF-7CCE304B3262}" type="slidenum">
              <a:rPr lang="en-US" altLang="en-US"/>
              <a:pPr>
                <a:defRPr/>
              </a:pPr>
              <a:t>‹#›</a:t>
            </a:fld>
            <a:endParaRPr lang="en-US" altLang="en-US"/>
          </a:p>
        </p:txBody>
      </p:sp>
    </p:spTree>
    <p:extLst>
      <p:ext uri="{BB962C8B-B14F-4D97-AF65-F5344CB8AC3E}">
        <p14:creationId xmlns:p14="http://schemas.microsoft.com/office/powerpoint/2010/main" val="33190587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38425D5-B4A0-5149-A462-DB3805C24F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EF75ADA-6BC3-6046-9F63-2FDB59D39C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B9F19B1-AF5C-E848-BAC4-87B85A0B6045}"/>
              </a:ext>
            </a:extLst>
          </p:cNvPr>
          <p:cNvSpPr>
            <a:spLocks noGrp="1" noChangeArrowheads="1"/>
          </p:cNvSpPr>
          <p:nvPr>
            <p:ph type="sldNum" sz="quarter" idx="12"/>
          </p:nvPr>
        </p:nvSpPr>
        <p:spPr>
          <a:ln/>
        </p:spPr>
        <p:txBody>
          <a:bodyPr/>
          <a:lstStyle>
            <a:lvl1pPr>
              <a:defRPr/>
            </a:lvl1pPr>
          </a:lstStyle>
          <a:p>
            <a:pPr>
              <a:defRPr/>
            </a:pPr>
            <a:fld id="{5C4CBC03-08D1-374D-B768-E60C08361F12}" type="slidenum">
              <a:rPr lang="en-US" altLang="en-US"/>
              <a:pPr>
                <a:defRPr/>
              </a:pPr>
              <a:t>‹#›</a:t>
            </a:fld>
            <a:endParaRPr lang="en-US" altLang="en-US"/>
          </a:p>
        </p:txBody>
      </p:sp>
    </p:spTree>
    <p:extLst>
      <p:ext uri="{BB962C8B-B14F-4D97-AF65-F5344CB8AC3E}">
        <p14:creationId xmlns:p14="http://schemas.microsoft.com/office/powerpoint/2010/main" val="18482371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2AF42D-EDCD-5D47-8F80-9A91D3EC9E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2B3BE37-080F-5F4A-9337-31CAF463BA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D24969E-B490-5344-A8A9-DB5D753A720D}"/>
              </a:ext>
            </a:extLst>
          </p:cNvPr>
          <p:cNvSpPr>
            <a:spLocks noGrp="1" noChangeArrowheads="1"/>
          </p:cNvSpPr>
          <p:nvPr>
            <p:ph type="sldNum" sz="quarter" idx="12"/>
          </p:nvPr>
        </p:nvSpPr>
        <p:spPr>
          <a:ln/>
        </p:spPr>
        <p:txBody>
          <a:bodyPr/>
          <a:lstStyle>
            <a:lvl1pPr>
              <a:defRPr/>
            </a:lvl1pPr>
          </a:lstStyle>
          <a:p>
            <a:pPr>
              <a:defRPr/>
            </a:pPr>
            <a:fld id="{9F1B30F4-1944-554B-8E3F-96D24A8F35FF}" type="slidenum">
              <a:rPr lang="en-US" altLang="en-US"/>
              <a:pPr>
                <a:defRPr/>
              </a:pPr>
              <a:t>‹#›</a:t>
            </a:fld>
            <a:endParaRPr lang="en-US" altLang="en-US"/>
          </a:p>
        </p:txBody>
      </p:sp>
    </p:spTree>
    <p:extLst>
      <p:ext uri="{BB962C8B-B14F-4D97-AF65-F5344CB8AC3E}">
        <p14:creationId xmlns:p14="http://schemas.microsoft.com/office/powerpoint/2010/main" val="23026999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63C088C-139C-944B-9E98-DC06084A7BE4}"/>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5BEF4A31-28CE-4445-8FE1-CD493B0D1063}"/>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C62FD7DF-16CA-8840-8C8A-A2BD7A71FA2C}"/>
              </a:ext>
            </a:extLst>
          </p:cNvPr>
          <p:cNvSpPr>
            <a:spLocks noGrp="1" noChangeArrowheads="1"/>
          </p:cNvSpPr>
          <p:nvPr>
            <p:ph type="sldNum" sz="quarter" idx="12"/>
          </p:nvPr>
        </p:nvSpPr>
        <p:spPr/>
        <p:txBody>
          <a:bodyPr/>
          <a:lstStyle>
            <a:lvl1pPr eaLnBrk="0" hangingPunct="0">
              <a:defRPr smtClean="0"/>
            </a:lvl1pPr>
          </a:lstStyle>
          <a:p>
            <a:pPr>
              <a:defRPr/>
            </a:pPr>
            <a:fld id="{1795AE95-6957-C14C-9840-3F8E34EB8A20}" type="slidenum">
              <a:rPr lang="en-US" altLang="en-US"/>
              <a:pPr>
                <a:defRPr/>
              </a:pPr>
              <a:t>‹#›</a:t>
            </a:fld>
            <a:endParaRPr lang="en-US" altLang="en-US"/>
          </a:p>
        </p:txBody>
      </p:sp>
    </p:spTree>
    <p:extLst>
      <p:ext uri="{BB962C8B-B14F-4D97-AF65-F5344CB8AC3E}">
        <p14:creationId xmlns:p14="http://schemas.microsoft.com/office/powerpoint/2010/main" val="4158150920"/>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FF41A6-2AFB-E54E-8862-3E3BF43FCE3C}"/>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317F7E86-17EC-4243-8F40-E7FE595FF9AF}"/>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749245BF-16DE-CB43-9FB8-B49ABAA7CA8E}"/>
              </a:ext>
            </a:extLst>
          </p:cNvPr>
          <p:cNvSpPr>
            <a:spLocks noGrp="1" noChangeArrowheads="1"/>
          </p:cNvSpPr>
          <p:nvPr>
            <p:ph type="sldNum" sz="quarter" idx="12"/>
          </p:nvPr>
        </p:nvSpPr>
        <p:spPr/>
        <p:txBody>
          <a:bodyPr/>
          <a:lstStyle>
            <a:lvl1pPr eaLnBrk="0" hangingPunct="0">
              <a:defRPr smtClean="0"/>
            </a:lvl1pPr>
          </a:lstStyle>
          <a:p>
            <a:pPr>
              <a:defRPr/>
            </a:pPr>
            <a:fld id="{FED04468-A440-374C-8528-FBAEA1C87D8A}" type="slidenum">
              <a:rPr lang="en-US" altLang="en-US"/>
              <a:pPr>
                <a:defRPr/>
              </a:pPr>
              <a:t>‹#›</a:t>
            </a:fld>
            <a:endParaRPr lang="en-US" altLang="en-US"/>
          </a:p>
        </p:txBody>
      </p:sp>
    </p:spTree>
    <p:extLst>
      <p:ext uri="{BB962C8B-B14F-4D97-AF65-F5344CB8AC3E}">
        <p14:creationId xmlns:p14="http://schemas.microsoft.com/office/powerpoint/2010/main" val="3246905450"/>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BCCA03-1D6B-0342-A424-2EBA383BE353}"/>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D32A4FFA-9054-3646-9202-4DAC02042203}"/>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BE9ABB56-E05A-0841-BF73-D2354EF089C7}"/>
              </a:ext>
            </a:extLst>
          </p:cNvPr>
          <p:cNvSpPr>
            <a:spLocks noGrp="1" noChangeArrowheads="1"/>
          </p:cNvSpPr>
          <p:nvPr>
            <p:ph type="sldNum" sz="quarter" idx="12"/>
          </p:nvPr>
        </p:nvSpPr>
        <p:spPr/>
        <p:txBody>
          <a:bodyPr/>
          <a:lstStyle>
            <a:lvl1pPr eaLnBrk="0" hangingPunct="0">
              <a:defRPr smtClean="0"/>
            </a:lvl1pPr>
          </a:lstStyle>
          <a:p>
            <a:pPr>
              <a:defRPr/>
            </a:pPr>
            <a:fld id="{947672DD-79DD-0A40-9F6F-99D7CCC2DD54}" type="slidenum">
              <a:rPr lang="en-US" altLang="en-US"/>
              <a:pPr>
                <a:defRPr/>
              </a:pPr>
              <a:t>‹#›</a:t>
            </a:fld>
            <a:endParaRPr lang="en-US" altLang="en-US"/>
          </a:p>
        </p:txBody>
      </p:sp>
    </p:spTree>
    <p:extLst>
      <p:ext uri="{BB962C8B-B14F-4D97-AF65-F5344CB8AC3E}">
        <p14:creationId xmlns:p14="http://schemas.microsoft.com/office/powerpoint/2010/main" val="1926647899"/>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A291ED-ED4A-BD4B-A43F-8234B9F48BDD}"/>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6" name="Footer Placeholder 5">
            <a:extLst>
              <a:ext uri="{FF2B5EF4-FFF2-40B4-BE49-F238E27FC236}">
                <a16:creationId xmlns:a16="http://schemas.microsoft.com/office/drawing/2014/main" id="{37CD17D1-DB0E-914F-9BDE-06E749647518}"/>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a:extLst>
              <a:ext uri="{FF2B5EF4-FFF2-40B4-BE49-F238E27FC236}">
                <a16:creationId xmlns:a16="http://schemas.microsoft.com/office/drawing/2014/main" id="{B85B986F-E0E3-DD47-A03E-F2AC2A4081FB}"/>
              </a:ext>
            </a:extLst>
          </p:cNvPr>
          <p:cNvSpPr>
            <a:spLocks noGrp="1" noChangeArrowheads="1"/>
          </p:cNvSpPr>
          <p:nvPr>
            <p:ph type="sldNum" sz="quarter" idx="12"/>
          </p:nvPr>
        </p:nvSpPr>
        <p:spPr/>
        <p:txBody>
          <a:bodyPr/>
          <a:lstStyle>
            <a:lvl1pPr eaLnBrk="0" hangingPunct="0">
              <a:defRPr smtClean="0"/>
            </a:lvl1pPr>
          </a:lstStyle>
          <a:p>
            <a:pPr>
              <a:defRPr/>
            </a:pPr>
            <a:fld id="{3271A888-359D-3243-9A24-65F5AA54159B}" type="slidenum">
              <a:rPr lang="en-US" altLang="en-US"/>
              <a:pPr>
                <a:defRPr/>
              </a:pPr>
              <a:t>‹#›</a:t>
            </a:fld>
            <a:endParaRPr lang="en-US" altLang="en-US"/>
          </a:p>
        </p:txBody>
      </p:sp>
    </p:spTree>
    <p:extLst>
      <p:ext uri="{BB962C8B-B14F-4D97-AF65-F5344CB8AC3E}">
        <p14:creationId xmlns:p14="http://schemas.microsoft.com/office/powerpoint/2010/main" val="110511388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082483-6481-D94D-96E5-D214351B0742}"/>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8" name="Rectangle 5">
            <a:extLst>
              <a:ext uri="{FF2B5EF4-FFF2-40B4-BE49-F238E27FC236}">
                <a16:creationId xmlns:a16="http://schemas.microsoft.com/office/drawing/2014/main" id="{5868F984-3077-2446-B675-BD1A78C769F1}"/>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9" name="Rectangle 6">
            <a:extLst>
              <a:ext uri="{FF2B5EF4-FFF2-40B4-BE49-F238E27FC236}">
                <a16:creationId xmlns:a16="http://schemas.microsoft.com/office/drawing/2014/main" id="{B2171D15-D6AD-4445-B3FD-655AB2AAC040}"/>
              </a:ext>
            </a:extLst>
          </p:cNvPr>
          <p:cNvSpPr>
            <a:spLocks noGrp="1" noChangeArrowheads="1"/>
          </p:cNvSpPr>
          <p:nvPr>
            <p:ph type="sldNum" sz="quarter" idx="12"/>
          </p:nvPr>
        </p:nvSpPr>
        <p:spPr/>
        <p:txBody>
          <a:bodyPr/>
          <a:lstStyle>
            <a:lvl1pPr eaLnBrk="0" hangingPunct="0">
              <a:defRPr smtClean="0"/>
            </a:lvl1pPr>
          </a:lstStyle>
          <a:p>
            <a:pPr>
              <a:defRPr/>
            </a:pPr>
            <a:fld id="{2CEAD022-3E8B-5240-9E99-EEF7FD537BF9}" type="slidenum">
              <a:rPr lang="en-US" altLang="en-US"/>
              <a:pPr>
                <a:defRPr/>
              </a:pPr>
              <a:t>‹#›</a:t>
            </a:fld>
            <a:endParaRPr lang="en-US" altLang="en-US"/>
          </a:p>
        </p:txBody>
      </p:sp>
    </p:spTree>
    <p:extLst>
      <p:ext uri="{BB962C8B-B14F-4D97-AF65-F5344CB8AC3E}">
        <p14:creationId xmlns:p14="http://schemas.microsoft.com/office/powerpoint/2010/main" val="1811179444"/>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4C7220-C354-AA40-A531-5D692E1E80BD}"/>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4" name="Rectangle 5">
            <a:extLst>
              <a:ext uri="{FF2B5EF4-FFF2-40B4-BE49-F238E27FC236}">
                <a16:creationId xmlns:a16="http://schemas.microsoft.com/office/drawing/2014/main" id="{6593E1D0-12AA-6046-9058-20FBB9839202}"/>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5" name="Rectangle 6">
            <a:extLst>
              <a:ext uri="{FF2B5EF4-FFF2-40B4-BE49-F238E27FC236}">
                <a16:creationId xmlns:a16="http://schemas.microsoft.com/office/drawing/2014/main" id="{09F96950-7C81-A14A-8438-3DEE18008467}"/>
              </a:ext>
            </a:extLst>
          </p:cNvPr>
          <p:cNvSpPr>
            <a:spLocks noGrp="1" noChangeArrowheads="1"/>
          </p:cNvSpPr>
          <p:nvPr>
            <p:ph type="sldNum" sz="quarter" idx="12"/>
          </p:nvPr>
        </p:nvSpPr>
        <p:spPr/>
        <p:txBody>
          <a:bodyPr/>
          <a:lstStyle>
            <a:lvl1pPr eaLnBrk="0" hangingPunct="0">
              <a:defRPr smtClean="0"/>
            </a:lvl1pPr>
          </a:lstStyle>
          <a:p>
            <a:pPr>
              <a:defRPr/>
            </a:pPr>
            <a:fld id="{1A97F8EC-56E3-2549-AD9F-1B3947F85B59}" type="slidenum">
              <a:rPr lang="en-US" altLang="en-US"/>
              <a:pPr>
                <a:defRPr/>
              </a:pPr>
              <a:t>‹#›</a:t>
            </a:fld>
            <a:endParaRPr lang="en-US" altLang="en-US"/>
          </a:p>
        </p:txBody>
      </p:sp>
    </p:spTree>
    <p:extLst>
      <p:ext uri="{BB962C8B-B14F-4D97-AF65-F5344CB8AC3E}">
        <p14:creationId xmlns:p14="http://schemas.microsoft.com/office/powerpoint/2010/main" val="1499675784"/>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6B7EDE-76C0-5D48-B7C5-81496CE9959B}"/>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3" name="Rectangle 5">
            <a:extLst>
              <a:ext uri="{FF2B5EF4-FFF2-40B4-BE49-F238E27FC236}">
                <a16:creationId xmlns:a16="http://schemas.microsoft.com/office/drawing/2014/main" id="{7A2C1BAA-6EAA-A146-A84E-5942A62D658E}"/>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4" name="Rectangle 6">
            <a:extLst>
              <a:ext uri="{FF2B5EF4-FFF2-40B4-BE49-F238E27FC236}">
                <a16:creationId xmlns:a16="http://schemas.microsoft.com/office/drawing/2014/main" id="{5BF45483-4EEC-544D-AE25-CAF5050E3E33}"/>
              </a:ext>
            </a:extLst>
          </p:cNvPr>
          <p:cNvSpPr>
            <a:spLocks noGrp="1" noChangeArrowheads="1"/>
          </p:cNvSpPr>
          <p:nvPr>
            <p:ph type="sldNum" sz="quarter" idx="12"/>
          </p:nvPr>
        </p:nvSpPr>
        <p:spPr/>
        <p:txBody>
          <a:bodyPr/>
          <a:lstStyle>
            <a:lvl1pPr eaLnBrk="0" hangingPunct="0">
              <a:defRPr smtClean="0"/>
            </a:lvl1pPr>
          </a:lstStyle>
          <a:p>
            <a:pPr>
              <a:defRPr/>
            </a:pPr>
            <a:fld id="{F0761503-3B24-9449-AF12-6572D189A77F}" type="slidenum">
              <a:rPr lang="en-US" altLang="en-US"/>
              <a:pPr>
                <a:defRPr/>
              </a:pPr>
              <a:t>‹#›</a:t>
            </a:fld>
            <a:endParaRPr lang="en-US" altLang="en-US"/>
          </a:p>
        </p:txBody>
      </p:sp>
    </p:spTree>
    <p:extLst>
      <p:ext uri="{BB962C8B-B14F-4D97-AF65-F5344CB8AC3E}">
        <p14:creationId xmlns:p14="http://schemas.microsoft.com/office/powerpoint/2010/main" val="2065468017"/>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32F4E82-CF2D-3846-AF05-5E7E0F7F8BFD}"/>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6" name="Footer Placeholder 5">
            <a:extLst>
              <a:ext uri="{FF2B5EF4-FFF2-40B4-BE49-F238E27FC236}">
                <a16:creationId xmlns:a16="http://schemas.microsoft.com/office/drawing/2014/main" id="{5C961F0B-FB9D-7E4A-8BD0-E43937AC0213}"/>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a:extLst>
              <a:ext uri="{FF2B5EF4-FFF2-40B4-BE49-F238E27FC236}">
                <a16:creationId xmlns:a16="http://schemas.microsoft.com/office/drawing/2014/main" id="{024EC0BB-B84D-F84D-BC59-B944D8449440}"/>
              </a:ext>
            </a:extLst>
          </p:cNvPr>
          <p:cNvSpPr>
            <a:spLocks noGrp="1" noChangeArrowheads="1"/>
          </p:cNvSpPr>
          <p:nvPr>
            <p:ph type="sldNum" sz="quarter" idx="12"/>
          </p:nvPr>
        </p:nvSpPr>
        <p:spPr/>
        <p:txBody>
          <a:bodyPr/>
          <a:lstStyle>
            <a:lvl1pPr eaLnBrk="0" hangingPunct="0">
              <a:defRPr smtClean="0"/>
            </a:lvl1pPr>
          </a:lstStyle>
          <a:p>
            <a:pPr>
              <a:defRPr/>
            </a:pPr>
            <a:fld id="{BFFDC216-6AE5-B44B-90D4-034AC1787963}" type="slidenum">
              <a:rPr lang="en-US" altLang="en-US"/>
              <a:pPr>
                <a:defRPr/>
              </a:pPr>
              <a:t>‹#›</a:t>
            </a:fld>
            <a:endParaRPr lang="en-US" altLang="en-US"/>
          </a:p>
        </p:txBody>
      </p:sp>
    </p:spTree>
    <p:extLst>
      <p:ext uri="{BB962C8B-B14F-4D97-AF65-F5344CB8AC3E}">
        <p14:creationId xmlns:p14="http://schemas.microsoft.com/office/powerpoint/2010/main" val="465398785"/>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7E4A1BB-F4C7-514F-B4AC-997CF2BFE247}"/>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6" name="Footer Placeholder 5">
            <a:extLst>
              <a:ext uri="{FF2B5EF4-FFF2-40B4-BE49-F238E27FC236}">
                <a16:creationId xmlns:a16="http://schemas.microsoft.com/office/drawing/2014/main" id="{FA820FE2-B1B3-AC4A-8F99-3F8D3E7F00BE}"/>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7" name="Slide Number Placeholder 6">
            <a:extLst>
              <a:ext uri="{FF2B5EF4-FFF2-40B4-BE49-F238E27FC236}">
                <a16:creationId xmlns:a16="http://schemas.microsoft.com/office/drawing/2014/main" id="{0D04B0CF-1211-2141-B45F-B68AC5CA3FC5}"/>
              </a:ext>
            </a:extLst>
          </p:cNvPr>
          <p:cNvSpPr>
            <a:spLocks noGrp="1" noChangeArrowheads="1"/>
          </p:cNvSpPr>
          <p:nvPr>
            <p:ph type="sldNum" sz="quarter" idx="12"/>
          </p:nvPr>
        </p:nvSpPr>
        <p:spPr/>
        <p:txBody>
          <a:bodyPr/>
          <a:lstStyle>
            <a:lvl1pPr eaLnBrk="0" hangingPunct="0">
              <a:defRPr smtClean="0"/>
            </a:lvl1pPr>
          </a:lstStyle>
          <a:p>
            <a:pPr>
              <a:defRPr/>
            </a:pPr>
            <a:fld id="{EAB1E6C7-DF5C-1F4E-8CDD-70492BF85571}" type="slidenum">
              <a:rPr lang="en-US" altLang="en-US"/>
              <a:pPr>
                <a:defRPr/>
              </a:pPr>
              <a:t>‹#›</a:t>
            </a:fld>
            <a:endParaRPr lang="en-US" altLang="en-US"/>
          </a:p>
        </p:txBody>
      </p:sp>
    </p:spTree>
    <p:extLst>
      <p:ext uri="{BB962C8B-B14F-4D97-AF65-F5344CB8AC3E}">
        <p14:creationId xmlns:p14="http://schemas.microsoft.com/office/powerpoint/2010/main" val="1386633775"/>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3AC64F-5517-7A4D-BE88-07E869F4405C}"/>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2B8D674B-02AE-7743-937C-AAD32CAEB7D8}"/>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56D6E106-3FCB-1448-B46B-FC097410070B}"/>
              </a:ext>
            </a:extLst>
          </p:cNvPr>
          <p:cNvSpPr>
            <a:spLocks noGrp="1" noChangeArrowheads="1"/>
          </p:cNvSpPr>
          <p:nvPr>
            <p:ph type="sldNum" sz="quarter" idx="12"/>
          </p:nvPr>
        </p:nvSpPr>
        <p:spPr/>
        <p:txBody>
          <a:bodyPr/>
          <a:lstStyle>
            <a:lvl1pPr eaLnBrk="0" hangingPunct="0">
              <a:defRPr smtClean="0"/>
            </a:lvl1pPr>
          </a:lstStyle>
          <a:p>
            <a:pPr>
              <a:defRPr/>
            </a:pPr>
            <a:fld id="{22DC6259-E0C9-6648-A805-0FEBECB7F419}" type="slidenum">
              <a:rPr lang="en-US" altLang="en-US"/>
              <a:pPr>
                <a:defRPr/>
              </a:pPr>
              <a:t>‹#›</a:t>
            </a:fld>
            <a:endParaRPr lang="en-US" altLang="en-US"/>
          </a:p>
        </p:txBody>
      </p:sp>
    </p:spTree>
    <p:extLst>
      <p:ext uri="{BB962C8B-B14F-4D97-AF65-F5344CB8AC3E}">
        <p14:creationId xmlns:p14="http://schemas.microsoft.com/office/powerpoint/2010/main" val="290484555"/>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1A8D53-FC5D-CD44-ACA8-F0E759588259}"/>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1738FAEF-A396-EE43-9699-C63E7D9126C3}"/>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B7FF4528-A00E-5741-A202-E7FD9F22A2A2}"/>
              </a:ext>
            </a:extLst>
          </p:cNvPr>
          <p:cNvSpPr>
            <a:spLocks noGrp="1" noChangeArrowheads="1"/>
          </p:cNvSpPr>
          <p:nvPr>
            <p:ph type="sldNum" sz="quarter" idx="12"/>
          </p:nvPr>
        </p:nvSpPr>
        <p:spPr/>
        <p:txBody>
          <a:bodyPr/>
          <a:lstStyle>
            <a:lvl1pPr eaLnBrk="0" hangingPunct="0">
              <a:defRPr smtClean="0"/>
            </a:lvl1pPr>
          </a:lstStyle>
          <a:p>
            <a:pPr>
              <a:defRPr/>
            </a:pPr>
            <a:fld id="{DEDCD843-4F0D-6A43-849F-EF318A8E13D7}" type="slidenum">
              <a:rPr lang="en-US" altLang="en-US"/>
              <a:pPr>
                <a:defRPr/>
              </a:pPr>
              <a:t>‹#›</a:t>
            </a:fld>
            <a:endParaRPr lang="en-US" altLang="en-US"/>
          </a:p>
        </p:txBody>
      </p:sp>
    </p:spTree>
    <p:extLst>
      <p:ext uri="{BB962C8B-B14F-4D97-AF65-F5344CB8AC3E}">
        <p14:creationId xmlns:p14="http://schemas.microsoft.com/office/powerpoint/2010/main" val="2126990054"/>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D35F3F13-629D-2544-BE56-91E2A3A26C69}"/>
              </a:ext>
            </a:extLst>
          </p:cNvPr>
          <p:cNvSpPr>
            <a:spLocks noGrp="1" noChangeArrowheads="1"/>
          </p:cNvSpPr>
          <p:nvPr>
            <p:ph type="dt" sz="half" idx="10"/>
          </p:nvPr>
        </p:nvSpPr>
        <p:spPr/>
        <p:txBody>
          <a:bodyPr/>
          <a:lstStyle>
            <a:lvl1pPr eaLnBrk="0" hangingPunct="0">
              <a:defRPr smtClean="0"/>
            </a:lvl1pPr>
          </a:lstStyle>
          <a:p>
            <a:pPr>
              <a:defRPr/>
            </a:pPr>
            <a:endParaRPr lang="en-US" altLang="en-US"/>
          </a:p>
        </p:txBody>
      </p:sp>
      <p:sp>
        <p:nvSpPr>
          <p:cNvPr id="5" name="Rectangle 5">
            <a:extLst>
              <a:ext uri="{FF2B5EF4-FFF2-40B4-BE49-F238E27FC236}">
                <a16:creationId xmlns:a16="http://schemas.microsoft.com/office/drawing/2014/main" id="{490B97D2-515D-424A-9194-36FAF5F06A98}"/>
              </a:ext>
            </a:extLst>
          </p:cNvPr>
          <p:cNvSpPr>
            <a:spLocks noGrp="1" noChangeArrowheads="1"/>
          </p:cNvSpPr>
          <p:nvPr>
            <p:ph type="ftr" sz="quarter" idx="11"/>
          </p:nvPr>
        </p:nvSpPr>
        <p:spPr/>
        <p:txBody>
          <a:bodyPr/>
          <a:lstStyle>
            <a:lvl1pPr eaLnBrk="0" hangingPunct="0">
              <a:defRPr smtClean="0"/>
            </a:lvl1pPr>
          </a:lstStyle>
          <a:p>
            <a:pPr>
              <a:defRPr/>
            </a:pPr>
            <a:endParaRPr lang="en-US" altLang="en-US"/>
          </a:p>
        </p:txBody>
      </p:sp>
      <p:sp>
        <p:nvSpPr>
          <p:cNvPr id="6" name="Rectangle 6">
            <a:extLst>
              <a:ext uri="{FF2B5EF4-FFF2-40B4-BE49-F238E27FC236}">
                <a16:creationId xmlns:a16="http://schemas.microsoft.com/office/drawing/2014/main" id="{70C2CD18-FA34-4E4C-8D58-9048FD6BBA13}"/>
              </a:ext>
            </a:extLst>
          </p:cNvPr>
          <p:cNvSpPr>
            <a:spLocks noGrp="1" noChangeArrowheads="1"/>
          </p:cNvSpPr>
          <p:nvPr>
            <p:ph type="sldNum" sz="quarter" idx="12"/>
          </p:nvPr>
        </p:nvSpPr>
        <p:spPr/>
        <p:txBody>
          <a:bodyPr/>
          <a:lstStyle>
            <a:lvl1pPr eaLnBrk="0" hangingPunct="0">
              <a:defRPr smtClean="0"/>
            </a:lvl1pPr>
          </a:lstStyle>
          <a:p>
            <a:pPr>
              <a:defRPr/>
            </a:pPr>
            <a:fld id="{4E24DF79-6BCF-404D-8D55-1696AB403576}" type="slidenum">
              <a:rPr lang="en-US" altLang="en-US"/>
              <a:pPr>
                <a:defRPr/>
              </a:pPr>
              <a:t>‹#›</a:t>
            </a:fld>
            <a:endParaRPr lang="en-US" altLang="en-US"/>
          </a:p>
        </p:txBody>
      </p:sp>
    </p:spTree>
    <p:extLst>
      <p:ext uri="{BB962C8B-B14F-4D97-AF65-F5344CB8AC3E}">
        <p14:creationId xmlns:p14="http://schemas.microsoft.com/office/powerpoint/2010/main" val="1484198982"/>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E9FD708-0187-EF47-ABD0-67440F5E0EA8}" type="slidenum">
              <a:rPr lang="en-GB"/>
              <a:pPr>
                <a:defRPr/>
              </a:pPr>
              <a:t>‹#›</a:t>
            </a:fld>
            <a:endParaRPr lang="en-GB"/>
          </a:p>
        </p:txBody>
      </p:sp>
    </p:spTree>
    <p:extLst>
      <p:ext uri="{BB962C8B-B14F-4D97-AF65-F5344CB8AC3E}">
        <p14:creationId xmlns:p14="http://schemas.microsoft.com/office/powerpoint/2010/main" val="30901513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A33096B-005B-1142-AAE1-0B15CBA1427A}" type="slidenum">
              <a:rPr lang="en-GB"/>
              <a:pPr>
                <a:defRPr/>
              </a:pPr>
              <a:t>‹#›</a:t>
            </a:fld>
            <a:endParaRPr lang="en-GB"/>
          </a:p>
        </p:txBody>
      </p:sp>
    </p:spTree>
    <p:extLst>
      <p:ext uri="{BB962C8B-B14F-4D97-AF65-F5344CB8AC3E}">
        <p14:creationId xmlns:p14="http://schemas.microsoft.com/office/powerpoint/2010/main" val="408412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0BE0B7-4422-5A4A-A3CD-54CA9F0C8EC8}" type="slidenum">
              <a:rPr lang="en-GB"/>
              <a:pPr>
                <a:defRPr/>
              </a:pPr>
              <a:t>‹#›</a:t>
            </a:fld>
            <a:endParaRPr lang="en-GB"/>
          </a:p>
        </p:txBody>
      </p:sp>
    </p:spTree>
    <p:extLst>
      <p:ext uri="{BB962C8B-B14F-4D97-AF65-F5344CB8AC3E}">
        <p14:creationId xmlns:p14="http://schemas.microsoft.com/office/powerpoint/2010/main" val="7668448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45EFB09-BDC7-4C42-A514-411B4F93EF2C}" type="slidenum">
              <a:rPr lang="en-GB"/>
              <a:pPr>
                <a:defRPr/>
              </a:pPr>
              <a:t>‹#›</a:t>
            </a:fld>
            <a:endParaRPr lang="en-GB"/>
          </a:p>
        </p:txBody>
      </p:sp>
    </p:spTree>
    <p:extLst>
      <p:ext uri="{BB962C8B-B14F-4D97-AF65-F5344CB8AC3E}">
        <p14:creationId xmlns:p14="http://schemas.microsoft.com/office/powerpoint/2010/main" val="31489524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DF6F9E01-A3DE-FE40-9976-63570CF84E98}" type="slidenum">
              <a:rPr lang="en-GB"/>
              <a:pPr>
                <a:defRPr/>
              </a:pPr>
              <a:t>‹#›</a:t>
            </a:fld>
            <a:endParaRPr lang="en-GB"/>
          </a:p>
        </p:txBody>
      </p:sp>
    </p:spTree>
    <p:extLst>
      <p:ext uri="{BB962C8B-B14F-4D97-AF65-F5344CB8AC3E}">
        <p14:creationId xmlns:p14="http://schemas.microsoft.com/office/powerpoint/2010/main" val="18014610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90D77CA9-1358-AD43-85CA-14E47A88D694}" type="slidenum">
              <a:rPr lang="en-GB"/>
              <a:pPr>
                <a:defRPr/>
              </a:pPr>
              <a:t>‹#›</a:t>
            </a:fld>
            <a:endParaRPr lang="en-GB"/>
          </a:p>
        </p:txBody>
      </p:sp>
    </p:spTree>
    <p:extLst>
      <p:ext uri="{BB962C8B-B14F-4D97-AF65-F5344CB8AC3E}">
        <p14:creationId xmlns:p14="http://schemas.microsoft.com/office/powerpoint/2010/main" val="12904012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77F6213-E2BD-6A4A-A279-D378AEBD0D1E}" type="slidenum">
              <a:rPr lang="en-GB"/>
              <a:pPr>
                <a:defRPr/>
              </a:pPr>
              <a:t>‹#›</a:t>
            </a:fld>
            <a:endParaRPr lang="en-GB"/>
          </a:p>
        </p:txBody>
      </p:sp>
    </p:spTree>
    <p:extLst>
      <p:ext uri="{BB962C8B-B14F-4D97-AF65-F5344CB8AC3E}">
        <p14:creationId xmlns:p14="http://schemas.microsoft.com/office/powerpoint/2010/main" val="39982629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EFE690-4B41-E84C-9C0E-F06E57455E66}" type="slidenum">
              <a:rPr lang="en-GB"/>
              <a:pPr>
                <a:defRPr/>
              </a:pPr>
              <a:t>‹#›</a:t>
            </a:fld>
            <a:endParaRPr lang="en-GB"/>
          </a:p>
        </p:txBody>
      </p:sp>
    </p:spTree>
    <p:extLst>
      <p:ext uri="{BB962C8B-B14F-4D97-AF65-F5344CB8AC3E}">
        <p14:creationId xmlns:p14="http://schemas.microsoft.com/office/powerpoint/2010/main" val="24845747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D7B0569-25C0-044C-8FF9-5BD80C7EFEBB}" type="slidenum">
              <a:rPr lang="en-GB"/>
              <a:pPr>
                <a:defRPr/>
              </a:pPr>
              <a:t>‹#›</a:t>
            </a:fld>
            <a:endParaRPr lang="en-GB"/>
          </a:p>
        </p:txBody>
      </p:sp>
    </p:spTree>
    <p:extLst>
      <p:ext uri="{BB962C8B-B14F-4D97-AF65-F5344CB8AC3E}">
        <p14:creationId xmlns:p14="http://schemas.microsoft.com/office/powerpoint/2010/main" val="1085797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A17653C-FAB4-504B-A098-5995025FC4E4}" type="slidenum">
              <a:rPr lang="en-GB"/>
              <a:pPr>
                <a:defRPr/>
              </a:pPr>
              <a:t>‹#›</a:t>
            </a:fld>
            <a:endParaRPr lang="en-GB"/>
          </a:p>
        </p:txBody>
      </p:sp>
    </p:spTree>
    <p:extLst>
      <p:ext uri="{BB962C8B-B14F-4D97-AF65-F5344CB8AC3E}">
        <p14:creationId xmlns:p14="http://schemas.microsoft.com/office/powerpoint/2010/main" val="875098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586797C-D1D1-0A48-9575-0DE8D2A37D57}" type="slidenum">
              <a:rPr lang="en-GB"/>
              <a:pPr>
                <a:defRPr/>
              </a:pPr>
              <a:t>‹#›</a:t>
            </a:fld>
            <a:endParaRPr lang="en-GB"/>
          </a:p>
        </p:txBody>
      </p:sp>
    </p:spTree>
    <p:extLst>
      <p:ext uri="{BB962C8B-B14F-4D97-AF65-F5344CB8AC3E}">
        <p14:creationId xmlns:p14="http://schemas.microsoft.com/office/powerpoint/2010/main" val="404849678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13501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64267795"/>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0104403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3532032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29904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3556520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4064206"/>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73480575"/>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00650905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8638150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3690476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5971944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22737621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10597655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0002647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29221762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8829898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3559521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1259430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588778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274270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4100840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98247"/>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237035"/>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55800"/>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232096"/>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218398"/>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597240"/>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923633"/>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044324"/>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324273"/>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174668"/>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266861"/>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5ED13204-9A53-D44D-B938-918F3786EC03}" type="slidenum">
              <a:rPr lang="en-US" altLang="x-none" smtClean="0"/>
              <a:pPr>
                <a:defRPr/>
              </a:pPr>
              <a:t>‹#›</a:t>
            </a:fld>
            <a:endParaRPr lang="en-US" altLang="x-none"/>
          </a:p>
        </p:txBody>
      </p:sp>
    </p:spTree>
    <p:extLst>
      <p:ext uri="{BB962C8B-B14F-4D97-AF65-F5344CB8AC3E}">
        <p14:creationId xmlns:p14="http://schemas.microsoft.com/office/powerpoint/2010/main" val="33786834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3B98B0F-683F-6E40-952C-2F33394A7371}" type="slidenum">
              <a:rPr lang="en-US" altLang="x-none" smtClean="0"/>
              <a:pPr>
                <a:defRPr/>
              </a:pPr>
              <a:t>‹#›</a:t>
            </a:fld>
            <a:endParaRPr lang="en-US" altLang="x-none"/>
          </a:p>
        </p:txBody>
      </p:sp>
    </p:spTree>
    <p:extLst>
      <p:ext uri="{BB962C8B-B14F-4D97-AF65-F5344CB8AC3E}">
        <p14:creationId xmlns:p14="http://schemas.microsoft.com/office/powerpoint/2010/main" val="41042612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FE7944A0-6404-0744-B3D4-310AB4D19C10}" type="slidenum">
              <a:rPr lang="en-US" altLang="x-none" smtClean="0"/>
              <a:pPr>
                <a:defRPr/>
              </a:pPr>
              <a:t>‹#›</a:t>
            </a:fld>
            <a:endParaRPr lang="en-US" altLang="x-none"/>
          </a:p>
        </p:txBody>
      </p:sp>
    </p:spTree>
    <p:extLst>
      <p:ext uri="{BB962C8B-B14F-4D97-AF65-F5344CB8AC3E}">
        <p14:creationId xmlns:p14="http://schemas.microsoft.com/office/powerpoint/2010/main" val="21402323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DA881B68-0A67-5344-879C-EB146E0B4D4D}" type="slidenum">
              <a:rPr lang="en-US" altLang="x-none" smtClean="0"/>
              <a:pPr>
                <a:defRPr/>
              </a:pPr>
              <a:t>‹#›</a:t>
            </a:fld>
            <a:endParaRPr lang="en-US" altLang="x-none"/>
          </a:p>
        </p:txBody>
      </p:sp>
    </p:spTree>
    <p:extLst>
      <p:ext uri="{BB962C8B-B14F-4D97-AF65-F5344CB8AC3E}">
        <p14:creationId xmlns:p14="http://schemas.microsoft.com/office/powerpoint/2010/main" val="18363010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12FFA2B9-77A8-1843-8AEE-AFE937C36766}" type="slidenum">
              <a:rPr lang="en-US" altLang="x-none" smtClean="0"/>
              <a:pPr>
                <a:defRPr/>
              </a:pPr>
              <a:t>‹#›</a:t>
            </a:fld>
            <a:endParaRPr lang="en-US" altLang="x-none"/>
          </a:p>
        </p:txBody>
      </p:sp>
    </p:spTree>
    <p:extLst>
      <p:ext uri="{BB962C8B-B14F-4D97-AF65-F5344CB8AC3E}">
        <p14:creationId xmlns:p14="http://schemas.microsoft.com/office/powerpoint/2010/main" val="29923957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1806AA11-256B-D74B-9EE1-BC8C4E4CF540}" type="slidenum">
              <a:rPr lang="en-US" altLang="x-none" smtClean="0"/>
              <a:pPr>
                <a:defRPr/>
              </a:pPr>
              <a:t>‹#›</a:t>
            </a:fld>
            <a:endParaRPr lang="en-US" altLang="x-none"/>
          </a:p>
        </p:txBody>
      </p:sp>
    </p:spTree>
    <p:extLst>
      <p:ext uri="{BB962C8B-B14F-4D97-AF65-F5344CB8AC3E}">
        <p14:creationId xmlns:p14="http://schemas.microsoft.com/office/powerpoint/2010/main" val="28532294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E2B47755-7625-494F-A293-9ED8E5DF1B7E}" type="slidenum">
              <a:rPr lang="en-US" altLang="x-none" smtClean="0"/>
              <a:pPr>
                <a:defRPr/>
              </a:pPr>
              <a:t>‹#›</a:t>
            </a:fld>
            <a:endParaRPr lang="en-US" altLang="x-none"/>
          </a:p>
        </p:txBody>
      </p:sp>
    </p:spTree>
    <p:extLst>
      <p:ext uri="{BB962C8B-B14F-4D97-AF65-F5344CB8AC3E}">
        <p14:creationId xmlns:p14="http://schemas.microsoft.com/office/powerpoint/2010/main" val="16598837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4E00A41C-2FD4-584D-BF84-0DFEB5329C13}" type="slidenum">
              <a:rPr lang="en-US" altLang="x-none" smtClean="0"/>
              <a:pPr>
                <a:defRPr/>
              </a:pPr>
              <a:t>‹#›</a:t>
            </a:fld>
            <a:endParaRPr lang="en-US" altLang="x-none"/>
          </a:p>
        </p:txBody>
      </p:sp>
    </p:spTree>
    <p:extLst>
      <p:ext uri="{BB962C8B-B14F-4D97-AF65-F5344CB8AC3E}">
        <p14:creationId xmlns:p14="http://schemas.microsoft.com/office/powerpoint/2010/main" val="245912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4216323F-DCD1-E743-AF20-62DFFCD4E7B9}" type="slidenum">
              <a:rPr lang="en-US" altLang="x-none" smtClean="0"/>
              <a:pPr>
                <a:defRPr/>
              </a:pPr>
              <a:t>‹#›</a:t>
            </a:fld>
            <a:endParaRPr lang="en-US" altLang="x-none"/>
          </a:p>
        </p:txBody>
      </p:sp>
    </p:spTree>
    <p:extLst>
      <p:ext uri="{BB962C8B-B14F-4D97-AF65-F5344CB8AC3E}">
        <p14:creationId xmlns:p14="http://schemas.microsoft.com/office/powerpoint/2010/main" val="17256631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B281816-CB6B-5B42-86A8-604ADDD787A9}" type="slidenum">
              <a:rPr lang="en-US" altLang="x-none" smtClean="0"/>
              <a:pPr>
                <a:defRPr/>
              </a:pPr>
              <a:t>‹#›</a:t>
            </a:fld>
            <a:endParaRPr lang="en-US" altLang="x-none"/>
          </a:p>
        </p:txBody>
      </p:sp>
    </p:spTree>
    <p:extLst>
      <p:ext uri="{BB962C8B-B14F-4D97-AF65-F5344CB8AC3E}">
        <p14:creationId xmlns:p14="http://schemas.microsoft.com/office/powerpoint/2010/main" val="316722225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1639E37-3CA6-764E-A863-0C3ABA10CAD6}" type="slidenum">
              <a:rPr lang="en-US" altLang="x-none" smtClean="0"/>
              <a:pPr>
                <a:defRPr/>
              </a:pPr>
              <a:t>‹#›</a:t>
            </a:fld>
            <a:endParaRPr lang="en-US" altLang="x-none"/>
          </a:p>
        </p:txBody>
      </p:sp>
    </p:spTree>
    <p:extLst>
      <p:ext uri="{BB962C8B-B14F-4D97-AF65-F5344CB8AC3E}">
        <p14:creationId xmlns:p14="http://schemas.microsoft.com/office/powerpoint/2010/main" val="14441718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86395058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3423725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01647809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618912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19789246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667215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4205455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26553638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35453746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5218446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8255929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83668370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85349860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32748891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0408008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245537"/>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69322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087323"/>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385345"/>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123290"/>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810190"/>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245171"/>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824194"/>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431391"/>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925467"/>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456963"/>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82114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3FC8-7106-D547-8E75-DCD479B19C7F}" type="slidenum">
              <a:rPr lang="en-US"/>
              <a:pPr>
                <a:defRPr/>
              </a:pPr>
              <a:t>‹#›</a:t>
            </a:fld>
            <a:endParaRPr lang="en-US"/>
          </a:p>
        </p:txBody>
      </p:sp>
    </p:spTree>
    <p:extLst>
      <p:ext uri="{BB962C8B-B14F-4D97-AF65-F5344CB8AC3E}">
        <p14:creationId xmlns:p14="http://schemas.microsoft.com/office/powerpoint/2010/main" val="3780608754"/>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718BF9-5AC3-D84A-8454-7134A83D66D8}" type="slidenum">
              <a:rPr lang="en-US"/>
              <a:pPr>
                <a:defRPr/>
              </a:pPr>
              <a:t>‹#›</a:t>
            </a:fld>
            <a:endParaRPr lang="en-US"/>
          </a:p>
        </p:txBody>
      </p:sp>
    </p:spTree>
    <p:extLst>
      <p:ext uri="{BB962C8B-B14F-4D97-AF65-F5344CB8AC3E}">
        <p14:creationId xmlns:p14="http://schemas.microsoft.com/office/powerpoint/2010/main" val="2148166059"/>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F3274-EDCC-534B-A368-151219207DD3}" type="slidenum">
              <a:rPr lang="en-US"/>
              <a:pPr>
                <a:defRPr/>
              </a:pPr>
              <a:t>‹#›</a:t>
            </a:fld>
            <a:endParaRPr lang="en-US"/>
          </a:p>
        </p:txBody>
      </p:sp>
    </p:spTree>
    <p:extLst>
      <p:ext uri="{BB962C8B-B14F-4D97-AF65-F5344CB8AC3E}">
        <p14:creationId xmlns:p14="http://schemas.microsoft.com/office/powerpoint/2010/main" val="2829039187"/>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7E580-2702-F049-8974-FFE3DD5C748D}" type="slidenum">
              <a:rPr lang="en-US"/>
              <a:pPr>
                <a:defRPr/>
              </a:pPr>
              <a:t>‹#›</a:t>
            </a:fld>
            <a:endParaRPr lang="en-US"/>
          </a:p>
        </p:txBody>
      </p:sp>
    </p:spTree>
    <p:extLst>
      <p:ext uri="{BB962C8B-B14F-4D97-AF65-F5344CB8AC3E}">
        <p14:creationId xmlns:p14="http://schemas.microsoft.com/office/powerpoint/2010/main" val="3489608189"/>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CDBFB3-4115-B240-8EFF-33607B43B4B2}" type="slidenum">
              <a:rPr lang="en-US"/>
              <a:pPr>
                <a:defRPr/>
              </a:pPr>
              <a:t>‹#›</a:t>
            </a:fld>
            <a:endParaRPr lang="en-US"/>
          </a:p>
        </p:txBody>
      </p:sp>
    </p:spTree>
    <p:extLst>
      <p:ext uri="{BB962C8B-B14F-4D97-AF65-F5344CB8AC3E}">
        <p14:creationId xmlns:p14="http://schemas.microsoft.com/office/powerpoint/2010/main" val="922859421"/>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682C4-1E40-FF49-92E3-1714A7888DEA}" type="slidenum">
              <a:rPr lang="en-US"/>
              <a:pPr>
                <a:defRPr/>
              </a:pPr>
              <a:t>‹#›</a:t>
            </a:fld>
            <a:endParaRPr lang="en-US"/>
          </a:p>
        </p:txBody>
      </p:sp>
    </p:spTree>
    <p:extLst>
      <p:ext uri="{BB962C8B-B14F-4D97-AF65-F5344CB8AC3E}">
        <p14:creationId xmlns:p14="http://schemas.microsoft.com/office/powerpoint/2010/main" val="145684654"/>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91631F-0C60-DE40-A0FA-42DF6D43488C}" type="slidenum">
              <a:rPr lang="en-US"/>
              <a:pPr>
                <a:defRPr/>
              </a:pPr>
              <a:t>‹#›</a:t>
            </a:fld>
            <a:endParaRPr lang="en-US"/>
          </a:p>
        </p:txBody>
      </p:sp>
    </p:spTree>
    <p:extLst>
      <p:ext uri="{BB962C8B-B14F-4D97-AF65-F5344CB8AC3E}">
        <p14:creationId xmlns:p14="http://schemas.microsoft.com/office/powerpoint/2010/main" val="3504548847"/>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D9B52-8E00-294E-9790-8016A11C35B3}" type="slidenum">
              <a:rPr lang="en-US"/>
              <a:pPr>
                <a:defRPr/>
              </a:pPr>
              <a:t>‹#›</a:t>
            </a:fld>
            <a:endParaRPr lang="en-US"/>
          </a:p>
        </p:txBody>
      </p:sp>
    </p:spTree>
    <p:extLst>
      <p:ext uri="{BB962C8B-B14F-4D97-AF65-F5344CB8AC3E}">
        <p14:creationId xmlns:p14="http://schemas.microsoft.com/office/powerpoint/2010/main" val="198370667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A9B905-F69C-3A40-AAD8-55B79B24B2E2}" type="slidenum">
              <a:rPr lang="en-US"/>
              <a:pPr>
                <a:defRPr/>
              </a:pPr>
              <a:t>‹#›</a:t>
            </a:fld>
            <a:endParaRPr lang="en-US"/>
          </a:p>
        </p:txBody>
      </p:sp>
    </p:spTree>
    <p:extLst>
      <p:ext uri="{BB962C8B-B14F-4D97-AF65-F5344CB8AC3E}">
        <p14:creationId xmlns:p14="http://schemas.microsoft.com/office/powerpoint/2010/main" val="2217790495"/>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8B7EE-AD9D-BD45-95FC-D1D151C5EC1B}" type="slidenum">
              <a:rPr lang="en-US"/>
              <a:pPr>
                <a:defRPr/>
              </a:pPr>
              <a:t>‹#›</a:t>
            </a:fld>
            <a:endParaRPr lang="en-US"/>
          </a:p>
        </p:txBody>
      </p:sp>
    </p:spTree>
    <p:extLst>
      <p:ext uri="{BB962C8B-B14F-4D97-AF65-F5344CB8AC3E}">
        <p14:creationId xmlns:p14="http://schemas.microsoft.com/office/powerpoint/2010/main" val="235784134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B52C3-B67E-7E44-8B1B-EBCA455094BB}" type="slidenum">
              <a:rPr lang="en-US"/>
              <a:pPr>
                <a:defRPr/>
              </a:pPr>
              <a:t>‹#›</a:t>
            </a:fld>
            <a:endParaRPr lang="en-US"/>
          </a:p>
        </p:txBody>
      </p:sp>
    </p:spTree>
    <p:extLst>
      <p:ext uri="{BB962C8B-B14F-4D97-AF65-F5344CB8AC3E}">
        <p14:creationId xmlns:p14="http://schemas.microsoft.com/office/powerpoint/2010/main" val="4037461907"/>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24221695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4668805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817792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43693878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5135508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369287531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17236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20539210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05308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0641643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31130737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6989615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5720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3/14/24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870859411"/>
      </p:ext>
    </p:extLst>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3/14/24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600386819"/>
      </p:ext>
    </p:extLst>
  </p:cSld>
  <p:clrMapOvr>
    <a:overrideClrMapping bg1="lt1" tx1="dk1" bg2="lt2" tx2="dk2" accent1="accent1" accent2="accent2" accent3="accent3" accent4="accent4" accent5="accent5" accent6="accent6" hlink="hlink" folHlink="folHlink"/>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3/14/24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912514936"/>
      </p:ext>
    </p:extLst>
  </p:cSld>
  <p:clrMapOvr>
    <a:overrideClrMapping bg1="lt1" tx1="dk1" bg2="lt2" tx2="dk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3/14/24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4255657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3/14/24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0010016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715084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3/14/24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989416342"/>
      </p:ext>
    </p:extLst>
  </p:cSld>
  <p:clrMapOvr>
    <a:overrideClrMapping bg1="lt1" tx1="dk1" bg2="lt2" tx2="dk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3/14/24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732749106"/>
      </p:ext>
    </p:extLst>
  </p:cSld>
  <p:clrMapOvr>
    <a:overrideClrMapping bg1="lt1" tx1="dk1" bg2="lt2" tx2="dk2" accent1="accent1" accent2="accent2" accent3="accent3" accent4="accent4" accent5="accent5" accent6="accent6" hlink="hlink" folHlink="folHlink"/>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3/14/24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962649882"/>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3/14/24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086098090"/>
      </p:ext>
    </p:extLst>
  </p:cSld>
  <p:clrMapOvr>
    <a:overrideClrMapping bg1="lt1" tx1="dk1" bg2="lt2" tx2="dk2" accent1="accent1" accent2="accent2" accent3="accent3" accent4="accent4" accent5="accent5" accent6="accent6" hlink="hlink" folHlink="folHlink"/>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012392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0767331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343738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050830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714993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83576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432660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300851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44105818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103527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500721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5850314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644660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4580305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8BA2183-FDBA-2646-990B-5C57E3FD8F48}" type="slidenum">
              <a:rPr lang="en-US"/>
              <a:pPr>
                <a:defRPr/>
              </a:pPr>
              <a:t>‹#›</a:t>
            </a:fld>
            <a:endParaRPr lang="en-US"/>
          </a:p>
        </p:txBody>
      </p:sp>
    </p:spTree>
    <p:extLst>
      <p:ext uri="{BB962C8B-B14F-4D97-AF65-F5344CB8AC3E}">
        <p14:creationId xmlns:p14="http://schemas.microsoft.com/office/powerpoint/2010/main" val="167511921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C2F3A94-C9DB-1041-9892-5417BFF1411A}" type="slidenum">
              <a:rPr lang="en-US"/>
              <a:pPr>
                <a:defRPr/>
              </a:pPr>
              <a:t>‹#›</a:t>
            </a:fld>
            <a:endParaRPr lang="en-US"/>
          </a:p>
        </p:txBody>
      </p:sp>
    </p:spTree>
    <p:extLst>
      <p:ext uri="{BB962C8B-B14F-4D97-AF65-F5344CB8AC3E}">
        <p14:creationId xmlns:p14="http://schemas.microsoft.com/office/powerpoint/2010/main" val="2989668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1215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0323898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765999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10148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71675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3800251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7284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8548576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024148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397522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359215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347513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0669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35865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67866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3385205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588475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42741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449536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1859317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1722527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2256126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1124648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3445001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287100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2852924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8EC98FF-B1D1-204F-A06C-F70C022CC9A5}" type="slidenum">
              <a:rPr lang="en-GB"/>
              <a:pPr>
                <a:defRPr/>
              </a:pPr>
              <a:t>‹#›</a:t>
            </a:fld>
            <a:endParaRPr lang="en-GB"/>
          </a:p>
        </p:txBody>
      </p:sp>
    </p:spTree>
    <p:extLst>
      <p:ext uri="{BB962C8B-B14F-4D97-AF65-F5344CB8AC3E}">
        <p14:creationId xmlns:p14="http://schemas.microsoft.com/office/powerpoint/2010/main" val="35889224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6239C8-E220-3E4C-890A-8C3425220136}" type="slidenum">
              <a:rPr lang="en-GB"/>
              <a:pPr>
                <a:defRPr/>
              </a:pPr>
              <a:t>‹#›</a:t>
            </a:fld>
            <a:endParaRPr lang="en-GB"/>
          </a:p>
        </p:txBody>
      </p:sp>
    </p:spTree>
    <p:extLst>
      <p:ext uri="{BB962C8B-B14F-4D97-AF65-F5344CB8AC3E}">
        <p14:creationId xmlns:p14="http://schemas.microsoft.com/office/powerpoint/2010/main" val="184538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A3B7012-E4EC-3141-A517-BB9EAF0501DF}" type="slidenum">
              <a:rPr lang="en-GB"/>
              <a:pPr>
                <a:defRPr/>
              </a:pPr>
              <a:t>‹#›</a:t>
            </a:fld>
            <a:endParaRPr lang="en-GB"/>
          </a:p>
        </p:txBody>
      </p:sp>
    </p:spTree>
    <p:extLst>
      <p:ext uri="{BB962C8B-B14F-4D97-AF65-F5344CB8AC3E}">
        <p14:creationId xmlns:p14="http://schemas.microsoft.com/office/powerpoint/2010/main" val="23322777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1CEAB360-1219-4F40-8992-C028D18609FC}" type="slidenum">
              <a:rPr lang="en-GB"/>
              <a:pPr>
                <a:defRPr/>
              </a:pPr>
              <a:t>‹#›</a:t>
            </a:fld>
            <a:endParaRPr lang="en-GB"/>
          </a:p>
        </p:txBody>
      </p:sp>
    </p:spTree>
    <p:extLst>
      <p:ext uri="{BB962C8B-B14F-4D97-AF65-F5344CB8AC3E}">
        <p14:creationId xmlns:p14="http://schemas.microsoft.com/office/powerpoint/2010/main" val="1647733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84533A2-6C89-494D-8B87-1C61A75F7B79}" type="slidenum">
              <a:rPr lang="en-GB"/>
              <a:pPr>
                <a:defRPr/>
              </a:pPr>
              <a:t>‹#›</a:t>
            </a:fld>
            <a:endParaRPr lang="en-GB"/>
          </a:p>
        </p:txBody>
      </p:sp>
    </p:spTree>
    <p:extLst>
      <p:ext uri="{BB962C8B-B14F-4D97-AF65-F5344CB8AC3E}">
        <p14:creationId xmlns:p14="http://schemas.microsoft.com/office/powerpoint/2010/main" val="24805927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1C4032F-2D23-4748-BBC9-0A4F232BCF6E}" type="slidenum">
              <a:rPr lang="en-GB"/>
              <a:pPr>
                <a:defRPr/>
              </a:pPr>
              <a:t>‹#›</a:t>
            </a:fld>
            <a:endParaRPr lang="en-GB"/>
          </a:p>
        </p:txBody>
      </p:sp>
    </p:spTree>
    <p:extLst>
      <p:ext uri="{BB962C8B-B14F-4D97-AF65-F5344CB8AC3E}">
        <p14:creationId xmlns:p14="http://schemas.microsoft.com/office/powerpoint/2010/main" val="1551851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3C057A-3A78-FE44-80EB-6C3797E89EB8}" type="slidenum">
              <a:rPr lang="en-GB"/>
              <a:pPr>
                <a:defRPr/>
              </a:pPr>
              <a:t>‹#›</a:t>
            </a:fld>
            <a:endParaRPr lang="en-GB"/>
          </a:p>
        </p:txBody>
      </p:sp>
    </p:spTree>
    <p:extLst>
      <p:ext uri="{BB962C8B-B14F-4D97-AF65-F5344CB8AC3E}">
        <p14:creationId xmlns:p14="http://schemas.microsoft.com/office/powerpoint/2010/main" val="3159080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9F745C8-9EA6-2042-AB5D-869AD51A17EC}" type="slidenum">
              <a:rPr lang="en-GB"/>
              <a:pPr>
                <a:defRPr/>
              </a:pPr>
              <a:t>‹#›</a:t>
            </a:fld>
            <a:endParaRPr lang="en-GB"/>
          </a:p>
        </p:txBody>
      </p:sp>
    </p:spTree>
    <p:extLst>
      <p:ext uri="{BB962C8B-B14F-4D97-AF65-F5344CB8AC3E}">
        <p14:creationId xmlns:p14="http://schemas.microsoft.com/office/powerpoint/2010/main" val="304743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B5C4DC-D8E6-8246-A523-94878ADF7C6E}" type="slidenum">
              <a:rPr lang="en-GB"/>
              <a:pPr>
                <a:defRPr/>
              </a:pPr>
              <a:t>‹#›</a:t>
            </a:fld>
            <a:endParaRPr lang="en-GB"/>
          </a:p>
        </p:txBody>
      </p:sp>
    </p:spTree>
    <p:extLst>
      <p:ext uri="{BB962C8B-B14F-4D97-AF65-F5344CB8AC3E}">
        <p14:creationId xmlns:p14="http://schemas.microsoft.com/office/powerpoint/2010/main" val="3037045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F1F882B-4692-FB47-845E-FF12E1A5ED01}" type="slidenum">
              <a:rPr lang="en-GB"/>
              <a:pPr>
                <a:defRPr/>
              </a:pPr>
              <a:t>‹#›</a:t>
            </a:fld>
            <a:endParaRPr lang="en-GB"/>
          </a:p>
        </p:txBody>
      </p:sp>
    </p:spTree>
    <p:extLst>
      <p:ext uri="{BB962C8B-B14F-4D97-AF65-F5344CB8AC3E}">
        <p14:creationId xmlns:p14="http://schemas.microsoft.com/office/powerpoint/2010/main" val="1693454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C6DE89C-BA2E-2C41-93E5-8FBE0BDE7A1B}" type="slidenum">
              <a:rPr lang="en-GB"/>
              <a:pPr>
                <a:defRPr/>
              </a:pPr>
              <a:t>‹#›</a:t>
            </a:fld>
            <a:endParaRPr lang="en-GB"/>
          </a:p>
        </p:txBody>
      </p:sp>
    </p:spTree>
    <p:extLst>
      <p:ext uri="{BB962C8B-B14F-4D97-AF65-F5344CB8AC3E}">
        <p14:creationId xmlns:p14="http://schemas.microsoft.com/office/powerpoint/2010/main" val="22933861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EDE4EF8-64EC-884E-A213-63A006D12A41}" type="slidenum">
              <a:rPr lang="en-US"/>
              <a:pPr>
                <a:defRPr/>
              </a:pPr>
              <a:t>‹#›</a:t>
            </a:fld>
            <a:endParaRPr lang="en-US"/>
          </a:p>
        </p:txBody>
      </p:sp>
    </p:spTree>
    <p:extLst>
      <p:ext uri="{BB962C8B-B14F-4D97-AF65-F5344CB8AC3E}">
        <p14:creationId xmlns:p14="http://schemas.microsoft.com/office/powerpoint/2010/main" val="318122429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075669CD-90F8-834D-AD7A-1DB567EC9BF0}" type="slidenum">
              <a:rPr lang="en-US"/>
              <a:pPr>
                <a:defRPr/>
              </a:pPr>
              <a:t>‹#›</a:t>
            </a:fld>
            <a:endParaRPr lang="en-US"/>
          </a:p>
        </p:txBody>
      </p:sp>
    </p:spTree>
    <p:extLst>
      <p:ext uri="{BB962C8B-B14F-4D97-AF65-F5344CB8AC3E}">
        <p14:creationId xmlns:p14="http://schemas.microsoft.com/office/powerpoint/2010/main" val="3202288702"/>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487934B5-96A9-4C44-A4BC-104FF2C714FD}" type="slidenum">
              <a:rPr lang="en-US"/>
              <a:pPr>
                <a:defRPr/>
              </a:pPr>
              <a:t>‹#›</a:t>
            </a:fld>
            <a:endParaRPr lang="en-US"/>
          </a:p>
        </p:txBody>
      </p:sp>
    </p:spTree>
    <p:extLst>
      <p:ext uri="{BB962C8B-B14F-4D97-AF65-F5344CB8AC3E}">
        <p14:creationId xmlns:p14="http://schemas.microsoft.com/office/powerpoint/2010/main" val="3399735156"/>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706BBF48-1CDB-F84A-946D-0D691F3028F0}" type="slidenum">
              <a:rPr lang="en-US"/>
              <a:pPr>
                <a:defRPr/>
              </a:pPr>
              <a:t>‹#›</a:t>
            </a:fld>
            <a:endParaRPr lang="en-US"/>
          </a:p>
        </p:txBody>
      </p:sp>
    </p:spTree>
    <p:extLst>
      <p:ext uri="{BB962C8B-B14F-4D97-AF65-F5344CB8AC3E}">
        <p14:creationId xmlns:p14="http://schemas.microsoft.com/office/powerpoint/2010/main" val="183281481"/>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49263" eaLnBrk="1" hangingPunct="1">
              <a:defRPr/>
            </a:lvl1pPr>
          </a:lstStyle>
          <a:p>
            <a:pPr>
              <a:defRPr/>
            </a:pPr>
            <a:fld id="{BFD1D65D-2C25-254F-8250-2E665325CA60}" type="slidenum">
              <a:rPr lang="en-US"/>
              <a:pPr>
                <a:defRPr/>
              </a:pPr>
              <a:t>‹#›</a:t>
            </a:fld>
            <a:endParaRPr lang="en-US"/>
          </a:p>
        </p:txBody>
      </p:sp>
    </p:spTree>
    <p:extLst>
      <p:ext uri="{BB962C8B-B14F-4D97-AF65-F5344CB8AC3E}">
        <p14:creationId xmlns:p14="http://schemas.microsoft.com/office/powerpoint/2010/main" val="3612730033"/>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49263" eaLnBrk="1" hangingPunct="1">
              <a:defRPr/>
            </a:lvl1pPr>
          </a:lstStyle>
          <a:p>
            <a:pPr>
              <a:defRPr/>
            </a:pPr>
            <a:fld id="{310BB333-F878-B940-847A-35A7D6D68514}" type="slidenum">
              <a:rPr lang="en-US"/>
              <a:pPr>
                <a:defRPr/>
              </a:pPr>
              <a:t>‹#›</a:t>
            </a:fld>
            <a:endParaRPr lang="en-US"/>
          </a:p>
        </p:txBody>
      </p:sp>
    </p:spTree>
    <p:extLst>
      <p:ext uri="{BB962C8B-B14F-4D97-AF65-F5344CB8AC3E}">
        <p14:creationId xmlns:p14="http://schemas.microsoft.com/office/powerpoint/2010/main" val="1259145885"/>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49263" eaLnBrk="1" hangingPunct="1">
              <a:defRPr/>
            </a:lvl1pPr>
          </a:lstStyle>
          <a:p>
            <a:pPr>
              <a:defRPr/>
            </a:pPr>
            <a:fld id="{18B3AEA1-CDA6-AE4B-9C64-5A05B37650B1}" type="slidenum">
              <a:rPr lang="en-US"/>
              <a:pPr>
                <a:defRPr/>
              </a:pPr>
              <a:t>‹#›</a:t>
            </a:fld>
            <a:endParaRPr lang="en-US"/>
          </a:p>
        </p:txBody>
      </p:sp>
    </p:spTree>
    <p:extLst>
      <p:ext uri="{BB962C8B-B14F-4D97-AF65-F5344CB8AC3E}">
        <p14:creationId xmlns:p14="http://schemas.microsoft.com/office/powerpoint/2010/main" val="2821439386"/>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587CA977-7960-2E49-9A71-044C546C6DC8}" type="slidenum">
              <a:rPr lang="en-US"/>
              <a:pPr>
                <a:defRPr/>
              </a:pPr>
              <a:t>‹#›</a:t>
            </a:fld>
            <a:endParaRPr lang="en-US"/>
          </a:p>
        </p:txBody>
      </p:sp>
    </p:spTree>
    <p:extLst>
      <p:ext uri="{BB962C8B-B14F-4D97-AF65-F5344CB8AC3E}">
        <p14:creationId xmlns:p14="http://schemas.microsoft.com/office/powerpoint/2010/main" val="3165885569"/>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A98535FB-47F8-D34A-A935-2322D78CB045}" type="slidenum">
              <a:rPr lang="en-US"/>
              <a:pPr>
                <a:defRPr/>
              </a:pPr>
              <a:t>‹#›</a:t>
            </a:fld>
            <a:endParaRPr lang="en-US"/>
          </a:p>
        </p:txBody>
      </p:sp>
    </p:spTree>
    <p:extLst>
      <p:ext uri="{BB962C8B-B14F-4D97-AF65-F5344CB8AC3E}">
        <p14:creationId xmlns:p14="http://schemas.microsoft.com/office/powerpoint/2010/main" val="1034475942"/>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51AA60E-5FA7-0C41-97AA-CE384D4A4367}" type="slidenum">
              <a:rPr lang="en-US"/>
              <a:pPr>
                <a:defRPr/>
              </a:pPr>
              <a:t>‹#›</a:t>
            </a:fld>
            <a:endParaRPr lang="en-US"/>
          </a:p>
        </p:txBody>
      </p:sp>
    </p:spTree>
    <p:extLst>
      <p:ext uri="{BB962C8B-B14F-4D97-AF65-F5344CB8AC3E}">
        <p14:creationId xmlns:p14="http://schemas.microsoft.com/office/powerpoint/2010/main" val="2638727733"/>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6B7CB13D-871B-974B-A19D-E8E962C541C8}" type="slidenum">
              <a:rPr lang="en-US"/>
              <a:pPr>
                <a:defRPr/>
              </a:pPr>
              <a:t>‹#›</a:t>
            </a:fld>
            <a:endParaRPr lang="en-US"/>
          </a:p>
        </p:txBody>
      </p:sp>
    </p:spTree>
    <p:extLst>
      <p:ext uri="{BB962C8B-B14F-4D97-AF65-F5344CB8AC3E}">
        <p14:creationId xmlns:p14="http://schemas.microsoft.com/office/powerpoint/2010/main" val="267275758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4.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5.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5.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7.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9.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20.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6.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8.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9.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0.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5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6.xml"/><Relationship Id="rId1" Type="http://schemas.openxmlformats.org/officeDocument/2006/relationships/slideLayout" Target="../slideLayouts/slideLayout25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theme" Target="../theme/theme28.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9.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0.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3.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6" Type="http://schemas.openxmlformats.org/officeDocument/2006/relationships/theme" Target="../theme/theme35.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6.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7.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8.xml"/><Relationship Id="rId1" Type="http://schemas.openxmlformats.org/officeDocument/2006/relationships/slideLayout" Target="../slideLayouts/slideLayout39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theme" Target="../theme/theme40.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theme" Target="../theme/theme41.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slideLayout" Target="../slideLayouts/slideLayout427.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29.xml"/><Relationship Id="rId1" Type="http://schemas.openxmlformats.org/officeDocument/2006/relationships/slideLayout" Target="../slideLayouts/slideLayout4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6" Type="http://schemas.openxmlformats.org/officeDocument/2006/relationships/theme" Target="../theme/theme43.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slideLayout" Target="../slideLayouts/slideLayout44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slideLayout" Target="../slideLayouts/slideLayout4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213457212"/>
      </p:ext>
    </p:extLst>
  </p:cSld>
  <p:clrMap bg1="lt1" tx1="dk1" bg2="lt2" tx2="dk2" accent1="accent1" accent2="accent2" accent3="accent3" accent4="accent4" accent5="accent5" accent6="accent6" hlink="hlink" folHlink="folHlink"/>
  <p:sldLayoutIdLst>
    <p:sldLayoutId id="2147501250" r:id="rId1"/>
    <p:sldLayoutId id="2147501251" r:id="rId2"/>
    <p:sldLayoutId id="2147501252" r:id="rId3"/>
    <p:sldLayoutId id="2147501253" r:id="rId4"/>
    <p:sldLayoutId id="2147501254" r:id="rId5"/>
    <p:sldLayoutId id="2147501255" r:id="rId6"/>
    <p:sldLayoutId id="2147501256" r:id="rId7"/>
    <p:sldLayoutId id="2147501257" r:id="rId8"/>
    <p:sldLayoutId id="2147501258" r:id="rId9"/>
    <p:sldLayoutId id="2147501259" r:id="rId10"/>
    <p:sldLayoutId id="2147501260" r:id="rId11"/>
    <p:sldLayoutId id="21475012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pPr>
                <a:defRPr/>
              </a:pPr>
              <a:t>‹#›</a:t>
            </a:fld>
            <a:endParaRPr lang="en-US"/>
          </a:p>
        </p:txBody>
      </p:sp>
    </p:spTree>
    <p:extLst>
      <p:ext uri="{BB962C8B-B14F-4D97-AF65-F5344CB8AC3E}">
        <p14:creationId xmlns:p14="http://schemas.microsoft.com/office/powerpoint/2010/main" val="2998578112"/>
      </p:ext>
    </p:extLst>
  </p:cSld>
  <p:clrMap bg1="lt1" tx1="dk1" bg2="lt2" tx2="dk2" accent1="accent1" accent2="accent2" accent3="accent3" accent4="accent4" accent5="accent5" accent6="accent6" hlink="hlink" folHlink="folHlink"/>
  <p:sldLayoutIdLst>
    <p:sldLayoutId id="214750146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pPr>
                <a:defRPr/>
              </a:pPr>
              <a:t>‹#›</a:t>
            </a:fld>
            <a:endParaRPr lang="en-US"/>
          </a:p>
        </p:txBody>
      </p:sp>
    </p:spTree>
    <p:extLst>
      <p:ext uri="{BB962C8B-B14F-4D97-AF65-F5344CB8AC3E}">
        <p14:creationId xmlns:p14="http://schemas.microsoft.com/office/powerpoint/2010/main" val="3829938381"/>
      </p:ext>
    </p:extLst>
  </p:cSld>
  <p:clrMap bg1="lt1" tx1="dk1" bg2="lt2" tx2="dk2" accent1="accent1" accent2="accent2" accent3="accent3" accent4="accent4" accent5="accent5" accent6="accent6" hlink="hlink" folHlink="folHlink"/>
  <p:sldLayoutIdLst>
    <p:sldLayoutId id="214750147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819394389"/>
      </p:ext>
    </p:extLst>
  </p:cSld>
  <p:clrMap bg1="lt1" tx1="dk1" bg2="lt2" tx2="dk2" accent1="accent1" accent2="accent2" accent3="accent3" accent4="accent4" accent5="accent5" accent6="accent6" hlink="hlink" folHlink="folHlink"/>
  <p:sldLayoutIdLst>
    <p:sldLayoutId id="2147501473" r:id="rId1"/>
    <p:sldLayoutId id="2147501474" r:id="rId2"/>
    <p:sldLayoutId id="2147501475" r:id="rId3"/>
    <p:sldLayoutId id="2147501476" r:id="rId4"/>
    <p:sldLayoutId id="2147501477" r:id="rId5"/>
    <p:sldLayoutId id="2147501478" r:id="rId6"/>
    <p:sldLayoutId id="2147501479" r:id="rId7"/>
    <p:sldLayoutId id="2147501480" r:id="rId8"/>
    <p:sldLayoutId id="2147501481" r:id="rId9"/>
    <p:sldLayoutId id="2147501482" r:id="rId10"/>
    <p:sldLayoutId id="2147501483" r:id="rId11"/>
    <p:sldLayoutId id="2147501484" r:id="rId12"/>
    <p:sldLayoutId id="214750148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pPr>
                <a:defRPr/>
              </a:pPr>
              <a:t>‹#›</a:t>
            </a:fld>
            <a:endParaRPr lang="en-US" altLang="zh-CN"/>
          </a:p>
        </p:txBody>
      </p:sp>
    </p:spTree>
    <p:extLst>
      <p:ext uri="{BB962C8B-B14F-4D97-AF65-F5344CB8AC3E}">
        <p14:creationId xmlns:p14="http://schemas.microsoft.com/office/powerpoint/2010/main" val="2367963520"/>
      </p:ext>
    </p:extLst>
  </p:cSld>
  <p:clrMap bg1="lt1" tx1="dk1" bg2="lt2" tx2="dk2" accent1="accent1" accent2="accent2" accent3="accent3" accent4="accent4" accent5="accent5" accent6="accent6" hlink="hlink" folHlink="folHlink"/>
  <p:sldLayoutIdLst>
    <p:sldLayoutId id="2147501487" r:id="rId1"/>
    <p:sldLayoutId id="2147501488" r:id="rId2"/>
    <p:sldLayoutId id="2147501489" r:id="rId3"/>
    <p:sldLayoutId id="2147501490" r:id="rId4"/>
    <p:sldLayoutId id="2147501491" r:id="rId5"/>
    <p:sldLayoutId id="2147501492" r:id="rId6"/>
    <p:sldLayoutId id="2147501493" r:id="rId7"/>
    <p:sldLayoutId id="2147501494" r:id="rId8"/>
    <p:sldLayoutId id="2147501495" r:id="rId9"/>
    <p:sldLayoutId id="2147501496" r:id="rId10"/>
    <p:sldLayoutId id="21475014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3977599662"/>
      </p:ext>
    </p:extLst>
  </p:cSld>
  <p:clrMap bg1="lt1" tx1="dk1" bg2="lt2" tx2="dk2" accent1="accent1" accent2="accent2" accent3="accent3" accent4="accent4" accent5="accent5" accent6="accent6" hlink="hlink" folHlink="folHlink"/>
  <p:sldLayoutIdLst>
    <p:sldLayoutId id="2147501499" r:id="rId1"/>
    <p:sldLayoutId id="2147501500" r:id="rId2"/>
    <p:sldLayoutId id="2147501501" r:id="rId3"/>
    <p:sldLayoutId id="2147501502" r:id="rId4"/>
    <p:sldLayoutId id="2147501503" r:id="rId5"/>
    <p:sldLayoutId id="2147501504" r:id="rId6"/>
    <p:sldLayoutId id="2147501505" r:id="rId7"/>
    <p:sldLayoutId id="2147501506" r:id="rId8"/>
    <p:sldLayoutId id="2147501507" r:id="rId9"/>
    <p:sldLayoutId id="2147501508" r:id="rId10"/>
    <p:sldLayoutId id="2147501509" r:id="rId11"/>
    <p:sldLayoutId id="214750151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extLst>
      <p:ext uri="{BB962C8B-B14F-4D97-AF65-F5344CB8AC3E}">
        <p14:creationId xmlns:p14="http://schemas.microsoft.com/office/powerpoint/2010/main" val="2437073908"/>
      </p:ext>
    </p:extLst>
  </p:cSld>
  <p:clrMap bg1="lt1" tx1="dk1" bg2="lt2" tx2="dk2" accent1="accent1" accent2="accent2" accent3="accent3" accent4="accent4" accent5="accent5" accent6="accent6" hlink="hlink" folHlink="folHlink"/>
  <p:sldLayoutIdLst>
    <p:sldLayoutId id="2147501536" r:id="rId1"/>
    <p:sldLayoutId id="2147501537" r:id="rId2"/>
    <p:sldLayoutId id="2147501538" r:id="rId3"/>
    <p:sldLayoutId id="2147501539" r:id="rId4"/>
    <p:sldLayoutId id="2147501540" r:id="rId5"/>
    <p:sldLayoutId id="2147501541" r:id="rId6"/>
    <p:sldLayoutId id="2147501542" r:id="rId7"/>
    <p:sldLayoutId id="2147501543" r:id="rId8"/>
    <p:sldLayoutId id="2147501544" r:id="rId9"/>
    <p:sldLayoutId id="2147501545" r:id="rId10"/>
    <p:sldLayoutId id="214750154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89CED8F6-E020-4442-87DF-5A16F2C23331}"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735482093"/>
      </p:ext>
    </p:extLst>
  </p:cSld>
  <p:clrMap bg1="dk2" tx1="lt1" bg2="dk1" tx2="lt2" accent1="accent1" accent2="accent2" accent3="accent3" accent4="accent4" accent5="accent5" accent6="accent6" hlink="hlink" folHlink="folHlink"/>
  <p:sldLayoutIdLst>
    <p:sldLayoutId id="2147501548" r:id="rId1"/>
    <p:sldLayoutId id="2147501549" r:id="rId2"/>
    <p:sldLayoutId id="2147501550" r:id="rId3"/>
    <p:sldLayoutId id="2147501551" r:id="rId4"/>
    <p:sldLayoutId id="2147501552" r:id="rId5"/>
    <p:sldLayoutId id="2147501553" r:id="rId6"/>
    <p:sldLayoutId id="2147501554" r:id="rId7"/>
    <p:sldLayoutId id="2147501555" r:id="rId8"/>
    <p:sldLayoutId id="2147501556" r:id="rId9"/>
    <p:sldLayoutId id="2147501557" r:id="rId10"/>
    <p:sldLayoutId id="2147501558" r:id="rId11"/>
    <p:sldLayoutId id="2147501559"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D2B84FA5-A995-024F-90CC-93BAC22D48C0}"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04359048"/>
      </p:ext>
    </p:extLst>
  </p:cSld>
  <p:clrMap bg1="dk2" tx1="lt1" bg2="dk1" tx2="lt2" accent1="accent1" accent2="accent2" accent3="accent3" accent4="accent4" accent5="accent5" accent6="accent6" hlink="hlink" folHlink="folHlink"/>
  <p:sldLayoutIdLst>
    <p:sldLayoutId id="2147501561" r:id="rId1"/>
    <p:sldLayoutId id="2147501562" r:id="rId2"/>
    <p:sldLayoutId id="2147501563" r:id="rId3"/>
    <p:sldLayoutId id="2147501564" r:id="rId4"/>
    <p:sldLayoutId id="2147501565" r:id="rId5"/>
    <p:sldLayoutId id="2147501566" r:id="rId6"/>
    <p:sldLayoutId id="2147501567" r:id="rId7"/>
    <p:sldLayoutId id="2147501568" r:id="rId8"/>
    <p:sldLayoutId id="2147501569" r:id="rId9"/>
    <p:sldLayoutId id="2147501570" r:id="rId10"/>
    <p:sldLayoutId id="2147501571" r:id="rId11"/>
    <p:sldLayoutId id="2147501572"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5pPr>
      <a:lvl6pPr marL="457200" algn="ctr" rtl="0" fontAlgn="base">
        <a:spcBef>
          <a:spcPct val="0"/>
        </a:spcBef>
        <a:spcAft>
          <a:spcPct val="0"/>
        </a:spcAft>
        <a:defRPr sz="4000" b="1">
          <a:solidFill>
            <a:schemeClr val="tx2"/>
          </a:solidFill>
          <a:latin typeface="Times New Roman" pitchFamily="-105" charset="0"/>
        </a:defRPr>
      </a:lvl6pPr>
      <a:lvl7pPr marL="914400" algn="ctr" rtl="0" fontAlgn="base">
        <a:spcBef>
          <a:spcPct val="0"/>
        </a:spcBef>
        <a:spcAft>
          <a:spcPct val="0"/>
        </a:spcAft>
        <a:defRPr sz="4000" b="1">
          <a:solidFill>
            <a:schemeClr val="tx2"/>
          </a:solidFill>
          <a:latin typeface="Times New Roman" pitchFamily="-105" charset="0"/>
        </a:defRPr>
      </a:lvl7pPr>
      <a:lvl8pPr marL="1371600" algn="ctr" rtl="0" fontAlgn="base">
        <a:spcBef>
          <a:spcPct val="0"/>
        </a:spcBef>
        <a:spcAft>
          <a:spcPct val="0"/>
        </a:spcAft>
        <a:defRPr sz="4000" b="1">
          <a:solidFill>
            <a:schemeClr val="tx2"/>
          </a:solidFill>
          <a:latin typeface="Times New Roman" pitchFamily="-105" charset="0"/>
        </a:defRPr>
      </a:lvl8pPr>
      <a:lvl9pPr marL="1828800" algn="ctr" rtl="0" fontAlgn="base">
        <a:spcBef>
          <a:spcPct val="0"/>
        </a:spcBef>
        <a:spcAft>
          <a:spcPct val="0"/>
        </a:spcAft>
        <a:defRPr sz="4000" b="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cs typeface="+mn-cs"/>
              </a:defRPr>
            </a:lvl1pPr>
          </a:lstStyle>
          <a:p>
            <a:pPr defTabSz="914400" fontAlgn="base">
              <a:spcBef>
                <a:spcPct val="0"/>
              </a:spcBef>
              <a:spcAft>
                <a:spcPct val="0"/>
              </a:spcAft>
              <a:defRPr/>
            </a:pPr>
            <a:endParaRPr lang="en-US">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mn-cs"/>
              </a:defRPr>
            </a:lvl1pPr>
          </a:lstStyle>
          <a:p>
            <a:pPr defTabSz="914400" fontAlgn="base">
              <a:spcBef>
                <a:spcPct val="0"/>
              </a:spcBef>
              <a:spcAft>
                <a:spcPct val="0"/>
              </a:spcAft>
              <a:defRPr/>
            </a:pPr>
            <a:endParaRPr lang="en-US">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mn-cs"/>
              </a:defRPr>
            </a:lvl1pPr>
          </a:lstStyle>
          <a:p>
            <a:pPr defTabSz="914400" fontAlgn="base">
              <a:spcBef>
                <a:spcPct val="0"/>
              </a:spcBef>
              <a:spcAft>
                <a:spcPct val="0"/>
              </a:spcAft>
              <a:defRPr/>
            </a:pPr>
            <a:fld id="{71B2F97A-4787-184C-964D-A39D34DAA45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033427"/>
      </p:ext>
    </p:extLst>
  </p:cSld>
  <p:clrMap bg1="lt1" tx1="dk1" bg2="lt2" tx2="dk2" accent1="accent1" accent2="accent2" accent3="accent3" accent4="accent4" accent5="accent5" accent6="accent6" hlink="hlink" folHlink="folHlink"/>
  <p:sldLayoutIdLst>
    <p:sldLayoutId id="2147501574" r:id="rId1"/>
    <p:sldLayoutId id="2147501575" r:id="rId2"/>
    <p:sldLayoutId id="2147501576" r:id="rId3"/>
    <p:sldLayoutId id="2147501577" r:id="rId4"/>
    <p:sldLayoutId id="2147501578" r:id="rId5"/>
    <p:sldLayoutId id="2147501579" r:id="rId6"/>
    <p:sldLayoutId id="2147501580" r:id="rId7"/>
    <p:sldLayoutId id="2147501581" r:id="rId8"/>
    <p:sldLayoutId id="2147501582" r:id="rId9"/>
    <p:sldLayoutId id="2147501583" r:id="rId10"/>
    <p:sldLayoutId id="2147501584" r:id="rId11"/>
  </p:sldLayoutIdLst>
  <p:txStyles>
    <p:titleStyle>
      <a:lvl1pPr algn="ctr" rtl="0" eaLnBrk="0" fontAlgn="base" hangingPunct="0">
        <a:spcBef>
          <a:spcPct val="0"/>
        </a:spcBef>
        <a:spcAft>
          <a:spcPct val="0"/>
        </a:spcAft>
        <a:defRPr sz="4000">
          <a:solidFill>
            <a:schemeClr val="tx1"/>
          </a:solidFill>
          <a:latin typeface="+mj-lt"/>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Arial" charset="0"/>
              </a:defRPr>
            </a:lvl1pPr>
          </a:lstStyle>
          <a:p>
            <a:pPr defTabSz="914400" fontAlgn="base">
              <a:spcBef>
                <a:spcPct val="0"/>
              </a:spcBef>
              <a:spcAft>
                <a:spcPct val="0"/>
              </a:spcAft>
              <a:defRPr/>
            </a:pPr>
            <a:fld id="{4E5E2357-9E26-EE41-9F06-20604AA6233A}"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60737566"/>
      </p:ext>
    </p:extLst>
  </p:cSld>
  <p:clrMap bg1="lt1" tx1="dk1" bg2="lt2" tx2="dk2" accent1="accent1" accent2="accent2" accent3="accent3" accent4="accent4" accent5="accent5" accent6="accent6" hlink="hlink" folHlink="folHlink"/>
  <p:sldLayoutIdLst>
    <p:sldLayoutId id="2147501598" r:id="rId1"/>
    <p:sldLayoutId id="2147501599" r:id="rId2"/>
    <p:sldLayoutId id="2147501600" r:id="rId3"/>
    <p:sldLayoutId id="2147501601" r:id="rId4"/>
    <p:sldLayoutId id="2147501602" r:id="rId5"/>
    <p:sldLayoutId id="2147501603" r:id="rId6"/>
    <p:sldLayoutId id="2147501604" r:id="rId7"/>
    <p:sldLayoutId id="2147501605" r:id="rId8"/>
    <p:sldLayoutId id="2147501606" r:id="rId9"/>
    <p:sldLayoutId id="2147501607" r:id="rId10"/>
    <p:sldLayoutId id="21475016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037241200"/>
      </p:ext>
    </p:extLst>
  </p:cSld>
  <p:clrMap bg1="lt1" tx1="dk1" bg2="lt2" tx2="dk2" accent1="accent1" accent2="accent2" accent3="accent3" accent4="accent4" accent5="accent5" accent6="accent6" hlink="hlink" folHlink="folHlink"/>
  <p:sldLayoutIdLst>
    <p:sldLayoutId id="2147501610" r:id="rId1"/>
    <p:sldLayoutId id="2147501611" r:id="rId2"/>
    <p:sldLayoutId id="2147501612" r:id="rId3"/>
    <p:sldLayoutId id="2147501613" r:id="rId4"/>
    <p:sldLayoutId id="2147501614" r:id="rId5"/>
    <p:sldLayoutId id="2147501615" r:id="rId6"/>
    <p:sldLayoutId id="2147501616" r:id="rId7"/>
    <p:sldLayoutId id="2147501617" r:id="rId8"/>
    <p:sldLayoutId id="2147501618" r:id="rId9"/>
    <p:sldLayoutId id="2147501619" r:id="rId10"/>
    <p:sldLayoutId id="214750162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ea typeface="MS PGothic" charset="0"/>
                <a:cs typeface="MS PGothic" charset="0"/>
              </a:defRPr>
            </a:lvl1pPr>
          </a:lstStyle>
          <a:p>
            <a:pPr defTabSz="914400" eaLnBrk="0" fontAlgn="base" hangingPunct="0">
              <a:spcBef>
                <a:spcPct val="0"/>
              </a:spcBef>
              <a:spcAft>
                <a:spcPct val="0"/>
              </a:spcAft>
              <a:defRPr/>
            </a:pPr>
            <a:fld id="{AFA5EB09-9868-5646-8595-33E8D085BACD}" type="slidenum">
              <a:rPr lang="zh-CN" altLang="en-US">
                <a:solidFill>
                  <a:srgbClr val="FFFFFF"/>
                </a:solidFill>
              </a:rPr>
              <a:pPr defTabSz="914400" eaLnBrk="0" fontAlgn="base" hangingPunct="0">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870294982"/>
      </p:ext>
    </p:extLst>
  </p:cSld>
  <p:clrMap bg1="dk2" tx1="lt1" bg2="dk1" tx2="lt2" accent1="accent1" accent2="accent2" accent3="accent3" accent4="accent4" accent5="accent5" accent6="accent6" hlink="hlink" folHlink="folHlink"/>
  <p:sldLayoutIdLst>
    <p:sldLayoutId id="2147501622" r:id="rId1"/>
    <p:sldLayoutId id="2147501623" r:id="rId2"/>
    <p:sldLayoutId id="2147501624" r:id="rId3"/>
    <p:sldLayoutId id="2147501625" r:id="rId4"/>
    <p:sldLayoutId id="2147501626" r:id="rId5"/>
    <p:sldLayoutId id="2147501627" r:id="rId6"/>
    <p:sldLayoutId id="2147501628" r:id="rId7"/>
    <p:sldLayoutId id="2147501629" r:id="rId8"/>
    <p:sldLayoutId id="2147501630" r:id="rId9"/>
    <p:sldLayoutId id="2147501631" r:id="rId10"/>
    <p:sldLayoutId id="2147501632"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B6BCFBC-CB30-4A4D-B9D0-69AC19C3FA1D}" type="slidenum">
              <a:rPr lang="en-US" altLang="en-US"/>
              <a:pPr/>
              <a:t>‹#›</a:t>
            </a:fld>
            <a:endParaRPr lang="en-US" altLang="en-US" dirty="0"/>
          </a:p>
        </p:txBody>
      </p:sp>
    </p:spTree>
    <p:extLst>
      <p:ext uri="{BB962C8B-B14F-4D97-AF65-F5344CB8AC3E}">
        <p14:creationId xmlns:p14="http://schemas.microsoft.com/office/powerpoint/2010/main" val="3472928047"/>
      </p:ext>
    </p:extLst>
  </p:cSld>
  <p:clrMap bg1="lt1" tx1="dk1" bg2="lt2" tx2="dk2" accent1="accent1" accent2="accent2" accent3="accent3" accent4="accent4" accent5="accent5" accent6="accent6" hlink="hlink" folHlink="folHlink"/>
  <p:sldLayoutIdLst>
    <p:sldLayoutId id="2147501634" r:id="rId1"/>
    <p:sldLayoutId id="2147501635" r:id="rId2"/>
    <p:sldLayoutId id="2147501636"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8" charset="0"/>
              </a:defRPr>
            </a:lvl1pPr>
          </a:lstStyle>
          <a:p>
            <a:endParaRPr lang="en-US" altLang="en-US" dirty="0"/>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8" charset="0"/>
              </a:defRPr>
            </a:lvl1pPr>
          </a:lstStyle>
          <a:p>
            <a:endParaRPr lang="en-US" altLang="en-US" dirty="0"/>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latin typeface="Times New Roman" pitchFamily="18" charset="0"/>
              </a:defRPr>
            </a:lvl1pPr>
          </a:lstStyle>
          <a:p>
            <a:fld id="{EB29D8C6-D371-48EB-9968-7E2E3FE80B44}" type="slidenum">
              <a:rPr lang="en-US" altLang="en-US"/>
              <a:pPr/>
              <a:t>‹#›</a:t>
            </a:fld>
            <a:endParaRPr lang="en-US" altLang="en-US" dirty="0"/>
          </a:p>
        </p:txBody>
      </p:sp>
    </p:spTree>
    <p:extLst>
      <p:ext uri="{BB962C8B-B14F-4D97-AF65-F5344CB8AC3E}">
        <p14:creationId xmlns:p14="http://schemas.microsoft.com/office/powerpoint/2010/main" val="285406968"/>
      </p:ext>
    </p:extLst>
  </p:cSld>
  <p:clrMap bg1="lt1" tx1="dk1" bg2="lt2" tx2="dk2" accent1="accent1" accent2="accent2" accent3="accent3" accent4="accent4" accent5="accent5" accent6="accent6" hlink="hlink" folHlink="folHlink"/>
  <p:sldLayoutIdLst>
    <p:sldLayoutId id="2147501638" r:id="rId1"/>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pitchFamily="2" charset="2"/>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14777F-5F69-4035-AA97-523DCF68DB97}" type="slidenum">
              <a:rPr lang="en-US" altLang="en-US"/>
              <a:pPr/>
              <a:t>‹#›</a:t>
            </a:fld>
            <a:endParaRPr lang="en-US" altLang="en-US" dirty="0"/>
          </a:p>
        </p:txBody>
      </p:sp>
    </p:spTree>
    <p:extLst>
      <p:ext uri="{BB962C8B-B14F-4D97-AF65-F5344CB8AC3E}">
        <p14:creationId xmlns:p14="http://schemas.microsoft.com/office/powerpoint/2010/main" val="467694898"/>
      </p:ext>
    </p:extLst>
  </p:cSld>
  <p:clrMap bg1="lt1" tx1="dk1" bg2="lt2" tx2="dk2" accent1="accent1" accent2="accent2" accent3="accent3" accent4="accent4" accent5="accent5" accent6="accent6" hlink="hlink" folHlink="folHlink"/>
  <p:sldLayoutIdLst>
    <p:sldLayoutId id="2147501640" r:id="rId1"/>
    <p:sldLayoutId id="2147501641" r:id="rId2"/>
    <p:sldLayoutId id="2147501642" r:id="rId3"/>
    <p:sldLayoutId id="2147501643" r:id="rId4"/>
    <p:sldLayoutId id="2147501644" r:id="rId5"/>
    <p:sldLayoutId id="2147501645" r:id="rId6"/>
    <p:sldLayoutId id="2147501646" r:id="rId7"/>
    <p:sldLayoutId id="2147501647" r:id="rId8"/>
    <p:sldLayoutId id="2147501648" r:id="rId9"/>
    <p:sldLayoutId id="2147501649" r:id="rId10"/>
    <p:sldLayoutId id="2147501650" r:id="rId11"/>
    <p:sldLayoutId id="2147501651" r:id="rId12"/>
    <p:sldLayoutId id="214750165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BF08ED-FE9A-0240-81B9-31015E042A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51F757-1585-6948-8102-05B586F8EF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7F1BAB1-9B07-AB47-9C2A-68550B230ED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a:extLst>
              <a:ext uri="{FF2B5EF4-FFF2-40B4-BE49-F238E27FC236}">
                <a16:creationId xmlns:a16="http://schemas.microsoft.com/office/drawing/2014/main" id="{5F23DDC2-D305-9142-AAC6-8D5CE3F372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a:extLst>
              <a:ext uri="{FF2B5EF4-FFF2-40B4-BE49-F238E27FC236}">
                <a16:creationId xmlns:a16="http://schemas.microsoft.com/office/drawing/2014/main" id="{2CB1E8AF-BF85-FC4C-91A5-7369B3216C8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9570AC37-9839-B943-BE26-BBB0195E51CF}" type="slidenum">
              <a:rPr lang="en-US" altLang="en-US"/>
              <a:pPr>
                <a:defRPr/>
              </a:pPr>
              <a:t>‹#›</a:t>
            </a:fld>
            <a:endParaRPr lang="en-US" altLang="en-US"/>
          </a:p>
        </p:txBody>
      </p:sp>
    </p:spTree>
    <p:extLst>
      <p:ext uri="{BB962C8B-B14F-4D97-AF65-F5344CB8AC3E}">
        <p14:creationId xmlns:p14="http://schemas.microsoft.com/office/powerpoint/2010/main" val="1414838825"/>
      </p:ext>
    </p:extLst>
  </p:cSld>
  <p:clrMap bg1="lt1" tx1="dk1" bg2="lt2" tx2="dk2" accent1="accent1" accent2="accent2" accent3="accent3" accent4="accent4" accent5="accent5" accent6="accent6" hlink="hlink" folHlink="folHlink"/>
  <p:sldLayoutIdLst>
    <p:sldLayoutId id="2147501654" r:id="rId1"/>
    <p:sldLayoutId id="2147501655" r:id="rId2"/>
    <p:sldLayoutId id="2147501656" r:id="rId3"/>
    <p:sldLayoutId id="2147501657" r:id="rId4"/>
    <p:sldLayoutId id="2147501658" r:id="rId5"/>
    <p:sldLayoutId id="2147501659" r:id="rId6"/>
    <p:sldLayoutId id="2147501660" r:id="rId7"/>
    <p:sldLayoutId id="2147501661" r:id="rId8"/>
    <p:sldLayoutId id="2147501662" r:id="rId9"/>
    <p:sldLayoutId id="2147501663" r:id="rId10"/>
    <p:sldLayoutId id="2147501664" r:id="rId11"/>
    <p:sldLayoutId id="2147501665" r:id="rId12"/>
    <p:sldLayoutId id="2147501666" r:id="rId13"/>
    <p:sldLayoutId id="2147501667" r:id="rId14"/>
    <p:sldLayoutId id="2147501668" r:id="rId15"/>
    <p:sldLayoutId id="2147501669" r:id="rId16"/>
  </p:sldLayoutIdLst>
  <p:txStyles>
    <p:titleStyle>
      <a:lvl1pPr algn="ctr" rtl="0" eaLnBrk="0" fontAlgn="base" hangingPunct="0">
        <a:spcBef>
          <a:spcPct val="0"/>
        </a:spcBef>
        <a:spcAft>
          <a:spcPct val="0"/>
        </a:spcAft>
        <a:defRPr sz="4400">
          <a:solidFill>
            <a:srgbClr val="FFFFFF"/>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rgbClr val="FFFFFF"/>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rgbClr val="FFFFFF"/>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rgbClr val="FFFFFF"/>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DD8AB6B-4C33-AC4F-8C06-7970FBE1024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a:extLst>
              <a:ext uri="{FF2B5EF4-FFF2-40B4-BE49-F238E27FC236}">
                <a16:creationId xmlns:a16="http://schemas.microsoft.com/office/drawing/2014/main" id="{4CBF20E8-916F-7048-80EE-359CA803FF1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a:extLst>
              <a:ext uri="{FF2B5EF4-FFF2-40B4-BE49-F238E27FC236}">
                <a16:creationId xmlns:a16="http://schemas.microsoft.com/office/drawing/2014/main" id="{265B4684-CA29-324A-9C57-CD48050D4F9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panose="02020603050405020304" pitchFamily="18" charset="0"/>
              </a:defRPr>
            </a:lvl1pPr>
          </a:lstStyle>
          <a:p>
            <a:pPr>
              <a:defRPr/>
            </a:pPr>
            <a:endParaRPr lang="en-US" altLang="en-US"/>
          </a:p>
        </p:txBody>
      </p:sp>
      <p:sp>
        <p:nvSpPr>
          <p:cNvPr id="143365" name="Rectangle 5">
            <a:extLst>
              <a:ext uri="{FF2B5EF4-FFF2-40B4-BE49-F238E27FC236}">
                <a16:creationId xmlns:a16="http://schemas.microsoft.com/office/drawing/2014/main" id="{981F49A2-C392-354A-9C10-564D1E166D2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panose="02020603050405020304" pitchFamily="18" charset="0"/>
              </a:defRPr>
            </a:lvl1pPr>
          </a:lstStyle>
          <a:p>
            <a:pPr>
              <a:defRPr/>
            </a:pPr>
            <a:endParaRPr lang="en-US" altLang="en-US"/>
          </a:p>
        </p:txBody>
      </p:sp>
      <p:sp>
        <p:nvSpPr>
          <p:cNvPr id="143366" name="Rectangle 6">
            <a:extLst>
              <a:ext uri="{FF2B5EF4-FFF2-40B4-BE49-F238E27FC236}">
                <a16:creationId xmlns:a16="http://schemas.microsoft.com/office/drawing/2014/main" id="{4BEDD782-F7F8-9843-B5F9-212E0FD85A0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panose="02020603050405020304" pitchFamily="18" charset="0"/>
              </a:defRPr>
            </a:lvl1pPr>
          </a:lstStyle>
          <a:p>
            <a:pPr>
              <a:defRPr/>
            </a:pPr>
            <a:fld id="{F3473385-A3CF-C04C-B119-044DBB970205}" type="slidenum">
              <a:rPr lang="en-US" altLang="en-US"/>
              <a:pPr>
                <a:defRPr/>
              </a:pPr>
              <a:t>‹#›</a:t>
            </a:fld>
            <a:endParaRPr lang="en-US" altLang="en-US"/>
          </a:p>
        </p:txBody>
      </p:sp>
    </p:spTree>
    <p:extLst>
      <p:ext uri="{BB962C8B-B14F-4D97-AF65-F5344CB8AC3E}">
        <p14:creationId xmlns:p14="http://schemas.microsoft.com/office/powerpoint/2010/main" val="475927314"/>
      </p:ext>
    </p:extLst>
  </p:cSld>
  <p:clrMap bg1="lt1" tx1="dk1" bg2="lt2" tx2="dk2" accent1="accent1" accent2="accent2" accent3="accent3" accent4="accent4" accent5="accent5" accent6="accent6" hlink="hlink" folHlink="folHlink"/>
  <p:sldLayoutIdLst>
    <p:sldLayoutId id="2147501671" r:id="rId1"/>
    <p:sldLayoutId id="2147501672" r:id="rId2"/>
    <p:sldLayoutId id="2147501673" r:id="rId3"/>
    <p:sldLayoutId id="2147501674" r:id="rId4"/>
    <p:sldLayoutId id="2147501675" r:id="rId5"/>
    <p:sldLayoutId id="2147501676" r:id="rId6"/>
    <p:sldLayoutId id="2147501677" r:id="rId7"/>
    <p:sldLayoutId id="2147501678" r:id="rId8"/>
    <p:sldLayoutId id="2147501679" r:id="rId9"/>
    <p:sldLayoutId id="2147501680" r:id="rId10"/>
    <p:sldLayoutId id="2147501681" r:id="rId11"/>
    <p:sldLayoutId id="214750168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47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8704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8704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819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1E52391F-51D7-3B4F-AD30-5F7DC7027607}" type="slidenum">
              <a:rPr lang="en-GB"/>
              <a:pPr>
                <a:defRPr/>
              </a:pPr>
              <a:t>‹#›</a:t>
            </a:fld>
            <a:endParaRPr lang="en-GB"/>
          </a:p>
        </p:txBody>
      </p:sp>
    </p:spTree>
    <p:extLst>
      <p:ext uri="{BB962C8B-B14F-4D97-AF65-F5344CB8AC3E}">
        <p14:creationId xmlns:p14="http://schemas.microsoft.com/office/powerpoint/2010/main" val="2375549591"/>
      </p:ext>
    </p:extLst>
  </p:cSld>
  <p:clrMap bg1="lt1" tx1="dk1" bg2="lt2" tx2="dk2" accent1="accent1" accent2="accent2" accent3="accent3" accent4="accent4" accent5="accent5" accent6="accent6" hlink="hlink" folHlink="folHlink"/>
  <p:sldLayoutIdLst>
    <p:sldLayoutId id="2147501734" r:id="rId1"/>
    <p:sldLayoutId id="2147501735" r:id="rId2"/>
    <p:sldLayoutId id="2147501736" r:id="rId3"/>
    <p:sldLayoutId id="2147501737" r:id="rId4"/>
    <p:sldLayoutId id="2147501738" r:id="rId5"/>
    <p:sldLayoutId id="2147501739" r:id="rId6"/>
    <p:sldLayoutId id="2147501740" r:id="rId7"/>
    <p:sldLayoutId id="2147501741" r:id="rId8"/>
    <p:sldLayoutId id="2147501742" r:id="rId9"/>
    <p:sldLayoutId id="2147501743" r:id="rId10"/>
    <p:sldLayoutId id="214750174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35281190"/>
      </p:ext>
    </p:extLst>
  </p:cSld>
  <p:clrMap bg1="dk2" tx1="lt1" bg2="dk1" tx2="lt2" accent1="accent1" accent2="accent2" accent3="accent3" accent4="accent4" accent5="accent5" accent6="accent6" hlink="hlink" folHlink="folHlink"/>
  <p:sldLayoutIdLst>
    <p:sldLayoutId id="2147501850" r:id="rId1"/>
    <p:sldLayoutId id="2147501851" r:id="rId2"/>
    <p:sldLayoutId id="2147501852" r:id="rId3"/>
    <p:sldLayoutId id="2147501853" r:id="rId4"/>
    <p:sldLayoutId id="2147501854" r:id="rId5"/>
    <p:sldLayoutId id="2147501855" r:id="rId6"/>
    <p:sldLayoutId id="2147501856" r:id="rId7"/>
    <p:sldLayoutId id="2147501857" r:id="rId8"/>
    <p:sldLayoutId id="2147501858" r:id="rId9"/>
    <p:sldLayoutId id="2147501859" r:id="rId10"/>
    <p:sldLayoutId id="214750186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468351255"/>
      </p:ext>
    </p:extLst>
  </p:cSld>
  <p:clrMap bg1="lt1" tx1="dk1" bg2="lt2" tx2="dk2" accent1="accent1" accent2="accent2" accent3="accent3" accent4="accent4" accent5="accent5" accent6="accent6" hlink="hlink" folHlink="folHlink"/>
  <p:sldLayoutIdLst>
    <p:sldLayoutId id="2147501866" r:id="rId1"/>
    <p:sldLayoutId id="2147501867" r:id="rId2"/>
    <p:sldLayoutId id="2147501868" r:id="rId3"/>
    <p:sldLayoutId id="2147501869" r:id="rId4"/>
    <p:sldLayoutId id="2147501870" r:id="rId5"/>
    <p:sldLayoutId id="2147501871" r:id="rId6"/>
    <p:sldLayoutId id="2147501872" r:id="rId7"/>
    <p:sldLayoutId id="2147501873" r:id="rId8"/>
    <p:sldLayoutId id="2147501874" r:id="rId9"/>
    <p:sldLayoutId id="2147501875" r:id="rId10"/>
    <p:sldLayoutId id="21475018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9318422"/>
      </p:ext>
    </p:extLst>
  </p:cSld>
  <p:clrMap bg1="lt1" tx1="dk1" bg2="lt2" tx2="dk2" accent1="accent1" accent2="accent2" accent3="accent3" accent4="accent4" accent5="accent5" accent6="accent6" hlink="hlink" folHlink="folHlink"/>
  <p:sldLayoutIdLst>
    <p:sldLayoutId id="2147501878" r:id="rId1"/>
    <p:sldLayoutId id="2147501879" r:id="rId2"/>
    <p:sldLayoutId id="2147501880" r:id="rId3"/>
    <p:sldLayoutId id="2147501881" r:id="rId4"/>
    <p:sldLayoutId id="2147501882" r:id="rId5"/>
    <p:sldLayoutId id="2147501883" r:id="rId6"/>
    <p:sldLayoutId id="2147501884" r:id="rId7"/>
    <p:sldLayoutId id="2147501885" r:id="rId8"/>
    <p:sldLayoutId id="2147501886" r:id="rId9"/>
    <p:sldLayoutId id="2147501887" r:id="rId10"/>
    <p:sldLayoutId id="214750188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CB3462-18EF-CB4F-9C3C-850B765CF10C}" type="slidenum">
              <a:rPr lang="en-US" altLang="x-none" smtClean="0"/>
              <a:pPr>
                <a:defRPr/>
              </a:pPr>
              <a:t>‹#›</a:t>
            </a:fld>
            <a:endParaRPr lang="en-US" altLang="x-none"/>
          </a:p>
        </p:txBody>
      </p:sp>
    </p:spTree>
    <p:extLst>
      <p:ext uri="{BB962C8B-B14F-4D97-AF65-F5344CB8AC3E}">
        <p14:creationId xmlns:p14="http://schemas.microsoft.com/office/powerpoint/2010/main" val="3267416481"/>
      </p:ext>
    </p:extLst>
  </p:cSld>
  <p:clrMap bg1="lt1" tx1="dk1" bg2="lt2" tx2="dk2" accent1="accent1" accent2="accent2" accent3="accent3" accent4="accent4" accent5="accent5" accent6="accent6" hlink="hlink" folHlink="folHlink"/>
  <p:sldLayoutIdLst>
    <p:sldLayoutId id="2147501890" r:id="rId1"/>
    <p:sldLayoutId id="2147501891" r:id="rId2"/>
    <p:sldLayoutId id="2147501892" r:id="rId3"/>
    <p:sldLayoutId id="2147501893" r:id="rId4"/>
    <p:sldLayoutId id="2147501894" r:id="rId5"/>
    <p:sldLayoutId id="2147501895" r:id="rId6"/>
    <p:sldLayoutId id="2147501896" r:id="rId7"/>
    <p:sldLayoutId id="2147501897" r:id="rId8"/>
    <p:sldLayoutId id="2147501898" r:id="rId9"/>
    <p:sldLayoutId id="2147501899" r:id="rId10"/>
    <p:sldLayoutId id="21475019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097340"/>
      </p:ext>
    </p:extLst>
  </p:cSld>
  <p:clrMap bg1="dk2" tx1="lt1" bg2="dk1" tx2="lt2" accent1="accent1" accent2="accent2" accent3="accent3" accent4="accent4" accent5="accent5" accent6="accent6" hlink="hlink" folHlink="folHlink"/>
  <p:sldLayoutIdLst>
    <p:sldLayoutId id="2147501938" r:id="rId1"/>
    <p:sldLayoutId id="2147501939" r:id="rId2"/>
    <p:sldLayoutId id="2147501940" r:id="rId3"/>
    <p:sldLayoutId id="2147501941" r:id="rId4"/>
    <p:sldLayoutId id="2147501942" r:id="rId5"/>
    <p:sldLayoutId id="2147501943" r:id="rId6"/>
    <p:sldLayoutId id="2147501944" r:id="rId7"/>
    <p:sldLayoutId id="2147501945" r:id="rId8"/>
    <p:sldLayoutId id="2147501946" r:id="rId9"/>
    <p:sldLayoutId id="2147501947" r:id="rId10"/>
    <p:sldLayoutId id="2147501948" r:id="rId11"/>
    <p:sldLayoutId id="2147501949" r:id="rId12"/>
    <p:sldLayoutId id="2147501950" r:id="rId13"/>
    <p:sldLayoutId id="2147501951" r:id="rId14"/>
    <p:sldLayoutId id="2147501952"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276644"/>
      </p:ext>
    </p:extLst>
  </p:cSld>
  <p:clrMap bg1="lt1" tx1="dk1" bg2="lt2" tx2="dk2" accent1="accent1" accent2="accent2" accent3="accent3" accent4="accent4" accent5="accent5" accent6="accent6" hlink="hlink" folHlink="folHlink"/>
  <p:sldLayoutIdLst>
    <p:sldLayoutId id="2147501954" r:id="rId1"/>
    <p:sldLayoutId id="2147501955" r:id="rId2"/>
    <p:sldLayoutId id="2147501956" r:id="rId3"/>
    <p:sldLayoutId id="2147501957" r:id="rId4"/>
    <p:sldLayoutId id="2147501958" r:id="rId5"/>
    <p:sldLayoutId id="2147501959" r:id="rId6"/>
    <p:sldLayoutId id="2147501960" r:id="rId7"/>
    <p:sldLayoutId id="2147501961" r:id="rId8"/>
    <p:sldLayoutId id="2147501962" r:id="rId9"/>
    <p:sldLayoutId id="2147501963" r:id="rId10"/>
    <p:sldLayoutId id="2147501964" r:id="rId11"/>
    <p:sldLayoutId id="214750196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A92F3621-A391-7146-B8F7-81F9E5311539}" type="slidenum">
              <a:rPr lang="en-US"/>
              <a:pPr>
                <a:defRPr/>
              </a:pPr>
              <a:t>‹#›</a:t>
            </a:fld>
            <a:endParaRPr lang="en-US"/>
          </a:p>
        </p:txBody>
      </p:sp>
    </p:spTree>
    <p:extLst>
      <p:ext uri="{BB962C8B-B14F-4D97-AF65-F5344CB8AC3E}">
        <p14:creationId xmlns:p14="http://schemas.microsoft.com/office/powerpoint/2010/main" val="2327454060"/>
      </p:ext>
    </p:extLst>
  </p:cSld>
  <p:clrMap bg1="lt1" tx1="dk1" bg2="lt2" tx2="dk2" accent1="accent1" accent2="accent2" accent3="accent3" accent4="accent4" accent5="accent5" accent6="accent6" hlink="hlink" folHlink="folHlink"/>
  <p:sldLayoutIdLst>
    <p:sldLayoutId id="2147501967" r:id="rId1"/>
    <p:sldLayoutId id="2147501968" r:id="rId2"/>
    <p:sldLayoutId id="2147501969" r:id="rId3"/>
    <p:sldLayoutId id="2147501970" r:id="rId4"/>
    <p:sldLayoutId id="2147501971" r:id="rId5"/>
    <p:sldLayoutId id="2147501972" r:id="rId6"/>
    <p:sldLayoutId id="2147501973" r:id="rId7"/>
    <p:sldLayoutId id="2147501974" r:id="rId8"/>
    <p:sldLayoutId id="2147501975" r:id="rId9"/>
    <p:sldLayoutId id="2147501976" r:id="rId10"/>
    <p:sldLayoutId id="214750197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charset="0"/>
          <a:cs typeface="Arial"/>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1292647891"/>
      </p:ext>
    </p:extLst>
  </p:cSld>
  <p:clrMap bg1="lt1" tx1="dk1" bg2="lt2" tx2="dk2" accent1="accent1" accent2="accent2" accent3="accent3" accent4="accent4" accent5="accent5" accent6="accent6" hlink="hlink" folHlink="folHlink"/>
  <p:sldLayoutIdLst>
    <p:sldLayoutId id="21475019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819072013"/>
      </p:ext>
    </p:extLst>
  </p:cSld>
  <p:clrMap bg1="lt1" tx1="dk1" bg2="lt2" tx2="dk2" accent1="accent1" accent2="accent2" accent3="accent3" accent4="accent4" accent5="accent5" accent6="accent6" hlink="hlink" folHlink="folHlink"/>
  <p:sldLayoutIdLst>
    <p:sldLayoutId id="2147501981" r:id="rId1"/>
    <p:sldLayoutId id="2147501982" r:id="rId2"/>
    <p:sldLayoutId id="2147501983" r:id="rId3"/>
    <p:sldLayoutId id="2147501984" r:id="rId4"/>
    <p:sldLayoutId id="2147501985" r:id="rId5"/>
    <p:sldLayoutId id="2147501986" r:id="rId6"/>
    <p:sldLayoutId id="2147501987" r:id="rId7"/>
    <p:sldLayoutId id="2147501988" r:id="rId8"/>
    <p:sldLayoutId id="2147501989" r:id="rId9"/>
    <p:sldLayoutId id="2147501990" r:id="rId10"/>
    <p:sldLayoutId id="2147501991" r:id="rId11"/>
    <p:sldLayoutId id="2147501992"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3/14/24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197490"/>
      </p:ext>
    </p:extLst>
  </p:cSld>
  <p:clrMap bg1="lt1" tx1="dk1" bg2="lt2" tx2="dk2" accent1="accent1" accent2="accent2" accent3="accent3" accent4="accent4" accent5="accent5" accent6="accent6" hlink="hlink" folHlink="folHlink"/>
  <p:sldLayoutIdLst>
    <p:sldLayoutId id="2147501994" r:id="rId1"/>
    <p:sldLayoutId id="2147501995" r:id="rId2"/>
    <p:sldLayoutId id="2147501996" r:id="rId3"/>
    <p:sldLayoutId id="2147501997" r:id="rId4"/>
    <p:sldLayoutId id="2147501998" r:id="rId5"/>
    <p:sldLayoutId id="2147501999" r:id="rId6"/>
    <p:sldLayoutId id="2147502000" r:id="rId7"/>
    <p:sldLayoutId id="2147502001" r:id="rId8"/>
    <p:sldLayoutId id="2147502002" r:id="rId9"/>
    <p:sldLayoutId id="2147502003"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447177925"/>
      </p:ext>
    </p:extLst>
  </p:cSld>
  <p:clrMap bg1="dk2" tx1="lt1" bg2="dk1" tx2="lt2" accent1="accent1" accent2="accent2" accent3="accent3" accent4="accent4" accent5="accent5" accent6="accent6" hlink="hlink" folHlink="folHlink"/>
  <p:sldLayoutIdLst>
    <p:sldLayoutId id="2147502005" r:id="rId1"/>
    <p:sldLayoutId id="2147502006" r:id="rId2"/>
    <p:sldLayoutId id="2147502007" r:id="rId3"/>
    <p:sldLayoutId id="2147502008" r:id="rId4"/>
    <p:sldLayoutId id="2147502009" r:id="rId5"/>
    <p:sldLayoutId id="2147502010" r:id="rId6"/>
    <p:sldLayoutId id="2147502011" r:id="rId7"/>
    <p:sldLayoutId id="2147502012" r:id="rId8"/>
    <p:sldLayoutId id="2147502013" r:id="rId9"/>
    <p:sldLayoutId id="2147502014" r:id="rId10"/>
    <p:sldLayoutId id="2147502015" r:id="rId11"/>
    <p:sldLayoutId id="2147502016" r:id="rId12"/>
    <p:sldLayoutId id="2147502017" r:id="rId13"/>
    <p:sldLayoutId id="214750201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0E6095-A939-3A42-9C2B-9918E6B626B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7236444"/>
      </p:ext>
    </p:extLst>
  </p:cSld>
  <p:clrMap bg1="lt1" tx1="dk1" bg2="lt2" tx2="dk2" accent1="accent1" accent2="accent2" accent3="accent3" accent4="accent4" accent5="accent5" accent6="accent6" hlink="hlink" folHlink="folHlink"/>
  <p:sldLayoutIdLst>
    <p:sldLayoutId id="2147502020" r:id="rId1"/>
    <p:sldLayoutId id="214750202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392335"/>
      </p:ext>
    </p:extLst>
  </p:cSld>
  <p:clrMap bg1="dk2" tx1="lt1" bg2="dk1" tx2="lt2" accent1="accent1" accent2="accent2" accent3="accent3" accent4="accent4" accent5="accent5" accent6="accent6" hlink="hlink" folHlink="folHlink"/>
  <p:sldLayoutIdLst>
    <p:sldLayoutId id="2147502023" r:id="rId1"/>
    <p:sldLayoutId id="2147502024" r:id="rId2"/>
    <p:sldLayoutId id="2147502025" r:id="rId3"/>
    <p:sldLayoutId id="2147502026" r:id="rId4"/>
    <p:sldLayoutId id="2147502027" r:id="rId5"/>
    <p:sldLayoutId id="2147502028" r:id="rId6"/>
    <p:sldLayoutId id="2147502029" r:id="rId7"/>
    <p:sldLayoutId id="2147502030" r:id="rId8"/>
    <p:sldLayoutId id="2147502031" r:id="rId9"/>
    <p:sldLayoutId id="2147502032" r:id="rId10"/>
    <p:sldLayoutId id="2147502033" r:id="rId11"/>
    <p:sldLayoutId id="2147502034" r:id="rId12"/>
    <p:sldLayoutId id="2147502035" r:id="rId13"/>
    <p:sldLayoutId id="2147502036" r:id="rId14"/>
    <p:sldLayoutId id="214750203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77" r:id="rId1"/>
    <p:sldLayoutId id="2147500478" r:id="rId2"/>
    <p:sldLayoutId id="2147500479" r:id="rId3"/>
    <p:sldLayoutId id="2147500480" r:id="rId4"/>
    <p:sldLayoutId id="2147500481" r:id="rId5"/>
    <p:sldLayoutId id="2147500482" r:id="rId6"/>
    <p:sldLayoutId id="2147500483" r:id="rId7"/>
    <p:sldLayoutId id="2147500484" r:id="rId8"/>
    <p:sldLayoutId id="2147500485" r:id="rId9"/>
    <p:sldLayoutId id="2147500486" r:id="rId10"/>
    <p:sldLayoutId id="214750048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44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4678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4678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253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D5D2CA8-D52A-C34E-B2CB-47CC60D82A6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09" r:id="rId1"/>
    <p:sldLayoutId id="2147500610" r:id="rId2"/>
    <p:sldLayoutId id="2147500611" r:id="rId3"/>
    <p:sldLayoutId id="2147500612" r:id="rId4"/>
    <p:sldLayoutId id="2147500613" r:id="rId5"/>
    <p:sldLayoutId id="2147500614" r:id="rId6"/>
    <p:sldLayoutId id="2147500615" r:id="rId7"/>
    <p:sldLayoutId id="2147500616" r:id="rId8"/>
    <p:sldLayoutId id="2147500617" r:id="rId9"/>
    <p:sldLayoutId id="2147500618" r:id="rId10"/>
    <p:sldLayoutId id="214750061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6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1028"/>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a:cs typeface="ＭＳ Ｐゴシック"/>
              </a:defRPr>
            </a:lvl1pPr>
          </a:lstStyle>
          <a:p>
            <a:pPr>
              <a:defRPr/>
            </a:pPr>
            <a:endParaRPr lang="en-US"/>
          </a:p>
        </p:txBody>
      </p:sp>
      <p:sp>
        <p:nvSpPr>
          <p:cNvPr id="160773" name="Rectangle 1029"/>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a:cs typeface="ＭＳ Ｐゴシック"/>
              </a:defRPr>
            </a:lvl1pPr>
          </a:lstStyle>
          <a:p>
            <a:pPr>
              <a:defRPr/>
            </a:pPr>
            <a:endParaRPr lang="en-US"/>
          </a:p>
        </p:txBody>
      </p:sp>
      <p:sp>
        <p:nvSpPr>
          <p:cNvPr id="160774" name="Rectangle 1030"/>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b="1">
                <a:solidFill>
                  <a:srgbClr val="FFFFFF"/>
                </a:solidFill>
                <a:latin typeface="Arial"/>
                <a:cs typeface="ＭＳ Ｐゴシック"/>
              </a:defRPr>
            </a:lvl1pPr>
          </a:lstStyle>
          <a:p>
            <a:pPr>
              <a:defRPr/>
            </a:pPr>
            <a:fld id="{3539A5F6-F323-674B-9E9E-A8C5E41C86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811" r:id="rId1"/>
    <p:sldLayoutId id="2147500812" r:id="rId2"/>
    <p:sldLayoutId id="2147500813" r:id="rId3"/>
    <p:sldLayoutId id="2147500814" r:id="rId4"/>
    <p:sldLayoutId id="2147500815" r:id="rId5"/>
    <p:sldLayoutId id="2147500816" r:id="rId6"/>
    <p:sldLayoutId id="2147500817" r:id="rId7"/>
    <p:sldLayoutId id="2147500818" r:id="rId8"/>
    <p:sldLayoutId id="2147500819" r:id="rId9"/>
    <p:sldLayoutId id="2147500820" r:id="rId10"/>
    <p:sldLayoutId id="2147500821"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253.xml"/><Relationship Id="rId4"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1.xml"/><Relationship Id="rId1" Type="http://schemas.openxmlformats.org/officeDocument/2006/relationships/slideLayout" Target="../slideLayouts/slideLayout256.xml"/><Relationship Id="rId5" Type="http://schemas.openxmlformats.org/officeDocument/2006/relationships/image" Target="../media/image107.jpe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2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74.xml"/><Relationship Id="rId1" Type="http://schemas.openxmlformats.org/officeDocument/2006/relationships/slideLayout" Target="../slideLayouts/slideLayout2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26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263.xml"/><Relationship Id="rId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7.xml"/><Relationship Id="rId1" Type="http://schemas.openxmlformats.org/officeDocument/2006/relationships/slideLayout" Target="../slideLayouts/slideLayout26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9.xml"/><Relationship Id="rId1" Type="http://schemas.openxmlformats.org/officeDocument/2006/relationships/slideLayout" Target="../slideLayouts/slideLayout12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0.xml"/><Relationship Id="rId1" Type="http://schemas.openxmlformats.org/officeDocument/2006/relationships/slideLayout" Target="../slideLayouts/slideLayout29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1.xml"/><Relationship Id="rId1" Type="http://schemas.openxmlformats.org/officeDocument/2006/relationships/slideLayout" Target="../slideLayouts/slideLayout28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28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2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4.xml"/><Relationship Id="rId1" Type="http://schemas.openxmlformats.org/officeDocument/2006/relationships/slideLayout" Target="../slideLayouts/slideLayout28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27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8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8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2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0.xml"/><Relationship Id="rId1" Type="http://schemas.openxmlformats.org/officeDocument/2006/relationships/slideLayout" Target="../slideLayouts/slideLayout27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3.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11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12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28.xml"/><Relationship Id="rId1" Type="http://schemas.openxmlformats.org/officeDocument/2006/relationships/tags" Target="../tags/tag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111.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5.xml"/><Relationship Id="rId1" Type="http://schemas.openxmlformats.org/officeDocument/2006/relationships/slideLayout" Target="../slideLayouts/slideLayout84.xml"/><Relationship Id="rId4" Type="http://schemas.openxmlformats.org/officeDocument/2006/relationships/image" Target="../media/image126.png"/></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6.xml"/><Relationship Id="rId1" Type="http://schemas.openxmlformats.org/officeDocument/2006/relationships/slideLayout" Target="../slideLayouts/slideLayout84.xml"/><Relationship Id="rId4" Type="http://schemas.openxmlformats.org/officeDocument/2006/relationships/image" Target="../media/image126.png"/></Relationships>
</file>

<file path=ppt/slides/_rels/slide1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84.xml"/><Relationship Id="rId5" Type="http://schemas.openxmlformats.org/officeDocument/2006/relationships/image" Target="../media/image129.jpeg"/><Relationship Id="rId4" Type="http://schemas.openxmlformats.org/officeDocument/2006/relationships/image" Target="../media/image1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5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8.xml"/><Relationship Id="rId1" Type="http://schemas.openxmlformats.org/officeDocument/2006/relationships/slideLayout" Target="../slideLayouts/slideLayout84.xml"/><Relationship Id="rId5" Type="http://schemas.openxmlformats.org/officeDocument/2006/relationships/image" Target="../media/image107.jpeg"/><Relationship Id="rId4" Type="http://schemas.openxmlformats.org/officeDocument/2006/relationships/image" Target="../media/image131.png"/></Relationships>
</file>

<file path=ppt/slides/_rels/slide1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9.xml"/><Relationship Id="rId1" Type="http://schemas.openxmlformats.org/officeDocument/2006/relationships/slideLayout" Target="../slideLayouts/slideLayout8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0.xml"/><Relationship Id="rId1" Type="http://schemas.openxmlformats.org/officeDocument/2006/relationships/slideLayout" Target="../slideLayouts/slideLayout8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1.xml"/><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2.xml"/><Relationship Id="rId1" Type="http://schemas.openxmlformats.org/officeDocument/2006/relationships/slideLayout" Target="../slideLayouts/slideLayout415.xml"/></Relationships>
</file>

<file path=ppt/slides/_rels/slide1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3.xml"/><Relationship Id="rId1" Type="http://schemas.openxmlformats.org/officeDocument/2006/relationships/slideLayout" Target="../slideLayouts/slideLayout428.xml"/></Relationships>
</file>

<file path=ppt/slides/_rels/slide1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4.xml"/><Relationship Id="rId1" Type="http://schemas.openxmlformats.org/officeDocument/2006/relationships/slideLayout" Target="../slideLayouts/slideLayout429.xml"/></Relationships>
</file>

<file path=ppt/slides/_rels/slide1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5.xml"/><Relationship Id="rId1" Type="http://schemas.openxmlformats.org/officeDocument/2006/relationships/slideLayout" Target="../slideLayouts/slideLayout429.xml"/></Relationships>
</file>

<file path=ppt/slides/_rels/slide1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6.xml"/><Relationship Id="rId1" Type="http://schemas.openxmlformats.org/officeDocument/2006/relationships/slideLayout" Target="../slideLayouts/slideLayout42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26.xm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319.xml"/><Relationship Id="rId4" Type="http://schemas.openxmlformats.org/officeDocument/2006/relationships/image" Target="../media/image13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2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32.xml"/></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8.xml"/><Relationship Id="rId1" Type="http://schemas.openxmlformats.org/officeDocument/2006/relationships/slideLayout" Target="../slideLayouts/slideLayout136.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8.xml"/></Relationships>
</file>

<file path=ppt/slides/_rels/slide2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2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0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6.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6.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6.xml"/></Relationships>
</file>

<file path=ppt/slides/_rels/slide3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26.xml"/></Relationships>
</file>

<file path=ppt/slides/_rels/slide3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2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36.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6.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26.xml"/></Relationships>
</file>

<file path=ppt/slides/_rels/slide4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26.xml"/></Relationships>
</file>

<file path=ppt/slides/_rels/slide4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48.xml"/></Relationships>
</file>

<file path=ppt/slides/_rels/slide4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2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41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428.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429.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429.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42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4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6.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9.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0.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30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96.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19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4.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14.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21.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21.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6.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3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11.xml"/><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386.xml"/></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11.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373.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373.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123.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123.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123.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11.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123.xml"/><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123.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37.xml"/></Relationships>
</file>

<file path=ppt/slides/_rels/slide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3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45.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2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19137" name="Rectangle 2"/>
          <p:cNvSpPr>
            <a:spLocks noGrp="1" noChangeArrowheads="1"/>
          </p:cNvSpPr>
          <p:nvPr>
            <p:ph type="ctrTitle"/>
          </p:nvPr>
        </p:nvSpPr>
        <p:spPr>
          <a:xfrm>
            <a:off x="0" y="44624"/>
            <a:ext cx="9144000" cy="682261"/>
          </a:xfrm>
          <a:solidFill>
            <a:srgbClr val="000000"/>
          </a:solidFill>
        </p:spPr>
        <p:txBody>
          <a:bodyPr/>
          <a:lstStyle/>
          <a:p>
            <a:pPr eaLnBrk="1" hangingPunct="1"/>
            <a:r>
              <a:rPr kumimoji="1" lang="en-US" altLang="zh-CN" sz="3200" b="1" dirty="0">
                <a:solidFill>
                  <a:schemeClr val="bg1"/>
                </a:solidFill>
                <a:latin typeface="Arial" charset="0"/>
              </a:rPr>
              <a:t>Judgment on the 12-Nation Coalition</a:t>
            </a:r>
            <a:endParaRPr kumimoji="1" lang="en-US" altLang="zh-CN" sz="20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Babylon</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Philistia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Moab</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Damascus (Syria)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Israel</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Ethiopia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Egypt</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Babylon by the Sea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Edom</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Arabia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Jerusalem (Judah)</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Tyre</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Assyria</a:t>
            </a:r>
          </a:p>
        </p:txBody>
      </p:sp>
      <p:sp>
        <p:nvSpPr>
          <p:cNvPr id="14" name="TextBox 13"/>
          <p:cNvSpPr txBox="1"/>
          <p:nvPr/>
        </p:nvSpPr>
        <p:spPr>
          <a:xfrm>
            <a:off x="518313"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Philistia</a:t>
            </a:r>
          </a:p>
        </p:txBody>
      </p:sp>
      <p:sp>
        <p:nvSpPr>
          <p:cNvPr id="20" name="TextBox 19"/>
          <p:cNvSpPr txBox="1"/>
          <p:nvPr/>
        </p:nvSpPr>
        <p:spPr>
          <a:xfrm>
            <a:off x="1124608" y="5571859"/>
            <a:ext cx="1436612" cy="584775"/>
          </a:xfrm>
          <a:prstGeom prst="rect">
            <a:avLst/>
          </a:prstGeom>
          <a:noFill/>
        </p:spPr>
        <p:txBody>
          <a:bodyPr wrap="none" rtlCol="0">
            <a:spAutoFit/>
          </a:bodyPr>
          <a:lstStyle/>
          <a:p>
            <a:pPr lvl="0"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1" name="TextBox 20"/>
          <p:cNvSpPr txBox="1"/>
          <p:nvPr/>
        </p:nvSpPr>
        <p:spPr>
          <a:xfrm>
            <a:off x="3389131" y="563063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Babylon</a:t>
            </a:r>
          </a:p>
        </p:txBody>
      </p:sp>
      <p:sp>
        <p:nvSpPr>
          <p:cNvPr id="23" name="TextBox 22"/>
          <p:cNvSpPr txBox="1"/>
          <p:nvPr/>
        </p:nvSpPr>
        <p:spPr>
          <a:xfrm>
            <a:off x="6602564" y="3613039"/>
            <a:ext cx="244865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Judah</a:t>
            </a:r>
          </a:p>
        </p:txBody>
      </p:sp>
      <p:sp>
        <p:nvSpPr>
          <p:cNvPr id="25" name="TextBox 24"/>
          <p:cNvSpPr txBox="1"/>
          <p:nvPr/>
        </p:nvSpPr>
        <p:spPr>
          <a:xfrm>
            <a:off x="2898137" y="4638621"/>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Phoenicia</a:t>
            </a:r>
          </a:p>
        </p:txBody>
      </p:sp>
      <p:sp>
        <p:nvSpPr>
          <p:cNvPr id="28" name="Rectangle 2">
            <a:extLst>
              <a:ext uri="{FF2B5EF4-FFF2-40B4-BE49-F238E27FC236}">
                <a16:creationId xmlns:a16="http://schemas.microsoft.com/office/drawing/2014/main" id="{F48809B7-1D6D-78D5-30EC-4F6D7D9E87BC}"/>
              </a:ext>
            </a:extLst>
          </p:cNvPr>
          <p:cNvSpPr txBox="1">
            <a:spLocks noChangeArrowheads="1"/>
          </p:cNvSpPr>
          <p:nvPr/>
        </p:nvSpPr>
        <p:spPr bwMode="auto">
          <a:xfrm>
            <a:off x="4171932" y="4736424"/>
            <a:ext cx="4942717" cy="92308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Isaiah 13–23</a:t>
            </a:r>
            <a:endParaRPr kumimoji="1" lang="en-US" altLang="zh-CN"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3254A288-1272-80F6-8E9B-C50E36C9A867}"/>
              </a:ext>
            </a:extLst>
          </p:cNvPr>
          <p:cNvSpPr>
            <a:spLocks noChangeArrowheads="1"/>
          </p:cNvSpPr>
          <p:nvPr/>
        </p:nvSpPr>
        <p:spPr bwMode="auto">
          <a:xfrm>
            <a:off x="0" y="6389661"/>
            <a:ext cx="9166225"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fontAlgn="auto">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Geneva"/>
                <a:cs typeface="Arial"/>
              </a:rPr>
              <a:t>Dr. Rick Griffith • </a:t>
            </a:r>
            <a:r>
              <a:rPr lang="en-US" sz="1600" b="1" kern="0" dirty="0">
                <a:solidFill>
                  <a:srgbClr val="FFFFFF"/>
                </a:solidFill>
                <a:effectLst>
                  <a:outerShdw blurRad="38100" dist="38100" dir="2700000" algn="tl">
                    <a:srgbClr val="000000"/>
                  </a:outerShdw>
                </a:effectLst>
                <a:latin typeface="Arial"/>
                <a:cs typeface="Arial"/>
              </a:rPr>
              <a:t>Jordan Evangelical Theological Seminary</a:t>
            </a:r>
            <a:r>
              <a:rPr lang="en-US" sz="1600" b="1" kern="0" dirty="0">
                <a:solidFill>
                  <a:srgbClr val="FFFFFF"/>
                </a:solidFill>
                <a:effectLst>
                  <a:outerShdw blurRad="38100" dist="38100" dir="2700000" algn="tl">
                    <a:srgbClr val="000000"/>
                  </a:outerShdw>
                </a:effectLst>
                <a:latin typeface="Arial"/>
                <a:ea typeface="Geneva"/>
                <a:cs typeface="Arial"/>
              </a:rPr>
              <a:t> • BibleStudyDownloads.org</a:t>
            </a:r>
          </a:p>
        </p:txBody>
      </p:sp>
      <p:sp>
        <p:nvSpPr>
          <p:cNvPr id="219138" name="Text Box 5"/>
          <p:cNvSpPr txBox="1">
            <a:spLocks noChangeArrowheads="1"/>
          </p:cNvSpPr>
          <p:nvPr/>
        </p:nvSpPr>
        <p:spPr bwMode="auto">
          <a:xfrm>
            <a:off x="8388988" y="150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457</a:t>
            </a:r>
          </a:p>
        </p:txBody>
      </p:sp>
    </p:spTree>
    <p:extLst>
      <p:ext uri="{BB962C8B-B14F-4D97-AF65-F5344CB8AC3E}">
        <p14:creationId xmlns:p14="http://schemas.microsoft.com/office/powerpoint/2010/main" val="31606295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en-US" sz="2400" b="1">
                <a:latin typeface="Arial" charset="0"/>
                <a:ea typeface="ＭＳ Ｐゴシック" charset="0"/>
                <a:cs typeface="ＭＳ Ｐゴシック" charset="0"/>
              </a:rPr>
              <a:t>Babylonians had </a:t>
            </a:r>
            <a:r>
              <a:rPr lang="en-US" sz="2400" b="1" u="sng">
                <a:latin typeface="Arial" charset="0"/>
                <a:ea typeface="ＭＳ Ｐゴシック" charset="0"/>
                <a:cs typeface="ＭＳ Ｐゴシック" charset="0"/>
              </a:rPr>
              <a:t>many</a:t>
            </a:r>
            <a:r>
              <a:rPr lang="en-US" sz="2400" b="1">
                <a:latin typeface="Arial" charset="0"/>
                <a:ea typeface="ＭＳ Ｐゴシック" charset="0"/>
                <a:cs typeface="ＭＳ Ｐゴシック" charset="0"/>
              </a:rPr>
              <a:t> gods – Sumerian, Akkadian, imports from mountainous regions (N &amp; E of Meso.) – which reflected their needs and fears</a:t>
            </a:r>
          </a:p>
          <a:p>
            <a:pPr eaLnBrk="1" hangingPunct="1">
              <a:lnSpc>
                <a:spcPct val="80000"/>
              </a:lnSpc>
              <a:buFontTx/>
              <a:buNone/>
            </a:pPr>
            <a:endParaRPr lang="en-US" sz="2000" b="1">
              <a:latin typeface="Arial" charset="0"/>
              <a:ea typeface="ＭＳ Ｐゴシック" charset="0"/>
              <a:cs typeface="ＭＳ Ｐゴシック" charset="0"/>
            </a:endParaRPr>
          </a:p>
        </p:txBody>
      </p:sp>
      <p:sp>
        <p:nvSpPr>
          <p:cNvPr id="124931" name="Text Box 3"/>
          <p:cNvSpPr txBox="1">
            <a:spLocks noChangeArrowheads="1"/>
          </p:cNvSpPr>
          <p:nvPr/>
        </p:nvSpPr>
        <p:spPr bwMode="auto">
          <a:xfrm>
            <a:off x="304800" y="2819400"/>
            <a:ext cx="6096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Marduk (Bel / Baal)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1. Son of Ea (wisdom)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2. Chief of Babylon</a:t>
            </a:r>
            <a:r>
              <a:rPr kumimoji="0" lang="fr-FR"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 gods (rising sun)</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3. Temples &amp; a huge ziggurat (the temple of Esgalia)</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4. Wife called Sarpanitu / Son - Nabu</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5. Sacred number 10 / Planet Jupiter</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6. Statue of pure gold – Babylon</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7. Made men and fashioned the world</a:t>
            </a: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1381"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2">
            <a:extLst>
              <a:ext uri="{FF2B5EF4-FFF2-40B4-BE49-F238E27FC236}">
                <a16:creationId xmlns:a16="http://schemas.microsoft.com/office/drawing/2014/main" id="{6086B442-AFAF-C342-BA93-21EE348AAC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25730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Isaiah as an Example to Egypt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“In the year when King Sargon of Assyria sent his commander in chief to capture the Philistine city of Ashdod,  </a:t>
            </a:r>
            <a:r>
              <a:rPr lang="en-US" sz="2800" baseline="30000" dirty="0">
                <a:solidFill>
                  <a:srgbClr val="FFFFFF"/>
                </a:solidFill>
                <a:effectLst>
                  <a:glow rad="127000">
                    <a:srgbClr val="000000"/>
                  </a:glow>
                </a:effectLst>
              </a:rPr>
              <a:t>2 </a:t>
            </a:r>
            <a:r>
              <a:rPr lang="en-US" sz="2800" dirty="0">
                <a:solidFill>
                  <a:srgbClr val="FFFFFF"/>
                </a:solidFill>
                <a:effectLst>
                  <a:glow rad="127000">
                    <a:srgbClr val="000000"/>
                  </a:glow>
                </a:effectLst>
              </a:rPr>
              <a:t>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told Isaiah son of Amoz, ‘Take off the burlap you have been wearing, and remove your sandals.’ Isaiah did as he was told and walked around naked and barefoot. </a:t>
            </a:r>
          </a:p>
          <a:p>
            <a:endParaRPr lang="en-US" sz="2800" dirty="0">
              <a:solidFill>
                <a:srgbClr val="FFFFFF"/>
              </a:solidFill>
              <a:effectLst>
                <a:glow rad="127000">
                  <a:srgbClr val="000000"/>
                </a:glow>
              </a:effectLst>
            </a:endParaRPr>
          </a:p>
          <a:p>
            <a:r>
              <a:rPr lang="en-US" sz="2800" baseline="30000" dirty="0">
                <a:solidFill>
                  <a:srgbClr val="FFFFFF"/>
                </a:solidFill>
                <a:effectLst>
                  <a:glow rad="127000">
                    <a:srgbClr val="000000"/>
                  </a:glow>
                </a:effectLst>
              </a:rPr>
              <a:t>3  </a:t>
            </a:r>
            <a:r>
              <a:rPr lang="en-US" sz="2800" dirty="0">
                <a:solidFill>
                  <a:srgbClr val="FFFFFF"/>
                </a:solidFill>
                <a:effectLst>
                  <a:glow rad="127000">
                    <a:srgbClr val="000000"/>
                  </a:glow>
                </a:effectLst>
              </a:rPr>
              <a:t>Then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said, ‘My servant Isaiah has been walking around naked and barefoot for the last three years. This is a sign—a symbol of the terrible troubles I will bring upon Egypt and Ethiopia’”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a:t>
            </a:r>
            <a:r>
              <a:rPr lang="en-US" sz="2800" dirty="0">
                <a:solidFill>
                  <a:srgbClr val="FFFFFF"/>
                </a:solidFill>
                <a:effectLst>
                  <a:glow rad="127000">
                    <a:srgbClr val="000000"/>
                  </a:glow>
                </a:effectLst>
              </a:rPr>
              <a:t>20:1-3</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361214831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Don’t Trust Philistines Either</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3583405" y="2717135"/>
            <a:ext cx="5560595" cy="4096242"/>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endParaRPr lang="en-US" sz="2800" b="1" dirty="0"/>
          </a:p>
        </p:txBody>
      </p:sp>
      <p:sp>
        <p:nvSpPr>
          <p:cNvPr id="6" name="TextBox 5">
            <a:extLst>
              <a:ext uri="{FF2B5EF4-FFF2-40B4-BE49-F238E27FC236}">
                <a16:creationId xmlns:a16="http://schemas.microsoft.com/office/drawing/2014/main" id="{5C9D4389-CF0C-964C-9846-13B4BCB8DA39}"/>
              </a:ext>
            </a:extLst>
          </p:cNvPr>
          <p:cNvSpPr txBox="1"/>
          <p:nvPr/>
        </p:nvSpPr>
        <p:spPr>
          <a:xfrm>
            <a:off x="3753554" y="2843943"/>
            <a:ext cx="5301775" cy="3785652"/>
          </a:xfrm>
          <a:prstGeom prst="rect">
            <a:avLst/>
          </a:prstGeom>
          <a:noFill/>
        </p:spPr>
        <p:txBody>
          <a:bodyPr wrap="square" rtlCol="0">
            <a:spAutoFit/>
          </a:bodyPr>
          <a:lstStyle/>
          <a:p>
            <a:r>
              <a:rPr lang="en-US" sz="2000" b="1" dirty="0"/>
              <a:t>“For the king of Assyria will take away the Egyptians and Ethiopians as prisoners. He will make them walk naked and barefoot, both young and old, their buttocks bared, to the shame of Egypt. </a:t>
            </a:r>
            <a:r>
              <a:rPr lang="en-US" sz="2000" b="1" baseline="30000" dirty="0"/>
              <a:t>5 </a:t>
            </a:r>
            <a:r>
              <a:rPr lang="en-US" sz="2000" b="1" dirty="0"/>
              <a:t>Then the Philistines will be thrown into panic, for they counted on the power of Ethiopia and boasted of their allies in Egypt! </a:t>
            </a:r>
            <a:r>
              <a:rPr lang="en-US" sz="2000" b="1" baseline="30000" dirty="0"/>
              <a:t>6 </a:t>
            </a:r>
            <a:r>
              <a:rPr lang="en-US" sz="2000" b="1" dirty="0"/>
              <a:t>They will say, ‘If this can happen to Egypt, what chance do we have? We were counting on Egypt to protect us from the king of Assyria’” (Isaiah 20:4-6 NLT)</a:t>
            </a:r>
            <a:endParaRPr lang="en-US" sz="2000" dirty="0"/>
          </a:p>
        </p:txBody>
      </p:sp>
    </p:spTree>
    <p:extLst>
      <p:ext uri="{BB962C8B-B14F-4D97-AF65-F5344CB8AC3E}">
        <p14:creationId xmlns:p14="http://schemas.microsoft.com/office/powerpoint/2010/main" val="7028279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3000" fill="hold"/>
                                        <p:tgtEl>
                                          <p:spTgt spid="16"/>
                                        </p:tgtEl>
                                        <p:attrNameLst>
                                          <p:attrName>ppt_w</p:attrName>
                                        </p:attrNameLst>
                                      </p:cBhvr>
                                      <p:tavLst>
                                        <p:tav tm="0">
                                          <p:val>
                                            <p:strVal val="#ppt_w*0.70"/>
                                          </p:val>
                                        </p:tav>
                                        <p:tav tm="100000">
                                          <p:val>
                                            <p:strVal val="#ppt_w"/>
                                          </p:val>
                                        </p:tav>
                                      </p:tavLst>
                                    </p:anim>
                                    <p:anim calcmode="lin" valueType="num">
                                      <p:cBhvr>
                                        <p:cTn id="15" dur="3000" fill="hold"/>
                                        <p:tgtEl>
                                          <p:spTgt spid="16"/>
                                        </p:tgtEl>
                                        <p:attrNameLst>
                                          <p:attrName>ppt_h</p:attrName>
                                        </p:attrNameLst>
                                      </p:cBhvr>
                                      <p:tavLst>
                                        <p:tav tm="0">
                                          <p:val>
                                            <p:strVal val="#ppt_h"/>
                                          </p:val>
                                        </p:tav>
                                        <p:tav tm="100000">
                                          <p:val>
                                            <p:strVal val="#ppt_h"/>
                                          </p:val>
                                        </p:tav>
                                      </p:tavLst>
                                    </p:anim>
                                    <p:animEffect transition="in" filter="fade">
                                      <p:cBhvr>
                                        <p:cTn id="16"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21</a:t>
            </a:r>
          </a:p>
        </p:txBody>
      </p:sp>
    </p:spTree>
    <p:extLst>
      <p:ext uri="{BB962C8B-B14F-4D97-AF65-F5344CB8AC3E}">
        <p14:creationId xmlns:p14="http://schemas.microsoft.com/office/powerpoint/2010/main" val="12237900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 by the Sea</a:t>
            </a:r>
          </a:p>
        </p:txBody>
      </p:sp>
      <p:sp>
        <p:nvSpPr>
          <p:cNvPr id="16" name="Rectangle 2">
            <a:extLst>
              <a:ext uri="{FF2B5EF4-FFF2-40B4-BE49-F238E27FC236}">
                <a16:creationId xmlns:a16="http://schemas.microsoft.com/office/drawing/2014/main" id="{ACE04686-01CE-B44A-911B-497BDFC375F8}"/>
              </a:ext>
            </a:extLst>
          </p:cNvPr>
          <p:cNvSpPr txBox="1">
            <a:spLocks noChangeArrowheads="1"/>
          </p:cNvSpPr>
          <p:nvPr/>
        </p:nvSpPr>
        <p:spPr bwMode="auto">
          <a:xfrm>
            <a:off x="6928819" y="5480952"/>
            <a:ext cx="1803498"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21:1-10</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35062026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Babylon by the Sea</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44000" cy="1944216"/>
          </a:xfrm>
          <a:prstGeom prst="rect">
            <a:avLst/>
          </a:prstGeom>
          <a:solidFill>
            <a:schemeClr val="accent2">
              <a:lumMod val="50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“An </a:t>
            </a:r>
            <a:r>
              <a:rPr lang="en-US" sz="2800" dirty="0">
                <a:solidFill>
                  <a:srgbClr val="FFFF00"/>
                </a:solidFill>
                <a:effectLst>
                  <a:glow rad="127000">
                    <a:srgbClr val="000000"/>
                  </a:glow>
                </a:effectLst>
              </a:rPr>
              <a:t>oracle</a:t>
            </a:r>
            <a:r>
              <a:rPr lang="en-US" sz="2800" dirty="0">
                <a:solidFill>
                  <a:srgbClr val="FFFFFF"/>
                </a:solidFill>
                <a:effectLst>
                  <a:glow rad="127000">
                    <a:srgbClr val="000000"/>
                  </a:glow>
                </a:effectLst>
              </a:rPr>
              <a:t> concerning </a:t>
            </a:r>
            <a:r>
              <a:rPr lang="en-US" sz="2800" dirty="0">
                <a:solidFill>
                  <a:srgbClr val="FFFF00"/>
                </a:solidFill>
                <a:effectLst>
                  <a:glow rad="127000">
                    <a:srgbClr val="000000"/>
                  </a:glow>
                </a:effectLst>
              </a:rPr>
              <a:t>the Desert by the Sea</a:t>
            </a:r>
            <a:r>
              <a:rPr lang="en-US" sz="2800" dirty="0">
                <a:solidFill>
                  <a:srgbClr val="FFFFFF"/>
                </a:solidFill>
                <a:effectLst>
                  <a:glow rad="127000">
                    <a:srgbClr val="000000"/>
                  </a:glow>
                </a:effectLst>
              </a:rPr>
              <a:t>: </a:t>
            </a:r>
          </a:p>
          <a:p>
            <a:r>
              <a:rPr lang="en-US" sz="2800" dirty="0">
                <a:solidFill>
                  <a:srgbClr val="FFFFFF"/>
                </a:solidFill>
                <a:effectLst>
                  <a:glow rad="127000">
                    <a:srgbClr val="000000"/>
                  </a:glow>
                </a:effectLst>
              </a:rPr>
              <a:t>  Like whirlwinds sweeping through the southland,</a:t>
            </a:r>
          </a:p>
          <a:p>
            <a:r>
              <a:rPr lang="en-US" sz="2800" dirty="0">
                <a:solidFill>
                  <a:srgbClr val="FFFFFF"/>
                </a:solidFill>
                <a:effectLst>
                  <a:glow rad="127000">
                    <a:srgbClr val="000000"/>
                  </a:glow>
                </a:effectLst>
              </a:rPr>
              <a:t>an </a:t>
            </a:r>
            <a:r>
              <a:rPr lang="en-US" sz="2800" dirty="0">
                <a:solidFill>
                  <a:srgbClr val="FFFF00"/>
                </a:solidFill>
                <a:effectLst>
                  <a:glow rad="127000">
                    <a:srgbClr val="000000"/>
                  </a:glow>
                </a:effectLst>
              </a:rPr>
              <a:t>invader</a:t>
            </a:r>
            <a:r>
              <a:rPr lang="en-US" sz="2800" dirty="0">
                <a:solidFill>
                  <a:srgbClr val="FFFFFF"/>
                </a:solidFill>
                <a:effectLst>
                  <a:glow rad="127000">
                    <a:srgbClr val="000000"/>
                  </a:glow>
                </a:effectLst>
              </a:rPr>
              <a:t> comes from the </a:t>
            </a:r>
            <a:r>
              <a:rPr lang="en-US" sz="2800" dirty="0">
                <a:solidFill>
                  <a:srgbClr val="FFFF00"/>
                </a:solidFill>
                <a:effectLst>
                  <a:glow rad="127000">
                    <a:srgbClr val="000000"/>
                  </a:glow>
                </a:effectLst>
              </a:rPr>
              <a:t>desert</a:t>
            </a:r>
            <a:r>
              <a:rPr lang="en-US" sz="2800" dirty="0">
                <a:solidFill>
                  <a:srgbClr val="FFFFFF"/>
                </a:solidFill>
                <a:effectLst>
                  <a:glow rad="127000">
                    <a:srgbClr val="000000"/>
                  </a:glow>
                </a:effectLst>
              </a:rPr>
              <a:t>,</a:t>
            </a:r>
          </a:p>
          <a:p>
            <a:r>
              <a:rPr lang="en-US" sz="2800" dirty="0">
                <a:solidFill>
                  <a:srgbClr val="FFFFFF"/>
                </a:solidFill>
                <a:effectLst>
                  <a:glow rad="127000">
                    <a:srgbClr val="000000"/>
                  </a:glow>
                </a:effectLst>
              </a:rPr>
              <a:t>from a land of terror”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a:t>
            </a:r>
            <a:r>
              <a:rPr lang="en-US" sz="2800" dirty="0">
                <a:solidFill>
                  <a:srgbClr val="FFFFFF"/>
                </a:solidFill>
                <a:effectLst>
                  <a:glow rad="127000">
                    <a:srgbClr val="000000"/>
                  </a:glow>
                </a:effectLst>
              </a:rPr>
              <a:t>21:1</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
        <p:nvSpPr>
          <p:cNvPr id="5" name="Rectangle 2">
            <a:extLst>
              <a:ext uri="{FF2B5EF4-FFF2-40B4-BE49-F238E27FC236}">
                <a16:creationId xmlns:a16="http://schemas.microsoft.com/office/drawing/2014/main" id="{691CF2B6-C7B8-F048-B4BD-774928CF6CBB}"/>
              </a:ext>
            </a:extLst>
          </p:cNvPr>
          <p:cNvSpPr txBox="1">
            <a:spLocks noChangeArrowheads="1"/>
          </p:cNvSpPr>
          <p:nvPr/>
        </p:nvSpPr>
        <p:spPr bwMode="auto">
          <a:xfrm>
            <a:off x="0" y="3212976"/>
            <a:ext cx="9144000" cy="28125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FFFFFF"/>
                </a:solidFill>
                <a:effectLst>
                  <a:glow rad="127000">
                    <a:srgbClr val="000000"/>
                  </a:glow>
                </a:effectLst>
              </a:rPr>
              <a:t>“21:1. In this </a:t>
            </a:r>
            <a:r>
              <a:rPr lang="en-US" sz="2400" dirty="0">
                <a:solidFill>
                  <a:srgbClr val="FFFF00"/>
                </a:solidFill>
                <a:effectLst>
                  <a:glow rad="127000">
                    <a:srgbClr val="000000"/>
                  </a:glow>
                </a:effectLst>
              </a:rPr>
              <a:t>oracle</a:t>
            </a:r>
            <a:r>
              <a:rPr lang="en-US" sz="2400" dirty="0">
                <a:solidFill>
                  <a:srgbClr val="FFFFFF"/>
                </a:solidFill>
                <a:effectLst>
                  <a:glow rad="127000">
                    <a:srgbClr val="000000"/>
                  </a:glow>
                </a:effectLst>
              </a:rPr>
              <a:t> (see comments on 13:1) Isaiah pictured an invasion of </a:t>
            </a:r>
            <a:r>
              <a:rPr lang="en-US" sz="2400" dirty="0">
                <a:solidFill>
                  <a:srgbClr val="FFFF00"/>
                </a:solidFill>
                <a:effectLst>
                  <a:glow rad="127000">
                    <a:srgbClr val="000000"/>
                  </a:glow>
                </a:effectLst>
              </a:rPr>
              <a:t>the Desert by the Sea </a:t>
            </a:r>
            <a:r>
              <a:rPr lang="en-US" sz="2400" dirty="0">
                <a:solidFill>
                  <a:srgbClr val="FFFFFF"/>
                </a:solidFill>
                <a:effectLst>
                  <a:glow rad="127000">
                    <a:srgbClr val="000000"/>
                  </a:glow>
                </a:effectLst>
              </a:rPr>
              <a:t>(i.e., Babylon by the Persian Gulf) as being like an approaching </a:t>
            </a:r>
            <a:r>
              <a:rPr lang="en-US" sz="2400" dirty="0">
                <a:solidFill>
                  <a:srgbClr val="FFFF00"/>
                </a:solidFill>
                <a:effectLst>
                  <a:glow rad="127000">
                    <a:srgbClr val="000000"/>
                  </a:glow>
                </a:effectLst>
              </a:rPr>
              <a:t>desert</a:t>
            </a:r>
            <a:r>
              <a:rPr lang="en-US" sz="2400" dirty="0">
                <a:solidFill>
                  <a:srgbClr val="FFFFFF"/>
                </a:solidFill>
                <a:effectLst>
                  <a:glow rad="127000">
                    <a:srgbClr val="000000"/>
                  </a:glow>
                </a:effectLst>
              </a:rPr>
              <a:t> storm. The </a:t>
            </a:r>
            <a:r>
              <a:rPr lang="en-US" sz="2400" dirty="0">
                <a:solidFill>
                  <a:srgbClr val="FFFF00"/>
                </a:solidFill>
                <a:effectLst>
                  <a:glow rad="127000">
                    <a:srgbClr val="000000"/>
                  </a:glow>
                </a:effectLst>
              </a:rPr>
              <a:t>invader</a:t>
            </a:r>
            <a:r>
              <a:rPr lang="en-US" sz="2400" dirty="0">
                <a:solidFill>
                  <a:srgbClr val="FFFFFF"/>
                </a:solidFill>
                <a:effectLst>
                  <a:glow rad="127000">
                    <a:srgbClr val="000000"/>
                  </a:glow>
                </a:effectLst>
              </a:rPr>
              <a:t> was probably Marduk-</a:t>
            </a:r>
            <a:r>
              <a:rPr lang="en-US" sz="2400" dirty="0" err="1">
                <a:solidFill>
                  <a:srgbClr val="FFFFFF"/>
                </a:solidFill>
                <a:effectLst>
                  <a:glow rad="127000">
                    <a:srgbClr val="000000"/>
                  </a:glow>
                </a:effectLst>
              </a:rPr>
              <a:t>apal</a:t>
            </a:r>
            <a:r>
              <a:rPr lang="en-US" sz="2400" dirty="0">
                <a:solidFill>
                  <a:srgbClr val="FFFFFF"/>
                </a:solidFill>
                <a:effectLst>
                  <a:glow rad="127000">
                    <a:srgbClr val="000000"/>
                  </a:glow>
                </a:effectLst>
              </a:rPr>
              <a:t>-</a:t>
            </a:r>
            <a:r>
              <a:rPr lang="en-US" sz="2400" dirty="0" err="1">
                <a:solidFill>
                  <a:srgbClr val="FFFFFF"/>
                </a:solidFill>
                <a:effectLst>
                  <a:glow rad="127000">
                    <a:srgbClr val="000000"/>
                  </a:glow>
                </a:effectLst>
              </a:rPr>
              <a:t>iddina</a:t>
            </a:r>
            <a:r>
              <a:rPr lang="en-US" sz="2400" dirty="0">
                <a:solidFill>
                  <a:srgbClr val="FFFFFF"/>
                </a:solidFill>
                <a:effectLst>
                  <a:glow rad="127000">
                    <a:srgbClr val="000000"/>
                  </a:glow>
                </a:effectLst>
              </a:rPr>
              <a:t> (Merodach-</a:t>
            </a:r>
            <a:r>
              <a:rPr lang="en-US" sz="2400" dirty="0" err="1">
                <a:solidFill>
                  <a:srgbClr val="FFFFFF"/>
                </a:solidFill>
                <a:effectLst>
                  <a:glow rad="127000">
                    <a:srgbClr val="000000"/>
                  </a:glow>
                </a:effectLst>
              </a:rPr>
              <a:t>Baladan</a:t>
            </a:r>
            <a:r>
              <a:rPr lang="en-US" sz="2400" dirty="0">
                <a:solidFill>
                  <a:srgbClr val="FFFFFF"/>
                </a:solidFill>
                <a:effectLst>
                  <a:glow rad="127000">
                    <a:srgbClr val="000000"/>
                  </a:glow>
                </a:effectLst>
              </a:rPr>
              <a:t>) who arose suddenly from the desert regions to revolt against Assyria” </a:t>
            </a:r>
            <a:br>
              <a:rPr lang="en-US" sz="2400" dirty="0">
                <a:solidFill>
                  <a:srgbClr val="FFFFFF"/>
                </a:solidFill>
                <a:effectLst>
                  <a:glow rad="127000">
                    <a:srgbClr val="000000"/>
                  </a:glow>
                </a:effectLst>
              </a:rPr>
            </a:br>
            <a:r>
              <a:rPr lang="en-US" sz="2400" dirty="0">
                <a:solidFill>
                  <a:srgbClr val="FFFFFF"/>
                </a:solidFill>
                <a:effectLst>
                  <a:glow rad="127000">
                    <a:srgbClr val="000000"/>
                  </a:glow>
                </a:effectLst>
              </a:rPr>
              <a:t>(John A. Martin, “Isaiah,” in </a:t>
            </a:r>
            <a:r>
              <a:rPr lang="en-US" sz="2400" i="1" dirty="0">
                <a:solidFill>
                  <a:srgbClr val="FFFFFF"/>
                </a:solidFill>
                <a:effectLst>
                  <a:glow rad="127000">
                    <a:srgbClr val="000000"/>
                  </a:glow>
                </a:effectLst>
              </a:rPr>
              <a:t>BKC</a:t>
            </a:r>
            <a:r>
              <a:rPr lang="en-US" sz="2400" dirty="0">
                <a:solidFill>
                  <a:srgbClr val="FFFFFF"/>
                </a:solidFill>
                <a:effectLst>
                  <a:glow rad="127000">
                    <a:srgbClr val="000000"/>
                  </a:glow>
                </a:effectLst>
              </a:rPr>
              <a:t>, 1:1068).</a:t>
            </a:r>
          </a:p>
        </p:txBody>
      </p:sp>
    </p:spTree>
    <p:extLst>
      <p:ext uri="{BB962C8B-B14F-4D97-AF65-F5344CB8AC3E}">
        <p14:creationId xmlns:p14="http://schemas.microsoft.com/office/powerpoint/2010/main" val="247396790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Babylon by the Sea</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3140968"/>
            <a:ext cx="9144000" cy="37170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FFFFFF"/>
                </a:solidFill>
                <a:effectLst>
                  <a:glow rad="127000">
                    <a:srgbClr val="000000"/>
                  </a:glow>
                </a:effectLst>
              </a:rPr>
              <a:t>“21:2. God gave Isaiah a </a:t>
            </a:r>
            <a:r>
              <a:rPr lang="en-US" sz="2400" dirty="0">
                <a:solidFill>
                  <a:srgbClr val="FFFF00"/>
                </a:solidFill>
                <a:effectLst>
                  <a:glow rad="127000">
                    <a:srgbClr val="000000"/>
                  </a:glow>
                </a:effectLst>
              </a:rPr>
              <a:t>vision</a:t>
            </a:r>
            <a:r>
              <a:rPr lang="en-US" sz="2400" dirty="0">
                <a:solidFill>
                  <a:srgbClr val="FFFFFF"/>
                </a:solidFill>
                <a:effectLst>
                  <a:glow rad="127000">
                    <a:srgbClr val="000000"/>
                  </a:glow>
                </a:effectLst>
              </a:rPr>
              <a:t> about the Babylonian uprising against Assyria. The prophet heard the battle cry for </a:t>
            </a:r>
            <a:r>
              <a:rPr lang="en-US" sz="2400" dirty="0">
                <a:solidFill>
                  <a:srgbClr val="FFFF00"/>
                </a:solidFill>
                <a:effectLst>
                  <a:glow rad="127000">
                    <a:srgbClr val="000000"/>
                  </a:glow>
                </a:effectLst>
              </a:rPr>
              <a:t>Elam</a:t>
            </a:r>
            <a:r>
              <a:rPr lang="en-US" sz="2400" dirty="0">
                <a:solidFill>
                  <a:srgbClr val="FFFFFF"/>
                </a:solidFill>
                <a:effectLst>
                  <a:glow rad="127000">
                    <a:srgbClr val="000000"/>
                  </a:glow>
                </a:effectLst>
              </a:rPr>
              <a:t> and </a:t>
            </a:r>
            <a:r>
              <a:rPr lang="en-US" sz="2400" dirty="0">
                <a:solidFill>
                  <a:srgbClr val="FFFF00"/>
                </a:solidFill>
                <a:effectLst>
                  <a:glow rad="127000">
                    <a:srgbClr val="000000"/>
                  </a:glow>
                </a:effectLst>
              </a:rPr>
              <a:t>Media</a:t>
            </a:r>
            <a:r>
              <a:rPr lang="en-US" sz="2400" dirty="0">
                <a:solidFill>
                  <a:srgbClr val="FFFFFF"/>
                </a:solidFill>
                <a:effectLst>
                  <a:glow rad="127000">
                    <a:srgbClr val="000000"/>
                  </a:glow>
                </a:effectLst>
              </a:rPr>
              <a:t> (north of Elam) to attack Babylon and free it from Assyria.</a:t>
            </a:r>
            <a:r>
              <a:rPr lang="en-US" sz="2400" dirty="0">
                <a:solidFill>
                  <a:srgbClr val="FFFF00"/>
                </a:solidFill>
                <a:effectLst>
                  <a:glow rad="127000">
                    <a:srgbClr val="000000"/>
                  </a:glow>
                </a:effectLst>
              </a:rPr>
              <a:t> I </a:t>
            </a:r>
            <a:r>
              <a:rPr lang="en-US" sz="2400" dirty="0">
                <a:solidFill>
                  <a:srgbClr val="FFFFFF"/>
                </a:solidFill>
                <a:effectLst>
                  <a:glow rad="127000">
                    <a:srgbClr val="000000"/>
                  </a:glow>
                </a:effectLst>
              </a:rPr>
              <a:t>refers to the invader in the vision (see comments on v. 1); he said he would stop </a:t>
            </a:r>
            <a:r>
              <a:rPr lang="en-US" sz="2400" dirty="0">
                <a:solidFill>
                  <a:srgbClr val="FFFF00"/>
                </a:solidFill>
                <a:effectLst>
                  <a:glow rad="127000">
                    <a:srgbClr val="000000"/>
                  </a:glow>
                </a:effectLst>
              </a:rPr>
              <a:t>the groaning ... caused </a:t>
            </a:r>
            <a:r>
              <a:rPr lang="en-US" sz="2400" dirty="0">
                <a:solidFill>
                  <a:srgbClr val="FFFFFF"/>
                </a:solidFill>
                <a:effectLst>
                  <a:glow rad="127000">
                    <a:srgbClr val="000000"/>
                  </a:glow>
                </a:effectLst>
              </a:rPr>
              <a:t>by </a:t>
            </a:r>
            <a:r>
              <a:rPr lang="en-US" sz="2400" dirty="0">
                <a:solidFill>
                  <a:srgbClr val="FFFF00"/>
                </a:solidFill>
                <a:effectLst>
                  <a:glow rad="127000">
                    <a:srgbClr val="000000"/>
                  </a:glow>
                </a:effectLst>
              </a:rPr>
              <a:t>the traitor</a:t>
            </a:r>
            <a:r>
              <a:rPr lang="en-US" sz="2400" dirty="0">
                <a:solidFill>
                  <a:srgbClr val="FFFFFF"/>
                </a:solidFill>
                <a:effectLst>
                  <a:glow rad="127000">
                    <a:srgbClr val="000000"/>
                  </a:glow>
                </a:effectLst>
              </a:rPr>
              <a:t>, the Assyrian Empire which had caused most nations in the region to ‘groan’ under the devastation caused by her conquests. Apparently Marduk-</a:t>
            </a:r>
            <a:r>
              <a:rPr lang="en-US" sz="2400" dirty="0" err="1">
                <a:solidFill>
                  <a:srgbClr val="FFFFFF"/>
                </a:solidFill>
                <a:effectLst>
                  <a:glow rad="127000">
                    <a:srgbClr val="000000"/>
                  </a:glow>
                </a:effectLst>
              </a:rPr>
              <a:t>apal</a:t>
            </a:r>
            <a:r>
              <a:rPr lang="en-US" sz="2400" dirty="0">
                <a:solidFill>
                  <a:srgbClr val="FFFFFF"/>
                </a:solidFill>
                <a:effectLst>
                  <a:glow rad="127000">
                    <a:srgbClr val="000000"/>
                  </a:glow>
                </a:effectLst>
              </a:rPr>
              <a:t>-</a:t>
            </a:r>
            <a:r>
              <a:rPr lang="en-US" sz="2400" dirty="0" err="1">
                <a:solidFill>
                  <a:srgbClr val="FFFFFF"/>
                </a:solidFill>
                <a:effectLst>
                  <a:glow rad="127000">
                    <a:srgbClr val="000000"/>
                  </a:glow>
                </a:effectLst>
              </a:rPr>
              <a:t>iddina</a:t>
            </a:r>
            <a:r>
              <a:rPr lang="en-US" sz="2400" dirty="0">
                <a:solidFill>
                  <a:srgbClr val="FFFFFF"/>
                </a:solidFill>
                <a:effectLst>
                  <a:glow rad="127000">
                    <a:srgbClr val="000000"/>
                  </a:glow>
                </a:effectLst>
              </a:rPr>
              <a:t> felt that he would be able to stop the Assyrian advance and thereby liberate the entire region” (John A. Martin, “Isaiah,” in </a:t>
            </a:r>
            <a:r>
              <a:rPr lang="en-US" sz="2400" i="1" dirty="0">
                <a:solidFill>
                  <a:srgbClr val="FFFFFF"/>
                </a:solidFill>
                <a:effectLst>
                  <a:glow rad="127000">
                    <a:srgbClr val="000000"/>
                  </a:glow>
                </a:effectLst>
              </a:rPr>
              <a:t>BKC</a:t>
            </a:r>
            <a:r>
              <a:rPr lang="en-US" sz="2400" dirty="0">
                <a:solidFill>
                  <a:srgbClr val="FFFFFF"/>
                </a:solidFill>
                <a:effectLst>
                  <a:glow rad="127000">
                    <a:srgbClr val="000000"/>
                  </a:glow>
                </a:effectLst>
              </a:rPr>
              <a:t>, 1:1068).</a:t>
            </a:r>
          </a:p>
        </p:txBody>
      </p:sp>
      <p:sp>
        <p:nvSpPr>
          <p:cNvPr id="5" name="Rectangle 2">
            <a:extLst>
              <a:ext uri="{FF2B5EF4-FFF2-40B4-BE49-F238E27FC236}">
                <a16:creationId xmlns:a16="http://schemas.microsoft.com/office/drawing/2014/main" id="{66B84A51-8A11-6741-9B30-B2B1C66EBC67}"/>
              </a:ext>
            </a:extLst>
          </p:cNvPr>
          <p:cNvSpPr txBox="1">
            <a:spLocks noChangeArrowheads="1"/>
          </p:cNvSpPr>
          <p:nvPr/>
        </p:nvSpPr>
        <p:spPr bwMode="auto">
          <a:xfrm>
            <a:off x="0" y="980728"/>
            <a:ext cx="9144000" cy="2160240"/>
          </a:xfrm>
          <a:prstGeom prst="rect">
            <a:avLst/>
          </a:prstGeom>
          <a:solidFill>
            <a:srgbClr val="245336"/>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“A dire </a:t>
            </a:r>
            <a:r>
              <a:rPr lang="en-US" sz="2800" dirty="0">
                <a:solidFill>
                  <a:srgbClr val="FFFF00"/>
                </a:solidFill>
                <a:effectLst>
                  <a:glow rad="127000">
                    <a:srgbClr val="000000"/>
                  </a:glow>
                </a:effectLst>
              </a:rPr>
              <a:t>vision</a:t>
            </a:r>
            <a:r>
              <a:rPr lang="en-US" sz="2800" dirty="0">
                <a:solidFill>
                  <a:srgbClr val="FFFFFF"/>
                </a:solidFill>
                <a:effectLst>
                  <a:glow rad="127000">
                    <a:srgbClr val="000000"/>
                  </a:glow>
                </a:effectLst>
              </a:rPr>
              <a:t> has been shown to me:</a:t>
            </a:r>
          </a:p>
          <a:p>
            <a:r>
              <a:rPr lang="en-US" sz="2800" dirty="0">
                <a:solidFill>
                  <a:srgbClr val="FFFF00"/>
                </a:solidFill>
                <a:effectLst>
                  <a:glow rad="127000">
                    <a:srgbClr val="000000"/>
                  </a:glow>
                </a:effectLst>
              </a:rPr>
              <a:t>The traitor </a:t>
            </a:r>
            <a:r>
              <a:rPr lang="en-US" sz="2800" dirty="0">
                <a:solidFill>
                  <a:srgbClr val="FFFFFF"/>
                </a:solidFill>
                <a:effectLst>
                  <a:glow rad="127000">
                    <a:srgbClr val="000000"/>
                  </a:glow>
                </a:effectLst>
              </a:rPr>
              <a:t>betrays, the looter takes loot.</a:t>
            </a:r>
          </a:p>
          <a:p>
            <a:r>
              <a:rPr lang="en-US" sz="2800" dirty="0">
                <a:solidFill>
                  <a:srgbClr val="FFFF00"/>
                </a:solidFill>
                <a:effectLst>
                  <a:glow rad="127000">
                    <a:srgbClr val="000000"/>
                  </a:glow>
                </a:effectLst>
              </a:rPr>
              <a:t>Elam</a:t>
            </a:r>
            <a:r>
              <a:rPr lang="en-US" sz="2800" dirty="0">
                <a:solidFill>
                  <a:srgbClr val="FFFFFF"/>
                </a:solidFill>
                <a:effectLst>
                  <a:glow rad="127000">
                    <a:srgbClr val="000000"/>
                  </a:glow>
                </a:effectLst>
              </a:rPr>
              <a:t>, attack! </a:t>
            </a:r>
            <a:r>
              <a:rPr lang="en-US" sz="2800" dirty="0">
                <a:solidFill>
                  <a:srgbClr val="FFFF00"/>
                </a:solidFill>
                <a:effectLst>
                  <a:glow rad="127000">
                    <a:srgbClr val="000000"/>
                  </a:glow>
                </a:effectLst>
              </a:rPr>
              <a:t>Media</a:t>
            </a:r>
            <a:r>
              <a:rPr lang="en-US" sz="2800" dirty="0">
                <a:solidFill>
                  <a:srgbClr val="FFFFFF"/>
                </a:solidFill>
                <a:effectLst>
                  <a:glow rad="127000">
                    <a:srgbClr val="000000"/>
                  </a:glow>
                </a:effectLst>
              </a:rPr>
              <a:t>, lay siege!</a:t>
            </a:r>
          </a:p>
          <a:p>
            <a:r>
              <a:rPr lang="en-US" sz="2800" dirty="0">
                <a:solidFill>
                  <a:srgbClr val="FFFF00"/>
                </a:solidFill>
                <a:effectLst>
                  <a:glow rad="127000">
                    <a:srgbClr val="000000"/>
                  </a:glow>
                </a:effectLst>
              </a:rPr>
              <a:t>I </a:t>
            </a:r>
            <a:r>
              <a:rPr lang="en-US" sz="2800" dirty="0">
                <a:solidFill>
                  <a:srgbClr val="FFFFFF"/>
                </a:solidFill>
                <a:effectLst>
                  <a:glow rad="127000">
                    <a:srgbClr val="000000"/>
                  </a:glow>
                </a:effectLst>
              </a:rPr>
              <a:t>will bring to an end all </a:t>
            </a:r>
            <a:r>
              <a:rPr lang="en-US" sz="2800" dirty="0">
                <a:solidFill>
                  <a:srgbClr val="FFFF00"/>
                </a:solidFill>
                <a:effectLst>
                  <a:glow rad="127000">
                    <a:srgbClr val="000000"/>
                  </a:glow>
                </a:effectLst>
              </a:rPr>
              <a:t>the groaning </a:t>
            </a:r>
            <a:r>
              <a:rPr lang="en-US" sz="2800" dirty="0">
                <a:solidFill>
                  <a:srgbClr val="FFFFFF"/>
                </a:solidFill>
                <a:effectLst>
                  <a:glow rad="127000">
                    <a:srgbClr val="000000"/>
                  </a:glow>
                </a:effectLst>
              </a:rPr>
              <a:t>she caused”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a:t>
            </a:r>
            <a:r>
              <a:rPr lang="en-US" sz="2800" dirty="0">
                <a:solidFill>
                  <a:srgbClr val="FFFFFF"/>
                </a:solidFill>
                <a:effectLst>
                  <a:glow rad="127000">
                    <a:srgbClr val="000000"/>
                  </a:glow>
                </a:effectLst>
              </a:rPr>
              <a:t>21:2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426660222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 by the Sea</a:t>
            </a:r>
          </a:p>
        </p:txBody>
      </p:sp>
      <p:sp>
        <p:nvSpPr>
          <p:cNvPr id="25" name="TextBox 24"/>
          <p:cNvSpPr txBox="1"/>
          <p:nvPr/>
        </p:nvSpPr>
        <p:spPr>
          <a:xfrm>
            <a:off x="3043871" y="449452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Edom</a:t>
            </a:r>
          </a:p>
        </p:txBody>
      </p:sp>
      <p:sp>
        <p:nvSpPr>
          <p:cNvPr id="24" name="Rectangle 2">
            <a:extLst>
              <a:ext uri="{FF2B5EF4-FFF2-40B4-BE49-F238E27FC236}">
                <a16:creationId xmlns:a16="http://schemas.microsoft.com/office/drawing/2014/main" id="{2DDCFA74-6087-DD44-BE91-F88CA40C461F}"/>
              </a:ext>
            </a:extLst>
          </p:cNvPr>
          <p:cNvSpPr txBox="1">
            <a:spLocks noChangeArrowheads="1"/>
          </p:cNvSpPr>
          <p:nvPr/>
        </p:nvSpPr>
        <p:spPr bwMode="auto">
          <a:xfrm>
            <a:off x="2917424" y="5091013"/>
            <a:ext cx="1627610"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21:11-12</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17454972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Against </a:t>
            </a:r>
            <a:r>
              <a:rPr lang="en-SG" sz="3600" b="1" dirty="0" err="1">
                <a:effectLst>
                  <a:glow rad="127000">
                    <a:schemeClr val="tx1"/>
                  </a:glow>
                </a:effectLst>
                <a:latin typeface="Arial" charset="0"/>
                <a:ea typeface="ＭＳ Ｐゴシック" charset="0"/>
                <a:cs typeface="ＭＳ Ｐゴシック" charset="0"/>
              </a:rPr>
              <a:t>Dumah</a:t>
            </a:r>
            <a:r>
              <a:rPr lang="en-SG" sz="3600" b="1" dirty="0">
                <a:effectLst>
                  <a:glow rad="127000">
                    <a:schemeClr val="tx1"/>
                  </a:glow>
                </a:effectLst>
                <a:latin typeface="Arial" charset="0"/>
                <a:ea typeface="ＭＳ Ｐゴシック" charset="0"/>
                <a:cs typeface="ＭＳ Ｐゴシック" charset="0"/>
              </a:rPr>
              <a:t> (Heb.) or Edom (LXX)</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3816424"/>
          </a:xfrm>
          <a:prstGeom prst="rect">
            <a:avLst/>
          </a:prstGeom>
          <a:solidFill>
            <a:srgbClr val="860503"/>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“This message came to me concerning Edom: </a:t>
            </a:r>
          </a:p>
          <a:p>
            <a:r>
              <a:rPr lang="en-US" sz="2800" dirty="0">
                <a:solidFill>
                  <a:srgbClr val="FFFFFF"/>
                </a:solidFill>
                <a:effectLst>
                  <a:glow rad="127000">
                    <a:srgbClr val="000000"/>
                  </a:glow>
                </a:effectLst>
              </a:rPr>
              <a:t>Someone from Edom keeps calling to me, </a:t>
            </a:r>
          </a:p>
          <a:p>
            <a:r>
              <a:rPr lang="en-US" sz="2800" dirty="0">
                <a:solidFill>
                  <a:srgbClr val="FFFFFF"/>
                </a:solidFill>
                <a:effectLst>
                  <a:glow rad="127000">
                    <a:srgbClr val="000000"/>
                  </a:glow>
                </a:effectLst>
              </a:rPr>
              <a:t>‘Watchman, how much longer until morning? </a:t>
            </a:r>
          </a:p>
          <a:p>
            <a:r>
              <a:rPr lang="en-US" sz="2800" dirty="0">
                <a:solidFill>
                  <a:srgbClr val="FFFFFF"/>
                </a:solidFill>
                <a:effectLst>
                  <a:glow rad="127000">
                    <a:srgbClr val="000000"/>
                  </a:glow>
                </a:effectLst>
              </a:rPr>
              <a:t>When will the night be over?’</a:t>
            </a:r>
          </a:p>
          <a:p>
            <a:r>
              <a:rPr lang="en-US" sz="2800" baseline="30000" dirty="0">
                <a:solidFill>
                  <a:srgbClr val="FFFFFF"/>
                </a:solidFill>
                <a:effectLst>
                  <a:glow rad="127000">
                    <a:srgbClr val="000000"/>
                  </a:glow>
                </a:effectLst>
              </a:rPr>
              <a:t>12 </a:t>
            </a:r>
            <a:r>
              <a:rPr lang="en-US" sz="2800" dirty="0">
                <a:solidFill>
                  <a:srgbClr val="FFFFFF"/>
                </a:solidFill>
                <a:effectLst>
                  <a:glow rad="127000">
                    <a:srgbClr val="000000"/>
                  </a:glow>
                </a:effectLst>
              </a:rPr>
              <a:t>The watchman replies, </a:t>
            </a:r>
          </a:p>
          <a:p>
            <a:r>
              <a:rPr lang="en-US" sz="2800" dirty="0">
                <a:solidFill>
                  <a:srgbClr val="FFFFFF"/>
                </a:solidFill>
                <a:effectLst>
                  <a:glow rad="127000">
                    <a:srgbClr val="000000"/>
                  </a:glow>
                </a:effectLst>
              </a:rPr>
              <a:t>‘Morning is coming, but night will soon return. </a:t>
            </a:r>
          </a:p>
          <a:p>
            <a:r>
              <a:rPr lang="en-US" sz="2800" dirty="0">
                <a:solidFill>
                  <a:srgbClr val="FFFFFF"/>
                </a:solidFill>
                <a:effectLst>
                  <a:glow rad="127000">
                    <a:srgbClr val="000000"/>
                  </a:glow>
                </a:effectLst>
              </a:rPr>
              <a:t>If you wish to ask again, then come back and ask’”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a:t>
            </a:r>
            <a:r>
              <a:rPr lang="en-US" sz="2800" dirty="0">
                <a:solidFill>
                  <a:srgbClr val="FFFFFF"/>
                </a:solidFill>
                <a:effectLst>
                  <a:glow rad="127000">
                    <a:srgbClr val="000000"/>
                  </a:glow>
                </a:effectLst>
              </a:rPr>
              <a:t>21:11-12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358733423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9154" name="Picture 4" descr="edom treasury nabateans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381000" y="76200"/>
            <a:ext cx="4191000" cy="762000"/>
          </a:xfrm>
          <a:extLst>
            <a:ext uri="{FAA26D3D-D897-4be2-8F04-BA451C77F1D7}">
              <ma14:placeholderFlag xmlns="" xmlns:ma14="http://schemas.microsoft.com/office/mac/drawingml/2011/main" val="1"/>
            </a:ext>
          </a:extLst>
        </p:spPr>
        <p:txBody>
          <a:bodyPr/>
          <a:lstStyle/>
          <a:p>
            <a:pPr algn="l" eaLnBrk="1" hangingPunct="1">
              <a:defRPr/>
            </a:pPr>
            <a:r>
              <a:rPr lang="en-US" altLang="zh-CN" b="1" dirty="0">
                <a:solidFill>
                  <a:schemeClr val="bg1"/>
                </a:solidFill>
                <a:effectLst>
                  <a:glow rad="101600">
                    <a:schemeClr val="tx1">
                      <a:alpha val="75000"/>
                    </a:schemeClr>
                  </a:glow>
                </a:effectLst>
                <a:ea typeface="宋体" charset="0"/>
                <a:cs typeface="宋体" charset="0"/>
              </a:rPr>
              <a:t>Identity:</a:t>
            </a:r>
            <a:endParaRPr lang="en-US" sz="6000" dirty="0">
              <a:solidFill>
                <a:schemeClr val="bg1"/>
              </a:solidFill>
              <a:effectLst>
                <a:glow rad="101600">
                  <a:schemeClr val="tx1">
                    <a:alpha val="75000"/>
                  </a:schemeClr>
                </a:glow>
              </a:effectLst>
            </a:endParaRPr>
          </a:p>
        </p:txBody>
      </p:sp>
      <p:sp>
        <p:nvSpPr>
          <p:cNvPr id="15367" name="Rectangle 7"/>
          <p:cNvSpPr>
            <a:spLocks noGrp="1" noChangeArrowheads="1"/>
          </p:cNvSpPr>
          <p:nvPr>
            <p:ph type="body" idx="1"/>
          </p:nvPr>
        </p:nvSpPr>
        <p:spPr>
          <a:xfrm>
            <a:off x="457200" y="906016"/>
            <a:ext cx="8229600" cy="1658888"/>
          </a:xfrm>
          <a:effectLst>
            <a:outerShdw blurRad="63500" dist="35921" dir="2700000" algn="ctr" rotWithShape="0">
              <a:schemeClr val="bg2">
                <a:alpha val="74998"/>
              </a:schemeClr>
            </a:outerShdw>
          </a:effectLst>
          <a:extLst>
            <a:ext uri="{FAA26D3D-D897-4be2-8F04-BA451C77F1D7}">
              <ma14:placeholderFlag xmlns="" xmlns:ma14="http://schemas.microsoft.com/office/mac/drawingml/2011/main" val="1"/>
            </a:ext>
          </a:extLst>
        </p:spPr>
        <p:txBody>
          <a:bodyPr/>
          <a:lstStyle/>
          <a:p>
            <a:pPr eaLnBrk="1" hangingPunct="1">
              <a:defRPr/>
            </a:pPr>
            <a:r>
              <a:rPr lang="en-US" altLang="zh-CN" sz="4400" b="1" dirty="0">
                <a:solidFill>
                  <a:schemeClr val="bg1"/>
                </a:solidFill>
                <a:effectLst>
                  <a:glow rad="101600">
                    <a:schemeClr val="tx1">
                      <a:alpha val="75000"/>
                    </a:schemeClr>
                  </a:glow>
                </a:effectLst>
                <a:ea typeface="宋体" charset="0"/>
                <a:cs typeface="宋体" charset="0"/>
              </a:rPr>
              <a:t>Where was Edom?</a:t>
            </a:r>
          </a:p>
          <a:p>
            <a:pPr eaLnBrk="1" hangingPunct="1">
              <a:defRPr/>
            </a:pPr>
            <a:r>
              <a:rPr lang="en-US" altLang="zh-CN" sz="4400" b="1" dirty="0">
                <a:solidFill>
                  <a:schemeClr val="bg1"/>
                </a:solidFill>
                <a:effectLst>
                  <a:glow rad="101600">
                    <a:schemeClr val="tx1">
                      <a:alpha val="75000"/>
                    </a:schemeClr>
                  </a:glow>
                </a:effectLst>
                <a:ea typeface="宋体" charset="0"/>
                <a:cs typeface="宋体" charset="0"/>
              </a:rPr>
              <a:t>Who were the Edomites?</a:t>
            </a:r>
            <a:endParaRPr lang="en-US" sz="4400" b="1" dirty="0">
              <a:solidFill>
                <a:schemeClr val="bg1"/>
              </a:solidFill>
              <a:effectLst>
                <a:glow rad="101600">
                  <a:schemeClr val="tx1">
                    <a:alpha val="75000"/>
                  </a:schemeClr>
                </a:glow>
              </a:effectLst>
              <a:ea typeface="宋体" charset="0"/>
              <a:cs typeface="宋体" charset="0"/>
            </a:endParaRPr>
          </a:p>
        </p:txBody>
      </p:sp>
      <p:sp>
        <p:nvSpPr>
          <p:cNvPr id="49157" name="TextBox 4"/>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101</a:t>
            </a:r>
          </a:p>
        </p:txBody>
      </p:sp>
    </p:spTree>
    <p:extLst>
      <p:ext uri="{BB962C8B-B14F-4D97-AF65-F5344CB8AC3E}">
        <p14:creationId xmlns:p14="http://schemas.microsoft.com/office/powerpoint/2010/main" val="1794933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643438" y="381000"/>
            <a:ext cx="4537075" cy="1752600"/>
          </a:xfrm>
        </p:spPr>
        <p:txBody>
          <a:bodyPr/>
          <a:lstStyle/>
          <a:p>
            <a:pPr eaLnBrk="1" hangingPunct="1"/>
            <a:r>
              <a:rPr lang="en-US" altLang="en-US" sz="6000" b="1" dirty="0">
                <a:solidFill>
                  <a:schemeClr val="folHlink"/>
                </a:solidFill>
                <a:latin typeface="Arial" pitchFamily="34" charset="0"/>
                <a:cs typeface="Arial" pitchFamily="34" charset="0"/>
              </a:rPr>
              <a:t>Geography</a:t>
            </a:r>
            <a:endParaRPr lang="en-US" altLang="en-US" b="1" dirty="0">
              <a:solidFill>
                <a:srgbClr val="996633"/>
              </a:solidFill>
              <a:latin typeface="Arial" pitchFamily="34" charset="0"/>
              <a:cs typeface="Arial" pitchFamily="34" charset="0"/>
            </a:endParaRPr>
          </a:p>
        </p:txBody>
      </p:sp>
      <p:graphicFrame>
        <p:nvGraphicFramePr>
          <p:cNvPr id="53250"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5325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Edom</a:t>
            </a: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Esau</a:t>
            </a: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463634"/>
              </a:solidFill>
              <a:effectLst/>
              <a:uLnTx/>
              <a:uFillTx/>
              <a:latin typeface="Arial" pitchFamily="34" charset="0"/>
              <a:ea typeface="ＭＳ Ｐゴシック" pitchFamily="34" charset="-128"/>
              <a:cs typeface="Arial" pitchFamily="34"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Israel</a:t>
            </a: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9DBD3"/>
                </a:solidFill>
                <a:effectLst/>
                <a:uLnTx/>
                <a:uFillTx/>
                <a:latin typeface="Arial" pitchFamily="34" charset="0"/>
                <a:ea typeface="ＭＳ Ｐゴシック" pitchFamily="34" charset="-128"/>
                <a:cs typeface="Arial" pitchFamily="34" charset="0"/>
              </a:rPr>
              <a:t>Jacob</a:t>
            </a: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463634"/>
              </a:solidFill>
              <a:effectLst/>
              <a:uLnTx/>
              <a:uFillTx/>
              <a:latin typeface="Arial" pitchFamily="34" charset="0"/>
              <a:ea typeface="ＭＳ Ｐゴシック" pitchFamily="34" charset="-128"/>
              <a:cs typeface="Arial" pitchFamily="34" charset="0"/>
            </a:endParaRPr>
          </a:p>
        </p:txBody>
      </p:sp>
      <p:sp>
        <p:nvSpPr>
          <p:cNvPr id="53257" name="TextBox 9"/>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101</a:t>
            </a:r>
          </a:p>
        </p:txBody>
      </p:sp>
    </p:spTree>
    <p:extLst>
      <p:ext uri="{BB962C8B-B14F-4D97-AF65-F5344CB8AC3E}">
        <p14:creationId xmlns:p14="http://schemas.microsoft.com/office/powerpoint/2010/main" val="3879816312"/>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sz="2800" b="1">
                <a:latin typeface="Arial" charset="0"/>
                <a:ea typeface="ＭＳ Ｐゴシック" charset="0"/>
                <a:cs typeface="ＭＳ Ｐゴシック" charset="0"/>
              </a:rPr>
              <a:t>OTHER BABYLONIAN GODS</a:t>
            </a:r>
          </a:p>
          <a:p>
            <a:pPr algn="ctr" eaLnBrk="1" hangingPunct="1">
              <a:lnSpc>
                <a:spcPct val="90000"/>
              </a:lnSpc>
              <a:buFontTx/>
              <a:buNone/>
            </a:pPr>
            <a:r>
              <a:rPr lang="en-US" sz="2400" b="1">
                <a:latin typeface="Arial" charset="0"/>
                <a:ea typeface="ＭＳ Ｐゴシック" charset="0"/>
                <a:cs typeface="ＭＳ Ｐゴシック" charset="0"/>
              </a:rPr>
              <a:t>Pantheons – overlapped many cities</a:t>
            </a:r>
          </a:p>
          <a:p>
            <a:pPr algn="ctr" eaLnBrk="1" hangingPunct="1">
              <a:lnSpc>
                <a:spcPct val="90000"/>
              </a:lnSpc>
              <a:buFontTx/>
              <a:buNone/>
            </a:pPr>
            <a:r>
              <a:rPr lang="en-US" sz="2400" b="1">
                <a:latin typeface="Arial" charset="0"/>
                <a:ea typeface="ＭＳ Ｐゴシック" charset="0"/>
                <a:cs typeface="ＭＳ Ｐゴシック" charset="0"/>
              </a:rPr>
              <a:t>Every street bore the name of one of the gods </a:t>
            </a: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SHAMASH</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CC"/>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ISHTAR</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ANU</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00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ENLIL</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FF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EA</a:t>
            </a:r>
            <a:r>
              <a:rPr kumimoji="0" lang="en-US" sz="2400" b="1" i="0" u="none" strike="noStrike" kern="1200" cap="none" spc="0" normalizeH="0" baseline="0" noProof="0">
                <a:ln>
                  <a:noFill/>
                </a:ln>
                <a:solidFill>
                  <a:srgbClr val="00FF00"/>
                </a:solidFill>
                <a:effectLst>
                  <a:glow rad="101600">
                    <a:srgbClr val="FFFFFF">
                      <a:alpha val="75000"/>
                    </a:srgbClr>
                  </a:glow>
                </a:effectLst>
                <a:uLnTx/>
                <a:uFillTx/>
                <a:latin typeface="Arial" pitchFamily="-112" charset="0"/>
                <a:ea typeface="ＭＳ Ｐゴシック" charset="0"/>
                <a:cs typeface="+mn-cs"/>
              </a:rPr>
              <a:t> </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SIN</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6600"/>
                </a:solidFill>
                <a:effectLst>
                  <a:glow rad="101600">
                    <a:srgbClr val="FFFFFF">
                      <a:alpha val="75000"/>
                    </a:srgbClr>
                  </a:glow>
                  <a:outerShdw blurRad="38100" dist="38100" dir="2700000" algn="tl">
                    <a:srgbClr val="DDDDDD"/>
                  </a:outerShdw>
                </a:effectLst>
                <a:uLnTx/>
                <a:uFillTx/>
                <a:latin typeface="Arial" pitchFamily="-112" charset="0"/>
                <a:ea typeface="ＭＳ Ｐゴシック" charset="0"/>
                <a:cs typeface="+mn-cs"/>
              </a:rPr>
              <a:t>ADAD</a:t>
            </a:r>
            <a:r>
              <a:rPr kumimoji="0" lang="en-US" sz="2400" b="1" i="0" u="none" strike="noStrike" kern="1200" cap="none" spc="0" normalizeH="0" baseline="0" noProof="0">
                <a:ln>
                  <a:noFill/>
                </a:ln>
                <a:solidFill>
                  <a:srgbClr val="000000"/>
                </a:solidFill>
                <a:effectLst>
                  <a:glow rad="101600">
                    <a:srgbClr val="FFFFFF">
                      <a:alpha val="75000"/>
                    </a:srgbClr>
                  </a:glow>
                </a:effectLst>
                <a:uLnTx/>
                <a:uFillTx/>
                <a:latin typeface="Arial" pitchFamily="-112" charset="0"/>
                <a:ea typeface="ＭＳ Ｐゴシック" charset="0"/>
                <a:cs typeface="+mn-cs"/>
              </a:rPr>
              <a:t> (weather god) - In charge of the weather</a:t>
            </a: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138</a:t>
            </a: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20000" contrast="-34000"/>
            <a:extLst>
              <a:ext uri="{28A0092B-C50C-407E-A947-70E740481C1C}">
                <a14:useLocalDpi xmlns:a14="http://schemas.microsoft.com/office/drawing/2010/main"/>
              </a:ext>
            </a:extLst>
          </a:blip>
          <a:srcRect/>
          <a:stretch>
            <a:fillRect/>
          </a:stretch>
        </p:blipFill>
        <p:spPr bwMode="auto">
          <a:xfrm>
            <a:off x="0" y="0"/>
            <a:ext cx="91440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362" name="Text Box 2"/>
          <p:cNvSpPr txBox="1">
            <a:spLocks noChangeArrowheads="1"/>
          </p:cNvSpPr>
          <p:nvPr/>
        </p:nvSpPr>
        <p:spPr bwMode="auto">
          <a:xfrm>
            <a:off x="457200" y="273050"/>
            <a:ext cx="8229600" cy="1144588"/>
          </a:xfrm>
          <a:prstGeom prst="rect">
            <a:avLst/>
          </a:prstGeom>
          <a:gradFill rotWithShape="0">
            <a:gsLst>
              <a:gs pos="0">
                <a:srgbClr val="BBE0E3"/>
              </a:gs>
              <a:gs pos="100000">
                <a:srgbClr val="7C9496"/>
              </a:gs>
            </a:gsLst>
            <a:lin ang="5400000" scaled="1"/>
          </a:gradFill>
          <a:ln w="9525">
            <a:noFill/>
            <a:round/>
            <a:headEnd/>
            <a:tailEnd/>
          </a:ln>
          <a:effec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33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rPr>
              <a:t>Edom</a:t>
            </a:r>
          </a:p>
        </p:txBody>
      </p:sp>
      <p:sp>
        <p:nvSpPr>
          <p:cNvPr id="15363" name="Rectangle 3"/>
          <p:cNvSpPr>
            <a:spLocks noChangeArrowheads="1"/>
          </p:cNvSpPr>
          <p:nvPr/>
        </p:nvSpPr>
        <p:spPr bwMode="auto">
          <a:xfrm>
            <a:off x="0" y="1447800"/>
            <a:ext cx="9144000" cy="4724400"/>
          </a:xfrm>
          <a:prstGeom prst="rect">
            <a:avLst/>
          </a:prstGeom>
          <a:solidFill>
            <a:srgbClr val="BBE0E3">
              <a:alpha val="5411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364" name="Text Box 4"/>
          <p:cNvSpPr txBox="1">
            <a:spLocks noChangeArrowheads="1"/>
          </p:cNvSpPr>
          <p:nvPr/>
        </p:nvSpPr>
        <p:spPr bwMode="auto">
          <a:xfrm>
            <a:off x="609600" y="17526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marL="379413" indent="-284163"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cs typeface="ＭＳ Ｐゴシック" charset="0"/>
              </a:defRPr>
            </a:lvl1pPr>
            <a:lvl2pPr marL="771525" indent="-287338"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2pPr>
            <a:lvl3pPr marL="11430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3pPr>
            <a:lvl4pPr marL="16002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4pPr>
            <a:lvl5pPr marL="20574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9pPr>
          </a:lstStyle>
          <a:p>
            <a:pPr marL="379413" marR="0" lvl="0" indent="-284163"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1" i="0" u="none" strike="noStrike" kern="1200" cap="none" spc="0" normalizeH="0" baseline="0" noProof="0" dirty="0">
                <a:ln>
                  <a:noFill/>
                </a:ln>
                <a:solidFill>
                  <a:srgbClr val="000000"/>
                </a:solidFill>
                <a:effectLst/>
                <a:uLnTx/>
                <a:uFillTx/>
                <a:latin typeface="Arial" charset="0"/>
                <a:ea typeface="宋体" charset="0"/>
                <a:cs typeface="宋体" charset="0"/>
              </a:rPr>
              <a:t>Three possible origins of the name:</a:t>
            </a:r>
          </a:p>
          <a:p>
            <a:pPr marL="771525" marR="0" lvl="1" indent="-287338"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0" i="0" u="none" strike="noStrike" kern="1200" cap="none" spc="0" normalizeH="0" baseline="0" noProof="0" dirty="0">
                <a:ln>
                  <a:noFill/>
                </a:ln>
                <a:solidFill>
                  <a:srgbClr val="000000"/>
                </a:solidFill>
                <a:effectLst/>
                <a:uLnTx/>
                <a:uFillTx/>
                <a:latin typeface="Arial" charset="0"/>
                <a:ea typeface="宋体" charset="0"/>
                <a:cs typeface="宋体" charset="0"/>
              </a:rPr>
              <a:t>Red sandstone cliffs of the country</a:t>
            </a:r>
          </a:p>
          <a:p>
            <a:pPr marL="771525" marR="0" lvl="1" indent="-287338"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0" i="0" u="none" strike="noStrike" kern="1200" cap="none" spc="0" normalizeH="0" baseline="0" noProof="0" dirty="0">
                <a:ln>
                  <a:noFill/>
                </a:ln>
                <a:solidFill>
                  <a:srgbClr val="000000"/>
                </a:solidFill>
                <a:effectLst/>
                <a:uLnTx/>
                <a:uFillTx/>
                <a:latin typeface="Arial" charset="0"/>
                <a:ea typeface="宋体" charset="0"/>
                <a:cs typeface="宋体" charset="0"/>
              </a:rPr>
              <a:t>Esau</a:t>
            </a:r>
            <a:r>
              <a:rPr kumimoji="0" lang="uk-UA" altLang="ja-JP" sz="2700" b="0" i="0" u="none" strike="noStrike" kern="1200" cap="none" spc="0" normalizeH="0" baseline="0" noProof="0" dirty="0">
                <a:ln>
                  <a:noFill/>
                </a:ln>
                <a:solidFill>
                  <a:srgbClr val="000000"/>
                </a:solidFill>
                <a:effectLst/>
                <a:uLnTx/>
                <a:uFillTx/>
                <a:latin typeface="Arial" charset="0"/>
                <a:ea typeface="宋体" charset="0"/>
                <a:cs typeface="宋体" charset="0"/>
              </a:rPr>
              <a:t>'</a:t>
            </a:r>
            <a:r>
              <a:rPr kumimoji="0" lang="en-GB" altLang="ja-JP" sz="2700" b="0" i="0" u="none" strike="noStrike" kern="1200" cap="none" spc="0" normalizeH="0" baseline="0" noProof="0" dirty="0">
                <a:ln>
                  <a:noFill/>
                </a:ln>
                <a:solidFill>
                  <a:srgbClr val="000000"/>
                </a:solidFill>
                <a:effectLst/>
                <a:uLnTx/>
                <a:uFillTx/>
                <a:latin typeface="Arial" charset="0"/>
                <a:ea typeface="宋体" charset="0"/>
                <a:cs typeface="宋体" charset="0"/>
              </a:rPr>
              <a:t>s red hair at birth</a:t>
            </a:r>
          </a:p>
          <a:p>
            <a:pPr marL="771525" marR="0" lvl="1" indent="-287338"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0" i="0" u="none" strike="noStrike" kern="1200" cap="none" spc="0" normalizeH="0" baseline="0" noProof="0" dirty="0">
                <a:ln>
                  <a:noFill/>
                </a:ln>
                <a:solidFill>
                  <a:srgbClr val="000000"/>
                </a:solidFill>
                <a:effectLst/>
                <a:uLnTx/>
                <a:uFillTx/>
                <a:latin typeface="Arial" charset="0"/>
                <a:ea typeface="宋体" charset="0"/>
                <a:cs typeface="宋体" charset="0"/>
              </a:rPr>
              <a:t>Red pottage which Esau took in exchange for his inheritance</a:t>
            </a:r>
          </a:p>
          <a:p>
            <a:pPr marL="379413" marR="0" lvl="0" indent="-284163"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1" i="0" u="none" strike="noStrike" kern="1200" cap="none" spc="0" normalizeH="0" baseline="0" noProof="0" dirty="0">
                <a:ln>
                  <a:noFill/>
                </a:ln>
                <a:solidFill>
                  <a:srgbClr val="000000"/>
                </a:solidFill>
                <a:effectLst/>
                <a:uLnTx/>
                <a:uFillTx/>
                <a:latin typeface="Arial" charset="0"/>
                <a:ea typeface="宋体" charset="0"/>
                <a:cs typeface="宋体" charset="0"/>
              </a:rPr>
              <a:t>Land occupied by Esau</a:t>
            </a:r>
            <a:r>
              <a:rPr kumimoji="0" lang="uk-UA" altLang="ja-JP" sz="2700" b="1" i="0" u="none" strike="noStrike" kern="1200" cap="none" spc="0" normalizeH="0" baseline="0" noProof="0" dirty="0">
                <a:ln>
                  <a:noFill/>
                </a:ln>
                <a:solidFill>
                  <a:srgbClr val="000000"/>
                </a:solidFill>
                <a:effectLst/>
                <a:uLnTx/>
                <a:uFillTx/>
                <a:latin typeface="Arial" charset="0"/>
                <a:ea typeface="宋体" charset="0"/>
                <a:cs typeface="宋体" charset="0"/>
              </a:rPr>
              <a:t>'</a:t>
            </a:r>
            <a:r>
              <a:rPr kumimoji="0" lang="en-GB" altLang="ja-JP" sz="2700" b="1" i="0" u="none" strike="noStrike" kern="1200" cap="none" spc="0" normalizeH="0" baseline="0" noProof="0" dirty="0">
                <a:ln>
                  <a:noFill/>
                </a:ln>
                <a:solidFill>
                  <a:srgbClr val="000000"/>
                </a:solidFill>
                <a:effectLst/>
                <a:uLnTx/>
                <a:uFillTx/>
                <a:latin typeface="Arial" charset="0"/>
                <a:ea typeface="宋体" charset="0"/>
                <a:cs typeface="宋体" charset="0"/>
              </a:rPr>
              <a:t>s descendants, formerly the land of </a:t>
            </a:r>
            <a:r>
              <a:rPr kumimoji="0" lang="en-GB" altLang="ja-JP" sz="2700" b="1" i="0" u="none" strike="noStrike" kern="1200" cap="none" spc="0" normalizeH="0" baseline="0" noProof="0" dirty="0" err="1">
                <a:ln>
                  <a:noFill/>
                </a:ln>
                <a:solidFill>
                  <a:srgbClr val="000000"/>
                </a:solidFill>
                <a:effectLst/>
                <a:uLnTx/>
                <a:uFillTx/>
                <a:latin typeface="Arial" charset="0"/>
                <a:ea typeface="宋体" charset="0"/>
                <a:cs typeface="宋体" charset="0"/>
              </a:rPr>
              <a:t>Seir</a:t>
            </a:r>
            <a:r>
              <a:rPr kumimoji="0" lang="en-GB" altLang="ja-JP" sz="2700" b="1" i="0" u="none" strike="noStrike" kern="1200" cap="none" spc="0" normalizeH="0" baseline="0" noProof="0" dirty="0">
                <a:ln>
                  <a:noFill/>
                </a:ln>
                <a:solidFill>
                  <a:srgbClr val="000000"/>
                </a:solidFill>
                <a:effectLst/>
                <a:uLnTx/>
                <a:uFillTx/>
                <a:latin typeface="Arial" charset="0"/>
                <a:ea typeface="宋体" charset="0"/>
                <a:cs typeface="宋体" charset="0"/>
              </a:rPr>
              <a:t> </a:t>
            </a:r>
          </a:p>
          <a:p>
            <a:pPr marL="379413" marR="0" lvl="0" indent="-284163" algn="l" defTabSz="449263" rtl="0" eaLnBrk="1" fontAlgn="base" latinLnBrk="0" hangingPunct="1">
              <a:lnSpc>
                <a:spcPct val="90000"/>
              </a:lnSpc>
              <a:spcBef>
                <a:spcPts val="675"/>
              </a:spcBef>
              <a:spcAft>
                <a:spcPct val="0"/>
              </a:spcAft>
              <a:buClr>
                <a:srgbClr val="FFFFFF"/>
              </a:buClr>
              <a:buSzPct val="45000"/>
              <a:buFont typeface="Wingdings" charset="0"/>
              <a:buChar char=""/>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a:pPr>
            <a:r>
              <a:rPr kumimoji="0" lang="en-GB" sz="2700" b="1" i="0" u="none" strike="noStrike" kern="1200" cap="none" spc="0" normalizeH="0" baseline="0" noProof="0" dirty="0">
                <a:ln>
                  <a:noFill/>
                </a:ln>
                <a:solidFill>
                  <a:srgbClr val="000000"/>
                </a:solidFill>
                <a:effectLst/>
                <a:uLnTx/>
                <a:uFillTx/>
                <a:latin typeface="Arial" charset="0"/>
                <a:ea typeface="宋体" charset="0"/>
                <a:cs typeface="宋体" charset="0"/>
              </a:rPr>
              <a:t>Referred to as Mount Seir and Idumea in the Bible</a:t>
            </a:r>
          </a:p>
        </p:txBody>
      </p:sp>
    </p:spTree>
    <p:extLst>
      <p:ext uri="{BB962C8B-B14F-4D97-AF65-F5344CB8AC3E}">
        <p14:creationId xmlns:p14="http://schemas.microsoft.com/office/powerpoint/2010/main" val="29959353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withEffect">
                                  <p:stCondLst>
                                    <p:cond delay="0"/>
                                  </p:stCondLst>
                                  <p:childTnLst>
                                    <p:set>
                                      <p:cBhvr additive="repl">
                                        <p:cTn id="6" dur="1" fill="hold">
                                          <p:stCondLst>
                                            <p:cond delay="0"/>
                                          </p:stCondLst>
                                        </p:cTn>
                                        <p:tgtEl>
                                          <p:spTgt spid="15361"/>
                                        </p:tgtEl>
                                        <p:attrNameLst>
                                          <p:attrName>style.visibility</p:attrName>
                                        </p:attrNameLst>
                                      </p:cBhvr>
                                      <p:to>
                                        <p:strVal val="visible"/>
                                      </p:to>
                                    </p:set>
                                    <p:anim calcmode="lin" valueType="num">
                                      <p:cBhvr additive="repl">
                                        <p:cTn id="7" dur="500" fill="hold"/>
                                        <p:tgtEl>
                                          <p:spTgt spid="15361"/>
                                        </p:tgtEl>
                                        <p:attrNameLst>
                                          <p:attrName>ppt_x</p:attrName>
                                        </p:attrNameLst>
                                      </p:cBhvr>
                                      <p:tavLst>
                                        <p:tav>
                                          <p:val>
                                            <p:strVal val="#ppt_x"/>
                                          </p:val>
                                        </p:tav>
                                        <p:tav>
                                          <p:val>
                                            <p:strVal val="#ppt_x"/>
                                          </p:val>
                                        </p:tav>
                                      </p:tavLst>
                                    </p:anim>
                                    <p:anim calcmode="lin" valueType="num">
                                      <p:cBhvr additive="repl">
                                        <p:cTn id="8" dur="500" fill="hold"/>
                                        <p:tgtEl>
                                          <p:spTgt spid="15361"/>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additive="repl">
                                        <p:cTn id="12" dur="1" fill="hold">
                                          <p:stCondLst>
                                            <p:cond delay="0"/>
                                          </p:stCondLst>
                                        </p:cTn>
                                        <p:tgtEl>
                                          <p:spTgt spid="15363"/>
                                        </p:tgtEl>
                                        <p:attrNameLst>
                                          <p:attrName>style.visibility</p:attrName>
                                        </p:attrNameLst>
                                      </p:cBhvr>
                                      <p:to>
                                        <p:strVal val="visible"/>
                                      </p:to>
                                    </p:set>
                                    <p:animEffect transition="in" filter="diamond(in)">
                                      <p:cBhvr additive="repl">
                                        <p:cTn id="13" dur="2000"/>
                                        <p:tgtEl>
                                          <p:spTgt spid="15363"/>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15364">
                                            <p:txEl>
                                              <p:pRg st="0" end="0"/>
                                            </p:txEl>
                                          </p:spTgt>
                                        </p:tgtEl>
                                        <p:attrNameLst>
                                          <p:attrName>style.visibility</p:attrName>
                                        </p:attrNameLst>
                                      </p:cBhvr>
                                      <p:to>
                                        <p:strVal val="visible"/>
                                      </p:to>
                                    </p:set>
                                    <p:animEffect transition="in" filter="blinds(horizontal)">
                                      <p:cBhvr additive="repl">
                                        <p:cTn id="16" dur="500"/>
                                        <p:tgtEl>
                                          <p:spTgt spid="15364">
                                            <p:txEl>
                                              <p:pRg st="0" end="0"/>
                                            </p:txEl>
                                          </p:spTgt>
                                        </p:tgtEl>
                                      </p:cBhvr>
                                    </p:animEffect>
                                  </p:childTnLst>
                                </p:cTn>
                              </p:par>
                              <p:par>
                                <p:cTn id="17" presetID="3" presetClass="entr" presetSubtype="10" fill="hold" nodeType="withEffect">
                                  <p:stCondLst>
                                    <p:cond delay="0"/>
                                  </p:stCondLst>
                                  <p:childTnLst>
                                    <p:set>
                                      <p:cBhvr additive="repl">
                                        <p:cTn id="18" dur="1" fill="hold">
                                          <p:stCondLst>
                                            <p:cond delay="0"/>
                                          </p:stCondLst>
                                        </p:cTn>
                                        <p:tgtEl>
                                          <p:spTgt spid="15364">
                                            <p:txEl>
                                              <p:pRg st="1" end="1"/>
                                            </p:txEl>
                                          </p:spTgt>
                                        </p:tgtEl>
                                        <p:attrNameLst>
                                          <p:attrName>style.visibility</p:attrName>
                                        </p:attrNameLst>
                                      </p:cBhvr>
                                      <p:to>
                                        <p:strVal val="visible"/>
                                      </p:to>
                                    </p:set>
                                    <p:animEffect transition="in" filter="blinds(horizontal)">
                                      <p:cBhvr additive="repl">
                                        <p:cTn id="19" dur="500"/>
                                        <p:tgtEl>
                                          <p:spTgt spid="15364">
                                            <p:txEl>
                                              <p:pRg st="1" end="1"/>
                                            </p:txEl>
                                          </p:spTgt>
                                        </p:tgtEl>
                                      </p:cBhvr>
                                    </p:animEffect>
                                  </p:childTnLst>
                                </p:cTn>
                              </p:par>
                              <p:par>
                                <p:cTn id="20" presetID="3" presetClass="entr" presetSubtype="10" fill="hold" nodeType="withEffect">
                                  <p:stCondLst>
                                    <p:cond delay="0"/>
                                  </p:stCondLst>
                                  <p:childTnLst>
                                    <p:set>
                                      <p:cBhvr additive="repl">
                                        <p:cTn id="21" dur="1" fill="hold">
                                          <p:stCondLst>
                                            <p:cond delay="0"/>
                                          </p:stCondLst>
                                        </p:cTn>
                                        <p:tgtEl>
                                          <p:spTgt spid="15364">
                                            <p:txEl>
                                              <p:pRg st="2" end="2"/>
                                            </p:txEl>
                                          </p:spTgt>
                                        </p:tgtEl>
                                        <p:attrNameLst>
                                          <p:attrName>style.visibility</p:attrName>
                                        </p:attrNameLst>
                                      </p:cBhvr>
                                      <p:to>
                                        <p:strVal val="visible"/>
                                      </p:to>
                                    </p:set>
                                    <p:animEffect transition="in" filter="blinds(horizontal)">
                                      <p:cBhvr additive="repl">
                                        <p:cTn id="22" dur="500"/>
                                        <p:tgtEl>
                                          <p:spTgt spid="15364">
                                            <p:txEl>
                                              <p:pRg st="2" end="2"/>
                                            </p:txEl>
                                          </p:spTgt>
                                        </p:tgtEl>
                                      </p:cBhvr>
                                    </p:animEffect>
                                  </p:childTnLst>
                                </p:cTn>
                              </p:par>
                              <p:par>
                                <p:cTn id="23" presetID="3" presetClass="entr" presetSubtype="10" fill="hold" nodeType="withEffect">
                                  <p:stCondLst>
                                    <p:cond delay="0"/>
                                  </p:stCondLst>
                                  <p:childTnLst>
                                    <p:set>
                                      <p:cBhvr additive="repl">
                                        <p:cTn id="24" dur="1" fill="hold">
                                          <p:stCondLst>
                                            <p:cond delay="0"/>
                                          </p:stCondLst>
                                        </p:cTn>
                                        <p:tgtEl>
                                          <p:spTgt spid="15364">
                                            <p:txEl>
                                              <p:pRg st="3" end="3"/>
                                            </p:txEl>
                                          </p:spTgt>
                                        </p:tgtEl>
                                        <p:attrNameLst>
                                          <p:attrName>style.visibility</p:attrName>
                                        </p:attrNameLst>
                                      </p:cBhvr>
                                      <p:to>
                                        <p:strVal val="visible"/>
                                      </p:to>
                                    </p:set>
                                    <p:animEffect transition="in" filter="blinds(horizontal)">
                                      <p:cBhvr additive="repl">
                                        <p:cTn id="25" dur="500"/>
                                        <p:tgtEl>
                                          <p:spTgt spid="1536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additive="repl">
                                        <p:cTn id="29" dur="1" fill="hold">
                                          <p:stCondLst>
                                            <p:cond delay="0"/>
                                          </p:stCondLst>
                                        </p:cTn>
                                        <p:tgtEl>
                                          <p:spTgt spid="15364">
                                            <p:txEl>
                                              <p:pRg st="4" end="4"/>
                                            </p:txEl>
                                          </p:spTgt>
                                        </p:tgtEl>
                                        <p:attrNameLst>
                                          <p:attrName>style.visibility</p:attrName>
                                        </p:attrNameLst>
                                      </p:cBhvr>
                                      <p:to>
                                        <p:strVal val="visible"/>
                                      </p:to>
                                    </p:set>
                                    <p:animEffect transition="in" filter="blinds(horizontal)">
                                      <p:cBhvr additive="repl">
                                        <p:cTn id="30" dur="500"/>
                                        <p:tgtEl>
                                          <p:spTgt spid="15364">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additive="repl">
                                        <p:cTn id="34" dur="1" fill="hold">
                                          <p:stCondLst>
                                            <p:cond delay="0"/>
                                          </p:stCondLst>
                                        </p:cTn>
                                        <p:tgtEl>
                                          <p:spTgt spid="15364">
                                            <p:txEl>
                                              <p:pRg st="5" end="5"/>
                                            </p:txEl>
                                          </p:spTgt>
                                        </p:tgtEl>
                                        <p:attrNameLst>
                                          <p:attrName>style.visibility</p:attrName>
                                        </p:attrNameLst>
                                      </p:cBhvr>
                                      <p:to>
                                        <p:strVal val="visible"/>
                                      </p:to>
                                    </p:set>
                                    <p:animEffect transition="in" filter="blinds(horizontal)">
                                      <p:cBhvr additive="repl">
                                        <p:cTn id="35" dur="500"/>
                                        <p:tgtEl>
                                          <p:spTgt spid="153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babyloni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9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533400" y="6248400"/>
            <a:ext cx="96774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oi" charset="0"/>
                <a:ea typeface="SimSun" pitchFamily="2" charset="-122"/>
                <a:cs typeface="Arial"/>
              </a:rPr>
              <a:t>c. 601 BC Edom became a Babylonian tributary</a:t>
            </a:r>
            <a:endParaRPr kumimoji="0" lang="en-US" altLang="en-US" sz="3200" b="1" i="0" u="none" strike="noStrike" kern="1200" cap="none" spc="0" normalizeH="0" baseline="0" noProof="0" dirty="0">
              <a:ln>
                <a:noFill/>
              </a:ln>
              <a:solidFill>
                <a:srgbClr val="000000"/>
              </a:solidFill>
              <a:effectLst/>
              <a:uLnTx/>
              <a:uFillTx/>
              <a:latin typeface="Aroi" charset="0"/>
              <a:ea typeface="SimSun" pitchFamily="2" charset="-122"/>
              <a:cs typeface="Arial"/>
            </a:endParaRPr>
          </a:p>
        </p:txBody>
      </p:sp>
      <p:sp>
        <p:nvSpPr>
          <p:cNvPr id="120835" name="AutoShape 4"/>
          <p:cNvSpPr>
            <a:spLocks noChangeArrowheads="1"/>
          </p:cNvSpPr>
          <p:nvPr/>
        </p:nvSpPr>
        <p:spPr bwMode="auto">
          <a:xfrm>
            <a:off x="838200" y="5029200"/>
            <a:ext cx="1066800" cy="304800"/>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Aroi" charset="0"/>
              <a:ea typeface="ＭＳ Ｐゴシック" pitchFamily="34" charset="-128"/>
              <a:cs typeface="Arial"/>
            </a:endParaRPr>
          </a:p>
        </p:txBody>
      </p:sp>
      <p:sp>
        <p:nvSpPr>
          <p:cNvPr id="120836" name="Title 4"/>
          <p:cNvSpPr>
            <a:spLocks noGrp="1"/>
          </p:cNvSpPr>
          <p:nvPr>
            <p:ph type="title" idx="4294967295"/>
          </p:nvPr>
        </p:nvSpPr>
        <p:spPr>
          <a:xfrm>
            <a:off x="457200" y="332656"/>
            <a:ext cx="8229600" cy="764307"/>
          </a:xfrm>
          <a:solidFill>
            <a:srgbClr val="000000"/>
          </a:solidFill>
        </p:spPr>
        <p:txBody>
          <a:bodyPr/>
          <a:lstStyle/>
          <a:p>
            <a:r>
              <a:rPr lang="en-US" altLang="en-US" dirty="0">
                <a:solidFill>
                  <a:srgbClr val="FFFFFF"/>
                </a:solidFill>
                <a:latin typeface="Aroi" charset="0"/>
                <a:ea typeface="ＭＳ Ｐゴシック" pitchFamily="34" charset="-128"/>
              </a:rPr>
              <a:t>Conquered by Babylon</a:t>
            </a:r>
          </a:p>
        </p:txBody>
      </p:sp>
    </p:spTree>
    <p:extLst>
      <p:ext uri="{BB962C8B-B14F-4D97-AF65-F5344CB8AC3E}">
        <p14:creationId xmlns:p14="http://schemas.microsoft.com/office/powerpoint/2010/main" val="21589607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395288" y="2176463"/>
            <a:ext cx="38719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Rejoiced over the fall of Judah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(Obadiah 11-14; Psalm 137:7; Lam. 4:21-22)</a:t>
            </a:r>
            <a:endParaRPr kumimoji="0" lang="en-US" altLang="en-US"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endParaRPr>
          </a:p>
        </p:txBody>
      </p:sp>
      <p:pic>
        <p:nvPicPr>
          <p:cNvPr id="122882" name="Picture 4" descr="PE0183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1933575"/>
            <a:ext cx="5105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992188"/>
            <a:ext cx="9144000" cy="708025"/>
          </a:xfrm>
          <a:solidFill>
            <a:srgbClr val="000000"/>
          </a:solidFill>
          <a:effectLst>
            <a:outerShdw blurRad="63500" dist="38099" dir="2700000" algn="ctr" rotWithShape="0">
              <a:schemeClr val="bg2">
                <a:alpha val="74997"/>
              </a:schemeClr>
            </a:outerShdw>
          </a:effectLst>
        </p:spPr>
        <p:txBody>
          <a:bodyPr>
            <a:spAutoFit/>
          </a:bodyPr>
          <a:lstStyle/>
          <a:p>
            <a:pPr algn="l">
              <a:defRPr/>
            </a:pPr>
            <a:r>
              <a:rPr lang="en-US" sz="4000" b="1" kern="1200" dirty="0">
                <a:solidFill>
                  <a:srgbClr val="FFFFFF"/>
                </a:solidFill>
                <a:ea typeface="Times New Roman" charset="0"/>
              </a:rPr>
              <a:t>Glad About Fall of Judah (586 BC)</a:t>
            </a:r>
          </a:p>
        </p:txBody>
      </p:sp>
      <p:sp>
        <p:nvSpPr>
          <p:cNvPr id="122884"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6a2</a:t>
            </a:r>
          </a:p>
        </p:txBody>
      </p:sp>
    </p:spTree>
    <p:extLst>
      <p:ext uri="{BB962C8B-B14F-4D97-AF65-F5344CB8AC3E}">
        <p14:creationId xmlns:p14="http://schemas.microsoft.com/office/powerpoint/2010/main" val="604590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2" descr="amos' oracles against the n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688" y="0"/>
            <a:ext cx="542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228600" y="1287463"/>
            <a:ext cx="3352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pitchFamily="34" charset="0"/>
                <a:ea typeface="SimSun" pitchFamily="2" charset="-122"/>
                <a:cs typeface="Arial"/>
              </a:rPr>
              <a:t>OT prophets foretold judgment on Edom for her bitter hatred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pitchFamily="34" charset="0"/>
                <a:ea typeface="SimSun" pitchFamily="2" charset="-122"/>
                <a:cs typeface="Arial"/>
              </a:rPr>
              <a:t>(Amos 1:11-12; Jer. 49:7-22; Lam. 4:21-22; Obad. 10ff;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pitchFamily="34" charset="0"/>
                <a:ea typeface="SimSun" pitchFamily="2" charset="-122"/>
                <a:cs typeface="Arial"/>
              </a:rPr>
              <a:t>Ezek. 25:12-14; 35:1-15)</a:t>
            </a:r>
            <a:endParaRPr kumimoji="0" lang="en-US" altLang="en-US" sz="2800" b="0" i="0" u="none" strike="noStrike" kern="1200" cap="none" spc="0" normalizeH="0" baseline="0" noProof="0" dirty="0">
              <a:ln>
                <a:noFill/>
              </a:ln>
              <a:solidFill>
                <a:srgbClr val="FFFFFF"/>
              </a:solidFill>
              <a:effectLst/>
              <a:uLnTx/>
              <a:uFillTx/>
              <a:latin typeface="Arial" pitchFamily="34" charset="0"/>
              <a:ea typeface="SimSun" pitchFamily="2" charset="-122"/>
              <a:cs typeface="Arial"/>
            </a:endParaRPr>
          </a:p>
        </p:txBody>
      </p:sp>
      <p:sp>
        <p:nvSpPr>
          <p:cNvPr id="69636" name="Text Box 4"/>
          <p:cNvSpPr txBox="1">
            <a:spLocks noChangeArrowheads="1"/>
          </p:cNvSpPr>
          <p:nvPr/>
        </p:nvSpPr>
        <p:spPr bwMode="auto">
          <a:xfrm rot="20425368">
            <a:off x="3886200" y="3106450"/>
            <a:ext cx="5257800"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Times New Roman" charset="0"/>
                <a:cs typeface="Arial"/>
              </a:rPr>
              <a:t>Fall of Judah (586 BC)</a:t>
            </a:r>
          </a:p>
        </p:txBody>
      </p:sp>
      <p:sp>
        <p:nvSpPr>
          <p:cNvPr id="124933" name="AutoShape 5"/>
          <p:cNvSpPr>
            <a:spLocks noChangeArrowheads="1"/>
          </p:cNvSpPr>
          <p:nvPr/>
        </p:nvSpPr>
        <p:spPr bwMode="auto">
          <a:xfrm>
            <a:off x="5410200" y="6324600"/>
            <a:ext cx="685800" cy="533400"/>
          </a:xfrm>
          <a:prstGeom prst="rightArrow">
            <a:avLst>
              <a:gd name="adj1" fmla="val 50000"/>
              <a:gd name="adj2" fmla="val 32143"/>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endParaRPr>
          </a:p>
        </p:txBody>
      </p:sp>
      <p:sp>
        <p:nvSpPr>
          <p:cNvPr id="6" name="Title 5"/>
          <p:cNvSpPr>
            <a:spLocks noGrp="1"/>
          </p:cNvSpPr>
          <p:nvPr>
            <p:ph type="title" idx="4294967295"/>
          </p:nvPr>
        </p:nvSpPr>
        <p:spPr>
          <a:xfrm>
            <a:off x="457200" y="0"/>
            <a:ext cx="8229600" cy="990600"/>
          </a:xfrm>
          <a:solidFill>
            <a:srgbClr val="FF0000"/>
          </a:solidFill>
        </p:spPr>
        <p:txBody>
          <a:bodyPr/>
          <a:lstStyle/>
          <a:p>
            <a:r>
              <a:rPr lang="en-US" altLang="en-US" sz="4000" b="1" dirty="0">
                <a:solidFill>
                  <a:srgbClr val="FFFFFF"/>
                </a:solidFill>
                <a:effectLst>
                  <a:outerShdw blurRad="38100" dist="38100" dir="2700000" algn="tl">
                    <a:srgbClr val="000000"/>
                  </a:outerShdw>
                </a:effectLst>
                <a:ea typeface="ＭＳ Ｐゴシック" pitchFamily="34" charset="-128"/>
              </a:rPr>
              <a:t>Prophecies of Being Judged</a:t>
            </a:r>
          </a:p>
        </p:txBody>
      </p:sp>
      <p:sp>
        <p:nvSpPr>
          <p:cNvPr id="124935"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6a2</a:t>
            </a:r>
          </a:p>
        </p:txBody>
      </p:sp>
    </p:spTree>
    <p:extLst>
      <p:ext uri="{BB962C8B-B14F-4D97-AF65-F5344CB8AC3E}">
        <p14:creationId xmlns:p14="http://schemas.microsoft.com/office/powerpoint/2010/main" val="64496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additive="base">
                                        <p:cTn id="7" dur="300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96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5410200"/>
            <a:ext cx="8229600" cy="769938"/>
          </a:xfrm>
          <a:solidFill>
            <a:schemeClr val="tx1"/>
          </a:solidFill>
          <a:effectLst>
            <a:outerShdw blurRad="63500" dist="38099" dir="2700000" algn="ctr" rotWithShape="0">
              <a:schemeClr val="bg2">
                <a:alpha val="74997"/>
              </a:schemeClr>
            </a:outerShdw>
          </a:effectLst>
        </p:spPr>
        <p:txBody>
          <a:bodyPr>
            <a:spAutoFit/>
          </a:bodyPr>
          <a:lstStyle/>
          <a:p>
            <a:pPr algn="l">
              <a:defRPr/>
            </a:pPr>
            <a:r>
              <a:rPr lang="en-US" dirty="0">
                <a:solidFill>
                  <a:srgbClr val="FFFFFF"/>
                </a:solidFill>
                <a:cs typeface="Times New Roman" charset="0"/>
              </a:rPr>
              <a:t>Fall of Judah (586 BC)</a:t>
            </a:r>
          </a:p>
        </p:txBody>
      </p:sp>
      <p:pic>
        <p:nvPicPr>
          <p:cNvPr id="126979" name="Picture 2" descr="e-3hor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276600"/>
            <a:ext cx="2549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3" descr="e-flu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28600"/>
            <a:ext cx="1885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2743200" y="990600"/>
            <a:ext cx="6019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Took advantage of Judah’s calamity to migrate into the heart of southern 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South of Hebron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(Ezek. 35:10-12).</a:t>
            </a:r>
            <a:endParaRPr kumimoji="0" lang="en-US" altLang="en-US" sz="32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endParaRPr>
          </a:p>
        </p:txBody>
      </p:sp>
      <p:sp>
        <p:nvSpPr>
          <p:cNvPr id="126982" name="TextBox 5"/>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a:rPr>
              <a:t>6a2</a:t>
            </a:r>
          </a:p>
        </p:txBody>
      </p:sp>
    </p:spTree>
    <p:extLst>
      <p:ext uri="{BB962C8B-B14F-4D97-AF65-F5344CB8AC3E}">
        <p14:creationId xmlns:p14="http://schemas.microsoft.com/office/powerpoint/2010/main" val="9239356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54274" name="Picture 2" descr="Image result for edomite destruction">
            <a:extLst>
              <a:ext uri="{FF2B5EF4-FFF2-40B4-BE49-F238E27FC236}">
                <a16:creationId xmlns:a16="http://schemas.microsoft.com/office/drawing/2014/main" id="{DEFA421D-62C2-3544-8FD7-CA1E83E67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Grp="1" noChangeArrowheads="1"/>
          </p:cNvSpPr>
          <p:nvPr>
            <p:ph type="title"/>
          </p:nvPr>
        </p:nvSpPr>
        <p:spPr>
          <a:solidFill>
            <a:srgbClr val="000000"/>
          </a:solidFill>
          <a:effectLst>
            <a:outerShdw blurRad="63500" dist="35921" dir="2700000" algn="ctr" rotWithShape="0">
              <a:schemeClr val="bg2">
                <a:alpha val="74997"/>
              </a:schemeClr>
            </a:outerShdw>
          </a:effectLst>
        </p:spPr>
        <p:txBody>
          <a:bodyPr/>
          <a:lstStyle/>
          <a:p>
            <a:pPr eaLnBrk="1" hangingPunct="1"/>
            <a:r>
              <a:rPr lang="en-US" altLang="zh-CN" sz="4800" dirty="0">
                <a:solidFill>
                  <a:srgbClr val="FFFFFF"/>
                </a:solidFill>
                <a:ea typeface="SimSun" pitchFamily="2" charset="-122"/>
              </a:rPr>
              <a:t>Annihilation </a:t>
            </a:r>
            <a:endParaRPr lang="en-US" altLang="en-US" sz="4800" dirty="0">
              <a:solidFill>
                <a:srgbClr val="FFFFFF"/>
              </a:solidFill>
              <a:ea typeface="ＭＳ Ｐゴシック" pitchFamily="34" charset="-128"/>
            </a:endParaRPr>
          </a:p>
        </p:txBody>
      </p:sp>
      <p:sp>
        <p:nvSpPr>
          <p:cNvPr id="73731" name="Text Box 3"/>
          <p:cNvSpPr txBox="1">
            <a:spLocks noChangeArrowheads="1"/>
          </p:cNvSpPr>
          <p:nvPr/>
        </p:nvSpPr>
        <p:spPr bwMode="auto">
          <a:xfrm>
            <a:off x="762000" y="1905000"/>
            <a:ext cx="7467600" cy="2862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c. 552 BC (Babylonian Rule)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pitchFamily="34" charset="0"/>
                <a:ea typeface="SimSun" pitchFamily="2" charset="-122"/>
                <a:cs typeface="Arial"/>
              </a:rPr>
              <a:t>The last monarch, Nabonidus, recorded a siege of the Edomite city of Bozrah</a:t>
            </a:r>
          </a:p>
        </p:txBody>
      </p:sp>
    </p:spTree>
    <p:extLst>
      <p:ext uri="{BB962C8B-B14F-4D97-AF65-F5344CB8AC3E}">
        <p14:creationId xmlns:p14="http://schemas.microsoft.com/office/powerpoint/2010/main" val="30095563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1" name="TextBox 20"/>
          <p:cNvSpPr txBox="1"/>
          <p:nvPr/>
        </p:nvSpPr>
        <p:spPr>
          <a:xfrm>
            <a:off x="3471355" y="5903182"/>
            <a:ext cx="1461859" cy="584776"/>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 by the Sea</a:t>
            </a:r>
          </a:p>
        </p:txBody>
      </p:sp>
      <p:sp>
        <p:nvSpPr>
          <p:cNvPr id="25" name="TextBox 24"/>
          <p:cNvSpPr txBox="1"/>
          <p:nvPr/>
        </p:nvSpPr>
        <p:spPr>
          <a:xfrm>
            <a:off x="3043871" y="449452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Edom</a:t>
            </a:r>
          </a:p>
        </p:txBody>
      </p:sp>
      <p:sp>
        <p:nvSpPr>
          <p:cNvPr id="26" name="Rectangle 2">
            <a:extLst>
              <a:ext uri="{FF2B5EF4-FFF2-40B4-BE49-F238E27FC236}">
                <a16:creationId xmlns:a16="http://schemas.microsoft.com/office/drawing/2014/main" id="{4AA7A7EE-D432-4C4E-AC8E-B56FF9E05734}"/>
              </a:ext>
            </a:extLst>
          </p:cNvPr>
          <p:cNvSpPr txBox="1">
            <a:spLocks noChangeArrowheads="1"/>
          </p:cNvSpPr>
          <p:nvPr/>
        </p:nvSpPr>
        <p:spPr bwMode="auto">
          <a:xfrm>
            <a:off x="4955112" y="5854439"/>
            <a:ext cx="1803498"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21:13-17</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18469189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Arabia Destroyed by Babylon</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328592"/>
          </a:xfrm>
          <a:prstGeom prst="rect">
            <a:avLst/>
          </a:prstGeom>
          <a:blipFill>
            <a:blip r:embed="rId3"/>
            <a:tile tx="0" ty="0" sx="100000" sy="100000" flip="none" algn="tl"/>
          </a:blip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tx1"/>
                </a:solidFill>
                <a:effectLst/>
              </a:rPr>
              <a:t>“This message came to me concerning Arabia: </a:t>
            </a:r>
          </a:p>
          <a:p>
            <a:r>
              <a:rPr lang="en-US" sz="2800" dirty="0">
                <a:solidFill>
                  <a:schemeClr val="tx1"/>
                </a:solidFill>
                <a:effectLst/>
              </a:rPr>
              <a:t>O caravans from Dedan, </a:t>
            </a:r>
          </a:p>
          <a:p>
            <a:r>
              <a:rPr lang="en-US" sz="2800" dirty="0">
                <a:solidFill>
                  <a:schemeClr val="tx1"/>
                </a:solidFill>
                <a:effectLst/>
              </a:rPr>
              <a:t>hide in the deserts of Arabia. </a:t>
            </a:r>
          </a:p>
          <a:p>
            <a:r>
              <a:rPr lang="en-US" sz="2800" baseline="30000" dirty="0">
                <a:solidFill>
                  <a:schemeClr val="tx1"/>
                </a:solidFill>
                <a:effectLst/>
              </a:rPr>
              <a:t>14 </a:t>
            </a:r>
            <a:r>
              <a:rPr lang="en-US" sz="2800" dirty="0">
                <a:solidFill>
                  <a:schemeClr val="tx1"/>
                </a:solidFill>
                <a:effectLst/>
              </a:rPr>
              <a:t>O people of Tema, </a:t>
            </a:r>
          </a:p>
          <a:p>
            <a:r>
              <a:rPr lang="en-US" sz="2800" dirty="0">
                <a:solidFill>
                  <a:schemeClr val="tx1"/>
                </a:solidFill>
                <a:effectLst/>
              </a:rPr>
              <a:t>bring water to these thirsty people, </a:t>
            </a:r>
          </a:p>
          <a:p>
            <a:r>
              <a:rPr lang="en-US" sz="2800" dirty="0">
                <a:solidFill>
                  <a:schemeClr val="tx1"/>
                </a:solidFill>
                <a:effectLst/>
              </a:rPr>
              <a:t>food to these weary refugees. </a:t>
            </a:r>
          </a:p>
          <a:p>
            <a:r>
              <a:rPr lang="en-US" sz="2800" baseline="30000" dirty="0">
                <a:solidFill>
                  <a:schemeClr val="tx1"/>
                </a:solidFill>
                <a:effectLst/>
              </a:rPr>
              <a:t>15 </a:t>
            </a:r>
            <a:r>
              <a:rPr lang="en-US" sz="2800" dirty="0">
                <a:solidFill>
                  <a:schemeClr val="tx1"/>
                </a:solidFill>
                <a:effectLst/>
              </a:rPr>
              <a:t>They have fled from the sword, </a:t>
            </a:r>
          </a:p>
          <a:p>
            <a:r>
              <a:rPr lang="en-US" sz="2800" dirty="0">
                <a:solidFill>
                  <a:schemeClr val="tx1"/>
                </a:solidFill>
                <a:effectLst/>
              </a:rPr>
              <a:t>from the drawn sword, </a:t>
            </a:r>
          </a:p>
          <a:p>
            <a:r>
              <a:rPr lang="en-US" sz="2800" dirty="0">
                <a:solidFill>
                  <a:schemeClr val="tx1"/>
                </a:solidFill>
                <a:effectLst/>
              </a:rPr>
              <a:t>from the bent bow </a:t>
            </a:r>
          </a:p>
          <a:p>
            <a:r>
              <a:rPr lang="en-US" sz="2800" dirty="0">
                <a:solidFill>
                  <a:schemeClr val="tx1"/>
                </a:solidFill>
                <a:effectLst/>
              </a:rPr>
              <a:t>and the terrors of battle” </a:t>
            </a:r>
            <a:br>
              <a:rPr lang="en-US" sz="2800" dirty="0">
                <a:solidFill>
                  <a:schemeClr val="tx1"/>
                </a:solidFill>
                <a:effectLst/>
              </a:rPr>
            </a:b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(Isaiah </a:t>
            </a:r>
            <a:r>
              <a:rPr lang="en-US" sz="2800" dirty="0">
                <a:solidFill>
                  <a:schemeClr val="tx1"/>
                </a:solidFill>
                <a:effectLst/>
              </a:rPr>
              <a:t>21:13-15</a:t>
            </a: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 </a:t>
            </a:r>
            <a:r>
              <a:rPr kumimoji="0" lang="en-US" sz="2400" b="1" i="0" u="none" strike="noStrike" kern="1200" cap="none" spc="0" normalizeH="0" baseline="0" noProof="0" dirty="0">
                <a:ln>
                  <a:noFill/>
                </a:ln>
                <a:solidFill>
                  <a:schemeClr val="tx1"/>
                </a:solidFill>
                <a:effectLst/>
                <a:uLnTx/>
                <a:uFillTx/>
                <a:latin typeface="Arial" charset="0"/>
                <a:ea typeface="ＭＳ Ｐゴシック" charset="0"/>
              </a:rPr>
              <a:t>NLT</a:t>
            </a: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a:t>
            </a:r>
          </a:p>
        </p:txBody>
      </p:sp>
    </p:spTree>
    <p:extLst>
      <p:ext uri="{BB962C8B-B14F-4D97-AF65-F5344CB8AC3E}">
        <p14:creationId xmlns:p14="http://schemas.microsoft.com/office/powerpoint/2010/main" val="218341978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F580A217-C2D9-7C43-8883-61D7160C8A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32" y="0"/>
            <a:ext cx="9259044"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a:extLst>
              <a:ext uri="{FF2B5EF4-FFF2-40B4-BE49-F238E27FC236}">
                <a16:creationId xmlns:a16="http://schemas.microsoft.com/office/drawing/2014/main" id="{609D8081-FC6D-5B41-934A-13133C967393}"/>
              </a:ext>
            </a:extLst>
          </p:cNvPr>
          <p:cNvSpPr>
            <a:spLocks noGrp="1"/>
          </p:cNvSpPr>
          <p:nvPr>
            <p:ph idx="1"/>
          </p:nvPr>
        </p:nvSpPr>
        <p:spPr>
          <a:xfrm>
            <a:off x="457200" y="1700213"/>
            <a:ext cx="8229600" cy="4608512"/>
          </a:xfrm>
          <a:solidFill>
            <a:srgbClr val="996633">
              <a:alpha val="36078"/>
            </a:srgbClr>
          </a:solidFill>
        </p:spPr>
        <p:txBody>
          <a:bodyPr/>
          <a:lstStyle/>
          <a:p>
            <a:r>
              <a:rPr lang="en-SG" altLang="en-US" b="1" dirty="0">
                <a:solidFill>
                  <a:schemeClr val="bg1"/>
                </a:solidFill>
              </a:rPr>
              <a:t>What country do they live in?</a:t>
            </a:r>
          </a:p>
          <a:p>
            <a:r>
              <a:rPr lang="en-SG" altLang="en-US" b="1" dirty="0">
                <a:solidFill>
                  <a:schemeClr val="bg1"/>
                </a:solidFill>
              </a:rPr>
              <a:t>What do they do?</a:t>
            </a:r>
          </a:p>
          <a:p>
            <a:r>
              <a:rPr lang="en-SG" altLang="en-US" b="1" dirty="0">
                <a:solidFill>
                  <a:schemeClr val="bg1"/>
                </a:solidFill>
              </a:rPr>
              <a:t>What do they eat?</a:t>
            </a:r>
          </a:p>
          <a:p>
            <a:r>
              <a:rPr lang="en-SG" altLang="en-US" b="1" dirty="0">
                <a:solidFill>
                  <a:schemeClr val="bg1"/>
                </a:solidFill>
              </a:rPr>
              <a:t>What do they wear?</a:t>
            </a:r>
          </a:p>
          <a:p>
            <a:endParaRPr lang="en-SG" altLang="en-US" dirty="0">
              <a:solidFill>
                <a:schemeClr val="bg1"/>
              </a:solidFill>
            </a:endParaRPr>
          </a:p>
        </p:txBody>
      </p:sp>
      <p:sp>
        <p:nvSpPr>
          <p:cNvPr id="4" name="Title 3">
            <a:extLst>
              <a:ext uri="{FF2B5EF4-FFF2-40B4-BE49-F238E27FC236}">
                <a16:creationId xmlns:a16="http://schemas.microsoft.com/office/drawing/2014/main" id="{E764982C-19A6-3042-9331-5FACE74A1BA5}"/>
              </a:ext>
            </a:extLst>
          </p:cNvPr>
          <p:cNvSpPr>
            <a:spLocks noGrp="1"/>
          </p:cNvSpPr>
          <p:nvPr>
            <p:ph type="title"/>
          </p:nvPr>
        </p:nvSpPr>
        <p:spPr>
          <a:xfrm>
            <a:off x="251520" y="188640"/>
            <a:ext cx="6917278" cy="923330"/>
          </a:xfr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n-GB" altLang="en-US" sz="5400" b="1" dirty="0">
                <a:solidFill>
                  <a:schemeClr val="tx1">
                    <a:lumMod val="85000"/>
                    <a:lumOff val="15000"/>
                  </a:schemeClr>
                </a:solidFill>
              </a:rPr>
              <a:t>Who are the Arabs?</a:t>
            </a:r>
            <a:r>
              <a:rPr lang="en-GB" altLang="en-US" sz="5400" dirty="0">
                <a:solidFill>
                  <a:schemeClr val="tx1">
                    <a:lumMod val="85000"/>
                    <a:lumOff val="15000"/>
                  </a:schemeClr>
                </a:solidFill>
              </a:rPr>
              <a:t> </a:t>
            </a:r>
            <a:endParaRPr lang="en-US" sz="5400" b="1" dirty="0">
              <a:ln/>
              <a:solidFill>
                <a:schemeClr val="tx1">
                  <a:lumMod val="85000"/>
                  <a:lumOff val="15000"/>
                </a:schemeClr>
              </a:solidFill>
            </a:endParaRPr>
          </a:p>
        </p:txBody>
      </p:sp>
    </p:spTree>
    <p:extLst>
      <p:ext uri="{BB962C8B-B14F-4D97-AF65-F5344CB8AC3E}">
        <p14:creationId xmlns:p14="http://schemas.microsoft.com/office/powerpoint/2010/main" val="21835368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a:extLst>
              <a:ext uri="{FF2B5EF4-FFF2-40B4-BE49-F238E27FC236}">
                <a16:creationId xmlns:a16="http://schemas.microsoft.com/office/drawing/2014/main" id="{B4C2E4A0-D7BB-2943-BC43-BB66A4833D37}"/>
              </a:ext>
            </a:extLst>
          </p:cNvPr>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a:extLst>
              <a:ext uri="{FF2B5EF4-FFF2-40B4-BE49-F238E27FC236}">
                <a16:creationId xmlns:a16="http://schemas.microsoft.com/office/drawing/2014/main" id="{352D9A0F-ECAD-C142-A3DA-2A5D356F700C}"/>
              </a:ext>
            </a:extLst>
          </p:cNvPr>
          <p:cNvSpPr>
            <a:spLocks noGrp="1" noChangeArrowheads="1"/>
          </p:cNvSpPr>
          <p:nvPr>
            <p:ph type="title" idx="4294967295"/>
          </p:nvPr>
        </p:nvSpPr>
        <p:spPr>
          <a:xfrm>
            <a:off x="533400" y="0"/>
            <a:ext cx="7772400" cy="838200"/>
          </a:xfrm>
          <a:solidFill>
            <a:schemeClr val="tx1">
              <a:alpha val="0"/>
            </a:schemeClr>
          </a:solidFill>
          <a:effectLst>
            <a:outerShdw blurRad="63500" dist="38099" dir="2700000" algn="ctr" rotWithShape="0">
              <a:schemeClr val="tx1">
                <a:alpha val="74997"/>
              </a:schemeClr>
            </a:outerShdw>
          </a:effectLst>
        </p:spPr>
        <p:txBody>
          <a:bodyPr/>
          <a:lstStyle/>
          <a:p>
            <a:pPr eaLnBrk="1" hangingPunct="1">
              <a:defRPr/>
            </a:pPr>
            <a:r>
              <a:rPr lang="en-US" altLang="en-US" sz="5400" b="1">
                <a:solidFill>
                  <a:srgbClr val="FFFF00"/>
                </a:solidFill>
                <a:latin typeface="Arial" panose="020B0604020202020204" pitchFamily="34" charset="0"/>
              </a:rPr>
              <a:t>The Table of Nations</a:t>
            </a:r>
            <a:endParaRPr lang="en-US" altLang="en-US" sz="5400" b="1">
              <a:latin typeface="Arial" panose="020B0604020202020204" pitchFamily="34" charset="0"/>
            </a:endParaRPr>
          </a:p>
        </p:txBody>
      </p:sp>
      <p:sp>
        <p:nvSpPr>
          <p:cNvPr id="612356" name="Text Box 4">
            <a:extLst>
              <a:ext uri="{FF2B5EF4-FFF2-40B4-BE49-F238E27FC236}">
                <a16:creationId xmlns:a16="http://schemas.microsoft.com/office/drawing/2014/main" id="{5D19B4DF-FD39-5B4A-8D8E-C67BE8374938}"/>
              </a:ext>
            </a:extLst>
          </p:cNvPr>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a:extLst>
              <a:ext uri="{FF2B5EF4-FFF2-40B4-BE49-F238E27FC236}">
                <a16:creationId xmlns:a16="http://schemas.microsoft.com/office/drawing/2014/main" id="{E3A4C1A2-18DF-1745-A75E-209F9340D3A8}"/>
              </a:ext>
            </a:extLst>
          </p:cNvPr>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a:extLst>
              <a:ext uri="{FF2B5EF4-FFF2-40B4-BE49-F238E27FC236}">
                <a16:creationId xmlns:a16="http://schemas.microsoft.com/office/drawing/2014/main" id="{139351A0-DD32-CB40-9DD0-0854DC3F49B9}"/>
              </a:ext>
            </a:extLst>
          </p:cNvPr>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a:extLst>
              <a:ext uri="{FF2B5EF4-FFF2-40B4-BE49-F238E27FC236}">
                <a16:creationId xmlns:a16="http://schemas.microsoft.com/office/drawing/2014/main" id="{D4542CFE-D522-154E-8F81-DE408D23BD64}"/>
              </a:ext>
            </a:extLst>
          </p:cNvPr>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SHEM</a:t>
            </a:r>
            <a:endPar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endParaRPr>
          </a:p>
        </p:txBody>
      </p:sp>
      <p:sp>
        <p:nvSpPr>
          <p:cNvPr id="612360" name="Text Box 8">
            <a:extLst>
              <a:ext uri="{FF2B5EF4-FFF2-40B4-BE49-F238E27FC236}">
                <a16:creationId xmlns:a16="http://schemas.microsoft.com/office/drawing/2014/main" id="{5057DF47-8645-394F-8ABC-77661B29F16D}"/>
              </a:ext>
            </a:extLst>
          </p:cNvPr>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a:extLst>
              <a:ext uri="{FF2B5EF4-FFF2-40B4-BE49-F238E27FC236}">
                <a16:creationId xmlns:a16="http://schemas.microsoft.com/office/drawing/2014/main" id="{6330E11D-C5B3-D441-8F4A-20E38B6CB8BB}"/>
              </a:ext>
            </a:extLst>
          </p:cNvPr>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a:extLst>
              <a:ext uri="{FF2B5EF4-FFF2-40B4-BE49-F238E27FC236}">
                <a16:creationId xmlns:a16="http://schemas.microsoft.com/office/drawing/2014/main" id="{C22943A1-D1B5-4A4F-8B38-5FA2E7021890}"/>
              </a:ext>
            </a:extLst>
          </p:cNvPr>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Semites</a:t>
            </a:r>
            <a:endPar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endParaRPr>
          </a:p>
        </p:txBody>
      </p:sp>
      <p:sp>
        <p:nvSpPr>
          <p:cNvPr id="612363" name="Text Box 11">
            <a:extLst>
              <a:ext uri="{FF2B5EF4-FFF2-40B4-BE49-F238E27FC236}">
                <a16:creationId xmlns:a16="http://schemas.microsoft.com/office/drawing/2014/main" id="{2725A773-7C7E-CC40-BFD8-29A14000B5D6}"/>
              </a:ext>
            </a:extLst>
          </p:cNvPr>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a:extLst>
              <a:ext uri="{FF2B5EF4-FFF2-40B4-BE49-F238E27FC236}">
                <a16:creationId xmlns:a16="http://schemas.microsoft.com/office/drawing/2014/main" id="{48B39C7F-AF0C-2E42-B786-EF16CBB7F74B}"/>
              </a:ext>
            </a:extLst>
          </p:cNvPr>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a:extLst>
              <a:ext uri="{FF2B5EF4-FFF2-40B4-BE49-F238E27FC236}">
                <a16:creationId xmlns:a16="http://schemas.microsoft.com/office/drawing/2014/main" id="{528BDCEF-B068-8243-95E0-50B74FDBB842}"/>
              </a:ext>
            </a:extLst>
          </p:cNvPr>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 Arabs</a:t>
            </a:r>
            <a:endPar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endParaRPr>
          </a:p>
        </p:txBody>
      </p:sp>
      <p:sp>
        <p:nvSpPr>
          <p:cNvPr id="29710" name="AutoShape 14">
            <a:extLst>
              <a:ext uri="{FF2B5EF4-FFF2-40B4-BE49-F238E27FC236}">
                <a16:creationId xmlns:a16="http://schemas.microsoft.com/office/drawing/2014/main" id="{CBF2FBB0-1AFC-8842-A317-02781B836A52}"/>
              </a:ext>
            </a:extLst>
          </p:cNvPr>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9711" name="AutoShape 15">
            <a:extLst>
              <a:ext uri="{FF2B5EF4-FFF2-40B4-BE49-F238E27FC236}">
                <a16:creationId xmlns:a16="http://schemas.microsoft.com/office/drawing/2014/main" id="{4C1B640A-EE9B-3343-9C45-4C0B52D44086}"/>
              </a:ext>
            </a:extLst>
          </p:cNvPr>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9712" name="AutoShape 16">
            <a:extLst>
              <a:ext uri="{FF2B5EF4-FFF2-40B4-BE49-F238E27FC236}">
                <a16:creationId xmlns:a16="http://schemas.microsoft.com/office/drawing/2014/main" id="{B1B029C3-7016-B249-91B1-70B8E877B5FC}"/>
              </a:ext>
            </a:extLst>
          </p:cNvPr>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29713" name="Text Box 17">
            <a:extLst>
              <a:ext uri="{FF2B5EF4-FFF2-40B4-BE49-F238E27FC236}">
                <a16:creationId xmlns:a16="http://schemas.microsoft.com/office/drawing/2014/main" id="{A6D1A30C-990B-BD4A-8E3C-B090BE1D8918}"/>
              </a:ext>
            </a:extLst>
          </p:cNvPr>
          <p:cNvSpPr txBox="1">
            <a:spLocks noChangeArrowheads="1"/>
          </p:cNvSpPr>
          <p:nvPr/>
        </p:nvSpPr>
        <p:spPr bwMode="auto">
          <a:xfrm>
            <a:off x="8388350" y="0"/>
            <a:ext cx="83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rPr>
              <a:t>Pt. 6</a:t>
            </a:r>
          </a:p>
        </p:txBody>
      </p:sp>
      <p:sp>
        <p:nvSpPr>
          <p:cNvPr id="612376" name="Text Box 24">
            <a:extLst>
              <a:ext uri="{FF2B5EF4-FFF2-40B4-BE49-F238E27FC236}">
                <a16:creationId xmlns:a16="http://schemas.microsoft.com/office/drawing/2014/main" id="{AC7667D9-D283-DE4C-A77A-3C660DCF6DD5}"/>
              </a:ext>
            </a:extLst>
          </p:cNvPr>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ext uri="{91240B29-F687-4f45-9708-019B960494DF}"/>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Genesis 10</a:t>
            </a:r>
          </a:p>
        </p:txBody>
      </p:sp>
      <p:sp>
        <p:nvSpPr>
          <p:cNvPr id="29715" name="Oval 1">
            <a:extLst>
              <a:ext uri="{FF2B5EF4-FFF2-40B4-BE49-F238E27FC236}">
                <a16:creationId xmlns:a16="http://schemas.microsoft.com/office/drawing/2014/main" id="{2F60F4D7-E839-B046-9995-C652880F0C16}"/>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2647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itchFamily="-112" charset="0"/>
                <a:ea typeface="ＭＳ Ｐゴシック" charset="0"/>
                <a:cs typeface="+mn-cs"/>
              </a:rPr>
              <a:t>Where were the gods?</a:t>
            </a:r>
            <a:r>
              <a:rPr kumimoji="0" lang="en-US" sz="3600" b="1" i="0" u="none" strike="noStrike" kern="1200" cap="none" spc="0" normalizeH="0" baseline="0" noProof="0" dirty="0">
                <a:ln>
                  <a:noFill/>
                </a:ln>
                <a:solidFill>
                  <a:srgbClr val="000000"/>
                </a:solidFill>
                <a:effectLst/>
                <a:uLnTx/>
                <a:uFillTx/>
                <a:latin typeface="Arial" pitchFamily="-112" charset="0"/>
                <a:ea typeface="ＭＳ Ｐゴシック" charset="0"/>
                <a:cs typeface="+mn-cs"/>
              </a:rPr>
              <a:t> </a:t>
            </a: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charset="0"/>
                <a:ea typeface="ＭＳ Ｐゴシック" charset="0"/>
              </a:rPr>
              <a:t>Everywhere!</a:t>
            </a:r>
            <a:endParaRPr kumimoji="0" lang="en-US" sz="48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139</a:t>
            </a: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67999">
              <a:srgbClr val="FFCC66"/>
            </a:gs>
            <a:gs pos="96001">
              <a:srgbClr val="CC6600"/>
            </a:gs>
            <a:gs pos="100000">
              <a:srgbClr val="996633"/>
            </a:gs>
            <a:gs pos="100000">
              <a:srgbClr val="996633"/>
            </a:gs>
          </a:gsLst>
          <a:lin ang="5400000" scaled="1"/>
        </a:gra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6D1ADAA-4A66-CE42-B8FB-C020C97F93A4}"/>
              </a:ext>
            </a:extLst>
          </p:cNvPr>
          <p:cNvSpPr>
            <a:spLocks noGrp="1" noChangeArrowheads="1"/>
          </p:cNvSpPr>
          <p:nvPr>
            <p:ph type="title"/>
          </p:nvPr>
        </p:nvSpPr>
        <p:spPr>
          <a:xfrm>
            <a:off x="-17463" y="12700"/>
            <a:ext cx="4746626" cy="1541463"/>
          </a:xfrm>
        </p:spPr>
        <p:txBody>
          <a:bodyPr/>
          <a:lstStyle/>
          <a:p>
            <a:pPr eaLnBrk="1" hangingPunct="1"/>
            <a:r>
              <a:rPr lang="en-GB" altLang="en-US" b="1">
                <a:solidFill>
                  <a:schemeClr val="tx1"/>
                </a:solidFill>
              </a:rPr>
              <a:t>Who </a:t>
            </a:r>
            <a:r>
              <a:rPr lang="en-GB" altLang="zh-CN" b="1">
                <a:solidFill>
                  <a:schemeClr val="tx1"/>
                </a:solidFill>
                <a:ea typeface="SimSun" panose="02010600030101010101" pitchFamily="2" charset="-122"/>
              </a:rPr>
              <a:t>are the Arabs</a:t>
            </a:r>
            <a:r>
              <a:rPr lang="en-GB" altLang="en-US" b="1">
                <a:solidFill>
                  <a:schemeClr val="tx1"/>
                </a:solidFill>
              </a:rPr>
              <a:t>?</a:t>
            </a:r>
            <a:r>
              <a:rPr lang="en-GB" altLang="en-US">
                <a:solidFill>
                  <a:schemeClr val="tx1"/>
                </a:solidFill>
              </a:rPr>
              <a:t> </a:t>
            </a:r>
            <a:endParaRPr lang="en-US" altLang="en-US">
              <a:solidFill>
                <a:schemeClr val="tx1"/>
              </a:solidFill>
            </a:endParaRPr>
          </a:p>
        </p:txBody>
      </p:sp>
      <p:grpSp>
        <p:nvGrpSpPr>
          <p:cNvPr id="32771" name="Group 3">
            <a:extLst>
              <a:ext uri="{FF2B5EF4-FFF2-40B4-BE49-F238E27FC236}">
                <a16:creationId xmlns:a16="http://schemas.microsoft.com/office/drawing/2014/main" id="{1DE4B287-0E5A-6844-8E41-B386D9D6D3BA}"/>
              </a:ext>
            </a:extLst>
          </p:cNvPr>
          <p:cNvGrpSpPr>
            <a:grpSpLocks noChangeAspect="1"/>
          </p:cNvGrpSpPr>
          <p:nvPr/>
        </p:nvGrpSpPr>
        <p:grpSpPr bwMode="auto">
          <a:xfrm>
            <a:off x="-2773363" y="836613"/>
            <a:ext cx="10126663" cy="6245225"/>
            <a:chOff x="-384" y="624"/>
            <a:chExt cx="6144" cy="3449"/>
          </a:xfrm>
        </p:grpSpPr>
        <p:sp>
          <p:nvSpPr>
            <p:cNvPr id="32775" name="AutoShape 4">
              <a:extLst>
                <a:ext uri="{FF2B5EF4-FFF2-40B4-BE49-F238E27FC236}">
                  <a16:creationId xmlns:a16="http://schemas.microsoft.com/office/drawing/2014/main" id="{F1F8414B-2BB2-174B-BC2E-8E85E8A85002}"/>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32776" name="_s136197">
              <a:extLst>
                <a:ext uri="{FF2B5EF4-FFF2-40B4-BE49-F238E27FC236}">
                  <a16:creationId xmlns:a16="http://schemas.microsoft.com/office/drawing/2014/main" id="{A29F1A2F-347E-614C-9F6D-F2FE24942D90}"/>
                </a:ext>
              </a:extLst>
            </p:cNvPr>
            <p:cNvCxnSpPr>
              <a:cxnSpLocks noChangeShapeType="1"/>
              <a:stCxn id="32792" idx="0"/>
              <a:endCxn id="32790"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7" name="_s136198">
              <a:extLst>
                <a:ext uri="{FF2B5EF4-FFF2-40B4-BE49-F238E27FC236}">
                  <a16:creationId xmlns:a16="http://schemas.microsoft.com/office/drawing/2014/main" id="{5CEF17F6-912D-004A-B969-5E08D61B2849}"/>
                </a:ext>
              </a:extLst>
            </p:cNvPr>
            <p:cNvCxnSpPr>
              <a:cxnSpLocks noChangeShapeType="1"/>
              <a:stCxn id="32791" idx="0"/>
              <a:endCxn id="32790"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8" name="_s136199">
              <a:extLst>
                <a:ext uri="{FF2B5EF4-FFF2-40B4-BE49-F238E27FC236}">
                  <a16:creationId xmlns:a16="http://schemas.microsoft.com/office/drawing/2014/main" id="{3EB21458-6403-1C4D-B9BD-D1E6221629A3}"/>
                </a:ext>
              </a:extLst>
            </p:cNvPr>
            <p:cNvCxnSpPr>
              <a:cxnSpLocks noChangeShapeType="1"/>
              <a:stCxn id="32790" idx="0"/>
              <a:endCxn id="32789"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79" name="_s136200">
              <a:extLst>
                <a:ext uri="{FF2B5EF4-FFF2-40B4-BE49-F238E27FC236}">
                  <a16:creationId xmlns:a16="http://schemas.microsoft.com/office/drawing/2014/main" id="{351AB2B3-FEC0-8441-8062-E9FE9088359D}"/>
                </a:ext>
              </a:extLst>
            </p:cNvPr>
            <p:cNvCxnSpPr>
              <a:cxnSpLocks noChangeShapeType="1"/>
              <a:stCxn id="32789" idx="0"/>
              <a:endCxn id="32787"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80" name="_s136201">
              <a:extLst>
                <a:ext uri="{FF2B5EF4-FFF2-40B4-BE49-F238E27FC236}">
                  <a16:creationId xmlns:a16="http://schemas.microsoft.com/office/drawing/2014/main" id="{D39BAC75-8AC5-9544-90EF-CA0B052CE0F8}"/>
                </a:ext>
              </a:extLst>
            </p:cNvPr>
            <p:cNvCxnSpPr>
              <a:cxnSpLocks noChangeShapeType="1"/>
              <a:stCxn id="32788" idx="0"/>
              <a:endCxn id="32786"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1" name="_s136202">
              <a:extLst>
                <a:ext uri="{FF2B5EF4-FFF2-40B4-BE49-F238E27FC236}">
                  <a16:creationId xmlns:a16="http://schemas.microsoft.com/office/drawing/2014/main" id="{C1AC34C4-4F1D-A043-A669-F964088D3FA7}"/>
                </a:ext>
              </a:extLst>
            </p:cNvPr>
            <p:cNvCxnSpPr>
              <a:cxnSpLocks noChangeShapeType="1"/>
              <a:stCxn id="32787" idx="0"/>
              <a:endCxn id="32786"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2" name="_s136203">
              <a:extLst>
                <a:ext uri="{FF2B5EF4-FFF2-40B4-BE49-F238E27FC236}">
                  <a16:creationId xmlns:a16="http://schemas.microsoft.com/office/drawing/2014/main" id="{3A719FDB-B56E-2F4D-84AF-64420C903DF0}"/>
                </a:ext>
              </a:extLst>
            </p:cNvPr>
            <p:cNvCxnSpPr>
              <a:cxnSpLocks noChangeShapeType="1"/>
              <a:stCxn id="32786" idx="0"/>
              <a:endCxn id="32785"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3" name="_s136204">
              <a:extLst>
                <a:ext uri="{FF2B5EF4-FFF2-40B4-BE49-F238E27FC236}">
                  <a16:creationId xmlns:a16="http://schemas.microsoft.com/office/drawing/2014/main" id="{10AB22CD-3EC2-E04F-B87B-FAA55A95C0A6}"/>
                </a:ext>
              </a:extLst>
            </p:cNvPr>
            <p:cNvCxnSpPr>
              <a:cxnSpLocks noChangeShapeType="1"/>
              <a:stCxn id="32785" idx="0"/>
              <a:endCxn id="32784"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2784" name="_s136205">
              <a:extLst>
                <a:ext uri="{FF2B5EF4-FFF2-40B4-BE49-F238E27FC236}">
                  <a16:creationId xmlns:a16="http://schemas.microsoft.com/office/drawing/2014/main" id="{CD9BD72F-251F-744F-A852-554C2122C4C0}"/>
                </a:ext>
              </a:extLst>
            </p:cNvPr>
            <p:cNvSpPr>
              <a:spLocks noChangeArrowheads="1"/>
            </p:cNvSpPr>
            <p:nvPr/>
          </p:nvSpPr>
          <p:spPr bwMode="auto">
            <a:xfrm>
              <a:off x="2253" y="1198"/>
              <a:ext cx="871" cy="252"/>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Noah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85" name="_s136206">
              <a:extLst>
                <a:ext uri="{FF2B5EF4-FFF2-40B4-BE49-F238E27FC236}">
                  <a16:creationId xmlns:a16="http://schemas.microsoft.com/office/drawing/2014/main" id="{4D7AA17F-329C-F648-B2D4-3E2DABE7383A}"/>
                </a:ext>
              </a:extLst>
            </p:cNvPr>
            <p:cNvSpPr>
              <a:spLocks noChangeArrowheads="1"/>
            </p:cNvSpPr>
            <p:nvPr/>
          </p:nvSpPr>
          <p:spPr bwMode="auto">
            <a:xfrm>
              <a:off x="2253" y="1566"/>
              <a:ext cx="871"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Shem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86" name="_s136207">
              <a:extLst>
                <a:ext uri="{FF2B5EF4-FFF2-40B4-BE49-F238E27FC236}">
                  <a16:creationId xmlns:a16="http://schemas.microsoft.com/office/drawing/2014/main" id="{1273AA50-CF13-AC49-9A37-7BBFA1A8D2F4}"/>
                </a:ext>
              </a:extLst>
            </p:cNvPr>
            <p:cNvSpPr>
              <a:spLocks noChangeArrowheads="1"/>
            </p:cNvSpPr>
            <p:nvPr/>
          </p:nvSpPr>
          <p:spPr bwMode="auto">
            <a:xfrm>
              <a:off x="2253" y="1934"/>
              <a:ext cx="870"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Eber</a:t>
              </a: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endParaRPr>
            </a:p>
          </p:txBody>
        </p:sp>
        <p:sp>
          <p:nvSpPr>
            <p:cNvPr id="32787" name="_s136208">
              <a:extLst>
                <a:ext uri="{FF2B5EF4-FFF2-40B4-BE49-F238E27FC236}">
                  <a16:creationId xmlns:a16="http://schemas.microsoft.com/office/drawing/2014/main" id="{B5D10EF2-90B9-5640-94CB-AEFB89925919}"/>
                </a:ext>
              </a:extLst>
            </p:cNvPr>
            <p:cNvSpPr>
              <a:spLocks noChangeArrowheads="1"/>
            </p:cNvSpPr>
            <p:nvPr/>
          </p:nvSpPr>
          <p:spPr bwMode="auto">
            <a:xfrm>
              <a:off x="1998" y="2302"/>
              <a:ext cx="871" cy="256"/>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Peleg</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88" name="_s136209">
              <a:extLst>
                <a:ext uri="{FF2B5EF4-FFF2-40B4-BE49-F238E27FC236}">
                  <a16:creationId xmlns:a16="http://schemas.microsoft.com/office/drawing/2014/main" id="{09D6737E-23A6-B54D-8550-425775E3874E}"/>
                </a:ext>
              </a:extLst>
            </p:cNvPr>
            <p:cNvSpPr>
              <a:spLocks noChangeArrowheads="1"/>
            </p:cNvSpPr>
            <p:nvPr/>
          </p:nvSpPr>
          <p:spPr bwMode="auto">
            <a:xfrm>
              <a:off x="3014" y="2302"/>
              <a:ext cx="871" cy="256"/>
            </a:xfrm>
            <a:prstGeom prst="roundRect">
              <a:avLst>
                <a:gd name="adj" fmla="val 16667"/>
              </a:avLst>
            </a:prstGeom>
            <a:solidFill>
              <a:schemeClr val="tx2">
                <a:alpha val="56862"/>
              </a:schemeClr>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Joktan</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2789" name="_s136210">
              <a:extLst>
                <a:ext uri="{FF2B5EF4-FFF2-40B4-BE49-F238E27FC236}">
                  <a16:creationId xmlns:a16="http://schemas.microsoft.com/office/drawing/2014/main" id="{5E5FF25A-DF6F-E042-9416-DBED5C8BEF92}"/>
                </a:ext>
              </a:extLst>
            </p:cNvPr>
            <p:cNvSpPr>
              <a:spLocks noChangeArrowheads="1"/>
            </p:cNvSpPr>
            <p:nvPr/>
          </p:nvSpPr>
          <p:spPr bwMode="auto">
            <a:xfrm>
              <a:off x="1998" y="2672"/>
              <a:ext cx="871" cy="266"/>
            </a:xfrm>
            <a:prstGeom prst="roundRect">
              <a:avLst>
                <a:gd name="adj" fmla="val 16667"/>
              </a:avLst>
            </a:prstGeom>
            <a:solidFill>
              <a:schemeClr val="tx2">
                <a:alpha val="56862"/>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Terah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90" name="_s136211">
              <a:extLst>
                <a:ext uri="{FF2B5EF4-FFF2-40B4-BE49-F238E27FC236}">
                  <a16:creationId xmlns:a16="http://schemas.microsoft.com/office/drawing/2014/main" id="{6A6CF2AD-352B-B344-8591-C497FEFAB551}"/>
                </a:ext>
              </a:extLst>
            </p:cNvPr>
            <p:cNvSpPr>
              <a:spLocks noChangeArrowheads="1"/>
            </p:cNvSpPr>
            <p:nvPr/>
          </p:nvSpPr>
          <p:spPr bwMode="auto">
            <a:xfrm>
              <a:off x="1998" y="3052"/>
              <a:ext cx="871" cy="274"/>
            </a:xfrm>
            <a:prstGeom prst="roundRect">
              <a:avLst>
                <a:gd name="adj" fmla="val 16667"/>
              </a:avLst>
            </a:prstGeom>
            <a:solidFill>
              <a:schemeClr val="tx2">
                <a:alpha val="56862"/>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Abraham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91" name="_s136212">
              <a:extLst>
                <a:ext uri="{FF2B5EF4-FFF2-40B4-BE49-F238E27FC236}">
                  <a16:creationId xmlns:a16="http://schemas.microsoft.com/office/drawing/2014/main" id="{32647832-8BD5-3245-929D-FAC32E6B2373}"/>
                </a:ext>
              </a:extLst>
            </p:cNvPr>
            <p:cNvSpPr>
              <a:spLocks noChangeArrowheads="1"/>
            </p:cNvSpPr>
            <p:nvPr/>
          </p:nvSpPr>
          <p:spPr bwMode="auto">
            <a:xfrm>
              <a:off x="1491" y="3438"/>
              <a:ext cx="870" cy="278"/>
            </a:xfrm>
            <a:prstGeom prst="roundRect">
              <a:avLst>
                <a:gd name="adj" fmla="val 16667"/>
              </a:avLst>
            </a:prstGeom>
            <a:solidFill>
              <a:schemeClr val="tx2">
                <a:alpha val="56862"/>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Isaac</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2792" name="_s136213">
              <a:extLst>
                <a:ext uri="{FF2B5EF4-FFF2-40B4-BE49-F238E27FC236}">
                  <a16:creationId xmlns:a16="http://schemas.microsoft.com/office/drawing/2014/main" id="{CE5A6BCB-D877-B14F-A568-9943A10BD7F0}"/>
                </a:ext>
              </a:extLst>
            </p:cNvPr>
            <p:cNvSpPr>
              <a:spLocks noChangeArrowheads="1"/>
            </p:cNvSpPr>
            <p:nvPr/>
          </p:nvSpPr>
          <p:spPr bwMode="auto">
            <a:xfrm>
              <a:off x="2506" y="3438"/>
              <a:ext cx="870" cy="278"/>
            </a:xfrm>
            <a:prstGeom prst="roundRect">
              <a:avLst>
                <a:gd name="adj" fmla="val 16667"/>
              </a:avLst>
            </a:prstGeom>
            <a:solidFill>
              <a:schemeClr val="tx2">
                <a:alpha val="56862"/>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Ishmael</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grpSp>
      <p:sp>
        <p:nvSpPr>
          <p:cNvPr id="136222" name="_s1040">
            <a:extLst>
              <a:ext uri="{FF2B5EF4-FFF2-40B4-BE49-F238E27FC236}">
                <a16:creationId xmlns:a16="http://schemas.microsoft.com/office/drawing/2014/main" id="{EB6EEBEA-0904-7F4F-9B7C-42C317EBE590}"/>
              </a:ext>
            </a:extLst>
          </p:cNvPr>
          <p:cNvSpPr>
            <a:spLocks noChangeArrowheads="1"/>
          </p:cNvSpPr>
          <p:nvPr/>
        </p:nvSpPr>
        <p:spPr bwMode="auto">
          <a:xfrm>
            <a:off x="2797175" y="3851275"/>
            <a:ext cx="1498600" cy="5191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Joktan</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2773" name="TextBox 24">
            <a:extLst>
              <a:ext uri="{FF2B5EF4-FFF2-40B4-BE49-F238E27FC236}">
                <a16:creationId xmlns:a16="http://schemas.microsoft.com/office/drawing/2014/main" id="{B536D132-97EA-8749-8BAB-E929E177177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152e</a:t>
            </a:r>
          </a:p>
        </p:txBody>
      </p:sp>
      <p:pic>
        <p:nvPicPr>
          <p:cNvPr id="32774" name="Picture 1">
            <a:extLst>
              <a:ext uri="{FF2B5EF4-FFF2-40B4-BE49-F238E27FC236}">
                <a16:creationId xmlns:a16="http://schemas.microsoft.com/office/drawing/2014/main" id="{781755F4-64F4-6E47-A9EB-B291EA946A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9163" y="0"/>
            <a:ext cx="4414837"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489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2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4818" name="Picture 6">
            <a:extLst>
              <a:ext uri="{FF2B5EF4-FFF2-40B4-BE49-F238E27FC236}">
                <a16:creationId xmlns:a16="http://schemas.microsoft.com/office/drawing/2014/main" id="{6ED51D69-55AC-3E42-8A65-2B0615A395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0">
            <a:extLst>
              <a:ext uri="{FF2B5EF4-FFF2-40B4-BE49-F238E27FC236}">
                <a16:creationId xmlns:a16="http://schemas.microsoft.com/office/drawing/2014/main" id="{12DB7CF8-2E02-0C47-BBA3-4A9612ACF8BD}"/>
              </a:ext>
            </a:extLst>
          </p:cNvPr>
          <p:cNvGrpSpPr>
            <a:grpSpLocks noChangeAspect="1"/>
          </p:cNvGrpSpPr>
          <p:nvPr/>
        </p:nvGrpSpPr>
        <p:grpSpPr bwMode="auto">
          <a:xfrm>
            <a:off x="1371600" y="-762000"/>
            <a:ext cx="4598988" cy="7391400"/>
            <a:chOff x="5428" y="11306"/>
            <a:chExt cx="3644" cy="55761"/>
          </a:xfrm>
        </p:grpSpPr>
        <p:sp>
          <p:nvSpPr>
            <p:cNvPr id="34832" name="AutoShape 31">
              <a:extLst>
                <a:ext uri="{FF2B5EF4-FFF2-40B4-BE49-F238E27FC236}">
                  <a16:creationId xmlns:a16="http://schemas.microsoft.com/office/drawing/2014/main" id="{A8BD5185-AD7C-3349-B4C1-07DAE4B4299A}"/>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34833" name="_s134176">
              <a:extLst>
                <a:ext uri="{FF2B5EF4-FFF2-40B4-BE49-F238E27FC236}">
                  <a16:creationId xmlns:a16="http://schemas.microsoft.com/office/drawing/2014/main" id="{8C530EFE-7E23-BB49-9C8B-3A9B6F43FF4F}"/>
                </a:ext>
              </a:extLst>
            </p:cNvPr>
            <p:cNvCxnSpPr>
              <a:cxnSpLocks noChangeShapeType="1"/>
              <a:stCxn id="34859" idx="1"/>
              <a:endCxn id="34846" idx="2"/>
            </p:cNvCxnSpPr>
            <p:nvPr/>
          </p:nvCxnSpPr>
          <p:spPr bwMode="auto">
            <a:xfrm rot="10800000">
              <a:off x="6508" y="23402"/>
              <a:ext cx="403" cy="4027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4" name="_s134177">
              <a:extLst>
                <a:ext uri="{FF2B5EF4-FFF2-40B4-BE49-F238E27FC236}">
                  <a16:creationId xmlns:a16="http://schemas.microsoft.com/office/drawing/2014/main" id="{D07360BB-8813-4D4D-B131-723B2604FDF3}"/>
                </a:ext>
              </a:extLst>
            </p:cNvPr>
            <p:cNvCxnSpPr>
              <a:cxnSpLocks noChangeShapeType="1"/>
              <a:stCxn id="34858" idx="1"/>
              <a:endCxn id="34846" idx="2"/>
            </p:cNvCxnSpPr>
            <p:nvPr/>
          </p:nvCxnSpPr>
          <p:spPr bwMode="auto">
            <a:xfrm rot="10800000">
              <a:off x="6508" y="23402"/>
              <a:ext cx="403" cy="370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5" name="_s134178">
              <a:extLst>
                <a:ext uri="{FF2B5EF4-FFF2-40B4-BE49-F238E27FC236}">
                  <a16:creationId xmlns:a16="http://schemas.microsoft.com/office/drawing/2014/main" id="{E46E2BF5-2AE7-5142-97EB-40F7B9818C97}"/>
                </a:ext>
              </a:extLst>
            </p:cNvPr>
            <p:cNvCxnSpPr>
              <a:cxnSpLocks noChangeShapeType="1"/>
              <a:stCxn id="34857" idx="1"/>
              <a:endCxn id="34846" idx="2"/>
            </p:cNvCxnSpPr>
            <p:nvPr/>
          </p:nvCxnSpPr>
          <p:spPr bwMode="auto">
            <a:xfrm rot="10800000">
              <a:off x="6508" y="23402"/>
              <a:ext cx="403" cy="3385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6" name="_s134179">
              <a:extLst>
                <a:ext uri="{FF2B5EF4-FFF2-40B4-BE49-F238E27FC236}">
                  <a16:creationId xmlns:a16="http://schemas.microsoft.com/office/drawing/2014/main" id="{8C33D6DD-2342-B245-BD21-6D904DA828ED}"/>
                </a:ext>
              </a:extLst>
            </p:cNvPr>
            <p:cNvCxnSpPr>
              <a:cxnSpLocks noChangeShapeType="1"/>
              <a:stCxn id="34856" idx="1"/>
              <a:endCxn id="34846" idx="2"/>
            </p:cNvCxnSpPr>
            <p:nvPr/>
          </p:nvCxnSpPr>
          <p:spPr bwMode="auto">
            <a:xfrm rot="10800000">
              <a:off x="6508" y="23402"/>
              <a:ext cx="403" cy="3065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7" name="_s134180">
              <a:extLst>
                <a:ext uri="{FF2B5EF4-FFF2-40B4-BE49-F238E27FC236}">
                  <a16:creationId xmlns:a16="http://schemas.microsoft.com/office/drawing/2014/main" id="{9FBC1076-B524-CC4E-B74E-6BBAEE280557}"/>
                </a:ext>
              </a:extLst>
            </p:cNvPr>
            <p:cNvCxnSpPr>
              <a:cxnSpLocks noChangeShapeType="1"/>
              <a:stCxn id="34855" idx="1"/>
              <a:endCxn id="34846" idx="2"/>
            </p:cNvCxnSpPr>
            <p:nvPr/>
          </p:nvCxnSpPr>
          <p:spPr bwMode="auto">
            <a:xfrm rot="10800000">
              <a:off x="6508" y="23402"/>
              <a:ext cx="403" cy="2744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8" name="_s134181">
              <a:extLst>
                <a:ext uri="{FF2B5EF4-FFF2-40B4-BE49-F238E27FC236}">
                  <a16:creationId xmlns:a16="http://schemas.microsoft.com/office/drawing/2014/main" id="{ACF1DB4E-13B5-E34B-87FC-5B23AAB0D7DF}"/>
                </a:ext>
              </a:extLst>
            </p:cNvPr>
            <p:cNvCxnSpPr>
              <a:cxnSpLocks noChangeShapeType="1"/>
              <a:stCxn id="34854" idx="1"/>
              <a:endCxn id="34846" idx="2"/>
            </p:cNvCxnSpPr>
            <p:nvPr/>
          </p:nvCxnSpPr>
          <p:spPr bwMode="auto">
            <a:xfrm rot="10800000">
              <a:off x="6508" y="23402"/>
              <a:ext cx="403" cy="2424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9" name="_s134182">
              <a:extLst>
                <a:ext uri="{FF2B5EF4-FFF2-40B4-BE49-F238E27FC236}">
                  <a16:creationId xmlns:a16="http://schemas.microsoft.com/office/drawing/2014/main" id="{3ED736B5-16C9-9E49-A624-521F54D06A31}"/>
                </a:ext>
              </a:extLst>
            </p:cNvPr>
            <p:cNvCxnSpPr>
              <a:cxnSpLocks noChangeShapeType="1"/>
              <a:stCxn id="34853" idx="1"/>
              <a:endCxn id="34846" idx="2"/>
            </p:cNvCxnSpPr>
            <p:nvPr/>
          </p:nvCxnSpPr>
          <p:spPr bwMode="auto">
            <a:xfrm rot="10800000">
              <a:off x="6508" y="23402"/>
              <a:ext cx="403" cy="2104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0" name="_s134183">
              <a:extLst>
                <a:ext uri="{FF2B5EF4-FFF2-40B4-BE49-F238E27FC236}">
                  <a16:creationId xmlns:a16="http://schemas.microsoft.com/office/drawing/2014/main" id="{A1B4A696-0D1C-3647-98EB-C152273DC91E}"/>
                </a:ext>
              </a:extLst>
            </p:cNvPr>
            <p:cNvCxnSpPr>
              <a:cxnSpLocks noChangeShapeType="1"/>
              <a:stCxn id="34852" idx="1"/>
              <a:endCxn id="34846" idx="2"/>
            </p:cNvCxnSpPr>
            <p:nvPr/>
          </p:nvCxnSpPr>
          <p:spPr bwMode="auto">
            <a:xfrm rot="10800000">
              <a:off x="6508" y="23402"/>
              <a:ext cx="403" cy="17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1" name="_s134184">
              <a:extLst>
                <a:ext uri="{FF2B5EF4-FFF2-40B4-BE49-F238E27FC236}">
                  <a16:creationId xmlns:a16="http://schemas.microsoft.com/office/drawing/2014/main" id="{5B16CBAF-32F3-D24F-918F-D107E61372B6}"/>
                </a:ext>
              </a:extLst>
            </p:cNvPr>
            <p:cNvCxnSpPr>
              <a:cxnSpLocks noChangeShapeType="1"/>
              <a:stCxn id="34851" idx="1"/>
              <a:endCxn id="34846" idx="2"/>
            </p:cNvCxnSpPr>
            <p:nvPr/>
          </p:nvCxnSpPr>
          <p:spPr bwMode="auto">
            <a:xfrm rot="10800000">
              <a:off x="6508" y="23402"/>
              <a:ext cx="403" cy="1462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2" name="_s134185">
              <a:extLst>
                <a:ext uri="{FF2B5EF4-FFF2-40B4-BE49-F238E27FC236}">
                  <a16:creationId xmlns:a16="http://schemas.microsoft.com/office/drawing/2014/main" id="{4FCB9975-BCB5-B746-9BBA-B71AC048F397}"/>
                </a:ext>
              </a:extLst>
            </p:cNvPr>
            <p:cNvCxnSpPr>
              <a:cxnSpLocks noChangeShapeType="1"/>
              <a:stCxn id="34850" idx="1"/>
              <a:endCxn id="34846" idx="2"/>
            </p:cNvCxnSpPr>
            <p:nvPr/>
          </p:nvCxnSpPr>
          <p:spPr bwMode="auto">
            <a:xfrm rot="10800000">
              <a:off x="6508" y="23402"/>
              <a:ext cx="403" cy="1142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3" name="_s134186">
              <a:extLst>
                <a:ext uri="{FF2B5EF4-FFF2-40B4-BE49-F238E27FC236}">
                  <a16:creationId xmlns:a16="http://schemas.microsoft.com/office/drawing/2014/main" id="{4D55037E-7032-B049-8E0E-52619F13DDA0}"/>
                </a:ext>
              </a:extLst>
            </p:cNvPr>
            <p:cNvCxnSpPr>
              <a:cxnSpLocks noChangeShapeType="1"/>
              <a:stCxn id="34849" idx="1"/>
              <a:endCxn id="34846" idx="2"/>
            </p:cNvCxnSpPr>
            <p:nvPr/>
          </p:nvCxnSpPr>
          <p:spPr bwMode="auto">
            <a:xfrm rot="10800000">
              <a:off x="6508" y="23402"/>
              <a:ext cx="403" cy="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4" name="_s134187">
              <a:extLst>
                <a:ext uri="{FF2B5EF4-FFF2-40B4-BE49-F238E27FC236}">
                  <a16:creationId xmlns:a16="http://schemas.microsoft.com/office/drawing/2014/main" id="{AEFF38BA-C88F-0445-9726-951408F69106}"/>
                </a:ext>
              </a:extLst>
            </p:cNvPr>
            <p:cNvCxnSpPr>
              <a:cxnSpLocks noChangeShapeType="1"/>
              <a:stCxn id="34848" idx="1"/>
              <a:endCxn id="34846" idx="2"/>
            </p:cNvCxnSpPr>
            <p:nvPr/>
          </p:nvCxnSpPr>
          <p:spPr bwMode="auto">
            <a:xfrm rot="10800000">
              <a:off x="6508" y="23402"/>
              <a:ext cx="403" cy="500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5" name="_s134188">
              <a:extLst>
                <a:ext uri="{FF2B5EF4-FFF2-40B4-BE49-F238E27FC236}">
                  <a16:creationId xmlns:a16="http://schemas.microsoft.com/office/drawing/2014/main" id="{0F69A3BF-EE45-6448-9AA9-4092BBD8AB59}"/>
                </a:ext>
              </a:extLst>
            </p:cNvPr>
            <p:cNvCxnSpPr>
              <a:cxnSpLocks noChangeShapeType="1"/>
              <a:stCxn id="34847" idx="1"/>
              <a:endCxn id="34846" idx="2"/>
            </p:cNvCxnSpPr>
            <p:nvPr/>
          </p:nvCxnSpPr>
          <p:spPr bwMode="auto">
            <a:xfrm rot="10800000">
              <a:off x="6508" y="23402"/>
              <a:ext cx="403" cy="179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34846" name="_s134189">
              <a:extLst>
                <a:ext uri="{FF2B5EF4-FFF2-40B4-BE49-F238E27FC236}">
                  <a16:creationId xmlns:a16="http://schemas.microsoft.com/office/drawing/2014/main" id="{86676868-FB46-F146-A98B-69990D6D9B2B}"/>
                </a:ext>
              </a:extLst>
            </p:cNvPr>
            <p:cNvSpPr>
              <a:spLocks noChangeArrowheads="1"/>
            </p:cNvSpPr>
            <p:nvPr/>
          </p:nvSpPr>
          <p:spPr bwMode="auto">
            <a:xfrm>
              <a:off x="5428" y="20599"/>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Joktan/Kahtan </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4847" name="_s134190">
              <a:extLst>
                <a:ext uri="{FF2B5EF4-FFF2-40B4-BE49-F238E27FC236}">
                  <a16:creationId xmlns:a16="http://schemas.microsoft.com/office/drawing/2014/main" id="{8D643C20-4E5C-EB4C-8DE5-B7927C94F4EE}"/>
                </a:ext>
              </a:extLst>
            </p:cNvPr>
            <p:cNvSpPr>
              <a:spLocks noChangeArrowheads="1"/>
            </p:cNvSpPr>
            <p:nvPr/>
          </p:nvSpPr>
          <p:spPr bwMode="auto">
            <a:xfrm>
              <a:off x="6911" y="2379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Almodad (Morad)</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48" name="_s134191">
              <a:extLst>
                <a:ext uri="{FF2B5EF4-FFF2-40B4-BE49-F238E27FC236}">
                  <a16:creationId xmlns:a16="http://schemas.microsoft.com/office/drawing/2014/main" id="{1AF5E6E4-90DD-D243-A65B-8A1F87A06C3A}"/>
                </a:ext>
              </a:extLst>
            </p:cNvPr>
            <p:cNvSpPr>
              <a:spLocks noChangeArrowheads="1"/>
            </p:cNvSpPr>
            <p:nvPr/>
          </p:nvSpPr>
          <p:spPr bwMode="auto">
            <a:xfrm>
              <a:off x="6911" y="2700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Sheleph (Shelif) </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49" name="_s134192">
              <a:extLst>
                <a:ext uri="{FF2B5EF4-FFF2-40B4-BE49-F238E27FC236}">
                  <a16:creationId xmlns:a16="http://schemas.microsoft.com/office/drawing/2014/main" id="{807EB06B-3DF1-A04E-A8E8-824A25F91809}"/>
                </a:ext>
              </a:extLst>
            </p:cNvPr>
            <p:cNvSpPr>
              <a:spLocks noChangeArrowheads="1"/>
            </p:cNvSpPr>
            <p:nvPr/>
          </p:nvSpPr>
          <p:spPr bwMode="auto">
            <a:xfrm>
              <a:off x="6911" y="30216"/>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Hazarmaveth</a:t>
              </a:r>
              <a:r>
                <a:rPr kumimoji="0" lang="en-US" altLang="zh-CN" sz="600" b="0"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0" name="_s134193">
              <a:extLst>
                <a:ext uri="{FF2B5EF4-FFF2-40B4-BE49-F238E27FC236}">
                  <a16:creationId xmlns:a16="http://schemas.microsoft.com/office/drawing/2014/main" id="{D423B7A6-5047-B646-AB86-F5A6B24E73DA}"/>
                </a:ext>
              </a:extLst>
            </p:cNvPr>
            <p:cNvSpPr>
              <a:spLocks noChangeArrowheads="1"/>
            </p:cNvSpPr>
            <p:nvPr/>
          </p:nvSpPr>
          <p:spPr bwMode="auto">
            <a:xfrm>
              <a:off x="6911" y="33426"/>
              <a:ext cx="2161" cy="2802"/>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Jerah (Haramawt)</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1" name="_s134194">
              <a:extLst>
                <a:ext uri="{FF2B5EF4-FFF2-40B4-BE49-F238E27FC236}">
                  <a16:creationId xmlns:a16="http://schemas.microsoft.com/office/drawing/2014/main" id="{EEC9AB6A-BFE7-DA42-836F-AA14F213B721}"/>
                </a:ext>
              </a:extLst>
            </p:cNvPr>
            <p:cNvSpPr>
              <a:spLocks noChangeArrowheads="1"/>
            </p:cNvSpPr>
            <p:nvPr/>
          </p:nvSpPr>
          <p:spPr bwMode="auto">
            <a:xfrm>
              <a:off x="6911" y="36624"/>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Hadoram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2" name="_s134195">
              <a:extLst>
                <a:ext uri="{FF2B5EF4-FFF2-40B4-BE49-F238E27FC236}">
                  <a16:creationId xmlns:a16="http://schemas.microsoft.com/office/drawing/2014/main" id="{30CBB738-BB26-9D45-9A8C-E4BAE9AF6D5C}"/>
                </a:ext>
              </a:extLst>
            </p:cNvPr>
            <p:cNvSpPr>
              <a:spLocks noChangeArrowheads="1"/>
            </p:cNvSpPr>
            <p:nvPr/>
          </p:nvSpPr>
          <p:spPr bwMode="auto">
            <a:xfrm>
              <a:off x="6911" y="3983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Uzal</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3" name="_s134196">
              <a:extLst>
                <a:ext uri="{FF2B5EF4-FFF2-40B4-BE49-F238E27FC236}">
                  <a16:creationId xmlns:a16="http://schemas.microsoft.com/office/drawing/2014/main" id="{CD2E357B-C593-8845-B227-9A6D235070C2}"/>
                </a:ext>
              </a:extLst>
            </p:cNvPr>
            <p:cNvSpPr>
              <a:spLocks noChangeArrowheads="1"/>
            </p:cNvSpPr>
            <p:nvPr/>
          </p:nvSpPr>
          <p:spPr bwMode="auto">
            <a:xfrm>
              <a:off x="6911" y="4304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Dikla</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4" name="_s134197">
              <a:extLst>
                <a:ext uri="{FF2B5EF4-FFF2-40B4-BE49-F238E27FC236}">
                  <a16:creationId xmlns:a16="http://schemas.microsoft.com/office/drawing/2014/main" id="{AA8D7043-5BAD-9347-8062-0C05A2DBE2B8}"/>
                </a:ext>
              </a:extLst>
            </p:cNvPr>
            <p:cNvSpPr>
              <a:spLocks noChangeArrowheads="1"/>
            </p:cNvSpPr>
            <p:nvPr/>
          </p:nvSpPr>
          <p:spPr bwMode="auto">
            <a:xfrm>
              <a:off x="6911" y="4624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Obal</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5" name="_s134198">
              <a:extLst>
                <a:ext uri="{FF2B5EF4-FFF2-40B4-BE49-F238E27FC236}">
                  <a16:creationId xmlns:a16="http://schemas.microsoft.com/office/drawing/2014/main" id="{203587E5-FBC9-A941-8619-06FE6E5CB887}"/>
                </a:ext>
              </a:extLst>
            </p:cNvPr>
            <p:cNvSpPr>
              <a:spLocks noChangeArrowheads="1"/>
            </p:cNvSpPr>
            <p:nvPr/>
          </p:nvSpPr>
          <p:spPr bwMode="auto">
            <a:xfrm>
              <a:off x="6911" y="4945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Abimael (Mael/Mali)</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6" name="_s134199">
              <a:extLst>
                <a:ext uri="{FF2B5EF4-FFF2-40B4-BE49-F238E27FC236}">
                  <a16:creationId xmlns:a16="http://schemas.microsoft.com/office/drawing/2014/main" id="{8BADC95D-5F61-AA4D-A358-0038003149F9}"/>
                </a:ext>
              </a:extLst>
            </p:cNvPr>
            <p:cNvSpPr>
              <a:spLocks noChangeArrowheads="1"/>
            </p:cNvSpPr>
            <p:nvPr/>
          </p:nvSpPr>
          <p:spPr bwMode="auto">
            <a:xfrm>
              <a:off x="6911" y="5266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Sheba</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7" name="_s134200">
              <a:extLst>
                <a:ext uri="{FF2B5EF4-FFF2-40B4-BE49-F238E27FC236}">
                  <a16:creationId xmlns:a16="http://schemas.microsoft.com/office/drawing/2014/main" id="{73E3EE1C-24BD-DE4A-A417-8C3E380B8D42}"/>
                </a:ext>
              </a:extLst>
            </p:cNvPr>
            <p:cNvSpPr>
              <a:spLocks noChangeArrowheads="1"/>
            </p:cNvSpPr>
            <p:nvPr/>
          </p:nvSpPr>
          <p:spPr bwMode="auto">
            <a:xfrm>
              <a:off x="6911" y="5585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Ophir</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8" name="_s134201">
              <a:extLst>
                <a:ext uri="{FF2B5EF4-FFF2-40B4-BE49-F238E27FC236}">
                  <a16:creationId xmlns:a16="http://schemas.microsoft.com/office/drawing/2014/main" id="{9432F0C7-90BB-594E-8A21-D9299FCBE903}"/>
                </a:ext>
              </a:extLst>
            </p:cNvPr>
            <p:cNvSpPr>
              <a:spLocks noChangeArrowheads="1"/>
            </p:cNvSpPr>
            <p:nvPr/>
          </p:nvSpPr>
          <p:spPr bwMode="auto">
            <a:xfrm>
              <a:off x="6911" y="5906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Havilah (Khawlan)</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59" name="_s134202">
              <a:extLst>
                <a:ext uri="{FF2B5EF4-FFF2-40B4-BE49-F238E27FC236}">
                  <a16:creationId xmlns:a16="http://schemas.microsoft.com/office/drawing/2014/main" id="{937FBE2E-D5AA-514E-9871-AF7E95EFB948}"/>
                </a:ext>
              </a:extLst>
            </p:cNvPr>
            <p:cNvSpPr>
              <a:spLocks noChangeArrowheads="1"/>
            </p:cNvSpPr>
            <p:nvPr/>
          </p:nvSpPr>
          <p:spPr bwMode="auto">
            <a:xfrm>
              <a:off x="6911" y="62277"/>
              <a:ext cx="2161" cy="2802"/>
            </a:xfrm>
            <a:prstGeom prst="roundRect">
              <a:avLst>
                <a:gd name="adj" fmla="val 16667"/>
              </a:avLst>
            </a:prstGeom>
            <a:solidFill>
              <a:schemeClr val="tx2">
                <a:alpha val="56862"/>
              </a:schemeClr>
            </a:solidFill>
            <a:ln w="9525">
              <a:solidFill>
                <a:srgbClr val="000000"/>
              </a:solidFill>
              <a:round/>
              <a:headEnd/>
              <a:tailEnd/>
            </a:ln>
          </p:spPr>
          <p:txBody>
            <a:bodyPr lIns="31166" tIns="15582" rIns="31166" bIns="1558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Jobab</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60" name="Line 59">
              <a:extLst>
                <a:ext uri="{FF2B5EF4-FFF2-40B4-BE49-F238E27FC236}">
                  <a16:creationId xmlns:a16="http://schemas.microsoft.com/office/drawing/2014/main" id="{FF5F8980-BC05-E142-9A80-D18549423F6A}"/>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3" name="Group 104">
            <a:extLst>
              <a:ext uri="{FF2B5EF4-FFF2-40B4-BE49-F238E27FC236}">
                <a16:creationId xmlns:a16="http://schemas.microsoft.com/office/drawing/2014/main" id="{877D3149-5633-EC44-90EC-AD8CF0691E36}"/>
              </a:ext>
            </a:extLst>
          </p:cNvPr>
          <p:cNvGrpSpPr>
            <a:grpSpLocks/>
          </p:cNvGrpSpPr>
          <p:nvPr/>
        </p:nvGrpSpPr>
        <p:grpSpPr bwMode="auto">
          <a:xfrm>
            <a:off x="5969000" y="914400"/>
            <a:ext cx="2620963" cy="641350"/>
            <a:chOff x="3678" y="430"/>
            <a:chExt cx="1408" cy="404"/>
          </a:xfrm>
        </p:grpSpPr>
        <p:sp>
          <p:nvSpPr>
            <p:cNvPr id="34830" name="Text Box 93">
              <a:extLst>
                <a:ext uri="{FF2B5EF4-FFF2-40B4-BE49-F238E27FC236}">
                  <a16:creationId xmlns:a16="http://schemas.microsoft.com/office/drawing/2014/main" id="{1FC8A4D2-11DE-D44D-8ADF-2A6564AEA60E}"/>
                </a:ext>
              </a:extLst>
            </p:cNvPr>
            <p:cNvSpPr txBox="1">
              <a:spLocks noChangeArrowheads="1"/>
            </p:cNvSpPr>
            <p:nvPr/>
          </p:nvSpPr>
          <p:spPr bwMode="auto">
            <a:xfrm>
              <a:off x="4030" y="430"/>
              <a:ext cx="1056" cy="404"/>
            </a:xfrm>
            <a:prstGeom prst="rect">
              <a:avLst/>
            </a:prstGeom>
            <a:solidFill>
              <a:schemeClr val="bg1">
                <a:alpha val="59999"/>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Father-in-law of Ishmael</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4831" name="Line 94">
              <a:extLst>
                <a:ext uri="{FF2B5EF4-FFF2-40B4-BE49-F238E27FC236}">
                  <a16:creationId xmlns:a16="http://schemas.microsoft.com/office/drawing/2014/main" id="{F8EEBDEE-56B1-E545-854E-1721E5D792DD}"/>
                </a:ext>
              </a:extLst>
            </p:cNvPr>
            <p:cNvSpPr>
              <a:spLocks noChangeShapeType="1"/>
            </p:cNvSpPr>
            <p:nvPr/>
          </p:nvSpPr>
          <p:spPr bwMode="auto">
            <a:xfrm>
              <a:off x="3678" y="543"/>
              <a:ext cx="352" cy="12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 name="Group 106">
            <a:extLst>
              <a:ext uri="{FF2B5EF4-FFF2-40B4-BE49-F238E27FC236}">
                <a16:creationId xmlns:a16="http://schemas.microsoft.com/office/drawing/2014/main" id="{8C85C016-4492-EB4E-A310-1B8DF11B2FA6}"/>
              </a:ext>
            </a:extLst>
          </p:cNvPr>
          <p:cNvGrpSpPr>
            <a:grpSpLocks/>
          </p:cNvGrpSpPr>
          <p:nvPr/>
        </p:nvGrpSpPr>
        <p:grpSpPr bwMode="auto">
          <a:xfrm>
            <a:off x="5854700" y="4848225"/>
            <a:ext cx="2878138" cy="1739900"/>
            <a:chOff x="3696" y="3029"/>
            <a:chExt cx="1813" cy="1096"/>
          </a:xfrm>
        </p:grpSpPr>
        <p:sp>
          <p:nvSpPr>
            <p:cNvPr id="34828" name="Line 100">
              <a:extLst>
                <a:ext uri="{FF2B5EF4-FFF2-40B4-BE49-F238E27FC236}">
                  <a16:creationId xmlns:a16="http://schemas.microsoft.com/office/drawing/2014/main" id="{DC17527A-526E-7648-A326-1CF61D9AAE35}"/>
                </a:ext>
              </a:extLst>
            </p:cNvPr>
            <p:cNvSpPr>
              <a:spLocks noChangeShapeType="1"/>
            </p:cNvSpPr>
            <p:nvPr/>
          </p:nvSpPr>
          <p:spPr bwMode="auto">
            <a:xfrm>
              <a:off x="3696" y="3408"/>
              <a:ext cx="469" cy="1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4829" name="Text Box 102">
              <a:extLst>
                <a:ext uri="{FF2B5EF4-FFF2-40B4-BE49-F238E27FC236}">
                  <a16:creationId xmlns:a16="http://schemas.microsoft.com/office/drawing/2014/main" id="{9CA8370F-9172-E945-946A-099242FBC339}"/>
                </a:ext>
              </a:extLst>
            </p:cNvPr>
            <p:cNvSpPr txBox="1">
              <a:spLocks noChangeArrowheads="1"/>
            </p:cNvSpPr>
            <p:nvPr/>
          </p:nvSpPr>
          <p:spPr bwMode="auto">
            <a:xfrm>
              <a:off x="4165" y="3029"/>
              <a:ext cx="1344" cy="1096"/>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Descendants colonised India and opened trade routes toward Arabia &amp; Africa</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grpSp>
      <p:grpSp>
        <p:nvGrpSpPr>
          <p:cNvPr id="5" name="Group 105">
            <a:extLst>
              <a:ext uri="{FF2B5EF4-FFF2-40B4-BE49-F238E27FC236}">
                <a16:creationId xmlns:a16="http://schemas.microsoft.com/office/drawing/2014/main" id="{B897BB60-C95D-C14D-A4CC-0D0E4DE161E1}"/>
              </a:ext>
            </a:extLst>
          </p:cNvPr>
          <p:cNvGrpSpPr>
            <a:grpSpLocks/>
          </p:cNvGrpSpPr>
          <p:nvPr/>
        </p:nvGrpSpPr>
        <p:grpSpPr bwMode="auto">
          <a:xfrm>
            <a:off x="5970588" y="3003550"/>
            <a:ext cx="2811462" cy="1862138"/>
            <a:chOff x="3745" y="2640"/>
            <a:chExt cx="1633" cy="1173"/>
          </a:xfrm>
        </p:grpSpPr>
        <p:sp>
          <p:nvSpPr>
            <p:cNvPr id="34826" name="Text Box 97">
              <a:extLst>
                <a:ext uri="{FF2B5EF4-FFF2-40B4-BE49-F238E27FC236}">
                  <a16:creationId xmlns:a16="http://schemas.microsoft.com/office/drawing/2014/main" id="{6008D341-A78D-7C47-A64D-3B80C0C7BC01}"/>
                </a:ext>
              </a:extLst>
            </p:cNvPr>
            <p:cNvSpPr txBox="1">
              <a:spLocks noChangeArrowheads="1"/>
            </p:cNvSpPr>
            <p:nvPr/>
          </p:nvSpPr>
          <p:spPr bwMode="auto">
            <a:xfrm>
              <a:off x="4176" y="2640"/>
              <a:ext cx="1202" cy="231"/>
            </a:xfrm>
            <a:prstGeom prst="rect">
              <a:avLst/>
            </a:prstGeom>
            <a:solidFill>
              <a:schemeClr val="bg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Queen of Sheba</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4827" name="Line 103">
              <a:extLst>
                <a:ext uri="{FF2B5EF4-FFF2-40B4-BE49-F238E27FC236}">
                  <a16:creationId xmlns:a16="http://schemas.microsoft.com/office/drawing/2014/main" id="{62E307D9-D23D-2F4D-85FA-26BE6F781D4F}"/>
                </a:ext>
              </a:extLst>
            </p:cNvPr>
            <p:cNvSpPr>
              <a:spLocks noChangeShapeType="1"/>
            </p:cNvSpPr>
            <p:nvPr/>
          </p:nvSpPr>
          <p:spPr bwMode="auto">
            <a:xfrm flipV="1">
              <a:off x="3745" y="2784"/>
              <a:ext cx="479" cy="102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34823" name="Text Box 108">
            <a:extLst>
              <a:ext uri="{FF2B5EF4-FFF2-40B4-BE49-F238E27FC236}">
                <a16:creationId xmlns:a16="http://schemas.microsoft.com/office/drawing/2014/main" id="{F302A6E5-C89A-A54D-89F7-B98C4315BA22}"/>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rPr>
              <a:t>1st source</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endParaRPr>
          </a:p>
        </p:txBody>
      </p:sp>
      <p:sp>
        <p:nvSpPr>
          <p:cNvPr id="34824" name="Text Box 109">
            <a:extLst>
              <a:ext uri="{FF2B5EF4-FFF2-40B4-BE49-F238E27FC236}">
                <a16:creationId xmlns:a16="http://schemas.microsoft.com/office/drawing/2014/main" id="{7AF84B80-8D28-FE46-9CB8-A7D2F568768F}"/>
              </a:ext>
            </a:extLst>
          </p:cNvPr>
          <p:cNvSpPr txBox="1">
            <a:spLocks noChangeArrowheads="1"/>
          </p:cNvSpPr>
          <p:nvPr/>
        </p:nvSpPr>
        <p:spPr bwMode="auto">
          <a:xfrm>
            <a:off x="304800" y="1066800"/>
            <a:ext cx="2438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Gen. 10:26-29</a:t>
            </a:r>
          </a:p>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1 Chron. 1:20-23</a:t>
            </a: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4825" name="TextBox 44">
            <a:extLst>
              <a:ext uri="{FF2B5EF4-FFF2-40B4-BE49-F238E27FC236}">
                <a16:creationId xmlns:a16="http://schemas.microsoft.com/office/drawing/2014/main" id="{E09525FE-E0F6-934B-82B7-5BB23A5DF99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152e</a:t>
            </a:r>
          </a:p>
        </p:txBody>
      </p:sp>
    </p:spTree>
    <p:extLst>
      <p:ext uri="{BB962C8B-B14F-4D97-AF65-F5344CB8AC3E}">
        <p14:creationId xmlns:p14="http://schemas.microsoft.com/office/powerpoint/2010/main" val="1702844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0F066F25-DA2E-EA44-A727-3337080B51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7188" y="461963"/>
            <a:ext cx="8429625"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C6B38C1B-36C5-2E43-9D52-DFA07EF18D98}"/>
              </a:ext>
            </a:extLst>
          </p:cNvPr>
          <p:cNvSpPr>
            <a:spLocks noGrp="1" noChangeArrowheads="1"/>
          </p:cNvSpPr>
          <p:nvPr>
            <p:ph type="title"/>
          </p:nvPr>
        </p:nvSpPr>
        <p:spPr>
          <a:xfrm>
            <a:off x="19050" y="-150813"/>
            <a:ext cx="9144000" cy="1303338"/>
          </a:xfrm>
        </p:spPr>
        <p:txBody>
          <a:bodyPr/>
          <a:lstStyle/>
          <a:p>
            <a:pPr eaLnBrk="1" hangingPunct="1"/>
            <a:r>
              <a:rPr lang="en-GB" altLang="en-US" b="1">
                <a:solidFill>
                  <a:srgbClr val="0D0D0D"/>
                </a:solidFill>
              </a:rPr>
              <a:t>Who </a:t>
            </a:r>
            <a:r>
              <a:rPr lang="en-GB" altLang="zh-CN" b="1">
                <a:solidFill>
                  <a:srgbClr val="0D0D0D"/>
                </a:solidFill>
                <a:ea typeface="SimSun" panose="02010600030101010101" pitchFamily="2" charset="-122"/>
              </a:rPr>
              <a:t>are the Arabs</a:t>
            </a:r>
            <a:r>
              <a:rPr lang="en-GB" altLang="en-US" b="1">
                <a:solidFill>
                  <a:srgbClr val="0D0D0D"/>
                </a:solidFill>
              </a:rPr>
              <a:t>?</a:t>
            </a:r>
            <a:r>
              <a:rPr lang="en-GB" altLang="en-US">
                <a:solidFill>
                  <a:srgbClr val="0D0D0D"/>
                </a:solidFill>
              </a:rPr>
              <a:t> </a:t>
            </a:r>
            <a:endParaRPr lang="en-US" altLang="en-US">
              <a:solidFill>
                <a:srgbClr val="0D0D0D"/>
              </a:solidFill>
            </a:endParaRPr>
          </a:p>
        </p:txBody>
      </p:sp>
      <p:sp>
        <p:nvSpPr>
          <p:cNvPr id="36868" name="TextBox 24">
            <a:extLst>
              <a:ext uri="{FF2B5EF4-FFF2-40B4-BE49-F238E27FC236}">
                <a16:creationId xmlns:a16="http://schemas.microsoft.com/office/drawing/2014/main" id="{F12E9056-BC6C-2947-8F5E-F59E7554090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152e</a:t>
            </a:r>
          </a:p>
        </p:txBody>
      </p:sp>
      <p:grpSp>
        <p:nvGrpSpPr>
          <p:cNvPr id="36869" name="Group 3">
            <a:extLst>
              <a:ext uri="{FF2B5EF4-FFF2-40B4-BE49-F238E27FC236}">
                <a16:creationId xmlns:a16="http://schemas.microsoft.com/office/drawing/2014/main" id="{6AECFDA0-A096-E642-88C1-76EDF80CF065}"/>
              </a:ext>
            </a:extLst>
          </p:cNvPr>
          <p:cNvGrpSpPr>
            <a:grpSpLocks noChangeAspect="1"/>
          </p:cNvGrpSpPr>
          <p:nvPr/>
        </p:nvGrpSpPr>
        <p:grpSpPr bwMode="auto">
          <a:xfrm>
            <a:off x="-2124075" y="1052513"/>
            <a:ext cx="12960350" cy="5475287"/>
            <a:chOff x="-384" y="624"/>
            <a:chExt cx="6144" cy="3449"/>
          </a:xfrm>
        </p:grpSpPr>
        <p:sp>
          <p:nvSpPr>
            <p:cNvPr id="36871" name="AutoShape 4">
              <a:extLst>
                <a:ext uri="{FF2B5EF4-FFF2-40B4-BE49-F238E27FC236}">
                  <a16:creationId xmlns:a16="http://schemas.microsoft.com/office/drawing/2014/main" id="{FF201D1B-AF04-094B-8246-603E7B3341AF}"/>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36872" name="_s141317">
              <a:extLst>
                <a:ext uri="{FF2B5EF4-FFF2-40B4-BE49-F238E27FC236}">
                  <a16:creationId xmlns:a16="http://schemas.microsoft.com/office/drawing/2014/main" id="{4636E631-0B53-1247-8750-B25B51BF4D09}"/>
                </a:ext>
              </a:extLst>
            </p:cNvPr>
            <p:cNvCxnSpPr>
              <a:cxnSpLocks noChangeShapeType="1"/>
              <a:stCxn id="36888" idx="0"/>
              <a:endCxn id="36886"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3" name="_s141318">
              <a:extLst>
                <a:ext uri="{FF2B5EF4-FFF2-40B4-BE49-F238E27FC236}">
                  <a16:creationId xmlns:a16="http://schemas.microsoft.com/office/drawing/2014/main" id="{8C5E31DE-0FED-2140-82E2-564966503AA1}"/>
                </a:ext>
              </a:extLst>
            </p:cNvPr>
            <p:cNvCxnSpPr>
              <a:cxnSpLocks noChangeShapeType="1"/>
              <a:stCxn id="36887" idx="0"/>
              <a:endCxn id="36886"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4" name="_s141319">
              <a:extLst>
                <a:ext uri="{FF2B5EF4-FFF2-40B4-BE49-F238E27FC236}">
                  <a16:creationId xmlns:a16="http://schemas.microsoft.com/office/drawing/2014/main" id="{CEB660C1-3AE2-BA4C-8965-E2B782580F99}"/>
                </a:ext>
              </a:extLst>
            </p:cNvPr>
            <p:cNvCxnSpPr>
              <a:cxnSpLocks noChangeShapeType="1"/>
              <a:stCxn id="36886" idx="0"/>
              <a:endCxn id="36885"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5" name="_s141320">
              <a:extLst>
                <a:ext uri="{FF2B5EF4-FFF2-40B4-BE49-F238E27FC236}">
                  <a16:creationId xmlns:a16="http://schemas.microsoft.com/office/drawing/2014/main" id="{E67342DA-60AB-EF46-806B-D85389F01CB6}"/>
                </a:ext>
              </a:extLst>
            </p:cNvPr>
            <p:cNvCxnSpPr>
              <a:cxnSpLocks noChangeShapeType="1"/>
              <a:stCxn id="36885" idx="0"/>
              <a:endCxn id="36883"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6" name="_s141321">
              <a:extLst>
                <a:ext uri="{FF2B5EF4-FFF2-40B4-BE49-F238E27FC236}">
                  <a16:creationId xmlns:a16="http://schemas.microsoft.com/office/drawing/2014/main" id="{09EED30A-A69F-4044-A861-217CBB1259E8}"/>
                </a:ext>
              </a:extLst>
            </p:cNvPr>
            <p:cNvCxnSpPr>
              <a:cxnSpLocks noChangeShapeType="1"/>
              <a:stCxn id="36884" idx="0"/>
              <a:endCxn id="36882"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7" name="_s141322">
              <a:extLst>
                <a:ext uri="{FF2B5EF4-FFF2-40B4-BE49-F238E27FC236}">
                  <a16:creationId xmlns:a16="http://schemas.microsoft.com/office/drawing/2014/main" id="{F87389B7-99EB-DB42-A8BA-C26D286B2A80}"/>
                </a:ext>
              </a:extLst>
            </p:cNvPr>
            <p:cNvCxnSpPr>
              <a:cxnSpLocks noChangeShapeType="1"/>
              <a:stCxn id="36883" idx="0"/>
              <a:endCxn id="36882"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8" name="_s141323">
              <a:extLst>
                <a:ext uri="{FF2B5EF4-FFF2-40B4-BE49-F238E27FC236}">
                  <a16:creationId xmlns:a16="http://schemas.microsoft.com/office/drawing/2014/main" id="{18F555E7-147E-CD40-8C34-8F7945EB335D}"/>
                </a:ext>
              </a:extLst>
            </p:cNvPr>
            <p:cNvCxnSpPr>
              <a:cxnSpLocks noChangeShapeType="1"/>
              <a:stCxn id="36882" idx="0"/>
              <a:endCxn id="36881"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9" name="_s141324">
              <a:extLst>
                <a:ext uri="{FF2B5EF4-FFF2-40B4-BE49-F238E27FC236}">
                  <a16:creationId xmlns:a16="http://schemas.microsoft.com/office/drawing/2014/main" id="{C1548795-5170-CF46-BD8F-4DE5A1343B11}"/>
                </a:ext>
              </a:extLst>
            </p:cNvPr>
            <p:cNvCxnSpPr>
              <a:cxnSpLocks noChangeShapeType="1"/>
              <a:stCxn id="36881" idx="0"/>
              <a:endCxn id="36880"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6880" name="_s141325">
              <a:extLst>
                <a:ext uri="{FF2B5EF4-FFF2-40B4-BE49-F238E27FC236}">
                  <a16:creationId xmlns:a16="http://schemas.microsoft.com/office/drawing/2014/main" id="{FA656DA7-862E-EB43-8937-53A24F1C58E3}"/>
                </a:ext>
              </a:extLst>
            </p:cNvPr>
            <p:cNvSpPr>
              <a:spLocks noChangeArrowheads="1"/>
            </p:cNvSpPr>
            <p:nvPr/>
          </p:nvSpPr>
          <p:spPr bwMode="auto">
            <a:xfrm>
              <a:off x="2253" y="1198"/>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Noah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1" name="_s141326">
              <a:extLst>
                <a:ext uri="{FF2B5EF4-FFF2-40B4-BE49-F238E27FC236}">
                  <a16:creationId xmlns:a16="http://schemas.microsoft.com/office/drawing/2014/main" id="{B78D18D7-5ED8-0647-833E-830A815F2D64}"/>
                </a:ext>
              </a:extLst>
            </p:cNvPr>
            <p:cNvSpPr>
              <a:spLocks noChangeArrowheads="1"/>
            </p:cNvSpPr>
            <p:nvPr/>
          </p:nvSpPr>
          <p:spPr bwMode="auto">
            <a:xfrm>
              <a:off x="2253" y="1566"/>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Shem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2" name="_s141327">
              <a:extLst>
                <a:ext uri="{FF2B5EF4-FFF2-40B4-BE49-F238E27FC236}">
                  <a16:creationId xmlns:a16="http://schemas.microsoft.com/office/drawing/2014/main" id="{5A30F405-6CDF-2640-A0D5-B79F1EFD3285}"/>
                </a:ext>
              </a:extLst>
            </p:cNvPr>
            <p:cNvSpPr>
              <a:spLocks noChangeArrowheads="1"/>
            </p:cNvSpPr>
            <p:nvPr/>
          </p:nvSpPr>
          <p:spPr bwMode="auto">
            <a:xfrm>
              <a:off x="2253" y="1934"/>
              <a:ext cx="870"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Eber</a:t>
              </a: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endParaRPr>
            </a:p>
          </p:txBody>
        </p:sp>
        <p:sp>
          <p:nvSpPr>
            <p:cNvPr id="36883" name="_s141328">
              <a:extLst>
                <a:ext uri="{FF2B5EF4-FFF2-40B4-BE49-F238E27FC236}">
                  <a16:creationId xmlns:a16="http://schemas.microsoft.com/office/drawing/2014/main" id="{EC3976B6-AE24-DA48-A4DE-9ED1F72F0C4A}"/>
                </a:ext>
              </a:extLst>
            </p:cNvPr>
            <p:cNvSpPr>
              <a:spLocks noChangeArrowheads="1"/>
            </p:cNvSpPr>
            <p:nvPr/>
          </p:nvSpPr>
          <p:spPr bwMode="auto">
            <a:xfrm>
              <a:off x="1998" y="2302"/>
              <a:ext cx="871" cy="256"/>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Peleg</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4" name="_s141329">
              <a:extLst>
                <a:ext uri="{FF2B5EF4-FFF2-40B4-BE49-F238E27FC236}">
                  <a16:creationId xmlns:a16="http://schemas.microsoft.com/office/drawing/2014/main" id="{FC53DD01-CC5C-4044-8143-79C2A9038151}"/>
                </a:ext>
              </a:extLst>
            </p:cNvPr>
            <p:cNvSpPr>
              <a:spLocks noChangeArrowheads="1"/>
            </p:cNvSpPr>
            <p:nvPr/>
          </p:nvSpPr>
          <p:spPr bwMode="auto">
            <a:xfrm>
              <a:off x="3014" y="2302"/>
              <a:ext cx="871"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Joktan</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6885" name="_s141330">
              <a:extLst>
                <a:ext uri="{FF2B5EF4-FFF2-40B4-BE49-F238E27FC236}">
                  <a16:creationId xmlns:a16="http://schemas.microsoft.com/office/drawing/2014/main" id="{70A5C4E4-0AEE-D54D-8F0C-1B6501F7031D}"/>
                </a:ext>
              </a:extLst>
            </p:cNvPr>
            <p:cNvSpPr>
              <a:spLocks noChangeArrowheads="1"/>
            </p:cNvSpPr>
            <p:nvPr/>
          </p:nvSpPr>
          <p:spPr bwMode="auto">
            <a:xfrm>
              <a:off x="1998" y="2672"/>
              <a:ext cx="871" cy="266"/>
            </a:xfrm>
            <a:prstGeom prst="roundRect">
              <a:avLst>
                <a:gd name="adj" fmla="val 16667"/>
              </a:avLst>
            </a:prstGeom>
            <a:solidFill>
              <a:schemeClr val="tx2">
                <a:alpha val="56078"/>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Terah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6" name="_s141331">
              <a:extLst>
                <a:ext uri="{FF2B5EF4-FFF2-40B4-BE49-F238E27FC236}">
                  <a16:creationId xmlns:a16="http://schemas.microsoft.com/office/drawing/2014/main" id="{5667FD79-C4D2-504A-975A-B29B7BE17F2E}"/>
                </a:ext>
              </a:extLst>
            </p:cNvPr>
            <p:cNvSpPr>
              <a:spLocks noChangeArrowheads="1"/>
            </p:cNvSpPr>
            <p:nvPr/>
          </p:nvSpPr>
          <p:spPr bwMode="auto">
            <a:xfrm>
              <a:off x="1998" y="3052"/>
              <a:ext cx="871" cy="272"/>
            </a:xfrm>
            <a:prstGeom prst="roundRect">
              <a:avLst>
                <a:gd name="adj" fmla="val 16667"/>
              </a:avLst>
            </a:prstGeom>
            <a:solidFill>
              <a:schemeClr val="tx2">
                <a:alpha val="56078"/>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Abraham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7" name="_s141332">
              <a:extLst>
                <a:ext uri="{FF2B5EF4-FFF2-40B4-BE49-F238E27FC236}">
                  <a16:creationId xmlns:a16="http://schemas.microsoft.com/office/drawing/2014/main" id="{7A1503D3-F456-9545-8692-91D5A51F91BB}"/>
                </a:ext>
              </a:extLst>
            </p:cNvPr>
            <p:cNvSpPr>
              <a:spLocks noChangeArrowheads="1"/>
            </p:cNvSpPr>
            <p:nvPr/>
          </p:nvSpPr>
          <p:spPr bwMode="auto">
            <a:xfrm>
              <a:off x="1491" y="3438"/>
              <a:ext cx="870" cy="278"/>
            </a:xfrm>
            <a:prstGeom prst="roundRect">
              <a:avLst>
                <a:gd name="adj" fmla="val 16667"/>
              </a:avLst>
            </a:prstGeom>
            <a:solidFill>
              <a:schemeClr val="tx2">
                <a:alpha val="56078"/>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Isaac</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36888" name="_s141333">
              <a:extLst>
                <a:ext uri="{FF2B5EF4-FFF2-40B4-BE49-F238E27FC236}">
                  <a16:creationId xmlns:a16="http://schemas.microsoft.com/office/drawing/2014/main" id="{1BA56761-4C03-3A46-9F07-1FC4CD3851BA}"/>
                </a:ext>
              </a:extLst>
            </p:cNvPr>
            <p:cNvSpPr>
              <a:spLocks noChangeArrowheads="1"/>
            </p:cNvSpPr>
            <p:nvPr/>
          </p:nvSpPr>
          <p:spPr bwMode="auto">
            <a:xfrm>
              <a:off x="2506" y="3438"/>
              <a:ext cx="870" cy="278"/>
            </a:xfrm>
            <a:prstGeom prst="roundRect">
              <a:avLst>
                <a:gd name="adj" fmla="val 16667"/>
              </a:avLst>
            </a:prstGeom>
            <a:solidFill>
              <a:schemeClr val="tx2">
                <a:alpha val="56078"/>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Ishmael</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grpSp>
      <p:sp>
        <p:nvSpPr>
          <p:cNvPr id="141338" name="_s1040">
            <a:extLst>
              <a:ext uri="{FF2B5EF4-FFF2-40B4-BE49-F238E27FC236}">
                <a16:creationId xmlns:a16="http://schemas.microsoft.com/office/drawing/2014/main" id="{985614F4-402F-4A4B-8DF2-DF1084B9AD4D}"/>
              </a:ext>
            </a:extLst>
          </p:cNvPr>
          <p:cNvSpPr>
            <a:spLocks noChangeArrowheads="1"/>
          </p:cNvSpPr>
          <p:nvPr/>
        </p:nvSpPr>
        <p:spPr bwMode="auto">
          <a:xfrm>
            <a:off x="3948113" y="5480050"/>
            <a:ext cx="1858962" cy="4810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Ishmael</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604347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guercino-angel-appears-hagar-ishmael-L612-fm.jpg">
            <a:extLst>
              <a:ext uri="{FF2B5EF4-FFF2-40B4-BE49-F238E27FC236}">
                <a16:creationId xmlns:a16="http://schemas.microsoft.com/office/drawing/2014/main" id="{0948DD82-6427-680D-8AC5-ADCE88E25E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a:extLst>
              <a:ext uri="{FF2B5EF4-FFF2-40B4-BE49-F238E27FC236}">
                <a16:creationId xmlns:a16="http://schemas.microsoft.com/office/drawing/2014/main" id="{A477E64C-CB0E-FE49-86C2-6D36CFDE5630}"/>
              </a:ext>
            </a:extLst>
          </p:cNvPr>
          <p:cNvSpPr>
            <a:spLocks noGrp="1" noChangeArrowheads="1"/>
          </p:cNvSpPr>
          <p:nvPr>
            <p:ph type="title"/>
          </p:nvPr>
        </p:nvSpPr>
        <p:spPr>
          <a:xfrm>
            <a:off x="755576" y="1"/>
            <a:ext cx="8229600" cy="836712"/>
          </a:xfrm>
        </p:spPr>
        <p:txBody>
          <a:bodyPr/>
          <a:lstStyle/>
          <a:p>
            <a:pPr eaLnBrk="1" hangingPunct="1"/>
            <a:r>
              <a:rPr lang="en-US" altLang="zh-CN" b="1" dirty="0">
                <a:ea typeface="SimSun" panose="02010600030101010101" pitchFamily="2" charset="-122"/>
              </a:rPr>
              <a:t> </a:t>
            </a:r>
            <a:r>
              <a:rPr lang="en-US" altLang="zh-CN" b="1" dirty="0">
                <a:solidFill>
                  <a:schemeClr val="bg1"/>
                </a:solidFill>
                <a:ea typeface="SimSun" panose="02010600030101010101" pitchFamily="2" charset="-122"/>
              </a:rPr>
              <a:t>The Angel and Hagar</a:t>
            </a:r>
            <a:endParaRPr lang="en-US" altLang="en-US" b="1" dirty="0">
              <a:solidFill>
                <a:schemeClr val="bg1"/>
              </a:solidFill>
            </a:endParaRPr>
          </a:p>
        </p:txBody>
      </p:sp>
      <p:sp>
        <p:nvSpPr>
          <p:cNvPr id="38916" name="TextBox 7">
            <a:extLst>
              <a:ext uri="{FF2B5EF4-FFF2-40B4-BE49-F238E27FC236}">
                <a16:creationId xmlns:a16="http://schemas.microsoft.com/office/drawing/2014/main" id="{E6D36F98-225C-1E47-BACF-00416EE1D68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152f</a:t>
            </a:r>
          </a:p>
        </p:txBody>
      </p:sp>
    </p:spTree>
    <p:extLst>
      <p:ext uri="{BB962C8B-B14F-4D97-AF65-F5344CB8AC3E}">
        <p14:creationId xmlns:p14="http://schemas.microsoft.com/office/powerpoint/2010/main" val="3057994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guercino-angel-appears-hagar-ishmael-L612-fm.jpg">
            <a:extLst>
              <a:ext uri="{FF2B5EF4-FFF2-40B4-BE49-F238E27FC236}">
                <a16:creationId xmlns:a16="http://schemas.microsoft.com/office/drawing/2014/main" id="{40CCF50D-0F39-DF4B-9402-36268B356CD2}"/>
              </a:ext>
            </a:extLst>
          </p:cNvPr>
          <p:cNvPicPr>
            <a:picLocks noChangeAspect="1"/>
          </p:cNvPicPr>
          <p:nvPr/>
        </p:nvPicPr>
        <p:blipFill rotWithShape="1">
          <a:blip r:embed="rId3">
            <a:lum bright="-26000"/>
            <a:extLst>
              <a:ext uri="{28A0092B-C50C-407E-A947-70E740481C1C}">
                <a14:useLocalDpi xmlns:a14="http://schemas.microsoft.com/office/drawing/2010/main"/>
              </a:ext>
            </a:extLst>
          </a:blip>
          <a:srcRect b="6000"/>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5ACD2918-F2BB-9849-AD3E-CED60833FB40}"/>
              </a:ext>
            </a:extLst>
          </p:cNvPr>
          <p:cNvSpPr>
            <a:spLocks noGrp="1" noChangeArrowheads="1"/>
          </p:cNvSpPr>
          <p:nvPr>
            <p:ph type="body" idx="1"/>
          </p:nvPr>
        </p:nvSpPr>
        <p:spPr>
          <a:xfrm>
            <a:off x="0" y="1367123"/>
            <a:ext cx="9144000" cy="5085184"/>
          </a:xfrm>
        </p:spPr>
        <p:txBody>
          <a:bodyPr/>
          <a:lstStyle/>
          <a:p>
            <a:pPr algn="ctr" eaLnBrk="1" hangingPunct="1">
              <a:lnSpc>
                <a:spcPct val="90000"/>
              </a:lnSpc>
              <a:spcBef>
                <a:spcPct val="35000"/>
              </a:spcBef>
              <a:buFontTx/>
              <a:buNone/>
            </a:pPr>
            <a:r>
              <a:rPr lang="en-US" altLang="zh-CN" sz="2800" b="1" dirty="0">
                <a:solidFill>
                  <a:schemeClr val="accent1"/>
                </a:solidFill>
                <a:effectLst>
                  <a:glow rad="228600">
                    <a:schemeClr val="accent4">
                      <a:satMod val="175000"/>
                      <a:alpha val="93000"/>
                    </a:schemeClr>
                  </a:glow>
                </a:effectLst>
                <a:ea typeface="SimSun" panose="02010600030101010101" pitchFamily="2" charset="-122"/>
              </a:rPr>
              <a:t>  </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"The angel added, </a:t>
            </a:r>
            <a:r>
              <a:rPr lang="fr-FR" altLang="zh-CN" sz="2800" b="1" dirty="0">
                <a:solidFill>
                  <a:schemeClr val="bg1"/>
                </a:solidFill>
                <a:effectLst>
                  <a:glow rad="228600">
                    <a:schemeClr val="accent4">
                      <a:satMod val="175000"/>
                      <a:alpha val="93000"/>
                    </a:schemeClr>
                  </a:glow>
                </a:effectLst>
                <a:ea typeface="SimSun" panose="02010600030101010101" pitchFamily="2" charset="-122"/>
              </a:rPr>
              <a:t>'</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I will so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increase your descendants</a:t>
            </a:r>
            <a:r>
              <a:rPr lang="en-US" altLang="zh-CN" sz="2800" b="1" dirty="0">
                <a:solidFill>
                  <a:schemeClr val="accent1"/>
                </a:solidFill>
                <a:effectLst>
                  <a:glow rad="228600">
                    <a:schemeClr val="accent4">
                      <a:satMod val="175000"/>
                      <a:alpha val="93000"/>
                    </a:schemeClr>
                  </a:glow>
                </a:effectLst>
                <a:ea typeface="SimSun" panose="02010600030101010101" pitchFamily="2" charset="-122"/>
              </a:rPr>
              <a:t> </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that they will be too numerous to count.</a:t>
            </a:r>
            <a:r>
              <a:rPr lang="fr-FR" altLang="zh-CN" sz="2800" b="1" dirty="0">
                <a:solidFill>
                  <a:schemeClr val="bg1"/>
                </a:solidFill>
                <a:effectLst>
                  <a:glow rad="228600">
                    <a:schemeClr val="accent4">
                      <a:satMod val="175000"/>
                      <a:alpha val="93000"/>
                    </a:schemeClr>
                  </a:glow>
                </a:effectLst>
                <a:ea typeface="SimSun" panose="02010600030101010101" pitchFamily="2" charset="-122"/>
              </a:rPr>
              <a:t>'</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 The angel of the L</a:t>
            </a:r>
            <a:r>
              <a:rPr lang="en-US" altLang="zh-CN" sz="2400" b="1" dirty="0">
                <a:solidFill>
                  <a:schemeClr val="bg1"/>
                </a:solidFill>
                <a:effectLst>
                  <a:glow rad="228600">
                    <a:schemeClr val="accent4">
                      <a:satMod val="175000"/>
                      <a:alpha val="93000"/>
                    </a:schemeClr>
                  </a:glow>
                </a:effectLst>
                <a:ea typeface="SimSun" panose="02010600030101010101" pitchFamily="2" charset="-122"/>
              </a:rPr>
              <a:t>ORD</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 also said to her:</a:t>
            </a:r>
          </a:p>
          <a:p>
            <a:pPr algn="ctr" eaLnBrk="1" hangingPunct="1">
              <a:lnSpc>
                <a:spcPct val="90000"/>
              </a:lnSpc>
              <a:spcBef>
                <a:spcPct val="35000"/>
              </a:spcBef>
              <a:buFontTx/>
              <a:buNone/>
            </a:pPr>
            <a:r>
              <a:rPr lang="en-US" altLang="zh-CN" sz="2800" b="1" dirty="0">
                <a:solidFill>
                  <a:schemeClr val="bg1"/>
                </a:solidFill>
                <a:effectLst>
                  <a:glow rad="228600">
                    <a:schemeClr val="accent4">
                      <a:satMod val="175000"/>
                      <a:alpha val="93000"/>
                    </a:schemeClr>
                  </a:glow>
                </a:effectLst>
                <a:ea typeface="SimSun" panose="02010600030101010101" pitchFamily="2" charset="-122"/>
              </a:rPr>
              <a:t>   </a:t>
            </a:r>
            <a:r>
              <a:rPr lang="fr-FR" altLang="zh-CN" sz="2800" b="1" dirty="0">
                <a:solidFill>
                  <a:schemeClr val="bg1"/>
                </a:solidFill>
                <a:effectLst>
                  <a:glow rad="228600">
                    <a:schemeClr val="accent4">
                      <a:satMod val="175000"/>
                      <a:alpha val="93000"/>
                    </a:schemeClr>
                  </a:glow>
                </a:effectLst>
                <a:ea typeface="SimSun" panose="02010600030101010101" pitchFamily="2" charset="-122"/>
              </a:rPr>
              <a:t>'</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You are now with child</a:t>
            </a:r>
            <a:br>
              <a:rPr lang="en-US" altLang="zh-CN" sz="2800" b="1" dirty="0">
                <a:solidFill>
                  <a:schemeClr val="bg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and you will have a son</a:t>
            </a:r>
            <a:br>
              <a:rPr lang="en-US" altLang="zh-CN" sz="2800" b="1" dirty="0">
                <a:solidFill>
                  <a:schemeClr val="bg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You shall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name</a:t>
            </a:r>
            <a:r>
              <a:rPr lang="en-US" altLang="zh-CN" sz="2800" b="1" dirty="0">
                <a:solidFill>
                  <a:srgbClr val="FF3300"/>
                </a:solidFill>
                <a:effectLst>
                  <a:glow rad="228600">
                    <a:schemeClr val="accent4">
                      <a:satMod val="175000"/>
                      <a:alpha val="93000"/>
                    </a:schemeClr>
                  </a:glow>
                </a:effectLst>
                <a:ea typeface="SimSun" panose="02010600030101010101" pitchFamily="2" charset="-122"/>
              </a:rPr>
              <a:t>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him Ishmael</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a:t>
            </a:r>
            <a:br>
              <a:rPr lang="en-US" altLang="zh-CN" sz="2800" b="1" dirty="0">
                <a:solidFill>
                  <a:schemeClr val="accent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for the L</a:t>
            </a:r>
            <a:r>
              <a:rPr lang="en-US" altLang="zh-CN" sz="2400" b="1" dirty="0">
                <a:solidFill>
                  <a:schemeClr val="bg1"/>
                </a:solidFill>
                <a:effectLst>
                  <a:glow rad="228600">
                    <a:schemeClr val="accent4">
                      <a:satMod val="175000"/>
                      <a:alpha val="93000"/>
                    </a:schemeClr>
                  </a:glow>
                </a:effectLst>
                <a:ea typeface="SimSun" panose="02010600030101010101" pitchFamily="2" charset="-122"/>
              </a:rPr>
              <a:t>ORD</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 has heard of your misery. </a:t>
            </a:r>
            <a:br>
              <a:rPr lang="en-US" altLang="zh-CN" sz="2800" b="1" dirty="0">
                <a:solidFill>
                  <a:schemeClr val="bg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He will be a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wild donkey of a </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man;</a:t>
            </a:r>
            <a:br>
              <a:rPr lang="en-US" altLang="zh-CN" sz="2800" b="1" dirty="0">
                <a:solidFill>
                  <a:schemeClr val="bg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his hand will be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against everyone</a:t>
            </a:r>
            <a:br>
              <a:rPr lang="en-US" altLang="zh-CN" sz="2800" b="1" dirty="0">
                <a:solidFill>
                  <a:srgbClr val="FFFF00"/>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and everyone</a:t>
            </a:r>
            <a:r>
              <a:rPr lang="fr-FR" altLang="zh-CN" sz="2800" b="1" dirty="0">
                <a:solidFill>
                  <a:schemeClr val="bg1"/>
                </a:solidFill>
                <a:effectLst>
                  <a:glow rad="228600">
                    <a:schemeClr val="accent4">
                      <a:satMod val="175000"/>
                      <a:alpha val="93000"/>
                    </a:schemeClr>
                  </a:glow>
                </a:effectLst>
                <a:ea typeface="SimSun" panose="02010600030101010101" pitchFamily="2" charset="-122"/>
              </a:rPr>
              <a:t>'</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s hand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against him</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 </a:t>
            </a:r>
            <a:br>
              <a:rPr lang="en-US" altLang="zh-CN" sz="2800" b="1" dirty="0">
                <a:solidFill>
                  <a:schemeClr val="accent1"/>
                </a:solidFill>
                <a:effectLst>
                  <a:glow rad="228600">
                    <a:schemeClr val="accent4">
                      <a:satMod val="175000"/>
                      <a:alpha val="93000"/>
                    </a:schemeClr>
                  </a:glow>
                </a:effectLst>
                <a:ea typeface="SimSun" panose="02010600030101010101" pitchFamily="2" charset="-122"/>
              </a:rPr>
            </a:br>
            <a:r>
              <a:rPr lang="en-US" altLang="zh-CN" sz="2800" b="1" dirty="0">
                <a:solidFill>
                  <a:schemeClr val="bg1"/>
                </a:solidFill>
                <a:effectLst>
                  <a:glow rad="228600">
                    <a:schemeClr val="accent4">
                      <a:satMod val="175000"/>
                      <a:alpha val="93000"/>
                    </a:schemeClr>
                  </a:glow>
                </a:effectLst>
                <a:ea typeface="SimSun" panose="02010600030101010101" pitchFamily="2" charset="-122"/>
              </a:rPr>
              <a:t>and he will </a:t>
            </a:r>
            <a:r>
              <a:rPr lang="en-US" altLang="zh-CN" sz="2800" b="1" dirty="0">
                <a:solidFill>
                  <a:srgbClr val="FFFF00"/>
                </a:solidFill>
                <a:effectLst>
                  <a:glow rad="228600">
                    <a:schemeClr val="accent4">
                      <a:satMod val="175000"/>
                      <a:alpha val="93000"/>
                    </a:schemeClr>
                  </a:glow>
                </a:effectLst>
                <a:ea typeface="SimSun" panose="02010600030101010101" pitchFamily="2" charset="-122"/>
              </a:rPr>
              <a:t>live in hostility</a:t>
            </a:r>
            <a:br>
              <a:rPr lang="en-US" altLang="zh-CN" sz="2800" b="1" dirty="0">
                <a:solidFill>
                  <a:srgbClr val="FF3300"/>
                </a:solidFill>
                <a:effectLst>
                  <a:glow rad="228600">
                    <a:schemeClr val="accent4">
                      <a:satMod val="175000"/>
                      <a:alpha val="93000"/>
                    </a:schemeClr>
                  </a:glow>
                </a:effectLst>
                <a:ea typeface="SimSun" panose="02010600030101010101" pitchFamily="2" charset="-122"/>
              </a:rPr>
            </a:br>
            <a:r>
              <a:rPr lang="en-US" altLang="zh-CN" sz="2800" b="1" dirty="0">
                <a:solidFill>
                  <a:srgbClr val="FFFF00"/>
                </a:solidFill>
                <a:effectLst>
                  <a:glow rad="228600">
                    <a:schemeClr val="accent4">
                      <a:satMod val="175000"/>
                      <a:alpha val="93000"/>
                    </a:schemeClr>
                  </a:glow>
                </a:effectLst>
                <a:ea typeface="SimSun" panose="02010600030101010101" pitchFamily="2" charset="-122"/>
              </a:rPr>
              <a:t>toward all his brothers</a:t>
            </a:r>
            <a:r>
              <a:rPr lang="en-US" altLang="zh-CN" sz="2800" b="1" dirty="0">
                <a:solidFill>
                  <a:schemeClr val="bg1"/>
                </a:solidFill>
                <a:effectLst>
                  <a:glow rad="228600">
                    <a:schemeClr val="accent4">
                      <a:satMod val="175000"/>
                      <a:alpha val="93000"/>
                    </a:schemeClr>
                  </a:glow>
                </a:effectLst>
                <a:ea typeface="SimSun" panose="02010600030101010101" pitchFamily="2" charset="-122"/>
              </a:rPr>
              <a:t>.’"</a:t>
            </a:r>
          </a:p>
          <a:p>
            <a:pPr algn="ctr" eaLnBrk="1" hangingPunct="1">
              <a:lnSpc>
                <a:spcPct val="80000"/>
              </a:lnSpc>
              <a:buFontTx/>
              <a:buNone/>
            </a:pPr>
            <a:r>
              <a:rPr lang="en-US" altLang="zh-CN" sz="2800" dirty="0">
                <a:effectLst>
                  <a:glow rad="228600">
                    <a:schemeClr val="accent4">
                      <a:satMod val="175000"/>
                      <a:alpha val="93000"/>
                    </a:schemeClr>
                  </a:glow>
                </a:effectLst>
                <a:ea typeface="SimSun" panose="02010600030101010101" pitchFamily="2" charset="-122"/>
              </a:rPr>
              <a:t>							</a:t>
            </a:r>
            <a:r>
              <a:rPr lang="en-US" altLang="zh-CN" sz="2800" b="1" dirty="0">
                <a:solidFill>
                  <a:srgbClr val="FFFF99"/>
                </a:solidFill>
                <a:effectLst>
                  <a:glow rad="228600">
                    <a:schemeClr val="accent4">
                      <a:satMod val="175000"/>
                      <a:alpha val="93000"/>
                    </a:schemeClr>
                  </a:glow>
                </a:effectLst>
                <a:ea typeface="SimSun" panose="02010600030101010101" pitchFamily="2" charset="-122"/>
              </a:rPr>
              <a:t>~ </a:t>
            </a:r>
            <a:r>
              <a:rPr lang="en-US" altLang="zh-CN" sz="2400" b="1" dirty="0">
                <a:solidFill>
                  <a:srgbClr val="FFFF99"/>
                </a:solidFill>
                <a:effectLst>
                  <a:glow rad="228600">
                    <a:schemeClr val="accent4">
                      <a:satMod val="175000"/>
                      <a:alpha val="93000"/>
                    </a:schemeClr>
                  </a:glow>
                </a:effectLst>
                <a:ea typeface="SimSun" panose="02010600030101010101" pitchFamily="2" charset="-122"/>
              </a:rPr>
              <a:t>Genesis 16:10-12</a:t>
            </a:r>
            <a:endParaRPr lang="en-US" altLang="en-US" sz="2400" b="1" dirty="0">
              <a:solidFill>
                <a:srgbClr val="FFFF99"/>
              </a:solidFill>
              <a:effectLst>
                <a:glow rad="228600">
                  <a:schemeClr val="accent4">
                    <a:satMod val="175000"/>
                    <a:alpha val="93000"/>
                  </a:schemeClr>
                </a:glow>
              </a:effectLst>
            </a:endParaRPr>
          </a:p>
        </p:txBody>
      </p:sp>
      <p:sp>
        <p:nvSpPr>
          <p:cNvPr id="40964" name="TextBox 5">
            <a:extLst>
              <a:ext uri="{FF2B5EF4-FFF2-40B4-BE49-F238E27FC236}">
                <a16:creationId xmlns:a16="http://schemas.microsoft.com/office/drawing/2014/main" id="{714398B2-3A08-9845-98D8-1FBB3B4E41A1}"/>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152f</a:t>
            </a:r>
          </a:p>
        </p:txBody>
      </p:sp>
    </p:spTree>
    <p:extLst>
      <p:ext uri="{BB962C8B-B14F-4D97-AF65-F5344CB8AC3E}">
        <p14:creationId xmlns:p14="http://schemas.microsoft.com/office/powerpoint/2010/main" val="4171137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262673"/>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6475E8FD-1747-AB47-8850-DEE65FA5C3D2}"/>
              </a:ext>
            </a:extLst>
          </p:cNvPr>
          <p:cNvGrpSpPr>
            <a:grpSpLocks noChangeAspect="1"/>
          </p:cNvGrpSpPr>
          <p:nvPr/>
        </p:nvGrpSpPr>
        <p:grpSpPr bwMode="auto">
          <a:xfrm>
            <a:off x="1371600" y="-762000"/>
            <a:ext cx="4598988" cy="7391400"/>
            <a:chOff x="5428" y="11306"/>
            <a:chExt cx="3644" cy="55761"/>
          </a:xfrm>
        </p:grpSpPr>
        <p:sp>
          <p:nvSpPr>
            <p:cNvPr id="45068" name="AutoShape 3">
              <a:extLst>
                <a:ext uri="{FF2B5EF4-FFF2-40B4-BE49-F238E27FC236}">
                  <a16:creationId xmlns:a16="http://schemas.microsoft.com/office/drawing/2014/main" id="{4FACE3D8-74BE-604E-AC8E-C3C8181311A7}"/>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45069" name="_s143365">
              <a:extLst>
                <a:ext uri="{FF2B5EF4-FFF2-40B4-BE49-F238E27FC236}">
                  <a16:creationId xmlns:a16="http://schemas.microsoft.com/office/drawing/2014/main" id="{0159F2B4-9E2C-5446-B050-C80DF9BF5B15}"/>
                </a:ext>
              </a:extLst>
            </p:cNvPr>
            <p:cNvCxnSpPr>
              <a:cxnSpLocks noChangeShapeType="1"/>
              <a:stCxn id="45093" idx="1"/>
              <a:endCxn id="45081" idx="2"/>
            </p:cNvCxnSpPr>
            <p:nvPr/>
          </p:nvCxnSpPr>
          <p:spPr bwMode="auto">
            <a:xfrm rot="10800000">
              <a:off x="6522" y="22966"/>
              <a:ext cx="390" cy="3832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0" name="_s143366">
              <a:extLst>
                <a:ext uri="{FF2B5EF4-FFF2-40B4-BE49-F238E27FC236}">
                  <a16:creationId xmlns:a16="http://schemas.microsoft.com/office/drawing/2014/main" id="{2A0CA434-231A-8047-99E4-F218FCCC7BC6}"/>
                </a:ext>
              </a:extLst>
            </p:cNvPr>
            <p:cNvCxnSpPr>
              <a:cxnSpLocks noChangeShapeType="1"/>
              <a:stCxn id="45092" idx="1"/>
              <a:endCxn id="45081" idx="2"/>
            </p:cNvCxnSpPr>
            <p:nvPr/>
          </p:nvCxnSpPr>
          <p:spPr bwMode="auto">
            <a:xfrm rot="10800000">
              <a:off x="6522" y="22966"/>
              <a:ext cx="390" cy="3504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1" name="_s143367">
              <a:extLst>
                <a:ext uri="{FF2B5EF4-FFF2-40B4-BE49-F238E27FC236}">
                  <a16:creationId xmlns:a16="http://schemas.microsoft.com/office/drawing/2014/main" id="{2F93700E-E4FE-6449-8A34-4D866CCB5A35}"/>
                </a:ext>
              </a:extLst>
            </p:cNvPr>
            <p:cNvCxnSpPr>
              <a:cxnSpLocks noChangeShapeType="1"/>
              <a:stCxn id="45091" idx="1"/>
              <a:endCxn id="45081" idx="2"/>
            </p:cNvCxnSpPr>
            <p:nvPr/>
          </p:nvCxnSpPr>
          <p:spPr bwMode="auto">
            <a:xfrm rot="10800000">
              <a:off x="6522" y="22966"/>
              <a:ext cx="390" cy="317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2" name="_s143368">
              <a:extLst>
                <a:ext uri="{FF2B5EF4-FFF2-40B4-BE49-F238E27FC236}">
                  <a16:creationId xmlns:a16="http://schemas.microsoft.com/office/drawing/2014/main" id="{705550C2-12E6-D844-8E2E-BFA730950310}"/>
                </a:ext>
              </a:extLst>
            </p:cNvPr>
            <p:cNvCxnSpPr>
              <a:cxnSpLocks noChangeShapeType="1"/>
              <a:stCxn id="45090" idx="1"/>
              <a:endCxn id="45081" idx="2"/>
            </p:cNvCxnSpPr>
            <p:nvPr/>
          </p:nvCxnSpPr>
          <p:spPr bwMode="auto">
            <a:xfrm rot="10800000">
              <a:off x="6522" y="22966"/>
              <a:ext cx="390" cy="2848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3" name="_s143369">
              <a:extLst>
                <a:ext uri="{FF2B5EF4-FFF2-40B4-BE49-F238E27FC236}">
                  <a16:creationId xmlns:a16="http://schemas.microsoft.com/office/drawing/2014/main" id="{C4839FD7-FF9F-134C-9078-BE7684184A8D}"/>
                </a:ext>
              </a:extLst>
            </p:cNvPr>
            <p:cNvCxnSpPr>
              <a:cxnSpLocks noChangeShapeType="1"/>
              <a:stCxn id="45089" idx="1"/>
              <a:endCxn id="45081" idx="2"/>
            </p:cNvCxnSpPr>
            <p:nvPr/>
          </p:nvCxnSpPr>
          <p:spPr bwMode="auto">
            <a:xfrm rot="10800000">
              <a:off x="6522" y="22966"/>
              <a:ext cx="390" cy="2521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4" name="_s143370">
              <a:extLst>
                <a:ext uri="{FF2B5EF4-FFF2-40B4-BE49-F238E27FC236}">
                  <a16:creationId xmlns:a16="http://schemas.microsoft.com/office/drawing/2014/main" id="{C566E762-597A-6347-944B-B06451A2AA63}"/>
                </a:ext>
              </a:extLst>
            </p:cNvPr>
            <p:cNvCxnSpPr>
              <a:cxnSpLocks noChangeShapeType="1"/>
              <a:stCxn id="45088" idx="1"/>
              <a:endCxn id="45081" idx="2"/>
            </p:cNvCxnSpPr>
            <p:nvPr/>
          </p:nvCxnSpPr>
          <p:spPr bwMode="auto">
            <a:xfrm rot="10800000">
              <a:off x="6522" y="22966"/>
              <a:ext cx="390" cy="2193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5" name="_s143371">
              <a:extLst>
                <a:ext uri="{FF2B5EF4-FFF2-40B4-BE49-F238E27FC236}">
                  <a16:creationId xmlns:a16="http://schemas.microsoft.com/office/drawing/2014/main" id="{AEF15C89-C8A8-4647-9E02-7D7847764BCA}"/>
                </a:ext>
              </a:extLst>
            </p:cNvPr>
            <p:cNvCxnSpPr>
              <a:cxnSpLocks noChangeShapeType="1"/>
              <a:stCxn id="45087" idx="1"/>
              <a:endCxn id="45081" idx="2"/>
            </p:cNvCxnSpPr>
            <p:nvPr/>
          </p:nvCxnSpPr>
          <p:spPr bwMode="auto">
            <a:xfrm rot="10800000">
              <a:off x="6522" y="22966"/>
              <a:ext cx="390" cy="18658"/>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6" name="_s143372">
              <a:extLst>
                <a:ext uri="{FF2B5EF4-FFF2-40B4-BE49-F238E27FC236}">
                  <a16:creationId xmlns:a16="http://schemas.microsoft.com/office/drawing/2014/main" id="{014A6FEE-D35A-EB4E-90B3-6E9F059FDBDC}"/>
                </a:ext>
              </a:extLst>
            </p:cNvPr>
            <p:cNvCxnSpPr>
              <a:cxnSpLocks noChangeShapeType="1"/>
              <a:stCxn id="45086" idx="1"/>
              <a:endCxn id="45081" idx="2"/>
            </p:cNvCxnSpPr>
            <p:nvPr/>
          </p:nvCxnSpPr>
          <p:spPr bwMode="auto">
            <a:xfrm rot="10800000">
              <a:off x="6522" y="22966"/>
              <a:ext cx="390" cy="15381"/>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7" name="_s143373">
              <a:extLst>
                <a:ext uri="{FF2B5EF4-FFF2-40B4-BE49-F238E27FC236}">
                  <a16:creationId xmlns:a16="http://schemas.microsoft.com/office/drawing/2014/main" id="{8D290A40-3202-1940-9A7D-B224A7C62776}"/>
                </a:ext>
              </a:extLst>
            </p:cNvPr>
            <p:cNvCxnSpPr>
              <a:cxnSpLocks noChangeShapeType="1"/>
              <a:stCxn id="45085" idx="1"/>
              <a:endCxn id="45081" idx="2"/>
            </p:cNvCxnSpPr>
            <p:nvPr/>
          </p:nvCxnSpPr>
          <p:spPr bwMode="auto">
            <a:xfrm rot="10800000">
              <a:off x="6522" y="22966"/>
              <a:ext cx="390" cy="1210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8" name="_s143374">
              <a:extLst>
                <a:ext uri="{FF2B5EF4-FFF2-40B4-BE49-F238E27FC236}">
                  <a16:creationId xmlns:a16="http://schemas.microsoft.com/office/drawing/2014/main" id="{201025D9-4780-6F48-9F7C-0C2BCF843BB3}"/>
                </a:ext>
              </a:extLst>
            </p:cNvPr>
            <p:cNvCxnSpPr>
              <a:cxnSpLocks noChangeShapeType="1"/>
              <a:stCxn id="45084" idx="1"/>
              <a:endCxn id="45081" idx="2"/>
            </p:cNvCxnSpPr>
            <p:nvPr/>
          </p:nvCxnSpPr>
          <p:spPr bwMode="auto">
            <a:xfrm rot="10800000">
              <a:off x="6522" y="22966"/>
              <a:ext cx="390" cy="882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9" name="_s143375">
              <a:extLst>
                <a:ext uri="{FF2B5EF4-FFF2-40B4-BE49-F238E27FC236}">
                  <a16:creationId xmlns:a16="http://schemas.microsoft.com/office/drawing/2014/main" id="{96EF1C56-615B-1543-B857-B4ABFE168760}"/>
                </a:ext>
              </a:extLst>
            </p:cNvPr>
            <p:cNvCxnSpPr>
              <a:cxnSpLocks noChangeShapeType="1"/>
              <a:stCxn id="45083" idx="1"/>
              <a:endCxn id="45081" idx="2"/>
            </p:cNvCxnSpPr>
            <p:nvPr/>
          </p:nvCxnSpPr>
          <p:spPr bwMode="auto">
            <a:xfrm rot="10800000">
              <a:off x="6522" y="22966"/>
              <a:ext cx="390" cy="555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80" name="_s143376">
              <a:extLst>
                <a:ext uri="{FF2B5EF4-FFF2-40B4-BE49-F238E27FC236}">
                  <a16:creationId xmlns:a16="http://schemas.microsoft.com/office/drawing/2014/main" id="{C4E2E6FA-167C-9A44-902E-9EC15B8D199B}"/>
                </a:ext>
              </a:extLst>
            </p:cNvPr>
            <p:cNvCxnSpPr>
              <a:cxnSpLocks noChangeShapeType="1"/>
              <a:stCxn id="45082" idx="1"/>
              <a:endCxn id="45081" idx="2"/>
            </p:cNvCxnSpPr>
            <p:nvPr/>
          </p:nvCxnSpPr>
          <p:spPr bwMode="auto">
            <a:xfrm rot="10800000">
              <a:off x="6522" y="22966"/>
              <a:ext cx="390" cy="227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5081" name="_s143377">
              <a:extLst>
                <a:ext uri="{FF2B5EF4-FFF2-40B4-BE49-F238E27FC236}">
                  <a16:creationId xmlns:a16="http://schemas.microsoft.com/office/drawing/2014/main" id="{7FBC5C93-FE51-424D-8A67-7FD0FD514CCC}"/>
                </a:ext>
              </a:extLst>
            </p:cNvPr>
            <p:cNvSpPr>
              <a:spLocks noChangeArrowheads="1"/>
            </p:cNvSpPr>
            <p:nvPr/>
          </p:nvSpPr>
          <p:spPr bwMode="auto">
            <a:xfrm>
              <a:off x="5441" y="20164"/>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Ishmael </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5082" name="_s143378">
              <a:extLst>
                <a:ext uri="{FF2B5EF4-FFF2-40B4-BE49-F238E27FC236}">
                  <a16:creationId xmlns:a16="http://schemas.microsoft.com/office/drawing/2014/main" id="{9B3C94FE-88ED-244D-9821-69EB6AE61865}"/>
                </a:ext>
              </a:extLst>
            </p:cNvPr>
            <p:cNvSpPr>
              <a:spLocks noChangeArrowheads="1"/>
            </p:cNvSpPr>
            <p:nvPr/>
          </p:nvSpPr>
          <p:spPr bwMode="auto">
            <a:xfrm>
              <a:off x="6911" y="23802"/>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Nebaioth (Nabataeans)</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3" name="_s143379">
              <a:extLst>
                <a:ext uri="{FF2B5EF4-FFF2-40B4-BE49-F238E27FC236}">
                  <a16:creationId xmlns:a16="http://schemas.microsoft.com/office/drawing/2014/main" id="{C543DCB0-509B-8C44-95FF-2637E571CF1F}"/>
                </a:ext>
              </a:extLst>
            </p:cNvPr>
            <p:cNvSpPr>
              <a:spLocks noChangeArrowheads="1"/>
            </p:cNvSpPr>
            <p:nvPr/>
          </p:nvSpPr>
          <p:spPr bwMode="auto">
            <a:xfrm>
              <a:off x="6911" y="27079"/>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Kedar </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4" name="_s143380">
              <a:extLst>
                <a:ext uri="{FF2B5EF4-FFF2-40B4-BE49-F238E27FC236}">
                  <a16:creationId xmlns:a16="http://schemas.microsoft.com/office/drawing/2014/main" id="{9D95F6A8-D2DD-2B4A-A772-8EE6B9499A45}"/>
                </a:ext>
              </a:extLst>
            </p:cNvPr>
            <p:cNvSpPr>
              <a:spLocks noChangeArrowheads="1"/>
            </p:cNvSpPr>
            <p:nvPr/>
          </p:nvSpPr>
          <p:spPr bwMode="auto">
            <a:xfrm>
              <a:off x="6911" y="30356"/>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Adbeel</a:t>
              </a:r>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5" name="_s143381">
              <a:extLst>
                <a:ext uri="{FF2B5EF4-FFF2-40B4-BE49-F238E27FC236}">
                  <a16:creationId xmlns:a16="http://schemas.microsoft.com/office/drawing/2014/main" id="{7A4AD962-98F9-AF4E-91E4-B5598E809AE9}"/>
                </a:ext>
              </a:extLst>
            </p:cNvPr>
            <p:cNvSpPr>
              <a:spLocks noChangeArrowheads="1"/>
            </p:cNvSpPr>
            <p:nvPr/>
          </p:nvSpPr>
          <p:spPr bwMode="auto">
            <a:xfrm>
              <a:off x="6911" y="33633"/>
              <a:ext cx="2161" cy="2874"/>
            </a:xfrm>
            <a:prstGeom prst="roundRect">
              <a:avLst>
                <a:gd name="adj" fmla="val 16667"/>
              </a:avLst>
            </a:prstGeom>
            <a:solidFill>
              <a:schemeClr val="tx2">
                <a:alpha val="61176"/>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Mibsam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6" name="_s143382">
              <a:extLst>
                <a:ext uri="{FF2B5EF4-FFF2-40B4-BE49-F238E27FC236}">
                  <a16:creationId xmlns:a16="http://schemas.microsoft.com/office/drawing/2014/main" id="{A3DDD38C-781F-1C41-B716-332F14125E54}"/>
                </a:ext>
              </a:extLst>
            </p:cNvPr>
            <p:cNvSpPr>
              <a:spLocks noChangeArrowheads="1"/>
            </p:cNvSpPr>
            <p:nvPr/>
          </p:nvSpPr>
          <p:spPr bwMode="auto">
            <a:xfrm>
              <a:off x="6911" y="36910"/>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Mishma (Masamani)</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7" name="_s143383">
              <a:extLst>
                <a:ext uri="{FF2B5EF4-FFF2-40B4-BE49-F238E27FC236}">
                  <a16:creationId xmlns:a16="http://schemas.microsoft.com/office/drawing/2014/main" id="{29ABE8C7-4A85-DD48-A6D0-88F0A2C2702D}"/>
                </a:ext>
              </a:extLst>
            </p:cNvPr>
            <p:cNvSpPr>
              <a:spLocks noChangeArrowheads="1"/>
            </p:cNvSpPr>
            <p:nvPr/>
          </p:nvSpPr>
          <p:spPr bwMode="auto">
            <a:xfrm>
              <a:off x="6911" y="40187"/>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Dumah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8" name="_s143384">
              <a:extLst>
                <a:ext uri="{FF2B5EF4-FFF2-40B4-BE49-F238E27FC236}">
                  <a16:creationId xmlns:a16="http://schemas.microsoft.com/office/drawing/2014/main" id="{5FC99BDD-9868-DD45-AABB-06EDEA342278}"/>
                </a:ext>
              </a:extLst>
            </p:cNvPr>
            <p:cNvSpPr>
              <a:spLocks noChangeArrowheads="1"/>
            </p:cNvSpPr>
            <p:nvPr/>
          </p:nvSpPr>
          <p:spPr bwMode="auto">
            <a:xfrm>
              <a:off x="6911" y="43464"/>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Massa (Masani)</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89" name="_s143385">
              <a:extLst>
                <a:ext uri="{FF2B5EF4-FFF2-40B4-BE49-F238E27FC236}">
                  <a16:creationId xmlns:a16="http://schemas.microsoft.com/office/drawing/2014/main" id="{AD448642-1075-C042-B53B-2424F0A1B4A9}"/>
                </a:ext>
              </a:extLst>
            </p:cNvPr>
            <p:cNvSpPr>
              <a:spLocks noChangeArrowheads="1"/>
            </p:cNvSpPr>
            <p:nvPr/>
          </p:nvSpPr>
          <p:spPr bwMode="auto">
            <a:xfrm>
              <a:off x="6911" y="46741"/>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Hadad</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90" name="_s143386">
              <a:extLst>
                <a:ext uri="{FF2B5EF4-FFF2-40B4-BE49-F238E27FC236}">
                  <a16:creationId xmlns:a16="http://schemas.microsoft.com/office/drawing/2014/main" id="{22057C2B-4DCA-DD4C-B33B-2BE5BAFDA5D0}"/>
                </a:ext>
              </a:extLst>
            </p:cNvPr>
            <p:cNvSpPr>
              <a:spLocks noChangeArrowheads="1"/>
            </p:cNvSpPr>
            <p:nvPr/>
          </p:nvSpPr>
          <p:spPr bwMode="auto">
            <a:xfrm>
              <a:off x="6911" y="50018"/>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mn-cs"/>
                </a:rPr>
                <a:t>Tema</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91" name="_s143387">
              <a:extLst>
                <a:ext uri="{FF2B5EF4-FFF2-40B4-BE49-F238E27FC236}">
                  <a16:creationId xmlns:a16="http://schemas.microsoft.com/office/drawing/2014/main" id="{BB1BDCD8-E76C-4F44-BE05-876F72A6430F}"/>
                </a:ext>
              </a:extLst>
            </p:cNvPr>
            <p:cNvSpPr>
              <a:spLocks noChangeArrowheads="1"/>
            </p:cNvSpPr>
            <p:nvPr/>
          </p:nvSpPr>
          <p:spPr bwMode="auto">
            <a:xfrm>
              <a:off x="6911" y="53295"/>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Jetur</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92" name="_s143388">
              <a:extLst>
                <a:ext uri="{FF2B5EF4-FFF2-40B4-BE49-F238E27FC236}">
                  <a16:creationId xmlns:a16="http://schemas.microsoft.com/office/drawing/2014/main" id="{5ED74C58-01C7-2540-9ED7-C3CD4A2D0866}"/>
                </a:ext>
              </a:extLst>
            </p:cNvPr>
            <p:cNvSpPr>
              <a:spLocks noChangeArrowheads="1"/>
            </p:cNvSpPr>
            <p:nvPr/>
          </p:nvSpPr>
          <p:spPr bwMode="auto">
            <a:xfrm>
              <a:off x="6911" y="56572"/>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Naphish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93" name="_s143389">
              <a:extLst>
                <a:ext uri="{FF2B5EF4-FFF2-40B4-BE49-F238E27FC236}">
                  <a16:creationId xmlns:a16="http://schemas.microsoft.com/office/drawing/2014/main" id="{9D87BD43-6261-4F49-B410-3789BB10D9AA}"/>
                </a:ext>
              </a:extLst>
            </p:cNvPr>
            <p:cNvSpPr>
              <a:spLocks noChangeArrowheads="1"/>
            </p:cNvSpPr>
            <p:nvPr/>
          </p:nvSpPr>
          <p:spPr bwMode="auto">
            <a:xfrm>
              <a:off x="6911" y="59849"/>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Kedemah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94" name="Line 31">
              <a:extLst>
                <a:ext uri="{FF2B5EF4-FFF2-40B4-BE49-F238E27FC236}">
                  <a16:creationId xmlns:a16="http://schemas.microsoft.com/office/drawing/2014/main" id="{711123B0-E31F-8849-97E0-4DC58408B683}"/>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3" name="Group 32">
            <a:extLst>
              <a:ext uri="{FF2B5EF4-FFF2-40B4-BE49-F238E27FC236}">
                <a16:creationId xmlns:a16="http://schemas.microsoft.com/office/drawing/2014/main" id="{59E9C8B2-0C8D-3C4E-9080-15408ACF73FF}"/>
              </a:ext>
            </a:extLst>
          </p:cNvPr>
          <p:cNvGrpSpPr>
            <a:grpSpLocks/>
          </p:cNvGrpSpPr>
          <p:nvPr/>
        </p:nvGrpSpPr>
        <p:grpSpPr bwMode="auto">
          <a:xfrm>
            <a:off x="5943600" y="762000"/>
            <a:ext cx="2819400" cy="915988"/>
            <a:chOff x="3648" y="480"/>
            <a:chExt cx="1392" cy="577"/>
          </a:xfrm>
        </p:grpSpPr>
        <p:sp>
          <p:nvSpPr>
            <p:cNvPr id="45066" name="Text Box 33">
              <a:extLst>
                <a:ext uri="{FF2B5EF4-FFF2-40B4-BE49-F238E27FC236}">
                  <a16:creationId xmlns:a16="http://schemas.microsoft.com/office/drawing/2014/main" id="{9E9436E4-FABC-294F-A569-A8195397C8B6}"/>
                </a:ext>
              </a:extLst>
            </p:cNvPr>
            <p:cNvSpPr txBox="1">
              <a:spLocks noChangeArrowheads="1"/>
            </p:cNvSpPr>
            <p:nvPr/>
          </p:nvSpPr>
          <p:spPr bwMode="auto">
            <a:xfrm>
              <a:off x="3984" y="480"/>
              <a:ext cx="1056" cy="577"/>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King Herod</a:t>
              </a:r>
              <a:r>
                <a:rPr kumimoji="0" lang="fr-FR"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a:t>
              </a: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s mother; founded Babylon</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5067" name="Line 34">
              <a:extLst>
                <a:ext uri="{FF2B5EF4-FFF2-40B4-BE49-F238E27FC236}">
                  <a16:creationId xmlns:a16="http://schemas.microsoft.com/office/drawing/2014/main" id="{B8FAE933-9359-9445-8C17-BCE1799CCD38}"/>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 name="Group 45">
            <a:extLst>
              <a:ext uri="{FF2B5EF4-FFF2-40B4-BE49-F238E27FC236}">
                <a16:creationId xmlns:a16="http://schemas.microsoft.com/office/drawing/2014/main" id="{C79883F1-B98E-974D-95BB-9FB2AE12D90B}"/>
              </a:ext>
            </a:extLst>
          </p:cNvPr>
          <p:cNvGrpSpPr>
            <a:grpSpLocks/>
          </p:cNvGrpSpPr>
          <p:nvPr/>
        </p:nvGrpSpPr>
        <p:grpSpPr bwMode="auto">
          <a:xfrm>
            <a:off x="5867400" y="1981200"/>
            <a:ext cx="2895600" cy="946150"/>
            <a:chOff x="3696" y="1248"/>
            <a:chExt cx="1824" cy="596"/>
          </a:xfrm>
        </p:grpSpPr>
        <p:sp>
          <p:nvSpPr>
            <p:cNvPr id="45064" name="Line 36">
              <a:extLst>
                <a:ext uri="{FF2B5EF4-FFF2-40B4-BE49-F238E27FC236}">
                  <a16:creationId xmlns:a16="http://schemas.microsoft.com/office/drawing/2014/main" id="{9521232D-A00E-414C-AAEF-F6F3D954A936}"/>
                </a:ext>
              </a:extLst>
            </p:cNvPr>
            <p:cNvSpPr>
              <a:spLocks noChangeShapeType="1"/>
            </p:cNvSpPr>
            <p:nvPr/>
          </p:nvSpPr>
          <p:spPr bwMode="auto">
            <a:xfrm>
              <a:off x="3696" y="1248"/>
              <a:ext cx="624" cy="4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5065" name="Text Box 37">
              <a:extLst>
                <a:ext uri="{FF2B5EF4-FFF2-40B4-BE49-F238E27FC236}">
                  <a16:creationId xmlns:a16="http://schemas.microsoft.com/office/drawing/2014/main" id="{6307B95A-F25C-1741-9A75-2702362AB8B3}"/>
                </a:ext>
              </a:extLst>
            </p:cNvPr>
            <p:cNvSpPr txBox="1">
              <a:spLocks noChangeArrowheads="1"/>
            </p:cNvSpPr>
            <p:nvPr/>
          </p:nvSpPr>
          <p:spPr bwMode="auto">
            <a:xfrm>
              <a:off x="4224" y="1440"/>
              <a:ext cx="1296"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Ancestor of Mohammed</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grpSp>
      <p:sp>
        <p:nvSpPr>
          <p:cNvPr id="45061" name="Text Box 41">
            <a:extLst>
              <a:ext uri="{FF2B5EF4-FFF2-40B4-BE49-F238E27FC236}">
                <a16:creationId xmlns:a16="http://schemas.microsoft.com/office/drawing/2014/main" id="{A49C5A81-F2D0-F947-BF8A-3FA365C01A12}"/>
              </a:ext>
            </a:extLst>
          </p:cNvPr>
          <p:cNvSpPr txBox="1">
            <a:spLocks noChangeArrowheads="1"/>
          </p:cNvSpPr>
          <p:nvPr/>
        </p:nvSpPr>
        <p:spPr bwMode="auto">
          <a:xfrm>
            <a:off x="0" y="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rPr>
              <a:t>2nd source</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endParaRPr>
          </a:p>
        </p:txBody>
      </p:sp>
      <p:sp>
        <p:nvSpPr>
          <p:cNvPr id="45062" name="Text Box 42">
            <a:extLst>
              <a:ext uri="{FF2B5EF4-FFF2-40B4-BE49-F238E27FC236}">
                <a16:creationId xmlns:a16="http://schemas.microsoft.com/office/drawing/2014/main" id="{C30CF0BC-EF15-784C-ACE3-4E615EC67C28}"/>
              </a:ext>
            </a:extLst>
          </p:cNvPr>
          <p:cNvSpPr txBox="1">
            <a:spLocks noChangeArrowheads="1"/>
          </p:cNvSpPr>
          <p:nvPr/>
        </p:nvSpPr>
        <p:spPr bwMode="auto">
          <a:xfrm>
            <a:off x="304800" y="1919288"/>
            <a:ext cx="2438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Gen. 25:13-15</a:t>
            </a:r>
          </a:p>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1 Chron. 1:29-31</a:t>
            </a: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5063" name="TextBox 40">
            <a:extLst>
              <a:ext uri="{FF2B5EF4-FFF2-40B4-BE49-F238E27FC236}">
                <a16:creationId xmlns:a16="http://schemas.microsoft.com/office/drawing/2014/main" id="{5C1231E2-462A-E545-A725-548B9585EDD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152f</a:t>
            </a:r>
          </a:p>
        </p:txBody>
      </p:sp>
    </p:spTree>
    <p:extLst>
      <p:ext uri="{BB962C8B-B14F-4D97-AF65-F5344CB8AC3E}">
        <p14:creationId xmlns:p14="http://schemas.microsoft.com/office/powerpoint/2010/main" val="321418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C115BA-BAC3-F140-A75D-951CDE918FD4}"/>
              </a:ext>
            </a:extLst>
          </p:cNvPr>
          <p:cNvSpPr>
            <a:spLocks noGrp="1" noChangeArrowheads="1"/>
          </p:cNvSpPr>
          <p:nvPr>
            <p:ph type="title"/>
          </p:nvPr>
        </p:nvSpPr>
        <p:spPr>
          <a:xfrm>
            <a:off x="0" y="0"/>
            <a:ext cx="9144000" cy="1447800"/>
          </a:xfrm>
          <a:solidFill>
            <a:schemeClr val="tx1"/>
          </a:solidFill>
        </p:spPr>
        <p:txBody>
          <a:bodyPr/>
          <a:lstStyle/>
          <a:p>
            <a:pPr eaLnBrk="1" hangingPunct="1"/>
            <a:r>
              <a:rPr lang="en-GB" altLang="en-US" b="1">
                <a:solidFill>
                  <a:schemeClr val="bg1"/>
                </a:solidFill>
              </a:rPr>
              <a:t>Who </a:t>
            </a:r>
            <a:r>
              <a:rPr lang="en-GB" altLang="zh-CN" b="1">
                <a:solidFill>
                  <a:schemeClr val="bg1"/>
                </a:solidFill>
                <a:ea typeface="SimSun" panose="02010600030101010101" pitchFamily="2" charset="-122"/>
              </a:rPr>
              <a:t>are the Arabs</a:t>
            </a:r>
            <a:r>
              <a:rPr lang="en-GB" altLang="en-US" b="1">
                <a:solidFill>
                  <a:schemeClr val="bg1"/>
                </a:solidFill>
              </a:rPr>
              <a:t>?</a:t>
            </a:r>
            <a:r>
              <a:rPr lang="en-GB" altLang="en-US">
                <a:solidFill>
                  <a:schemeClr val="bg1"/>
                </a:solidFill>
              </a:rPr>
              <a:t> </a:t>
            </a:r>
            <a:endParaRPr lang="en-US" altLang="en-US">
              <a:solidFill>
                <a:schemeClr val="bg1"/>
              </a:solidFill>
            </a:endParaRPr>
          </a:p>
        </p:txBody>
      </p:sp>
      <p:grpSp>
        <p:nvGrpSpPr>
          <p:cNvPr id="47107" name="Group 3">
            <a:extLst>
              <a:ext uri="{FF2B5EF4-FFF2-40B4-BE49-F238E27FC236}">
                <a16:creationId xmlns:a16="http://schemas.microsoft.com/office/drawing/2014/main" id="{0D109667-81A5-5347-8BA4-38C2E286BF51}"/>
              </a:ext>
            </a:extLst>
          </p:cNvPr>
          <p:cNvGrpSpPr>
            <a:grpSpLocks noChangeAspect="1"/>
          </p:cNvGrpSpPr>
          <p:nvPr/>
        </p:nvGrpSpPr>
        <p:grpSpPr bwMode="auto">
          <a:xfrm>
            <a:off x="-304800" y="981075"/>
            <a:ext cx="9753600" cy="5475288"/>
            <a:chOff x="-384" y="624"/>
            <a:chExt cx="6144" cy="3449"/>
          </a:xfrm>
        </p:grpSpPr>
        <p:sp>
          <p:nvSpPr>
            <p:cNvPr id="47110" name="AutoShape 4">
              <a:extLst>
                <a:ext uri="{FF2B5EF4-FFF2-40B4-BE49-F238E27FC236}">
                  <a16:creationId xmlns:a16="http://schemas.microsoft.com/office/drawing/2014/main" id="{C44AA905-82E3-664C-9331-1101F777993A}"/>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47111" name="_s147461">
              <a:extLst>
                <a:ext uri="{FF2B5EF4-FFF2-40B4-BE49-F238E27FC236}">
                  <a16:creationId xmlns:a16="http://schemas.microsoft.com/office/drawing/2014/main" id="{7F98E335-8754-F044-AC77-ACF150558075}"/>
                </a:ext>
              </a:extLst>
            </p:cNvPr>
            <p:cNvCxnSpPr>
              <a:cxnSpLocks noChangeShapeType="1"/>
              <a:stCxn id="47127" idx="0"/>
              <a:endCxn id="47125" idx="2"/>
            </p:cNvCxnSpPr>
            <p:nvPr/>
          </p:nvCxnSpPr>
          <p:spPr bwMode="auto">
            <a:xfrm rot="16200000" flipV="1">
              <a:off x="2640" y="3117"/>
              <a:ext cx="194" cy="6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2" name="_s147462">
              <a:extLst>
                <a:ext uri="{FF2B5EF4-FFF2-40B4-BE49-F238E27FC236}">
                  <a16:creationId xmlns:a16="http://schemas.microsoft.com/office/drawing/2014/main" id="{FC63EB8A-2A3E-6A49-B93D-65AE5CAE008A}"/>
                </a:ext>
              </a:extLst>
            </p:cNvPr>
            <p:cNvCxnSpPr>
              <a:cxnSpLocks noChangeShapeType="1"/>
              <a:stCxn id="47126" idx="0"/>
              <a:endCxn id="47125" idx="2"/>
            </p:cNvCxnSpPr>
            <p:nvPr/>
          </p:nvCxnSpPr>
          <p:spPr bwMode="auto">
            <a:xfrm rot="5400000" flipH="1" flipV="1">
              <a:off x="2097" y="3181"/>
              <a:ext cx="194" cy="4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3" name="_s147463">
              <a:extLst>
                <a:ext uri="{FF2B5EF4-FFF2-40B4-BE49-F238E27FC236}">
                  <a16:creationId xmlns:a16="http://schemas.microsoft.com/office/drawing/2014/main" id="{B4A207B5-8ECD-5D45-9C4F-F6FE903CCCF0}"/>
                </a:ext>
              </a:extLst>
            </p:cNvPr>
            <p:cNvCxnSpPr>
              <a:cxnSpLocks noChangeShapeType="1"/>
              <a:stCxn id="47125" idx="0"/>
              <a:endCxn id="47124"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4" name="_s147464">
              <a:extLst>
                <a:ext uri="{FF2B5EF4-FFF2-40B4-BE49-F238E27FC236}">
                  <a16:creationId xmlns:a16="http://schemas.microsoft.com/office/drawing/2014/main" id="{465A153D-76F8-1C4B-BCA4-F2228E4D3FC5}"/>
                </a:ext>
              </a:extLst>
            </p:cNvPr>
            <p:cNvCxnSpPr>
              <a:cxnSpLocks noChangeShapeType="1"/>
              <a:stCxn id="47124" idx="0"/>
              <a:endCxn id="47122"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5" name="_s147465">
              <a:extLst>
                <a:ext uri="{FF2B5EF4-FFF2-40B4-BE49-F238E27FC236}">
                  <a16:creationId xmlns:a16="http://schemas.microsoft.com/office/drawing/2014/main" id="{8786B4B4-A783-974C-AA91-1AC1D54EA2AE}"/>
                </a:ext>
              </a:extLst>
            </p:cNvPr>
            <p:cNvCxnSpPr>
              <a:cxnSpLocks noChangeShapeType="1"/>
              <a:stCxn id="47123" idx="0"/>
              <a:endCxn id="47121" idx="2"/>
            </p:cNvCxnSpPr>
            <p:nvPr/>
          </p:nvCxnSpPr>
          <p:spPr bwMode="auto">
            <a:xfrm rot="16200000" flipV="1">
              <a:off x="3024" y="1853"/>
              <a:ext cx="108" cy="7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6" name="_s147466">
              <a:extLst>
                <a:ext uri="{FF2B5EF4-FFF2-40B4-BE49-F238E27FC236}">
                  <a16:creationId xmlns:a16="http://schemas.microsoft.com/office/drawing/2014/main" id="{5693F5E4-D078-F044-983D-240C5C542049}"/>
                </a:ext>
              </a:extLst>
            </p:cNvPr>
            <p:cNvCxnSpPr>
              <a:cxnSpLocks noChangeShapeType="1"/>
              <a:stCxn id="47122" idx="0"/>
              <a:endCxn id="47121"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7" name="_s147467">
              <a:extLst>
                <a:ext uri="{FF2B5EF4-FFF2-40B4-BE49-F238E27FC236}">
                  <a16:creationId xmlns:a16="http://schemas.microsoft.com/office/drawing/2014/main" id="{686C8142-BF96-C449-B5A2-552F57F0F4BA}"/>
                </a:ext>
              </a:extLst>
            </p:cNvPr>
            <p:cNvCxnSpPr>
              <a:cxnSpLocks noChangeShapeType="1"/>
              <a:stCxn id="47121" idx="0"/>
              <a:endCxn id="47120"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8" name="_s147468">
              <a:extLst>
                <a:ext uri="{FF2B5EF4-FFF2-40B4-BE49-F238E27FC236}">
                  <a16:creationId xmlns:a16="http://schemas.microsoft.com/office/drawing/2014/main" id="{79FDED1D-AF35-8249-AF6F-25E66B17A0A4}"/>
                </a:ext>
              </a:extLst>
            </p:cNvPr>
            <p:cNvCxnSpPr>
              <a:cxnSpLocks noChangeShapeType="1"/>
              <a:stCxn id="47120" idx="0"/>
              <a:endCxn id="47119"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7119" name="_s147469">
              <a:extLst>
                <a:ext uri="{FF2B5EF4-FFF2-40B4-BE49-F238E27FC236}">
                  <a16:creationId xmlns:a16="http://schemas.microsoft.com/office/drawing/2014/main" id="{2DBB820F-0B1D-D74A-9249-B9AB9DD69728}"/>
                </a:ext>
              </a:extLst>
            </p:cNvPr>
            <p:cNvSpPr>
              <a:spLocks noChangeArrowheads="1"/>
            </p:cNvSpPr>
            <p:nvPr/>
          </p:nvSpPr>
          <p:spPr bwMode="auto">
            <a:xfrm>
              <a:off x="2253" y="1198"/>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Noah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0" name="_s147470">
              <a:extLst>
                <a:ext uri="{FF2B5EF4-FFF2-40B4-BE49-F238E27FC236}">
                  <a16:creationId xmlns:a16="http://schemas.microsoft.com/office/drawing/2014/main" id="{DC63E372-E126-114E-B6BA-DB71F08E7766}"/>
                </a:ext>
              </a:extLst>
            </p:cNvPr>
            <p:cNvSpPr>
              <a:spLocks noChangeArrowheads="1"/>
            </p:cNvSpPr>
            <p:nvPr/>
          </p:nvSpPr>
          <p:spPr bwMode="auto">
            <a:xfrm>
              <a:off x="2253" y="1566"/>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Shem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1" name="_s147471">
              <a:extLst>
                <a:ext uri="{FF2B5EF4-FFF2-40B4-BE49-F238E27FC236}">
                  <a16:creationId xmlns:a16="http://schemas.microsoft.com/office/drawing/2014/main" id="{562C2A6B-097A-4342-A165-09B1F7227EF7}"/>
                </a:ext>
              </a:extLst>
            </p:cNvPr>
            <p:cNvSpPr>
              <a:spLocks noChangeArrowheads="1"/>
            </p:cNvSpPr>
            <p:nvPr/>
          </p:nvSpPr>
          <p:spPr bwMode="auto">
            <a:xfrm>
              <a:off x="2253" y="1934"/>
              <a:ext cx="870"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Eber</a:t>
              </a: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endParaRPr>
            </a:p>
          </p:txBody>
        </p:sp>
        <p:sp>
          <p:nvSpPr>
            <p:cNvPr id="47122" name="_s147472">
              <a:extLst>
                <a:ext uri="{FF2B5EF4-FFF2-40B4-BE49-F238E27FC236}">
                  <a16:creationId xmlns:a16="http://schemas.microsoft.com/office/drawing/2014/main" id="{F22C66AE-CC9F-054B-95BD-C0CABB3695D1}"/>
                </a:ext>
              </a:extLst>
            </p:cNvPr>
            <p:cNvSpPr>
              <a:spLocks noChangeArrowheads="1"/>
            </p:cNvSpPr>
            <p:nvPr/>
          </p:nvSpPr>
          <p:spPr bwMode="auto">
            <a:xfrm>
              <a:off x="1998" y="2302"/>
              <a:ext cx="871" cy="256"/>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Peleg</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3" name="_s147473">
              <a:extLst>
                <a:ext uri="{FF2B5EF4-FFF2-40B4-BE49-F238E27FC236}">
                  <a16:creationId xmlns:a16="http://schemas.microsoft.com/office/drawing/2014/main" id="{0488C67B-589E-F24C-BCFF-056E8CA35083}"/>
                </a:ext>
              </a:extLst>
            </p:cNvPr>
            <p:cNvSpPr>
              <a:spLocks noChangeArrowheads="1"/>
            </p:cNvSpPr>
            <p:nvPr/>
          </p:nvSpPr>
          <p:spPr bwMode="auto">
            <a:xfrm>
              <a:off x="3052" y="2296"/>
              <a:ext cx="830"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Joktan</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7124" name="_s147474">
              <a:extLst>
                <a:ext uri="{FF2B5EF4-FFF2-40B4-BE49-F238E27FC236}">
                  <a16:creationId xmlns:a16="http://schemas.microsoft.com/office/drawing/2014/main" id="{51D47A08-D522-0648-AF27-DE2D5279DBD8}"/>
                </a:ext>
              </a:extLst>
            </p:cNvPr>
            <p:cNvSpPr>
              <a:spLocks noChangeArrowheads="1"/>
            </p:cNvSpPr>
            <p:nvPr/>
          </p:nvSpPr>
          <p:spPr bwMode="auto">
            <a:xfrm>
              <a:off x="1998" y="2672"/>
              <a:ext cx="871" cy="266"/>
            </a:xfrm>
            <a:prstGeom prst="roundRect">
              <a:avLst>
                <a:gd name="adj" fmla="val 16667"/>
              </a:avLst>
            </a:prstGeom>
            <a:solidFill>
              <a:schemeClr val="tx1">
                <a:alpha val="69019"/>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Terah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5" name="_s147475">
              <a:extLst>
                <a:ext uri="{FF2B5EF4-FFF2-40B4-BE49-F238E27FC236}">
                  <a16:creationId xmlns:a16="http://schemas.microsoft.com/office/drawing/2014/main" id="{4FE35959-A0B7-BC4E-8E00-3F7B6EED7428}"/>
                </a:ext>
              </a:extLst>
            </p:cNvPr>
            <p:cNvSpPr>
              <a:spLocks noChangeArrowheads="1"/>
            </p:cNvSpPr>
            <p:nvPr/>
          </p:nvSpPr>
          <p:spPr bwMode="auto">
            <a:xfrm>
              <a:off x="1998" y="3052"/>
              <a:ext cx="871" cy="272"/>
            </a:xfrm>
            <a:prstGeom prst="roundRect">
              <a:avLst>
                <a:gd name="adj" fmla="val 16667"/>
              </a:avLst>
            </a:prstGeom>
            <a:solidFill>
              <a:schemeClr val="tx1">
                <a:alpha val="69019"/>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Abraham</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6" name="_s147476">
              <a:extLst>
                <a:ext uri="{FF2B5EF4-FFF2-40B4-BE49-F238E27FC236}">
                  <a16:creationId xmlns:a16="http://schemas.microsoft.com/office/drawing/2014/main" id="{1C2D4B60-7CCF-5B43-9154-E100FE844EA8}"/>
                </a:ext>
              </a:extLst>
            </p:cNvPr>
            <p:cNvSpPr>
              <a:spLocks noChangeArrowheads="1"/>
            </p:cNvSpPr>
            <p:nvPr/>
          </p:nvSpPr>
          <p:spPr bwMode="auto">
            <a:xfrm>
              <a:off x="1519" y="3518"/>
              <a:ext cx="870" cy="278"/>
            </a:xfrm>
            <a:prstGeom prst="roundRect">
              <a:avLst>
                <a:gd name="adj" fmla="val 16667"/>
              </a:avLst>
            </a:prstGeom>
            <a:solidFill>
              <a:schemeClr val="tx1">
                <a:alpha val="69019"/>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Isaac</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7127" name="_s147477">
              <a:extLst>
                <a:ext uri="{FF2B5EF4-FFF2-40B4-BE49-F238E27FC236}">
                  <a16:creationId xmlns:a16="http://schemas.microsoft.com/office/drawing/2014/main" id="{1505F9A0-30C7-F84A-8FE3-E8F700FBD1C6}"/>
                </a:ext>
              </a:extLst>
            </p:cNvPr>
            <p:cNvSpPr>
              <a:spLocks noChangeArrowheads="1"/>
            </p:cNvSpPr>
            <p:nvPr/>
          </p:nvSpPr>
          <p:spPr bwMode="auto">
            <a:xfrm>
              <a:off x="2606" y="3518"/>
              <a:ext cx="870" cy="278"/>
            </a:xfrm>
            <a:prstGeom prst="roundRect">
              <a:avLst>
                <a:gd name="adj" fmla="val 16667"/>
              </a:avLst>
            </a:prstGeom>
            <a:solidFill>
              <a:srgbClr val="FFFF66"/>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Ishmael</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grpSp>
      <p:sp>
        <p:nvSpPr>
          <p:cNvPr id="147479" name="_s1042">
            <a:extLst>
              <a:ext uri="{FF2B5EF4-FFF2-40B4-BE49-F238E27FC236}">
                <a16:creationId xmlns:a16="http://schemas.microsoft.com/office/drawing/2014/main" id="{D234BF9D-19DB-8344-BB0F-A90D044C1ADD}"/>
              </a:ext>
            </a:extLst>
          </p:cNvPr>
          <p:cNvSpPr>
            <a:spLocks noChangeArrowheads="1"/>
          </p:cNvSpPr>
          <p:nvPr/>
        </p:nvSpPr>
        <p:spPr bwMode="auto">
          <a:xfrm>
            <a:off x="3459163" y="4821238"/>
            <a:ext cx="1400175" cy="454025"/>
          </a:xfrm>
          <a:prstGeom prst="roundRect">
            <a:avLst>
              <a:gd name="adj" fmla="val 16667"/>
            </a:avLst>
          </a:prstGeom>
          <a:solidFill>
            <a:srgbClr val="FFFF66"/>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Abraham</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7109" name="TextBox 24">
            <a:extLst>
              <a:ext uri="{FF2B5EF4-FFF2-40B4-BE49-F238E27FC236}">
                <a16:creationId xmlns:a16="http://schemas.microsoft.com/office/drawing/2014/main" id="{EDA2464D-3D28-8A4D-955B-82DC23803193}"/>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152e</a:t>
            </a:r>
          </a:p>
        </p:txBody>
      </p:sp>
    </p:spTree>
    <p:extLst>
      <p:ext uri="{BB962C8B-B14F-4D97-AF65-F5344CB8AC3E}">
        <p14:creationId xmlns:p14="http://schemas.microsoft.com/office/powerpoint/2010/main" val="2457467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D6F61987-DA54-D549-87C9-17E3FB1B2D13}"/>
              </a:ext>
            </a:extLst>
          </p:cNvPr>
          <p:cNvGrpSpPr>
            <a:grpSpLocks noChangeAspect="1"/>
          </p:cNvGrpSpPr>
          <p:nvPr/>
        </p:nvGrpSpPr>
        <p:grpSpPr bwMode="auto">
          <a:xfrm>
            <a:off x="-446088" y="115888"/>
            <a:ext cx="6465888" cy="9799637"/>
            <a:chOff x="5364" y="12324"/>
            <a:chExt cx="4553" cy="53019"/>
          </a:xfrm>
        </p:grpSpPr>
        <p:sp>
          <p:nvSpPr>
            <p:cNvPr id="49164" name="AutoShape 3">
              <a:extLst>
                <a:ext uri="{FF2B5EF4-FFF2-40B4-BE49-F238E27FC236}">
                  <a16:creationId xmlns:a16="http://schemas.microsoft.com/office/drawing/2014/main" id="{7765C345-3A0B-8348-834B-BD126FDE2453}"/>
                </a:ext>
              </a:extLst>
            </p:cNvPr>
            <p:cNvSpPr>
              <a:spLocks noChangeAspect="1" noChangeArrowheads="1" noTextEdit="1"/>
            </p:cNvSpPr>
            <p:nvPr/>
          </p:nvSpPr>
          <p:spPr bwMode="auto">
            <a:xfrm>
              <a:off x="5364" y="12324"/>
              <a:ext cx="4553" cy="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49165" name="_s150538">
              <a:extLst>
                <a:ext uri="{FF2B5EF4-FFF2-40B4-BE49-F238E27FC236}">
                  <a16:creationId xmlns:a16="http://schemas.microsoft.com/office/drawing/2014/main" id="{C0462DF4-18B8-A844-BF0F-C3256F7D45B7}"/>
                </a:ext>
              </a:extLst>
            </p:cNvPr>
            <p:cNvCxnSpPr>
              <a:cxnSpLocks noChangeShapeType="1"/>
              <a:stCxn id="49177" idx="1"/>
              <a:endCxn id="49171" idx="2"/>
            </p:cNvCxnSpPr>
            <p:nvPr/>
          </p:nvCxnSpPr>
          <p:spPr bwMode="auto">
            <a:xfrm rot="10800000">
              <a:off x="6899" y="23965"/>
              <a:ext cx="402" cy="1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6" name="_s150539">
              <a:extLst>
                <a:ext uri="{FF2B5EF4-FFF2-40B4-BE49-F238E27FC236}">
                  <a16:creationId xmlns:a16="http://schemas.microsoft.com/office/drawing/2014/main" id="{6A0FAF93-BB72-8640-B975-3C2D820D033B}"/>
                </a:ext>
              </a:extLst>
            </p:cNvPr>
            <p:cNvCxnSpPr>
              <a:cxnSpLocks noChangeShapeType="1"/>
              <a:stCxn id="49176" idx="1"/>
              <a:endCxn id="49171" idx="2"/>
            </p:cNvCxnSpPr>
            <p:nvPr/>
          </p:nvCxnSpPr>
          <p:spPr bwMode="auto">
            <a:xfrm rot="10800000">
              <a:off x="6899" y="23965"/>
              <a:ext cx="402" cy="1494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7" name="_s150540">
              <a:extLst>
                <a:ext uri="{FF2B5EF4-FFF2-40B4-BE49-F238E27FC236}">
                  <a16:creationId xmlns:a16="http://schemas.microsoft.com/office/drawing/2014/main" id="{C0681D32-9A24-244A-9F04-E03079C9C0EE}"/>
                </a:ext>
              </a:extLst>
            </p:cNvPr>
            <p:cNvCxnSpPr>
              <a:cxnSpLocks noChangeShapeType="1"/>
              <a:stCxn id="49175" idx="1"/>
              <a:endCxn id="49171" idx="2"/>
            </p:cNvCxnSpPr>
            <p:nvPr/>
          </p:nvCxnSpPr>
          <p:spPr bwMode="auto">
            <a:xfrm rot="10800000">
              <a:off x="6899" y="23965"/>
              <a:ext cx="402" cy="1166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8" name="_s150541">
              <a:extLst>
                <a:ext uri="{FF2B5EF4-FFF2-40B4-BE49-F238E27FC236}">
                  <a16:creationId xmlns:a16="http://schemas.microsoft.com/office/drawing/2014/main" id="{D93EDC1D-BCA2-574C-A33A-5A4A19A30802}"/>
                </a:ext>
              </a:extLst>
            </p:cNvPr>
            <p:cNvCxnSpPr>
              <a:cxnSpLocks noChangeShapeType="1"/>
              <a:stCxn id="49174" idx="1"/>
              <a:endCxn id="49171" idx="2"/>
            </p:cNvCxnSpPr>
            <p:nvPr/>
          </p:nvCxnSpPr>
          <p:spPr bwMode="auto">
            <a:xfrm rot="10800000">
              <a:off x="6899" y="23965"/>
              <a:ext cx="402" cy="838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9" name="_s150542">
              <a:extLst>
                <a:ext uri="{FF2B5EF4-FFF2-40B4-BE49-F238E27FC236}">
                  <a16:creationId xmlns:a16="http://schemas.microsoft.com/office/drawing/2014/main" id="{3D18C2FC-7394-2144-836F-7E66FF895E44}"/>
                </a:ext>
              </a:extLst>
            </p:cNvPr>
            <p:cNvCxnSpPr>
              <a:cxnSpLocks noChangeShapeType="1"/>
              <a:stCxn id="49173" idx="1"/>
              <a:endCxn id="49171" idx="2"/>
            </p:cNvCxnSpPr>
            <p:nvPr/>
          </p:nvCxnSpPr>
          <p:spPr bwMode="auto">
            <a:xfrm rot="10800000">
              <a:off x="6899" y="23965"/>
              <a:ext cx="402" cy="511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70" name="_s150543">
              <a:extLst>
                <a:ext uri="{FF2B5EF4-FFF2-40B4-BE49-F238E27FC236}">
                  <a16:creationId xmlns:a16="http://schemas.microsoft.com/office/drawing/2014/main" id="{593A0610-F149-C948-BD7F-226DCC2B8956}"/>
                </a:ext>
              </a:extLst>
            </p:cNvPr>
            <p:cNvCxnSpPr>
              <a:cxnSpLocks noChangeShapeType="1"/>
              <a:stCxn id="49172" idx="1"/>
              <a:endCxn id="49171" idx="2"/>
            </p:cNvCxnSpPr>
            <p:nvPr/>
          </p:nvCxnSpPr>
          <p:spPr bwMode="auto">
            <a:xfrm rot="10800000">
              <a:off x="6899" y="23965"/>
              <a:ext cx="402" cy="1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9171" name="_s150544">
              <a:extLst>
                <a:ext uri="{FF2B5EF4-FFF2-40B4-BE49-F238E27FC236}">
                  <a16:creationId xmlns:a16="http://schemas.microsoft.com/office/drawing/2014/main" id="{6FABDE02-BE9B-B046-81A3-98C917A44139}"/>
                </a:ext>
              </a:extLst>
            </p:cNvPr>
            <p:cNvSpPr>
              <a:spLocks noChangeArrowheads="1"/>
            </p:cNvSpPr>
            <p:nvPr/>
          </p:nvSpPr>
          <p:spPr bwMode="auto">
            <a:xfrm>
              <a:off x="5818" y="21160"/>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Abraham </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9172" name="_s150545">
              <a:extLst>
                <a:ext uri="{FF2B5EF4-FFF2-40B4-BE49-F238E27FC236}">
                  <a16:creationId xmlns:a16="http://schemas.microsoft.com/office/drawing/2014/main" id="{11D8B68E-6C9E-E44B-AE35-809FB11B32FA}"/>
                </a:ext>
              </a:extLst>
            </p:cNvPr>
            <p:cNvSpPr>
              <a:spLocks noChangeArrowheads="1"/>
            </p:cNvSpPr>
            <p:nvPr/>
          </p:nvSpPr>
          <p:spPr bwMode="auto">
            <a:xfrm>
              <a:off x="7301" y="24363"/>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Zimran</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3" name="_s150546">
              <a:extLst>
                <a:ext uri="{FF2B5EF4-FFF2-40B4-BE49-F238E27FC236}">
                  <a16:creationId xmlns:a16="http://schemas.microsoft.com/office/drawing/2014/main" id="{AF6BA8CA-46D6-4D43-AF2E-C4E3CEC065FE}"/>
                </a:ext>
              </a:extLst>
            </p:cNvPr>
            <p:cNvSpPr>
              <a:spLocks noChangeArrowheads="1"/>
            </p:cNvSpPr>
            <p:nvPr/>
          </p:nvSpPr>
          <p:spPr bwMode="auto">
            <a:xfrm>
              <a:off x="7301" y="27640"/>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Jokshan</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4" name="_s150547">
              <a:extLst>
                <a:ext uri="{FF2B5EF4-FFF2-40B4-BE49-F238E27FC236}">
                  <a16:creationId xmlns:a16="http://schemas.microsoft.com/office/drawing/2014/main" id="{95DAFA30-4C66-3344-9CCB-7AC8BB34D8E5}"/>
                </a:ext>
              </a:extLst>
            </p:cNvPr>
            <p:cNvSpPr>
              <a:spLocks noChangeArrowheads="1"/>
            </p:cNvSpPr>
            <p:nvPr/>
          </p:nvSpPr>
          <p:spPr bwMode="auto">
            <a:xfrm>
              <a:off x="7301" y="30917"/>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Medan</a:t>
              </a:r>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5" name="_s150548">
              <a:extLst>
                <a:ext uri="{FF2B5EF4-FFF2-40B4-BE49-F238E27FC236}">
                  <a16:creationId xmlns:a16="http://schemas.microsoft.com/office/drawing/2014/main" id="{A441C139-0362-0C40-B47A-D8FCB4737ECE}"/>
                </a:ext>
              </a:extLst>
            </p:cNvPr>
            <p:cNvSpPr>
              <a:spLocks noChangeArrowheads="1"/>
            </p:cNvSpPr>
            <p:nvPr/>
          </p:nvSpPr>
          <p:spPr bwMode="auto">
            <a:xfrm>
              <a:off x="7301" y="34194"/>
              <a:ext cx="2161" cy="2874"/>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Midian (Midianites)</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6" name="_s150549">
              <a:extLst>
                <a:ext uri="{FF2B5EF4-FFF2-40B4-BE49-F238E27FC236}">
                  <a16:creationId xmlns:a16="http://schemas.microsoft.com/office/drawing/2014/main" id="{24F8830D-97A1-8846-918B-911EA3CF940B}"/>
                </a:ext>
              </a:extLst>
            </p:cNvPr>
            <p:cNvSpPr>
              <a:spLocks noChangeArrowheads="1"/>
            </p:cNvSpPr>
            <p:nvPr/>
          </p:nvSpPr>
          <p:spPr bwMode="auto">
            <a:xfrm>
              <a:off x="7301" y="37471"/>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Ishbak</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7" name="_s150550">
              <a:extLst>
                <a:ext uri="{FF2B5EF4-FFF2-40B4-BE49-F238E27FC236}">
                  <a16:creationId xmlns:a16="http://schemas.microsoft.com/office/drawing/2014/main" id="{BDB81B8F-CB03-554C-8CD3-593F04CBD3DE}"/>
                </a:ext>
              </a:extLst>
            </p:cNvPr>
            <p:cNvSpPr>
              <a:spLocks noChangeArrowheads="1"/>
            </p:cNvSpPr>
            <p:nvPr/>
          </p:nvSpPr>
          <p:spPr bwMode="auto">
            <a:xfrm>
              <a:off x="7301" y="40748"/>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Shuah</a:t>
              </a:r>
              <a:endPar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78" name="Line 29">
              <a:extLst>
                <a:ext uri="{FF2B5EF4-FFF2-40B4-BE49-F238E27FC236}">
                  <a16:creationId xmlns:a16="http://schemas.microsoft.com/office/drawing/2014/main" id="{4A8DB730-E06B-9E46-A5CF-CBC46F19CEA7}"/>
                </a:ext>
              </a:extLst>
            </p:cNvPr>
            <p:cNvSpPr>
              <a:spLocks noChangeShapeType="1"/>
            </p:cNvSpPr>
            <p:nvPr/>
          </p:nvSpPr>
          <p:spPr bwMode="auto">
            <a:xfrm>
              <a:off x="8278" y="12357"/>
              <a:ext cx="59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3" name="Group 30">
            <a:extLst>
              <a:ext uri="{FF2B5EF4-FFF2-40B4-BE49-F238E27FC236}">
                <a16:creationId xmlns:a16="http://schemas.microsoft.com/office/drawing/2014/main" id="{F300B656-E01D-7D4C-9470-B53B3A4FDE76}"/>
              </a:ext>
            </a:extLst>
          </p:cNvPr>
          <p:cNvGrpSpPr>
            <a:grpSpLocks/>
          </p:cNvGrpSpPr>
          <p:nvPr/>
        </p:nvGrpSpPr>
        <p:grpSpPr bwMode="auto">
          <a:xfrm>
            <a:off x="5102225" y="2266950"/>
            <a:ext cx="3124200" cy="641350"/>
            <a:chOff x="3648" y="480"/>
            <a:chExt cx="1392" cy="404"/>
          </a:xfrm>
        </p:grpSpPr>
        <p:sp>
          <p:nvSpPr>
            <p:cNvPr id="49162" name="Text Box 31">
              <a:extLst>
                <a:ext uri="{FF2B5EF4-FFF2-40B4-BE49-F238E27FC236}">
                  <a16:creationId xmlns:a16="http://schemas.microsoft.com/office/drawing/2014/main" id="{1A898CC5-73BF-B149-9093-1CABADEE31D4}"/>
                </a:ext>
              </a:extLst>
            </p:cNvPr>
            <p:cNvSpPr txBox="1">
              <a:spLocks noChangeArrowheads="1"/>
            </p:cNvSpPr>
            <p:nvPr/>
          </p:nvSpPr>
          <p:spPr bwMode="auto">
            <a:xfrm>
              <a:off x="3984" y="480"/>
              <a:ext cx="1056" cy="404"/>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Descendants colonized Ethiopia</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9163" name="Line 32">
              <a:extLst>
                <a:ext uri="{FF2B5EF4-FFF2-40B4-BE49-F238E27FC236}">
                  <a16:creationId xmlns:a16="http://schemas.microsoft.com/office/drawing/2014/main" id="{094A9FB6-DDB5-8247-BF60-9301F2E3E06F}"/>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grpSp>
        <p:nvGrpSpPr>
          <p:cNvPr id="4" name="Group 38">
            <a:extLst>
              <a:ext uri="{FF2B5EF4-FFF2-40B4-BE49-F238E27FC236}">
                <a16:creationId xmlns:a16="http://schemas.microsoft.com/office/drawing/2014/main" id="{0DD9A076-7558-3B49-912D-B9ACF19B51D4}"/>
              </a:ext>
            </a:extLst>
          </p:cNvPr>
          <p:cNvGrpSpPr>
            <a:grpSpLocks/>
          </p:cNvGrpSpPr>
          <p:nvPr/>
        </p:nvGrpSpPr>
        <p:grpSpPr bwMode="auto">
          <a:xfrm>
            <a:off x="5103813" y="3776663"/>
            <a:ext cx="3932237" cy="446087"/>
            <a:chOff x="3984" y="1584"/>
            <a:chExt cx="2477" cy="281"/>
          </a:xfrm>
        </p:grpSpPr>
        <p:sp>
          <p:nvSpPr>
            <p:cNvPr id="49160" name="Line 34">
              <a:extLst>
                <a:ext uri="{FF2B5EF4-FFF2-40B4-BE49-F238E27FC236}">
                  <a16:creationId xmlns:a16="http://schemas.microsoft.com/office/drawing/2014/main" id="{688AC133-4E8E-9E42-93E1-A9FE704890E8}"/>
                </a:ext>
              </a:extLst>
            </p:cNvPr>
            <p:cNvSpPr>
              <a:spLocks noChangeShapeType="1"/>
            </p:cNvSpPr>
            <p:nvPr/>
          </p:nvSpPr>
          <p:spPr bwMode="auto">
            <a:xfrm>
              <a:off x="3984" y="1584"/>
              <a:ext cx="384" cy="19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161" name="Text Box 35">
              <a:extLst>
                <a:ext uri="{FF2B5EF4-FFF2-40B4-BE49-F238E27FC236}">
                  <a16:creationId xmlns:a16="http://schemas.microsoft.com/office/drawing/2014/main" id="{FA53C86B-4B2B-234C-9F2B-28E9A089D14E}"/>
                </a:ext>
              </a:extLst>
            </p:cNvPr>
            <p:cNvSpPr txBox="1">
              <a:spLocks noChangeArrowheads="1"/>
            </p:cNvSpPr>
            <p:nvPr/>
          </p:nvSpPr>
          <p:spPr bwMode="auto">
            <a:xfrm>
              <a:off x="4368" y="1632"/>
              <a:ext cx="2093"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Jethro, Moses</a:t>
              </a:r>
              <a:r>
                <a:rPr kumimoji="0" lang="fr-FR"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a:t>
              </a: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 father–in–law</a:t>
              </a:r>
              <a:r>
                <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grpSp>
      <p:sp>
        <p:nvSpPr>
          <p:cNvPr id="49157" name="Text Box 36">
            <a:extLst>
              <a:ext uri="{FF2B5EF4-FFF2-40B4-BE49-F238E27FC236}">
                <a16:creationId xmlns:a16="http://schemas.microsoft.com/office/drawing/2014/main" id="{D7DEF5E4-27B6-084D-A6C8-73D6CEA2C73B}"/>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rPr>
              <a:t>3rd source</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SimSun" panose="02010600030101010101" pitchFamily="2" charset="-122"/>
              <a:cs typeface="+mn-cs"/>
            </a:endParaRPr>
          </a:p>
        </p:txBody>
      </p:sp>
      <p:sp>
        <p:nvSpPr>
          <p:cNvPr id="49158" name="Text Box 37">
            <a:extLst>
              <a:ext uri="{FF2B5EF4-FFF2-40B4-BE49-F238E27FC236}">
                <a16:creationId xmlns:a16="http://schemas.microsoft.com/office/drawing/2014/main" id="{8592BC36-D05B-D24E-9F34-AD533636F57B}"/>
              </a:ext>
            </a:extLst>
          </p:cNvPr>
          <p:cNvSpPr txBox="1">
            <a:spLocks noChangeArrowheads="1"/>
          </p:cNvSpPr>
          <p:nvPr/>
        </p:nvSpPr>
        <p:spPr bwMode="auto">
          <a:xfrm>
            <a:off x="73025" y="1016000"/>
            <a:ext cx="2438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Gen. 25: 2-3</a:t>
            </a:r>
          </a:p>
          <a:p>
            <a:pPr marL="0" marR="0" lvl="0" indent="0" algn="l" defTabSz="914400" rtl="0" eaLnBrk="1" fontAlgn="base" latinLnBrk="0" hangingPunct="1">
              <a:lnSpc>
                <a:spcPct val="75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1 Chron. 1:32</a:t>
            </a: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49159" name="TextBox 27">
            <a:extLst>
              <a:ext uri="{FF2B5EF4-FFF2-40B4-BE49-F238E27FC236}">
                <a16:creationId xmlns:a16="http://schemas.microsoft.com/office/drawing/2014/main" id="{4C6AFC75-3BBE-8A49-9F5D-A802EC1F5AC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152g</a:t>
            </a:r>
          </a:p>
        </p:txBody>
      </p:sp>
    </p:spTree>
    <p:extLst>
      <p:ext uri="{BB962C8B-B14F-4D97-AF65-F5344CB8AC3E}">
        <p14:creationId xmlns:p14="http://schemas.microsoft.com/office/powerpoint/2010/main" val="296832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a:extLst>
              <a:ext uri="{FF2B5EF4-FFF2-40B4-BE49-F238E27FC236}">
                <a16:creationId xmlns:a16="http://schemas.microsoft.com/office/drawing/2014/main" id="{1A42B00B-2AE5-D046-B44E-FB5F9BF9274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Present Day Arab Countries </a:t>
            </a:r>
            <a:br>
              <a:rPr kumimoji="0" lang="en-US" altLang="en-US" sz="3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30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Surrounding Israel</a:t>
            </a:r>
          </a:p>
        </p:txBody>
      </p:sp>
      <p:pic>
        <p:nvPicPr>
          <p:cNvPr id="2052" name="Picture 4" descr="Arab-Countries">
            <a:extLst>
              <a:ext uri="{FF2B5EF4-FFF2-40B4-BE49-F238E27FC236}">
                <a16:creationId xmlns:a16="http://schemas.microsoft.com/office/drawing/2014/main" id="{870BAE4A-FA58-A84F-8240-A64F32830B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7">
            <a:extLst>
              <a:ext uri="{FF2B5EF4-FFF2-40B4-BE49-F238E27FC236}">
                <a16:creationId xmlns:a16="http://schemas.microsoft.com/office/drawing/2014/main" id="{23DADB92-0187-1943-B28E-E21F34BC72BE}"/>
              </a:ext>
            </a:extLst>
          </p:cNvPr>
          <p:cNvSpPr>
            <a:spLocks noChangeArrowheads="1"/>
          </p:cNvSpPr>
          <p:nvPr/>
        </p:nvSpPr>
        <p:spPr bwMode="auto">
          <a:xfrm rot="-2015360">
            <a:off x="5294313" y="1473200"/>
            <a:ext cx="3163887" cy="3708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57" name="WordArt 9">
            <a:extLst>
              <a:ext uri="{FF2B5EF4-FFF2-40B4-BE49-F238E27FC236}">
                <a16:creationId xmlns:a16="http://schemas.microsoft.com/office/drawing/2014/main" id="{0DD7C6DC-689C-3844-A048-4F49386C7407}"/>
              </a:ext>
            </a:extLst>
          </p:cNvPr>
          <p:cNvSpPr>
            <a:spLocks noChangeArrowheads="1" noChangeShapeType="1" noTextEdit="1"/>
          </p:cNvSpPr>
          <p:nvPr/>
        </p:nvSpPr>
        <p:spPr bwMode="auto">
          <a:xfrm>
            <a:off x="5105400" y="3352800"/>
            <a:ext cx="3790950" cy="10668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panose="020B0806030902050204" pitchFamily="34" charset="0"/>
                <a:ea typeface="MS PGothic" panose="020B0600070205080204" pitchFamily="34" charset="-128"/>
                <a:cs typeface="+mn-cs"/>
              </a:rPr>
              <a:t>Ancient Arabia</a:t>
            </a:r>
          </a:p>
        </p:txBody>
      </p:sp>
      <p:sp>
        <p:nvSpPr>
          <p:cNvPr id="53254" name="TextBox 7">
            <a:extLst>
              <a:ext uri="{FF2B5EF4-FFF2-40B4-BE49-F238E27FC236}">
                <a16:creationId xmlns:a16="http://schemas.microsoft.com/office/drawing/2014/main" id="{CE2FBCED-940C-A045-BB7A-E8F3AAF66B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152g</a:t>
            </a:r>
          </a:p>
        </p:txBody>
      </p:sp>
    </p:spTree>
    <p:extLst>
      <p:ext uri="{BB962C8B-B14F-4D97-AF65-F5344CB8AC3E}">
        <p14:creationId xmlns:p14="http://schemas.microsoft.com/office/powerpoint/2010/main" val="2710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circle(in)">
                                      <p:cBhvr>
                                        <p:cTn id="19" dur="2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D1AE1ED6-30CC-0146-9BCB-CF164228E50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7827" name="Text Box 3">
            <a:extLst>
              <a:ext uri="{FF2B5EF4-FFF2-40B4-BE49-F238E27FC236}">
                <a16:creationId xmlns:a16="http://schemas.microsoft.com/office/drawing/2014/main" id="{123F7516-FBFA-8A4F-BC36-900F83751BF9}"/>
              </a:ext>
            </a:extLst>
          </p:cNvPr>
          <p:cNvSpPr txBox="1">
            <a:spLocks noChangeArrowheads="1"/>
          </p:cNvSpPr>
          <p:nvPr/>
        </p:nvSpPr>
        <p:spPr bwMode="auto">
          <a:xfrm>
            <a:off x="5181600" y="1981200"/>
            <a:ext cx="3962400"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1.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Arabia Petraea</a:t>
            </a:r>
            <a:r>
              <a:rPr kumimoji="0" lang="en-US" altLang="en-US"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a:t>
            </a:r>
            <a:endParaRPr kumimoji="0" lang="en-US" altLang="zh-CN"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a:t>
            </a:r>
            <a:r>
              <a:rPr kumimoji="0" lang="en-US" altLang="en-US"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(Arabia ruled from Petra)</a:t>
            </a:r>
            <a:endPar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Parts of Syria and Jordan</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CCCC00"/>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2.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Arabia Deserta</a:t>
            </a:r>
            <a:r>
              <a:rPr kumimoji="0" lang="en-US" altLang="en-US"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a:t>
            </a:r>
            <a:r>
              <a:rPr kumimoji="0" lang="en-US" altLang="en-US"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(Desert Arabia)</a:t>
            </a:r>
            <a:endPar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Saudi Arabia</a:t>
            </a:r>
          </a:p>
          <a:p>
            <a:pPr marL="457200" marR="0" lvl="0" indent="-457200" algn="l" defTabSz="914400" rtl="0" eaLnBrk="1" fontAlgn="base" latinLnBrk="0" hangingPunct="1">
              <a:lnSpc>
                <a:spcPct val="100000"/>
              </a:lnSpc>
              <a:spcBef>
                <a:spcPct val="50000"/>
              </a:spcBef>
              <a:spcAft>
                <a:spcPct val="0"/>
              </a:spcAft>
              <a:buClrTx/>
              <a:buSzTx/>
              <a:buFontTx/>
              <a:buNone/>
              <a:tabLst/>
              <a:defRPr/>
            </a:pPr>
            <a:endPar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3.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Arabia Felix</a:t>
            </a:r>
            <a:r>
              <a:rPr kumimoji="0" lang="en-US" altLang="en-US"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a:t>
            </a:r>
            <a:endParaRPr kumimoji="0" lang="en-US" altLang="zh-CN"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a:t>
            </a:r>
            <a:r>
              <a:rPr kumimoji="0" lang="en-US" altLang="en-US"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(Happy Arabia)</a:t>
            </a:r>
            <a:endPar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rPr>
              <a:t>      Yemen and Oman</a:t>
            </a:r>
            <a:endParaRPr kumimoji="0" lang="en-US" altLang="en-US" sz="2800" b="1" i="0" u="none" strike="noStrike" kern="1200" cap="none" spc="0" normalizeH="0" baseline="0" noProof="0">
              <a:ln>
                <a:noFill/>
              </a:ln>
              <a:solidFill>
                <a:srgbClr val="BBE0E3"/>
              </a:solidFill>
              <a:effectLst/>
              <a:uLnTx/>
              <a:uFillTx/>
              <a:latin typeface="Arial" panose="020B0604020202020204" pitchFamily="34" charset="0"/>
              <a:ea typeface="SimSun" panose="02010600030101010101" pitchFamily="2" charset="-122"/>
              <a:cs typeface="+mn-cs"/>
            </a:endParaRPr>
          </a:p>
        </p:txBody>
      </p:sp>
      <p:pic>
        <p:nvPicPr>
          <p:cNvPr id="55300" name="Picture 4" descr="Middle East- Zones">
            <a:extLst>
              <a:ext uri="{FF2B5EF4-FFF2-40B4-BE49-F238E27FC236}">
                <a16:creationId xmlns:a16="http://schemas.microsoft.com/office/drawing/2014/main" id="{E1FD64D8-2AC8-6041-9B3C-2AF55CF804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692ABE7A-9145-5C41-93B6-A77FADBAB141}"/>
              </a:ext>
            </a:extLst>
          </p:cNvPr>
          <p:cNvSpPr txBox="1">
            <a:spLocks noChangeArrowheads="1"/>
          </p:cNvSpPr>
          <p:nvPr/>
        </p:nvSpPr>
        <p:spPr bwMode="auto">
          <a:xfrm>
            <a:off x="3352800" y="5486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Arabia Felix</a:t>
            </a:r>
          </a:p>
        </p:txBody>
      </p:sp>
      <p:sp>
        <p:nvSpPr>
          <p:cNvPr id="77830" name="AutoShape 6">
            <a:extLst>
              <a:ext uri="{FF2B5EF4-FFF2-40B4-BE49-F238E27FC236}">
                <a16:creationId xmlns:a16="http://schemas.microsoft.com/office/drawing/2014/main" id="{3B55397E-09BC-2740-9EFF-EB88059E3D9C}"/>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7831" name="Text Box 7">
            <a:extLst>
              <a:ext uri="{FF2B5EF4-FFF2-40B4-BE49-F238E27FC236}">
                <a16:creationId xmlns:a16="http://schemas.microsoft.com/office/drawing/2014/main" id="{ADC12BFD-FC51-9748-8F11-AC25C4111C6A}"/>
              </a:ext>
            </a:extLst>
          </p:cNvPr>
          <p:cNvSpPr txBox="1">
            <a:spLocks noChangeArrowheads="1"/>
          </p:cNvSpPr>
          <p:nvPr/>
        </p:nvSpPr>
        <p:spPr bwMode="auto">
          <a:xfrm>
            <a:off x="304800" y="45720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Arabia Deserta</a:t>
            </a:r>
          </a:p>
        </p:txBody>
      </p:sp>
      <p:sp>
        <p:nvSpPr>
          <p:cNvPr id="77832" name="AutoShape 8">
            <a:extLst>
              <a:ext uri="{FF2B5EF4-FFF2-40B4-BE49-F238E27FC236}">
                <a16:creationId xmlns:a16="http://schemas.microsoft.com/office/drawing/2014/main" id="{16702EBE-04BC-8844-AE60-EA38E584DF68}"/>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7833" name="Text Box 9">
            <a:extLst>
              <a:ext uri="{FF2B5EF4-FFF2-40B4-BE49-F238E27FC236}">
                <a16:creationId xmlns:a16="http://schemas.microsoft.com/office/drawing/2014/main" id="{C0F2AB18-5B49-C44C-B33D-C9E78EB9C0D7}"/>
              </a:ext>
            </a:extLst>
          </p:cNvPr>
          <p:cNvSpPr txBox="1">
            <a:spLocks noChangeArrowheads="1"/>
          </p:cNvSpPr>
          <p:nvPr/>
        </p:nvSpPr>
        <p:spPr bwMode="auto">
          <a:xfrm>
            <a:off x="2438400" y="2438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Arabia Petraea</a:t>
            </a:r>
          </a:p>
        </p:txBody>
      </p:sp>
      <p:sp>
        <p:nvSpPr>
          <p:cNvPr id="77834" name="AutoShape 10">
            <a:extLst>
              <a:ext uri="{FF2B5EF4-FFF2-40B4-BE49-F238E27FC236}">
                <a16:creationId xmlns:a16="http://schemas.microsoft.com/office/drawing/2014/main" id="{6CAD8B86-2449-BF4F-826F-4DCD79FA1DA5}"/>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5307" name="Rectangle 11">
            <a:extLst>
              <a:ext uri="{FF2B5EF4-FFF2-40B4-BE49-F238E27FC236}">
                <a16:creationId xmlns:a16="http://schemas.microsoft.com/office/drawing/2014/main" id="{2A34E62C-7A29-2341-8468-C68F09349E6B}"/>
              </a:ext>
            </a:extLst>
          </p:cNvPr>
          <p:cNvSpPr>
            <a:spLocks noChangeArrowheads="1"/>
          </p:cNvSpPr>
          <p:nvPr/>
        </p:nvSpPr>
        <p:spPr bwMode="auto">
          <a:xfrm>
            <a:off x="0" y="0"/>
            <a:ext cx="9144000" cy="141763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rPr>
              <a:t>3 Main Zones of Ancient Arabia</a:t>
            </a:r>
            <a:endPar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mn-cs"/>
            </a:endParaRPr>
          </a:p>
        </p:txBody>
      </p:sp>
      <p:sp>
        <p:nvSpPr>
          <p:cNvPr id="55308" name="TextBox 13">
            <a:extLst>
              <a:ext uri="{FF2B5EF4-FFF2-40B4-BE49-F238E27FC236}">
                <a16:creationId xmlns:a16="http://schemas.microsoft.com/office/drawing/2014/main" id="{CAE64B0A-4155-E64A-BAD7-20898EF9A88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152h</a:t>
            </a:r>
          </a:p>
        </p:txBody>
      </p:sp>
    </p:spTree>
    <p:extLst>
      <p:ext uri="{BB962C8B-B14F-4D97-AF65-F5344CB8AC3E}">
        <p14:creationId xmlns:p14="http://schemas.microsoft.com/office/powerpoint/2010/main" val="569161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blinds(horizontal)">
                                      <p:cBhvr>
                                        <p:cTn id="7" dur="500"/>
                                        <p:tgtEl>
                                          <p:spTgt spid="778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834"/>
                                        </p:tgtEl>
                                        <p:attrNameLst>
                                          <p:attrName>style.visibility</p:attrName>
                                        </p:attrNameLst>
                                      </p:cBhvr>
                                      <p:to>
                                        <p:strVal val="visible"/>
                                      </p:to>
                                    </p:set>
                                    <p:animEffect transition="in" filter="blinds(horizontal)">
                                      <p:cBhvr>
                                        <p:cTn id="10" dur="500"/>
                                        <p:tgtEl>
                                          <p:spTgt spid="77834"/>
                                        </p:tgtEl>
                                      </p:cBhvr>
                                    </p:animEffect>
                                  </p:childTnLst>
                                </p:cTn>
                              </p:par>
                              <p:par>
                                <p:cTn id="11" presetID="3" presetClass="entr" presetSubtype="10" fill="hold" nodeType="with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Effect transition="in" filter="blinds(horizontal)">
                                      <p:cBhvr>
                                        <p:cTn id="13" dur="500"/>
                                        <p:tgtEl>
                                          <p:spTgt spid="77827">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7827">
                                            <p:txEl>
                                              <p:pRg st="1" end="1"/>
                                            </p:txEl>
                                          </p:spTgt>
                                        </p:tgtEl>
                                        <p:attrNameLst>
                                          <p:attrName>style.visibility</p:attrName>
                                        </p:attrNameLst>
                                      </p:cBhvr>
                                      <p:to>
                                        <p:strVal val="visible"/>
                                      </p:to>
                                    </p:set>
                                    <p:animEffect transition="in" filter="blinds(horizontal)">
                                      <p:cBhvr>
                                        <p:cTn id="16" dur="500"/>
                                        <p:tgtEl>
                                          <p:spTgt spid="77827">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Effect transition="in" filter="blinds(horizontal)">
                                      <p:cBhvr>
                                        <p:cTn id="19" dur="500"/>
                                        <p:tgtEl>
                                          <p:spTgt spid="7782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7831"/>
                                        </p:tgtEl>
                                        <p:attrNameLst>
                                          <p:attrName>style.visibility</p:attrName>
                                        </p:attrNameLst>
                                      </p:cBhvr>
                                      <p:to>
                                        <p:strVal val="visible"/>
                                      </p:to>
                                    </p:set>
                                    <p:animEffect transition="in" filter="blinds(horizontal)">
                                      <p:cBhvr>
                                        <p:cTn id="24" dur="500"/>
                                        <p:tgtEl>
                                          <p:spTgt spid="7783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7832"/>
                                        </p:tgtEl>
                                        <p:attrNameLst>
                                          <p:attrName>style.visibility</p:attrName>
                                        </p:attrNameLst>
                                      </p:cBhvr>
                                      <p:to>
                                        <p:strVal val="visible"/>
                                      </p:to>
                                    </p:set>
                                    <p:animEffect transition="in" filter="blinds(horizontal)">
                                      <p:cBhvr>
                                        <p:cTn id="27" dur="500"/>
                                        <p:tgtEl>
                                          <p:spTgt spid="77832"/>
                                        </p:tgtEl>
                                      </p:cBhvr>
                                    </p:animEffect>
                                  </p:childTnLst>
                                </p:cTn>
                              </p:par>
                              <p:par>
                                <p:cTn id="28" presetID="3" presetClass="entr" presetSubtype="10" fill="hold" nodeType="withEffect">
                                  <p:stCondLst>
                                    <p:cond delay="0"/>
                                  </p:stCondLst>
                                  <p:childTnLst>
                                    <p:set>
                                      <p:cBhvr>
                                        <p:cTn id="29" dur="1" fill="hold">
                                          <p:stCondLst>
                                            <p:cond delay="0"/>
                                          </p:stCondLst>
                                        </p:cTn>
                                        <p:tgtEl>
                                          <p:spTgt spid="77827">
                                            <p:txEl>
                                              <p:pRg st="4" end="4"/>
                                            </p:txEl>
                                          </p:spTgt>
                                        </p:tgtEl>
                                        <p:attrNameLst>
                                          <p:attrName>style.visibility</p:attrName>
                                        </p:attrNameLst>
                                      </p:cBhvr>
                                      <p:to>
                                        <p:strVal val="visible"/>
                                      </p:to>
                                    </p:set>
                                    <p:animEffect transition="in" filter="blinds(horizontal)">
                                      <p:cBhvr>
                                        <p:cTn id="30" dur="500"/>
                                        <p:tgtEl>
                                          <p:spTgt spid="7782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7827">
                                            <p:txEl>
                                              <p:pRg st="5" end="5"/>
                                            </p:txEl>
                                          </p:spTgt>
                                        </p:tgtEl>
                                        <p:attrNameLst>
                                          <p:attrName>style.visibility</p:attrName>
                                        </p:attrNameLst>
                                      </p:cBhvr>
                                      <p:to>
                                        <p:strVal val="visible"/>
                                      </p:to>
                                    </p:set>
                                    <p:animEffect transition="in" filter="blinds(horizontal)">
                                      <p:cBhvr>
                                        <p:cTn id="33" dur="500"/>
                                        <p:tgtEl>
                                          <p:spTgt spid="7782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77829"/>
                                        </p:tgtEl>
                                        <p:attrNameLst>
                                          <p:attrName>style.visibility</p:attrName>
                                        </p:attrNameLst>
                                      </p:cBhvr>
                                      <p:to>
                                        <p:strVal val="visible"/>
                                      </p:to>
                                    </p:set>
                                    <p:animEffect transition="in" filter="blinds(horizontal)">
                                      <p:cBhvr>
                                        <p:cTn id="38" dur="500"/>
                                        <p:tgtEl>
                                          <p:spTgt spid="778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77830"/>
                                        </p:tgtEl>
                                        <p:attrNameLst>
                                          <p:attrName>style.visibility</p:attrName>
                                        </p:attrNameLst>
                                      </p:cBhvr>
                                      <p:to>
                                        <p:strVal val="visible"/>
                                      </p:to>
                                    </p:set>
                                    <p:animEffect transition="in" filter="blinds(horizontal)">
                                      <p:cBhvr>
                                        <p:cTn id="41" dur="500"/>
                                        <p:tgtEl>
                                          <p:spTgt spid="77830"/>
                                        </p:tgtEl>
                                      </p:cBhvr>
                                    </p:animEffect>
                                  </p:childTnLst>
                                </p:cTn>
                              </p:par>
                              <p:par>
                                <p:cTn id="42" presetID="3" presetClass="entr" presetSubtype="10" fill="hold" nodeType="withEffect">
                                  <p:stCondLst>
                                    <p:cond delay="0"/>
                                  </p:stCondLst>
                                  <p:childTnLst>
                                    <p:set>
                                      <p:cBhvr>
                                        <p:cTn id="43" dur="1" fill="hold">
                                          <p:stCondLst>
                                            <p:cond delay="0"/>
                                          </p:stCondLst>
                                        </p:cTn>
                                        <p:tgtEl>
                                          <p:spTgt spid="77827">
                                            <p:txEl>
                                              <p:pRg st="7" end="7"/>
                                            </p:txEl>
                                          </p:spTgt>
                                        </p:tgtEl>
                                        <p:attrNameLst>
                                          <p:attrName>style.visibility</p:attrName>
                                        </p:attrNameLst>
                                      </p:cBhvr>
                                      <p:to>
                                        <p:strVal val="visible"/>
                                      </p:to>
                                    </p:set>
                                    <p:animEffect transition="in" filter="blinds(horizontal)">
                                      <p:cBhvr>
                                        <p:cTn id="44" dur="500"/>
                                        <p:tgtEl>
                                          <p:spTgt spid="77827">
                                            <p:txEl>
                                              <p:pRg st="7" end="7"/>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77827">
                                            <p:txEl>
                                              <p:pRg st="8" end="8"/>
                                            </p:txEl>
                                          </p:spTgt>
                                        </p:tgtEl>
                                        <p:attrNameLst>
                                          <p:attrName>style.visibility</p:attrName>
                                        </p:attrNameLst>
                                      </p:cBhvr>
                                      <p:to>
                                        <p:strVal val="visible"/>
                                      </p:to>
                                    </p:set>
                                    <p:animEffect transition="in" filter="blinds(horizontal)">
                                      <p:cBhvr>
                                        <p:cTn id="47" dur="500"/>
                                        <p:tgtEl>
                                          <p:spTgt spid="77827">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77827">
                                            <p:txEl>
                                              <p:pRg st="9" end="9"/>
                                            </p:txEl>
                                          </p:spTgt>
                                        </p:tgtEl>
                                        <p:attrNameLst>
                                          <p:attrName>style.visibility</p:attrName>
                                        </p:attrNameLst>
                                      </p:cBhvr>
                                      <p:to>
                                        <p:strVal val="visible"/>
                                      </p:to>
                                    </p:set>
                                    <p:animEffect transition="in" filter="blinds(horizontal)">
                                      <p:cBhvr>
                                        <p:cTn id="50" dur="500"/>
                                        <p:tgtEl>
                                          <p:spTgt spid="7782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77830" grpId="0" animBg="1"/>
      <p:bldP spid="77831" grpId="0"/>
      <p:bldP spid="77832" grpId="0" animBg="1"/>
      <p:bldP spid="77833" grpId="0"/>
      <p:bldP spid="778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en-US" sz="4800" b="1" dirty="0">
                <a:solidFill>
                  <a:schemeClr val="bg1"/>
                </a:solidFill>
                <a:latin typeface="Arial" pitchFamily="-112" charset="0"/>
                <a:ea typeface="+mn-ea"/>
                <a:cs typeface="+mn-cs"/>
              </a:rPr>
              <a:t>Temples and Rituals</a:t>
            </a:r>
          </a:p>
        </p:txBody>
      </p:sp>
      <p:sp>
        <p:nvSpPr>
          <p:cNvPr id="135171" name="Text Box 3"/>
          <p:cNvSpPr txBox="1">
            <a:spLocks noChangeArrowheads="1"/>
          </p:cNvSpPr>
          <p:nvPr/>
        </p:nvSpPr>
        <p:spPr bwMode="auto">
          <a:xfrm>
            <a:off x="1143000" y="1860550"/>
            <a:ext cx="6808788" cy="476567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200" b="1" i="1" u="sng" strike="noStrike" kern="1200" cap="none" spc="0" normalizeH="0" baseline="0" noProof="0">
                <a:ln>
                  <a:noFill/>
                </a:ln>
                <a:solidFill>
                  <a:srgbClr val="FFFFFF"/>
                </a:solidFill>
                <a:effectLst/>
                <a:uLnTx/>
                <a:uFillTx/>
                <a:latin typeface="Arial" pitchFamily="-112" charset="0"/>
                <a:ea typeface="ＭＳ Ｐゴシック" charset="0"/>
                <a:cs typeface="+mn-cs"/>
              </a:rPr>
              <a:t> A RELIGIOUS METROPOLIS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53 temples of the chief gods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55 chapels of Marduk</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300 chapels for earthly deities</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600 for heavenly deities </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180 altars for the goddess Ishtar</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180 for gods Nergal and Adad </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  12 other altars for different gods</a:t>
            </a:r>
          </a:p>
        </p:txBody>
      </p:sp>
      <p:sp>
        <p:nvSpPr>
          <p:cNvPr id="135172" name="Text Box 4"/>
          <p:cNvSpPr txBox="1">
            <a:spLocks noChangeArrowheads="1"/>
          </p:cNvSpPr>
          <p:nvPr/>
        </p:nvSpPr>
        <p:spPr bwMode="auto">
          <a:xfrm rot="-1791417">
            <a:off x="471466" y="3033583"/>
            <a:ext cx="8878327" cy="1844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Kristen ITC" charset="0"/>
                <a:ea typeface="ＭＳ Ｐゴシック" charset="0"/>
              </a:rPr>
              <a:t>Babylon, the mother of prostitutes and of the abominations of the earth</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Kristen ITC" charset="0"/>
                <a:ea typeface="ＭＳ Ｐゴシック" charset="0"/>
              </a:rPr>
              <a:t> (Revelation 17:5)</a:t>
            </a:r>
          </a:p>
        </p:txBody>
      </p:sp>
      <p:sp>
        <p:nvSpPr>
          <p:cNvPr id="11162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139</a:t>
            </a: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Arabs to Be Judged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3816424"/>
          </a:xfrm>
          <a:prstGeom prst="rect">
            <a:avLst/>
          </a:prstGeom>
          <a:solidFill>
            <a:srgbClr val="FFE7D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en-US" sz="2800" dirty="0">
                <a:solidFill>
                  <a:schemeClr val="tx1"/>
                </a:solidFill>
                <a:effectLst/>
              </a:rPr>
              <a:t>"The Lord [Adonai] said to me, </a:t>
            </a:r>
            <a:br>
              <a:rPr lang="en-US" sz="2800" dirty="0">
                <a:solidFill>
                  <a:schemeClr val="tx1"/>
                </a:solidFill>
                <a:effectLst/>
              </a:rPr>
            </a:br>
            <a:r>
              <a:rPr lang="en-US" sz="2800" dirty="0">
                <a:solidFill>
                  <a:schemeClr val="tx1"/>
                </a:solidFill>
                <a:effectLst/>
              </a:rPr>
              <a:t>'Within a year, counting each day, </a:t>
            </a:r>
            <a:br>
              <a:rPr lang="en-US" sz="2800" dirty="0">
                <a:solidFill>
                  <a:schemeClr val="tx1"/>
                </a:solidFill>
                <a:effectLst/>
              </a:rPr>
            </a:br>
            <a:r>
              <a:rPr lang="en-US" sz="2800" dirty="0">
                <a:solidFill>
                  <a:schemeClr val="tx1"/>
                </a:solidFill>
                <a:effectLst/>
              </a:rPr>
              <a:t>all the glory of Kedar will come to an end. </a:t>
            </a:r>
            <a:br>
              <a:rPr lang="en-US" sz="2800" dirty="0">
                <a:solidFill>
                  <a:schemeClr val="tx1"/>
                </a:solidFill>
                <a:effectLst/>
              </a:rPr>
            </a:br>
            <a:r>
              <a:rPr lang="en-US" sz="2800" baseline="30000" dirty="0">
                <a:solidFill>
                  <a:schemeClr val="tx1"/>
                </a:solidFill>
                <a:effectLst/>
              </a:rPr>
              <a:t>17</a:t>
            </a:r>
            <a:r>
              <a:rPr lang="en-US" sz="2800" dirty="0">
                <a:solidFill>
                  <a:schemeClr val="tx1"/>
                </a:solidFill>
                <a:effectLst/>
              </a:rPr>
              <a:t>Only a few of its courageous archers will survive. </a:t>
            </a:r>
            <a:br>
              <a:rPr lang="en-US" sz="2800" dirty="0">
                <a:solidFill>
                  <a:schemeClr val="tx1"/>
                </a:solidFill>
                <a:effectLst/>
              </a:rPr>
            </a:br>
            <a:r>
              <a:rPr lang="en-US" sz="2800" dirty="0">
                <a:solidFill>
                  <a:schemeClr val="tx1"/>
                </a:solidFill>
                <a:effectLst/>
              </a:rPr>
              <a:t>I, the L</a:t>
            </a:r>
            <a:r>
              <a:rPr lang="en-US" sz="2400" dirty="0">
                <a:solidFill>
                  <a:schemeClr val="tx1"/>
                </a:solidFill>
                <a:effectLst/>
              </a:rPr>
              <a:t>ORD</a:t>
            </a:r>
            <a:r>
              <a:rPr lang="en-US" sz="2800" dirty="0">
                <a:solidFill>
                  <a:schemeClr val="tx1"/>
                </a:solidFill>
                <a:effectLst/>
              </a:rPr>
              <a:t>, the God of Israel, have spoken!'"</a:t>
            </a: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 </a:t>
            </a:r>
            <a:b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b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(Isaiah 21:16-17 </a:t>
            </a:r>
            <a:r>
              <a:rPr kumimoji="0" lang="en-US" sz="2400" b="1" i="0" u="none" strike="noStrike" kern="1200" cap="none" spc="0" normalizeH="0" baseline="0" noProof="0" dirty="0">
                <a:ln>
                  <a:noFill/>
                </a:ln>
                <a:solidFill>
                  <a:schemeClr val="tx1"/>
                </a:solidFill>
                <a:effectLst/>
                <a:uLnTx/>
                <a:uFillTx/>
                <a:latin typeface="Arial" charset="0"/>
                <a:ea typeface="ＭＳ Ｐゴシック" charset="0"/>
              </a:rPr>
              <a:t>NLT</a:t>
            </a:r>
            <a:r>
              <a:rPr kumimoji="0" lang="en-US" sz="2800" b="1" i="0" u="none" strike="noStrike" kern="1200" cap="none" spc="0" normalizeH="0" baseline="0" noProof="0" dirty="0">
                <a:ln>
                  <a:noFill/>
                </a:ln>
                <a:solidFill>
                  <a:schemeClr val="tx1"/>
                </a:solidFill>
                <a:effectLst/>
                <a:uLnTx/>
                <a:uFillTx/>
                <a:latin typeface="Arial" charset="0"/>
                <a:ea typeface="ＭＳ Ｐゴシック" charset="0"/>
              </a:rPr>
              <a:t>).</a:t>
            </a:r>
          </a:p>
        </p:txBody>
      </p:sp>
    </p:spTree>
    <p:extLst>
      <p:ext uri="{BB962C8B-B14F-4D97-AF65-F5344CB8AC3E}">
        <p14:creationId xmlns:p14="http://schemas.microsoft.com/office/powerpoint/2010/main" val="31455024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22</a:t>
            </a:r>
          </a:p>
        </p:txBody>
      </p:sp>
    </p:spTree>
    <p:extLst>
      <p:ext uri="{BB962C8B-B14F-4D97-AF65-F5344CB8AC3E}">
        <p14:creationId xmlns:p14="http://schemas.microsoft.com/office/powerpoint/2010/main" val="2751312886"/>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Edom</a:t>
            </a:r>
          </a:p>
        </p:txBody>
      </p:sp>
      <p:sp>
        <p:nvSpPr>
          <p:cNvPr id="27" name="TextBox 26">
            <a:extLst>
              <a:ext uri="{FF2B5EF4-FFF2-40B4-BE49-F238E27FC236}">
                <a16:creationId xmlns:a16="http://schemas.microsoft.com/office/drawing/2014/main" id="{290BE8FE-6C54-6F4B-B62A-58255A7B49F0}"/>
              </a:ext>
            </a:extLst>
          </p:cNvPr>
          <p:cNvSpPr txBox="1"/>
          <p:nvPr/>
        </p:nvSpPr>
        <p:spPr>
          <a:xfrm>
            <a:off x="3471355" y="5903182"/>
            <a:ext cx="1461859" cy="584776"/>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ea typeface="+mn-ea"/>
                <a:cs typeface="Arial"/>
              </a:rPr>
              <a:t>Arabia</a:t>
            </a:r>
          </a:p>
        </p:txBody>
      </p:sp>
      <p:sp>
        <p:nvSpPr>
          <p:cNvPr id="28" name="Rectangle 2">
            <a:extLst>
              <a:ext uri="{FF2B5EF4-FFF2-40B4-BE49-F238E27FC236}">
                <a16:creationId xmlns:a16="http://schemas.microsoft.com/office/drawing/2014/main" id="{F5BA3BCB-FC55-214A-A43E-54C9FE8CAF25}"/>
              </a:ext>
            </a:extLst>
          </p:cNvPr>
          <p:cNvSpPr txBox="1">
            <a:spLocks noChangeArrowheads="1"/>
          </p:cNvSpPr>
          <p:nvPr/>
        </p:nvSpPr>
        <p:spPr bwMode="auto">
          <a:xfrm>
            <a:off x="3901055" y="3109188"/>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22</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21868408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Jerusalem’s Valley of Vision</a:t>
            </a:r>
            <a:endParaRPr lang="en-US" sz="3600" b="1" dirty="0">
              <a:effectLst>
                <a:glow rad="127000">
                  <a:schemeClr val="tx1"/>
                </a:glow>
              </a:effectLst>
              <a:latin typeface="Arial" charset="0"/>
              <a:ea typeface="ＭＳ Ｐゴシック" charset="0"/>
              <a:cs typeface="ＭＳ Ｐゴシック" charset="0"/>
            </a:endParaRPr>
          </a:p>
        </p:txBody>
      </p:sp>
      <p:pic>
        <p:nvPicPr>
          <p:cNvPr id="935946" name="Picture 10">
            <a:extLst>
              <a:ext uri="{FF2B5EF4-FFF2-40B4-BE49-F238E27FC236}">
                <a16:creationId xmlns:a16="http://schemas.microsoft.com/office/drawing/2014/main" id="{7CB31FFE-EA22-944A-AF60-0487E4FF0F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4704"/>
            <a:ext cx="9162851" cy="6093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123728" y="836712"/>
            <a:ext cx="702027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en-US" dirty="0"/>
              <a:t>“This message came to me concerning Jerusalem—the Valley of Vision: </a:t>
            </a:r>
          </a:p>
          <a:p>
            <a:pPr algn="r"/>
            <a:r>
              <a:rPr lang="en-US" dirty="0"/>
              <a:t>What is happening? </a:t>
            </a:r>
          </a:p>
          <a:p>
            <a:pPr algn="r"/>
            <a:r>
              <a:rPr lang="en-US" dirty="0"/>
              <a:t>Why is everyone running to the rooftops? </a:t>
            </a:r>
            <a:endParaRPr lang="en-US" baseline="30000" dirty="0"/>
          </a:p>
          <a:p>
            <a:pPr algn="r"/>
            <a:r>
              <a:rPr lang="en-US" baseline="30000" dirty="0"/>
              <a:t>2 </a:t>
            </a:r>
            <a:r>
              <a:rPr lang="en-US" dirty="0"/>
              <a:t>The whole city is in a terrible uproar. </a:t>
            </a:r>
          </a:p>
          <a:p>
            <a:pPr algn="r"/>
            <a:r>
              <a:rPr lang="en-US" dirty="0"/>
              <a:t>What do I see in this reveling city? </a:t>
            </a:r>
          </a:p>
          <a:p>
            <a:pPr algn="r"/>
            <a:r>
              <a:rPr lang="en-US" dirty="0"/>
              <a:t>Bodies are lying everywhere, </a:t>
            </a:r>
          </a:p>
          <a:p>
            <a:pPr algn="r"/>
            <a:r>
              <a:rPr lang="en-US" dirty="0"/>
              <a:t>killed not in battle but by famine and disease. </a:t>
            </a:r>
          </a:p>
          <a:p>
            <a:pPr algn="r"/>
            <a:r>
              <a:rPr lang="en-US" baseline="30000" dirty="0"/>
              <a:t>3 </a:t>
            </a:r>
            <a:r>
              <a:rPr lang="en-US" dirty="0"/>
              <a:t>All your leaders have fled. </a:t>
            </a:r>
          </a:p>
          <a:p>
            <a:pPr algn="r"/>
            <a:r>
              <a:rPr lang="en-US" dirty="0"/>
              <a:t>They surrendered without resistance. </a:t>
            </a:r>
          </a:p>
          <a:p>
            <a:pPr algn="r"/>
            <a:r>
              <a:rPr lang="en-US" dirty="0"/>
              <a:t>The people tried to slip away, </a:t>
            </a:r>
          </a:p>
          <a:p>
            <a:pPr algn="r"/>
            <a:r>
              <a:rPr lang="en-US" dirty="0"/>
              <a:t>but they were captured, too” </a:t>
            </a:r>
            <a:br>
              <a:rPr lang="en-US" dirty="0"/>
            </a:br>
            <a:r>
              <a:rPr lang="en-US" dirty="0"/>
              <a:t>(Isaiah 22:1-3 NLT).</a:t>
            </a:r>
          </a:p>
        </p:txBody>
      </p:sp>
    </p:spTree>
    <p:extLst>
      <p:ext uri="{BB962C8B-B14F-4D97-AF65-F5344CB8AC3E}">
        <p14:creationId xmlns:p14="http://schemas.microsoft.com/office/powerpoint/2010/main" val="26964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a:t>Old City and Kidron Valley from north</a:t>
            </a:r>
          </a:p>
        </p:txBody>
      </p:sp>
      <p:pic>
        <p:nvPicPr>
          <p:cNvPr id="72707" name="Picture 3">
            <a:extLst>
              <a:ext uri="{FF2B5EF4-FFF2-40B4-BE49-F238E27FC236}">
                <a16:creationId xmlns:a16="http://schemas.microsoft.com/office/drawing/2014/main" id="{8DBC7FFE-74FC-0140-B20B-41C4AB361FC6}"/>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255166"/>
            <a:ext cx="9144000" cy="6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a:extLst>
              <a:ext uri="{FF2B5EF4-FFF2-40B4-BE49-F238E27FC236}">
                <a16:creationId xmlns:a16="http://schemas.microsoft.com/office/drawing/2014/main" id="{37A1A3B1-B3B3-DD45-A60A-AD12CD819AB6}"/>
              </a:ext>
            </a:extLst>
          </p:cNvPr>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b="1" dirty="0">
                <a:cs typeface="Times New Roman" panose="02020603050405020304" pitchFamily="18" charset="0"/>
              </a:rPr>
              <a:t>Old City and Kidron Valley from North (</a:t>
            </a:r>
            <a:r>
              <a:rPr lang="en-US" altLang="en-US" b="1" dirty="0" err="1">
                <a:cs typeface="Times New Roman" panose="02020603050405020304" pitchFamily="18" charset="0"/>
              </a:rPr>
              <a:t>BiblePlaces.com</a:t>
            </a:r>
            <a:r>
              <a:rPr lang="en-US" altLang="en-US" b="1" dirty="0">
                <a:cs typeface="Times New Roman" panose="02020603050405020304" pitchFamily="18" charset="0"/>
              </a:rPr>
              <a:t>)</a:t>
            </a:r>
          </a:p>
        </p:txBody>
      </p:sp>
    </p:spTree>
    <p:extLst>
      <p:ext uri="{BB962C8B-B14F-4D97-AF65-F5344CB8AC3E}">
        <p14:creationId xmlns:p14="http://schemas.microsoft.com/office/powerpoint/2010/main" val="888692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23</a:t>
            </a:r>
          </a:p>
        </p:txBody>
      </p:sp>
    </p:spTree>
    <p:extLst>
      <p:ext uri="{BB962C8B-B14F-4D97-AF65-F5344CB8AC3E}">
        <p14:creationId xmlns:p14="http://schemas.microsoft.com/office/powerpoint/2010/main" val="39349008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1" name="TextBox 20"/>
          <p:cNvSpPr txBox="1"/>
          <p:nvPr/>
        </p:nvSpPr>
        <p:spPr>
          <a:xfrm>
            <a:off x="3471355" y="5903182"/>
            <a:ext cx="1461859"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Phoenicia</a:t>
            </a:r>
          </a:p>
        </p:txBody>
      </p:sp>
      <p:sp>
        <p:nvSpPr>
          <p:cNvPr id="28" name="Rectangle 2">
            <a:extLst>
              <a:ext uri="{FF2B5EF4-FFF2-40B4-BE49-F238E27FC236}">
                <a16:creationId xmlns:a16="http://schemas.microsoft.com/office/drawing/2014/main" id="{7686838F-A9F5-6248-93C1-8043A4B36055}"/>
              </a:ext>
            </a:extLst>
          </p:cNvPr>
          <p:cNvSpPr txBox="1">
            <a:spLocks noChangeArrowheads="1"/>
          </p:cNvSpPr>
          <p:nvPr/>
        </p:nvSpPr>
        <p:spPr bwMode="auto">
          <a:xfrm>
            <a:off x="3390464" y="687342"/>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23</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36648519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WordArt 1"/>
          <p:cNvSpPr>
            <a:spLocks noChangeArrowheads="1" noChangeShapeType="1" noTextEdit="1"/>
          </p:cNvSpPr>
          <p:nvPr/>
        </p:nvSpPr>
        <p:spPr bwMode="auto">
          <a:xfrm>
            <a:off x="685800" y="457200"/>
            <a:ext cx="4724400" cy="990600"/>
          </a:xfrm>
          <a:prstGeom prst="rect">
            <a:avLst/>
          </a:prstGeom>
        </p:spPr>
        <p:txBody>
          <a:bodyPr wrap="none" fromWordArt="1">
            <a:prstTxWarp prst="textPlain">
              <a:avLst>
                <a:gd name="adj" fmla="val 50000"/>
              </a:avLst>
            </a:prstTxWarp>
          </a:bodyPr>
          <a:lstStyle/>
          <a:p>
            <a:pPr algn="ctr"/>
            <a:r>
              <a:rPr lang="en-US" sz="3600" kern="10" dirty="0">
                <a:ln w="9360">
                  <a:solidFill>
                    <a:srgbClr val="FFFFFF"/>
                  </a:solidFill>
                  <a:miter lim="800000"/>
                  <a:headEnd/>
                  <a:tailEnd/>
                </a:ln>
                <a:solidFill>
                  <a:srgbClr val="FFFFFF"/>
                </a:solidFill>
                <a:effectLst>
                  <a:outerShdw dist="563925" dir="14050136" algn="ctr" rotWithShape="0">
                    <a:srgbClr val="808080">
                      <a:alpha val="50026"/>
                    </a:srgbClr>
                  </a:outerShdw>
                </a:effectLst>
                <a:latin typeface="KidTYPEPaint"/>
                <a:ea typeface="KidTYPEPaint"/>
                <a:cs typeface="KidTYPEPaint"/>
              </a:rPr>
              <a:t>Tyre Destroyed</a:t>
            </a:r>
          </a:p>
        </p:txBody>
      </p:sp>
      <p:sp>
        <p:nvSpPr>
          <p:cNvPr id="60418" name="Text Box 2"/>
          <p:cNvSpPr txBox="1">
            <a:spLocks noChangeArrowheads="1"/>
          </p:cNvSpPr>
          <p:nvPr/>
        </p:nvSpPr>
        <p:spPr bwMode="auto">
          <a:xfrm>
            <a:off x="167172" y="2622481"/>
            <a:ext cx="5575920" cy="354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algn="r"/>
            <a:r>
              <a:rPr lang="en-US" sz="2800" b="1" dirty="0"/>
              <a:t>“This message came to me concerning Tyre: </a:t>
            </a:r>
          </a:p>
          <a:p>
            <a:pPr algn="r"/>
            <a:r>
              <a:rPr lang="en-US" sz="2800" b="1" dirty="0"/>
              <a:t>Weep, O ships of Tarshish, </a:t>
            </a:r>
          </a:p>
          <a:p>
            <a:pPr algn="r"/>
            <a:r>
              <a:rPr lang="en-US" sz="2800" b="1" dirty="0"/>
              <a:t>for the harbor and houses of Tyre are gone! </a:t>
            </a:r>
          </a:p>
          <a:p>
            <a:pPr algn="r"/>
            <a:r>
              <a:rPr lang="en-US" sz="2800" b="1" dirty="0"/>
              <a:t>The rumors you heard in Cyprus are all true” </a:t>
            </a:r>
          </a:p>
          <a:p>
            <a:pPr algn="r"/>
            <a:r>
              <a:rPr lang="en-US" sz="2800" b="1" dirty="0"/>
              <a:t>(Isaiah 23:1 NLT).</a:t>
            </a:r>
          </a:p>
        </p:txBody>
      </p:sp>
      <p:graphicFrame>
        <p:nvGraphicFramePr>
          <p:cNvPr id="890883" name="Object 2"/>
          <p:cNvGraphicFramePr>
            <a:graphicFrameLocks noChangeAspect="1"/>
          </p:cNvGraphicFramePr>
          <p:nvPr/>
        </p:nvGraphicFramePr>
        <p:xfrm>
          <a:off x="5910263" y="1295400"/>
          <a:ext cx="3233737" cy="5334000"/>
        </p:xfrm>
        <a:graphic>
          <a:graphicData uri="http://schemas.openxmlformats.org/presentationml/2006/ole">
            <mc:AlternateContent xmlns:mc="http://schemas.openxmlformats.org/markup-compatibility/2006">
              <mc:Choice xmlns:v="urn:schemas-microsoft-com:vml" Requires="v">
                <p:oleObj r:id="rId3" imgW="2019048" imgH="3333333" progId="">
                  <p:embed/>
                </p:oleObj>
              </mc:Choice>
              <mc:Fallback>
                <p:oleObj r:id="rId3" imgW="2019048" imgH="3333333" progId="">
                  <p:embed/>
                  <p:pic>
                    <p:nvPicPr>
                      <p:cNvPr id="89088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295400"/>
                        <a:ext cx="3233737" cy="5334000"/>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90884" name="Text Box 4"/>
          <p:cNvSpPr txBox="1">
            <a:spLocks noChangeArrowheads="1"/>
          </p:cNvSpPr>
          <p:nvPr/>
        </p:nvSpPr>
        <p:spPr bwMode="auto">
          <a:xfrm>
            <a:off x="0" y="1143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Phoenicia</a:t>
            </a:r>
          </a:p>
        </p:txBody>
      </p:sp>
    </p:spTree>
    <p:extLst>
      <p:ext uri="{BB962C8B-B14F-4D97-AF65-F5344CB8AC3E}">
        <p14:creationId xmlns:p14="http://schemas.microsoft.com/office/powerpoint/2010/main" val="4733573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ssolve">
                                      <p:cBhvr additive="repl">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60418">
                                            <p:txEl>
                                              <p:pRg st="1" end="1"/>
                                            </p:txEl>
                                          </p:spTgt>
                                        </p:tgtEl>
                                        <p:attrNameLst>
                                          <p:attrName>style.visibility</p:attrName>
                                        </p:attrNameLst>
                                      </p:cBhvr>
                                      <p:to>
                                        <p:strVal val="visible"/>
                                      </p:to>
                                    </p:set>
                                    <p:animEffect transition="in" filter="dissolve">
                                      <p:cBhvr additive="repl">
                                        <p:cTn id="12" dur="500"/>
                                        <p:tgtEl>
                                          <p:spTgt spid="60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0418">
                                            <p:txEl>
                                              <p:pRg st="2" end="2"/>
                                            </p:txEl>
                                          </p:spTgt>
                                        </p:tgtEl>
                                        <p:attrNameLst>
                                          <p:attrName>style.visibility</p:attrName>
                                        </p:attrNameLst>
                                      </p:cBhvr>
                                      <p:to>
                                        <p:strVal val="visible"/>
                                      </p:to>
                                    </p:set>
                                    <p:animEffect transition="in" filter="dissolve">
                                      <p:cBhvr additive="repl">
                                        <p:cTn id="17" dur="500"/>
                                        <p:tgtEl>
                                          <p:spTgt spid="60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nodeType="clickEffect">
                                  <p:stCondLst>
                                    <p:cond delay="0"/>
                                  </p:stCondLst>
                                  <p:childTnLst>
                                    <p:set>
                                      <p:cBhvr additive="repl">
                                        <p:cTn id="21" dur="1" fill="hold">
                                          <p:stCondLst>
                                            <p:cond delay="0"/>
                                          </p:stCondLst>
                                        </p:cTn>
                                        <p:tgtEl>
                                          <p:spTgt spid="60418">
                                            <p:txEl>
                                              <p:pRg st="3" end="3"/>
                                            </p:txEl>
                                          </p:spTgt>
                                        </p:tgtEl>
                                        <p:attrNameLst>
                                          <p:attrName>style.visibility</p:attrName>
                                        </p:attrNameLst>
                                      </p:cBhvr>
                                      <p:to>
                                        <p:strVal val="visible"/>
                                      </p:to>
                                    </p:set>
                                    <p:animEffect transition="in" filter="dissolve">
                                      <p:cBhvr additive="repl">
                                        <p:cTn id="22" dur="500"/>
                                        <p:tgtEl>
                                          <p:spTgt spid="604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additive="repl">
                                        <p:cTn id="26" dur="1" fill="hold">
                                          <p:stCondLst>
                                            <p:cond delay="0"/>
                                          </p:stCondLst>
                                        </p:cTn>
                                        <p:tgtEl>
                                          <p:spTgt spid="60418">
                                            <p:txEl>
                                              <p:pRg st="4" end="4"/>
                                            </p:txEl>
                                          </p:spTgt>
                                        </p:tgtEl>
                                        <p:attrNameLst>
                                          <p:attrName>style.visibility</p:attrName>
                                        </p:attrNameLst>
                                      </p:cBhvr>
                                      <p:to>
                                        <p:strVal val="visible"/>
                                      </p:to>
                                    </p:set>
                                    <p:animEffect transition="in" filter="dissolve">
                                      <p:cBhvr additive="repl">
                                        <p:cTn id="27" dur="500"/>
                                        <p:tgtEl>
                                          <p:spTgt spid="604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WordArt 1"/>
          <p:cNvSpPr>
            <a:spLocks noChangeArrowheads="1" noChangeShapeType="1" noTextEdit="1"/>
          </p:cNvSpPr>
          <p:nvPr/>
        </p:nvSpPr>
        <p:spPr bwMode="auto">
          <a:xfrm>
            <a:off x="685800" y="457200"/>
            <a:ext cx="4724400" cy="990600"/>
          </a:xfrm>
          <a:prstGeom prst="rect">
            <a:avLst/>
          </a:prstGeom>
        </p:spPr>
        <p:txBody>
          <a:bodyPr wrap="none" fromWordArt="1">
            <a:prstTxWarp prst="textPlain">
              <a:avLst>
                <a:gd name="adj" fmla="val 50000"/>
              </a:avLst>
            </a:prstTxWarp>
          </a:bodyPr>
          <a:lstStyle/>
          <a:p>
            <a:pPr algn="ctr"/>
            <a:r>
              <a:rPr lang="en-US" sz="3600" kern="10">
                <a:ln w="9360">
                  <a:solidFill>
                    <a:srgbClr val="FFFFFF"/>
                  </a:solidFill>
                  <a:miter lim="800000"/>
                  <a:headEnd/>
                  <a:tailEnd/>
                </a:ln>
                <a:solidFill>
                  <a:srgbClr val="FFFFFF"/>
                </a:solidFill>
                <a:effectLst>
                  <a:outerShdw dist="563925" dir="14050136" algn="ctr" rotWithShape="0">
                    <a:srgbClr val="808080">
                      <a:alpha val="50026"/>
                    </a:srgbClr>
                  </a:outerShdw>
                </a:effectLst>
                <a:latin typeface="KidTYPEPaint"/>
                <a:ea typeface="KidTYPEPaint"/>
                <a:cs typeface="KidTYPEPaint"/>
              </a:rPr>
              <a:t>Geography...</a:t>
            </a:r>
          </a:p>
        </p:txBody>
      </p:sp>
      <p:sp>
        <p:nvSpPr>
          <p:cNvPr id="60418" name="Text Box 2"/>
          <p:cNvSpPr txBox="1">
            <a:spLocks noChangeArrowheads="1"/>
          </p:cNvSpPr>
          <p:nvPr/>
        </p:nvSpPr>
        <p:spPr bwMode="auto">
          <a:xfrm>
            <a:off x="76200" y="2117725"/>
            <a:ext cx="5867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eaLnBrk="1" hangingPunct="1">
              <a:buClr>
                <a:srgbClr val="FFFFFF"/>
              </a:buClr>
              <a:buSzPct val="100000"/>
              <a:buFont typeface="Tempus Sans ITC" charset="0"/>
              <a:buChar char="•"/>
            </a:pPr>
            <a:r>
              <a:rPr lang="en-GB" sz="3600" b="1" dirty="0">
                <a:solidFill>
                  <a:srgbClr val="FFFFFF"/>
                </a:solidFill>
                <a:latin typeface="Tempus Sans ITC" charset="0"/>
              </a:rPr>
              <a:t>Strip of land between the Mediterranean Sea and mountains</a:t>
            </a:r>
          </a:p>
          <a:p>
            <a:pPr eaLnBrk="1" hangingPunct="1">
              <a:buClr>
                <a:srgbClr val="FFFFFF"/>
              </a:buClr>
              <a:buSzPct val="100000"/>
              <a:buFont typeface="Tempus Sans ITC" charset="0"/>
              <a:buNone/>
            </a:pPr>
            <a:endParaRPr lang="en-GB" sz="3600" b="1" dirty="0">
              <a:solidFill>
                <a:srgbClr val="FFFFFF"/>
              </a:solidFill>
              <a:latin typeface="Tempus Sans ITC" charset="0"/>
            </a:endParaRPr>
          </a:p>
          <a:p>
            <a:pPr eaLnBrk="1" hangingPunct="1">
              <a:buClr>
                <a:srgbClr val="FFFFFF"/>
              </a:buClr>
              <a:buSzPct val="100000"/>
              <a:buFont typeface="Tempus Sans ITC" charset="0"/>
              <a:buChar char="•"/>
            </a:pPr>
            <a:r>
              <a:rPr lang="uk-UA" altLang="ja-JP" sz="3600" b="1" dirty="0">
                <a:solidFill>
                  <a:srgbClr val="FFFFFF"/>
                </a:solidFill>
                <a:latin typeface="Tempus Sans ITC" charset="0"/>
              </a:rPr>
              <a:t>'</a:t>
            </a:r>
            <a:r>
              <a:rPr lang="en-GB" altLang="ja-JP" sz="3600" b="1" dirty="0">
                <a:solidFill>
                  <a:srgbClr val="FFFFFF"/>
                </a:solidFill>
                <a:latin typeface="Tempus Sans ITC" charset="0"/>
              </a:rPr>
              <a:t>a fertile ground</a:t>
            </a:r>
            <a:r>
              <a:rPr lang="uk-UA" altLang="ja-JP" sz="3600" b="1" dirty="0">
                <a:solidFill>
                  <a:srgbClr val="FFFFFF"/>
                </a:solidFill>
                <a:latin typeface="Tempus Sans ITC" charset="0"/>
              </a:rPr>
              <a:t>'</a:t>
            </a:r>
            <a:endParaRPr lang="en-GB" altLang="ja-JP" sz="3600" b="1" dirty="0">
              <a:solidFill>
                <a:srgbClr val="FFFFFF"/>
              </a:solidFill>
              <a:latin typeface="Tempus Sans ITC" charset="0"/>
            </a:endParaRPr>
          </a:p>
          <a:p>
            <a:pPr eaLnBrk="1" hangingPunct="1">
              <a:buClr>
                <a:srgbClr val="FFFFFF"/>
              </a:buClr>
              <a:buSzPct val="100000"/>
              <a:buFont typeface="Tempus Sans ITC" charset="0"/>
              <a:buNone/>
            </a:pPr>
            <a:endParaRPr lang="en-GB" sz="3600" b="1" dirty="0">
              <a:solidFill>
                <a:srgbClr val="FFFFFF"/>
              </a:solidFill>
              <a:latin typeface="Tempus Sans ITC" charset="0"/>
            </a:endParaRPr>
          </a:p>
          <a:p>
            <a:pPr eaLnBrk="1" hangingPunct="1">
              <a:buClr>
                <a:srgbClr val="FFFFFF"/>
              </a:buClr>
              <a:buSzPct val="100000"/>
              <a:buFont typeface="Tempus Sans ITC" charset="0"/>
              <a:buChar char="•"/>
            </a:pPr>
            <a:r>
              <a:rPr lang="en-GB" sz="3600" b="1" dirty="0">
                <a:solidFill>
                  <a:srgbClr val="FFFFFF"/>
                </a:solidFill>
                <a:latin typeface="Tempus Sans ITC" charset="0"/>
              </a:rPr>
              <a:t>Heart of the region:</a:t>
            </a:r>
          </a:p>
          <a:p>
            <a:pPr eaLnBrk="1" hangingPunct="1">
              <a:buClr>
                <a:srgbClr val="FFFFFF"/>
              </a:buClr>
              <a:buSzPct val="100000"/>
              <a:buFont typeface="Tempus Sans ITC" charset="0"/>
              <a:buNone/>
            </a:pPr>
            <a:r>
              <a:rPr lang="en-GB" sz="3600" b="1" dirty="0">
                <a:solidFill>
                  <a:srgbClr val="FFFFFF"/>
                </a:solidFill>
                <a:latin typeface="Tempus Sans ITC" charset="0"/>
              </a:rPr>
              <a:t>   Tyre, Sidon and Byblos</a:t>
            </a:r>
          </a:p>
        </p:txBody>
      </p:sp>
      <p:graphicFrame>
        <p:nvGraphicFramePr>
          <p:cNvPr id="890883" name="Object 2"/>
          <p:cNvGraphicFramePr>
            <a:graphicFrameLocks noChangeAspect="1"/>
          </p:cNvGraphicFramePr>
          <p:nvPr/>
        </p:nvGraphicFramePr>
        <p:xfrm>
          <a:off x="5910263" y="1295400"/>
          <a:ext cx="3233737" cy="5334000"/>
        </p:xfrm>
        <a:graphic>
          <a:graphicData uri="http://schemas.openxmlformats.org/presentationml/2006/ole">
            <mc:AlternateContent xmlns:mc="http://schemas.openxmlformats.org/markup-compatibility/2006">
              <mc:Choice xmlns:v="urn:schemas-microsoft-com:vml" Requires="v">
                <p:oleObj r:id="rId3" imgW="2019048" imgH="3333333" progId="">
                  <p:embed/>
                </p:oleObj>
              </mc:Choice>
              <mc:Fallback>
                <p:oleObj r:id="rId3" imgW="2019048" imgH="333333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295400"/>
                        <a:ext cx="3233737" cy="5334000"/>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90884" name="Text Box 4"/>
          <p:cNvSpPr txBox="1">
            <a:spLocks noChangeArrowheads="1"/>
          </p:cNvSpPr>
          <p:nvPr/>
        </p:nvSpPr>
        <p:spPr bwMode="auto">
          <a:xfrm>
            <a:off x="0" y="1143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a:solidFill>
                  <a:srgbClr val="FFFFFF"/>
                </a:solidFill>
              </a:rPr>
              <a:t>of Phoenicia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ssolve">
                                      <p:cBhvr additive="repl">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0418">
                                            <p:txEl>
                                              <p:pRg st="2" end="2"/>
                                            </p:txEl>
                                          </p:spTgt>
                                        </p:tgtEl>
                                        <p:attrNameLst>
                                          <p:attrName>style.visibility</p:attrName>
                                        </p:attrNameLst>
                                      </p:cBhvr>
                                      <p:to>
                                        <p:strVal val="visible"/>
                                      </p:to>
                                    </p:set>
                                    <p:animEffect transition="in" filter="dissolve">
                                      <p:cBhvr additive="repl">
                                        <p:cTn id="12" dur="500"/>
                                        <p:tgtEl>
                                          <p:spTgt spid="6041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0418">
                                            <p:txEl>
                                              <p:pRg st="4" end="4"/>
                                            </p:txEl>
                                          </p:spTgt>
                                        </p:tgtEl>
                                        <p:attrNameLst>
                                          <p:attrName>style.visibility</p:attrName>
                                        </p:attrNameLst>
                                      </p:cBhvr>
                                      <p:to>
                                        <p:strVal val="visible"/>
                                      </p:to>
                                    </p:set>
                                    <p:animEffect transition="in" filter="dissolve">
                                      <p:cBhvr additive="repl">
                                        <p:cTn id="17" dur="500"/>
                                        <p:tgtEl>
                                          <p:spTgt spid="6041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0418">
                                            <p:txEl>
                                              <p:pRg st="5" end="5"/>
                                            </p:txEl>
                                          </p:spTgt>
                                        </p:tgtEl>
                                        <p:attrNameLst>
                                          <p:attrName>style.visibility</p:attrName>
                                        </p:attrNameLst>
                                      </p:cBhvr>
                                      <p:to>
                                        <p:strVal val="visible"/>
                                      </p:to>
                                    </p:set>
                                    <p:animEffect transition="in" filter="dissolve">
                                      <p:cBhvr additive="repl">
                                        <p:cTn id="22" dur="500"/>
                                        <p:tgtEl>
                                          <p:spTgt spid="604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2" name="Text Box 2"/>
          <p:cNvSpPr txBox="1">
            <a:spLocks noChangeArrowheads="1"/>
          </p:cNvSpPr>
          <p:nvPr/>
        </p:nvSpPr>
        <p:spPr bwMode="auto">
          <a:xfrm>
            <a:off x="2286000" y="4624388"/>
            <a:ext cx="6629400"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a:solidFill>
                  <a:srgbClr val="FFFFFF"/>
                </a:solidFill>
                <a:latin typeface="Tempus Sans ITC" charset="0"/>
              </a:rPr>
              <a:t>ivory – imported from Syria and re-exported finished product to the west</a:t>
            </a:r>
          </a:p>
        </p:txBody>
      </p:sp>
      <p:pic>
        <p:nvPicPr>
          <p:cNvPr id="8929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4" name="Text Box 4"/>
          <p:cNvSpPr txBox="1">
            <a:spLocks noChangeArrowheads="1"/>
          </p:cNvSpPr>
          <p:nvPr/>
        </p:nvSpPr>
        <p:spPr bwMode="auto">
          <a:xfrm>
            <a:off x="914400" y="2190750"/>
            <a:ext cx="82296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Tempus Sans ITC" charset="0"/>
              <a:buNone/>
            </a:pPr>
            <a:r>
              <a:rPr lang="en-GB" sz="3600" b="1">
                <a:solidFill>
                  <a:srgbClr val="FFFFFF"/>
                </a:solidFill>
                <a:latin typeface="Tempus Sans ITC" charset="0"/>
              </a:rPr>
              <a:t>Exported crafts and imported raw materials from faraway countries:</a:t>
            </a:r>
          </a:p>
          <a:p>
            <a:pPr lvl="2" eaLnBrk="1" hangingPunct="1">
              <a:buClr>
                <a:srgbClr val="FFFFFF"/>
              </a:buClr>
              <a:buSzPct val="100000"/>
              <a:buFont typeface="Tempus Sans ITC" charset="0"/>
              <a:buNone/>
            </a:pPr>
            <a:endParaRPr lang="en-GB" sz="3600" b="1">
              <a:solidFill>
                <a:srgbClr val="FFFFFF"/>
              </a:solidFill>
              <a:latin typeface="Tempus Sans ITC" charset="0"/>
            </a:endParaRPr>
          </a:p>
        </p:txBody>
      </p:sp>
      <p:sp>
        <p:nvSpPr>
          <p:cNvPr id="892933" name="WordArt 5"/>
          <p:cNvSpPr>
            <a:spLocks noChangeArrowheads="1" noChangeShapeType="1" noTextEdit="1"/>
          </p:cNvSpPr>
          <p:nvPr/>
        </p:nvSpPr>
        <p:spPr bwMode="auto">
          <a:xfrm>
            <a:off x="3352800" y="228600"/>
            <a:ext cx="3352800" cy="990600"/>
          </a:xfrm>
          <a:prstGeom prst="rect">
            <a:avLst/>
          </a:prstGeom>
        </p:spPr>
        <p:txBody>
          <a:bodyPr wrap="none" fromWordArt="1">
            <a:prstTxWarp prst="textPlain">
              <a:avLst>
                <a:gd name="adj" fmla="val 50000"/>
              </a:avLst>
            </a:prstTxWarp>
          </a:bodyPr>
          <a:lstStyle/>
          <a:p>
            <a:pPr algn="ctr"/>
            <a:r>
              <a:rPr lang="en-US" sz="3600" kern="10">
                <a:ln w="9360">
                  <a:solidFill>
                    <a:srgbClr val="FFFFFF"/>
                  </a:solidFill>
                  <a:miter lim="800000"/>
                  <a:headEnd/>
                  <a:tailEnd/>
                </a:ln>
                <a:solidFill>
                  <a:srgbClr val="FFFFFF"/>
                </a:solidFill>
                <a:latin typeface="KidTYPEPaint"/>
                <a:ea typeface="KidTYPEPaint"/>
                <a:cs typeface="KidTYPEPaint"/>
              </a:rPr>
              <a:t>Trade...</a:t>
            </a:r>
          </a:p>
        </p:txBody>
      </p:sp>
      <p:pic>
        <p:nvPicPr>
          <p:cNvPr id="89293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218598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7" name="Text Box 7"/>
          <p:cNvSpPr txBox="1">
            <a:spLocks noChangeArrowheads="1"/>
          </p:cNvSpPr>
          <p:nvPr/>
        </p:nvSpPr>
        <p:spPr bwMode="auto">
          <a:xfrm>
            <a:off x="2286000" y="3549650"/>
            <a:ext cx="6705600"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r>
              <a:rPr lang="en-GB" dirty="0"/>
              <a:t>bronze – exported to Assyria, Cyprus, Greece, Italy</a:t>
            </a:r>
          </a:p>
        </p:txBody>
      </p:sp>
      <p:sp>
        <p:nvSpPr>
          <p:cNvPr id="61448" name="Text Box 8"/>
          <p:cNvSpPr txBox="1">
            <a:spLocks noChangeArrowheads="1"/>
          </p:cNvSpPr>
          <p:nvPr/>
        </p:nvSpPr>
        <p:spPr bwMode="auto">
          <a:xfrm>
            <a:off x="2286000" y="5683250"/>
            <a:ext cx="6362700"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r>
              <a:rPr lang="en-GB" dirty="0"/>
              <a:t>Also glass workings, wool stuffs dyed in purple, etc.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Effect transition="in" filter="dissolve">
                                      <p:cBhvr additive="repl">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7"/>
                                        </p:tgtEl>
                                        <p:attrNameLst>
                                          <p:attrName>style.visibility</p:attrName>
                                        </p:attrNameLst>
                                      </p:cBhvr>
                                      <p:to>
                                        <p:strVal val="visible"/>
                                      </p:to>
                                    </p:set>
                                    <p:animEffect transition="in" filter="dissolve">
                                      <p:cBhvr additive="repl">
                                        <p:cTn id="12" dur="500"/>
                                        <p:tgtEl>
                                          <p:spTgt spid="61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2"/>
                                        </p:tgtEl>
                                        <p:attrNameLst>
                                          <p:attrName>style.visibility</p:attrName>
                                        </p:attrNameLst>
                                      </p:cBhvr>
                                      <p:to>
                                        <p:strVal val="visible"/>
                                      </p:to>
                                    </p:set>
                                    <p:animEffect transition="in" filter="dissolve">
                                      <p:cBhvr additive="repl">
                                        <p:cTn id="17" dur="500"/>
                                        <p:tgtEl>
                                          <p:spTgt spid="614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8"/>
                                        </p:tgtEl>
                                        <p:attrNameLst>
                                          <p:attrName>style.visibility</p:attrName>
                                        </p:attrNameLst>
                                      </p:cBhvr>
                                      <p:to>
                                        <p:strVal val="visible"/>
                                      </p:to>
                                    </p:set>
                                    <p:animEffect transition="in" filter="dissolve">
                                      <p:cBhvr additive="repl">
                                        <p:cTn id="22"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uLnTx/>
                <a:uFillTx/>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err="1">
                  <a:ln>
                    <a:noFill/>
                  </a:ln>
                  <a:solidFill>
                    <a:srgbClr val="000000"/>
                  </a:solidFill>
                  <a:effectLst>
                    <a:outerShdw blurRad="38100" dist="38100" dir="2700000" algn="tl">
                      <a:srgbClr val="DDDDDD"/>
                    </a:outerShdw>
                  </a:effectLst>
                  <a:uLnTx/>
                  <a:uFillTx/>
                  <a:latin typeface="Arial"/>
                  <a:ea typeface="ＭＳ Ｐゴシック" charset="0"/>
                  <a:cs typeface="Arial"/>
                </a:rPr>
                <a:t>Whatcha</a:t>
              </a: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 </a:t>
              </a:r>
              <a:r>
                <a:rPr kumimoji="0" lang="en-US" altLang="zh-CN" sz="1800" b="1" i="0" u="none" strike="noStrike" kern="1200" cap="none" spc="0" normalizeH="0" baseline="0" noProof="0" dirty="0" err="1">
                  <a:ln>
                    <a:noFill/>
                  </a:ln>
                  <a:solidFill>
                    <a:srgbClr val="000000"/>
                  </a:solidFill>
                  <a:effectLst>
                    <a:outerShdw blurRad="38100" dist="38100" dir="2700000" algn="tl">
                      <a:srgbClr val="DDDDDD"/>
                    </a:outerShdw>
                  </a:effectLst>
                  <a:uLnTx/>
                  <a:uFillTx/>
                  <a:latin typeface="Arial"/>
                  <a:ea typeface="ＭＳ Ｐゴシック" charset="0"/>
                  <a:cs typeface="Arial"/>
                </a:rPr>
                <a:t>doin</a:t>
              </a: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 here, kid?</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…Just enjoying God’s creation.</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Have you ever seen God?</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Nope.</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Then how do you know that he even exists?</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I just know.</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…It’s called faith.</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It must take incredible faith to believe in a God you can’t see.</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Not really.</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sng" strike="noStrike" kern="1200" cap="none" spc="0" normalizeH="0" baseline="0" noProof="0">
                  <a:ln>
                    <a:noFill/>
                  </a:ln>
                  <a:solidFill>
                    <a:srgbClr val="000000"/>
                  </a:solidFill>
                  <a:effectLst/>
                  <a:uLnTx/>
                  <a:uFillTx/>
                  <a:latin typeface="Arial" charset="0"/>
                  <a:ea typeface="ＭＳ Ｐゴシック" charset="0"/>
                  <a:cs typeface="Arial" charset="0"/>
                </a:rPr>
                <a:t>THAT</a:t>
              </a:r>
              <a:r>
                <a:rPr kumimoji="0" lang="en-US" altLang="zh-CN"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 TAKES INCREDIBLE FAITH.</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828048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eaLnBrk="1" hangingPunct="1"/>
            <a:r>
              <a:rPr lang="en-US" b="1">
                <a:latin typeface="Arial" charset="0"/>
                <a:ea typeface="ＭＳ Ｐゴシック" charset="0"/>
              </a:rPr>
              <a:t>Phoenician Colonies</a:t>
            </a:r>
          </a:p>
        </p:txBody>
      </p:sp>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Land of Phoenicia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Trade Routes</a:t>
            </a: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Phoenician Shipping Routes</a:t>
            </a: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AFRICA</a:t>
            </a: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ASIA MINOR</a:t>
            </a: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EUROPE</a:t>
            </a: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(Tarshish)</a:t>
            </a:r>
          </a:p>
        </p:txBody>
      </p:sp>
      <p:sp>
        <p:nvSpPr>
          <p:cNvPr id="11"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
        <p:nvSpPr>
          <p:cNvPr id="13" name="Title 1">
            <a:extLst>
              <a:ext uri="{FF2B5EF4-FFF2-40B4-BE49-F238E27FC236}">
                <a16:creationId xmlns:a16="http://schemas.microsoft.com/office/drawing/2014/main" id="{8E361B9D-E0DD-D5E0-1608-ACF88D1945F8}"/>
              </a:ext>
            </a:extLst>
          </p:cNvPr>
          <p:cNvSpPr txBox="1">
            <a:spLocks/>
          </p:cNvSpPr>
          <p:nvPr/>
        </p:nvSpPr>
        <p:spPr bwMode="auto">
          <a:xfrm>
            <a:off x="8709" y="1"/>
            <a:ext cx="9144000" cy="2132856"/>
          </a:xfrm>
          <a:prstGeom prst="rect">
            <a:avLst/>
          </a:prstGeom>
          <a:gradFill flip="none" rotWithShape="1">
            <a:gsLst>
              <a:gs pos="0">
                <a:srgbClr val="000000"/>
              </a:gs>
              <a:gs pos="97000">
                <a:srgbClr val="B9005C">
                  <a:lumMod val="70000"/>
                </a:srgb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"Tarshish sent merchants to buy your wares in exchange for silver, iron, tin, and lead. </a:t>
            </a:r>
            <a:r>
              <a:rPr kumimoji="0" lang="en-US" sz="2800" b="1" i="0" u="none" strike="noStrike" kern="0" cap="none" spc="0" normalizeH="0" baseline="30000" noProof="0" dirty="0">
                <a:ln>
                  <a:noFill/>
                </a:ln>
                <a:solidFill>
                  <a:srgbClr val="FFFFFF"/>
                </a:solidFill>
                <a:effectLst/>
                <a:uLnTx/>
                <a:uFillTx/>
                <a:latin typeface="Arial" charset="0"/>
                <a:ea typeface="新細明體" charset="0"/>
                <a:cs typeface="Arial"/>
              </a:rPr>
              <a:t>13</a:t>
            </a: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Merchants from Greece, Tubal, and Meshech brought slaves and articles of bronze to trade with you" </a:t>
            </a:r>
            <a:b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b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(Ezekiel 27:12 </a:t>
            </a:r>
            <a:r>
              <a:rPr kumimoji="0" lang="en-US" sz="2400" b="1" i="0" u="none" strike="noStrike" kern="0" cap="none" spc="0" normalizeH="0" baseline="0" noProof="0" dirty="0">
                <a:ln>
                  <a:noFill/>
                </a:ln>
                <a:solidFill>
                  <a:srgbClr val="FFFFFF"/>
                </a:solidFill>
                <a:effectLst/>
                <a:uLnTx/>
                <a:uFillTx/>
                <a:latin typeface="Arial" charset="0"/>
                <a:ea typeface="新細明體" charset="0"/>
                <a:cs typeface="Arial"/>
              </a:rPr>
              <a:t>NLT</a:t>
            </a:r>
            <a:r>
              <a:rPr kumimoji="0" lang="en-US" sz="2800" b="1" i="0" u="none" strike="noStrike" kern="0" cap="none" spc="0" normalizeH="0" baseline="0" noProof="0" dirty="0">
                <a:ln>
                  <a:noFill/>
                </a:ln>
                <a:solidFill>
                  <a:srgbClr val="FFFFFF"/>
                </a:solidFill>
                <a:effectLst/>
                <a:uLnTx/>
                <a:uFillTx/>
                <a:latin typeface="Arial" charset="0"/>
                <a:ea typeface="新細明體" charset="0"/>
                <a:cs typeface="Arial"/>
              </a:rPr>
              <a:t>).</a:t>
            </a:r>
          </a:p>
        </p:txBody>
      </p:sp>
      <p:pic>
        <p:nvPicPr>
          <p:cNvPr id="65331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9763" y="1909278"/>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 Box 8" descr="Purple mesh">
            <a:extLst>
              <a:ext uri="{FF2B5EF4-FFF2-40B4-BE49-F238E27FC236}">
                <a16:creationId xmlns:a16="http://schemas.microsoft.com/office/drawing/2014/main" id="{3ECB279C-B348-A2DE-2D97-8EEA676333A6}"/>
              </a:ext>
            </a:extLst>
          </p:cNvPr>
          <p:cNvSpPr txBox="1">
            <a:spLocks noChangeArrowheads="1"/>
          </p:cNvSpPr>
          <p:nvPr/>
        </p:nvSpPr>
        <p:spPr bwMode="auto">
          <a:xfrm>
            <a:off x="7596188" y="4767951"/>
            <a:ext cx="1490662" cy="646331"/>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Tyre</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13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trips(downLef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7DFF6B-F760-4C39-B773-96AA433B106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3686" y="2"/>
            <a:ext cx="7416000" cy="6899157"/>
          </a:xfrm>
          <a:prstGeom prst="rect">
            <a:avLst/>
          </a:prstGeom>
        </p:spPr>
      </p:pic>
      <p:sp>
        <p:nvSpPr>
          <p:cNvPr id="897026" name="WordArt 2"/>
          <p:cNvSpPr>
            <a:spLocks noChangeArrowheads="1" noChangeShapeType="1" noTextEdit="1"/>
          </p:cNvSpPr>
          <p:nvPr/>
        </p:nvSpPr>
        <p:spPr bwMode="auto">
          <a:xfrm>
            <a:off x="-36512" y="0"/>
            <a:ext cx="5848412" cy="1124744"/>
          </a:xfrm>
          <a:prstGeom prst="rect">
            <a:avLst/>
          </a:prstGeom>
          <a:solidFill>
            <a:schemeClr val="tx1"/>
          </a:solidFill>
        </p:spPr>
        <p:txBody>
          <a:bodyPr wrap="none" fromWordArt="1">
            <a:prstTxWarp prst="textPlain">
              <a:avLst>
                <a:gd name="adj" fmla="val 50000"/>
              </a:avLst>
            </a:prstTxWarp>
          </a:bodyPr>
          <a:lstStyle/>
          <a:p>
            <a:pPr algn="ctr"/>
            <a:r>
              <a:rPr lang="en-US" sz="3200" kern="10">
                <a:ln w="9360">
                  <a:solidFill>
                    <a:srgbClr val="FFFFFF"/>
                  </a:solidFill>
                  <a:miter lim="800000"/>
                  <a:headEnd/>
                  <a:tailEnd/>
                </a:ln>
                <a:solidFill>
                  <a:srgbClr val="FFFFFF"/>
                </a:solidFill>
                <a:latin typeface="KidTYPEPaint"/>
                <a:ea typeface="KidTYPEPaint"/>
                <a:cs typeface="KidTYPEPaint"/>
              </a:rPr>
              <a:t>Ancient Phoenician Ship</a:t>
            </a:r>
          </a:p>
        </p:txBody>
      </p:sp>
    </p:spTree>
    <p:extLst>
      <p:ext uri="{BB962C8B-B14F-4D97-AF65-F5344CB8AC3E}">
        <p14:creationId xmlns:p14="http://schemas.microsoft.com/office/powerpoint/2010/main" val="2840197805"/>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200" b="1">
                <a:solidFill>
                  <a:srgbClr val="FFFFFF"/>
                </a:solidFill>
                <a:latin typeface="Tempus Sans ITC" pitchFamily="82" charset="0"/>
              </a:rPr>
              <a:t>Trade with David (2 Sam. 5:11; 1 Kings 5:1)</a:t>
            </a:r>
          </a:p>
          <a:p>
            <a:pPr eaLnBrk="1" hangingPunct="1">
              <a:buFontTx/>
              <a:buChar char="•"/>
            </a:pPr>
            <a:r>
              <a:rPr lang="en-US" altLang="en-US" sz="3200" b="1">
                <a:solidFill>
                  <a:srgbClr val="FFFFFF"/>
                </a:solidFill>
                <a:latin typeface="Tempus Sans ITC" pitchFamily="82" charset="0"/>
              </a:rPr>
              <a:t>King Hiram helped Solomon in building and overseas ventures</a:t>
            </a:r>
          </a:p>
          <a:p>
            <a:pPr eaLnBrk="1" hangingPunct="1">
              <a:buFontTx/>
              <a:buChar char="•"/>
            </a:pPr>
            <a:r>
              <a:rPr lang="en-US" altLang="en-US" sz="3200" b="1">
                <a:solidFill>
                  <a:srgbClr val="FFFFFF"/>
                </a:solidFill>
                <a:latin typeface="Tempus Sans ITC" pitchFamily="82" charset="0"/>
              </a:rPr>
              <a:t>Export of oil, wine and timber</a:t>
            </a:r>
          </a:p>
          <a:p>
            <a:pPr eaLnBrk="1" hangingPunct="1">
              <a:buFontTx/>
              <a:buChar char="•"/>
            </a:pPr>
            <a:r>
              <a:rPr lang="en-US" altLang="en-US" sz="3200" b="1">
                <a:solidFill>
                  <a:srgbClr val="FFFFFF"/>
                </a:solidFill>
                <a:latin typeface="Tempus Sans ITC" pitchFamily="82" charset="0"/>
              </a:rPr>
              <a:t>Called a harlot (Isa. 23:16-17)</a:t>
            </a:r>
            <a:endParaRPr lang="en-US" altLang="en-US" sz="3600" b="1">
              <a:solidFill>
                <a:srgbClr val="FFFFFF"/>
              </a:solidFill>
              <a:latin typeface="Tempus Sans ITC" pitchFamily="82" charset="0"/>
            </a:endParaRPr>
          </a:p>
        </p:txBody>
      </p:sp>
      <p:pic>
        <p:nvPicPr>
          <p:cNvPr id="107522" name="Picture 8" descr="Shi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8263" y="-26988"/>
            <a:ext cx="4032250" cy="403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9"/>
          <p:cNvSpPr>
            <a:spLocks noChangeArrowheads="1"/>
          </p:cNvSpPr>
          <p:nvPr/>
        </p:nvSpPr>
        <p:spPr bwMode="auto">
          <a:xfrm>
            <a:off x="250825" y="1600200"/>
            <a:ext cx="4843463" cy="180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b="1">
                <a:solidFill>
                  <a:srgbClr val="FFFFFF"/>
                </a:solidFill>
                <a:latin typeface="Tempus Sans ITC" pitchFamily="82" charset="0"/>
              </a:rPr>
              <a:t>Commercially astute: used trade treaties &amp; political alliances:</a:t>
            </a:r>
          </a:p>
        </p:txBody>
      </p:sp>
      <p:sp>
        <p:nvSpPr>
          <p:cNvPr id="2" name="Title 1"/>
          <p:cNvSpPr>
            <a:spLocks noGrp="1"/>
          </p:cNvSpPr>
          <p:nvPr>
            <p:ph type="title" idx="4294967295"/>
          </p:nvPr>
        </p:nvSpPr>
        <p:spPr>
          <a:xfrm>
            <a:off x="287338" y="6539"/>
            <a:ext cx="4719637" cy="1569660"/>
          </a:xfrm>
          <a:solidFill>
            <a:schemeClr val="tx1"/>
          </a:solidFill>
        </p:spPr>
        <p:txBody>
          <a:bodyPr>
            <a:spAutoFit/>
          </a:bodyPr>
          <a:lstStyle/>
          <a:p>
            <a:pPr eaLnBrk="1" hangingPunct="1">
              <a:defRPr/>
            </a:pPr>
            <a:r>
              <a:rPr lang="en-US" sz="4800" b="1" kern="1200" dirty="0">
                <a:solidFill>
                  <a:srgbClr val="FFFFFF"/>
                </a:solidFill>
                <a:latin typeface="Tempus Sans ITC" charset="0"/>
                <a:ea typeface="ＭＳ Ｐゴシック" charset="0"/>
                <a:cs typeface="ＭＳ Ｐゴシック" charset="0"/>
              </a:rPr>
              <a:t>The Trade of Phoenicia</a:t>
            </a:r>
          </a:p>
        </p:txBody>
      </p:sp>
      <p:sp>
        <p:nvSpPr>
          <p:cNvPr id="6" name="Text Box 5"/>
          <p:cNvSpPr txBox="1">
            <a:spLocks noChangeArrowheads="1"/>
          </p:cNvSpPr>
          <p:nvPr/>
        </p:nvSpPr>
        <p:spPr bwMode="auto">
          <a:xfrm>
            <a:off x="8426450" y="76200"/>
            <a:ext cx="674688" cy="461963"/>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dirty="0">
                <a:solidFill>
                  <a:schemeClr val="bg1"/>
                </a:solidFill>
                <a:latin typeface="Arial"/>
                <a:ea typeface="+mn-ea"/>
                <a:cs typeface="Arial"/>
              </a:rPr>
              <a:t>119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9394" name="Text Box 2"/>
          <p:cNvSpPr txBox="1">
            <a:spLocks noChangeArrowheads="1"/>
          </p:cNvSpPr>
          <p:nvPr/>
        </p:nvSpPr>
        <p:spPr bwMode="auto">
          <a:xfrm>
            <a:off x="0" y="473075"/>
            <a:ext cx="9144000" cy="868363"/>
          </a:xfrm>
          <a:prstGeom prst="rect">
            <a:avLst/>
          </a:prstGeom>
          <a:solidFill>
            <a:srgbClr val="000000"/>
          </a:solid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Who was the King of Tyre (Isaiah 23)?</a:t>
            </a:r>
          </a:p>
        </p:txBody>
      </p:sp>
      <p:sp>
        <p:nvSpPr>
          <p:cNvPr id="888835" name="Text Box 3"/>
          <p:cNvSpPr txBox="1">
            <a:spLocks noChangeArrowheads="1"/>
          </p:cNvSpPr>
          <p:nvPr/>
        </p:nvSpPr>
        <p:spPr bwMode="auto">
          <a:xfrm>
            <a:off x="0" y="5741988"/>
            <a:ext cx="9144000" cy="8699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Tyrian coins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lstStyle/>
          <a:p>
            <a:pPr algn="l"/>
            <a:r>
              <a:rPr lang="en-US" b="1" dirty="0">
                <a:solidFill>
                  <a:srgbClr val="FFFFFF"/>
                </a:solidFill>
                <a:latin typeface="Arial" charset="0"/>
                <a:ea typeface="新細明體" charset="0"/>
              </a:rPr>
              <a:t>Poseidon</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a:t>
            </a: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FFFFFF"/>
                </a:solidFill>
                <a:effectLst/>
                <a:uLnTx/>
                <a:uFillTx/>
                <a:latin typeface="Arial"/>
                <a:ea typeface="新細明體"/>
                <a:cs typeface="Arial"/>
              </a:rPr>
              <a:t>Tyre</a:t>
            </a:r>
            <a:r>
              <a:rPr kumimoji="0" lang="fr-FR" sz="2800" b="1" i="1" u="none" strike="noStrike" kern="0" cap="none" spc="0" normalizeH="0" baseline="0" noProof="0" dirty="0">
                <a:ln>
                  <a:noFill/>
                </a:ln>
                <a:solidFill>
                  <a:srgbClr val="FFFFFF"/>
                </a:solidFill>
                <a:effectLst/>
                <a:uLnTx/>
                <a:uFillTx/>
                <a:latin typeface="Arial"/>
                <a:ea typeface="新細明體"/>
                <a:cs typeface="Arial"/>
              </a:rPr>
              <a: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s king regarded himself as the god of the sea (Ezek. 28:2 </a:t>
            </a:r>
            <a:r>
              <a:rPr kumimoji="0" lang="en-US" sz="2000" b="1" i="1" u="none" strike="noStrike" kern="0" cap="none" spc="0" normalizeH="0" baseline="0" noProof="0" dirty="0">
                <a:ln>
                  <a:noFill/>
                </a:ln>
                <a:solidFill>
                  <a:srgbClr val="FFFFFF"/>
                </a:solidFill>
                <a:effectLst/>
                <a:uLnTx/>
                <a:uFillTx/>
                <a:latin typeface="Arial"/>
                <a:ea typeface="新細明體"/>
                <a:cs typeface="Arial"/>
              </a:rPr>
              <a:t>NLT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a:t>
            </a:r>
          </a:p>
        </p:txBody>
      </p:sp>
      <p:sp>
        <p:nvSpPr>
          <p:cNvPr id="8" name="Title 1"/>
          <p:cNvSpPr txBox="1">
            <a:spLocks/>
          </p:cNvSpPr>
          <p:nvPr/>
        </p:nvSpPr>
        <p:spPr bwMode="auto">
          <a:xfrm>
            <a:off x="0" y="0"/>
            <a:ext cx="5148064" cy="5181600"/>
          </a:xfrm>
          <a:prstGeom prst="rect">
            <a:avLst/>
          </a:prstGeom>
          <a:gradFill flip="none" rotWithShape="1">
            <a:gsLst>
              <a:gs pos="0">
                <a:srgbClr val="000090">
                  <a:shade val="30000"/>
                  <a:satMod val="115000"/>
                </a:srgbClr>
              </a:gs>
              <a:gs pos="50000">
                <a:srgbClr val="000090">
                  <a:shade val="67500"/>
                  <a:satMod val="115000"/>
                </a:srgbClr>
              </a:gs>
              <a:gs pos="100000">
                <a:srgbClr val="000090">
                  <a:shade val="100000"/>
                  <a:satMod val="115000"/>
                </a:srgbClr>
              </a:gs>
            </a:gsLst>
            <a:lin ang="2700000" scaled="1"/>
            <a:tileRect/>
          </a:gradFill>
          <a:ln w="9525">
            <a:solidFill>
              <a:schemeClr val="accent4">
                <a:lumMod val="20000"/>
                <a:lumOff val="80000"/>
              </a:schemeClr>
            </a:solidFill>
            <a:miter lim="800000"/>
            <a:headEnd/>
            <a:tailEnd/>
          </a:ln>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"Son of man, give the prince of Tyre this message from the Sovereign L</a:t>
            </a:r>
            <a:r>
              <a:rPr kumimoji="0" lang="en-US" sz="2400" b="1" i="0" u="none" strike="noStrike" kern="1200" cap="none" spc="0" normalizeH="0" baseline="0" noProof="0" dirty="0">
                <a:ln>
                  <a:noFill/>
                </a:ln>
                <a:solidFill>
                  <a:srgbClr val="FFFFFF"/>
                </a:solidFill>
                <a:effectLst/>
                <a:uLnTx/>
                <a:uFillTx/>
                <a:latin typeface="Arial" pitchFamily="-112" charset="0"/>
                <a:ea typeface="新細明體"/>
                <a:cs typeface="新細明體"/>
              </a:rPr>
              <a:t>ORD</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'In your great pride, you claim, </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 am a god! I sit on a divine throne in the heart of the sea.</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 </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But you are only a man and not a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though you boast that you are a god.'</a:t>
            </a:r>
            <a:r>
              <a:rPr kumimoji="0" lang="ru-RU"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Tree>
    <p:extLst>
      <p:ext uri="{BB962C8B-B14F-4D97-AF65-F5344CB8AC3E}">
        <p14:creationId xmlns:p14="http://schemas.microsoft.com/office/powerpoint/2010/main" val="2349103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283968" y="5229135"/>
            <a:ext cx="4680520" cy="1200329"/>
          </a:xfrm>
          <a:noFill/>
          <a:ln w="9525">
            <a:noFill/>
            <a:miter lim="800000"/>
            <a:headEnd/>
            <a:tailEnd/>
          </a:ln>
          <a:effectLst/>
        </p:spPr>
        <p:txBody>
          <a:bodyPr wrap="square">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Satan cast down </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12:7-13)</a:t>
            </a:r>
          </a:p>
        </p:txBody>
      </p:sp>
      <p:sp>
        <p:nvSpPr>
          <p:cNvPr id="70660" name="TextBox 3"/>
          <p:cNvSpPr txBox="1">
            <a:spLocks noChangeArrowheads="1"/>
          </p:cNvSpPr>
          <p:nvPr/>
        </p:nvSpPr>
        <p:spPr bwMode="auto">
          <a:xfrm>
            <a:off x="36512" y="0"/>
            <a:ext cx="9144000" cy="30689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2 </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Son of man, give the prince of Tyre this message from the Sovereign L</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ORD</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endParaRPr kumimoji="0" lang="en-US" sz="3200" b="1" i="1"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In your great pride you claim, </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am a god! I sit on a divine throne in the heart of the sea.</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But you are only a man and not a god, though you boast that you are a god</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28:2).</a:t>
            </a:r>
          </a:p>
        </p:txBody>
      </p:sp>
    </p:spTree>
    <p:extLst>
      <p:ext uri="{BB962C8B-B14F-4D97-AF65-F5344CB8AC3E}">
        <p14:creationId xmlns:p14="http://schemas.microsoft.com/office/powerpoint/2010/main" val="1402395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3" name="Title 1"/>
          <p:cNvSpPr>
            <a:spLocks noGrp="1"/>
          </p:cNvSpPr>
          <p:nvPr>
            <p:ph type="title"/>
          </p:nvPr>
        </p:nvSpPr>
        <p:spPr>
          <a:xfrm>
            <a:off x="107504" y="5533935"/>
            <a:ext cx="8856984"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Fall of Lucifer, the Shining Star</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12:7-9)</a:t>
            </a:r>
          </a:p>
        </p:txBody>
      </p:sp>
      <p:sp>
        <p:nvSpPr>
          <p:cNvPr id="4" name="Title 1"/>
          <p:cNvSpPr txBox="1">
            <a:spLocks/>
          </p:cNvSpPr>
          <p:nvPr/>
        </p:nvSpPr>
        <p:spPr bwMode="auto">
          <a:xfrm>
            <a:off x="0" y="50304"/>
            <a:ext cx="9144000" cy="4098776"/>
          </a:xfrm>
          <a:prstGeom prst="rect">
            <a:avLst/>
          </a:prstGeom>
          <a:noFill/>
          <a:ln w="9525">
            <a:noFill/>
            <a:miter lim="800000"/>
            <a:headEnd/>
            <a:tailEnd/>
          </a:ln>
          <a:effectLst>
            <a:glow rad="228600">
              <a:schemeClr val="accent4">
                <a:satMod val="175000"/>
                <a:alpha val="40000"/>
              </a:schemeClr>
            </a:glow>
          </a:effectLst>
        </p:spPr>
        <p:txBody>
          <a:bodyPr anchor="t"/>
          <a:lstStyle>
            <a:defPPr>
              <a:defRPr lang="en-US"/>
            </a:defPPr>
            <a:lvl1pPr algn="ctr" defTabSz="914400" eaLnBrk="0" fontAlgn="base" hangingPunct="0">
              <a:spcBef>
                <a:spcPct val="0"/>
              </a:spcBef>
              <a:spcAft>
                <a:spcPct val="0"/>
              </a:spcAft>
              <a:defRPr sz="2000" b="1">
                <a:solidFill>
                  <a:srgbClr val="FFFFFF"/>
                </a:solidFill>
                <a:effectLst>
                  <a:glow rad="304800">
                    <a:srgbClr val="000000">
                      <a:alpha val="75000"/>
                    </a:srgbClr>
                  </a:glow>
                  <a:outerShdw blurRad="38100" dist="38100" dir="2700000" algn="tl">
                    <a:srgbClr val="000000">
                      <a:alpha val="43137"/>
                    </a:srgbClr>
                  </a:outerShdw>
                </a:effectLst>
                <a:latin typeface="Arial" charset="0"/>
                <a:ea typeface="ＭＳ Ｐゴシック"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regard yourself as wiser than Daniel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think no secret is hidden from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4 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With your wisdom and understanding you have amassed great wealth—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gold and silver for your treasuries.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5 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Yes, your wisdom has made you very rich,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your riches have made you very proud</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28:3-5)</a:t>
            </a:r>
          </a:p>
        </p:txBody>
      </p:sp>
    </p:spTree>
    <p:extLst>
      <p:ext uri="{BB962C8B-B14F-4D97-AF65-F5344CB8AC3E}">
        <p14:creationId xmlns:p14="http://schemas.microsoft.com/office/powerpoint/2010/main" val="30907711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9766" y="764704"/>
            <a:ext cx="9173766"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the model of perfection, full of wisdom and exquisite in beauty.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in Eden, the garden of God…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blameless in all you did from the day you were created until the day evil was found in you"</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(Ezekiel 28:12-15)</a:t>
            </a:r>
          </a:p>
        </p:txBody>
      </p:sp>
      <p:sp>
        <p:nvSpPr>
          <p:cNvPr id="7" name="Title 1">
            <a:extLst>
              <a:ext uri="{FF2B5EF4-FFF2-40B4-BE49-F238E27FC236}">
                <a16:creationId xmlns:a16="http://schemas.microsoft.com/office/drawing/2014/main" id="{2DD7C212-DA0B-82EF-C57F-5C188CFED86E}"/>
              </a:ext>
            </a:extLst>
          </p:cNvPr>
          <p:cNvSpPr txBox="1">
            <a:spLocks/>
          </p:cNvSpPr>
          <p:nvPr/>
        </p:nvSpPr>
        <p:spPr bwMode="auto">
          <a:xfrm>
            <a:off x="107504" y="5533935"/>
            <a:ext cx="8856984" cy="1200329"/>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Fall of Lucifer, the Shining Star</a:t>
            </a:r>
            <a:b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(cf. Rev. 12:7-9)</a:t>
            </a:r>
            <a:endParaRPr kumimoji="0" lang="en-US" sz="36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02551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614" y="0"/>
            <a:ext cx="9144000" cy="6453336"/>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16</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rich commerce led you to violence,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 sinned.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banished you in disgrace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the mountain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expelled you, O mighty guardian,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your place among the stones of fire.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17</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heart was filled with pride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because of all your beauty.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wisdom was corrupted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by your love of splendor.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threw you to the ground and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exposed you to the curious gaze of kings</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 28:16-17)</a:t>
            </a:r>
          </a:p>
        </p:txBody>
      </p:sp>
    </p:spTree>
    <p:extLst>
      <p:ext uri="{BB962C8B-B14F-4D97-AF65-F5344CB8AC3E}">
        <p14:creationId xmlns:p14="http://schemas.microsoft.com/office/powerpoint/2010/main" val="549842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30554001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9" name="Picture 2" descr="BaalZig.jpg                                                    00000002Iraq/Babylon                   BA9F7D9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20688"/>
            <a:ext cx="9144000" cy="56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39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64992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825"/>
            <a:ext cx="9144000" cy="5972175"/>
          </a:xfrm>
          <a:prstGeom prst="rect">
            <a:avLst/>
          </a:prstGeom>
        </p:spPr>
      </p:pic>
      <p:sp>
        <p:nvSpPr>
          <p:cNvPr id="2" name="TextBox 1"/>
          <p:cNvSpPr txBox="1"/>
          <p:nvPr/>
        </p:nvSpPr>
        <p:spPr>
          <a:xfrm>
            <a:off x="3257551" y="1314451"/>
            <a:ext cx="2616807" cy="646331"/>
          </a:xfrm>
          <a:prstGeom prst="rect">
            <a:avLst/>
          </a:prstGeom>
          <a:noFill/>
        </p:spPr>
        <p:txBody>
          <a:bodyPr wrap="none" rtlCol="0">
            <a:spAutoFit/>
          </a:bodyPr>
          <a:lstStyle/>
          <a:p>
            <a:pPr defTabSz="685800" eaLnBrk="0" hangingPunct="0"/>
            <a:r>
              <a:rPr lang="en-US" sz="3600" dirty="0">
                <a:solidFill>
                  <a:prstClr val="white"/>
                </a:solidFill>
                <a:effectLst>
                  <a:glow rad="127000">
                    <a:prstClr val="black"/>
                  </a:glow>
                </a:effectLst>
                <a:latin typeface="Franklin Gothic Heavy" charset="0"/>
                <a:ea typeface="Franklin Gothic Heavy" charset="0"/>
                <a:cs typeface="Franklin Gothic Heavy" charset="0"/>
              </a:rPr>
              <a:t>Ishtar Gate</a:t>
            </a:r>
          </a:p>
        </p:txBody>
      </p:sp>
    </p:spTree>
    <p:extLst>
      <p:ext uri="{BB962C8B-B14F-4D97-AF65-F5344CB8AC3E}">
        <p14:creationId xmlns:p14="http://schemas.microsoft.com/office/powerpoint/2010/main" val="330907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00700" y="971550"/>
            <a:ext cx="3714750" cy="553998"/>
          </a:xfrm>
          <a:prstGeom prst="rect">
            <a:avLst/>
          </a:prstGeom>
          <a:noFill/>
        </p:spPr>
        <p:txBody>
          <a:bodyPr wrap="square" rtlCol="0">
            <a:spAutoFit/>
          </a:bodyPr>
          <a:lstStyle/>
          <a:p>
            <a:pPr defTabSz="685800" eaLnBrk="0" hangingPunct="0"/>
            <a:r>
              <a:rPr lang="en-US" sz="3000">
                <a:solidFill>
                  <a:prstClr val="white"/>
                </a:solidFill>
                <a:effectLst>
                  <a:glow rad="127000">
                    <a:prstClr val="black"/>
                  </a:glow>
                </a:effectLst>
                <a:latin typeface="Franklin Gothic Heavy" charset="0"/>
                <a:ea typeface="Franklin Gothic Heavy" charset="0"/>
                <a:cs typeface="Franklin Gothic Heavy" charset="0"/>
              </a:rPr>
              <a:t>Israelite Captives</a:t>
            </a:r>
            <a:endParaRPr lang="en-US" sz="3000" dirty="0">
              <a:solidFill>
                <a:prstClr val="white"/>
              </a:solidFill>
              <a:effectLst>
                <a:glow rad="127000">
                  <a:prstClr val="black"/>
                </a:glow>
              </a:effectLst>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5683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451" r="1039"/>
          <a:stretch/>
        </p:blipFill>
        <p:spPr>
          <a:xfrm>
            <a:off x="0" y="10659"/>
            <a:ext cx="9144000" cy="6858000"/>
          </a:xfrm>
          <a:prstGeom prst="rect">
            <a:avLst/>
          </a:prstGeom>
        </p:spPr>
      </p:pic>
      <p:sp>
        <p:nvSpPr>
          <p:cNvPr id="210947" name="Rectangle 2"/>
          <p:cNvSpPr>
            <a:spLocks noGrp="1" noChangeArrowheads="1"/>
          </p:cNvSpPr>
          <p:nvPr>
            <p:ph type="title"/>
          </p:nvPr>
        </p:nvSpPr>
        <p:spPr>
          <a:xfrm>
            <a:off x="6441993" y="2976615"/>
            <a:ext cx="2478360" cy="2192288"/>
          </a:xfrm>
        </p:spPr>
        <p:txBody>
          <a:bodyPr/>
          <a:lstStyle/>
          <a:p>
            <a:pPr eaLnBrk="1" hangingPunct="1">
              <a:defRPr/>
            </a:pPr>
            <a:r>
              <a:rPr lang="en-US" sz="3200" b="1" dirty="0">
                <a:solidFill>
                  <a:schemeClr val="bg1"/>
                </a:solidFill>
                <a:effectLst>
                  <a:glow rad="228600">
                    <a:schemeClr val="tx1"/>
                  </a:glow>
                </a:effectLst>
                <a:latin typeface="Arial" charset="0"/>
                <a:ea typeface="ＭＳ Ｐゴシック" charset="0"/>
                <a:cs typeface="ＭＳ Ｐゴシック" charset="0"/>
              </a:rPr>
              <a:t>Cyrus Also Conquered Babylon</a:t>
            </a:r>
            <a:br>
              <a:rPr lang="en-US" sz="3200" b="1" dirty="0">
                <a:solidFill>
                  <a:schemeClr val="bg1"/>
                </a:solidFill>
                <a:effectLst>
                  <a:glow rad="228600">
                    <a:schemeClr val="tx1"/>
                  </a:glow>
                </a:effectLst>
                <a:latin typeface="Arial" charset="0"/>
                <a:ea typeface="ＭＳ Ｐゴシック" charset="0"/>
                <a:cs typeface="ＭＳ Ｐゴシック" charset="0"/>
              </a:rPr>
            </a:br>
            <a:r>
              <a:rPr lang="en-US" sz="2400" b="1" dirty="0">
                <a:solidFill>
                  <a:schemeClr val="bg1"/>
                </a:solidFill>
                <a:effectLst>
                  <a:glow rad="228600">
                    <a:schemeClr val="tx1"/>
                  </a:glow>
                </a:effectLst>
                <a:latin typeface="Arial" charset="0"/>
                <a:ea typeface="ＭＳ Ｐゴシック" charset="0"/>
                <a:cs typeface="ＭＳ Ｐゴシック" charset="0"/>
              </a:rPr>
              <a:t>(</a:t>
            </a:r>
            <a:r>
              <a:rPr lang="en-US" sz="2400" b="1" kern="1200" dirty="0">
                <a:effectLst>
                  <a:glow rad="228600">
                    <a:srgbClr val="000000"/>
                  </a:glow>
                </a:effectLst>
                <a:latin typeface="Arial" charset="0"/>
                <a:ea typeface="ＭＳ Ｐゴシック" charset="0"/>
              </a:rPr>
              <a:t>539 BC)</a:t>
            </a:r>
            <a:r>
              <a:rPr lang="en-US" sz="2400" b="1" dirty="0">
                <a:solidFill>
                  <a:schemeClr val="bg1"/>
                </a:solidFill>
                <a:effectLst>
                  <a:glow rad="228600">
                    <a:schemeClr val="tx1"/>
                  </a:glow>
                </a:effectLst>
                <a:latin typeface="Arial" charset="0"/>
                <a:ea typeface="ＭＳ Ｐゴシック" charset="0"/>
                <a:cs typeface="ＭＳ Ｐゴシック" charset="0"/>
              </a:rPr>
              <a:t> </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4788026" y="6096000"/>
            <a:ext cx="4127374"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Isaiah 13:2-3 </a:t>
            </a: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NLT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2442BE15-B920-BF42-A874-8E1CD3787DA2}"/>
              </a:ext>
            </a:extLst>
          </p:cNvPr>
          <p:cNvSpPr txBox="1">
            <a:spLocks noChangeArrowheads="1"/>
          </p:cNvSpPr>
          <p:nvPr/>
        </p:nvSpPr>
        <p:spPr bwMode="auto">
          <a:xfrm>
            <a:off x="135633" y="-8964"/>
            <a:ext cx="4220343" cy="6750332"/>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“Raise a signal flag on a bare hilltop.</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Call up an army against Babylon.</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Wave your hand to encourage them</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as they march into the palaces of the high and mighty.</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3  </a:t>
            </a: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 the L</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have dedicated these soldiers for this task.</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Yes, I have called mighty warriors to express my anger,</a:t>
            </a: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they will rejoice when I am exalted.”</a:t>
            </a:r>
          </a:p>
        </p:txBody>
      </p:sp>
      <p:sp>
        <p:nvSpPr>
          <p:cNvPr id="7" name="Rectangle 2">
            <a:extLst>
              <a:ext uri="{FF2B5EF4-FFF2-40B4-BE49-F238E27FC236}">
                <a16:creationId xmlns:a16="http://schemas.microsoft.com/office/drawing/2014/main" id="{63D90F9D-2F88-CC44-B005-BCBC81BBBFC7}"/>
              </a:ext>
            </a:extLst>
          </p:cNvPr>
          <p:cNvSpPr txBox="1">
            <a:spLocks noChangeArrowheads="1"/>
          </p:cNvSpPr>
          <p:nvPr/>
        </p:nvSpPr>
        <p:spPr bwMode="auto">
          <a:xfrm>
            <a:off x="6441993" y="180715"/>
            <a:ext cx="2478360" cy="2192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en-US" sz="3200" b="1" kern="0" dirty="0">
                <a:solidFill>
                  <a:schemeClr val="bg1"/>
                </a:solidFill>
                <a:effectLst>
                  <a:glow rad="228600">
                    <a:schemeClr val="tx1"/>
                  </a:glow>
                </a:effectLst>
                <a:latin typeface="Arial" charset="0"/>
                <a:ea typeface="ＭＳ Ｐゴシック" charset="0"/>
                <a:cs typeface="ＭＳ Ｐゴシック" charset="0"/>
              </a:rPr>
              <a:t>Assyrians Conquered Babylon</a:t>
            </a:r>
            <a:br>
              <a:rPr lang="en-US" sz="3200" b="1" kern="0" dirty="0">
                <a:solidFill>
                  <a:schemeClr val="bg1"/>
                </a:solidFill>
                <a:effectLst>
                  <a:glow rad="228600">
                    <a:schemeClr val="tx1"/>
                  </a:glow>
                </a:effectLst>
                <a:latin typeface="Arial" charset="0"/>
                <a:ea typeface="ＭＳ Ｐゴシック" charset="0"/>
                <a:cs typeface="ＭＳ Ｐゴシック" charset="0"/>
              </a:rPr>
            </a:br>
            <a:r>
              <a:rPr lang="en-US" sz="2400" b="1" kern="0" dirty="0">
                <a:solidFill>
                  <a:schemeClr val="bg1"/>
                </a:solidFill>
                <a:effectLst>
                  <a:glow rad="228600">
                    <a:schemeClr val="tx1"/>
                  </a:glow>
                </a:effectLst>
                <a:latin typeface="Arial" charset="0"/>
                <a:ea typeface="ＭＳ Ｐゴシック" charset="0"/>
                <a:cs typeface="ＭＳ Ｐゴシック" charset="0"/>
              </a:rPr>
              <a:t>(</a:t>
            </a:r>
            <a:r>
              <a:rPr lang="en-US" sz="2400" b="1" dirty="0">
                <a:solidFill>
                  <a:schemeClr val="bg1"/>
                </a:solidFill>
                <a:effectLst>
                  <a:glow rad="228600">
                    <a:srgbClr val="000000"/>
                  </a:glow>
                </a:effectLst>
                <a:latin typeface="Arial" charset="0"/>
                <a:ea typeface="ＭＳ Ｐゴシック" charset="0"/>
                <a:cs typeface="ＭＳ Ｐゴシック" charset="0"/>
              </a:rPr>
              <a:t>68</a:t>
            </a:r>
            <a:r>
              <a:rPr lang="en-US" sz="2400" b="1" kern="1200" dirty="0">
                <a:effectLst>
                  <a:glow rad="228600">
                    <a:srgbClr val="000000"/>
                  </a:glow>
                </a:effectLst>
                <a:latin typeface="Arial" charset="0"/>
                <a:ea typeface="ＭＳ Ｐゴシック" charset="0"/>
              </a:rPr>
              <a:t>9 BC)</a:t>
            </a:r>
            <a:r>
              <a:rPr lang="en-US" sz="2400" b="1" kern="0" dirty="0">
                <a:solidFill>
                  <a:schemeClr val="bg1"/>
                </a:solidFill>
                <a:effectLst>
                  <a:glow rad="228600">
                    <a:schemeClr val="tx1"/>
                  </a:glow>
                </a:effectLst>
                <a:latin typeface="Arial" charset="0"/>
                <a:ea typeface="ＭＳ Ｐゴシック" charset="0"/>
                <a:cs typeface="ＭＳ Ｐゴシック" charset="0"/>
              </a:rPr>
              <a:t> </a:t>
            </a:r>
            <a:endParaRPr lang="en-US" sz="3200" b="1" kern="0"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92350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4499992" y="98070"/>
            <a:ext cx="4572000" cy="4093428"/>
          </a:xfrm>
          <a:prstGeom prst="rect">
            <a:avLst/>
          </a:prstGeom>
        </p:spPr>
        <p:txBody>
          <a:bodyPr wrap="square">
            <a:spAutoFit/>
          </a:bodyPr>
          <a:lstStyle/>
          <a:p>
            <a:pPr defTabSz="685800" eaLnBrk="0" hangingPunct="0"/>
            <a:r>
              <a:rPr lang="en-US" sz="2000" b="1" dirty="0">
                <a:solidFill>
                  <a:prstClr val="white"/>
                </a:solidFill>
                <a:effectLst>
                  <a:glow rad="101600">
                    <a:prstClr val="black"/>
                  </a:glow>
                </a:effectLst>
                <a:latin typeface="Arial Narrow" charset="0"/>
                <a:ea typeface="Arial Narrow" charset="0"/>
                <a:cs typeface="Arial Narrow" charset="0"/>
              </a:rPr>
              <a:t>“Hear the noise on the mountains!</a:t>
            </a:r>
          </a:p>
          <a:p>
            <a:pPr defTabSz="685800" eaLnBrk="0" hangingPunct="0"/>
            <a:r>
              <a:rPr lang="en-US" sz="2000" b="1" dirty="0">
                <a:solidFill>
                  <a:prstClr val="white"/>
                </a:solidFill>
                <a:effectLst>
                  <a:glow rad="101600">
                    <a:prstClr val="black"/>
                  </a:glow>
                </a:effectLst>
                <a:latin typeface="Arial Narrow" charset="0"/>
                <a:ea typeface="Arial Narrow" charset="0"/>
                <a:cs typeface="Arial Narrow" charset="0"/>
              </a:rPr>
              <a:t>Listen, as the vast armies march!</a:t>
            </a:r>
          </a:p>
          <a:p>
            <a:pPr defTabSz="685800" eaLnBrk="0" hangingPunct="0"/>
            <a:r>
              <a:rPr lang="en-US" sz="2000" b="1" dirty="0">
                <a:solidFill>
                  <a:prstClr val="white"/>
                </a:solidFill>
                <a:effectLst>
                  <a:glow rad="101600">
                    <a:prstClr val="black"/>
                  </a:glow>
                </a:effectLst>
                <a:latin typeface="Arial Narrow" charset="0"/>
                <a:ea typeface="Arial Narrow" charset="0"/>
                <a:cs typeface="Arial Narrow" charset="0"/>
              </a:rPr>
              <a:t>It is the noise and shouting of many nations. The L</a:t>
            </a:r>
            <a:r>
              <a:rPr lang="en-US" sz="1800" b="1" dirty="0">
                <a:solidFill>
                  <a:prstClr val="white"/>
                </a:solidFill>
                <a:effectLst>
                  <a:glow rad="101600">
                    <a:prstClr val="black"/>
                  </a:glow>
                </a:effectLst>
                <a:latin typeface="Arial Narrow" charset="0"/>
                <a:ea typeface="Arial Narrow" charset="0"/>
                <a:cs typeface="Arial Narrow" charset="0"/>
              </a:rPr>
              <a:t>ORD</a:t>
            </a:r>
            <a:r>
              <a:rPr lang="en-US" sz="2000" b="1" dirty="0">
                <a:solidFill>
                  <a:prstClr val="white"/>
                </a:solidFill>
                <a:effectLst>
                  <a:glow rad="101600">
                    <a:prstClr val="black"/>
                  </a:glow>
                </a:effectLst>
                <a:latin typeface="Arial Narrow" charset="0"/>
                <a:ea typeface="Arial Narrow" charset="0"/>
                <a:cs typeface="Arial Narrow" charset="0"/>
              </a:rPr>
              <a:t> of Heaven’s Armies has called this army together.</a:t>
            </a:r>
          </a:p>
          <a:p>
            <a:pPr defTabSz="685800" eaLnBrk="0" hangingPunct="0"/>
            <a:r>
              <a:rPr lang="en-US" sz="2000" b="1" baseline="30000" dirty="0">
                <a:solidFill>
                  <a:prstClr val="white"/>
                </a:solidFill>
                <a:effectLst>
                  <a:glow rad="101600">
                    <a:prstClr val="black"/>
                  </a:glow>
                </a:effectLst>
                <a:latin typeface="Arial Narrow" charset="0"/>
                <a:ea typeface="Arial Narrow" charset="0"/>
                <a:cs typeface="Arial Narrow" charset="0"/>
              </a:rPr>
              <a:t>5  </a:t>
            </a:r>
            <a:r>
              <a:rPr lang="en-US" sz="2000" b="1" dirty="0">
                <a:solidFill>
                  <a:prstClr val="white"/>
                </a:solidFill>
                <a:effectLst>
                  <a:glow rad="101600">
                    <a:prstClr val="black"/>
                  </a:glow>
                </a:effectLst>
                <a:latin typeface="Arial Narrow" charset="0"/>
                <a:ea typeface="Arial Narrow" charset="0"/>
                <a:cs typeface="Arial Narrow" charset="0"/>
              </a:rPr>
              <a:t>They come from distant countries,</a:t>
            </a:r>
          </a:p>
          <a:p>
            <a:pPr defTabSz="685800" eaLnBrk="0" hangingPunct="0"/>
            <a:r>
              <a:rPr lang="en-US" sz="2000" b="1" dirty="0">
                <a:solidFill>
                  <a:prstClr val="white"/>
                </a:solidFill>
                <a:effectLst>
                  <a:glow rad="101600">
                    <a:prstClr val="black"/>
                  </a:glow>
                </a:effectLst>
                <a:latin typeface="Arial Narrow" charset="0"/>
                <a:ea typeface="Arial Narrow" charset="0"/>
                <a:cs typeface="Arial Narrow" charset="0"/>
              </a:rPr>
              <a:t>from beyond the farthest horizons.</a:t>
            </a:r>
          </a:p>
          <a:p>
            <a:pPr defTabSz="685800" eaLnBrk="0" hangingPunct="0"/>
            <a:r>
              <a:rPr lang="en-US" sz="2000" b="1" dirty="0">
                <a:solidFill>
                  <a:prstClr val="white"/>
                </a:solidFill>
                <a:effectLst>
                  <a:glow rad="101600">
                    <a:prstClr val="black"/>
                  </a:glow>
                </a:effectLst>
                <a:latin typeface="Arial Narrow" charset="0"/>
                <a:ea typeface="Arial Narrow" charset="0"/>
                <a:cs typeface="Arial Narrow" charset="0"/>
              </a:rPr>
              <a:t>They are the L</a:t>
            </a:r>
            <a:r>
              <a:rPr lang="en-US" sz="1800" b="1" dirty="0">
                <a:solidFill>
                  <a:prstClr val="white"/>
                </a:solidFill>
                <a:effectLst>
                  <a:glow rad="101600">
                    <a:prstClr val="black"/>
                  </a:glow>
                </a:effectLst>
                <a:latin typeface="Arial Narrow" charset="0"/>
                <a:ea typeface="Arial Narrow" charset="0"/>
                <a:cs typeface="Arial Narrow" charset="0"/>
              </a:rPr>
              <a:t>ORD</a:t>
            </a:r>
            <a:r>
              <a:rPr lang="en-US" sz="2000" b="1" dirty="0">
                <a:solidFill>
                  <a:prstClr val="white"/>
                </a:solidFill>
                <a:effectLst>
                  <a:glow rad="101600">
                    <a:prstClr val="black"/>
                  </a:glow>
                </a:effectLst>
                <a:latin typeface="Arial Narrow" charset="0"/>
                <a:ea typeface="Arial Narrow" charset="0"/>
                <a:cs typeface="Arial Narrow" charset="0"/>
              </a:rPr>
              <a:t>’s weapons to carry out his anger. With them he will destroy the whole land. </a:t>
            </a:r>
            <a:r>
              <a:rPr lang="en-US" sz="2000" b="1" baseline="30000" dirty="0">
                <a:solidFill>
                  <a:prstClr val="white"/>
                </a:solidFill>
                <a:effectLst>
                  <a:glow rad="101600">
                    <a:prstClr val="black"/>
                  </a:glow>
                </a:effectLst>
                <a:latin typeface="Arial Narrow" charset="0"/>
                <a:ea typeface="Arial Narrow" charset="0"/>
                <a:cs typeface="Arial Narrow" charset="0"/>
              </a:rPr>
              <a:t>6 </a:t>
            </a:r>
            <a:r>
              <a:rPr lang="en-US" sz="2000" b="1" dirty="0">
                <a:solidFill>
                  <a:prstClr val="white"/>
                </a:solidFill>
                <a:effectLst>
                  <a:glow rad="101600">
                    <a:prstClr val="black"/>
                  </a:glow>
                </a:effectLst>
                <a:latin typeface="Arial Narrow" charset="0"/>
                <a:ea typeface="Arial Narrow" charset="0"/>
                <a:cs typeface="Arial Narrow" charset="0"/>
              </a:rPr>
              <a:t>Scream in terror, for the day of the L</a:t>
            </a:r>
            <a:r>
              <a:rPr lang="en-US" sz="1800" b="1" dirty="0">
                <a:solidFill>
                  <a:prstClr val="white"/>
                </a:solidFill>
                <a:effectLst>
                  <a:glow rad="101600">
                    <a:prstClr val="black"/>
                  </a:glow>
                </a:effectLst>
                <a:latin typeface="Arial Narrow" charset="0"/>
                <a:ea typeface="Arial Narrow" charset="0"/>
                <a:cs typeface="Arial Narrow" charset="0"/>
              </a:rPr>
              <a:t>ORD</a:t>
            </a:r>
            <a:r>
              <a:rPr lang="en-US" sz="2000" b="1" dirty="0">
                <a:solidFill>
                  <a:prstClr val="white"/>
                </a:solidFill>
                <a:effectLst>
                  <a:glow rad="101600">
                    <a:prstClr val="black"/>
                  </a:glow>
                </a:effectLst>
                <a:latin typeface="Arial Narrow" charset="0"/>
                <a:ea typeface="Arial Narrow" charset="0"/>
                <a:cs typeface="Arial Narrow" charset="0"/>
              </a:rPr>
              <a:t> has arrived—the time for the Almighty to destroy.”  </a:t>
            </a:r>
          </a:p>
          <a:p>
            <a:pPr algn="r" defTabSz="685800" eaLnBrk="0" hangingPunct="0"/>
            <a:r>
              <a:rPr lang="en-US" sz="2000" b="1" dirty="0">
                <a:solidFill>
                  <a:srgbClr val="FFF4A9"/>
                </a:solidFill>
                <a:effectLst>
                  <a:glow rad="101600">
                    <a:prstClr val="black"/>
                  </a:glow>
                </a:effectLst>
                <a:latin typeface="Arial Narrow" charset="0"/>
                <a:ea typeface="Arial Narrow" charset="0"/>
                <a:cs typeface="Arial Narrow" charset="0"/>
              </a:rPr>
              <a:t>Isaiah 13:4–6 </a:t>
            </a:r>
            <a:r>
              <a:rPr lang="en-US" sz="1800" b="1" dirty="0">
                <a:solidFill>
                  <a:srgbClr val="FFF4A9"/>
                </a:solidFill>
                <a:effectLst>
                  <a:glow rad="101600">
                    <a:prstClr val="black"/>
                  </a:glow>
                </a:effectLst>
                <a:latin typeface="Arial Narrow" charset="0"/>
                <a:ea typeface="Arial Narrow" charset="0"/>
                <a:cs typeface="Arial Narrow" charset="0"/>
              </a:rPr>
              <a:t>NLT</a:t>
            </a:r>
            <a:endParaRPr lang="en-US" sz="2000" b="1" dirty="0">
              <a:solidFill>
                <a:srgbClr val="FFF4A9"/>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16860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19137" name="Rectangle 2"/>
          <p:cNvSpPr>
            <a:spLocks noGrp="1" noChangeArrowheads="1"/>
          </p:cNvSpPr>
          <p:nvPr>
            <p:ph type="ctrTitle"/>
          </p:nvPr>
        </p:nvSpPr>
        <p:spPr>
          <a:xfrm>
            <a:off x="0" y="44624"/>
            <a:ext cx="9144000" cy="682261"/>
          </a:xfrm>
          <a:solidFill>
            <a:srgbClr val="000000"/>
          </a:solidFill>
        </p:spPr>
        <p:txBody>
          <a:bodyPr/>
          <a:lstStyle/>
          <a:p>
            <a:pPr eaLnBrk="1" hangingPunct="1"/>
            <a:r>
              <a:rPr kumimoji="1" lang="en-US" altLang="zh-CN" sz="3200" b="1" dirty="0">
                <a:solidFill>
                  <a:schemeClr val="bg1"/>
                </a:solidFill>
                <a:latin typeface="Arial" charset="0"/>
              </a:rPr>
              <a:t>Judgment on the 12-Nation Coalition</a:t>
            </a:r>
            <a:endParaRPr kumimoji="1" lang="en-US" altLang="zh-CN" sz="20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Assyria</a:t>
            </a:r>
          </a:p>
        </p:txBody>
      </p:sp>
      <p:sp>
        <p:nvSpPr>
          <p:cNvPr id="14" name="TextBox 13"/>
          <p:cNvSpPr txBox="1"/>
          <p:nvPr/>
        </p:nvSpPr>
        <p:spPr>
          <a:xfrm>
            <a:off x="518313"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Philistia</a:t>
            </a:r>
          </a:p>
        </p:txBody>
      </p:sp>
      <p:sp>
        <p:nvSpPr>
          <p:cNvPr id="20" name="TextBox 19"/>
          <p:cNvSpPr txBox="1"/>
          <p:nvPr/>
        </p:nvSpPr>
        <p:spPr>
          <a:xfrm>
            <a:off x="1124608" y="5571859"/>
            <a:ext cx="1436612" cy="584775"/>
          </a:xfrm>
          <a:prstGeom prst="rect">
            <a:avLst/>
          </a:prstGeom>
          <a:noFill/>
        </p:spPr>
        <p:txBody>
          <a:bodyPr wrap="none" rtlCol="0">
            <a:spAutoFit/>
          </a:bodyPr>
          <a:lstStyle/>
          <a:p>
            <a:pPr lvl="0"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1" name="TextBox 20"/>
          <p:cNvSpPr txBox="1"/>
          <p:nvPr/>
        </p:nvSpPr>
        <p:spPr>
          <a:xfrm>
            <a:off x="3389131" y="563063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Babylon</a:t>
            </a:r>
          </a:p>
        </p:txBody>
      </p:sp>
      <p:sp>
        <p:nvSpPr>
          <p:cNvPr id="23" name="TextBox 22"/>
          <p:cNvSpPr txBox="1"/>
          <p:nvPr/>
        </p:nvSpPr>
        <p:spPr>
          <a:xfrm>
            <a:off x="6602564" y="3613039"/>
            <a:ext cx="244865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Judah</a:t>
            </a:r>
          </a:p>
        </p:txBody>
      </p:sp>
      <p:sp>
        <p:nvSpPr>
          <p:cNvPr id="25" name="TextBox 24"/>
          <p:cNvSpPr txBox="1"/>
          <p:nvPr/>
        </p:nvSpPr>
        <p:spPr>
          <a:xfrm>
            <a:off x="2898137" y="4638621"/>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Phoenicia</a:t>
            </a:r>
          </a:p>
        </p:txBody>
      </p:sp>
      <p:sp>
        <p:nvSpPr>
          <p:cNvPr id="28" name="Rectangle 2">
            <a:extLst>
              <a:ext uri="{FF2B5EF4-FFF2-40B4-BE49-F238E27FC236}">
                <a16:creationId xmlns:a16="http://schemas.microsoft.com/office/drawing/2014/main" id="{F48809B7-1D6D-78D5-30EC-4F6D7D9E87BC}"/>
              </a:ext>
            </a:extLst>
          </p:cNvPr>
          <p:cNvSpPr txBox="1">
            <a:spLocks noChangeArrowheads="1"/>
          </p:cNvSpPr>
          <p:nvPr/>
        </p:nvSpPr>
        <p:spPr bwMode="auto">
          <a:xfrm>
            <a:off x="4171932" y="4736424"/>
            <a:ext cx="4942717" cy="92308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Isaiah 13–23</a:t>
            </a:r>
            <a:endParaRPr kumimoji="1" lang="en-US" altLang="zh-CN"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3254A288-1272-80F6-8E9B-C50E36C9A867}"/>
              </a:ext>
            </a:extLst>
          </p:cNvPr>
          <p:cNvSpPr>
            <a:spLocks noChangeArrowheads="1"/>
          </p:cNvSpPr>
          <p:nvPr/>
        </p:nvSpPr>
        <p:spPr bwMode="auto">
          <a:xfrm>
            <a:off x="0" y="6389661"/>
            <a:ext cx="9166225"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fontAlgn="auto">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Geneva"/>
                <a:cs typeface="Arial"/>
              </a:rPr>
              <a:t>Dr. Rick Griffith • </a:t>
            </a:r>
            <a:r>
              <a:rPr lang="en-US" sz="1600" b="1" kern="0" dirty="0">
                <a:solidFill>
                  <a:srgbClr val="FFFFFF"/>
                </a:solidFill>
                <a:effectLst>
                  <a:outerShdw blurRad="38100" dist="38100" dir="2700000" algn="tl">
                    <a:srgbClr val="000000"/>
                  </a:outerShdw>
                </a:effectLst>
                <a:latin typeface="Arial"/>
                <a:cs typeface="Arial"/>
              </a:rPr>
              <a:t>Jordan Evangelical Theological Seminary</a:t>
            </a:r>
            <a:r>
              <a:rPr lang="en-US" sz="1600" b="1" kern="0" dirty="0">
                <a:solidFill>
                  <a:srgbClr val="FFFFFF"/>
                </a:solidFill>
                <a:effectLst>
                  <a:outerShdw blurRad="38100" dist="38100" dir="2700000" algn="tl">
                    <a:srgbClr val="000000"/>
                  </a:outerShdw>
                </a:effectLst>
                <a:latin typeface="Arial"/>
                <a:ea typeface="Geneva"/>
                <a:cs typeface="Arial"/>
              </a:rPr>
              <a:t> • BibleStudyDownloads.org</a:t>
            </a:r>
          </a:p>
        </p:txBody>
      </p:sp>
      <p:sp>
        <p:nvSpPr>
          <p:cNvPr id="219138" name="Text Box 5"/>
          <p:cNvSpPr txBox="1">
            <a:spLocks noChangeArrowheads="1"/>
          </p:cNvSpPr>
          <p:nvPr/>
        </p:nvSpPr>
        <p:spPr bwMode="auto">
          <a:xfrm>
            <a:off x="8388988" y="150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457</a:t>
            </a:r>
          </a:p>
        </p:txBody>
      </p:sp>
      <p:sp>
        <p:nvSpPr>
          <p:cNvPr id="5" name="Rectangle 4">
            <a:extLst>
              <a:ext uri="{FF2B5EF4-FFF2-40B4-BE49-F238E27FC236}">
                <a16:creationId xmlns:a16="http://schemas.microsoft.com/office/drawing/2014/main" id="{C39A16D6-65ED-EDAB-106C-4FC32C9E2AF0}"/>
              </a:ext>
            </a:extLst>
          </p:cNvPr>
          <p:cNvSpPr/>
          <p:nvPr/>
        </p:nvSpPr>
        <p:spPr bwMode="auto">
          <a:xfrm>
            <a:off x="0" y="0"/>
            <a:ext cx="9144000" cy="6858000"/>
          </a:xfrm>
          <a:prstGeom prst="rect">
            <a:avLst/>
          </a:prstGeom>
          <a:solidFill>
            <a:schemeClr val="tx1">
              <a:alpha val="60073"/>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6" name="Rectangle 2">
            <a:extLst>
              <a:ext uri="{FF2B5EF4-FFF2-40B4-BE49-F238E27FC236}">
                <a16:creationId xmlns:a16="http://schemas.microsoft.com/office/drawing/2014/main" id="{8490828B-6C73-1938-6915-085646C172A9}"/>
              </a:ext>
            </a:extLst>
          </p:cNvPr>
          <p:cNvSpPr txBox="1">
            <a:spLocks noChangeArrowheads="1"/>
          </p:cNvSpPr>
          <p:nvPr/>
        </p:nvSpPr>
        <p:spPr bwMode="auto">
          <a:xfrm>
            <a:off x="393898" y="1351834"/>
            <a:ext cx="8282558" cy="28909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Ahaz should not trust in the twelve-nation coalition since Assyria will defeat it as God's agent of judgment (Isa 13–23). </a:t>
            </a:r>
            <a:endParaRPr kumimoji="1"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0884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1F19C-F5E9-7349-B9D1-67B7C1E465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p:cNvSpPr/>
          <p:nvPr/>
        </p:nvSpPr>
        <p:spPr>
          <a:xfrm>
            <a:off x="323528" y="739725"/>
            <a:ext cx="8568952" cy="5632311"/>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“Therefore all hands will fall limp, and every man’s heart will melt. And they will be terrified. Pains and anguish will take hold of them; They will writhe like a woman in labor. They will look at one another in astonishment, their faces aflame. Behold, the day of the L</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ORD</a:t>
            </a:r>
            <a:r>
              <a:rPr kumimoji="0" lang="en-US"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 is coming, cruel, with fury and burning anger, to make the land a desolation; and He will exterminate its sinners from it. </a:t>
            </a:r>
            <a:r>
              <a:rPr kumimoji="0" lang="en-US" b="1" i="0" u="none" strike="noStrike" kern="1200" cap="none" spc="0" normalizeH="0" baseline="0" noProof="0" dirty="0">
                <a:ln>
                  <a:noFill/>
                </a:ln>
                <a:solidFill>
                  <a:srgbClr val="FFFF00"/>
                </a:solidFill>
                <a:effectLst>
                  <a:glow rad="101600">
                    <a:srgbClr val="000000"/>
                  </a:glow>
                </a:effectLst>
                <a:uLnTx/>
                <a:uFillTx/>
                <a:latin typeface="Arial Narrow" charset="0"/>
                <a:ea typeface="Arial Narrow" charset="0"/>
                <a:cs typeface="Arial Narrow" charset="0"/>
              </a:rPr>
              <a:t>For the stars of heaven and their constellations will not flash forth their light; The sun will be dark when it rises, and the moon will not shed its light. Thus I will punish the world for its evil, and the wicked for their iniquity; I will also put an end to the arrogance of the proud, and abase the haughtiness of the ruthless. </a:t>
            </a:r>
            <a:r>
              <a:rPr kumimoji="0" lang="en-US"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I will make mortal man scarcer than pure gold, and mankind than the gold of Ophir. Therefore I shall make the heavens tremble, and the earth will be shaken from its place at the fury of the L</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ORD </a:t>
            </a:r>
            <a:r>
              <a:rPr kumimoji="0" lang="en-US"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of hosts in the day of his burning anger.”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rPr>
              <a:t>Isaiah 13:7–13</a:t>
            </a:r>
          </a:p>
        </p:txBody>
      </p:sp>
      <p:sp>
        <p:nvSpPr>
          <p:cNvPr id="6" name="TextBox 5">
            <a:extLst>
              <a:ext uri="{FF2B5EF4-FFF2-40B4-BE49-F238E27FC236}">
                <a16:creationId xmlns:a16="http://schemas.microsoft.com/office/drawing/2014/main" id="{2B39B85B-B229-C840-A13A-D3F17859A419}"/>
              </a:ext>
            </a:extLst>
          </p:cNvPr>
          <p:cNvSpPr txBox="1"/>
          <p:nvPr/>
        </p:nvSpPr>
        <p:spPr>
          <a:xfrm>
            <a:off x="0" y="23753"/>
            <a:ext cx="9144000" cy="64633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E55C"/>
                </a:solidFill>
                <a:effectLst>
                  <a:glow rad="101600">
                    <a:srgbClr val="000000"/>
                  </a:glow>
                </a:effectLst>
                <a:uLnTx/>
                <a:uFillTx/>
                <a:latin typeface="Abadi MT Condensed Extra Bold" charset="0"/>
                <a:ea typeface="Abadi MT Condensed Extra Bold" charset="0"/>
                <a:cs typeface="Abadi MT Condensed Extra Bold" charset="0"/>
              </a:rPr>
              <a:t>The Tribulation Judgments</a:t>
            </a:r>
          </a:p>
        </p:txBody>
      </p:sp>
    </p:spTree>
    <p:extLst>
      <p:ext uri="{BB962C8B-B14F-4D97-AF65-F5344CB8AC3E}">
        <p14:creationId xmlns:p14="http://schemas.microsoft.com/office/powerpoint/2010/main" val="39322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8" y="29469"/>
            <a:ext cx="3707904" cy="1599331"/>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Medes will Conquer Babylon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(539 BC)</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995936" y="29470"/>
            <a:ext cx="5176198" cy="68285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dirty="0">
                <a:solidFill>
                  <a:srgbClr val="FFFFFF"/>
                </a:solidFill>
                <a:effectLst>
                  <a:glow rad="127000">
                    <a:srgbClr val="000000"/>
                  </a:glow>
                </a:effectLst>
              </a:rPr>
              <a:t>“Look, I will stir up the Medes against Babylon. </a:t>
            </a:r>
          </a:p>
          <a:p>
            <a:pPr defTabSz="457200">
              <a:defRPr/>
            </a:pPr>
            <a:r>
              <a:rPr lang="en-US" sz="2800" dirty="0">
                <a:solidFill>
                  <a:srgbClr val="FFFFFF"/>
                </a:solidFill>
                <a:effectLst>
                  <a:glow rad="127000">
                    <a:srgbClr val="000000"/>
                  </a:glow>
                </a:effectLst>
              </a:rPr>
              <a:t>They cannot be tempted by silver </a:t>
            </a:r>
          </a:p>
          <a:p>
            <a:pPr defTabSz="457200">
              <a:defRPr/>
            </a:pPr>
            <a:r>
              <a:rPr lang="en-US" sz="2800" dirty="0">
                <a:solidFill>
                  <a:srgbClr val="FFFFFF"/>
                </a:solidFill>
                <a:effectLst>
                  <a:glow rad="127000">
                    <a:srgbClr val="000000"/>
                  </a:glow>
                </a:effectLst>
              </a:rPr>
              <a:t>or bribed with gold. </a:t>
            </a:r>
            <a:endParaRPr lang="en-US" sz="2800" baseline="30000" dirty="0">
              <a:solidFill>
                <a:srgbClr val="FFFFFF"/>
              </a:solidFill>
              <a:effectLst>
                <a:glow rad="127000">
                  <a:srgbClr val="000000"/>
                </a:glow>
              </a:effectLst>
            </a:endParaRPr>
          </a:p>
          <a:p>
            <a:pPr defTabSz="457200">
              <a:defRPr/>
            </a:pPr>
            <a:r>
              <a:rPr lang="en-US" sz="2800" baseline="30000" dirty="0">
                <a:solidFill>
                  <a:srgbClr val="FFFFFF"/>
                </a:solidFill>
                <a:effectLst>
                  <a:glow rad="127000">
                    <a:srgbClr val="000000"/>
                  </a:glow>
                </a:effectLst>
              </a:rPr>
              <a:t>18 </a:t>
            </a:r>
            <a:r>
              <a:rPr lang="en-US" sz="2800" dirty="0">
                <a:solidFill>
                  <a:srgbClr val="FFFFFF"/>
                </a:solidFill>
                <a:effectLst>
                  <a:glow rad="127000">
                    <a:srgbClr val="000000"/>
                  </a:glow>
                </a:effectLst>
              </a:rPr>
              <a:t>The attacking armies will shoot down the young men with arrows. </a:t>
            </a:r>
          </a:p>
          <a:p>
            <a:pPr defTabSz="457200">
              <a:defRPr/>
            </a:pPr>
            <a:r>
              <a:rPr lang="en-US" sz="2800" dirty="0">
                <a:solidFill>
                  <a:srgbClr val="FFFFFF"/>
                </a:solidFill>
                <a:effectLst>
                  <a:glow rad="127000">
                    <a:srgbClr val="000000"/>
                  </a:glow>
                </a:effectLst>
              </a:rPr>
              <a:t>They will have no mercy on helpless babies </a:t>
            </a:r>
          </a:p>
          <a:p>
            <a:pPr defTabSz="457200">
              <a:defRPr/>
            </a:pPr>
            <a:r>
              <a:rPr lang="en-US" sz="2800" dirty="0">
                <a:solidFill>
                  <a:srgbClr val="FFFFFF"/>
                </a:solidFill>
                <a:effectLst>
                  <a:glow rad="127000">
                    <a:srgbClr val="000000"/>
                  </a:glow>
                </a:effectLst>
              </a:rPr>
              <a:t>and will show no compassion for children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(Isaiah 13:17-18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11362" name="Picture 2">
            <a:extLst>
              <a:ext uri="{FF2B5EF4-FFF2-40B4-BE49-F238E27FC236}">
                <a16:creationId xmlns:a16="http://schemas.microsoft.com/office/drawing/2014/main" id="{4DFD48D2-DEC6-274B-97FA-3B86095594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2541984"/>
            <a:ext cx="370790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476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a:extLst>
              <a:ext uri="{FF2B5EF4-FFF2-40B4-BE49-F238E27FC236}">
                <a16:creationId xmlns:a16="http://schemas.microsoft.com/office/drawing/2014/main" id="{5E4164B4-F6DC-DE4D-8395-7035CB9833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9" y="764704"/>
            <a:ext cx="9157761"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9071992" cy="6632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Utter Destruction!</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68327" y="764704"/>
            <a:ext cx="9280654" cy="28803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“Babylon, the most glorious of kingdoms, </a:t>
            </a:r>
          </a:p>
          <a:p>
            <a:r>
              <a:rPr lang="en-US" sz="2800" dirty="0">
                <a:solidFill>
                  <a:srgbClr val="FFFFFF"/>
                </a:solidFill>
                <a:effectLst>
                  <a:glow rad="127000">
                    <a:srgbClr val="000000"/>
                  </a:glow>
                </a:effectLst>
              </a:rPr>
              <a:t>the flower of Chaldean pride, </a:t>
            </a:r>
          </a:p>
          <a:p>
            <a:r>
              <a:rPr lang="en-US" sz="2800" dirty="0">
                <a:solidFill>
                  <a:srgbClr val="FFFFFF"/>
                </a:solidFill>
                <a:effectLst>
                  <a:glow rad="127000">
                    <a:srgbClr val="000000"/>
                  </a:glow>
                </a:effectLst>
              </a:rPr>
              <a:t>will be devastated like Sodom and Gomorrah </a:t>
            </a:r>
          </a:p>
          <a:p>
            <a:r>
              <a:rPr lang="en-US" sz="2800" dirty="0">
                <a:solidFill>
                  <a:srgbClr val="FFFFFF"/>
                </a:solidFill>
                <a:effectLst>
                  <a:glow rad="127000">
                    <a:srgbClr val="000000"/>
                  </a:glow>
                </a:effectLst>
              </a:rPr>
              <a:t>when God destroyed them” </a:t>
            </a:r>
          </a:p>
          <a:p>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13:19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9520997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Related image">
            <a:extLst>
              <a:ext uri="{FF2B5EF4-FFF2-40B4-BE49-F238E27FC236}">
                <a16:creationId xmlns:a16="http://schemas.microsoft.com/office/drawing/2014/main" id="{739DF00B-8F8A-EF45-B03F-4E1EB60DDB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3068960"/>
            <a:ext cx="6527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9071992" cy="6632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Utter Destruction!</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68327" y="764704"/>
            <a:ext cx="9280654" cy="2088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“Babylon will never be inhabited again. </a:t>
            </a:r>
          </a:p>
          <a:p>
            <a:r>
              <a:rPr lang="en-US" sz="2800" dirty="0">
                <a:solidFill>
                  <a:srgbClr val="FFFFFF"/>
                </a:solidFill>
                <a:effectLst>
                  <a:glow rad="127000">
                    <a:srgbClr val="000000"/>
                  </a:glow>
                </a:effectLst>
              </a:rPr>
              <a:t>It will remain empty for generation after generation. </a:t>
            </a:r>
          </a:p>
          <a:p>
            <a:r>
              <a:rPr lang="en-US" sz="2800" dirty="0">
                <a:solidFill>
                  <a:srgbClr val="FFFFFF"/>
                </a:solidFill>
                <a:effectLst>
                  <a:glow rad="127000">
                    <a:srgbClr val="000000"/>
                  </a:glow>
                </a:effectLst>
              </a:rPr>
              <a:t>Nomads will refuse to camp there, </a:t>
            </a:r>
          </a:p>
          <a:p>
            <a:r>
              <a:rPr lang="en-US" sz="2800" dirty="0">
                <a:solidFill>
                  <a:srgbClr val="FFFFFF"/>
                </a:solidFill>
                <a:effectLst>
                  <a:glow rad="127000">
                    <a:srgbClr val="000000"/>
                  </a:glow>
                </a:effectLst>
              </a:rPr>
              <a:t>and shepherds will not bed down their sheep” </a:t>
            </a:r>
          </a:p>
          <a:p>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13:20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4619921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en-US">
                <a:solidFill>
                  <a:schemeClr val="bg1"/>
                </a:solidFill>
                <a:latin typeface="Arial" charset="0"/>
                <a:ea typeface="ＭＳ Ｐゴシック" charset="0"/>
                <a:cs typeface="Arial" charset="0"/>
              </a:rPr>
              <a:t>Belshazzar Humbled</a:t>
            </a:r>
          </a:p>
        </p:txBody>
      </p:sp>
      <p:sp>
        <p:nvSpPr>
          <p:cNvPr id="191491" name="Rectangle 3"/>
          <p:cNvSpPr>
            <a:spLocks noGrp="1" noChangeArrowheads="1"/>
          </p:cNvSpPr>
          <p:nvPr>
            <p:ph type="body" idx="1"/>
          </p:nvPr>
        </p:nvSpPr>
        <p:spPr>
          <a:xfrm>
            <a:off x="6553200" y="6096000"/>
            <a:ext cx="2590800" cy="762000"/>
          </a:xfrm>
        </p:spPr>
        <p:txBody>
          <a:bodyPr/>
          <a:lstStyle/>
          <a:p>
            <a:pPr eaLnBrk="1" hangingPunct="1"/>
            <a:r>
              <a:rPr lang="en-US">
                <a:solidFill>
                  <a:schemeClr val="bg1"/>
                </a:solidFill>
                <a:latin typeface="Arial" charset="0"/>
                <a:ea typeface="ＭＳ Ｐゴシック" charset="0"/>
                <a:cs typeface="Arial" charset="0"/>
              </a:rPr>
              <a:t>Rembrandt</a:t>
            </a:r>
          </a:p>
        </p:txBody>
      </p:sp>
    </p:spTree>
    <p:extLst>
      <p:ext uri="{BB962C8B-B14F-4D97-AF65-F5344CB8AC3E}">
        <p14:creationId xmlns:p14="http://schemas.microsoft.com/office/powerpoint/2010/main" val="2062080143"/>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93540"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4" name="Text Box 10"/>
          <p:cNvSpPr txBox="1">
            <a:spLocks noChangeArrowheads="1"/>
          </p:cNvSpPr>
          <p:nvPr/>
        </p:nvSpPr>
        <p:spPr bwMode="auto">
          <a:xfrm>
            <a:off x="23192" y="746844"/>
            <a:ext cx="8077200" cy="11699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BABYLON FELL (539 </a:t>
            </a:r>
            <a:r>
              <a:rPr kumimoji="0" lang="en-US" sz="27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BC</a:t>
            </a: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rPr>
              <a:t>Cyrus entered under the water gates</a:t>
            </a:r>
            <a:endParaRPr kumimoji="0" lang="en-US" sz="35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charset="0"/>
            </a:endParaRP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(Belshazzar</a:t>
            </a:r>
            <a:r>
              <a:rPr kumimoji="0" lang="fr-FR"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s Feast)</a:t>
            </a:r>
          </a:p>
        </p:txBody>
      </p:sp>
      <p:sp>
        <p:nvSpPr>
          <p:cNvPr id="374798" name="Text Box 14"/>
          <p:cNvSpPr txBox="1">
            <a:spLocks noChangeArrowheads="1"/>
          </p:cNvSpPr>
          <p:nvPr/>
        </p:nvSpPr>
        <p:spPr bwMode="auto">
          <a:xfrm>
            <a:off x="8397875"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145</a:t>
            </a:r>
          </a:p>
        </p:txBody>
      </p:sp>
    </p:spTree>
    <p:extLst>
      <p:ext uri="{BB962C8B-B14F-4D97-AF65-F5344CB8AC3E}">
        <p14:creationId xmlns:p14="http://schemas.microsoft.com/office/powerpoint/2010/main" val="25682145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a:lum contrast="2000"/>
            <a:extLst>
              <a:ext uri="{28A0092B-C50C-407E-A947-70E740481C1C}">
                <a14:useLocalDpi xmlns:a14="http://schemas.microsoft.com/office/drawing/2010/main" val="0"/>
              </a:ext>
            </a:extLst>
          </a:blip>
          <a:srcRect l="1841" t="-1" b="142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defTabSz="685800" eaLnBrk="0" hangingPunct="0"/>
            <a:r>
              <a:rPr lang="en-US" sz="2800" b="1" dirty="0">
                <a:solidFill>
                  <a:prstClr val="white"/>
                </a:solidFill>
                <a:effectLst>
                  <a:glow rad="127000">
                    <a:prstClr val="black"/>
                  </a:glow>
                </a:effectLst>
                <a:latin typeface="Arial Narrow" charset="0"/>
                <a:ea typeface="Arial Narrow" charset="0"/>
                <a:cs typeface="Arial Narrow" charset="0"/>
              </a:rPr>
              <a:t>“That same night Belshazzar the Chaldean king was slain. So Darius the Mede received the kingdom.”</a:t>
            </a:r>
          </a:p>
          <a:p>
            <a:pPr algn="r" defTabSz="685800" eaLnBrk="0" hangingPunct="0"/>
            <a:r>
              <a:rPr lang="en-US" b="1" dirty="0">
                <a:solidFill>
                  <a:srgbClr val="FFF8BF"/>
                </a:solidFill>
                <a:effectLst>
                  <a:glow rad="127000">
                    <a:prstClr val="black"/>
                  </a:glow>
                </a:effectLst>
                <a:latin typeface="Arial Narrow" charset="0"/>
                <a:ea typeface="Arial Narrow" charset="0"/>
                <a:cs typeface="Arial Narrow" charset="0"/>
              </a:rPr>
              <a:t>Daniel 5:30-31 </a:t>
            </a:r>
          </a:p>
        </p:txBody>
      </p:sp>
    </p:spTree>
    <p:extLst>
      <p:ext uri="{BB962C8B-B14F-4D97-AF65-F5344CB8AC3E}">
        <p14:creationId xmlns:p14="http://schemas.microsoft.com/office/powerpoint/2010/main" val="383894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2793"/>
            <a:ext cx="9144000" cy="5137766"/>
          </a:xfrm>
          <a:prstGeom prst="rect">
            <a:avLst/>
          </a:prstGeom>
        </p:spPr>
      </p:pic>
      <p:sp>
        <p:nvSpPr>
          <p:cNvPr id="49154" name="WordArt 2"/>
          <p:cNvSpPr>
            <a:spLocks noChangeArrowheads="1" noChangeShapeType="1" noTextEdit="1"/>
          </p:cNvSpPr>
          <p:nvPr/>
        </p:nvSpPr>
        <p:spPr bwMode="auto">
          <a:xfrm>
            <a:off x="467544" y="269917"/>
            <a:ext cx="800100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When was this prophecy fulfilled?</a:t>
            </a:r>
          </a:p>
        </p:txBody>
      </p:sp>
      <p:sp>
        <p:nvSpPr>
          <p:cNvPr id="113670" name="WordArt 6"/>
          <p:cNvSpPr>
            <a:spLocks noChangeArrowheads="1" noChangeShapeType="1" noTextEdit="1"/>
          </p:cNvSpPr>
          <p:nvPr/>
        </p:nvSpPr>
        <p:spPr bwMode="auto">
          <a:xfrm>
            <a:off x="568778" y="2457450"/>
            <a:ext cx="7620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1.  When Babylonian empire ended</a:t>
            </a:r>
          </a:p>
        </p:txBody>
      </p:sp>
      <p:sp>
        <p:nvSpPr>
          <p:cNvPr id="113671" name="WordArt 7"/>
          <p:cNvSpPr>
            <a:spLocks noChangeArrowheads="1" noChangeShapeType="1" noTextEdit="1"/>
          </p:cNvSpPr>
          <p:nvPr/>
        </p:nvSpPr>
        <p:spPr bwMode="auto">
          <a:xfrm>
            <a:off x="251520" y="6174335"/>
            <a:ext cx="8424936" cy="4137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solidFill>
                  <a:prstClr val="white"/>
                </a:soli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538 B.C. by Cyrus (Medes &amp; Persians) when overthrew city</a:t>
            </a:r>
          </a:p>
        </p:txBody>
      </p:sp>
    </p:spTree>
    <p:extLst>
      <p:ext uri="{BB962C8B-B14F-4D97-AF65-F5344CB8AC3E}">
        <p14:creationId xmlns:p14="http://schemas.microsoft.com/office/powerpoint/2010/main" val="178208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wipe(left)">
                                      <p:cBhvr>
                                        <p:cTn id="7" dur="500"/>
                                        <p:tgtEl>
                                          <p:spTgt spid="113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671"/>
                                        </p:tgtEl>
                                        <p:attrNameLst>
                                          <p:attrName>style.visibility</p:attrName>
                                        </p:attrNameLst>
                                      </p:cBhvr>
                                      <p:to>
                                        <p:strVal val="visible"/>
                                      </p:to>
                                    </p:set>
                                    <p:animEffect transition="in" filter="wipe(up)">
                                      <p:cBhvr>
                                        <p:cTn id="12" dur="5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p:bldP spid="1136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2800" b="1" dirty="0">
                <a:solidFill>
                  <a:schemeClr val="tx1"/>
                </a:solidFill>
                <a:latin typeface="Arial"/>
                <a:ea typeface="ＭＳ Ｐゴシック" charset="0"/>
                <a:cs typeface="Arial"/>
              </a:rPr>
              <a:t>Nations Prophesied Against (Jeremiah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1. EGYPT (46:1-27)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defeated by Babylonians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2. PHILISTIA (47:1-7)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Egyptians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3. MOAB (48:1-47)</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 To be conquered by Babylon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4. AMMON (49:1-6)</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and re-established in </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5. EDOM  (49:7-22)</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become as Sodom and Gomorrah</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6. DAMASCUS (49:23-27)</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in a single day</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7. KEDAR &amp; HAZOR (49:28-35)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destroyed by Nebuchadnezzar</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8. ELAM (49:34-39)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Nebuchadnezzar and </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re-established during the millennium</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9. BABYLON (50:1–51:64)</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2" name="Text Box 4"/>
          <p:cNvSpPr txBox="1">
            <a:spLocks noChangeArrowheads="1"/>
          </p:cNvSpPr>
          <p:nvPr/>
        </p:nvSpPr>
        <p:spPr bwMode="auto">
          <a:xfrm>
            <a:off x="8458095" y="-4863"/>
            <a:ext cx="698500" cy="46196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rPr>
              <a:t>485</a:t>
            </a:r>
          </a:p>
        </p:txBody>
      </p:sp>
    </p:spTree>
    <p:extLst>
      <p:ext uri="{BB962C8B-B14F-4D97-AF65-F5344CB8AC3E}">
        <p14:creationId xmlns:p14="http://schemas.microsoft.com/office/powerpoint/2010/main" val="4252266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1" name="Picture 2" descr="TelBabylon1.jpg                                                00000002Untitled CD                    BAA33954:"/>
          <p:cNvPicPr>
            <a:picLocks noChangeAspect="1" noChangeArrowheads="1"/>
          </p:cNvPicPr>
          <p:nvPr/>
        </p:nvPicPr>
        <p:blipFill rotWithShape="1">
          <a:blip r:embed="rId2">
            <a:extLst>
              <a:ext uri="{28A0092B-C50C-407E-A947-70E740481C1C}">
                <a14:useLocalDpi xmlns:a14="http://schemas.microsoft.com/office/drawing/2010/main" val="0"/>
              </a:ext>
            </a:extLst>
          </a:blip>
          <a:srcRect l="1095"/>
          <a:stretch/>
        </p:blipFill>
        <p:spPr bwMode="auto">
          <a:xfrm>
            <a:off x="0" y="764704"/>
            <a:ext cx="9180512" cy="52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881743"/>
            <a:ext cx="4437112" cy="4893647"/>
          </a:xfrm>
          <a:prstGeom prst="rect">
            <a:avLst/>
          </a:prstGeom>
        </p:spPr>
        <p:txBody>
          <a:bodyPr wrap="square">
            <a:spAutoFit/>
          </a:bodyPr>
          <a:lstStyle/>
          <a:p>
            <a:pPr algn="r" defTabSz="685800" eaLnBrk="0" hangingPunct="0"/>
            <a:r>
              <a:rPr lang="en-US" b="1" dirty="0">
                <a:solidFill>
                  <a:prstClr val="white"/>
                </a:solidFill>
                <a:effectLst>
                  <a:glow rad="127000">
                    <a:prstClr val="black"/>
                  </a:glow>
                </a:effectLst>
                <a:latin typeface="Arial Narrow" charset="0"/>
                <a:ea typeface="Arial Narrow" charset="0"/>
                <a:cs typeface="Arial Narrow" charset="0"/>
              </a:rPr>
              <a:t>“Desert animals will move into the ruined city, and the houses will be haunted by howling creatures.</a:t>
            </a:r>
          </a:p>
          <a:p>
            <a:pPr algn="r" defTabSz="685800" eaLnBrk="0" hangingPunct="0"/>
            <a:r>
              <a:rPr lang="en-US" b="1" dirty="0">
                <a:solidFill>
                  <a:prstClr val="white"/>
                </a:solidFill>
                <a:effectLst>
                  <a:glow rad="127000">
                    <a:prstClr val="black"/>
                  </a:glow>
                </a:effectLst>
                <a:latin typeface="Arial Narrow" charset="0"/>
                <a:ea typeface="Arial Narrow" charset="0"/>
                <a:cs typeface="Arial Narrow" charset="0"/>
              </a:rPr>
              <a:t>Owls will live among the ruins,</a:t>
            </a:r>
          </a:p>
          <a:p>
            <a:pPr algn="r" defTabSz="685800" eaLnBrk="0" hangingPunct="0"/>
            <a:r>
              <a:rPr lang="en-US" b="1" dirty="0">
                <a:solidFill>
                  <a:prstClr val="white"/>
                </a:solidFill>
                <a:effectLst>
                  <a:glow rad="127000">
                    <a:prstClr val="black"/>
                  </a:glow>
                </a:effectLst>
                <a:latin typeface="Arial Narrow" charset="0"/>
                <a:ea typeface="Arial Narrow" charset="0"/>
                <a:cs typeface="Arial Narrow" charset="0"/>
              </a:rPr>
              <a:t>and wild goats will go there to dance.</a:t>
            </a:r>
          </a:p>
          <a:p>
            <a:pPr algn="r" defTabSz="685800" eaLnBrk="0" hangingPunct="0"/>
            <a:r>
              <a:rPr lang="en-US" b="1" baseline="30000" dirty="0">
                <a:solidFill>
                  <a:prstClr val="white"/>
                </a:solidFill>
                <a:effectLst>
                  <a:glow rad="127000">
                    <a:prstClr val="black"/>
                  </a:glow>
                </a:effectLst>
                <a:latin typeface="Arial Narrow" charset="0"/>
                <a:ea typeface="Arial Narrow" charset="0"/>
                <a:cs typeface="Arial Narrow" charset="0"/>
              </a:rPr>
              <a:t>22  </a:t>
            </a:r>
            <a:r>
              <a:rPr lang="en-US" b="1" dirty="0">
                <a:solidFill>
                  <a:prstClr val="white"/>
                </a:solidFill>
                <a:effectLst>
                  <a:glow rad="127000">
                    <a:prstClr val="black"/>
                  </a:glow>
                </a:effectLst>
                <a:latin typeface="Arial Narrow" charset="0"/>
                <a:ea typeface="Arial Narrow" charset="0"/>
                <a:cs typeface="Arial Narrow" charset="0"/>
              </a:rPr>
              <a:t>Hyenas will howl in its fortresses, and jackals will make dens in its luxurious palaces.</a:t>
            </a:r>
          </a:p>
          <a:p>
            <a:pPr algn="r" defTabSz="685800" eaLnBrk="0" hangingPunct="0"/>
            <a:r>
              <a:rPr lang="en-US" b="1" dirty="0">
                <a:solidFill>
                  <a:prstClr val="white"/>
                </a:solidFill>
                <a:effectLst>
                  <a:glow rad="127000">
                    <a:prstClr val="black"/>
                  </a:glow>
                </a:effectLst>
                <a:latin typeface="Arial Narrow" charset="0"/>
                <a:ea typeface="Arial Narrow" charset="0"/>
                <a:cs typeface="Arial Narrow" charset="0"/>
              </a:rPr>
              <a:t>Babylon’s days are numbered;</a:t>
            </a:r>
          </a:p>
          <a:p>
            <a:pPr algn="r" defTabSz="685800" eaLnBrk="0" hangingPunct="0"/>
            <a:r>
              <a:rPr lang="en-US" b="1" dirty="0">
                <a:solidFill>
                  <a:prstClr val="white"/>
                </a:solidFill>
                <a:effectLst>
                  <a:glow rad="127000">
                    <a:prstClr val="black"/>
                  </a:glow>
                </a:effectLst>
                <a:latin typeface="Arial Narrow" charset="0"/>
                <a:ea typeface="Arial Narrow" charset="0"/>
                <a:cs typeface="Arial Narrow" charset="0"/>
              </a:rPr>
              <a:t>its time of destruction will soon arrive”</a:t>
            </a:r>
          </a:p>
          <a:p>
            <a:pPr algn="r" defTabSz="685800" eaLnBrk="0" hangingPunct="0"/>
            <a:r>
              <a:rPr lang="en-US" b="1" dirty="0">
                <a:solidFill>
                  <a:srgbClr val="FDFFC6"/>
                </a:solidFill>
                <a:effectLst>
                  <a:glow rad="127000">
                    <a:prstClr val="black"/>
                  </a:glow>
                </a:effectLst>
                <a:latin typeface="Arial Narrow" charset="0"/>
                <a:ea typeface="Arial Narrow" charset="0"/>
                <a:cs typeface="Arial Narrow" charset="0"/>
              </a:rPr>
              <a:t>Isaiah 13:21–22  NLT</a:t>
            </a:r>
          </a:p>
        </p:txBody>
      </p:sp>
      <p:sp>
        <p:nvSpPr>
          <p:cNvPr id="3" name="Rectangle 2"/>
          <p:cNvSpPr/>
          <p:nvPr/>
        </p:nvSpPr>
        <p:spPr>
          <a:xfrm>
            <a:off x="85190" y="1844824"/>
            <a:ext cx="4401620" cy="646331"/>
          </a:xfrm>
          <a:prstGeom prst="rect">
            <a:avLst/>
          </a:prstGeom>
        </p:spPr>
        <p:txBody>
          <a:bodyPr wrap="square">
            <a:spAutoFit/>
          </a:bodyPr>
          <a:lstStyle/>
          <a:p>
            <a:pPr algn="ctr" defTabSz="685800" eaLnBrk="0" hangingPunct="0"/>
            <a:r>
              <a:rPr lang="en-US" sz="1800" b="1" dirty="0">
                <a:solidFill>
                  <a:prstClr val="white"/>
                </a:solidFill>
                <a:effectLst>
                  <a:glow rad="101600">
                    <a:prstClr val="black"/>
                  </a:glow>
                </a:effectLst>
                <a:latin typeface="Arial Narrow" charset="0"/>
                <a:ea typeface="Arial Narrow" charset="0"/>
                <a:cs typeface="Arial Narrow" charset="0"/>
              </a:rPr>
              <a:t>Present-day Hillah, </a:t>
            </a:r>
            <a:r>
              <a:rPr lang="en-US" sz="1800" b="1" dirty="0" err="1">
                <a:solidFill>
                  <a:prstClr val="white"/>
                </a:solidFill>
                <a:effectLst>
                  <a:glow rad="101600">
                    <a:prstClr val="black"/>
                  </a:glow>
                </a:effectLst>
                <a:latin typeface="Arial Narrow" charset="0"/>
                <a:ea typeface="Arial Narrow" charset="0"/>
                <a:cs typeface="Arial Narrow" charset="0"/>
              </a:rPr>
              <a:t>Babil</a:t>
            </a:r>
            <a:r>
              <a:rPr lang="en-US" sz="1800" b="1" dirty="0">
                <a:solidFill>
                  <a:prstClr val="white"/>
                </a:solidFill>
                <a:effectLst>
                  <a:glow rad="101600">
                    <a:prstClr val="black"/>
                  </a:glow>
                </a:effectLst>
                <a:latin typeface="Arial Narrow" charset="0"/>
                <a:ea typeface="Arial Narrow" charset="0"/>
                <a:cs typeface="Arial Narrow" charset="0"/>
              </a:rPr>
              <a:t> Governorate, Iraq</a:t>
            </a:r>
          </a:p>
          <a:p>
            <a:pPr algn="ctr" defTabSz="685800" eaLnBrk="0" hangingPunct="0"/>
            <a:r>
              <a:rPr lang="en-US" sz="1800" b="1" dirty="0">
                <a:solidFill>
                  <a:prstClr val="white"/>
                </a:solidFill>
                <a:effectLst>
                  <a:glow rad="101600">
                    <a:prstClr val="black"/>
                  </a:glow>
                </a:effectLst>
                <a:latin typeface="Arial Narrow" charset="0"/>
                <a:ea typeface="Arial Narrow" charset="0"/>
                <a:cs typeface="Arial Narrow" charset="0"/>
              </a:rPr>
              <a:t>53 miles south of Baghdad</a:t>
            </a:r>
          </a:p>
        </p:txBody>
      </p:sp>
    </p:spTree>
    <p:extLst>
      <p:ext uri="{BB962C8B-B14F-4D97-AF65-F5344CB8AC3E}">
        <p14:creationId xmlns:p14="http://schemas.microsoft.com/office/powerpoint/2010/main" val="24069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3" name="Picture 2" descr="&#13;Gog&amp;Magog.jpg                                                  00000229Iraq/Babylon                   BA9F7D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6193"/>
            <a:ext cx="91440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395536" y="29694"/>
            <a:ext cx="8352928" cy="92333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685800" eaLnBrk="0" hangingPunct="0">
              <a:defRPr/>
            </a:pPr>
            <a:r>
              <a:rPr lang="en-US" altLang="x-none"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“Her fateful time also will soon come and her days will not be prolonged.” </a:t>
            </a:r>
            <a:r>
              <a:rPr lang="en-US" altLang="x-none" sz="2100" b="1" dirty="0">
                <a:solidFill>
                  <a:srgbClr val="FFF4A9"/>
                </a:solidFill>
                <a:effectLst>
                  <a:glow rad="127000">
                    <a:prstClr val="black"/>
                  </a:glow>
                </a:effectLst>
                <a:latin typeface="Arial" panose="020B0604020202020204" pitchFamily="34" charset="0"/>
                <a:ea typeface="+mn-ea"/>
                <a:cs typeface="Arial" panose="020B0604020202020204" pitchFamily="34" charset="0"/>
              </a:rPr>
              <a:t>Isaiah 13:22b</a:t>
            </a:r>
          </a:p>
        </p:txBody>
      </p:sp>
    </p:spTree>
    <p:extLst>
      <p:ext uri="{BB962C8B-B14F-4D97-AF65-F5344CB8AC3E}">
        <p14:creationId xmlns:p14="http://schemas.microsoft.com/office/powerpoint/2010/main" val="34881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dissolve">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304FB7-2D2D-7744-93C6-9648508E5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52226" name="WordArt 2"/>
          <p:cNvSpPr>
            <a:spLocks noChangeArrowheads="1" noChangeShapeType="1" noTextEdit="1"/>
          </p:cNvSpPr>
          <p:nvPr/>
        </p:nvSpPr>
        <p:spPr bwMode="auto">
          <a:xfrm>
            <a:off x="899592" y="188640"/>
            <a:ext cx="760095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When was this prophecy fulfilled?</a:t>
            </a:r>
          </a:p>
        </p:txBody>
      </p:sp>
      <p:sp>
        <p:nvSpPr>
          <p:cNvPr id="125955" name="WordArt 3"/>
          <p:cNvSpPr>
            <a:spLocks noChangeArrowheads="1" noChangeShapeType="1" noTextEdit="1"/>
          </p:cNvSpPr>
          <p:nvPr/>
        </p:nvSpPr>
        <p:spPr bwMode="auto">
          <a:xfrm>
            <a:off x="628650" y="2667000"/>
            <a:ext cx="77724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When Babylon as a symbol for evil is destroyed</a:t>
            </a:r>
          </a:p>
        </p:txBody>
      </p:sp>
      <p:sp>
        <p:nvSpPr>
          <p:cNvPr id="125959" name="WordArt 7"/>
          <p:cNvSpPr>
            <a:spLocks noChangeArrowheads="1" noChangeShapeType="1" noTextEdit="1"/>
          </p:cNvSpPr>
          <p:nvPr/>
        </p:nvSpPr>
        <p:spPr bwMode="auto">
          <a:xfrm>
            <a:off x="628650" y="4800600"/>
            <a:ext cx="7772400"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a:solidFill>
                  <a:prstClr val="white"/>
                </a:solidFill>
                <a:effectLst>
                  <a:glow rad="127000">
                    <a:prstClr val="black"/>
                  </a:glow>
                  <a:outerShdw blurRad="63500" dist="38099" dir="2700000" algn="ctr" rotWithShape="0">
                    <a:prstClr val="black">
                      <a:alpha val="74997"/>
                    </a:prstClr>
                  </a:outerShdw>
                </a:effectLst>
                <a:latin typeface="Impact" charset="0"/>
                <a:ea typeface="Impact" charset="0"/>
                <a:cs typeface="Impact" charset="0"/>
              </a:rPr>
              <a:t>End of Tribulation when Antichrist is overthrown</a:t>
            </a:r>
          </a:p>
        </p:txBody>
      </p:sp>
    </p:spTree>
    <p:extLst>
      <p:ext uri="{BB962C8B-B14F-4D97-AF65-F5344CB8AC3E}">
        <p14:creationId xmlns:p14="http://schemas.microsoft.com/office/powerpoint/2010/main" val="152274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5959"/>
                                        </p:tgtEl>
                                        <p:attrNameLst>
                                          <p:attrName>style.visibility</p:attrName>
                                        </p:attrNameLst>
                                      </p:cBhvr>
                                      <p:to>
                                        <p:strVal val="visible"/>
                                      </p:to>
                                    </p:set>
                                    <p:animEffect transition="in" filter="wipe(up)">
                                      <p:cBhvr>
                                        <p:cTn id="12" dur="5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60" y="38476"/>
            <a:ext cx="9099938" cy="5118715"/>
          </a:xfrm>
          <a:prstGeom prst="rect">
            <a:avLst/>
          </a:prstGeom>
        </p:spPr>
      </p:pic>
      <p:sp>
        <p:nvSpPr>
          <p:cNvPr id="111619" name="Text Box 3"/>
          <p:cNvSpPr txBox="1">
            <a:spLocks noChangeArrowheads="1"/>
          </p:cNvSpPr>
          <p:nvPr/>
        </p:nvSpPr>
        <p:spPr bwMode="auto">
          <a:xfrm>
            <a:off x="4331495" y="3886200"/>
            <a:ext cx="926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eaLnBrk="0" hangingPunct="0">
              <a:defRPr/>
            </a:pPr>
            <a:endParaRPr lang="x-none" altLang="x-none" sz="1800">
              <a:solidFill>
                <a:prstClr val="black"/>
              </a:solidFill>
              <a:latin typeface="Times" charset="0"/>
              <a:ea typeface="+mn-ea"/>
              <a:cs typeface="+mn-cs"/>
            </a:endParaRPr>
          </a:p>
        </p:txBody>
      </p:sp>
      <p:sp>
        <p:nvSpPr>
          <p:cNvPr id="111620" name="Text Box 4"/>
          <p:cNvSpPr txBox="1">
            <a:spLocks noChangeArrowheads="1"/>
          </p:cNvSpPr>
          <p:nvPr/>
        </p:nvSpPr>
        <p:spPr bwMode="auto">
          <a:xfrm>
            <a:off x="123253" y="125044"/>
            <a:ext cx="5102616" cy="503214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685800" eaLnBrk="0" hangingPunct="0">
              <a:defRPr/>
            </a:pPr>
            <a:r>
              <a:rPr lang="en-US" altLang="x-none" sz="3300" b="1" dirty="0">
                <a:solidFill>
                  <a:prstClr val="white"/>
                </a:solidFill>
                <a:effectLst>
                  <a:glow rad="127000">
                    <a:prstClr val="black"/>
                  </a:glow>
                </a:effectLst>
                <a:latin typeface="Arial" panose="020B0604020202020204" pitchFamily="34" charset="0"/>
                <a:ea typeface="+mn-ea"/>
                <a:cs typeface="Arial" panose="020B0604020202020204" pitchFamily="34" charset="0"/>
              </a:rPr>
              <a:t>“Fallen, fallen is Babylon the great! … and were crying out as they saw the smoke of her burning, saying, ‘What city is like the great city? … for in one hour she has been laid waste!’”</a:t>
            </a:r>
            <a:r>
              <a:rPr lang="en-US" altLang="x-none" sz="3300" b="1" dirty="0">
                <a:solidFill>
                  <a:srgbClr val="FDFFC6"/>
                </a:solidFill>
                <a:effectLst>
                  <a:glow rad="127000">
                    <a:prstClr val="black"/>
                  </a:glow>
                </a:effectLst>
                <a:latin typeface="Arial" panose="020B0604020202020204" pitchFamily="34" charset="0"/>
                <a:ea typeface="+mn-ea"/>
                <a:cs typeface="Arial" panose="020B0604020202020204" pitchFamily="34" charset="0"/>
              </a:rPr>
              <a:t>   </a:t>
            </a:r>
          </a:p>
          <a:p>
            <a:pPr algn="r" defTabSz="685800" eaLnBrk="0" hangingPunct="0">
              <a:defRPr/>
            </a:pPr>
            <a:r>
              <a:rPr lang="en-US" altLang="x-none" b="1" dirty="0">
                <a:solidFill>
                  <a:srgbClr val="FDFFC6"/>
                </a:solidFill>
                <a:effectLst>
                  <a:glow rad="127000">
                    <a:prstClr val="black"/>
                  </a:glow>
                </a:effectLst>
                <a:latin typeface="Arial" panose="020B0604020202020204" pitchFamily="34" charset="0"/>
                <a:ea typeface="+mn-ea"/>
                <a:cs typeface="Arial" panose="020B0604020202020204" pitchFamily="34" charset="0"/>
              </a:rPr>
              <a:t>Revelation 18:2, 19</a:t>
            </a:r>
          </a:p>
        </p:txBody>
      </p:sp>
    </p:spTree>
    <p:extLst>
      <p:ext uri="{BB962C8B-B14F-4D97-AF65-F5344CB8AC3E}">
        <p14:creationId xmlns:p14="http://schemas.microsoft.com/office/powerpoint/2010/main" val="197292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26" y="35764"/>
            <a:ext cx="9144000" cy="5143500"/>
          </a:xfrm>
          <a:prstGeom prst="rect">
            <a:avLst/>
          </a:prstGeom>
        </p:spPr>
      </p:pic>
      <p:sp>
        <p:nvSpPr>
          <p:cNvPr id="2" name="TextBox 1"/>
          <p:cNvSpPr txBox="1"/>
          <p:nvPr/>
        </p:nvSpPr>
        <p:spPr>
          <a:xfrm>
            <a:off x="-17926" y="1185863"/>
            <a:ext cx="9144000" cy="707886"/>
          </a:xfrm>
          <a:prstGeom prst="rect">
            <a:avLst/>
          </a:prstGeom>
          <a:noFill/>
        </p:spPr>
        <p:txBody>
          <a:bodyPr wrap="square" rtlCol="0">
            <a:spAutoFit/>
          </a:bodyPr>
          <a:lstStyle/>
          <a:p>
            <a:pPr algn="ctr" defTabSz="685800" eaLnBrk="0" hangingPunct="0"/>
            <a:r>
              <a:rPr lang="en-US" sz="4000" b="1" dirty="0">
                <a:solidFill>
                  <a:srgbClr val="FFF4A9"/>
                </a:solidFill>
                <a:effectLst>
                  <a:glow rad="127000">
                    <a:prstClr val="black"/>
                  </a:glow>
                </a:effectLst>
                <a:latin typeface="Arial" panose="020B0604020202020204" pitchFamily="34" charset="0"/>
                <a:ea typeface="Franklin Gothic Heavy" charset="0"/>
                <a:cs typeface="Arial" panose="020B0604020202020204" pitchFamily="34" charset="0"/>
              </a:rPr>
              <a:t>God’s Plan for Babylon</a:t>
            </a:r>
          </a:p>
        </p:txBody>
      </p:sp>
      <p:sp>
        <p:nvSpPr>
          <p:cNvPr id="3" name="TextBox 2"/>
          <p:cNvSpPr txBox="1"/>
          <p:nvPr/>
        </p:nvSpPr>
        <p:spPr>
          <a:xfrm>
            <a:off x="611560" y="4149080"/>
            <a:ext cx="8401050" cy="2308324"/>
          </a:xfrm>
          <a:prstGeom prst="rect">
            <a:avLst/>
          </a:prstGeom>
          <a:noFill/>
        </p:spPr>
        <p:txBody>
          <a:bodyPr wrap="square" rtlCol="0">
            <a:spAutoFit/>
          </a:bodyPr>
          <a:lstStyle/>
          <a:p>
            <a:pPr defTabSz="685800" eaLnBrk="0" hangingPunct="0"/>
            <a:r>
              <a:rPr lang="en-US" b="1" dirty="0">
                <a:solidFill>
                  <a:prstClr val="white"/>
                </a:solidFill>
                <a:effectLst>
                  <a:glow rad="127000">
                    <a:prstClr val="black"/>
                  </a:glow>
                </a:effectLst>
                <a:latin typeface="Arial" panose="020B0604020202020204" pitchFamily="34" charset="0"/>
                <a:ea typeface="Franklin Gothic Heavy" charset="0"/>
                <a:cs typeface="Arial" panose="020B0604020202020204" pitchFamily="34" charset="0"/>
              </a:rPr>
              <a:t>Babylon fell, but will arise in the future that it may fall forever. Babylon falls that Israel may rise and that Israel’s Savior may come. Isaiah assures us that the Evil Empire will come to an end and the Everlasting Empire of the Righteous King of kings will come and never end. That is God’s word and we will witness it one day</a:t>
            </a:r>
            <a:r>
              <a:rPr lang="en-US" sz="2100" b="1" dirty="0">
                <a:solidFill>
                  <a:prstClr val="white"/>
                </a:solidFill>
                <a:effectLst>
                  <a:glow rad="127000">
                    <a:prstClr val="black"/>
                  </a:glow>
                </a:effectLst>
                <a:latin typeface="Arial" panose="020B0604020202020204" pitchFamily="34" charset="0"/>
                <a:ea typeface="Franklin Gothic Heavy" charset="0"/>
                <a:cs typeface="Arial" panose="020B0604020202020204" pitchFamily="34" charset="0"/>
              </a:rPr>
              <a:t>. </a:t>
            </a:r>
          </a:p>
        </p:txBody>
      </p:sp>
    </p:spTree>
    <p:extLst>
      <p:ext uri="{BB962C8B-B14F-4D97-AF65-F5344CB8AC3E}">
        <p14:creationId xmlns:p14="http://schemas.microsoft.com/office/powerpoint/2010/main" val="28503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14</a:t>
            </a:r>
          </a:p>
        </p:txBody>
      </p:sp>
    </p:spTree>
    <p:extLst>
      <p:ext uri="{BB962C8B-B14F-4D97-AF65-F5344CB8AC3E}">
        <p14:creationId xmlns:p14="http://schemas.microsoft.com/office/powerpoint/2010/main" val="3805733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375"/>
          <a:stretch/>
        </p:blipFill>
        <p:spPr bwMode="auto">
          <a:xfrm>
            <a:off x="-36512" y="2081386"/>
            <a:ext cx="9180512" cy="5236046"/>
          </a:xfrm>
          <a:prstGeom prst="rect">
            <a:avLst/>
          </a:prstGeom>
          <a:noFill/>
          <a:ln w="9525">
            <a:noFill/>
            <a:miter lim="800000"/>
            <a:headEnd/>
            <a:tailEnd/>
          </a:ln>
        </p:spPr>
      </p:pic>
      <p:sp>
        <p:nvSpPr>
          <p:cNvPr id="2" name="Rectangle 1"/>
          <p:cNvSpPr/>
          <p:nvPr/>
        </p:nvSpPr>
        <p:spPr>
          <a:xfrm>
            <a:off x="0" y="44624"/>
            <a:ext cx="9144000" cy="3539430"/>
          </a:xfrm>
          <a:prstGeom prst="rect">
            <a:avLst/>
          </a:prstGeom>
          <a:solidFill>
            <a:schemeClr val="tx1"/>
          </a:solidFill>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“But the L</a:t>
            </a:r>
            <a:r>
              <a:rPr kumimoji="0" lang="en-US" sz="24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ORD</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will have mercy on the descendants of Jacob. He will choose Israel as his special people once again. He will bring them back to settle once again in their own land. And people from many different nations will come and join them there and unite with the people of Israel. </a:t>
            </a: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Narrow" charset="0"/>
                <a:ea typeface="Arial Narrow" charset="0"/>
                <a:cs typeface="Arial Narrow" charset="0"/>
              </a:rPr>
              <a:t>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The nations of the world will help the people of Israel to return, and those who come to live in the L</a:t>
            </a:r>
            <a:r>
              <a:rPr kumimoji="0" lang="en-US" sz="24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ORD</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’s land will serve them. Those who captured Israel will themselves be captured, and Israel will rule over its enemies.”</a:t>
            </a:r>
          </a:p>
        </p:txBody>
      </p:sp>
      <p:sp>
        <p:nvSpPr>
          <p:cNvPr id="4" name="Rectangle 3">
            <a:extLst>
              <a:ext uri="{FF2B5EF4-FFF2-40B4-BE49-F238E27FC236}">
                <a16:creationId xmlns:a16="http://schemas.microsoft.com/office/drawing/2014/main" id="{F52B1A37-84AC-8781-F16F-30956CBD86E0}"/>
              </a:ext>
            </a:extLst>
          </p:cNvPr>
          <p:cNvSpPr/>
          <p:nvPr/>
        </p:nvSpPr>
        <p:spPr>
          <a:xfrm>
            <a:off x="6084168" y="6165304"/>
            <a:ext cx="2850282" cy="461665"/>
          </a:xfrm>
          <a:prstGeom prst="rect">
            <a:avLst/>
          </a:prstGeom>
          <a:solidFill>
            <a:schemeClr val="tx1"/>
          </a:solid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Isaiah 14:1–2 NLT</a:t>
            </a:r>
          </a:p>
        </p:txBody>
      </p:sp>
    </p:spTree>
    <p:extLst>
      <p:ext uri="{BB962C8B-B14F-4D97-AF65-F5344CB8AC3E}">
        <p14:creationId xmlns:p14="http://schemas.microsoft.com/office/powerpoint/2010/main" val="31688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6"/>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Isaiah 14:</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2-</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3 (NLT)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"The nations of the world will help the people of Israel to return, and those who come to live in the L</a:t>
            </a:r>
            <a:r>
              <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ORD</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’s land will serve them. Those who captured Israel will themselves be captured, and Israel will rule over its enemies. </a:t>
            </a:r>
            <a:r>
              <a:rPr kumimoji="0" lang="en-US" sz="3600" b="1" i="0" u="none" strike="noStrike" kern="1200" cap="none" spc="0" normalizeH="0" baseline="3000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3</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In that wonderful day when the L</a:t>
            </a:r>
            <a:r>
              <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ORD</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gives his people </a:t>
            </a:r>
            <a:r>
              <a:rPr kumimoji="0" lang="en-US" sz="36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rest</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from sorrow and fear, from slavery and chains"</a:t>
            </a:r>
            <a:endParaRPr kumimoji="0" lang="en-US"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p:txBody>
      </p:sp>
    </p:spTree>
    <p:extLst>
      <p:ext uri="{BB962C8B-B14F-4D97-AF65-F5344CB8AC3E}">
        <p14:creationId xmlns:p14="http://schemas.microsoft.com/office/powerpoint/2010/main" val="326736208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2" descr="&#13;MIllglory.jpg                                                  00020133WBM2                           BACC002F:"/>
          <p:cNvPicPr>
            <a:picLocks noChangeAspect="1" noChangeArrowheads="1"/>
          </p:cNvPicPr>
          <p:nvPr/>
        </p:nvPicPr>
        <p:blipFill rotWithShape="1">
          <a:blip r:embed="rId2">
            <a:extLst>
              <a:ext uri="{28A0092B-C50C-407E-A947-70E740481C1C}">
                <a14:useLocalDpi xmlns:a14="http://schemas.microsoft.com/office/drawing/2010/main" val="0"/>
              </a:ext>
            </a:extLst>
          </a:blip>
          <a:srcRect b="1219"/>
          <a:stretch/>
        </p:blipFill>
        <p:spPr bwMode="auto">
          <a:xfrm>
            <a:off x="0" y="404665"/>
            <a:ext cx="91440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WordArt 3"/>
          <p:cNvSpPr>
            <a:spLocks noChangeArrowheads="1" noChangeShapeType="1" noTextEdit="1"/>
          </p:cNvSpPr>
          <p:nvPr/>
        </p:nvSpPr>
        <p:spPr bwMode="auto">
          <a:xfrm>
            <a:off x="1857375" y="5235956"/>
            <a:ext cx="51435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700" kern="10">
                <a:effectLst>
                  <a:glow rad="50800">
                    <a:schemeClr val="tx1"/>
                  </a:glow>
                  <a:outerShdw blurRad="63500" dist="38099" dir="2700000" algn="ctr" rotWithShape="0">
                    <a:srgbClr val="1B1D12">
                      <a:alpha val="74997"/>
                    </a:srgbClr>
                  </a:outerShdw>
                </a:effectLst>
                <a:latin typeface="Impact" charset="0"/>
                <a:ea typeface="Impact" charset="0"/>
                <a:cs typeface="Impact" charset="0"/>
              </a:rPr>
              <a:t>Triumphal Taunt</a:t>
            </a:r>
            <a:endParaRPr lang="en-US" sz="2700" kern="10" dirty="0">
              <a:effectLst>
                <a:glow rad="50800">
                  <a:schemeClr val="tx1"/>
                </a:glow>
                <a:outerShdw blurRad="63500" dist="38099" dir="2700000" algn="ctr" rotWithShape="0">
                  <a:srgbClr val="1B1D12">
                    <a:alpha val="74997"/>
                  </a:srgbClr>
                </a:outerShdw>
              </a:effectLst>
              <a:latin typeface="Impact" charset="0"/>
              <a:ea typeface="Impact" charset="0"/>
              <a:cs typeface="Impact" charset="0"/>
            </a:endParaRPr>
          </a:p>
        </p:txBody>
      </p:sp>
      <p:sp>
        <p:nvSpPr>
          <p:cNvPr id="30723" name="WordArt 4"/>
          <p:cNvSpPr>
            <a:spLocks noChangeArrowheads="1" noChangeShapeType="1" noTextEdit="1"/>
          </p:cNvSpPr>
          <p:nvPr/>
        </p:nvSpPr>
        <p:spPr bwMode="auto">
          <a:xfrm>
            <a:off x="1857375" y="552207"/>
            <a:ext cx="4714875" cy="716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700" kern="10" dirty="0">
                <a:gradFill rotWithShape="1">
                  <a:gsLst>
                    <a:gs pos="0">
                      <a:srgbClr val="FFFF00"/>
                    </a:gs>
                    <a:gs pos="100000">
                      <a:srgbClr val="FF9933"/>
                    </a:gs>
                  </a:gsLst>
                  <a:path path="rect">
                    <a:fillToRect l="50000" t="50000" r="50000" b="50000"/>
                  </a:path>
                </a:gradFill>
                <a:effectLst>
                  <a:glow rad="50800">
                    <a:schemeClr val="tx1"/>
                  </a:glow>
                  <a:outerShdw blurRad="63500" dist="38099" dir="2700000" algn="ctr" rotWithShape="0">
                    <a:srgbClr val="1B1D12">
                      <a:alpha val="74997"/>
                    </a:srgbClr>
                  </a:outerShdw>
                </a:effectLst>
                <a:latin typeface="Eurostile Bold" charset="0"/>
                <a:ea typeface="Eurostile Bold" charset="0"/>
                <a:cs typeface="Eurostile Bold" charset="0"/>
              </a:rPr>
              <a:t>THE MILLENNIUM</a:t>
            </a:r>
          </a:p>
        </p:txBody>
      </p:sp>
      <p:sp>
        <p:nvSpPr>
          <p:cNvPr id="2" name="Rectangle 1"/>
          <p:cNvSpPr/>
          <p:nvPr/>
        </p:nvSpPr>
        <p:spPr>
          <a:xfrm>
            <a:off x="2286000" y="5683314"/>
            <a:ext cx="4286250" cy="553998"/>
          </a:xfrm>
          <a:prstGeom prst="rect">
            <a:avLst/>
          </a:prstGeom>
        </p:spPr>
        <p:txBody>
          <a:bodyPr wrap="square">
            <a:spAutoFit/>
          </a:bodyPr>
          <a:lstStyle/>
          <a:p>
            <a:pPr algn="ctr"/>
            <a:r>
              <a:rPr lang="en-US" sz="3000" kern="10" dirty="0">
                <a:solidFill>
                  <a:srgbClr val="FFF692"/>
                </a:solidFill>
                <a:effectLst>
                  <a:glow rad="50800">
                    <a:schemeClr val="tx1"/>
                  </a:glow>
                  <a:outerShdw blurRad="63500" dist="38099" dir="2700000" algn="ctr" rotWithShape="0">
                    <a:srgbClr val="1B1D12">
                      <a:alpha val="74997"/>
                    </a:srgbClr>
                  </a:outerShdw>
                </a:effectLst>
                <a:latin typeface="Impact" charset="0"/>
                <a:ea typeface="Impact" charset="0"/>
                <a:cs typeface="Impact" charset="0"/>
              </a:rPr>
              <a:t>Parable against Pride</a:t>
            </a:r>
          </a:p>
        </p:txBody>
      </p:sp>
    </p:spTree>
    <p:extLst>
      <p:ext uri="{BB962C8B-B14F-4D97-AF65-F5344CB8AC3E}">
        <p14:creationId xmlns:p14="http://schemas.microsoft.com/office/powerpoint/2010/main" val="4027913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705872" y="3384649"/>
            <a:ext cx="8115300" cy="2616101"/>
          </a:xfrm>
          <a:prstGeom prst="rect">
            <a:avLst/>
          </a:prstGeom>
        </p:spPr>
        <p:txBody>
          <a:bodyPr wrap="square">
            <a:spAutoFit/>
          </a:bodyPr>
          <a:lstStyle/>
          <a:p>
            <a:r>
              <a:rPr lang="en-US" sz="2800" b="1" dirty="0">
                <a:effectLst>
                  <a:glow rad="101600">
                    <a:schemeClr val="tx1"/>
                  </a:glow>
                </a:effectLst>
                <a:latin typeface="Arial Narrow" charset="0"/>
                <a:ea typeface="Arial Narrow" charset="0"/>
                <a:cs typeface="Arial Narrow" charset="0"/>
              </a:rPr>
              <a:t>“How the oppressor has ceased, and how fury has ceased! The L</a:t>
            </a:r>
            <a:r>
              <a:rPr lang="en-US" b="1" dirty="0">
                <a:effectLst>
                  <a:glow rad="101600">
                    <a:schemeClr val="tx1"/>
                  </a:glow>
                </a:effectLst>
                <a:latin typeface="Arial Narrow" charset="0"/>
                <a:ea typeface="Arial Narrow" charset="0"/>
                <a:cs typeface="Arial Narrow" charset="0"/>
              </a:rPr>
              <a:t>ORD</a:t>
            </a:r>
            <a:r>
              <a:rPr lang="en-US" sz="2800" b="1" dirty="0">
                <a:effectLst>
                  <a:glow rad="101600">
                    <a:schemeClr val="tx1"/>
                  </a:glow>
                </a:effectLst>
                <a:latin typeface="Arial Narrow" charset="0"/>
                <a:ea typeface="Arial Narrow" charset="0"/>
                <a:cs typeface="Arial Narrow" charset="0"/>
              </a:rPr>
              <a:t> has broken the staff of the wicked, the scepter of rulers which used to strike the peoples in fury with unceasing strokes, which subdued the nations in anger with unrestrained persecution.”  </a:t>
            </a:r>
          </a:p>
          <a:p>
            <a:pPr algn="r"/>
            <a:r>
              <a:rPr lang="en-US" b="1" dirty="0">
                <a:solidFill>
                  <a:srgbClr val="FFF90E"/>
                </a:solidFill>
                <a:effectLst>
                  <a:glow rad="101600">
                    <a:schemeClr val="tx1"/>
                  </a:glow>
                </a:effectLst>
                <a:latin typeface="Arial Narrow" charset="0"/>
                <a:ea typeface="Arial Narrow" charset="0"/>
                <a:cs typeface="Arial Narrow" charset="0"/>
              </a:rPr>
              <a:t>Isaiah 14:5–6</a:t>
            </a:r>
          </a:p>
        </p:txBody>
      </p:sp>
      <p:sp>
        <p:nvSpPr>
          <p:cNvPr id="3" name="TextBox 2"/>
          <p:cNvSpPr txBox="1"/>
          <p:nvPr/>
        </p:nvSpPr>
        <p:spPr>
          <a:xfrm>
            <a:off x="705872" y="857250"/>
            <a:ext cx="7894725" cy="600164"/>
          </a:xfrm>
          <a:prstGeom prst="rect">
            <a:avLst/>
          </a:prstGeom>
          <a:noFill/>
        </p:spPr>
        <p:txBody>
          <a:bodyPr wrap="none" rtlCol="0">
            <a:spAutoFit/>
          </a:bodyPr>
          <a:lstStyle/>
          <a:p>
            <a:r>
              <a:rPr lang="en-US" sz="3300" dirty="0">
                <a:solidFill>
                  <a:srgbClr val="FFF692"/>
                </a:solidFill>
                <a:effectLst>
                  <a:glow rad="101600">
                    <a:schemeClr val="tx1"/>
                  </a:glow>
                </a:effectLst>
                <a:latin typeface="Franklin Gothic Heavy" charset="0"/>
                <a:ea typeface="Franklin Gothic Heavy" charset="0"/>
                <a:cs typeface="Franklin Gothic Heavy" charset="0"/>
              </a:rPr>
              <a:t>The Punishment of the King of Babylon</a:t>
            </a:r>
          </a:p>
        </p:txBody>
      </p:sp>
    </p:spTree>
    <p:extLst>
      <p:ext uri="{BB962C8B-B14F-4D97-AF65-F5344CB8AC3E}">
        <p14:creationId xmlns:p14="http://schemas.microsoft.com/office/powerpoint/2010/main" val="36327839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13</a:t>
            </a:r>
          </a:p>
        </p:txBody>
      </p:sp>
    </p:spTree>
    <p:extLst>
      <p:ext uri="{BB962C8B-B14F-4D97-AF65-F5344CB8AC3E}">
        <p14:creationId xmlns:p14="http://schemas.microsoft.com/office/powerpoint/2010/main" val="807962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971550" y="3143250"/>
            <a:ext cx="7429500" cy="2246769"/>
          </a:xfrm>
          <a:prstGeom prst="rect">
            <a:avLst/>
          </a:prstGeom>
        </p:spPr>
        <p:txBody>
          <a:bodyPr wrap="square">
            <a:spAutoFit/>
          </a:bodyPr>
          <a:lstStyle/>
          <a:p>
            <a:r>
              <a:rPr lang="en-US" sz="2800" b="1" dirty="0">
                <a:effectLst>
                  <a:glow rad="101600">
                    <a:schemeClr val="tx1"/>
                  </a:glow>
                </a:effectLst>
                <a:latin typeface="Arial Narrow" charset="0"/>
                <a:ea typeface="Arial Narrow" charset="0"/>
                <a:cs typeface="Arial Narrow" charset="0"/>
              </a:rPr>
              <a:t>“The whole earth is at rest and is quiet; They break forth into shouts of joy. ‘Even the cypress trees rejoice over you, and the cedars of Lebanon, saying, ‘Since you were laid low, no tree cutter comes up against us.’”  </a:t>
            </a:r>
            <a:r>
              <a:rPr lang="en-US" b="1" dirty="0">
                <a:solidFill>
                  <a:srgbClr val="FFF692"/>
                </a:solidFill>
                <a:effectLst>
                  <a:glow rad="101600">
                    <a:schemeClr val="tx1"/>
                  </a:glow>
                </a:effectLst>
                <a:latin typeface="Arial Narrow" charset="0"/>
                <a:ea typeface="Arial Narrow" charset="0"/>
                <a:cs typeface="Arial Narrow" charset="0"/>
              </a:rPr>
              <a:t>Isaiah 14:7–8</a:t>
            </a:r>
          </a:p>
        </p:txBody>
      </p:sp>
      <p:sp>
        <p:nvSpPr>
          <p:cNvPr id="4" name="WordArt 6"/>
          <p:cNvSpPr>
            <a:spLocks noChangeArrowheads="1" noChangeShapeType="1" noTextEdit="1"/>
          </p:cNvSpPr>
          <p:nvPr/>
        </p:nvSpPr>
        <p:spPr bwMode="auto">
          <a:xfrm>
            <a:off x="685800" y="1085850"/>
            <a:ext cx="76009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700" kern="10" dirty="0">
                <a:solidFill>
                  <a:schemeClr val="accent4">
                    <a:lumMod val="40000"/>
                    <a:lumOff val="60000"/>
                  </a:schemeClr>
                </a:solidFill>
                <a:effectLst>
                  <a:glow rad="76200">
                    <a:schemeClr val="tx1"/>
                  </a:glow>
                  <a:outerShdw blurRad="63500" dist="38099" dir="2700000" algn="ctr" rotWithShape="0">
                    <a:srgbClr val="1B1D12">
                      <a:alpha val="74997"/>
                    </a:srgbClr>
                  </a:outerShdw>
                </a:effectLst>
                <a:latin typeface="Impact" charset="0"/>
                <a:ea typeface="Impact" charset="0"/>
                <a:cs typeface="Impact" charset="0"/>
              </a:rPr>
              <a:t>Eschatological Sense of</a:t>
            </a:r>
          </a:p>
          <a:p>
            <a:pPr algn="ctr"/>
            <a:r>
              <a:rPr lang="en-US" sz="2700" kern="10" dirty="0">
                <a:solidFill>
                  <a:schemeClr val="accent4">
                    <a:lumMod val="40000"/>
                    <a:lumOff val="60000"/>
                  </a:schemeClr>
                </a:solidFill>
                <a:effectLst>
                  <a:glow rad="76200">
                    <a:schemeClr val="tx1"/>
                  </a:glow>
                  <a:outerShdw blurRad="63500" dist="38099" dir="2700000" algn="ctr" rotWithShape="0">
                    <a:srgbClr val="1B1D12">
                      <a:alpha val="74997"/>
                    </a:srgbClr>
                  </a:outerShdw>
                </a:effectLst>
                <a:latin typeface="Impact" charset="0"/>
                <a:ea typeface="Impact" charset="0"/>
                <a:cs typeface="Impact" charset="0"/>
              </a:rPr>
              <a:t>Security and Safety</a:t>
            </a:r>
          </a:p>
        </p:txBody>
      </p:sp>
    </p:spTree>
    <p:extLst>
      <p:ext uri="{BB962C8B-B14F-4D97-AF65-F5344CB8AC3E}">
        <p14:creationId xmlns:p14="http://schemas.microsoft.com/office/powerpoint/2010/main" val="24682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14950" y="1"/>
            <a:ext cx="3714750" cy="6740307"/>
          </a:xfrm>
          <a:prstGeom prst="rect">
            <a:avLst/>
          </a:prstGeom>
        </p:spPr>
        <p:txBody>
          <a:bodyPr wrap="square">
            <a:spAutoFit/>
          </a:bodyPr>
          <a:lstStyle/>
          <a:p>
            <a:r>
              <a:rPr lang="en-US" b="1" dirty="0">
                <a:effectLst>
                  <a:glow rad="88900">
                    <a:schemeClr val="tx1"/>
                  </a:glow>
                </a:effectLst>
                <a:latin typeface="Arial Narrow" charset="0"/>
                <a:ea typeface="Arial Narrow" charset="0"/>
                <a:cs typeface="Arial Narrow" charset="0"/>
              </a:rPr>
              <a:t>“</a:t>
            </a:r>
            <a:r>
              <a:rPr lang="en-US" b="1" dirty="0" err="1">
                <a:effectLst>
                  <a:glow rad="88900">
                    <a:schemeClr val="tx1"/>
                  </a:glow>
                </a:effectLst>
                <a:latin typeface="Arial Narrow" charset="0"/>
                <a:ea typeface="Arial Narrow" charset="0"/>
                <a:cs typeface="Arial Narrow" charset="0"/>
              </a:rPr>
              <a:t>Sheol</a:t>
            </a:r>
            <a:r>
              <a:rPr lang="en-US" b="1" dirty="0">
                <a:effectLst>
                  <a:glow rad="88900">
                    <a:schemeClr val="tx1"/>
                  </a:glow>
                </a:effectLst>
                <a:latin typeface="Arial Narrow" charset="0"/>
                <a:ea typeface="Arial Narrow" charset="0"/>
                <a:cs typeface="Arial Narrow" charset="0"/>
              </a:rPr>
              <a:t> from beneath is excited over you to meet you when you come; It arouses for you the spirits of the dead, all the leaders of the earth; It raises all the kings of the nations from their thrones. They will all respond and say to you, ‘Even you have been made weak as we, you have become like us. Your pomp and the music of your harps have been brought down to </a:t>
            </a:r>
            <a:r>
              <a:rPr lang="en-US" b="1" dirty="0" err="1">
                <a:effectLst>
                  <a:glow rad="88900">
                    <a:schemeClr val="tx1"/>
                  </a:glow>
                </a:effectLst>
                <a:latin typeface="Arial Narrow" charset="0"/>
                <a:ea typeface="Arial Narrow" charset="0"/>
                <a:cs typeface="Arial Narrow" charset="0"/>
              </a:rPr>
              <a:t>Sheol</a:t>
            </a:r>
            <a:r>
              <a:rPr lang="en-US" b="1" dirty="0">
                <a:effectLst>
                  <a:glow rad="88900">
                    <a:schemeClr val="tx1"/>
                  </a:glow>
                </a:effectLst>
                <a:latin typeface="Arial Narrow" charset="0"/>
                <a:ea typeface="Arial Narrow" charset="0"/>
                <a:cs typeface="Arial Narrow" charset="0"/>
              </a:rPr>
              <a:t>; Maggots are spread out as your bed beneath you, and worms are your covering.’”  </a:t>
            </a:r>
            <a:r>
              <a:rPr lang="en-US" b="1" dirty="0">
                <a:solidFill>
                  <a:srgbClr val="FFF692"/>
                </a:solidFill>
                <a:effectLst>
                  <a:glow rad="88900">
                    <a:schemeClr val="tx1"/>
                  </a:glow>
                </a:effectLst>
                <a:latin typeface="Arial Narrow" charset="0"/>
                <a:ea typeface="Arial Narrow" charset="0"/>
                <a:cs typeface="Arial Narrow" charset="0"/>
              </a:rPr>
              <a:t>Isaiah 14:9–11</a:t>
            </a:r>
          </a:p>
        </p:txBody>
      </p:sp>
      <p:pic>
        <p:nvPicPr>
          <p:cNvPr id="3" name="Picture 2"/>
          <p:cNvPicPr>
            <a:picLocks noChangeAspect="1"/>
          </p:cNvPicPr>
          <p:nvPr/>
        </p:nvPicPr>
        <p:blipFill>
          <a:blip r:embed="rId2"/>
          <a:stretch>
            <a:fillRect/>
          </a:stretch>
        </p:blipFill>
        <p:spPr>
          <a:xfrm>
            <a:off x="0" y="867103"/>
            <a:ext cx="5314950" cy="5132717"/>
          </a:xfrm>
          <a:prstGeom prst="rect">
            <a:avLst/>
          </a:prstGeom>
        </p:spPr>
      </p:pic>
    </p:spTree>
    <p:extLst>
      <p:ext uri="{BB962C8B-B14F-4D97-AF65-F5344CB8AC3E}">
        <p14:creationId xmlns:p14="http://schemas.microsoft.com/office/powerpoint/2010/main" val="297286497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Text Box 5"/>
          <p:cNvSpPr txBox="1">
            <a:spLocks noChangeArrowheads="1"/>
          </p:cNvSpPr>
          <p:nvPr/>
        </p:nvSpPr>
        <p:spPr bwMode="auto">
          <a:xfrm>
            <a:off x="395537" y="1340768"/>
            <a:ext cx="8234114" cy="373948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685800" eaLnBrk="0" hangingPunct="0">
              <a:defRPr/>
            </a:pP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“How you have fallen from heaven,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O star of the morning</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son of the dawn</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 You have been cut down to the earth, you who have weakened the nations! But you said in your heart,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I will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ascend to heaven;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I will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raise my throne above the stars of God,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I will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sit on the mount of the assembly in the recesses of the north.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I will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ascend above the heights of the clouds;     </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I will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make</a:t>
            </a:r>
            <a:r>
              <a:rPr lang="en-US" altLang="x-none" b="1" dirty="0">
                <a:solidFill>
                  <a:srgbClr val="FFFBBF"/>
                </a:solidFill>
                <a:effectLst>
                  <a:glow rad="76200">
                    <a:prstClr val="black"/>
                  </a:glow>
                </a:effectLst>
                <a:latin typeface="Arial" panose="020B0604020202020204" pitchFamily="34" charset="0"/>
                <a:ea typeface="+mn-ea"/>
                <a:cs typeface="Arial" panose="020B0604020202020204" pitchFamily="34" charset="0"/>
              </a:rPr>
              <a:t> </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myself like the Most High. Nevertheless you will be thrust down to </a:t>
            </a:r>
            <a:r>
              <a:rPr lang="en-US" altLang="x-none" b="1" dirty="0" err="1">
                <a:solidFill>
                  <a:prstClr val="white"/>
                </a:solidFill>
                <a:effectLst>
                  <a:glow rad="76200">
                    <a:prstClr val="black"/>
                  </a:glow>
                </a:effectLst>
                <a:latin typeface="Arial" panose="020B0604020202020204" pitchFamily="34" charset="0"/>
                <a:ea typeface="+mn-ea"/>
                <a:cs typeface="Arial" panose="020B0604020202020204" pitchFamily="34" charset="0"/>
              </a:rPr>
              <a:t>Sheol</a:t>
            </a:r>
            <a:r>
              <a:rPr lang="en-US" altLang="x-none" b="1" dirty="0">
                <a:solidFill>
                  <a:prstClr val="white"/>
                </a:solidFill>
                <a:effectLst>
                  <a:glow rad="76200">
                    <a:prstClr val="black"/>
                  </a:glow>
                </a:effectLst>
                <a:latin typeface="Arial" panose="020B0604020202020204" pitchFamily="34" charset="0"/>
                <a:ea typeface="+mn-ea"/>
                <a:cs typeface="Arial" panose="020B0604020202020204" pitchFamily="34" charset="0"/>
              </a:rPr>
              <a:t>, to the recesses of the pit.”</a:t>
            </a:r>
            <a:r>
              <a:rPr lang="en-US" altLang="x-none" b="1" dirty="0">
                <a:solidFill>
                  <a:srgbClr val="FFFF0A"/>
                </a:solidFill>
                <a:effectLst>
                  <a:glow rad="76200">
                    <a:prstClr val="black"/>
                  </a:glow>
                </a:effectLst>
                <a:latin typeface="Arial" panose="020B0604020202020204" pitchFamily="34" charset="0"/>
                <a:ea typeface="+mn-ea"/>
                <a:cs typeface="Arial" panose="020B0604020202020204" pitchFamily="34" charset="0"/>
              </a:rPr>
              <a:t>  </a:t>
            </a:r>
            <a:r>
              <a:rPr lang="en-US" altLang="x-none" sz="2100" b="1" dirty="0">
                <a:solidFill>
                  <a:srgbClr val="FDFFC6"/>
                </a:solidFill>
                <a:effectLst>
                  <a:glow rad="76200">
                    <a:prstClr val="black"/>
                  </a:glow>
                </a:effectLst>
                <a:latin typeface="Arial" panose="020B0604020202020204" pitchFamily="34" charset="0"/>
                <a:ea typeface="+mn-ea"/>
                <a:cs typeface="Arial" panose="020B0604020202020204" pitchFamily="34" charset="0"/>
              </a:rPr>
              <a:t>Isaiah 14:12-15</a:t>
            </a:r>
          </a:p>
        </p:txBody>
      </p:sp>
    </p:spTree>
    <p:extLst>
      <p:ext uri="{BB962C8B-B14F-4D97-AF65-F5344CB8AC3E}">
        <p14:creationId xmlns:p14="http://schemas.microsoft.com/office/powerpoint/2010/main" val="3021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95" y="857250"/>
            <a:ext cx="9170894" cy="5143500"/>
          </a:xfrm>
          <a:prstGeom prst="rect">
            <a:avLst/>
          </a:prstGeom>
        </p:spPr>
      </p:pic>
      <p:sp>
        <p:nvSpPr>
          <p:cNvPr id="2" name="Rectangle 1"/>
          <p:cNvSpPr/>
          <p:nvPr/>
        </p:nvSpPr>
        <p:spPr>
          <a:xfrm>
            <a:off x="643777" y="3943350"/>
            <a:ext cx="7829550" cy="1938992"/>
          </a:xfrm>
          <a:prstGeom prst="rect">
            <a:avLst/>
          </a:prstGeom>
        </p:spPr>
        <p:txBody>
          <a:bodyPr wrap="square">
            <a:spAutoFit/>
          </a:bodyPr>
          <a:lstStyle/>
          <a:p>
            <a:r>
              <a:rPr lang="en-US" b="1" dirty="0">
                <a:effectLst>
                  <a:glow rad="101600">
                    <a:schemeClr val="tx1"/>
                  </a:glow>
                </a:effectLst>
                <a:latin typeface="Arial Narrow" charset="0"/>
                <a:ea typeface="Arial Narrow" charset="0"/>
                <a:cs typeface="Arial Narrow" charset="0"/>
              </a:rPr>
              <a:t>“But you said in your heart, ‘</a:t>
            </a:r>
            <a:r>
              <a:rPr lang="en-US" b="1" dirty="0">
                <a:solidFill>
                  <a:srgbClr val="FFF692"/>
                </a:solidFill>
                <a:effectLst>
                  <a:glow rad="101600">
                    <a:schemeClr val="tx1"/>
                  </a:glow>
                </a:effectLst>
                <a:latin typeface="Arial Narrow" charset="0"/>
                <a:ea typeface="Arial Narrow" charset="0"/>
                <a:cs typeface="Arial Narrow" charset="0"/>
              </a:rPr>
              <a:t>I will </a:t>
            </a:r>
            <a:r>
              <a:rPr lang="en-US" b="1" dirty="0">
                <a:effectLst>
                  <a:glow rad="101600">
                    <a:schemeClr val="tx1"/>
                  </a:glow>
                </a:effectLst>
                <a:latin typeface="Arial Narrow" charset="0"/>
                <a:ea typeface="Arial Narrow" charset="0"/>
                <a:cs typeface="Arial Narrow" charset="0"/>
              </a:rPr>
              <a:t>ascend to heaven; </a:t>
            </a:r>
            <a:r>
              <a:rPr lang="en-US" b="1" dirty="0">
                <a:solidFill>
                  <a:srgbClr val="FFF692"/>
                </a:solidFill>
                <a:effectLst>
                  <a:glow rad="101600">
                    <a:schemeClr val="tx1"/>
                  </a:glow>
                </a:effectLst>
                <a:latin typeface="Arial Narrow" charset="0"/>
                <a:ea typeface="Arial Narrow" charset="0"/>
                <a:cs typeface="Arial Narrow" charset="0"/>
              </a:rPr>
              <a:t>I will </a:t>
            </a:r>
            <a:r>
              <a:rPr lang="en-US" b="1" dirty="0">
                <a:effectLst>
                  <a:glow rad="101600">
                    <a:schemeClr val="tx1"/>
                  </a:glow>
                </a:effectLst>
                <a:latin typeface="Arial Narrow" charset="0"/>
                <a:ea typeface="Arial Narrow" charset="0"/>
                <a:cs typeface="Arial Narrow" charset="0"/>
              </a:rPr>
              <a:t>raise my throne above the stars of God, and </a:t>
            </a:r>
            <a:r>
              <a:rPr lang="en-US" b="1" dirty="0">
                <a:solidFill>
                  <a:srgbClr val="FFF692"/>
                </a:solidFill>
                <a:effectLst>
                  <a:glow rad="101600">
                    <a:schemeClr val="tx1"/>
                  </a:glow>
                </a:effectLst>
                <a:latin typeface="Arial Narrow" charset="0"/>
                <a:ea typeface="Arial Narrow" charset="0"/>
                <a:cs typeface="Arial Narrow" charset="0"/>
              </a:rPr>
              <a:t>I will </a:t>
            </a:r>
            <a:r>
              <a:rPr lang="en-US" b="1" dirty="0">
                <a:effectLst>
                  <a:glow rad="101600">
                    <a:schemeClr val="tx1"/>
                  </a:glow>
                </a:effectLst>
                <a:latin typeface="Arial Narrow" charset="0"/>
                <a:ea typeface="Arial Narrow" charset="0"/>
                <a:cs typeface="Arial Narrow" charset="0"/>
              </a:rPr>
              <a:t>sit on the mount of assembly In the recesses of the north. ‘</a:t>
            </a:r>
            <a:r>
              <a:rPr lang="en-US" b="1" dirty="0">
                <a:solidFill>
                  <a:srgbClr val="FFF692"/>
                </a:solidFill>
                <a:effectLst>
                  <a:glow rad="101600">
                    <a:schemeClr val="tx1"/>
                  </a:glow>
                </a:effectLst>
                <a:latin typeface="Arial Narrow" charset="0"/>
                <a:ea typeface="Arial Narrow" charset="0"/>
                <a:cs typeface="Arial Narrow" charset="0"/>
              </a:rPr>
              <a:t>I will </a:t>
            </a:r>
            <a:r>
              <a:rPr lang="en-US" b="1" dirty="0">
                <a:effectLst>
                  <a:glow rad="101600">
                    <a:schemeClr val="tx1"/>
                  </a:glow>
                </a:effectLst>
                <a:latin typeface="Arial Narrow" charset="0"/>
                <a:ea typeface="Arial Narrow" charset="0"/>
                <a:cs typeface="Arial Narrow" charset="0"/>
              </a:rPr>
              <a:t>ascend above the heights of the clouds</a:t>
            </a:r>
            <a:r>
              <a:rPr lang="en-US" b="1" dirty="0">
                <a:solidFill>
                  <a:srgbClr val="FFF692"/>
                </a:solidFill>
                <a:effectLst>
                  <a:glow rad="101600">
                    <a:schemeClr val="tx1"/>
                  </a:glow>
                </a:effectLst>
                <a:latin typeface="Arial Narrow" charset="0"/>
                <a:ea typeface="Arial Narrow" charset="0"/>
                <a:cs typeface="Arial Narrow" charset="0"/>
              </a:rPr>
              <a:t>; I will</a:t>
            </a:r>
            <a:r>
              <a:rPr lang="en-US" b="1" dirty="0">
                <a:effectLst>
                  <a:glow rad="101600">
                    <a:schemeClr val="tx1"/>
                  </a:glow>
                </a:effectLst>
                <a:latin typeface="Arial Narrow" charset="0"/>
                <a:ea typeface="Arial Narrow" charset="0"/>
                <a:cs typeface="Arial Narrow" charset="0"/>
              </a:rPr>
              <a:t> make myself like the Most High.’” 									      </a:t>
            </a:r>
            <a:r>
              <a:rPr lang="en-US" sz="2100" b="1" dirty="0">
                <a:solidFill>
                  <a:srgbClr val="FFF692"/>
                </a:solidFill>
                <a:effectLst>
                  <a:glow rad="101600">
                    <a:schemeClr val="tx1"/>
                  </a:glow>
                </a:effectLst>
                <a:latin typeface="Arial Narrow" charset="0"/>
                <a:ea typeface="Arial Narrow" charset="0"/>
                <a:cs typeface="Arial Narrow" charset="0"/>
              </a:rPr>
              <a:t>Isaiah 14:13–14</a:t>
            </a:r>
          </a:p>
        </p:txBody>
      </p:sp>
      <p:sp>
        <p:nvSpPr>
          <p:cNvPr id="4" name="TextBox 3"/>
          <p:cNvSpPr txBox="1"/>
          <p:nvPr/>
        </p:nvSpPr>
        <p:spPr>
          <a:xfrm>
            <a:off x="1771650" y="971550"/>
            <a:ext cx="5312801" cy="600164"/>
          </a:xfrm>
          <a:prstGeom prst="rect">
            <a:avLst/>
          </a:prstGeom>
          <a:noFill/>
        </p:spPr>
        <p:txBody>
          <a:bodyPr wrap="none" rtlCol="0">
            <a:spAutoFit/>
          </a:bodyPr>
          <a:lstStyle/>
          <a:p>
            <a:r>
              <a:rPr lang="en-US" sz="3300" dirty="0">
                <a:solidFill>
                  <a:srgbClr val="FFF692"/>
                </a:solidFill>
                <a:effectLst>
                  <a:glow rad="127000">
                    <a:schemeClr val="tx1"/>
                  </a:glow>
                </a:effectLst>
                <a:latin typeface="Franklin Gothic Heavy" charset="0"/>
                <a:ea typeface="Franklin Gothic Heavy" charset="0"/>
                <a:cs typeface="Franklin Gothic Heavy" charset="0"/>
              </a:rPr>
              <a:t>The Five “I Wills” of Satan</a:t>
            </a:r>
          </a:p>
        </p:txBody>
      </p:sp>
    </p:spTree>
    <p:extLst>
      <p:ext uri="{BB962C8B-B14F-4D97-AF65-F5344CB8AC3E}">
        <p14:creationId xmlns:p14="http://schemas.microsoft.com/office/powerpoint/2010/main" val="383393634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lstStyle/>
          <a:p>
            <a:pPr algn="l"/>
            <a:r>
              <a:rPr lang="en-US" b="1" dirty="0">
                <a:solidFill>
                  <a:srgbClr val="FFFFFF"/>
                </a:solidFill>
                <a:latin typeface="Arial" charset="0"/>
                <a:ea typeface="新細明體" charset="0"/>
              </a:rPr>
              <a:t>Poseidon</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a:t>
            </a: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FFFFFF"/>
                </a:solidFill>
                <a:effectLst/>
                <a:uLnTx/>
                <a:uFillTx/>
                <a:latin typeface="Arial"/>
                <a:ea typeface="新細明體"/>
                <a:cs typeface="Arial"/>
              </a:rPr>
              <a:t>Tyre</a:t>
            </a:r>
            <a:r>
              <a:rPr kumimoji="0" lang="fr-FR" sz="2800" b="1" i="1" u="none" strike="noStrike" kern="0" cap="none" spc="0" normalizeH="0" baseline="0" noProof="0" dirty="0">
                <a:ln>
                  <a:noFill/>
                </a:ln>
                <a:solidFill>
                  <a:srgbClr val="FFFFFF"/>
                </a:solidFill>
                <a:effectLst/>
                <a:uLnTx/>
                <a:uFillTx/>
                <a:latin typeface="Arial"/>
                <a:ea typeface="新細明體"/>
                <a:cs typeface="Arial"/>
              </a:rPr>
              <a: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s king regarded himself as the god of the sea (Ezek. 28:2 </a:t>
            </a:r>
            <a:r>
              <a:rPr kumimoji="0" lang="en-US" sz="2000" b="1" i="1" u="none" strike="noStrike" kern="0" cap="none" spc="0" normalizeH="0" baseline="0" noProof="0" dirty="0">
                <a:ln>
                  <a:noFill/>
                </a:ln>
                <a:solidFill>
                  <a:srgbClr val="FFFFFF"/>
                </a:solidFill>
                <a:effectLst/>
                <a:uLnTx/>
                <a:uFillTx/>
                <a:latin typeface="Arial"/>
                <a:ea typeface="新細明體"/>
                <a:cs typeface="Arial"/>
              </a:rPr>
              <a:t>NLT</a:t>
            </a:r>
            <a:r>
              <a:rPr kumimoji="0" lang="en-US" sz="2800" b="1" i="1" u="none" strike="noStrike" kern="0" cap="none" spc="0" normalizeH="0" baseline="0" noProof="0" dirty="0">
                <a:ln>
                  <a:noFill/>
                </a:ln>
                <a:solidFill>
                  <a:srgbClr val="FFFFFF"/>
                </a:solidFill>
                <a:effectLst/>
                <a:uLnTx/>
                <a:uFillTx/>
                <a:latin typeface="Arial"/>
                <a:ea typeface="新細明體"/>
                <a:cs typeface="Arial"/>
              </a:rPr>
              <a:t>)</a:t>
            </a:r>
          </a:p>
        </p:txBody>
      </p:sp>
      <p:sp>
        <p:nvSpPr>
          <p:cNvPr id="8" name="Title 1"/>
          <p:cNvSpPr txBox="1">
            <a:spLocks/>
          </p:cNvSpPr>
          <p:nvPr/>
        </p:nvSpPr>
        <p:spPr bwMode="auto">
          <a:xfrm>
            <a:off x="0" y="0"/>
            <a:ext cx="5148064" cy="5181600"/>
          </a:xfrm>
          <a:prstGeom prst="rect">
            <a:avLst/>
          </a:prstGeom>
          <a:gradFill flip="none" rotWithShape="1">
            <a:gsLst>
              <a:gs pos="0">
                <a:srgbClr val="000090">
                  <a:shade val="30000"/>
                  <a:satMod val="115000"/>
                </a:srgbClr>
              </a:gs>
              <a:gs pos="50000">
                <a:srgbClr val="000090">
                  <a:shade val="67500"/>
                  <a:satMod val="115000"/>
                </a:srgbClr>
              </a:gs>
              <a:gs pos="100000">
                <a:srgbClr val="000090">
                  <a:shade val="100000"/>
                  <a:satMod val="115000"/>
                </a:srgbClr>
              </a:gs>
            </a:gsLst>
            <a:lin ang="2700000" scaled="1"/>
            <a:tileRect/>
          </a:gradFill>
          <a:ln w="9525">
            <a:solidFill>
              <a:schemeClr val="accent4">
                <a:lumMod val="20000"/>
                <a:lumOff val="80000"/>
              </a:schemeClr>
            </a:solidFill>
            <a:miter lim="800000"/>
            <a:headEnd/>
            <a:tailEnd/>
          </a:ln>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"Son of man, give the prince of Tyre this message from the Sovereign L</a:t>
            </a:r>
            <a:r>
              <a:rPr kumimoji="0" lang="en-US" sz="2400" b="1" i="0" u="none" strike="noStrike" kern="1200" cap="none" spc="0" normalizeH="0" baseline="0" noProof="0" dirty="0">
                <a:ln>
                  <a:noFill/>
                </a:ln>
                <a:solidFill>
                  <a:srgbClr val="FFFFFF"/>
                </a:solidFill>
                <a:effectLst/>
                <a:uLnTx/>
                <a:uFillTx/>
                <a:latin typeface="Arial" pitchFamily="-112" charset="0"/>
                <a:ea typeface="新細明體"/>
                <a:cs typeface="新細明體"/>
              </a:rPr>
              <a:t>ORD</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 </a:t>
            </a:r>
            <a:b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'In your great pride, you claim, </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I am a god! I sit on a divine throne in the heart of the sea.</a:t>
            </a:r>
            <a:r>
              <a:rPr kumimoji="0" lang="fr-FR"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a:t>
            </a:r>
            <a:r>
              <a:rPr kumimoji="0" lang="en-US" sz="2800" b="1" i="0" u="none" strike="noStrike" kern="1200" cap="none" spc="0" normalizeH="0" baseline="0" noProof="0" dirty="0">
                <a:ln>
                  <a:noFill/>
                </a:ln>
                <a:solidFill>
                  <a:srgbClr val="FFFF00"/>
                </a:solidFill>
                <a:effectLst/>
                <a:uLnTx/>
                <a:uFillTx/>
                <a:latin typeface="Arial" pitchFamily="-112" charset="0"/>
                <a:ea typeface="新細明體"/>
                <a:cs typeface="新細明體"/>
              </a:rPr>
              <a:t> </a:t>
            </a: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But you are only a man and not a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though you boast that you are a god.'</a:t>
            </a:r>
            <a:r>
              <a:rPr kumimoji="0" lang="ru-RU" sz="2800" b="1" i="0" u="none" strike="noStrike" kern="1200" cap="none" spc="0" normalizeH="0" baseline="0" noProof="0" dirty="0">
                <a:ln>
                  <a:noFill/>
                </a:ln>
                <a:solidFill>
                  <a:srgbClr val="FFFFFF"/>
                </a:solidFill>
                <a:effectLst/>
                <a:uLnTx/>
                <a:uFillTx/>
                <a:latin typeface="Arial" pitchFamily="-112" charset="0"/>
                <a:ea typeface="新細明體"/>
                <a:cs typeface="新細明體"/>
              </a:rPr>
              <a:t>"</a:t>
            </a:r>
            <a:endParaRPr kumimoji="0" lang="en-US" sz="28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Tree>
    <p:extLst>
      <p:ext uri="{BB962C8B-B14F-4D97-AF65-F5344CB8AC3E}">
        <p14:creationId xmlns:p14="http://schemas.microsoft.com/office/powerpoint/2010/main" val="3824061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410" name="Picture 3" descr="Rev 12 Satan c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9618" name="Rectangle 2"/>
          <p:cNvSpPr>
            <a:spLocks noGrp="1" noChangeArrowheads="1"/>
          </p:cNvSpPr>
          <p:nvPr>
            <p:ph type="ctrTitle"/>
          </p:nvPr>
        </p:nvSpPr>
        <p:spPr>
          <a:xfrm>
            <a:off x="4283968" y="5229135"/>
            <a:ext cx="4680520" cy="1200329"/>
          </a:xfrm>
          <a:noFill/>
          <a:ln w="9525">
            <a:noFill/>
            <a:miter lim="800000"/>
            <a:headEnd/>
            <a:tailEnd/>
          </a:ln>
          <a:effectLst/>
        </p:spPr>
        <p:txBody>
          <a:bodyPr wrap="square">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Satan cast down </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12:7-13)</a:t>
            </a:r>
          </a:p>
        </p:txBody>
      </p:sp>
      <p:sp>
        <p:nvSpPr>
          <p:cNvPr id="70660" name="TextBox 3"/>
          <p:cNvSpPr txBox="1">
            <a:spLocks noChangeArrowheads="1"/>
          </p:cNvSpPr>
          <p:nvPr/>
        </p:nvSpPr>
        <p:spPr bwMode="auto">
          <a:xfrm>
            <a:off x="36512" y="0"/>
            <a:ext cx="9144000" cy="306896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2 </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Son of man, give the prince of Tyre this message from the Sovereign L</a:t>
            </a:r>
            <a:r>
              <a:rPr kumimoji="0" lang="en-US" sz="28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ORD</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endParaRPr kumimoji="0" lang="en-US" sz="3200" b="1" i="1"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In your great pride you claim, </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am a god! I sit on a divine throne in the heart of the sea.</a:t>
            </a:r>
            <a:r>
              <a:rPr kumimoji="0" lang="fr-FR"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But you are only a man and not a god, though you boast that you are a god</a:t>
            </a:r>
            <a:r>
              <a:rPr kumimoji="0" lang="ru-RU" altLang="ja-JP"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28:2).</a:t>
            </a:r>
          </a:p>
        </p:txBody>
      </p:sp>
    </p:spTree>
    <p:extLst>
      <p:ext uri="{BB962C8B-B14F-4D97-AF65-F5344CB8AC3E}">
        <p14:creationId xmlns:p14="http://schemas.microsoft.com/office/powerpoint/2010/main" val="404744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7" name="Picture 3" descr="Satan fall Rev 1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3" name="Title 1"/>
          <p:cNvSpPr>
            <a:spLocks noGrp="1"/>
          </p:cNvSpPr>
          <p:nvPr>
            <p:ph type="title"/>
          </p:nvPr>
        </p:nvSpPr>
        <p:spPr>
          <a:xfrm>
            <a:off x="107504" y="5533935"/>
            <a:ext cx="8856984"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1" hangingPunct="1"/>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Fall of Lucifer, the Shining Star</a:t>
            </a:r>
            <a:b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br>
            <a:r>
              <a:rPr lang="en-US" sz="3600" b="1" kern="1200" dirty="0">
                <a:solidFill>
                  <a:srgbClr val="FFFFFF"/>
                </a:solidFill>
                <a:effectLst>
                  <a:glow rad="165100">
                    <a:srgbClr val="000000">
                      <a:alpha val="75000"/>
                    </a:srgbClr>
                  </a:glow>
                  <a:outerShdw blurRad="38100" dist="38100" dir="2700000" algn="tl">
                    <a:srgbClr val="000000">
                      <a:alpha val="43137"/>
                    </a:srgbClr>
                  </a:outerShdw>
                </a:effectLst>
                <a:latin typeface="Arial" charset="0"/>
                <a:ea typeface="ＭＳ Ｐゴシック" charset="0"/>
                <a:cs typeface="Arial" charset="0"/>
              </a:rPr>
              <a:t>(cf. Rev. 12:7-9)</a:t>
            </a:r>
          </a:p>
        </p:txBody>
      </p:sp>
      <p:sp>
        <p:nvSpPr>
          <p:cNvPr id="4" name="Title 1"/>
          <p:cNvSpPr txBox="1">
            <a:spLocks/>
          </p:cNvSpPr>
          <p:nvPr/>
        </p:nvSpPr>
        <p:spPr bwMode="auto">
          <a:xfrm>
            <a:off x="0" y="50304"/>
            <a:ext cx="9144000" cy="4098776"/>
          </a:xfrm>
          <a:prstGeom prst="rect">
            <a:avLst/>
          </a:prstGeom>
          <a:noFill/>
          <a:ln w="9525">
            <a:noFill/>
            <a:miter lim="800000"/>
            <a:headEnd/>
            <a:tailEnd/>
          </a:ln>
          <a:effectLst>
            <a:glow rad="228600">
              <a:schemeClr val="accent4">
                <a:satMod val="175000"/>
                <a:alpha val="40000"/>
              </a:schemeClr>
            </a:glow>
          </a:effectLst>
        </p:spPr>
        <p:txBody>
          <a:bodyPr anchor="t"/>
          <a:lstStyle>
            <a:defPPr>
              <a:defRPr lang="en-US"/>
            </a:defPPr>
            <a:lvl1pPr algn="ctr" defTabSz="914400" eaLnBrk="0" fontAlgn="base" hangingPunct="0">
              <a:spcBef>
                <a:spcPct val="0"/>
              </a:spcBef>
              <a:spcAft>
                <a:spcPct val="0"/>
              </a:spcAft>
              <a:defRPr sz="2000" b="1">
                <a:solidFill>
                  <a:srgbClr val="FFFFFF"/>
                </a:solidFill>
                <a:effectLst>
                  <a:glow rad="304800">
                    <a:srgbClr val="000000">
                      <a:alpha val="75000"/>
                    </a:srgbClr>
                  </a:glow>
                  <a:outerShdw blurRad="38100" dist="38100" dir="2700000" algn="tl">
                    <a:srgbClr val="000000">
                      <a:alpha val="43137"/>
                    </a:srgbClr>
                  </a:outerShdw>
                </a:effectLst>
                <a:latin typeface="Arial" charset="0"/>
                <a:ea typeface="ＭＳ Ｐゴシック"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regard yourself as wiser than Daniel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think no secret is hidden from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4 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With your wisdom and understanding you have amassed great wealth—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gold and silver for your treasuries.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5 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Yes, your wisdom has made you very rich,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your riches have made you very proud</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(Ezekiel 28:3-5)</a:t>
            </a:r>
          </a:p>
        </p:txBody>
      </p:sp>
    </p:spTree>
    <p:extLst>
      <p:ext uri="{BB962C8B-B14F-4D97-AF65-F5344CB8AC3E}">
        <p14:creationId xmlns:p14="http://schemas.microsoft.com/office/powerpoint/2010/main" val="416360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9766" y="764704"/>
            <a:ext cx="9173766" cy="3429000"/>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the model of perfection, full of wisdom and exquisite in beauty.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13 </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in Eden, the garden of God… </a:t>
            </a: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 were blameless in all you did from the day you were created until the day evil was found in you"</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(Ezekiel 28:12-15)</a:t>
            </a:r>
          </a:p>
        </p:txBody>
      </p:sp>
      <p:sp>
        <p:nvSpPr>
          <p:cNvPr id="7" name="Title 1">
            <a:extLst>
              <a:ext uri="{FF2B5EF4-FFF2-40B4-BE49-F238E27FC236}">
                <a16:creationId xmlns:a16="http://schemas.microsoft.com/office/drawing/2014/main" id="{2DD7C212-DA0B-82EF-C57F-5C188CFED86E}"/>
              </a:ext>
            </a:extLst>
          </p:cNvPr>
          <p:cNvSpPr txBox="1">
            <a:spLocks/>
          </p:cNvSpPr>
          <p:nvPr/>
        </p:nvSpPr>
        <p:spPr bwMode="auto">
          <a:xfrm>
            <a:off x="107504" y="5533935"/>
            <a:ext cx="8856984" cy="1200329"/>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Fall of Lucifer, the Shining Star</a:t>
            </a:r>
            <a:b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(cf. Rev. 12:7-9)</a:t>
            </a:r>
            <a:endParaRPr kumimoji="0" lang="en-US" sz="3600" b="1" i="0" u="none" strike="noStrike" kern="1200" cap="none" spc="0" normalizeH="0" baseline="0" noProof="0" dirty="0">
              <a:ln>
                <a:noFill/>
              </a:ln>
              <a:solidFill>
                <a:srgbClr val="FFFFFF"/>
              </a:solidFill>
              <a:effectLst>
                <a:glow rad="1651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70405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1"/>
          <p:cNvSpPr>
            <a:spLocks noGrp="1"/>
          </p:cNvSpPr>
          <p:nvPr>
            <p:ph type="title"/>
          </p:nvPr>
        </p:nvSpPr>
        <p:spPr/>
        <p:txBody>
          <a:bodyPr/>
          <a:lstStyle/>
          <a:p>
            <a:r>
              <a:rPr lang="en-US" sz="4800">
                <a:latin typeface="Times New Roman" charset="0"/>
                <a:ea typeface="ＭＳ Ｐゴシック" charset="0"/>
                <a:cs typeface="ＭＳ Ｐゴシック" charset="0"/>
              </a:rPr>
              <a:t>The angels pursue</a:t>
            </a:r>
          </a:p>
        </p:txBody>
      </p:sp>
      <p:sp>
        <p:nvSpPr>
          <p:cNvPr id="660482" name="Content Placeholder 2"/>
          <p:cNvSpPr>
            <a:spLocks noGrp="1"/>
          </p:cNvSpPr>
          <p:nvPr>
            <p:ph idx="1"/>
          </p:nvPr>
        </p:nvSpPr>
        <p:spPr/>
        <p:txBody>
          <a:bodyPr/>
          <a:lstStyle/>
          <a:p>
            <a:endParaRPr lang="en-US">
              <a:latin typeface="Times New Roman" charset="0"/>
              <a:ea typeface="ＭＳ Ｐゴシック" charset="0"/>
              <a:cs typeface="ＭＳ Ｐゴシック" charset="0"/>
            </a:endParaRPr>
          </a:p>
        </p:txBody>
      </p:sp>
      <p:pic>
        <p:nvPicPr>
          <p:cNvPr id="660483"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614" y="0"/>
            <a:ext cx="9144000" cy="6453336"/>
          </a:xfrm>
          <a:prstGeom prst="rect">
            <a:avLst/>
          </a:prstGeom>
          <a:noFill/>
          <a:ln w="9525">
            <a:noFill/>
            <a:miter lim="800000"/>
            <a:headEnd/>
            <a:tailEnd/>
          </a:ln>
          <a:effectLst>
            <a:glow rad="228600">
              <a:schemeClr val="accent4">
                <a:satMod val="175000"/>
                <a:alpha val="40000"/>
              </a:schemeClr>
            </a:glow>
          </a:effectLst>
        </p:spPr>
        <p:txBody>
          <a:bodyPr anchor="ctr"/>
          <a:lstStyle>
            <a:defPPr>
              <a:defRPr lang="en-US"/>
            </a:defPPr>
            <a:lvl1pPr algn="ctr" eaLnBrk="0" hangingPunct="0">
              <a:defRPr sz="2000" b="1">
                <a:solidFill>
                  <a:schemeClr val="bg1"/>
                </a:solidFill>
                <a:effectLst>
                  <a:glow rad="304800">
                    <a:schemeClr val="tx1">
                      <a:alpha val="75000"/>
                    </a:schemeClr>
                  </a:glow>
                  <a:outerShdw blurRad="38100" dist="38100" dir="2700000" algn="tl">
                    <a:srgbClr val="000000">
                      <a:alpha val="43137"/>
                    </a:srgbClr>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16</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rich commerce led you to violence,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and you sinned.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banished you in disgrace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the mountain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I expelled you, O mighty guardian,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from your place among the stones of fire.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17</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heart was filled with pride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because of all your beauty.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Your wisdom was corrupted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by your love of splendor.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So I threw you to the ground and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exposed you to the curious gaze of kings</a:t>
            </a:r>
            <a:r>
              <a:rPr kumimoji="0" lang="ru-RU" altLang="ja-JP"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glow rad="304800">
                    <a:srgbClr val="000000">
                      <a:alpha val="75000"/>
                    </a:srgbClr>
                  </a:glow>
                  <a:outerShdw blurRad="38100" dist="38100" dir="2700000" algn="tl">
                    <a:srgbClr val="000000">
                      <a:alpha val="43137"/>
                    </a:srgbClr>
                  </a:outerShdw>
                </a:effectLst>
                <a:uLnTx/>
                <a:uFillTx/>
                <a:latin typeface="Arial" charset="0"/>
                <a:ea typeface="ＭＳ Ｐゴシック" charset="0"/>
                <a:cs typeface="Arial" charset="0"/>
              </a:rPr>
              <a:t>(Ezek. 28:16-17)</a:t>
            </a:r>
          </a:p>
        </p:txBody>
      </p:sp>
    </p:spTree>
    <p:extLst>
      <p:ext uri="{BB962C8B-B14F-4D97-AF65-F5344CB8AC3E}">
        <p14:creationId xmlns:p14="http://schemas.microsoft.com/office/powerpoint/2010/main" val="2078411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7" name="Picture 2" descr="&#9;stars.jpg                                                      0003706BWBM2                           BACC00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WordArt 3"/>
          <p:cNvSpPr>
            <a:spLocks noChangeArrowheads="1" noChangeShapeType="1" noTextEdit="1"/>
          </p:cNvSpPr>
          <p:nvPr/>
        </p:nvSpPr>
        <p:spPr bwMode="auto">
          <a:xfrm>
            <a:off x="3600450" y="1428750"/>
            <a:ext cx="3886200"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 </a:t>
            </a:r>
            <a:r>
              <a:rPr lang="en-US" sz="2700" kern="10" dirty="0">
                <a:solidFill>
                  <a:srgbClr val="FFF692"/>
                </a:soli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"I wills"</a:t>
            </a:r>
          </a:p>
        </p:txBody>
      </p:sp>
      <p:sp>
        <p:nvSpPr>
          <p:cNvPr id="34819" name="WordArt 4"/>
          <p:cNvSpPr>
            <a:spLocks noChangeArrowheads="1" noChangeShapeType="1" noTextEdit="1"/>
          </p:cNvSpPr>
          <p:nvPr/>
        </p:nvSpPr>
        <p:spPr bwMode="auto">
          <a:xfrm>
            <a:off x="1714500" y="1428750"/>
            <a:ext cx="1771650"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solidFill>
                  <a:prstClr val="white"/>
                </a:soli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Five</a:t>
            </a:r>
          </a:p>
        </p:txBody>
      </p:sp>
      <p:sp>
        <p:nvSpPr>
          <p:cNvPr id="36869" name="WordArt 5"/>
          <p:cNvSpPr>
            <a:spLocks noChangeArrowheads="1" noChangeShapeType="1" noTextEdit="1"/>
          </p:cNvSpPr>
          <p:nvPr/>
        </p:nvSpPr>
        <p:spPr bwMode="auto">
          <a:xfrm>
            <a:off x="571500" y="2617694"/>
            <a:ext cx="8172450" cy="2743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Pride of Place</a:t>
            </a:r>
          </a:p>
          <a:p>
            <a:pP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Pride of Power</a:t>
            </a:r>
          </a:p>
          <a:p>
            <a:pP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Pride of Position</a:t>
            </a:r>
          </a:p>
          <a:p>
            <a:pP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Pride of Presence</a:t>
            </a:r>
          </a:p>
          <a:p>
            <a:pPr defTabSz="685800" eaLnBrk="0" hangingPunct="0"/>
            <a:r>
              <a:rPr lang="en-US" sz="2700"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Impact" charset="0"/>
                <a:ea typeface="Impact" charset="0"/>
                <a:cs typeface="Impact" charset="0"/>
              </a:rPr>
              <a:t>Pride of Person</a:t>
            </a:r>
          </a:p>
        </p:txBody>
      </p:sp>
    </p:spTree>
    <p:extLst>
      <p:ext uri="{BB962C8B-B14F-4D97-AF65-F5344CB8AC3E}">
        <p14:creationId xmlns:p14="http://schemas.microsoft.com/office/powerpoint/2010/main" val="437025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wipe(up)">
                                      <p:cBhvr>
                                        <p:cTn id="7"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9153" name="Group 1"/>
          <p:cNvGrpSpPr>
            <a:grpSpLocks/>
          </p:cNvGrpSpPr>
          <p:nvPr/>
        </p:nvGrpSpPr>
        <p:grpSpPr bwMode="auto">
          <a:xfrm>
            <a:off x="0" y="0"/>
            <a:ext cx="9291638" cy="7007225"/>
            <a:chOff x="0" y="0"/>
            <a:chExt cx="6453" cy="4866"/>
          </a:xfrm>
        </p:grpSpPr>
        <p:pic>
          <p:nvPicPr>
            <p:cNvPr id="6891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454" cy="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9175" name="Text Box 3"/>
            <p:cNvSpPr txBox="1">
              <a:spLocks noChangeArrowheads="1"/>
            </p:cNvSpPr>
            <p:nvPr/>
          </p:nvSpPr>
          <p:spPr bwMode="auto">
            <a:xfrm>
              <a:off x="0" y="0"/>
              <a:ext cx="6454" cy="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2" name="Text Box 4"/>
          <p:cNvSpPr txBox="1">
            <a:spLocks noChangeArrowheads="1"/>
          </p:cNvSpPr>
          <p:nvPr/>
        </p:nvSpPr>
        <p:spPr bwMode="auto">
          <a:xfrm>
            <a:off x="228600" y="457200"/>
            <a:ext cx="2743200" cy="1066800"/>
          </a:xfrm>
          <a:prstGeom prst="rect">
            <a:avLst/>
          </a:prstGeom>
          <a:solidFill>
            <a:srgbClr val="FF0000"/>
          </a:solidFill>
          <a:ln w="9360">
            <a:solidFill>
              <a:srgbClr val="000514"/>
            </a:solidFill>
            <a:miter lim="800000"/>
            <a:headEnd/>
            <a:tailEnd/>
          </a:ln>
          <a:effec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0" i="0" u="none" strike="noStrike" kern="1200" cap="none" spc="0" normalizeH="0" baseline="0" noProof="0" dirty="0">
                <a:ln>
                  <a:noFill/>
                </a:ln>
                <a:effectLst>
                  <a:outerShdw blurRad="38100" dist="38100" dir="2700000" algn="tl">
                    <a:srgbClr val="000000"/>
                  </a:outerShdw>
                </a:effectLst>
                <a:uLnTx/>
                <a:uFillTx/>
                <a:latin typeface="Arial"/>
                <a:ea typeface="ＭＳ Ｐゴシック" charset="0"/>
                <a:cs typeface="Arial"/>
              </a:rPr>
              <a:t>Left Stage</a:t>
            </a:r>
          </a:p>
        </p:txBody>
      </p:sp>
      <p:sp>
        <p:nvSpPr>
          <p:cNvPr id="12293" name="Rectangle 5"/>
          <p:cNvSpPr>
            <a:spLocks noChangeArrowheads="1"/>
          </p:cNvSpPr>
          <p:nvPr/>
        </p:nvSpPr>
        <p:spPr bwMode="auto">
          <a:xfrm>
            <a:off x="5865813" y="457200"/>
            <a:ext cx="2897187" cy="1066800"/>
          </a:xfrm>
          <a:prstGeom prst="rect">
            <a:avLst/>
          </a:prstGeom>
          <a:solidFill>
            <a:srgbClr val="0099CC"/>
          </a:solidFill>
          <a:ln w="9360">
            <a:solidFill>
              <a:srgbClr val="000514"/>
            </a:solidFill>
            <a:miter lim="800000"/>
            <a:headEnd/>
            <a:tailEnd/>
          </a:ln>
          <a:effectLst/>
        </p:spPr>
        <p:txBody>
          <a:bodyPr lIns="81639" tIns="42452" rIns="81639" bIns="42452"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Right Stage</a:t>
            </a:r>
          </a:p>
        </p:txBody>
      </p:sp>
      <p:sp>
        <p:nvSpPr>
          <p:cNvPr id="689156" name="Text Box 6"/>
          <p:cNvSpPr txBox="1">
            <a:spLocks noChangeArrowheads="1"/>
          </p:cNvSpPr>
          <p:nvPr/>
        </p:nvSpPr>
        <p:spPr bwMode="auto">
          <a:xfrm>
            <a:off x="2970213" y="457200"/>
            <a:ext cx="2895600" cy="977900"/>
          </a:xfrm>
          <a:prstGeom prst="rect">
            <a:avLst/>
          </a:prstGeom>
          <a:solidFill>
            <a:srgbClr val="000514"/>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813"/>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900" b="1" i="0" u="none" strike="noStrike" kern="1200" cap="none" spc="0" normalizeH="0" baseline="0" noProof="0">
                <a:ln>
                  <a:noFill/>
                </a:ln>
                <a:solidFill>
                  <a:srgbClr val="FFFFFF"/>
                </a:solidFill>
                <a:effectLst/>
                <a:uLnTx/>
                <a:uFillTx/>
                <a:latin typeface="Arial" charset="0"/>
                <a:ea typeface="ＭＳ Ｐゴシック" charset="0"/>
                <a:cs typeface="Arial" charset="0"/>
              </a:rPr>
              <a:t>Life in </a:t>
            </a:r>
            <a:br>
              <a:rPr kumimoji="0" lang="en-GB" sz="29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GB" sz="2900" b="1" i="0" u="none" strike="noStrike" kern="1200" cap="none" spc="0" normalizeH="0" baseline="0" noProof="0">
                <a:ln>
                  <a:noFill/>
                </a:ln>
                <a:solidFill>
                  <a:srgbClr val="FFFFFF"/>
                </a:solidFill>
                <a:effectLst/>
                <a:uLnTx/>
                <a:uFillTx/>
                <a:latin typeface="Arial" charset="0"/>
                <a:ea typeface="ＭＳ Ｐゴシック" charset="0"/>
                <a:cs typeface="Arial" charset="0"/>
              </a:rPr>
              <a:t>Ancient Israel</a:t>
            </a:r>
          </a:p>
        </p:txBody>
      </p:sp>
      <p:sp>
        <p:nvSpPr>
          <p:cNvPr id="689157" name="AutoShape 7"/>
          <p:cNvSpPr>
            <a:spLocks noChangeArrowheads="1"/>
          </p:cNvSpPr>
          <p:nvPr/>
        </p:nvSpPr>
        <p:spPr bwMode="auto">
          <a:xfrm>
            <a:off x="-100013" y="2193925"/>
            <a:ext cx="4956176" cy="5086350"/>
          </a:xfrm>
          <a:custGeom>
            <a:avLst/>
            <a:gdLst>
              <a:gd name="T0" fmla="*/ 0 w 3121"/>
              <a:gd name="T1" fmla="*/ 2147483647 h 3204"/>
              <a:gd name="T2" fmla="*/ 2147483647 w 3121"/>
              <a:gd name="T3" fmla="*/ 2147483647 h 3204"/>
              <a:gd name="T4" fmla="*/ 2147483647 w 3121"/>
              <a:gd name="T5" fmla="*/ 2147483647 h 3204"/>
              <a:gd name="T6" fmla="*/ 2147483647 w 3121"/>
              <a:gd name="T7" fmla="*/ 2147483647 h 3204"/>
              <a:gd name="T8" fmla="*/ 2147483647 w 3121"/>
              <a:gd name="T9" fmla="*/ 2147483647 h 3204"/>
              <a:gd name="T10" fmla="*/ 2147483647 w 3121"/>
              <a:gd name="T11" fmla="*/ 2147483647 h 3204"/>
              <a:gd name="T12" fmla="*/ 2147483647 w 3121"/>
              <a:gd name="T13" fmla="*/ 2147483647 h 3204"/>
              <a:gd name="T14" fmla="*/ 2147483647 w 3121"/>
              <a:gd name="T15" fmla="*/ 2147483647 h 3204"/>
              <a:gd name="T16" fmla="*/ 2147483647 w 3121"/>
              <a:gd name="T17" fmla="*/ 2147483647 h 3204"/>
              <a:gd name="T18" fmla="*/ 2147483647 w 3121"/>
              <a:gd name="T19" fmla="*/ 2147483647 h 3204"/>
              <a:gd name="T20" fmla="*/ 2147483647 w 3121"/>
              <a:gd name="T21" fmla="*/ 2147483647 h 3204"/>
              <a:gd name="T22" fmla="*/ 2147483647 w 3121"/>
              <a:gd name="T23" fmla="*/ 2147483647 h 3204"/>
              <a:gd name="T24" fmla="*/ 2147483647 w 3121"/>
              <a:gd name="T25" fmla="*/ 2147483647 h 3204"/>
              <a:gd name="T26" fmla="*/ 2147483647 w 3121"/>
              <a:gd name="T27" fmla="*/ 2147483647 h 3204"/>
              <a:gd name="T28" fmla="*/ 2147483647 w 3121"/>
              <a:gd name="T29" fmla="*/ 2147483647 h 3204"/>
              <a:gd name="T30" fmla="*/ 2147483647 w 3121"/>
              <a:gd name="T31" fmla="*/ 2147483647 h 3204"/>
              <a:gd name="T32" fmla="*/ 2147483647 w 3121"/>
              <a:gd name="T33" fmla="*/ 2147483647 h 3204"/>
              <a:gd name="T34" fmla="*/ 2147483647 w 3121"/>
              <a:gd name="T35" fmla="*/ 2147483647 h 3204"/>
              <a:gd name="T36" fmla="*/ 2147483647 w 3121"/>
              <a:gd name="T37" fmla="*/ 2147483647 h 3204"/>
              <a:gd name="T38" fmla="*/ 2147483647 w 3121"/>
              <a:gd name="T39" fmla="*/ 2147483647 h 3204"/>
              <a:gd name="T40" fmla="*/ 2147483647 w 3121"/>
              <a:gd name="T41" fmla="*/ 2147483647 h 3204"/>
              <a:gd name="T42" fmla="*/ 2147483647 w 3121"/>
              <a:gd name="T43" fmla="*/ 2147483647 h 3204"/>
              <a:gd name="T44" fmla="*/ 2147483647 w 3121"/>
              <a:gd name="T45" fmla="*/ 2147483647 h 3204"/>
              <a:gd name="T46" fmla="*/ 2147483647 w 3121"/>
              <a:gd name="T47" fmla="*/ 2147483647 h 3204"/>
              <a:gd name="T48" fmla="*/ 2147483647 w 3121"/>
              <a:gd name="T49" fmla="*/ 2147483647 h 3204"/>
              <a:gd name="T50" fmla="*/ 2147483647 w 3121"/>
              <a:gd name="T51" fmla="*/ 2147483647 h 3204"/>
              <a:gd name="T52" fmla="*/ 2147483647 w 3121"/>
              <a:gd name="T53" fmla="*/ 2147483647 h 3204"/>
              <a:gd name="T54" fmla="*/ 2147483647 w 3121"/>
              <a:gd name="T55" fmla="*/ 2147483647 h 3204"/>
              <a:gd name="T56" fmla="*/ 2147483647 w 3121"/>
              <a:gd name="T57" fmla="*/ 2147483647 h 3204"/>
              <a:gd name="T58" fmla="*/ 2147483647 w 3121"/>
              <a:gd name="T59" fmla="*/ 2147483647 h 3204"/>
              <a:gd name="T60" fmla="*/ 2147483647 w 3121"/>
              <a:gd name="T61" fmla="*/ 2147483647 h 3204"/>
              <a:gd name="T62" fmla="*/ 2147483647 w 3121"/>
              <a:gd name="T63" fmla="*/ 2147483647 h 3204"/>
              <a:gd name="T64" fmla="*/ 2147483647 w 3121"/>
              <a:gd name="T65" fmla="*/ 2147483647 h 3204"/>
              <a:gd name="T66" fmla="*/ 2147483647 w 3121"/>
              <a:gd name="T67" fmla="*/ 2147483647 h 3204"/>
              <a:gd name="T68" fmla="*/ 2147483647 w 3121"/>
              <a:gd name="T69" fmla="*/ 2147483647 h 3204"/>
              <a:gd name="T70" fmla="*/ 2147483647 w 3121"/>
              <a:gd name="T71" fmla="*/ 2147483647 h 3204"/>
              <a:gd name="T72" fmla="*/ 2147483647 w 3121"/>
              <a:gd name="T73" fmla="*/ 2147483647 h 3204"/>
              <a:gd name="T74" fmla="*/ 2147483647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21"/>
              <a:gd name="T115" fmla="*/ 0 h 3204"/>
              <a:gd name="T116" fmla="*/ 3121 w 3121"/>
              <a:gd name="T117" fmla="*/ 3204 h 3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89158" name="AutoShape 8"/>
          <p:cNvSpPr>
            <a:spLocks noChangeArrowheads="1"/>
          </p:cNvSpPr>
          <p:nvPr/>
        </p:nvSpPr>
        <p:spPr bwMode="auto">
          <a:xfrm>
            <a:off x="4838700" y="1430338"/>
            <a:ext cx="935038" cy="995362"/>
          </a:xfrm>
          <a:custGeom>
            <a:avLst/>
            <a:gdLst>
              <a:gd name="T0" fmla="*/ 0 w 589"/>
              <a:gd name="T1" fmla="*/ 2147483647 h 627"/>
              <a:gd name="T2" fmla="*/ 2147483647 w 589"/>
              <a:gd name="T3" fmla="*/ 2147483647 h 627"/>
              <a:gd name="T4" fmla="*/ 2147483647 w 589"/>
              <a:gd name="T5" fmla="*/ 2147483647 h 627"/>
              <a:gd name="T6" fmla="*/ 2147483647 w 589"/>
              <a:gd name="T7" fmla="*/ 2147483647 h 627"/>
              <a:gd name="T8" fmla="*/ 2147483647 w 589"/>
              <a:gd name="T9" fmla="*/ 2147483647 h 627"/>
              <a:gd name="T10" fmla="*/ 2147483647 w 589"/>
              <a:gd name="T11" fmla="*/ 2147483647 h 627"/>
              <a:gd name="T12" fmla="*/ 2147483647 w 589"/>
              <a:gd name="T13" fmla="*/ 2147483647 h 627"/>
              <a:gd name="T14" fmla="*/ 2147483647 w 589"/>
              <a:gd name="T15" fmla="*/ 2147483647 h 627"/>
              <a:gd name="T16" fmla="*/ 2147483647 w 589"/>
              <a:gd name="T17" fmla="*/ 2147483647 h 627"/>
              <a:gd name="T18" fmla="*/ 2147483647 w 589"/>
              <a:gd name="T19" fmla="*/ 2147483647 h 627"/>
              <a:gd name="T20" fmla="*/ 2147483647 w 589"/>
              <a:gd name="T21" fmla="*/ 2147483647 h 627"/>
              <a:gd name="T22" fmla="*/ 2147483647 w 589"/>
              <a:gd name="T23" fmla="*/ 2147483647 h 627"/>
              <a:gd name="T24" fmla="*/ 2147483647 w 589"/>
              <a:gd name="T25" fmla="*/ 0 h 627"/>
              <a:gd name="T26" fmla="*/ 2147483647 w 589"/>
              <a:gd name="T27" fmla="*/ 2147483647 h 627"/>
              <a:gd name="T28" fmla="*/ 2147483647 w 589"/>
              <a:gd name="T29" fmla="*/ 214748364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9"/>
              <a:gd name="T46" fmla="*/ 0 h 627"/>
              <a:gd name="T47" fmla="*/ 589 w 589"/>
              <a:gd name="T48" fmla="*/ 627 h 6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89159" name="AutoShape 9"/>
          <p:cNvSpPr>
            <a:spLocks noChangeArrowheads="1"/>
          </p:cNvSpPr>
          <p:nvPr/>
        </p:nvSpPr>
        <p:spPr bwMode="auto">
          <a:xfrm>
            <a:off x="4854575" y="1419225"/>
            <a:ext cx="681038" cy="741363"/>
          </a:xfrm>
          <a:custGeom>
            <a:avLst/>
            <a:gdLst>
              <a:gd name="T0" fmla="*/ 0 w 429"/>
              <a:gd name="T1" fmla="*/ 2147483647 h 466"/>
              <a:gd name="T2" fmla="*/ 2147483647 w 429"/>
              <a:gd name="T3" fmla="*/ 2147483647 h 466"/>
              <a:gd name="T4" fmla="*/ 2147483647 w 429"/>
              <a:gd name="T5" fmla="*/ 2147483647 h 466"/>
              <a:gd name="T6" fmla="*/ 2147483647 w 429"/>
              <a:gd name="T7" fmla="*/ 2147483647 h 466"/>
              <a:gd name="T8" fmla="*/ 0 60000 65536"/>
              <a:gd name="T9" fmla="*/ 0 60000 65536"/>
              <a:gd name="T10" fmla="*/ 0 60000 65536"/>
              <a:gd name="T11" fmla="*/ 0 60000 65536"/>
              <a:gd name="T12" fmla="*/ 0 w 429"/>
              <a:gd name="T13" fmla="*/ 0 h 466"/>
              <a:gd name="T14" fmla="*/ 429 w 429"/>
              <a:gd name="T15" fmla="*/ 466 h 466"/>
            </a:gdLst>
            <a:ahLst/>
            <a:cxnLst>
              <a:cxn ang="T8">
                <a:pos x="T0" y="T1"/>
              </a:cxn>
              <a:cxn ang="T9">
                <a:pos x="T2" y="T3"/>
              </a:cxn>
              <a:cxn ang="T10">
                <a:pos x="T4" y="T5"/>
              </a:cxn>
              <a:cxn ang="T11">
                <a:pos x="T6" y="T7"/>
              </a:cxn>
            </a:cxnLst>
            <a:rect l="T12" t="T13" r="T14" b="T15"/>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89160" name="AutoShape 10"/>
          <p:cNvSpPr>
            <a:spLocks noChangeArrowheads="1"/>
          </p:cNvSpPr>
          <p:nvPr/>
        </p:nvSpPr>
        <p:spPr bwMode="auto">
          <a:xfrm>
            <a:off x="5618163" y="-282575"/>
            <a:ext cx="615950" cy="1763713"/>
          </a:xfrm>
          <a:custGeom>
            <a:avLst/>
            <a:gdLst>
              <a:gd name="T0" fmla="*/ 2147483647 w 387"/>
              <a:gd name="T1" fmla="*/ 2147483647 h 1110"/>
              <a:gd name="T2" fmla="*/ 2147483647 w 387"/>
              <a:gd name="T3" fmla="*/ 2147483647 h 1110"/>
              <a:gd name="T4" fmla="*/ 2147483647 w 387"/>
              <a:gd name="T5" fmla="*/ 2147483647 h 1110"/>
              <a:gd name="T6" fmla="*/ 2147483647 w 387"/>
              <a:gd name="T7" fmla="*/ 2147483647 h 1110"/>
              <a:gd name="T8" fmla="*/ 2147483647 w 387"/>
              <a:gd name="T9" fmla="*/ 2147483647 h 1110"/>
              <a:gd name="T10" fmla="*/ 2147483647 w 387"/>
              <a:gd name="T11" fmla="*/ 2147483647 h 1110"/>
              <a:gd name="T12" fmla="*/ 2147483647 w 387"/>
              <a:gd name="T13" fmla="*/ 2147483647 h 1110"/>
              <a:gd name="T14" fmla="*/ 2147483647 w 387"/>
              <a:gd name="T15" fmla="*/ 2147483647 h 1110"/>
              <a:gd name="T16" fmla="*/ 2147483647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7"/>
              <a:gd name="T28" fmla="*/ 0 h 1110"/>
              <a:gd name="T29" fmla="*/ 387 w 387"/>
              <a:gd name="T30" fmla="*/ 1110 h 1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99" name="Text Box 11"/>
          <p:cNvSpPr txBox="1">
            <a:spLocks noChangeArrowheads="1"/>
          </p:cNvSpPr>
          <p:nvPr/>
        </p:nvSpPr>
        <p:spPr bwMode="auto">
          <a:xfrm>
            <a:off x="188913" y="1978025"/>
            <a:ext cx="4051300" cy="89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Sea Peoples,</a:t>
            </a:r>
          </a:p>
          <a:p>
            <a:pPr marL="0" marR="0" lvl="0" indent="0" algn="l" defTabSz="449263" rtl="0" eaLnBrk="1" fontAlgn="base" latinLnBrk="0" hangingPunct="1">
              <a:lnSpc>
                <a:spcPct val="5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The </a:t>
            </a:r>
            <a:r>
              <a:rPr kumimoji="0" lang="ru-RU" altLang="ja-JP"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en-GB" altLang="ja-JP" sz="33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rPr>
              <a:t>ians</a:t>
            </a:r>
            <a:r>
              <a:rPr kumimoji="0" lang="ru-RU" altLang="ja-JP"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en-GB" altLang="ja-JP"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(mostly)</a:t>
            </a:r>
            <a:r>
              <a:rPr kumimoji="0" lang="en-US" altLang="ja-JP"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endParaRPr kumimoji="0" lang="en-GB" sz="33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12300" name="Text Box 12"/>
          <p:cNvSpPr txBox="1">
            <a:spLocks noChangeArrowheads="1"/>
          </p:cNvSpPr>
          <p:nvPr/>
        </p:nvSpPr>
        <p:spPr bwMode="auto">
          <a:xfrm>
            <a:off x="6016625" y="1809750"/>
            <a:ext cx="3340100" cy="89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Desert Peoples,</a:t>
            </a:r>
          </a:p>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The </a:t>
            </a:r>
            <a:r>
              <a:rPr kumimoji="0" lang="ru-RU" altLang="ja-JP"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a:t>
            </a:r>
            <a:r>
              <a:rPr kumimoji="0" lang="en-GB" altLang="ja-JP" sz="3300" b="1" i="0" u="none" strike="noStrike" kern="1200" cap="none" spc="0" normalizeH="0" baseline="0" noProof="0" dirty="0" err="1">
                <a:ln>
                  <a:noFill/>
                </a:ln>
                <a:solidFill>
                  <a:srgbClr val="003399"/>
                </a:solidFill>
                <a:effectLst/>
                <a:uLnTx/>
                <a:uFillTx/>
                <a:latin typeface="Arial" charset="0"/>
                <a:ea typeface="ＭＳ Ｐゴシック" charset="0"/>
                <a:cs typeface="Arial" charset="0"/>
              </a:rPr>
              <a:t>ites</a:t>
            </a:r>
            <a:r>
              <a:rPr kumimoji="0" lang="ru-RU" altLang="ja-JP"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a:t>
            </a:r>
            <a:endPar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
        <p:nvSpPr>
          <p:cNvPr id="12301" name="Text Box 13"/>
          <p:cNvSpPr txBox="1">
            <a:spLocks noChangeArrowheads="1"/>
          </p:cNvSpPr>
          <p:nvPr/>
        </p:nvSpPr>
        <p:spPr bwMode="auto">
          <a:xfrm>
            <a:off x="0" y="5867400"/>
            <a:ext cx="25908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Egyptians</a:t>
            </a:r>
          </a:p>
        </p:txBody>
      </p:sp>
      <p:sp>
        <p:nvSpPr>
          <p:cNvPr id="12302" name="Text Box 14"/>
          <p:cNvSpPr txBox="1">
            <a:spLocks noChangeArrowheads="1"/>
          </p:cNvSpPr>
          <p:nvPr/>
        </p:nvSpPr>
        <p:spPr bwMode="auto">
          <a:xfrm>
            <a:off x="533400" y="4953000"/>
            <a:ext cx="2589213"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Philistines</a:t>
            </a:r>
          </a:p>
        </p:txBody>
      </p:sp>
      <p:sp>
        <p:nvSpPr>
          <p:cNvPr id="12303" name="Text Box 15"/>
          <p:cNvSpPr txBox="1">
            <a:spLocks noChangeArrowheads="1"/>
          </p:cNvSpPr>
          <p:nvPr/>
        </p:nvSpPr>
        <p:spPr bwMode="auto">
          <a:xfrm>
            <a:off x="2590800" y="-152400"/>
            <a:ext cx="3106738"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Phoenicians</a:t>
            </a:r>
          </a:p>
        </p:txBody>
      </p:sp>
      <p:sp>
        <p:nvSpPr>
          <p:cNvPr id="12304" name="Text Box 16"/>
          <p:cNvSpPr txBox="1">
            <a:spLocks noChangeArrowheads="1"/>
          </p:cNvSpPr>
          <p:nvPr/>
        </p:nvSpPr>
        <p:spPr bwMode="auto">
          <a:xfrm>
            <a:off x="6399213" y="-152400"/>
            <a:ext cx="2027237"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Syrians</a:t>
            </a:r>
          </a:p>
        </p:txBody>
      </p:sp>
      <p:sp>
        <p:nvSpPr>
          <p:cNvPr id="12305" name="Text Box 17"/>
          <p:cNvSpPr txBox="1">
            <a:spLocks noChangeArrowheads="1"/>
          </p:cNvSpPr>
          <p:nvPr/>
        </p:nvSpPr>
        <p:spPr bwMode="auto">
          <a:xfrm>
            <a:off x="2970213" y="1371600"/>
            <a:ext cx="25908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Romans</a:t>
            </a:r>
          </a:p>
        </p:txBody>
      </p:sp>
      <p:sp>
        <p:nvSpPr>
          <p:cNvPr id="12306" name="Text Box 18"/>
          <p:cNvSpPr txBox="1">
            <a:spLocks noChangeArrowheads="1"/>
          </p:cNvSpPr>
          <p:nvPr/>
        </p:nvSpPr>
        <p:spPr bwMode="auto">
          <a:xfrm>
            <a:off x="1293813" y="3962400"/>
            <a:ext cx="2417762"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Assyrians</a:t>
            </a:r>
          </a:p>
        </p:txBody>
      </p:sp>
      <p:sp>
        <p:nvSpPr>
          <p:cNvPr id="12307" name="Text Box 19"/>
          <p:cNvSpPr txBox="1">
            <a:spLocks noChangeArrowheads="1"/>
          </p:cNvSpPr>
          <p:nvPr/>
        </p:nvSpPr>
        <p:spPr bwMode="auto">
          <a:xfrm>
            <a:off x="1066800" y="2971800"/>
            <a:ext cx="3109913"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FF0000"/>
                </a:solidFill>
                <a:effectLst/>
                <a:uLnTx/>
                <a:uFillTx/>
                <a:latin typeface="Arial" charset="0"/>
                <a:ea typeface="ＭＳ Ｐゴシック" charset="0"/>
                <a:cs typeface="Arial" charset="0"/>
              </a:rPr>
              <a:t>Babylonians</a:t>
            </a:r>
          </a:p>
        </p:txBody>
      </p:sp>
      <p:sp>
        <p:nvSpPr>
          <p:cNvPr id="12308" name="Text Box 20"/>
          <p:cNvSpPr txBox="1">
            <a:spLocks noChangeArrowheads="1"/>
          </p:cNvSpPr>
          <p:nvPr/>
        </p:nvSpPr>
        <p:spPr bwMode="auto">
          <a:xfrm>
            <a:off x="3884613" y="4038600"/>
            <a:ext cx="237966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Israelites</a:t>
            </a:r>
          </a:p>
        </p:txBody>
      </p:sp>
      <p:sp>
        <p:nvSpPr>
          <p:cNvPr id="12309" name="Text Box 21"/>
          <p:cNvSpPr txBox="1">
            <a:spLocks noChangeArrowheads="1"/>
          </p:cNvSpPr>
          <p:nvPr/>
        </p:nvSpPr>
        <p:spPr bwMode="auto">
          <a:xfrm>
            <a:off x="6201566" y="3847306"/>
            <a:ext cx="309151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Ammonites</a:t>
            </a:r>
          </a:p>
        </p:txBody>
      </p:sp>
      <p:sp>
        <p:nvSpPr>
          <p:cNvPr id="12310" name="Text Box 22"/>
          <p:cNvSpPr txBox="1">
            <a:spLocks noChangeArrowheads="1"/>
          </p:cNvSpPr>
          <p:nvPr/>
        </p:nvSpPr>
        <p:spPr bwMode="auto">
          <a:xfrm>
            <a:off x="6201566" y="5334000"/>
            <a:ext cx="2607593"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003399"/>
                </a:solidFill>
                <a:effectLst/>
                <a:uLnTx/>
                <a:uFillTx/>
                <a:latin typeface="Arial" charset="0"/>
                <a:ea typeface="ＭＳ Ｐゴシック" charset="0"/>
                <a:cs typeface="Arial" charset="0"/>
              </a:rPr>
              <a:t>Moabites</a:t>
            </a:r>
          </a:p>
        </p:txBody>
      </p:sp>
      <p:sp>
        <p:nvSpPr>
          <p:cNvPr id="12311" name="Text Box 23"/>
          <p:cNvSpPr txBox="1">
            <a:spLocks noChangeArrowheads="1"/>
          </p:cNvSpPr>
          <p:nvPr/>
        </p:nvSpPr>
        <p:spPr bwMode="auto">
          <a:xfrm>
            <a:off x="6201566" y="6492875"/>
            <a:ext cx="289655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a:ln>
                  <a:noFill/>
                </a:ln>
                <a:solidFill>
                  <a:srgbClr val="003399"/>
                </a:solidFill>
                <a:effectLst/>
                <a:uLnTx/>
                <a:uFillTx/>
                <a:latin typeface="Arial" charset="0"/>
                <a:ea typeface="ＭＳ Ｐゴシック" charset="0"/>
                <a:cs typeface="Arial" charset="0"/>
              </a:rPr>
              <a:t>Edomites</a:t>
            </a:r>
          </a:p>
        </p:txBody>
      </p:sp>
      <p:sp>
        <p:nvSpPr>
          <p:cNvPr id="25" name="Text Box 20">
            <a:extLst>
              <a:ext uri="{FF2B5EF4-FFF2-40B4-BE49-F238E27FC236}">
                <a16:creationId xmlns:a16="http://schemas.microsoft.com/office/drawing/2014/main" id="{6B37276C-F036-E547-AB51-0C63EBDCBE63}"/>
              </a:ext>
            </a:extLst>
          </p:cNvPr>
          <p:cNvSpPr txBox="1">
            <a:spLocks noChangeArrowheads="1"/>
          </p:cNvSpPr>
          <p:nvPr/>
        </p:nvSpPr>
        <p:spPr bwMode="auto">
          <a:xfrm>
            <a:off x="2771037" y="6292912"/>
            <a:ext cx="237966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3300" b="1" dirty="0">
                <a:solidFill>
                  <a:srgbClr val="003399"/>
                </a:solidFill>
                <a:cs typeface="Arial" charset="0"/>
              </a:rPr>
              <a:t>Amalek</a:t>
            </a:r>
            <a:r>
              <a:rPr kumimoji="0" lang="en-GB" sz="3300" b="1" i="0" u="none" strike="noStrike" kern="1200" cap="none" spc="0" normalizeH="0" baseline="0" noProof="0" dirty="0" err="1">
                <a:ln>
                  <a:noFill/>
                </a:ln>
                <a:solidFill>
                  <a:srgbClr val="003399"/>
                </a:solidFill>
                <a:effectLst/>
                <a:uLnTx/>
                <a:uFillTx/>
                <a:latin typeface="Arial" charset="0"/>
                <a:ea typeface="ＭＳ Ｐゴシック" charset="0"/>
                <a:cs typeface="Arial" charset="0"/>
              </a:rPr>
              <a:t>ites</a:t>
            </a:r>
            <a:endPar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
        <p:nvSpPr>
          <p:cNvPr id="26" name="Text Box 21">
            <a:extLst>
              <a:ext uri="{FF2B5EF4-FFF2-40B4-BE49-F238E27FC236}">
                <a16:creationId xmlns:a16="http://schemas.microsoft.com/office/drawing/2014/main" id="{C4DC376E-93A7-5B48-80D2-3EFCD62F388A}"/>
              </a:ext>
            </a:extLst>
          </p:cNvPr>
          <p:cNvSpPr txBox="1">
            <a:spLocks noChangeArrowheads="1"/>
          </p:cNvSpPr>
          <p:nvPr/>
        </p:nvSpPr>
        <p:spPr bwMode="auto">
          <a:xfrm>
            <a:off x="6201566" y="2837122"/>
            <a:ext cx="309151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3300" b="1" i="0" u="none" strike="noStrike" kern="1200" cap="none" spc="0" normalizeH="0" baseline="0" noProof="0" dirty="0" err="1">
                <a:ln>
                  <a:noFill/>
                </a:ln>
                <a:solidFill>
                  <a:srgbClr val="003399"/>
                </a:solidFill>
                <a:effectLst/>
                <a:uLnTx/>
                <a:uFillTx/>
                <a:latin typeface="Arial" charset="0"/>
                <a:ea typeface="ＭＳ Ｐゴシック" charset="0"/>
                <a:cs typeface="Arial" charset="0"/>
              </a:rPr>
              <a:t>Gileadites</a:t>
            </a:r>
            <a:endParaRPr kumimoji="0" lang="en-GB" sz="3300" b="1"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727115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afterEffect">
                                  <p:stCondLst>
                                    <p:cond delay="0"/>
                                  </p:stCondLst>
                                  <p:childTnLst>
                                    <p:set>
                                      <p:cBhvr additive="repl">
                                        <p:cTn id="6" dur="1" fill="hold">
                                          <p:stCondLst>
                                            <p:cond delay="0"/>
                                          </p:stCondLst>
                                        </p:cTn>
                                        <p:tgtEl>
                                          <p:spTgt spid="12299"/>
                                        </p:tgtEl>
                                        <p:attrNameLst>
                                          <p:attrName>style.visibility</p:attrName>
                                        </p:attrNameLst>
                                      </p:cBhvr>
                                      <p:to>
                                        <p:strVal val="visible"/>
                                      </p:to>
                                    </p:set>
                                    <p:animEffect transition="in" filter="box(in)">
                                      <p:cBhvr additive="repl">
                                        <p:cTn id="7" dur="500"/>
                                        <p:tgtEl>
                                          <p:spTgt spid="12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12301"/>
                                        </p:tgtEl>
                                        <p:attrNameLst>
                                          <p:attrName>style.visibility</p:attrName>
                                        </p:attrNameLst>
                                      </p:cBhvr>
                                      <p:to>
                                        <p:strVal val="visible"/>
                                      </p:to>
                                    </p:set>
                                    <p:animEffect transition="in" filter="dissolve">
                                      <p:cBhvr additive="repl">
                                        <p:cTn id="12" dur="500"/>
                                        <p:tgtEl>
                                          <p:spTgt spid="12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12302"/>
                                        </p:tgtEl>
                                        <p:attrNameLst>
                                          <p:attrName>style.visibility</p:attrName>
                                        </p:attrNameLst>
                                      </p:cBhvr>
                                      <p:to>
                                        <p:strVal val="visible"/>
                                      </p:to>
                                    </p:set>
                                    <p:animEffect transition="in" filter="dissolve">
                                      <p:cBhvr additive="repl">
                                        <p:cTn id="17" dur="500"/>
                                        <p:tgtEl>
                                          <p:spTgt spid="123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12306"/>
                                        </p:tgtEl>
                                        <p:attrNameLst>
                                          <p:attrName>style.visibility</p:attrName>
                                        </p:attrNameLst>
                                      </p:cBhvr>
                                      <p:to>
                                        <p:strVal val="visible"/>
                                      </p:to>
                                    </p:set>
                                    <p:animEffect transition="in" filter="dissolve">
                                      <p:cBhvr additive="repl">
                                        <p:cTn id="22" dur="500"/>
                                        <p:tgtEl>
                                          <p:spTgt spid="123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1" fill="hold">
                                          <p:stCondLst>
                                            <p:cond delay="0"/>
                                          </p:stCondLst>
                                        </p:cTn>
                                        <p:tgtEl>
                                          <p:spTgt spid="12307"/>
                                        </p:tgtEl>
                                        <p:attrNameLst>
                                          <p:attrName>style.visibility</p:attrName>
                                        </p:attrNameLst>
                                      </p:cBhvr>
                                      <p:to>
                                        <p:strVal val="visible"/>
                                      </p:to>
                                    </p:set>
                                    <p:animEffect transition="in" filter="dissolve">
                                      <p:cBhvr additive="repl">
                                        <p:cTn id="27" dur="500"/>
                                        <p:tgtEl>
                                          <p:spTgt spid="123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fill="hold" nodeType="clickEffect">
                                  <p:stCondLst>
                                    <p:cond delay="0"/>
                                  </p:stCondLst>
                                  <p:childTnLst>
                                    <p:set>
                                      <p:cBhvr additive="repl">
                                        <p:cTn id="31" dur="1" fill="hold">
                                          <p:stCondLst>
                                            <p:cond delay="0"/>
                                          </p:stCondLst>
                                        </p:cTn>
                                        <p:tgtEl>
                                          <p:spTgt spid="12305"/>
                                        </p:tgtEl>
                                        <p:attrNameLst>
                                          <p:attrName>style.visibility</p:attrName>
                                        </p:attrNameLst>
                                      </p:cBhvr>
                                      <p:to>
                                        <p:strVal val="visible"/>
                                      </p:to>
                                    </p:set>
                                    <p:animEffect transition="in" filter="dissolve">
                                      <p:cBhvr additive="repl">
                                        <p:cTn id="32" dur="500"/>
                                        <p:tgtEl>
                                          <p:spTgt spid="123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fill="hold" nodeType="clickEffect">
                                  <p:stCondLst>
                                    <p:cond delay="0"/>
                                  </p:stCondLst>
                                  <p:childTnLst>
                                    <p:set>
                                      <p:cBhvr additive="repl">
                                        <p:cTn id="36" dur="1" fill="hold">
                                          <p:stCondLst>
                                            <p:cond delay="0"/>
                                          </p:stCondLst>
                                        </p:cTn>
                                        <p:tgtEl>
                                          <p:spTgt spid="12303"/>
                                        </p:tgtEl>
                                        <p:attrNameLst>
                                          <p:attrName>style.visibility</p:attrName>
                                        </p:attrNameLst>
                                      </p:cBhvr>
                                      <p:to>
                                        <p:strVal val="visible"/>
                                      </p:to>
                                    </p:set>
                                    <p:animEffect transition="in" filter="dissolve">
                                      <p:cBhvr additive="repl">
                                        <p:cTn id="37" dur="500"/>
                                        <p:tgtEl>
                                          <p:spTgt spid="123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fill="hold" nodeType="clickEffect">
                                  <p:stCondLst>
                                    <p:cond delay="0"/>
                                  </p:stCondLst>
                                  <p:childTnLst>
                                    <p:set>
                                      <p:cBhvr additive="repl">
                                        <p:cTn id="41" dur="1" fill="hold">
                                          <p:stCondLst>
                                            <p:cond delay="0"/>
                                          </p:stCondLst>
                                        </p:cTn>
                                        <p:tgtEl>
                                          <p:spTgt spid="12304"/>
                                        </p:tgtEl>
                                        <p:attrNameLst>
                                          <p:attrName>style.visibility</p:attrName>
                                        </p:attrNameLst>
                                      </p:cBhvr>
                                      <p:to>
                                        <p:strVal val="visible"/>
                                      </p:to>
                                    </p:set>
                                    <p:animEffect transition="in" filter="dissolve">
                                      <p:cBhvr additive="repl">
                                        <p:cTn id="42" dur="500"/>
                                        <p:tgtEl>
                                          <p:spTgt spid="1230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additive="repl">
                                        <p:cTn id="46" dur="1" fill="hold">
                                          <p:stCondLst>
                                            <p:cond delay="0"/>
                                          </p:stCondLst>
                                        </p:cTn>
                                        <p:tgtEl>
                                          <p:spTgt spid="12300"/>
                                        </p:tgtEl>
                                        <p:attrNameLst>
                                          <p:attrName>style.visibility</p:attrName>
                                        </p:attrNameLst>
                                      </p:cBhvr>
                                      <p:to>
                                        <p:strVal val="visible"/>
                                      </p:to>
                                    </p:set>
                                    <p:animEffect transition="in" filter="box(in)">
                                      <p:cBhvr additive="repl">
                                        <p:cTn id="47" dur="500"/>
                                        <p:tgtEl>
                                          <p:spTgt spid="1230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additive="repl">
                                        <p:cTn id="51" dur="1" fill="hold">
                                          <p:stCondLst>
                                            <p:cond delay="0"/>
                                          </p:stCondLst>
                                        </p:cTn>
                                        <p:tgtEl>
                                          <p:spTgt spid="12308"/>
                                        </p:tgtEl>
                                        <p:attrNameLst>
                                          <p:attrName>style.visibility</p:attrName>
                                        </p:attrNameLst>
                                      </p:cBhvr>
                                      <p:to>
                                        <p:strVal val="visible"/>
                                      </p:to>
                                    </p:set>
                                    <p:anim calcmode="lin" valueType="num">
                                      <p:cBhvr additive="repl">
                                        <p:cTn id="52" dur="500" fill="hold"/>
                                        <p:tgtEl>
                                          <p:spTgt spid="12308"/>
                                        </p:tgtEl>
                                        <p:attrNameLst>
                                          <p:attrName>ppt_x</p:attrName>
                                        </p:attrNameLst>
                                      </p:cBhvr>
                                      <p:tavLst>
                                        <p:tav>
                                          <p:val>
                                            <p:strVal val="#ppt_x"/>
                                          </p:val>
                                        </p:tav>
                                        <p:tav>
                                          <p:val>
                                            <p:strVal val="#ppt_x"/>
                                          </p:val>
                                        </p:tav>
                                      </p:tavLst>
                                    </p:anim>
                                    <p:anim calcmode="lin" valueType="num">
                                      <p:cBhvr additive="repl">
                                        <p:cTn id="53" dur="500" fill="hold"/>
                                        <p:tgtEl>
                                          <p:spTgt spid="12308"/>
                                        </p:tgtEl>
                                        <p:attrNameLst>
                                          <p:attrName>ppt_y</p:attrName>
                                        </p:attrNameLst>
                                      </p:cBhvr>
                                      <p:tavLst>
                                        <p:tav>
                                          <p:val>
                                            <p:strVal val="1+#ppt_h/2"/>
                                          </p:val>
                                        </p:tav>
                                        <p:tav>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additive="repl">
                                        <p:cTn id="57" dur="1" fill="hold">
                                          <p:stCondLst>
                                            <p:cond delay="0"/>
                                          </p:stCondLst>
                                        </p:cTn>
                                        <p:tgtEl>
                                          <p:spTgt spid="25"/>
                                        </p:tgtEl>
                                        <p:attrNameLst>
                                          <p:attrName>style.visibility</p:attrName>
                                        </p:attrNameLst>
                                      </p:cBhvr>
                                      <p:to>
                                        <p:strVal val="visible"/>
                                      </p:to>
                                    </p:set>
                                    <p:anim calcmode="lin" valueType="num">
                                      <p:cBhvr additive="repl">
                                        <p:cTn id="58" dur="500" fill="hold"/>
                                        <p:tgtEl>
                                          <p:spTgt spid="25"/>
                                        </p:tgtEl>
                                        <p:attrNameLst>
                                          <p:attrName>ppt_x</p:attrName>
                                        </p:attrNameLst>
                                      </p:cBhvr>
                                      <p:tavLst>
                                        <p:tav>
                                          <p:val>
                                            <p:strVal val="#ppt_x"/>
                                          </p:val>
                                        </p:tav>
                                        <p:tav>
                                          <p:val>
                                            <p:strVal val="#ppt_x"/>
                                          </p:val>
                                        </p:tav>
                                      </p:tavLst>
                                    </p:anim>
                                    <p:anim calcmode="lin" valueType="num">
                                      <p:cBhvr additive="repl">
                                        <p:cTn id="59" dur="500" fill="hold"/>
                                        <p:tgtEl>
                                          <p:spTgt spid="25"/>
                                        </p:tgtEl>
                                        <p:attrNameLst>
                                          <p:attrName>ppt_y</p:attrName>
                                        </p:attrNameLst>
                                      </p:cBhvr>
                                      <p:tavLst>
                                        <p:tav>
                                          <p:val>
                                            <p:strVal val="1+#ppt_h/2"/>
                                          </p:val>
                                        </p:tav>
                                        <p:tav>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additive="repl">
                                        <p:cTn id="63" dur="1" fill="hold">
                                          <p:stCondLst>
                                            <p:cond delay="0"/>
                                          </p:stCondLst>
                                        </p:cTn>
                                        <p:tgtEl>
                                          <p:spTgt spid="26"/>
                                        </p:tgtEl>
                                        <p:attrNameLst>
                                          <p:attrName>style.visibility</p:attrName>
                                        </p:attrNameLst>
                                      </p:cBhvr>
                                      <p:to>
                                        <p:strVal val="visible"/>
                                      </p:to>
                                    </p:set>
                                    <p:anim calcmode="lin" valueType="num">
                                      <p:cBhvr additive="repl">
                                        <p:cTn id="64" dur="500" fill="hold"/>
                                        <p:tgtEl>
                                          <p:spTgt spid="26"/>
                                        </p:tgtEl>
                                        <p:attrNameLst>
                                          <p:attrName>ppt_x</p:attrName>
                                        </p:attrNameLst>
                                      </p:cBhvr>
                                      <p:tavLst>
                                        <p:tav>
                                          <p:val>
                                            <p:strVal val="#ppt_x"/>
                                          </p:val>
                                        </p:tav>
                                        <p:tav>
                                          <p:val>
                                            <p:strVal val="#ppt_x"/>
                                          </p:val>
                                        </p:tav>
                                      </p:tavLst>
                                    </p:anim>
                                    <p:anim calcmode="lin" valueType="num">
                                      <p:cBhvr additive="repl">
                                        <p:cTn id="65" dur="500" fill="hold"/>
                                        <p:tgtEl>
                                          <p:spTgt spid="26"/>
                                        </p:tgtEl>
                                        <p:attrNameLst>
                                          <p:attrName>ppt_y</p:attrName>
                                        </p:attrNameLst>
                                      </p:cBhvr>
                                      <p:tavLst>
                                        <p:tav>
                                          <p:val>
                                            <p:strVal val="1+#ppt_h/2"/>
                                          </p:val>
                                        </p:tav>
                                        <p:tav>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additive="repl">
                                        <p:cTn id="69" dur="1" fill="hold">
                                          <p:stCondLst>
                                            <p:cond delay="0"/>
                                          </p:stCondLst>
                                        </p:cTn>
                                        <p:tgtEl>
                                          <p:spTgt spid="12309"/>
                                        </p:tgtEl>
                                        <p:attrNameLst>
                                          <p:attrName>style.visibility</p:attrName>
                                        </p:attrNameLst>
                                      </p:cBhvr>
                                      <p:to>
                                        <p:strVal val="visible"/>
                                      </p:to>
                                    </p:set>
                                    <p:anim calcmode="lin" valueType="num">
                                      <p:cBhvr additive="repl">
                                        <p:cTn id="70" dur="500" fill="hold"/>
                                        <p:tgtEl>
                                          <p:spTgt spid="12309"/>
                                        </p:tgtEl>
                                        <p:attrNameLst>
                                          <p:attrName>ppt_x</p:attrName>
                                        </p:attrNameLst>
                                      </p:cBhvr>
                                      <p:tavLst>
                                        <p:tav>
                                          <p:val>
                                            <p:strVal val="#ppt_x"/>
                                          </p:val>
                                        </p:tav>
                                        <p:tav>
                                          <p:val>
                                            <p:strVal val="#ppt_x"/>
                                          </p:val>
                                        </p:tav>
                                      </p:tavLst>
                                    </p:anim>
                                    <p:anim calcmode="lin" valueType="num">
                                      <p:cBhvr additive="repl">
                                        <p:cTn id="71" dur="500" fill="hold"/>
                                        <p:tgtEl>
                                          <p:spTgt spid="12309"/>
                                        </p:tgtEl>
                                        <p:attrNameLst>
                                          <p:attrName>ppt_y</p:attrName>
                                        </p:attrNameLst>
                                      </p:cBhvr>
                                      <p:tavLst>
                                        <p:tav>
                                          <p:val>
                                            <p:strVal val="1+#ppt_h/2"/>
                                          </p:val>
                                        </p:tav>
                                        <p:tav>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additive="repl">
                                        <p:cTn id="75" dur="1" fill="hold">
                                          <p:stCondLst>
                                            <p:cond delay="0"/>
                                          </p:stCondLst>
                                        </p:cTn>
                                        <p:tgtEl>
                                          <p:spTgt spid="12310"/>
                                        </p:tgtEl>
                                        <p:attrNameLst>
                                          <p:attrName>style.visibility</p:attrName>
                                        </p:attrNameLst>
                                      </p:cBhvr>
                                      <p:to>
                                        <p:strVal val="visible"/>
                                      </p:to>
                                    </p:set>
                                    <p:anim calcmode="lin" valueType="num">
                                      <p:cBhvr additive="repl">
                                        <p:cTn id="76" dur="500" fill="hold"/>
                                        <p:tgtEl>
                                          <p:spTgt spid="12310"/>
                                        </p:tgtEl>
                                        <p:attrNameLst>
                                          <p:attrName>ppt_x</p:attrName>
                                        </p:attrNameLst>
                                      </p:cBhvr>
                                      <p:tavLst>
                                        <p:tav>
                                          <p:val>
                                            <p:strVal val="#ppt_x"/>
                                          </p:val>
                                        </p:tav>
                                        <p:tav>
                                          <p:val>
                                            <p:strVal val="#ppt_x"/>
                                          </p:val>
                                        </p:tav>
                                      </p:tavLst>
                                    </p:anim>
                                    <p:anim calcmode="lin" valueType="num">
                                      <p:cBhvr additive="repl">
                                        <p:cTn id="77" dur="500" fill="hold"/>
                                        <p:tgtEl>
                                          <p:spTgt spid="12310"/>
                                        </p:tgtEl>
                                        <p:attrNameLst>
                                          <p:attrName>ppt_y</p:attrName>
                                        </p:attrNameLst>
                                      </p:cBhvr>
                                      <p:tavLst>
                                        <p:tav>
                                          <p:val>
                                            <p:strVal val="1+#ppt_h/2"/>
                                          </p:val>
                                        </p:tav>
                                        <p:tav>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additive="repl">
                                        <p:cTn id="81" dur="1" fill="hold">
                                          <p:stCondLst>
                                            <p:cond delay="0"/>
                                          </p:stCondLst>
                                        </p:cTn>
                                        <p:tgtEl>
                                          <p:spTgt spid="12311"/>
                                        </p:tgtEl>
                                        <p:attrNameLst>
                                          <p:attrName>style.visibility</p:attrName>
                                        </p:attrNameLst>
                                      </p:cBhvr>
                                      <p:to>
                                        <p:strVal val="visible"/>
                                      </p:to>
                                    </p:set>
                                    <p:anim calcmode="lin" valueType="num">
                                      <p:cBhvr additive="repl">
                                        <p:cTn id="82" dur="500" fill="hold"/>
                                        <p:tgtEl>
                                          <p:spTgt spid="12311"/>
                                        </p:tgtEl>
                                        <p:attrNameLst>
                                          <p:attrName>ppt_x</p:attrName>
                                        </p:attrNameLst>
                                      </p:cBhvr>
                                      <p:tavLst>
                                        <p:tav>
                                          <p:val>
                                            <p:strVal val="#ppt_x"/>
                                          </p:val>
                                        </p:tav>
                                        <p:tav>
                                          <p:val>
                                            <p:strVal val="#ppt_x"/>
                                          </p:val>
                                        </p:tav>
                                      </p:tavLst>
                                    </p:anim>
                                    <p:anim calcmode="lin" valueType="num">
                                      <p:cBhvr additive="repl">
                                        <p:cTn id="83" dur="500" fill="hold"/>
                                        <p:tgtEl>
                                          <p:spTgt spid="12311"/>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242820" y="3886200"/>
            <a:ext cx="8658360" cy="1938992"/>
          </a:xfrm>
          <a:prstGeom prst="rect">
            <a:avLst/>
          </a:prstGeom>
        </p:spPr>
        <p:txBody>
          <a:bodyPr wrap="square">
            <a:spAutoFit/>
          </a:bodyPr>
          <a:lstStyle/>
          <a:p>
            <a:r>
              <a:rPr lang="en-US" b="1" dirty="0">
                <a:effectLst>
                  <a:glow rad="101600">
                    <a:schemeClr val="tx1"/>
                  </a:glow>
                </a:effectLst>
                <a:latin typeface="Arial Narrow" charset="0"/>
                <a:ea typeface="Arial Narrow" charset="0"/>
                <a:cs typeface="Arial Narrow" charset="0"/>
              </a:rPr>
              <a:t>“And I will rise up against them, declares the L</a:t>
            </a:r>
            <a:r>
              <a:rPr lang="en-US" sz="2000" b="1" dirty="0">
                <a:effectLst>
                  <a:glow rad="101600">
                    <a:schemeClr val="tx1"/>
                  </a:glow>
                </a:effectLst>
                <a:latin typeface="Arial Narrow" charset="0"/>
                <a:ea typeface="Arial Narrow" charset="0"/>
                <a:cs typeface="Arial Narrow" charset="0"/>
              </a:rPr>
              <a:t>ORD</a:t>
            </a:r>
            <a:r>
              <a:rPr lang="en-US" b="1" dirty="0">
                <a:effectLst>
                  <a:glow rad="101600">
                    <a:schemeClr val="tx1"/>
                  </a:glow>
                </a:effectLst>
                <a:latin typeface="Arial Narrow" charset="0"/>
                <a:ea typeface="Arial Narrow" charset="0"/>
                <a:cs typeface="Arial Narrow" charset="0"/>
              </a:rPr>
              <a:t> of hosts, and will cut off from Babylon name and survivors, offspring and posterity, declares the L</a:t>
            </a:r>
            <a:r>
              <a:rPr lang="en-US" sz="2000" b="1" dirty="0">
                <a:effectLst>
                  <a:glow rad="101600">
                    <a:schemeClr val="tx1"/>
                  </a:glow>
                </a:effectLst>
                <a:latin typeface="Arial Narrow" charset="0"/>
                <a:ea typeface="Arial Narrow" charset="0"/>
                <a:cs typeface="Arial Narrow" charset="0"/>
              </a:rPr>
              <a:t>ORD</a:t>
            </a:r>
            <a:r>
              <a:rPr lang="en-US" b="1" dirty="0">
                <a:effectLst>
                  <a:glow rad="101600">
                    <a:schemeClr val="tx1"/>
                  </a:glow>
                </a:effectLst>
                <a:latin typeface="Arial Narrow" charset="0"/>
                <a:ea typeface="Arial Narrow" charset="0"/>
                <a:cs typeface="Arial Narrow" charset="0"/>
              </a:rPr>
              <a:t>. I will also make it a possession for the hedgehog, and swamps of water, and I will sweep it with the broom of destruction, declares the L</a:t>
            </a:r>
            <a:r>
              <a:rPr lang="en-US" sz="2000" b="1" dirty="0">
                <a:effectLst>
                  <a:glow rad="101600">
                    <a:schemeClr val="tx1"/>
                  </a:glow>
                </a:effectLst>
                <a:latin typeface="Arial Narrow" charset="0"/>
                <a:ea typeface="Arial Narrow" charset="0"/>
                <a:cs typeface="Arial Narrow" charset="0"/>
              </a:rPr>
              <a:t>ORD</a:t>
            </a:r>
            <a:r>
              <a:rPr lang="en-US" b="1" dirty="0">
                <a:effectLst>
                  <a:glow rad="101600">
                    <a:schemeClr val="tx1"/>
                  </a:glow>
                </a:effectLst>
                <a:latin typeface="Arial Narrow" charset="0"/>
                <a:ea typeface="Arial Narrow" charset="0"/>
                <a:cs typeface="Arial Narrow" charset="0"/>
              </a:rPr>
              <a:t> of hosts.” </a:t>
            </a:r>
            <a:r>
              <a:rPr lang="en-US" sz="2100" b="1" dirty="0">
                <a:solidFill>
                  <a:srgbClr val="FFF692"/>
                </a:solidFill>
                <a:effectLst>
                  <a:glow rad="101600">
                    <a:schemeClr val="tx1"/>
                  </a:glow>
                </a:effectLst>
                <a:latin typeface="Arial Narrow" charset="0"/>
                <a:ea typeface="Arial Narrow" charset="0"/>
                <a:cs typeface="Arial Narrow" charset="0"/>
              </a:rPr>
              <a:t>Isaiah 14:22–23</a:t>
            </a:r>
          </a:p>
        </p:txBody>
      </p:sp>
      <p:sp>
        <p:nvSpPr>
          <p:cNvPr id="3" name="TextBox 2"/>
          <p:cNvSpPr txBox="1"/>
          <p:nvPr/>
        </p:nvSpPr>
        <p:spPr>
          <a:xfrm>
            <a:off x="1371600" y="1143000"/>
            <a:ext cx="6193106" cy="553998"/>
          </a:xfrm>
          <a:prstGeom prst="rect">
            <a:avLst/>
          </a:prstGeom>
          <a:noFill/>
        </p:spPr>
        <p:txBody>
          <a:bodyPr wrap="none" rtlCol="0">
            <a:spAutoFit/>
          </a:bodyPr>
          <a:lstStyle/>
          <a:p>
            <a:r>
              <a:rPr lang="en-US" sz="3000" dirty="0">
                <a:solidFill>
                  <a:srgbClr val="FFF692"/>
                </a:solidFill>
                <a:effectLst>
                  <a:glow rad="127000">
                    <a:schemeClr val="tx1"/>
                  </a:glow>
                </a:effectLst>
                <a:latin typeface="Franklin Gothic Heavy" charset="0"/>
                <a:ea typeface="Franklin Gothic Heavy" charset="0"/>
                <a:cs typeface="Franklin Gothic Heavy" charset="0"/>
              </a:rPr>
              <a:t>The Site of Babylon’s Destruction</a:t>
            </a:r>
          </a:p>
        </p:txBody>
      </p:sp>
    </p:spTree>
    <p:extLst>
      <p:ext uri="{BB962C8B-B14F-4D97-AF65-F5344CB8AC3E}">
        <p14:creationId xmlns:p14="http://schemas.microsoft.com/office/powerpoint/2010/main" val="267520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0" name="Rectangle 2">
            <a:extLst>
              <a:ext uri="{FF2B5EF4-FFF2-40B4-BE49-F238E27FC236}">
                <a16:creationId xmlns:a16="http://schemas.microsoft.com/office/drawing/2014/main" id="{933CF3C0-1EA6-6B4F-8E20-B745D025043D}"/>
              </a:ext>
            </a:extLst>
          </p:cNvPr>
          <p:cNvSpPr txBox="1">
            <a:spLocks noChangeArrowheads="1"/>
          </p:cNvSpPr>
          <p:nvPr/>
        </p:nvSpPr>
        <p:spPr bwMode="auto">
          <a:xfrm>
            <a:off x="1187624" y="4106386"/>
            <a:ext cx="2414687"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14:28-32</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16253755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23938"/>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mj-lt"/>
              <a:buAutoNum type="arabicPeriod" startAt="2"/>
              <a:tabLst/>
              <a:defRPr/>
            </a:pPr>
            <a:r>
              <a:rPr kumimoji="0" lang="en-US" sz="2400" b="1" i="0" u="none" strike="noStrike" kern="1200" cap="none" spc="0" normalizeH="0" baseline="0" noProof="0" dirty="0">
                <a:ln>
                  <a:noFill/>
                </a:ln>
                <a:solidFill>
                  <a:srgbClr val="FFFFFF"/>
                </a:solidFill>
                <a:effectLst>
                  <a:glow rad="393700">
                    <a:srgbClr val="000000">
                      <a:alpha val="95000"/>
                    </a:srgbClr>
                  </a:glow>
                </a:effectLst>
                <a:uLnTx/>
                <a:uFillTx/>
                <a:latin typeface="Arial"/>
                <a:ea typeface="ＭＳ Ｐゴシック" charset="0"/>
                <a:cs typeface="Arial"/>
              </a:rPr>
              <a:t>The other two – Gath and </a:t>
            </a:r>
            <a:r>
              <a:rPr kumimoji="0" lang="en-US" sz="2400" b="1" i="0" u="none" strike="noStrike" kern="1200" cap="none" spc="0" normalizeH="0" baseline="0" noProof="0" dirty="0" err="1">
                <a:ln>
                  <a:noFill/>
                </a:ln>
                <a:solidFill>
                  <a:srgbClr val="FFFFFF"/>
                </a:solidFill>
                <a:effectLst>
                  <a:glow rad="393700">
                    <a:srgbClr val="000000">
                      <a:alpha val="95000"/>
                    </a:srgbClr>
                  </a:glow>
                </a:effectLst>
                <a:uLnTx/>
                <a:uFillTx/>
                <a:latin typeface="Arial"/>
                <a:ea typeface="ＭＳ Ｐゴシック" charset="0"/>
                <a:cs typeface="Arial"/>
              </a:rPr>
              <a:t>Ekron</a:t>
            </a:r>
            <a:r>
              <a:rPr kumimoji="0" lang="en-US" sz="2400" b="1" i="0" u="none" strike="noStrike" kern="1200" cap="none" spc="0" normalizeH="0" baseline="0" noProof="0" dirty="0">
                <a:ln>
                  <a:noFill/>
                </a:ln>
                <a:solidFill>
                  <a:srgbClr val="FFFFFF"/>
                </a:solidFill>
                <a:effectLst>
                  <a:glow rad="393700">
                    <a:srgbClr val="000000">
                      <a:alpha val="95000"/>
                    </a:srgbClr>
                  </a:glow>
                </a:effectLst>
                <a:uLnTx/>
                <a:uFillTx/>
                <a:latin typeface="Arial"/>
                <a:ea typeface="ＭＳ Ｐゴシック" charset="0"/>
                <a:cs typeface="Arial"/>
              </a:rPr>
              <a:t> – were inland cities on the plain somewhere east of the three coastal cities; but archaeologists have not agreed on the original location of these two cities. </a:t>
            </a:r>
          </a:p>
        </p:txBody>
      </p:sp>
      <p:sp>
        <p:nvSpPr>
          <p:cNvPr id="112643"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105</a:t>
            </a: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Text Box 3"/>
          <p:cNvSpPr txBox="1">
            <a:spLocks noChangeArrowheads="1"/>
          </p:cNvSpPr>
          <p:nvPr/>
        </p:nvSpPr>
        <p:spPr bwMode="auto">
          <a:xfrm>
            <a:off x="35496" y="933683"/>
            <a:ext cx="432048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393700">
                    <a:srgbClr val="000000">
                      <a:alpha val="95000"/>
                    </a:srgbClr>
                  </a:glow>
                </a:effectLst>
                <a:uLnTx/>
                <a:uFillTx/>
                <a:latin typeface="Arial"/>
                <a:ea typeface="ＭＳ Ｐゴシック" charset="0"/>
                <a:cs typeface="Arial"/>
              </a:rPr>
              <a:t>The first three – Ashkelon, Ashdod, Gaza – were all situated on or beside the sea-coast, straddling the line of the Via Maris (Way of the Sea). </a:t>
            </a:r>
          </a:p>
        </p:txBody>
      </p:sp>
      <p:sp>
        <p:nvSpPr>
          <p:cNvPr id="3" name="Title 2"/>
          <p:cNvSpPr>
            <a:spLocks noGrp="1"/>
          </p:cNvSpPr>
          <p:nvPr>
            <p:ph type="title" idx="4294967295"/>
          </p:nvPr>
        </p:nvSpPr>
        <p:spPr>
          <a:xfrm>
            <a:off x="179388" y="30163"/>
            <a:ext cx="8388350" cy="735012"/>
          </a:xfrm>
        </p:spPr>
        <p:txBody>
          <a:bodyPr/>
          <a:lstStyle/>
          <a:p>
            <a:pPr algn="l">
              <a:defRPr/>
            </a:pPr>
            <a:r>
              <a:rPr lang="en-US" b="1" kern="1200" dirty="0">
                <a:solidFill>
                  <a:srgbClr val="FF0000"/>
                </a:solidFill>
                <a:ea typeface="ＭＳ Ｐゴシック"/>
              </a:rPr>
              <a:t>Geography</a:t>
            </a:r>
            <a:r>
              <a:rPr lang="en-US" b="1" dirty="0">
                <a:solidFill>
                  <a:srgbClr val="FF0000"/>
                </a:solidFill>
              </a:rPr>
              <a:t> of Philistia</a:t>
            </a: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199925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en-US" altLang="en-US" sz="3600" b="1">
                <a:latin typeface="Arial" pitchFamily="34" charset="0"/>
                <a:ea typeface="ＭＳ Ｐゴシック" pitchFamily="34" charset="-128"/>
              </a:rPr>
              <a:t>Philistines were a fearsome people</a:t>
            </a:r>
          </a:p>
        </p:txBody>
      </p:sp>
    </p:spTree>
    <p:extLst>
      <p:ext uri="{BB962C8B-B14F-4D97-AF65-F5344CB8AC3E}">
        <p14:creationId xmlns:p14="http://schemas.microsoft.com/office/powerpoint/2010/main" val="2054216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Bronze Helmet</a:t>
            </a: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Bronze Armor</a:t>
            </a: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Bronze</a:t>
            </a:r>
            <a:b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b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Greaves</a:t>
            </a:r>
          </a:p>
        </p:txBody>
      </p:sp>
      <p:sp>
        <p:nvSpPr>
          <p:cNvPr id="28682" name="Text Box 10" descr="Parchment"/>
          <p:cNvSpPr txBox="1">
            <a:spLocks noChangeArrowheads="1"/>
          </p:cNvSpPr>
          <p:nvPr/>
        </p:nvSpPr>
        <p:spPr bwMode="auto">
          <a:xfrm>
            <a:off x="165100" y="1752600"/>
            <a:ext cx="14351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[Wood] Spear Shaft</a:t>
            </a: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Iron point</a:t>
            </a: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Bronze Javelin</a:t>
            </a:r>
          </a:p>
        </p:txBody>
      </p:sp>
      <p:pic>
        <p:nvPicPr>
          <p:cNvPr id="141319" name="Picture 16" descr="filis~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57200"/>
            <a:ext cx="4648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1326" name="Text Box 17"/>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t>112</a:t>
            </a:r>
          </a:p>
        </p:txBody>
      </p:sp>
      <p:sp>
        <p:nvSpPr>
          <p:cNvPr id="141327" name="Title 1"/>
          <p:cNvSpPr>
            <a:spLocks noGrp="1"/>
          </p:cNvSpPr>
          <p:nvPr>
            <p:ph type="title" idx="4294967295"/>
          </p:nvPr>
        </p:nvSpPr>
        <p:spPr>
          <a:xfrm>
            <a:off x="6804025" y="4724400"/>
            <a:ext cx="2339975" cy="2119313"/>
          </a:xfrm>
        </p:spPr>
        <p:txBody>
          <a:bodyPr/>
          <a:lstStyle/>
          <a:p>
            <a:r>
              <a:rPr lang="en-US" altLang="en-US" sz="4000" b="1">
                <a:latin typeface="Arial" pitchFamily="34" charset="0"/>
                <a:ea typeface="ＭＳ Ｐゴシック" pitchFamily="34" charset="-128"/>
              </a:rPr>
              <a:t>Goliath's Armor</a:t>
            </a:r>
          </a:p>
        </p:txBody>
      </p:sp>
    </p:spTree>
    <p:extLst>
      <p:ext uri="{BB962C8B-B14F-4D97-AF65-F5344CB8AC3E}">
        <p14:creationId xmlns:p14="http://schemas.microsoft.com/office/powerpoint/2010/main" val="53477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76200" y="1620838"/>
            <a:ext cx="5359400" cy="4616450"/>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Bronze helmet</a:t>
            </a:r>
          </a:p>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Bronze coat of scale armor (</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5000 shekels = 57.5 </a:t>
            </a:r>
            <a:r>
              <a:rPr kumimoji="0" lang="en-US" sz="2400" b="1" i="0" u="none" strike="noStrike" kern="1200" cap="none" spc="0" normalizeH="0" baseline="0" noProof="0" dirty="0" err="1">
                <a:ln>
                  <a:noFill/>
                </a:ln>
                <a:solidFill>
                  <a:srgbClr val="FFFFFF"/>
                </a:solidFill>
                <a:effectLst/>
                <a:uLnTx/>
                <a:uFillTx/>
                <a:latin typeface="Arial" charset="0"/>
                <a:ea typeface="Arial" charset="0"/>
                <a:cs typeface="Arial" charset="0"/>
              </a:rPr>
              <a:t>kgs</a:t>
            </a: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a:t>
            </a:r>
          </a:p>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Bronze greaves (7 </a:t>
            </a:r>
            <a:r>
              <a:rPr kumimoji="0" lang="en-US" sz="2800" b="1" i="0" u="none" strike="noStrike" kern="1200" cap="none" spc="0" normalizeH="0" baseline="0" noProof="0" dirty="0" err="1">
                <a:ln>
                  <a:noFill/>
                </a:ln>
                <a:solidFill>
                  <a:srgbClr val="FFFFFF"/>
                </a:solidFill>
                <a:effectLst/>
                <a:uLnTx/>
                <a:uFillTx/>
                <a:latin typeface="Arial" charset="0"/>
                <a:ea typeface="Arial" charset="0"/>
                <a:cs typeface="Arial" charset="0"/>
              </a:rPr>
              <a:t>kgs</a:t>
            </a: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a:t>
            </a:r>
          </a:p>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Bronze javelin</a:t>
            </a:r>
          </a:p>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Spear shaft with iron point (</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600 shekels = 11.5 </a:t>
            </a:r>
            <a:r>
              <a:rPr kumimoji="0" lang="en-US" sz="2400" b="1" i="0" u="none" strike="noStrike" kern="1200" cap="none" spc="0" normalizeH="0" baseline="0" noProof="0" dirty="0" err="1">
                <a:ln>
                  <a:noFill/>
                </a:ln>
                <a:solidFill>
                  <a:srgbClr val="FFFFFF"/>
                </a:solidFill>
                <a:effectLst/>
                <a:uLnTx/>
                <a:uFillTx/>
                <a:latin typeface="Arial" charset="0"/>
                <a:ea typeface="Arial" charset="0"/>
                <a:cs typeface="Arial" charset="0"/>
              </a:rPr>
              <a:t>kgs</a:t>
            </a: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a:t>
            </a:r>
          </a:p>
          <a:p>
            <a:pPr marL="444500" marR="0" lvl="0" indent="-444500" algn="l" defTabSz="914400" rtl="0" eaLnBrk="1" fontAlgn="base" latinLnBrk="0" hangingPunct="1">
              <a:lnSpc>
                <a:spcPct val="100000"/>
              </a:lnSpc>
              <a:spcBef>
                <a:spcPct val="50000"/>
              </a:spcBef>
              <a:spcAft>
                <a:spcPct val="0"/>
              </a:spcAft>
              <a:buClrTx/>
              <a:buSzTx/>
              <a:buFont typeface="Wingdings" charset="2"/>
              <a:buChar char="Ø"/>
              <a:tabLst/>
              <a:defRPr/>
            </a:pPr>
            <a:r>
              <a:rPr kumimoji="0" lang="en-US" sz="2800" b="1" i="0" u="none" strike="noStrike" kern="1200" cap="none" spc="0" normalizeH="0" baseline="0" noProof="0" dirty="0">
                <a:ln>
                  <a:noFill/>
                </a:ln>
                <a:solidFill>
                  <a:srgbClr val="FFFFFF"/>
                </a:solidFill>
                <a:effectLst/>
                <a:uLnTx/>
                <a:uFillTx/>
                <a:latin typeface="Arial" charset="0"/>
                <a:ea typeface="Arial" charset="0"/>
                <a:cs typeface="Arial" charset="0"/>
              </a:rPr>
              <a:t>Shield</a:t>
            </a:r>
          </a:p>
        </p:txBody>
      </p:sp>
      <p:sp>
        <p:nvSpPr>
          <p:cNvPr id="20486" name="Text Box 6"/>
          <p:cNvSpPr txBox="1">
            <a:spLocks noChangeArrowheads="1"/>
          </p:cNvSpPr>
          <p:nvPr/>
        </p:nvSpPr>
        <p:spPr bwMode="auto">
          <a:xfrm>
            <a:off x="8426450" y="76200"/>
            <a:ext cx="681038"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34" charset="-128"/>
                <a:cs typeface="Arial"/>
              </a:rPr>
              <a:t>112</a:t>
            </a:r>
          </a:p>
        </p:txBody>
      </p:sp>
      <p:pic>
        <p:nvPicPr>
          <p:cNvPr id="14234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11763" y="1052513"/>
            <a:ext cx="3687762" cy="559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r>
              <a:rPr lang="en-US" altLang="en-US" sz="3600" b="1" dirty="0">
                <a:solidFill>
                  <a:srgbClr val="FFFFFF"/>
                </a:solidFill>
                <a:latin typeface="Arial" pitchFamily="34" charset="0"/>
                <a:ea typeface="ＭＳ Ｐゴシック" pitchFamily="34" charset="-128"/>
                <a:cs typeface="Arial" pitchFamily="34" charset="0"/>
              </a:rPr>
              <a:t>The Philistine Military Capacities (1 Sam 17:5-7)</a:t>
            </a:r>
            <a:endParaRPr lang="en-US" altLang="en-US" sz="4800" dirty="0">
              <a:latin typeface="Arial" pitchFamily="34" charset="0"/>
              <a:ea typeface="ＭＳ Ｐゴシック" pitchFamily="34" charset="-128"/>
            </a:endParaRPr>
          </a:p>
        </p:txBody>
      </p:sp>
    </p:spTree>
    <p:extLst>
      <p:ext uri="{BB962C8B-B14F-4D97-AF65-F5344CB8AC3E}">
        <p14:creationId xmlns:p14="http://schemas.microsoft.com/office/powerpoint/2010/main" val="699330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Philistine False Confidence</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707903" y="1268760"/>
            <a:ext cx="5504423"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“This message came to me the year King Ahaz died: </a:t>
            </a:r>
          </a:p>
          <a:p>
            <a:r>
              <a:rPr lang="en-US" sz="2800" baseline="30000" dirty="0">
                <a:solidFill>
                  <a:srgbClr val="FFFFFF"/>
                </a:solidFill>
                <a:effectLst>
                  <a:glow rad="127000">
                    <a:srgbClr val="000000"/>
                  </a:glow>
                </a:effectLst>
              </a:rPr>
              <a:t>29 </a:t>
            </a:r>
            <a:r>
              <a:rPr lang="en-US" sz="2800" dirty="0">
                <a:solidFill>
                  <a:srgbClr val="FFFFFF"/>
                </a:solidFill>
                <a:effectLst>
                  <a:glow rad="127000">
                    <a:srgbClr val="000000"/>
                  </a:glow>
                </a:effectLst>
              </a:rPr>
              <a:t>Do not rejoice, you Philistines, </a:t>
            </a:r>
          </a:p>
          <a:p>
            <a:r>
              <a:rPr lang="en-US" sz="2800" dirty="0">
                <a:solidFill>
                  <a:srgbClr val="FFFFFF"/>
                </a:solidFill>
                <a:effectLst>
                  <a:glow rad="127000">
                    <a:srgbClr val="000000"/>
                  </a:glow>
                </a:effectLst>
              </a:rPr>
              <a:t>that the rod that struck you is broken—that the king who attacked you is dead. </a:t>
            </a:r>
          </a:p>
          <a:p>
            <a:r>
              <a:rPr lang="en-US" sz="2800" dirty="0">
                <a:solidFill>
                  <a:srgbClr val="FFFFFF"/>
                </a:solidFill>
                <a:effectLst>
                  <a:glow rad="127000">
                    <a:srgbClr val="000000"/>
                  </a:glow>
                </a:effectLst>
              </a:rPr>
              <a:t>For from that snake a more poisonous snake will be born, </a:t>
            </a:r>
          </a:p>
          <a:p>
            <a:r>
              <a:rPr lang="en-US" sz="2800" dirty="0">
                <a:solidFill>
                  <a:srgbClr val="FFFFFF"/>
                </a:solidFill>
                <a:effectLst>
                  <a:glow rad="127000">
                    <a:srgbClr val="000000"/>
                  </a:glow>
                </a:effectLst>
              </a:rPr>
              <a:t>a fiery serpent to destroy you!” </a:t>
            </a:r>
          </a:p>
          <a:p>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14:28-29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14434" name="Picture 2">
            <a:extLst>
              <a:ext uri="{FF2B5EF4-FFF2-40B4-BE49-F238E27FC236}">
                <a16:creationId xmlns:a16="http://schemas.microsoft.com/office/drawing/2014/main" id="{4B369918-8242-3248-85D7-E029B96655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08" y="1340768"/>
            <a:ext cx="3564833" cy="475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2863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Babylon to Conquer Philistia</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6336937"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“I will feed the poor in my pasture; </a:t>
            </a:r>
          </a:p>
          <a:p>
            <a:r>
              <a:rPr lang="en-US" sz="2800" dirty="0">
                <a:solidFill>
                  <a:srgbClr val="FFFFFF"/>
                </a:solidFill>
                <a:effectLst>
                  <a:glow rad="127000">
                    <a:srgbClr val="000000"/>
                  </a:glow>
                </a:effectLst>
              </a:rPr>
              <a:t>the needy will lie down in peace. </a:t>
            </a:r>
          </a:p>
          <a:p>
            <a:r>
              <a:rPr lang="en-US" sz="2800" dirty="0">
                <a:solidFill>
                  <a:srgbClr val="FFFFFF"/>
                </a:solidFill>
                <a:effectLst>
                  <a:glow rad="127000">
                    <a:srgbClr val="000000"/>
                  </a:glow>
                </a:effectLst>
              </a:rPr>
              <a:t>But as for you, </a:t>
            </a:r>
            <a:br>
              <a:rPr lang="en-US" sz="2800" dirty="0">
                <a:solidFill>
                  <a:srgbClr val="FFFFFF"/>
                </a:solidFill>
                <a:effectLst>
                  <a:glow rad="127000">
                    <a:srgbClr val="000000"/>
                  </a:glow>
                </a:effectLst>
              </a:rPr>
            </a:br>
            <a:r>
              <a:rPr lang="en-US" sz="2800" dirty="0">
                <a:solidFill>
                  <a:srgbClr val="FFFFFF"/>
                </a:solidFill>
                <a:effectLst>
                  <a:glow rad="127000">
                    <a:srgbClr val="000000"/>
                  </a:glow>
                </a:effectLst>
              </a:rPr>
              <a:t>I will wipe you out with famine </a:t>
            </a:r>
          </a:p>
          <a:p>
            <a:r>
              <a:rPr lang="en-US" sz="2800" dirty="0">
                <a:solidFill>
                  <a:srgbClr val="FFFFFF"/>
                </a:solidFill>
                <a:effectLst>
                  <a:glow rad="127000">
                    <a:srgbClr val="000000"/>
                  </a:glow>
                </a:effectLst>
              </a:rPr>
              <a:t>and destroy the few who remain. </a:t>
            </a:r>
          </a:p>
          <a:p>
            <a:r>
              <a:rPr lang="en-US" sz="2800" baseline="30000" dirty="0">
                <a:solidFill>
                  <a:srgbClr val="FFFFFF"/>
                </a:solidFill>
                <a:effectLst>
                  <a:glow rad="127000">
                    <a:srgbClr val="000000"/>
                  </a:glow>
                </a:effectLst>
              </a:rPr>
              <a:t>31 </a:t>
            </a:r>
            <a:r>
              <a:rPr lang="en-US" sz="2800" dirty="0">
                <a:solidFill>
                  <a:srgbClr val="FFFFFF"/>
                </a:solidFill>
                <a:effectLst>
                  <a:glow rad="127000">
                    <a:srgbClr val="000000"/>
                  </a:glow>
                </a:effectLst>
              </a:rPr>
              <a:t>Wail at the gates! </a:t>
            </a:r>
            <a:br>
              <a:rPr lang="en-US" sz="2800" dirty="0">
                <a:solidFill>
                  <a:srgbClr val="FFFFFF"/>
                </a:solidFill>
                <a:effectLst>
                  <a:glow rad="127000">
                    <a:srgbClr val="000000"/>
                  </a:glow>
                </a:effectLst>
              </a:rPr>
            </a:br>
            <a:r>
              <a:rPr lang="en-US" sz="2800" dirty="0">
                <a:solidFill>
                  <a:srgbClr val="FFFFFF"/>
                </a:solidFill>
                <a:effectLst>
                  <a:glow rad="127000">
                    <a:srgbClr val="000000"/>
                  </a:glow>
                </a:effectLst>
              </a:rPr>
              <a:t>Weep in the cities! </a:t>
            </a:r>
          </a:p>
          <a:p>
            <a:r>
              <a:rPr lang="en-US" sz="2800" dirty="0">
                <a:solidFill>
                  <a:srgbClr val="FFFFFF"/>
                </a:solidFill>
                <a:effectLst>
                  <a:glow rad="127000">
                    <a:srgbClr val="000000"/>
                  </a:glow>
                </a:effectLst>
              </a:rPr>
              <a:t>Melt with fear, you Philistines! </a:t>
            </a:r>
          </a:p>
          <a:p>
            <a:r>
              <a:rPr lang="en-US" sz="2800" dirty="0">
                <a:solidFill>
                  <a:srgbClr val="FFFFFF"/>
                </a:solidFill>
                <a:effectLst>
                  <a:glow rad="127000">
                    <a:srgbClr val="000000"/>
                  </a:glow>
                </a:effectLst>
              </a:rPr>
              <a:t>A powerful army comes like smoke from the north. </a:t>
            </a:r>
          </a:p>
          <a:p>
            <a:r>
              <a:rPr lang="en-US" sz="2800" dirty="0">
                <a:solidFill>
                  <a:srgbClr val="FFFFFF"/>
                </a:solidFill>
                <a:effectLst>
                  <a:glow rad="127000">
                    <a:srgbClr val="000000"/>
                  </a:glow>
                </a:effectLst>
              </a:rPr>
              <a:t>Each soldier rushes forward eager to fight”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14:30-31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14436" name="Picture 4">
            <a:extLst>
              <a:ext uri="{FF2B5EF4-FFF2-40B4-BE49-F238E27FC236}">
                <a16:creationId xmlns:a16="http://schemas.microsoft.com/office/drawing/2014/main" id="{A9430910-D7CE-9F4A-95CB-5DFD00C677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6937" y="1268760"/>
            <a:ext cx="2794000"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73506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785813" y="152400"/>
            <a:ext cx="506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8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008000"/>
                </a:solidFill>
                <a:effectLst/>
                <a:uLnTx/>
                <a:uFillTx/>
                <a:latin typeface="Arial" charset="0"/>
                <a:ea typeface="ＭＳ Ｐゴシック" charset="0"/>
                <a:cs typeface="Arial" charset="0"/>
              </a:rPr>
              <a:t>P</a:t>
            </a:r>
          </a:p>
        </p:txBody>
      </p:sp>
      <p:sp>
        <p:nvSpPr>
          <p:cNvPr id="16386" name="Text Box 2"/>
          <p:cNvSpPr txBox="1">
            <a:spLocks noChangeArrowheads="1"/>
          </p:cNvSpPr>
          <p:nvPr/>
        </p:nvSpPr>
        <p:spPr bwMode="auto">
          <a:xfrm>
            <a:off x="1173163" y="762000"/>
            <a:ext cx="5349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3366CC"/>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3366CC"/>
                </a:solidFill>
                <a:effectLst/>
                <a:uLnTx/>
                <a:uFillTx/>
                <a:latin typeface="Arial" charset="0"/>
                <a:ea typeface="ＭＳ Ｐゴシック" charset="0"/>
                <a:cs typeface="Arial" charset="0"/>
              </a:rPr>
              <a:t>H</a:t>
            </a:r>
          </a:p>
        </p:txBody>
      </p:sp>
      <p:sp>
        <p:nvSpPr>
          <p:cNvPr id="16387" name="Text Box 3"/>
          <p:cNvSpPr txBox="1">
            <a:spLocks noChangeArrowheads="1"/>
          </p:cNvSpPr>
          <p:nvPr/>
        </p:nvSpPr>
        <p:spPr bwMode="auto">
          <a:xfrm>
            <a:off x="2003425" y="1981200"/>
            <a:ext cx="4778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0000FF"/>
                </a:solidFill>
                <a:effectLst/>
                <a:uLnTx/>
                <a:uFillTx/>
                <a:latin typeface="Arial" charset="0"/>
                <a:ea typeface="ＭＳ Ｐゴシック" charset="0"/>
                <a:cs typeface="Arial" charset="0"/>
              </a:rPr>
              <a:t>L</a:t>
            </a:r>
          </a:p>
        </p:txBody>
      </p:sp>
      <p:sp>
        <p:nvSpPr>
          <p:cNvPr id="16388" name="Text Box 4"/>
          <p:cNvSpPr txBox="1">
            <a:spLocks noChangeArrowheads="1"/>
          </p:cNvSpPr>
          <p:nvPr/>
        </p:nvSpPr>
        <p:spPr bwMode="auto">
          <a:xfrm>
            <a:off x="2379663" y="2590800"/>
            <a:ext cx="3063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33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FF3300"/>
                </a:solidFill>
                <a:effectLst/>
                <a:uLnTx/>
                <a:uFillTx/>
                <a:latin typeface="Arial" charset="0"/>
                <a:ea typeface="ＭＳ Ｐゴシック" charset="0"/>
                <a:cs typeface="Arial" charset="0"/>
              </a:rPr>
              <a:t>I</a:t>
            </a:r>
          </a:p>
        </p:txBody>
      </p:sp>
      <p:sp>
        <p:nvSpPr>
          <p:cNvPr id="16389" name="Text Box 5"/>
          <p:cNvSpPr txBox="1">
            <a:spLocks noChangeArrowheads="1"/>
          </p:cNvSpPr>
          <p:nvPr/>
        </p:nvSpPr>
        <p:spPr bwMode="auto">
          <a:xfrm>
            <a:off x="2771775" y="3200400"/>
            <a:ext cx="5064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8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008000"/>
                </a:solidFill>
                <a:effectLst/>
                <a:uLnTx/>
                <a:uFillTx/>
                <a:latin typeface="Arial" charset="0"/>
                <a:ea typeface="ＭＳ Ｐゴシック" charset="0"/>
                <a:cs typeface="Arial" charset="0"/>
              </a:rPr>
              <a:t>S</a:t>
            </a:r>
          </a:p>
        </p:txBody>
      </p:sp>
      <p:sp>
        <p:nvSpPr>
          <p:cNvPr id="16390" name="Text Box 6"/>
          <p:cNvSpPr txBox="1">
            <a:spLocks noChangeArrowheads="1"/>
          </p:cNvSpPr>
          <p:nvPr/>
        </p:nvSpPr>
        <p:spPr bwMode="auto">
          <a:xfrm>
            <a:off x="3152775" y="3733800"/>
            <a:ext cx="4762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CC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00CC99"/>
                </a:solidFill>
                <a:effectLst/>
                <a:uLnTx/>
                <a:uFillTx/>
                <a:latin typeface="Arial" charset="0"/>
                <a:ea typeface="ＭＳ Ｐゴシック" charset="0"/>
                <a:cs typeface="Arial" charset="0"/>
              </a:rPr>
              <a:t>T</a:t>
            </a:r>
          </a:p>
        </p:txBody>
      </p:sp>
      <p:sp>
        <p:nvSpPr>
          <p:cNvPr id="16391" name="Text Box 7"/>
          <p:cNvSpPr txBox="1">
            <a:spLocks noChangeArrowheads="1"/>
          </p:cNvSpPr>
          <p:nvPr/>
        </p:nvSpPr>
        <p:spPr bwMode="auto">
          <a:xfrm>
            <a:off x="3916363" y="4953000"/>
            <a:ext cx="5349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99CC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99CC00"/>
                </a:solidFill>
                <a:effectLst/>
                <a:uLnTx/>
                <a:uFillTx/>
                <a:latin typeface="Arial" charset="0"/>
                <a:ea typeface="ＭＳ Ｐゴシック" charset="0"/>
                <a:cs typeface="Arial" charset="0"/>
              </a:rPr>
              <a:t>N</a:t>
            </a:r>
          </a:p>
        </p:txBody>
      </p:sp>
      <p:sp>
        <p:nvSpPr>
          <p:cNvPr id="16392" name="Text Box 8"/>
          <p:cNvSpPr txBox="1">
            <a:spLocks noChangeArrowheads="1"/>
          </p:cNvSpPr>
          <p:nvPr/>
        </p:nvSpPr>
        <p:spPr bwMode="auto">
          <a:xfrm>
            <a:off x="4306888" y="5611813"/>
            <a:ext cx="506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CC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CC3399"/>
                </a:solidFill>
                <a:effectLst/>
                <a:uLnTx/>
                <a:uFillTx/>
                <a:latin typeface="Arial" charset="0"/>
                <a:ea typeface="ＭＳ Ｐゴシック" charset="0"/>
                <a:cs typeface="Arial" charset="0"/>
              </a:rPr>
              <a:t>E</a:t>
            </a:r>
          </a:p>
        </p:txBody>
      </p:sp>
      <p:sp>
        <p:nvSpPr>
          <p:cNvPr id="16393" name="Text Box 9"/>
          <p:cNvSpPr txBox="1">
            <a:spLocks noChangeArrowheads="1"/>
          </p:cNvSpPr>
          <p:nvPr/>
        </p:nvSpPr>
        <p:spPr bwMode="auto">
          <a:xfrm>
            <a:off x="1617663" y="1371600"/>
            <a:ext cx="306387" cy="70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CC66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CC6600"/>
                </a:solidFill>
                <a:effectLst/>
                <a:uLnTx/>
                <a:uFillTx/>
                <a:latin typeface="Arial" charset="0"/>
                <a:ea typeface="ＭＳ Ｐゴシック" charset="0"/>
                <a:cs typeface="Arial" charset="0"/>
              </a:rPr>
              <a:t>I</a:t>
            </a:r>
          </a:p>
        </p:txBody>
      </p:sp>
      <p:sp>
        <p:nvSpPr>
          <p:cNvPr id="16394" name="Text Box 10"/>
          <p:cNvSpPr txBox="1">
            <a:spLocks noChangeArrowheads="1"/>
          </p:cNvSpPr>
          <p:nvPr/>
        </p:nvSpPr>
        <p:spPr bwMode="auto">
          <a:xfrm>
            <a:off x="3524250" y="4343400"/>
            <a:ext cx="3063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33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4000" b="1" i="0" u="none" strike="noStrike" kern="1200" cap="none" spc="0" normalizeH="0" baseline="0" noProof="0">
                <a:ln>
                  <a:noFill/>
                </a:ln>
                <a:solidFill>
                  <a:srgbClr val="FF3300"/>
                </a:solidFill>
                <a:effectLst/>
                <a:uLnTx/>
                <a:uFillTx/>
                <a:latin typeface="Arial" charset="0"/>
                <a:ea typeface="ＭＳ Ｐゴシック" charset="0"/>
                <a:cs typeface="Arial" charset="0"/>
              </a:rPr>
              <a:t>I</a:t>
            </a:r>
          </a:p>
        </p:txBody>
      </p:sp>
      <p:sp>
        <p:nvSpPr>
          <p:cNvPr id="697355" name="Text Box 11"/>
          <p:cNvSpPr txBox="1">
            <a:spLocks noChangeArrowheads="1"/>
          </p:cNvSpPr>
          <p:nvPr/>
        </p:nvSpPr>
        <p:spPr bwMode="auto">
          <a:xfrm>
            <a:off x="4343400" y="9144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945" tIns="41473" rIns="82945" bIns="4147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396" name="Text Box 12"/>
          <p:cNvSpPr txBox="1">
            <a:spLocks noChangeArrowheads="1"/>
          </p:cNvSpPr>
          <p:nvPr/>
        </p:nvSpPr>
        <p:spPr bwMode="auto">
          <a:xfrm>
            <a:off x="1676400" y="914400"/>
            <a:ext cx="2930053"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3333CC"/>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am</a:t>
            </a:r>
            <a:r>
              <a:rPr kumimoji="0" lang="uk-UA" altLang="ja-JP" sz="25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a:t>
            </a:r>
            <a:r>
              <a:rPr kumimoji="0" lang="en-GB" altLang="ja-JP" sz="25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s descendants</a:t>
            </a:r>
            <a:endParaRPr kumimoji="0" lang="en-GB" sz="25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16397" name="Text Box 13"/>
          <p:cNvSpPr txBox="1">
            <a:spLocks noChangeArrowheads="1"/>
          </p:cNvSpPr>
          <p:nvPr/>
        </p:nvSpPr>
        <p:spPr bwMode="auto">
          <a:xfrm>
            <a:off x="1963738" y="1524000"/>
            <a:ext cx="2295525"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CC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dirty="0" err="1">
                <a:ln>
                  <a:noFill/>
                </a:ln>
                <a:solidFill>
                  <a:srgbClr val="00CC99"/>
                </a:solidFill>
                <a:effectLst/>
                <a:uLnTx/>
                <a:uFillTx/>
                <a:latin typeface="Arial" charset="0"/>
                <a:ea typeface="ＭＳ Ｐゴシック" charset="0"/>
                <a:cs typeface="Arial" charset="0"/>
              </a:rPr>
              <a:t>srael</a:t>
            </a:r>
            <a:r>
              <a:rPr kumimoji="0" lang="uk-UA" altLang="ja-JP" sz="2500" b="1" i="0" u="none" strike="noStrike" kern="1200" cap="none" spc="0" normalizeH="0" baseline="0" noProof="0" dirty="0">
                <a:ln>
                  <a:noFill/>
                </a:ln>
                <a:solidFill>
                  <a:srgbClr val="00CC99"/>
                </a:solidFill>
                <a:effectLst/>
                <a:uLnTx/>
                <a:uFillTx/>
                <a:latin typeface="Arial" charset="0"/>
                <a:ea typeface="ＭＳ Ｐゴシック" charset="0"/>
                <a:cs typeface="Arial" charset="0"/>
              </a:rPr>
              <a:t>'</a:t>
            </a:r>
            <a:r>
              <a:rPr kumimoji="0" lang="en-GB" altLang="ja-JP" sz="2500" b="1" i="0" u="none" strike="noStrike" kern="1200" cap="none" spc="0" normalizeH="0" baseline="0" noProof="0" dirty="0">
                <a:ln>
                  <a:noFill/>
                </a:ln>
                <a:solidFill>
                  <a:srgbClr val="00CC99"/>
                </a:solidFill>
                <a:effectLst/>
                <a:uLnTx/>
                <a:uFillTx/>
                <a:latin typeface="Arial" charset="0"/>
                <a:ea typeface="ＭＳ Ｐゴシック" charset="0"/>
                <a:cs typeface="Arial" charset="0"/>
              </a:rPr>
              <a:t>s enemy</a:t>
            </a:r>
            <a:endParaRPr kumimoji="0" lang="en-GB" sz="2500" b="1" i="0" u="none" strike="noStrike" kern="1200" cap="none" spc="0" normalizeH="0" baseline="0" noProof="0" dirty="0">
              <a:ln>
                <a:noFill/>
              </a:ln>
              <a:solidFill>
                <a:srgbClr val="00CC99"/>
              </a:solidFill>
              <a:effectLst/>
              <a:uLnTx/>
              <a:uFillTx/>
              <a:latin typeface="Arial" charset="0"/>
              <a:ea typeface="ＭＳ Ｐゴシック" charset="0"/>
              <a:cs typeface="Arial" charset="0"/>
            </a:endParaRPr>
          </a:p>
        </p:txBody>
      </p:sp>
      <p:sp>
        <p:nvSpPr>
          <p:cNvPr id="16398" name="Text Box 14"/>
          <p:cNvSpPr txBox="1">
            <a:spLocks noChangeArrowheads="1"/>
          </p:cNvSpPr>
          <p:nvPr/>
        </p:nvSpPr>
        <p:spPr bwMode="auto">
          <a:xfrm>
            <a:off x="2471738" y="2133600"/>
            <a:ext cx="3302000"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99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FF9900"/>
                </a:solidFill>
                <a:effectLst/>
                <a:uLnTx/>
                <a:uFillTx/>
                <a:latin typeface="Arial" charset="0"/>
                <a:ea typeface="ＭＳ Ｐゴシック" charset="0"/>
                <a:cs typeface="Arial" charset="0"/>
              </a:rPr>
              <a:t>arge scale migration</a:t>
            </a:r>
          </a:p>
        </p:txBody>
      </p:sp>
      <p:sp>
        <p:nvSpPr>
          <p:cNvPr id="16399" name="Text Box 15"/>
          <p:cNvSpPr txBox="1">
            <a:spLocks noChangeArrowheads="1"/>
          </p:cNvSpPr>
          <p:nvPr/>
        </p:nvSpPr>
        <p:spPr bwMode="auto">
          <a:xfrm>
            <a:off x="2921000" y="2743200"/>
            <a:ext cx="4443413"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Samuel 17 (David &amp; Goliath)</a:t>
            </a:r>
            <a:r>
              <a:rPr kumimoji="0" lang="en-US"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400" name="Text Box 16"/>
          <p:cNvSpPr txBox="1">
            <a:spLocks noChangeArrowheads="1"/>
          </p:cNvSpPr>
          <p:nvPr/>
        </p:nvSpPr>
        <p:spPr bwMode="auto">
          <a:xfrm>
            <a:off x="3217863" y="3352800"/>
            <a:ext cx="1670050"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CC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CC3399"/>
                </a:solidFill>
                <a:effectLst/>
                <a:uLnTx/>
                <a:uFillTx/>
                <a:latin typeface="Arial" charset="0"/>
                <a:ea typeface="ＭＳ Ｐゴシック" charset="0"/>
                <a:cs typeface="Arial" charset="0"/>
              </a:rPr>
              <a:t>ea People</a:t>
            </a:r>
          </a:p>
        </p:txBody>
      </p:sp>
      <p:sp>
        <p:nvSpPr>
          <p:cNvPr id="16401" name="Text Box 17"/>
          <p:cNvSpPr txBox="1">
            <a:spLocks noChangeArrowheads="1"/>
          </p:cNvSpPr>
          <p:nvPr/>
        </p:nvSpPr>
        <p:spPr bwMode="auto">
          <a:xfrm>
            <a:off x="3405188" y="3886200"/>
            <a:ext cx="1358900"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GB" sz="2500" b="1" i="0" u="none" strike="noStrike" kern="1200" cap="none" spc="0" normalizeH="0" baseline="0" noProof="0">
                <a:ln>
                  <a:noFill/>
                </a:ln>
                <a:solidFill>
                  <a:srgbClr val="3333CC"/>
                </a:solidFill>
                <a:effectLst/>
                <a:uLnTx/>
                <a:uFillTx/>
                <a:latin typeface="Arial" charset="0"/>
                <a:ea typeface="ＭＳ Ｐゴシック" charset="0"/>
                <a:cs typeface="Arial" charset="0"/>
              </a:rPr>
              <a:t>emples</a:t>
            </a:r>
          </a:p>
        </p:txBody>
      </p:sp>
      <p:sp>
        <p:nvSpPr>
          <p:cNvPr id="16402" name="Text Box 18"/>
          <p:cNvSpPr txBox="1">
            <a:spLocks noChangeArrowheads="1"/>
          </p:cNvSpPr>
          <p:nvPr/>
        </p:nvSpPr>
        <p:spPr bwMode="auto">
          <a:xfrm>
            <a:off x="2306638" y="5105400"/>
            <a:ext cx="168751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        Dago</a:t>
            </a:r>
          </a:p>
        </p:txBody>
      </p:sp>
      <p:sp>
        <p:nvSpPr>
          <p:cNvPr id="16403" name="Text Box 19"/>
          <p:cNvSpPr txBox="1">
            <a:spLocks noChangeArrowheads="1"/>
          </p:cNvSpPr>
          <p:nvPr/>
        </p:nvSpPr>
        <p:spPr bwMode="auto">
          <a:xfrm>
            <a:off x="4579938" y="5108575"/>
            <a:ext cx="3822700"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 was one of their deities</a:t>
            </a:r>
          </a:p>
        </p:txBody>
      </p:sp>
      <p:sp>
        <p:nvSpPr>
          <p:cNvPr id="16404" name="Text Box 20"/>
          <p:cNvSpPr txBox="1">
            <a:spLocks noChangeArrowheads="1"/>
          </p:cNvSpPr>
          <p:nvPr/>
        </p:nvSpPr>
        <p:spPr bwMode="auto">
          <a:xfrm>
            <a:off x="1446213" y="6257925"/>
            <a:ext cx="6691312"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FF"/>
                </a:solidFill>
                <a:effectLst/>
                <a:uLnTx/>
                <a:uFillTx/>
                <a:latin typeface="Arial" charset="0"/>
                <a:ea typeface="ＭＳ Ｐゴシック" charset="0"/>
                <a:cs typeface="Arial" charset="0"/>
              </a:rPr>
              <a:t>(Ashkelon, Ashdod, Gaza, Gath and Ekron)</a:t>
            </a:r>
            <a:r>
              <a:rPr kumimoji="0" lang="en-US" sz="2500" b="1" i="0" u="none" strike="noStrike" kern="1200" cap="none" spc="0" normalizeH="0" baseline="0" noProof="0">
                <a:ln>
                  <a:noFill/>
                </a:ln>
                <a:solidFill>
                  <a:srgbClr val="0000FF"/>
                </a:solidFill>
                <a:effectLst/>
                <a:uLnTx/>
                <a:uFillTx/>
                <a:latin typeface="Arial" charset="0"/>
                <a:ea typeface="ＭＳ Ｐゴシック" charset="0"/>
                <a:cs typeface="Arial" charset="0"/>
              </a:rPr>
              <a:t>‏</a:t>
            </a:r>
            <a:endParaRPr kumimoji="0" lang="en-GB" sz="2500" b="1" i="0" u="none" strike="noStrike" kern="1200" cap="none" spc="0" normalizeH="0" baseline="0" noProof="0">
              <a:ln>
                <a:noFill/>
              </a:ln>
              <a:solidFill>
                <a:srgbClr val="0000FF"/>
              </a:solidFill>
              <a:effectLst/>
              <a:uLnTx/>
              <a:uFillTx/>
              <a:latin typeface="Arial" charset="0"/>
              <a:ea typeface="ＭＳ Ｐゴシック" charset="0"/>
              <a:cs typeface="Arial" charset="0"/>
            </a:endParaRPr>
          </a:p>
        </p:txBody>
      </p:sp>
      <p:sp>
        <p:nvSpPr>
          <p:cNvPr id="16405" name="Text Box 21"/>
          <p:cNvSpPr txBox="1">
            <a:spLocks noChangeArrowheads="1"/>
          </p:cNvSpPr>
          <p:nvPr/>
        </p:nvSpPr>
        <p:spPr bwMode="auto">
          <a:xfrm>
            <a:off x="1133475" y="304800"/>
            <a:ext cx="7275513"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entapolis: </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Ashkelon, Ashdod, Gaza, Gath, Ekron</a:t>
            </a:r>
          </a:p>
        </p:txBody>
      </p:sp>
      <p:sp>
        <p:nvSpPr>
          <p:cNvPr id="16406" name="Text Box 22"/>
          <p:cNvSpPr txBox="1">
            <a:spLocks noChangeArrowheads="1"/>
          </p:cNvSpPr>
          <p:nvPr/>
        </p:nvSpPr>
        <p:spPr bwMode="auto">
          <a:xfrm>
            <a:off x="3805238" y="4495800"/>
            <a:ext cx="163195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9966"/>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FF9966"/>
                </a:solidFill>
                <a:effectLst/>
                <a:uLnTx/>
                <a:uFillTx/>
                <a:latin typeface="Arial" charset="0"/>
                <a:ea typeface="ＭＳ Ｐゴシック" charset="0"/>
                <a:cs typeface="Arial" charset="0"/>
              </a:rPr>
              <a:t>ron spear</a:t>
            </a:r>
          </a:p>
        </p:txBody>
      </p:sp>
      <p:sp>
        <p:nvSpPr>
          <p:cNvPr id="16407" name="Text Box 23"/>
          <p:cNvSpPr txBox="1">
            <a:spLocks noChangeArrowheads="1"/>
          </p:cNvSpPr>
          <p:nvPr/>
        </p:nvSpPr>
        <p:spPr bwMode="auto">
          <a:xfrm>
            <a:off x="3257550" y="5791200"/>
            <a:ext cx="1131888"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0" u="none" strike="noStrike" kern="1200" cap="none" spc="0" normalizeH="0" baseline="0" noProof="0">
                <a:ln>
                  <a:noFill/>
                </a:ln>
                <a:solidFill>
                  <a:srgbClr val="000000"/>
                </a:solidFill>
                <a:effectLst/>
                <a:uLnTx/>
                <a:uFillTx/>
                <a:latin typeface="Arial" charset="0"/>
                <a:ea typeface="ＭＳ Ｐゴシック" charset="0"/>
                <a:cs typeface="Arial" charset="0"/>
              </a:rPr>
              <a:t>(2) AG</a:t>
            </a:r>
          </a:p>
        </p:txBody>
      </p:sp>
      <p:pic>
        <p:nvPicPr>
          <p:cNvPr id="697368" name="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990600"/>
            <a:ext cx="180975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679789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additive="repl">
                                        <p:cTn id="6" dur="1" fill="hold">
                                          <p:stCondLst>
                                            <p:cond delay="0"/>
                                          </p:stCondLst>
                                        </p:cTn>
                                        <p:tgtEl>
                                          <p:spTgt spid="16385"/>
                                        </p:tgtEl>
                                        <p:attrNameLst>
                                          <p:attrName>style.visibility</p:attrName>
                                        </p:attrNameLst>
                                      </p:cBhvr>
                                      <p:to>
                                        <p:strVal val="visible"/>
                                      </p:to>
                                    </p:set>
                                    <p:anim calcmode="lin" valueType="num">
                                      <p:cBhvr additive="repl">
                                        <p:cTn id="7" dur="500" fill="hold"/>
                                        <p:tgtEl>
                                          <p:spTgt spid="16385"/>
                                        </p:tgtEl>
                                        <p:attrNameLst>
                                          <p:attrName>ppt_x</p:attrName>
                                        </p:attrNameLst>
                                      </p:cBhvr>
                                      <p:tavLst>
                                        <p:tav>
                                          <p:val>
                                            <p:strVal val="#ppt_x"/>
                                          </p:val>
                                        </p:tav>
                                        <p:tav>
                                          <p:val>
                                            <p:strVal val="#ppt_x"/>
                                          </p:val>
                                        </p:tav>
                                      </p:tavLst>
                                    </p:anim>
                                    <p:anim calcmode="lin" valueType="num">
                                      <p:cBhvr additive="repl">
                                        <p:cTn id="8" dur="500" fill="hold"/>
                                        <p:tgtEl>
                                          <p:spTgt spid="16385"/>
                                        </p:tgtEl>
                                        <p:attrNameLst>
                                          <p:attrName>ppt_y</p:attrName>
                                        </p:attrNameLst>
                                      </p:cBhvr>
                                      <p:tavLst>
                                        <p:tav>
                                          <p:val>
                                            <p:strVal val="1+#ppt_h/2"/>
                                          </p:val>
                                        </p:tav>
                                        <p:tav>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additive="repl">
                                        <p:cTn id="11" dur="1" fill="hold">
                                          <p:stCondLst>
                                            <p:cond delay="0"/>
                                          </p:stCondLst>
                                        </p:cTn>
                                        <p:tgtEl>
                                          <p:spTgt spid="16386"/>
                                        </p:tgtEl>
                                        <p:attrNameLst>
                                          <p:attrName>style.visibility</p:attrName>
                                        </p:attrNameLst>
                                      </p:cBhvr>
                                      <p:to>
                                        <p:strVal val="visible"/>
                                      </p:to>
                                    </p:set>
                                    <p:anim calcmode="lin" valueType="num">
                                      <p:cBhvr additive="repl">
                                        <p:cTn id="12" dur="500" fill="hold"/>
                                        <p:tgtEl>
                                          <p:spTgt spid="16386"/>
                                        </p:tgtEl>
                                        <p:attrNameLst>
                                          <p:attrName>ppt_x</p:attrName>
                                        </p:attrNameLst>
                                      </p:cBhvr>
                                      <p:tavLst>
                                        <p:tav>
                                          <p:val>
                                            <p:strVal val="0-#ppt_w/2"/>
                                          </p:val>
                                        </p:tav>
                                        <p:tav>
                                          <p:val>
                                            <p:strVal val="#ppt_x"/>
                                          </p:val>
                                        </p:tav>
                                      </p:tavLst>
                                    </p:anim>
                                    <p:anim calcmode="lin" valueType="num">
                                      <p:cBhvr additive="repl">
                                        <p:cTn id="13" dur="500" fill="hold"/>
                                        <p:tgtEl>
                                          <p:spTgt spid="16386"/>
                                        </p:tgtEl>
                                        <p:attrNameLst>
                                          <p:attrName>ppt_y</p:attrName>
                                        </p:attrNameLst>
                                      </p:cBhvr>
                                      <p:tavLst>
                                        <p:tav>
                                          <p:val>
                                            <p:strVal val="#ppt_y"/>
                                          </p:val>
                                        </p:tav>
                                        <p:tav>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additive="repl">
                                        <p:cTn id="16" dur="1" fill="hold">
                                          <p:stCondLst>
                                            <p:cond delay="0"/>
                                          </p:stCondLst>
                                        </p:cTn>
                                        <p:tgtEl>
                                          <p:spTgt spid="16393"/>
                                        </p:tgtEl>
                                        <p:attrNameLst>
                                          <p:attrName>style.visibility</p:attrName>
                                        </p:attrNameLst>
                                      </p:cBhvr>
                                      <p:to>
                                        <p:strVal val="visible"/>
                                      </p:to>
                                    </p:set>
                                    <p:anim calcmode="lin" valueType="num">
                                      <p:cBhvr additive="repl">
                                        <p:cTn id="17" dur="500" fill="hold"/>
                                        <p:tgtEl>
                                          <p:spTgt spid="16393"/>
                                        </p:tgtEl>
                                        <p:attrNameLst>
                                          <p:attrName>ppt_x</p:attrName>
                                        </p:attrNameLst>
                                      </p:cBhvr>
                                      <p:tavLst>
                                        <p:tav>
                                          <p:val>
                                            <p:strVal val="0-#ppt_w/2"/>
                                          </p:val>
                                        </p:tav>
                                        <p:tav>
                                          <p:val>
                                            <p:strVal val="#ppt_x"/>
                                          </p:val>
                                        </p:tav>
                                      </p:tavLst>
                                    </p:anim>
                                    <p:anim calcmode="lin" valueType="num">
                                      <p:cBhvr additive="repl">
                                        <p:cTn id="18" dur="500" fill="hold"/>
                                        <p:tgtEl>
                                          <p:spTgt spid="16393"/>
                                        </p:tgtEl>
                                        <p:attrNameLst>
                                          <p:attrName>ppt_y</p:attrName>
                                        </p:attrNameLst>
                                      </p:cBhvr>
                                      <p:tavLst>
                                        <p:tav>
                                          <p:val>
                                            <p:strVal val="#ppt_y"/>
                                          </p:val>
                                        </p:tav>
                                        <p:tav>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additive="repl">
                                        <p:cTn id="21" dur="1" fill="hold">
                                          <p:stCondLst>
                                            <p:cond delay="0"/>
                                          </p:stCondLst>
                                        </p:cTn>
                                        <p:tgtEl>
                                          <p:spTgt spid="16387"/>
                                        </p:tgtEl>
                                        <p:attrNameLst>
                                          <p:attrName>style.visibility</p:attrName>
                                        </p:attrNameLst>
                                      </p:cBhvr>
                                      <p:to>
                                        <p:strVal val="visible"/>
                                      </p:to>
                                    </p:set>
                                    <p:anim calcmode="lin" valueType="num">
                                      <p:cBhvr additive="repl">
                                        <p:cTn id="22" dur="500" fill="hold"/>
                                        <p:tgtEl>
                                          <p:spTgt spid="16387"/>
                                        </p:tgtEl>
                                        <p:attrNameLst>
                                          <p:attrName>ppt_x</p:attrName>
                                        </p:attrNameLst>
                                      </p:cBhvr>
                                      <p:tavLst>
                                        <p:tav>
                                          <p:val>
                                            <p:strVal val="0-#ppt_w/2"/>
                                          </p:val>
                                        </p:tav>
                                        <p:tav>
                                          <p:val>
                                            <p:strVal val="#ppt_x"/>
                                          </p:val>
                                        </p:tav>
                                      </p:tavLst>
                                    </p:anim>
                                    <p:anim calcmode="lin" valueType="num">
                                      <p:cBhvr additive="repl">
                                        <p:cTn id="23" dur="500" fill="hold"/>
                                        <p:tgtEl>
                                          <p:spTgt spid="16387"/>
                                        </p:tgtEl>
                                        <p:attrNameLst>
                                          <p:attrName>ppt_y</p:attrName>
                                        </p:attrNameLst>
                                      </p:cBhvr>
                                      <p:tavLst>
                                        <p:tav>
                                          <p:val>
                                            <p:strVal val="#ppt_y"/>
                                          </p:val>
                                        </p:tav>
                                        <p:tav>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additive="repl">
                                        <p:cTn id="26" dur="1" fill="hold">
                                          <p:stCondLst>
                                            <p:cond delay="0"/>
                                          </p:stCondLst>
                                        </p:cTn>
                                        <p:tgtEl>
                                          <p:spTgt spid="16388"/>
                                        </p:tgtEl>
                                        <p:attrNameLst>
                                          <p:attrName>style.visibility</p:attrName>
                                        </p:attrNameLst>
                                      </p:cBhvr>
                                      <p:to>
                                        <p:strVal val="visible"/>
                                      </p:to>
                                    </p:set>
                                    <p:anim calcmode="lin" valueType="num">
                                      <p:cBhvr additive="repl">
                                        <p:cTn id="27" dur="500" fill="hold"/>
                                        <p:tgtEl>
                                          <p:spTgt spid="16388"/>
                                        </p:tgtEl>
                                        <p:attrNameLst>
                                          <p:attrName>ppt_x</p:attrName>
                                        </p:attrNameLst>
                                      </p:cBhvr>
                                      <p:tavLst>
                                        <p:tav>
                                          <p:val>
                                            <p:strVal val="0-#ppt_w/2"/>
                                          </p:val>
                                        </p:tav>
                                        <p:tav>
                                          <p:val>
                                            <p:strVal val="#ppt_x"/>
                                          </p:val>
                                        </p:tav>
                                      </p:tavLst>
                                    </p:anim>
                                    <p:anim calcmode="lin" valueType="num">
                                      <p:cBhvr additive="repl">
                                        <p:cTn id="28" dur="500" fill="hold"/>
                                        <p:tgtEl>
                                          <p:spTgt spid="16388"/>
                                        </p:tgtEl>
                                        <p:attrNameLst>
                                          <p:attrName>ppt_y</p:attrName>
                                        </p:attrNameLst>
                                      </p:cBhvr>
                                      <p:tavLst>
                                        <p:tav>
                                          <p:val>
                                            <p:strVal val="#ppt_y"/>
                                          </p:val>
                                        </p:tav>
                                        <p:tav>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additive="repl">
                                        <p:cTn id="31" dur="1" fill="hold">
                                          <p:stCondLst>
                                            <p:cond delay="0"/>
                                          </p:stCondLst>
                                        </p:cTn>
                                        <p:tgtEl>
                                          <p:spTgt spid="16389"/>
                                        </p:tgtEl>
                                        <p:attrNameLst>
                                          <p:attrName>style.visibility</p:attrName>
                                        </p:attrNameLst>
                                      </p:cBhvr>
                                      <p:to>
                                        <p:strVal val="visible"/>
                                      </p:to>
                                    </p:set>
                                    <p:anim calcmode="lin" valueType="num">
                                      <p:cBhvr additive="repl">
                                        <p:cTn id="32" dur="500" fill="hold"/>
                                        <p:tgtEl>
                                          <p:spTgt spid="16389"/>
                                        </p:tgtEl>
                                        <p:attrNameLst>
                                          <p:attrName>ppt_x</p:attrName>
                                        </p:attrNameLst>
                                      </p:cBhvr>
                                      <p:tavLst>
                                        <p:tav>
                                          <p:val>
                                            <p:strVal val="0-#ppt_w/2"/>
                                          </p:val>
                                        </p:tav>
                                        <p:tav>
                                          <p:val>
                                            <p:strVal val="#ppt_x"/>
                                          </p:val>
                                        </p:tav>
                                      </p:tavLst>
                                    </p:anim>
                                    <p:anim calcmode="lin" valueType="num">
                                      <p:cBhvr additive="repl">
                                        <p:cTn id="33" dur="500" fill="hold"/>
                                        <p:tgtEl>
                                          <p:spTgt spid="16389"/>
                                        </p:tgtEl>
                                        <p:attrNameLst>
                                          <p:attrName>ppt_y</p:attrName>
                                        </p:attrNameLst>
                                      </p:cBhvr>
                                      <p:tavLst>
                                        <p:tav>
                                          <p:val>
                                            <p:strVal val="#ppt_y"/>
                                          </p:val>
                                        </p:tav>
                                        <p:tav>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additive="repl">
                                        <p:cTn id="36" dur="1" fill="hold">
                                          <p:stCondLst>
                                            <p:cond delay="0"/>
                                          </p:stCondLst>
                                        </p:cTn>
                                        <p:tgtEl>
                                          <p:spTgt spid="16390"/>
                                        </p:tgtEl>
                                        <p:attrNameLst>
                                          <p:attrName>style.visibility</p:attrName>
                                        </p:attrNameLst>
                                      </p:cBhvr>
                                      <p:to>
                                        <p:strVal val="visible"/>
                                      </p:to>
                                    </p:set>
                                    <p:anim calcmode="lin" valueType="num">
                                      <p:cBhvr additive="repl">
                                        <p:cTn id="37" dur="500" fill="hold"/>
                                        <p:tgtEl>
                                          <p:spTgt spid="16390"/>
                                        </p:tgtEl>
                                        <p:attrNameLst>
                                          <p:attrName>ppt_x</p:attrName>
                                        </p:attrNameLst>
                                      </p:cBhvr>
                                      <p:tavLst>
                                        <p:tav>
                                          <p:val>
                                            <p:strVal val="0-#ppt_w/2"/>
                                          </p:val>
                                        </p:tav>
                                        <p:tav>
                                          <p:val>
                                            <p:strVal val="#ppt_x"/>
                                          </p:val>
                                        </p:tav>
                                      </p:tavLst>
                                    </p:anim>
                                    <p:anim calcmode="lin" valueType="num">
                                      <p:cBhvr additive="repl">
                                        <p:cTn id="38" dur="500" fill="hold"/>
                                        <p:tgtEl>
                                          <p:spTgt spid="16390"/>
                                        </p:tgtEl>
                                        <p:attrNameLst>
                                          <p:attrName>ppt_y</p:attrName>
                                        </p:attrNameLst>
                                      </p:cBhvr>
                                      <p:tavLst>
                                        <p:tav>
                                          <p:val>
                                            <p:strVal val="#ppt_y"/>
                                          </p:val>
                                        </p:tav>
                                        <p:tav>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additive="repl">
                                        <p:cTn id="41" dur="1" fill="hold">
                                          <p:stCondLst>
                                            <p:cond delay="0"/>
                                          </p:stCondLst>
                                        </p:cTn>
                                        <p:tgtEl>
                                          <p:spTgt spid="16394"/>
                                        </p:tgtEl>
                                        <p:attrNameLst>
                                          <p:attrName>style.visibility</p:attrName>
                                        </p:attrNameLst>
                                      </p:cBhvr>
                                      <p:to>
                                        <p:strVal val="visible"/>
                                      </p:to>
                                    </p:set>
                                    <p:anim calcmode="lin" valueType="num">
                                      <p:cBhvr additive="repl">
                                        <p:cTn id="42" dur="500" fill="hold"/>
                                        <p:tgtEl>
                                          <p:spTgt spid="16394"/>
                                        </p:tgtEl>
                                        <p:attrNameLst>
                                          <p:attrName>ppt_x</p:attrName>
                                        </p:attrNameLst>
                                      </p:cBhvr>
                                      <p:tavLst>
                                        <p:tav>
                                          <p:val>
                                            <p:strVal val="0-#ppt_w/2"/>
                                          </p:val>
                                        </p:tav>
                                        <p:tav>
                                          <p:val>
                                            <p:strVal val="#ppt_x"/>
                                          </p:val>
                                        </p:tav>
                                      </p:tavLst>
                                    </p:anim>
                                    <p:anim calcmode="lin" valueType="num">
                                      <p:cBhvr additive="repl">
                                        <p:cTn id="43" dur="500" fill="hold"/>
                                        <p:tgtEl>
                                          <p:spTgt spid="16394"/>
                                        </p:tgtEl>
                                        <p:attrNameLst>
                                          <p:attrName>ppt_y</p:attrName>
                                        </p:attrNameLst>
                                      </p:cBhvr>
                                      <p:tavLst>
                                        <p:tav>
                                          <p:val>
                                            <p:strVal val="#ppt_y"/>
                                          </p:val>
                                        </p:tav>
                                        <p:tav>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additive="repl">
                                        <p:cTn id="46" dur="1" fill="hold">
                                          <p:stCondLst>
                                            <p:cond delay="0"/>
                                          </p:stCondLst>
                                        </p:cTn>
                                        <p:tgtEl>
                                          <p:spTgt spid="16391"/>
                                        </p:tgtEl>
                                        <p:attrNameLst>
                                          <p:attrName>style.visibility</p:attrName>
                                        </p:attrNameLst>
                                      </p:cBhvr>
                                      <p:to>
                                        <p:strVal val="visible"/>
                                      </p:to>
                                    </p:set>
                                    <p:anim calcmode="lin" valueType="num">
                                      <p:cBhvr additive="repl">
                                        <p:cTn id="47" dur="500" fill="hold"/>
                                        <p:tgtEl>
                                          <p:spTgt spid="16391"/>
                                        </p:tgtEl>
                                        <p:attrNameLst>
                                          <p:attrName>ppt_x</p:attrName>
                                        </p:attrNameLst>
                                      </p:cBhvr>
                                      <p:tavLst>
                                        <p:tav>
                                          <p:val>
                                            <p:strVal val="0-#ppt_w/2"/>
                                          </p:val>
                                        </p:tav>
                                        <p:tav>
                                          <p:val>
                                            <p:strVal val="#ppt_x"/>
                                          </p:val>
                                        </p:tav>
                                      </p:tavLst>
                                    </p:anim>
                                    <p:anim calcmode="lin" valueType="num">
                                      <p:cBhvr additive="repl">
                                        <p:cTn id="48" dur="500" fill="hold"/>
                                        <p:tgtEl>
                                          <p:spTgt spid="16391"/>
                                        </p:tgtEl>
                                        <p:attrNameLst>
                                          <p:attrName>ppt_y</p:attrName>
                                        </p:attrNameLst>
                                      </p:cBhvr>
                                      <p:tavLst>
                                        <p:tav>
                                          <p:val>
                                            <p:strVal val="#ppt_y"/>
                                          </p:val>
                                        </p:tav>
                                        <p:tav>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additive="repl">
                                        <p:cTn id="51" dur="1" fill="hold">
                                          <p:stCondLst>
                                            <p:cond delay="0"/>
                                          </p:stCondLst>
                                        </p:cTn>
                                        <p:tgtEl>
                                          <p:spTgt spid="16392"/>
                                        </p:tgtEl>
                                        <p:attrNameLst>
                                          <p:attrName>style.visibility</p:attrName>
                                        </p:attrNameLst>
                                      </p:cBhvr>
                                      <p:to>
                                        <p:strVal val="visible"/>
                                      </p:to>
                                    </p:set>
                                    <p:anim calcmode="lin" valueType="num">
                                      <p:cBhvr additive="repl">
                                        <p:cTn id="52" dur="500" fill="hold"/>
                                        <p:tgtEl>
                                          <p:spTgt spid="16392"/>
                                        </p:tgtEl>
                                        <p:attrNameLst>
                                          <p:attrName>ppt_x</p:attrName>
                                        </p:attrNameLst>
                                      </p:cBhvr>
                                      <p:tavLst>
                                        <p:tav>
                                          <p:val>
                                            <p:strVal val="0-#ppt_w/2"/>
                                          </p:val>
                                        </p:tav>
                                        <p:tav>
                                          <p:val>
                                            <p:strVal val="#ppt_x"/>
                                          </p:val>
                                        </p:tav>
                                      </p:tavLst>
                                    </p:anim>
                                    <p:anim calcmode="lin" valueType="num">
                                      <p:cBhvr additive="repl">
                                        <p:cTn id="53" dur="500" fill="hold"/>
                                        <p:tgtEl>
                                          <p:spTgt spid="16392"/>
                                        </p:tgtEl>
                                        <p:attrNameLst>
                                          <p:attrName>ppt_y</p:attrName>
                                        </p:attrNameLst>
                                      </p:cBhvr>
                                      <p:tavLst>
                                        <p:tav>
                                          <p:val>
                                            <p:strVal val="#ppt_y"/>
                                          </p:val>
                                        </p:tav>
                                        <p:tav>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nodeType="clickEffect">
                                  <p:stCondLst>
                                    <p:cond delay="0"/>
                                  </p:stCondLst>
                                  <p:childTnLst>
                                    <p:set>
                                      <p:cBhvr additive="repl">
                                        <p:cTn id="57" dur="1" fill="hold">
                                          <p:stCondLst>
                                            <p:cond delay="0"/>
                                          </p:stCondLst>
                                        </p:cTn>
                                        <p:tgtEl>
                                          <p:spTgt spid="16405"/>
                                        </p:tgtEl>
                                        <p:attrNameLst>
                                          <p:attrName>style.visibility</p:attrName>
                                        </p:attrNameLst>
                                      </p:cBhvr>
                                      <p:to>
                                        <p:strVal val="visible"/>
                                      </p:to>
                                    </p:set>
                                    <p:anim calcmode="lin" valueType="num">
                                      <p:cBhvr additive="repl">
                                        <p:cTn id="58" dur="500" fill="hold"/>
                                        <p:tgtEl>
                                          <p:spTgt spid="16405"/>
                                        </p:tgtEl>
                                        <p:attrNameLst>
                                          <p:attrName>ppt_x</p:attrName>
                                        </p:attrNameLst>
                                      </p:cBhvr>
                                      <p:tavLst>
                                        <p:tav>
                                          <p:val>
                                            <p:strVal val="0-#ppt_w/2"/>
                                          </p:val>
                                        </p:tav>
                                        <p:tav>
                                          <p:val>
                                            <p:strVal val="#ppt_x"/>
                                          </p:val>
                                        </p:tav>
                                      </p:tavLst>
                                    </p:anim>
                                    <p:anim calcmode="lin" valueType="num">
                                      <p:cBhvr additive="repl">
                                        <p:cTn id="59" dur="500" fill="hold"/>
                                        <p:tgtEl>
                                          <p:spTgt spid="16405"/>
                                        </p:tgtEl>
                                        <p:attrNameLst>
                                          <p:attrName>ppt_y</p:attrName>
                                        </p:attrNameLst>
                                      </p:cBhvr>
                                      <p:tavLst>
                                        <p:tav>
                                          <p:val>
                                            <p:strVal val="#ppt_y"/>
                                          </p:val>
                                        </p:tav>
                                        <p:tav>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nodeType="clickEffect">
                                  <p:stCondLst>
                                    <p:cond delay="0"/>
                                  </p:stCondLst>
                                  <p:childTnLst>
                                    <p:set>
                                      <p:cBhvr additive="repl">
                                        <p:cTn id="63" dur="1" fill="hold">
                                          <p:stCondLst>
                                            <p:cond delay="0"/>
                                          </p:stCondLst>
                                        </p:cTn>
                                        <p:tgtEl>
                                          <p:spTgt spid="16396"/>
                                        </p:tgtEl>
                                        <p:attrNameLst>
                                          <p:attrName>style.visibility</p:attrName>
                                        </p:attrNameLst>
                                      </p:cBhvr>
                                      <p:to>
                                        <p:strVal val="visible"/>
                                      </p:to>
                                    </p:set>
                                    <p:anim calcmode="lin" valueType="num">
                                      <p:cBhvr additive="repl">
                                        <p:cTn id="64" dur="500" fill="hold"/>
                                        <p:tgtEl>
                                          <p:spTgt spid="16396"/>
                                        </p:tgtEl>
                                        <p:attrNameLst>
                                          <p:attrName>ppt_x</p:attrName>
                                        </p:attrNameLst>
                                      </p:cBhvr>
                                      <p:tavLst>
                                        <p:tav>
                                          <p:val>
                                            <p:strVal val="0-#ppt_w/2"/>
                                          </p:val>
                                        </p:tav>
                                        <p:tav>
                                          <p:val>
                                            <p:strVal val="#ppt_x"/>
                                          </p:val>
                                        </p:tav>
                                      </p:tavLst>
                                    </p:anim>
                                    <p:anim calcmode="lin" valueType="num">
                                      <p:cBhvr additive="repl">
                                        <p:cTn id="65" dur="500" fill="hold"/>
                                        <p:tgtEl>
                                          <p:spTgt spid="16396"/>
                                        </p:tgtEl>
                                        <p:attrNameLst>
                                          <p:attrName>ppt_y</p:attrName>
                                        </p:attrNameLst>
                                      </p:cBhvr>
                                      <p:tavLst>
                                        <p:tav>
                                          <p:val>
                                            <p:strVal val="#ppt_y"/>
                                          </p:val>
                                        </p:tav>
                                        <p:tav>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nodeType="clickEffect">
                                  <p:stCondLst>
                                    <p:cond delay="0"/>
                                  </p:stCondLst>
                                  <p:childTnLst>
                                    <p:set>
                                      <p:cBhvr additive="repl">
                                        <p:cTn id="69" dur="1" fill="hold">
                                          <p:stCondLst>
                                            <p:cond delay="0"/>
                                          </p:stCondLst>
                                        </p:cTn>
                                        <p:tgtEl>
                                          <p:spTgt spid="16397"/>
                                        </p:tgtEl>
                                        <p:attrNameLst>
                                          <p:attrName>style.visibility</p:attrName>
                                        </p:attrNameLst>
                                      </p:cBhvr>
                                      <p:to>
                                        <p:strVal val="visible"/>
                                      </p:to>
                                    </p:set>
                                    <p:anim calcmode="lin" valueType="num">
                                      <p:cBhvr additive="repl">
                                        <p:cTn id="70" dur="500" fill="hold"/>
                                        <p:tgtEl>
                                          <p:spTgt spid="16397"/>
                                        </p:tgtEl>
                                        <p:attrNameLst>
                                          <p:attrName>ppt_x</p:attrName>
                                        </p:attrNameLst>
                                      </p:cBhvr>
                                      <p:tavLst>
                                        <p:tav>
                                          <p:val>
                                            <p:strVal val="0-#ppt_w/2"/>
                                          </p:val>
                                        </p:tav>
                                        <p:tav>
                                          <p:val>
                                            <p:strVal val="#ppt_x"/>
                                          </p:val>
                                        </p:tav>
                                      </p:tavLst>
                                    </p:anim>
                                    <p:anim calcmode="lin" valueType="num">
                                      <p:cBhvr additive="repl">
                                        <p:cTn id="71" dur="500" fill="hold"/>
                                        <p:tgtEl>
                                          <p:spTgt spid="16397"/>
                                        </p:tgtEl>
                                        <p:attrNameLst>
                                          <p:attrName>ppt_y</p:attrName>
                                        </p:attrNameLst>
                                      </p:cBhvr>
                                      <p:tavLst>
                                        <p:tav>
                                          <p:val>
                                            <p:strVal val="#ppt_y"/>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nodeType="clickEffect">
                                  <p:stCondLst>
                                    <p:cond delay="0"/>
                                  </p:stCondLst>
                                  <p:childTnLst>
                                    <p:set>
                                      <p:cBhvr additive="repl">
                                        <p:cTn id="75" dur="1" fill="hold">
                                          <p:stCondLst>
                                            <p:cond delay="0"/>
                                          </p:stCondLst>
                                        </p:cTn>
                                        <p:tgtEl>
                                          <p:spTgt spid="16398"/>
                                        </p:tgtEl>
                                        <p:attrNameLst>
                                          <p:attrName>style.visibility</p:attrName>
                                        </p:attrNameLst>
                                      </p:cBhvr>
                                      <p:to>
                                        <p:strVal val="visible"/>
                                      </p:to>
                                    </p:set>
                                    <p:anim calcmode="lin" valueType="num">
                                      <p:cBhvr additive="repl">
                                        <p:cTn id="76" dur="500" fill="hold"/>
                                        <p:tgtEl>
                                          <p:spTgt spid="16398"/>
                                        </p:tgtEl>
                                        <p:attrNameLst>
                                          <p:attrName>ppt_x</p:attrName>
                                        </p:attrNameLst>
                                      </p:cBhvr>
                                      <p:tavLst>
                                        <p:tav>
                                          <p:val>
                                            <p:strVal val="0-#ppt_w/2"/>
                                          </p:val>
                                        </p:tav>
                                        <p:tav>
                                          <p:val>
                                            <p:strVal val="#ppt_x"/>
                                          </p:val>
                                        </p:tav>
                                      </p:tavLst>
                                    </p:anim>
                                    <p:anim calcmode="lin" valueType="num">
                                      <p:cBhvr additive="repl">
                                        <p:cTn id="77" dur="500" fill="hold"/>
                                        <p:tgtEl>
                                          <p:spTgt spid="16398"/>
                                        </p:tgtEl>
                                        <p:attrNameLst>
                                          <p:attrName>ppt_y</p:attrName>
                                        </p:attrNameLst>
                                      </p:cBhvr>
                                      <p:tavLst>
                                        <p:tav>
                                          <p:val>
                                            <p:strVal val="#ppt_y"/>
                                          </p:val>
                                        </p:tav>
                                        <p:tav>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nodeType="clickEffect">
                                  <p:stCondLst>
                                    <p:cond delay="0"/>
                                  </p:stCondLst>
                                  <p:childTnLst>
                                    <p:set>
                                      <p:cBhvr additive="repl">
                                        <p:cTn id="81" dur="1" fill="hold">
                                          <p:stCondLst>
                                            <p:cond delay="0"/>
                                          </p:stCondLst>
                                        </p:cTn>
                                        <p:tgtEl>
                                          <p:spTgt spid="16399"/>
                                        </p:tgtEl>
                                        <p:attrNameLst>
                                          <p:attrName>style.visibility</p:attrName>
                                        </p:attrNameLst>
                                      </p:cBhvr>
                                      <p:to>
                                        <p:strVal val="visible"/>
                                      </p:to>
                                    </p:set>
                                    <p:anim calcmode="lin" valueType="num">
                                      <p:cBhvr additive="repl">
                                        <p:cTn id="82" dur="500" fill="hold"/>
                                        <p:tgtEl>
                                          <p:spTgt spid="16399"/>
                                        </p:tgtEl>
                                        <p:attrNameLst>
                                          <p:attrName>ppt_x</p:attrName>
                                        </p:attrNameLst>
                                      </p:cBhvr>
                                      <p:tavLst>
                                        <p:tav>
                                          <p:val>
                                            <p:strVal val="0-#ppt_w/2"/>
                                          </p:val>
                                        </p:tav>
                                        <p:tav>
                                          <p:val>
                                            <p:strVal val="#ppt_x"/>
                                          </p:val>
                                        </p:tav>
                                      </p:tavLst>
                                    </p:anim>
                                    <p:anim calcmode="lin" valueType="num">
                                      <p:cBhvr additive="repl">
                                        <p:cTn id="83" dur="500" fill="hold"/>
                                        <p:tgtEl>
                                          <p:spTgt spid="16399"/>
                                        </p:tgtEl>
                                        <p:attrNameLst>
                                          <p:attrName>ppt_y</p:attrName>
                                        </p:attrNameLst>
                                      </p:cBhvr>
                                      <p:tavLst>
                                        <p:tav>
                                          <p:val>
                                            <p:strVal val="#ppt_y"/>
                                          </p:val>
                                        </p:tav>
                                        <p:tav>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nodeType="clickEffect">
                                  <p:stCondLst>
                                    <p:cond delay="0"/>
                                  </p:stCondLst>
                                  <p:childTnLst>
                                    <p:set>
                                      <p:cBhvr additive="repl">
                                        <p:cTn id="87" dur="1" fill="hold">
                                          <p:stCondLst>
                                            <p:cond delay="0"/>
                                          </p:stCondLst>
                                        </p:cTn>
                                        <p:tgtEl>
                                          <p:spTgt spid="16400"/>
                                        </p:tgtEl>
                                        <p:attrNameLst>
                                          <p:attrName>style.visibility</p:attrName>
                                        </p:attrNameLst>
                                      </p:cBhvr>
                                      <p:to>
                                        <p:strVal val="visible"/>
                                      </p:to>
                                    </p:set>
                                    <p:anim calcmode="lin" valueType="num">
                                      <p:cBhvr additive="repl">
                                        <p:cTn id="88" dur="500" fill="hold"/>
                                        <p:tgtEl>
                                          <p:spTgt spid="16400"/>
                                        </p:tgtEl>
                                        <p:attrNameLst>
                                          <p:attrName>ppt_x</p:attrName>
                                        </p:attrNameLst>
                                      </p:cBhvr>
                                      <p:tavLst>
                                        <p:tav>
                                          <p:val>
                                            <p:strVal val="0-#ppt_w/2"/>
                                          </p:val>
                                        </p:tav>
                                        <p:tav>
                                          <p:val>
                                            <p:strVal val="#ppt_x"/>
                                          </p:val>
                                        </p:tav>
                                      </p:tavLst>
                                    </p:anim>
                                    <p:anim calcmode="lin" valueType="num">
                                      <p:cBhvr additive="repl">
                                        <p:cTn id="89" dur="500" fill="hold"/>
                                        <p:tgtEl>
                                          <p:spTgt spid="16400"/>
                                        </p:tgtEl>
                                        <p:attrNameLst>
                                          <p:attrName>ppt_y</p:attrName>
                                        </p:attrNameLst>
                                      </p:cBhvr>
                                      <p:tavLst>
                                        <p:tav>
                                          <p:val>
                                            <p:strVal val="#ppt_y"/>
                                          </p:val>
                                        </p:tav>
                                        <p:tav>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nodeType="clickEffect">
                                  <p:stCondLst>
                                    <p:cond delay="0"/>
                                  </p:stCondLst>
                                  <p:childTnLst>
                                    <p:set>
                                      <p:cBhvr additive="repl">
                                        <p:cTn id="93" dur="1" fill="hold">
                                          <p:stCondLst>
                                            <p:cond delay="0"/>
                                          </p:stCondLst>
                                        </p:cTn>
                                        <p:tgtEl>
                                          <p:spTgt spid="16401"/>
                                        </p:tgtEl>
                                        <p:attrNameLst>
                                          <p:attrName>style.visibility</p:attrName>
                                        </p:attrNameLst>
                                      </p:cBhvr>
                                      <p:to>
                                        <p:strVal val="visible"/>
                                      </p:to>
                                    </p:set>
                                    <p:anim calcmode="lin" valueType="num">
                                      <p:cBhvr additive="repl">
                                        <p:cTn id="94" dur="500" fill="hold"/>
                                        <p:tgtEl>
                                          <p:spTgt spid="16401"/>
                                        </p:tgtEl>
                                        <p:attrNameLst>
                                          <p:attrName>ppt_x</p:attrName>
                                        </p:attrNameLst>
                                      </p:cBhvr>
                                      <p:tavLst>
                                        <p:tav>
                                          <p:val>
                                            <p:strVal val="0-#ppt_w/2"/>
                                          </p:val>
                                        </p:tav>
                                        <p:tav>
                                          <p:val>
                                            <p:strVal val="#ppt_x"/>
                                          </p:val>
                                        </p:tav>
                                      </p:tavLst>
                                    </p:anim>
                                    <p:anim calcmode="lin" valueType="num">
                                      <p:cBhvr additive="repl">
                                        <p:cTn id="95" dur="500" fill="hold"/>
                                        <p:tgtEl>
                                          <p:spTgt spid="16401"/>
                                        </p:tgtEl>
                                        <p:attrNameLst>
                                          <p:attrName>ppt_y</p:attrName>
                                        </p:attrNameLst>
                                      </p:cBhvr>
                                      <p:tavLst>
                                        <p:tav>
                                          <p:val>
                                            <p:strVal val="#ppt_y"/>
                                          </p:val>
                                        </p:tav>
                                        <p:tav>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nodeType="clickEffect">
                                  <p:stCondLst>
                                    <p:cond delay="0"/>
                                  </p:stCondLst>
                                  <p:childTnLst>
                                    <p:set>
                                      <p:cBhvr additive="repl">
                                        <p:cTn id="99" dur="1" fill="hold">
                                          <p:stCondLst>
                                            <p:cond delay="0"/>
                                          </p:stCondLst>
                                        </p:cTn>
                                        <p:tgtEl>
                                          <p:spTgt spid="16406"/>
                                        </p:tgtEl>
                                        <p:attrNameLst>
                                          <p:attrName>style.visibility</p:attrName>
                                        </p:attrNameLst>
                                      </p:cBhvr>
                                      <p:to>
                                        <p:strVal val="visible"/>
                                      </p:to>
                                    </p:set>
                                    <p:anim calcmode="lin" valueType="num">
                                      <p:cBhvr additive="repl">
                                        <p:cTn id="100" dur="500" fill="hold"/>
                                        <p:tgtEl>
                                          <p:spTgt spid="16406"/>
                                        </p:tgtEl>
                                        <p:attrNameLst>
                                          <p:attrName>ppt_x</p:attrName>
                                        </p:attrNameLst>
                                      </p:cBhvr>
                                      <p:tavLst>
                                        <p:tav>
                                          <p:val>
                                            <p:strVal val="0-#ppt_w/2"/>
                                          </p:val>
                                        </p:tav>
                                        <p:tav>
                                          <p:val>
                                            <p:strVal val="#ppt_x"/>
                                          </p:val>
                                        </p:tav>
                                      </p:tavLst>
                                    </p:anim>
                                    <p:anim calcmode="lin" valueType="num">
                                      <p:cBhvr additive="repl">
                                        <p:cTn id="101" dur="500" fill="hold"/>
                                        <p:tgtEl>
                                          <p:spTgt spid="16406"/>
                                        </p:tgtEl>
                                        <p:attrNameLst>
                                          <p:attrName>ppt_y</p:attrName>
                                        </p:attrNameLst>
                                      </p:cBhvr>
                                      <p:tavLst>
                                        <p:tav>
                                          <p:val>
                                            <p:strVal val="#ppt_y"/>
                                          </p:val>
                                        </p:tav>
                                        <p:tav>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nodeType="clickEffect">
                                  <p:stCondLst>
                                    <p:cond delay="0"/>
                                  </p:stCondLst>
                                  <p:childTnLst>
                                    <p:set>
                                      <p:cBhvr additive="repl">
                                        <p:cTn id="105" dur="1" fill="hold">
                                          <p:stCondLst>
                                            <p:cond delay="0"/>
                                          </p:stCondLst>
                                        </p:cTn>
                                        <p:tgtEl>
                                          <p:spTgt spid="16402"/>
                                        </p:tgtEl>
                                        <p:attrNameLst>
                                          <p:attrName>style.visibility</p:attrName>
                                        </p:attrNameLst>
                                      </p:cBhvr>
                                      <p:to>
                                        <p:strVal val="visible"/>
                                      </p:to>
                                    </p:set>
                                    <p:anim calcmode="lin" valueType="num">
                                      <p:cBhvr additive="repl">
                                        <p:cTn id="106" dur="500" fill="hold"/>
                                        <p:tgtEl>
                                          <p:spTgt spid="16402"/>
                                        </p:tgtEl>
                                        <p:attrNameLst>
                                          <p:attrName>ppt_x</p:attrName>
                                        </p:attrNameLst>
                                      </p:cBhvr>
                                      <p:tavLst>
                                        <p:tav>
                                          <p:val>
                                            <p:strVal val="0-#ppt_w/2"/>
                                          </p:val>
                                        </p:tav>
                                        <p:tav>
                                          <p:val>
                                            <p:strVal val="#ppt_x"/>
                                          </p:val>
                                        </p:tav>
                                      </p:tavLst>
                                    </p:anim>
                                    <p:anim calcmode="lin" valueType="num">
                                      <p:cBhvr additive="repl">
                                        <p:cTn id="107" dur="500" fill="hold"/>
                                        <p:tgtEl>
                                          <p:spTgt spid="16402"/>
                                        </p:tgtEl>
                                        <p:attrNameLst>
                                          <p:attrName>ppt_y</p:attrName>
                                        </p:attrNameLst>
                                      </p:cBhvr>
                                      <p:tavLst>
                                        <p:tav>
                                          <p:val>
                                            <p:strVal val="#ppt_y"/>
                                          </p:val>
                                        </p:tav>
                                        <p:tav>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8" fill="hold" nodeType="clickEffect">
                                  <p:stCondLst>
                                    <p:cond delay="0"/>
                                  </p:stCondLst>
                                  <p:childTnLst>
                                    <p:set>
                                      <p:cBhvr additive="repl">
                                        <p:cTn id="111" dur="1" fill="hold">
                                          <p:stCondLst>
                                            <p:cond delay="0"/>
                                          </p:stCondLst>
                                        </p:cTn>
                                        <p:tgtEl>
                                          <p:spTgt spid="16403"/>
                                        </p:tgtEl>
                                        <p:attrNameLst>
                                          <p:attrName>style.visibility</p:attrName>
                                        </p:attrNameLst>
                                      </p:cBhvr>
                                      <p:to>
                                        <p:strVal val="visible"/>
                                      </p:to>
                                    </p:set>
                                    <p:anim calcmode="lin" valueType="num">
                                      <p:cBhvr additive="repl">
                                        <p:cTn id="112" dur="500" fill="hold"/>
                                        <p:tgtEl>
                                          <p:spTgt spid="16403"/>
                                        </p:tgtEl>
                                        <p:attrNameLst>
                                          <p:attrName>ppt_x</p:attrName>
                                        </p:attrNameLst>
                                      </p:cBhvr>
                                      <p:tavLst>
                                        <p:tav>
                                          <p:val>
                                            <p:strVal val="0-#ppt_w/2"/>
                                          </p:val>
                                        </p:tav>
                                        <p:tav>
                                          <p:val>
                                            <p:strVal val="#ppt_x"/>
                                          </p:val>
                                        </p:tav>
                                      </p:tavLst>
                                    </p:anim>
                                    <p:anim calcmode="lin" valueType="num">
                                      <p:cBhvr additive="repl">
                                        <p:cTn id="113" dur="500" fill="hold"/>
                                        <p:tgtEl>
                                          <p:spTgt spid="16403"/>
                                        </p:tgtEl>
                                        <p:attrNameLst>
                                          <p:attrName>ppt_y</p:attrName>
                                        </p:attrNameLst>
                                      </p:cBhvr>
                                      <p:tavLst>
                                        <p:tav>
                                          <p:val>
                                            <p:strVal val="#ppt_y"/>
                                          </p:val>
                                        </p:tav>
                                        <p:tav>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8" fill="hold" nodeType="clickEffect">
                                  <p:stCondLst>
                                    <p:cond delay="0"/>
                                  </p:stCondLst>
                                  <p:childTnLst>
                                    <p:set>
                                      <p:cBhvr additive="repl">
                                        <p:cTn id="117" dur="1" fill="hold">
                                          <p:stCondLst>
                                            <p:cond delay="0"/>
                                          </p:stCondLst>
                                        </p:cTn>
                                        <p:tgtEl>
                                          <p:spTgt spid="16407"/>
                                        </p:tgtEl>
                                        <p:attrNameLst>
                                          <p:attrName>style.visibility</p:attrName>
                                        </p:attrNameLst>
                                      </p:cBhvr>
                                      <p:to>
                                        <p:strVal val="visible"/>
                                      </p:to>
                                    </p:set>
                                    <p:anim calcmode="lin" valueType="num">
                                      <p:cBhvr additive="repl">
                                        <p:cTn id="118" dur="500" fill="hold"/>
                                        <p:tgtEl>
                                          <p:spTgt spid="16407"/>
                                        </p:tgtEl>
                                        <p:attrNameLst>
                                          <p:attrName>ppt_x</p:attrName>
                                        </p:attrNameLst>
                                      </p:cBhvr>
                                      <p:tavLst>
                                        <p:tav>
                                          <p:val>
                                            <p:strVal val="0-#ppt_w/2"/>
                                          </p:val>
                                        </p:tav>
                                        <p:tav>
                                          <p:val>
                                            <p:strVal val="#ppt_x"/>
                                          </p:val>
                                        </p:tav>
                                      </p:tavLst>
                                    </p:anim>
                                    <p:anim calcmode="lin" valueType="num">
                                      <p:cBhvr additive="repl">
                                        <p:cTn id="119" dur="500" fill="hold"/>
                                        <p:tgtEl>
                                          <p:spTgt spid="16407"/>
                                        </p:tgtEl>
                                        <p:attrNameLst>
                                          <p:attrName>ppt_y</p:attrName>
                                        </p:attrNameLst>
                                      </p:cBhvr>
                                      <p:tavLst>
                                        <p:tav>
                                          <p:val>
                                            <p:strVal val="#ppt_y"/>
                                          </p:val>
                                        </p:tav>
                                        <p:tav>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ntr" presetSubtype="8" fill="hold" nodeType="clickEffect">
                                  <p:stCondLst>
                                    <p:cond delay="0"/>
                                  </p:stCondLst>
                                  <p:childTnLst>
                                    <p:set>
                                      <p:cBhvr additive="repl">
                                        <p:cTn id="123" dur="1" fill="hold">
                                          <p:stCondLst>
                                            <p:cond delay="0"/>
                                          </p:stCondLst>
                                        </p:cTn>
                                        <p:tgtEl>
                                          <p:spTgt spid="16404"/>
                                        </p:tgtEl>
                                        <p:attrNameLst>
                                          <p:attrName>style.visibility</p:attrName>
                                        </p:attrNameLst>
                                      </p:cBhvr>
                                      <p:to>
                                        <p:strVal val="visible"/>
                                      </p:to>
                                    </p:set>
                                    <p:anim calcmode="lin" valueType="num">
                                      <p:cBhvr additive="repl">
                                        <p:cTn id="124" dur="500" fill="hold"/>
                                        <p:tgtEl>
                                          <p:spTgt spid="16404"/>
                                        </p:tgtEl>
                                        <p:attrNameLst>
                                          <p:attrName>ppt_x</p:attrName>
                                        </p:attrNameLst>
                                      </p:cBhvr>
                                      <p:tavLst>
                                        <p:tav>
                                          <p:val>
                                            <p:strVal val="0-#ppt_w/2"/>
                                          </p:val>
                                        </p:tav>
                                        <p:tav>
                                          <p:val>
                                            <p:strVal val="#ppt_x"/>
                                          </p:val>
                                        </p:tav>
                                      </p:tavLst>
                                    </p:anim>
                                    <p:anim calcmode="lin" valueType="num">
                                      <p:cBhvr additive="repl">
                                        <p:cTn id="125" dur="500" fill="hold"/>
                                        <p:tgtEl>
                                          <p:spTgt spid="16404"/>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15</a:t>
            </a:r>
          </a:p>
        </p:txBody>
      </p:sp>
    </p:spTree>
    <p:extLst>
      <p:ext uri="{BB962C8B-B14F-4D97-AF65-F5344CB8AC3E}">
        <p14:creationId xmlns:p14="http://schemas.microsoft.com/office/powerpoint/2010/main" val="184297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9" name="Rectangle 2">
            <a:extLst>
              <a:ext uri="{FF2B5EF4-FFF2-40B4-BE49-F238E27FC236}">
                <a16:creationId xmlns:a16="http://schemas.microsoft.com/office/drawing/2014/main" id="{0EA4003E-8F4F-6E47-9DB5-4A9E1B750E3F}"/>
              </a:ext>
            </a:extLst>
          </p:cNvPr>
          <p:cNvSpPr txBox="1">
            <a:spLocks noChangeArrowheads="1"/>
          </p:cNvSpPr>
          <p:nvPr/>
        </p:nvSpPr>
        <p:spPr bwMode="auto">
          <a:xfrm>
            <a:off x="5148064" y="3566872"/>
            <a:ext cx="2414687"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13:1–14:27</a:t>
            </a:r>
            <a:endParaRPr kumimoji="1" lang="en-US" altLang="zh-CN" sz="1800" b="1" kern="0" dirty="0">
              <a:solidFill>
                <a:schemeClr val="bg1"/>
              </a:solidFill>
              <a:latin typeface="Arial" charset="0"/>
            </a:endParaRPr>
          </a:p>
        </p:txBody>
      </p:sp>
      <p:sp>
        <p:nvSpPr>
          <p:cNvPr id="10" name="Rectangle 2">
            <a:extLst>
              <a:ext uri="{FF2B5EF4-FFF2-40B4-BE49-F238E27FC236}">
                <a16:creationId xmlns:a16="http://schemas.microsoft.com/office/drawing/2014/main" id="{9E49D12A-95A6-0D49-8E48-46070348BABF}"/>
              </a:ext>
            </a:extLst>
          </p:cNvPr>
          <p:cNvSpPr txBox="1">
            <a:spLocks noChangeArrowheads="1"/>
          </p:cNvSpPr>
          <p:nvPr/>
        </p:nvSpPr>
        <p:spPr bwMode="auto">
          <a:xfrm>
            <a:off x="1425505" y="4892918"/>
            <a:ext cx="6924735" cy="1619765"/>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Can Judah trust Babylon to protect them from Assyria? </a:t>
            </a:r>
          </a:p>
          <a:p>
            <a:pPr defTabSz="914400" eaLnBrk="1" hangingPunct="1"/>
            <a:r>
              <a:rPr kumimoji="1" lang="en-US" altLang="zh-CN" sz="2800" b="1" kern="0" dirty="0">
                <a:solidFill>
                  <a:schemeClr val="bg1"/>
                </a:solidFill>
                <a:latin typeface="Arial" charset="0"/>
              </a:rPr>
              <a:t>No—Babylon itself is doomed! </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4063814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1" name="Rectangle 2">
            <a:extLst>
              <a:ext uri="{FF2B5EF4-FFF2-40B4-BE49-F238E27FC236}">
                <a16:creationId xmlns:a16="http://schemas.microsoft.com/office/drawing/2014/main" id="{7E59EBA3-220F-194A-AD7F-C35EC6177274}"/>
              </a:ext>
            </a:extLst>
          </p:cNvPr>
          <p:cNvSpPr txBox="1">
            <a:spLocks noChangeArrowheads="1"/>
          </p:cNvSpPr>
          <p:nvPr/>
        </p:nvSpPr>
        <p:spPr bwMode="auto">
          <a:xfrm>
            <a:off x="2843808" y="4428525"/>
            <a:ext cx="2414687"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15–16</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14758829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66914" name="Group 2"/>
          <p:cNvGrpSpPr>
            <a:grpSpLocks noChangeAspect="1"/>
          </p:cNvGrpSpPr>
          <p:nvPr/>
        </p:nvGrpSpPr>
        <p:grpSpPr bwMode="auto">
          <a:xfrm>
            <a:off x="0" y="0"/>
            <a:ext cx="9372600" cy="6858000"/>
            <a:chOff x="0" y="0"/>
            <a:chExt cx="5904" cy="4320"/>
          </a:xfrm>
        </p:grpSpPr>
        <p:sp>
          <p:nvSpPr>
            <p:cNvPr id="166920" name="AutoShape 3"/>
            <p:cNvSpPr>
              <a:spLocks noChangeAspect="1" noChangeArrowheads="1" noTextEdit="1"/>
            </p:cNvSpPr>
            <p:nvPr/>
          </p:nvSpPr>
          <p:spPr bwMode="auto">
            <a:xfrm>
              <a:off x="0" y="0"/>
              <a:ext cx="59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166921" name="_s333828"/>
            <p:cNvCxnSpPr>
              <a:cxnSpLocks noChangeShapeType="1"/>
              <a:stCxn id="166945" idx="0"/>
              <a:endCxn id="166943" idx="2"/>
            </p:cNvCxnSpPr>
            <p:nvPr/>
          </p:nvCxnSpPr>
          <p:spPr bwMode="auto">
            <a:xfrm rot="5400000" flipH="1">
              <a:off x="3995" y="3480"/>
              <a:ext cx="135" cy="768"/>
            </a:xfrm>
            <a:prstGeom prst="bentConnector3">
              <a:avLst>
                <a:gd name="adj1" fmla="val 4963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2" name="_s333829"/>
            <p:cNvCxnSpPr>
              <a:cxnSpLocks noChangeShapeType="1"/>
              <a:stCxn id="166944" idx="0"/>
              <a:endCxn id="166942" idx="2"/>
            </p:cNvCxnSpPr>
            <p:nvPr/>
          </p:nvCxnSpPr>
          <p:spPr bwMode="auto">
            <a:xfrm rot="-5400000">
              <a:off x="1423" y="3698"/>
              <a:ext cx="91" cy="471"/>
            </a:xfrm>
            <a:prstGeom prst="bentConnector3">
              <a:avLst>
                <a:gd name="adj1" fmla="val 4944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3" name="_s333830"/>
            <p:cNvCxnSpPr>
              <a:cxnSpLocks noChangeShapeType="1"/>
              <a:stCxn id="166943" idx="0"/>
              <a:endCxn id="166939" idx="2"/>
            </p:cNvCxnSpPr>
            <p:nvPr/>
          </p:nvCxnSpPr>
          <p:spPr bwMode="auto">
            <a:xfrm rot="5400000" flipH="1">
              <a:off x="2775" y="2600"/>
              <a:ext cx="384" cy="1424"/>
            </a:xfrm>
            <a:prstGeom prst="bentConnector3">
              <a:avLst>
                <a:gd name="adj1" fmla="val 1875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4" name="_s333831"/>
            <p:cNvCxnSpPr>
              <a:cxnSpLocks noChangeShapeType="1"/>
              <a:stCxn id="166942" idx="0"/>
              <a:endCxn id="166939" idx="2"/>
            </p:cNvCxnSpPr>
            <p:nvPr/>
          </p:nvCxnSpPr>
          <p:spPr bwMode="auto">
            <a:xfrm rot="-5400000">
              <a:off x="1788" y="3036"/>
              <a:ext cx="384" cy="551"/>
            </a:xfrm>
            <a:prstGeom prst="bentConnector3">
              <a:avLst>
                <a:gd name="adj1" fmla="val 1875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5" name="_s333832"/>
            <p:cNvCxnSpPr>
              <a:cxnSpLocks noChangeShapeType="1"/>
              <a:stCxn id="166941" idx="0"/>
              <a:endCxn id="166938" idx="2"/>
            </p:cNvCxnSpPr>
            <p:nvPr/>
          </p:nvCxnSpPr>
          <p:spPr bwMode="auto">
            <a:xfrm rot="5400000" flipH="1">
              <a:off x="4130" y="1773"/>
              <a:ext cx="283" cy="1826"/>
            </a:xfrm>
            <a:prstGeom prst="bentConnector3">
              <a:avLst>
                <a:gd name="adj1" fmla="val 2544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6" name="_s333833"/>
            <p:cNvCxnSpPr>
              <a:cxnSpLocks noChangeShapeType="1"/>
              <a:stCxn id="166940" idx="0"/>
              <a:endCxn id="166938" idx="2"/>
            </p:cNvCxnSpPr>
            <p:nvPr/>
          </p:nvCxnSpPr>
          <p:spPr bwMode="auto">
            <a:xfrm rot="-5400000">
              <a:off x="3146" y="2757"/>
              <a:ext cx="427" cy="1"/>
            </a:xfrm>
            <a:prstGeom prst="straightConnector1">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66927" name="_s333834"/>
            <p:cNvCxnSpPr>
              <a:cxnSpLocks noChangeShapeType="1"/>
              <a:stCxn id="166939" idx="0"/>
              <a:endCxn id="166938" idx="2"/>
            </p:cNvCxnSpPr>
            <p:nvPr/>
          </p:nvCxnSpPr>
          <p:spPr bwMode="auto">
            <a:xfrm rot="-5400000">
              <a:off x="2665" y="2134"/>
              <a:ext cx="283" cy="1104"/>
            </a:xfrm>
            <a:prstGeom prst="bentConnector3">
              <a:avLst>
                <a:gd name="adj1" fmla="val 2544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8" name="_s333835"/>
            <p:cNvCxnSpPr>
              <a:cxnSpLocks noChangeShapeType="1"/>
              <a:stCxn id="166938" idx="0"/>
              <a:endCxn id="166935" idx="2"/>
            </p:cNvCxnSpPr>
            <p:nvPr/>
          </p:nvCxnSpPr>
          <p:spPr bwMode="auto">
            <a:xfrm rot="5400000" flipH="1">
              <a:off x="3004" y="1896"/>
              <a:ext cx="326" cy="384"/>
            </a:xfrm>
            <a:prstGeom prst="bentConnector3">
              <a:avLst>
                <a:gd name="adj1" fmla="val 2208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9" name="_s333836"/>
            <p:cNvCxnSpPr>
              <a:cxnSpLocks noChangeShapeType="1"/>
              <a:stCxn id="166937" idx="0"/>
              <a:endCxn id="166935" idx="2"/>
            </p:cNvCxnSpPr>
            <p:nvPr/>
          </p:nvCxnSpPr>
          <p:spPr bwMode="auto">
            <a:xfrm rot="-5400000">
              <a:off x="2164" y="1440"/>
              <a:ext cx="326" cy="1296"/>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0" name="_s333837"/>
            <p:cNvCxnSpPr>
              <a:cxnSpLocks noChangeShapeType="1"/>
              <a:stCxn id="166936" idx="0"/>
              <a:endCxn id="166935" idx="2"/>
            </p:cNvCxnSpPr>
            <p:nvPr/>
          </p:nvCxnSpPr>
          <p:spPr bwMode="auto">
            <a:xfrm rot="-5400000">
              <a:off x="1612" y="888"/>
              <a:ext cx="326" cy="2400"/>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1" name="_s333838"/>
            <p:cNvCxnSpPr>
              <a:cxnSpLocks noChangeShapeType="1"/>
              <a:stCxn id="166935" idx="0"/>
              <a:endCxn id="166934" idx="2"/>
            </p:cNvCxnSpPr>
            <p:nvPr/>
          </p:nvCxnSpPr>
          <p:spPr bwMode="auto">
            <a:xfrm rot="5400000" flipH="1">
              <a:off x="2748" y="1404"/>
              <a:ext cx="192" cy="263"/>
            </a:xfrm>
            <a:prstGeom prst="bentConnector3">
              <a:avLst>
                <a:gd name="adj1" fmla="val 3750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2" name="_s333839"/>
            <p:cNvCxnSpPr>
              <a:cxnSpLocks noChangeShapeType="1"/>
              <a:stCxn id="166934" idx="0"/>
              <a:endCxn id="166933" idx="2"/>
            </p:cNvCxnSpPr>
            <p:nvPr/>
          </p:nvCxnSpPr>
          <p:spPr bwMode="auto">
            <a:xfrm rot="5400000" flipH="1">
              <a:off x="2511" y="903"/>
              <a:ext cx="187" cy="215"/>
            </a:xfrm>
            <a:prstGeom prst="bentConnector3">
              <a:avLst>
                <a:gd name="adj1" fmla="val 38505"/>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166933" name="_s333840"/>
            <p:cNvSpPr>
              <a:spLocks noChangeArrowheads="1"/>
            </p:cNvSpPr>
            <p:nvPr/>
          </p:nvSpPr>
          <p:spPr bwMode="auto">
            <a:xfrm>
              <a:off x="1922" y="624"/>
              <a:ext cx="1150" cy="293"/>
            </a:xfrm>
            <a:prstGeom prst="roundRect">
              <a:avLst>
                <a:gd name="adj" fmla="val 255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cs typeface="Arial" charset="0"/>
                </a:rPr>
                <a:t>Shem</a:t>
              </a:r>
            </a:p>
          </p:txBody>
        </p:sp>
        <p:sp>
          <p:nvSpPr>
            <p:cNvPr id="166934" name="_s333841"/>
            <p:cNvSpPr>
              <a:spLocks noChangeArrowheads="1"/>
            </p:cNvSpPr>
            <p:nvPr/>
          </p:nvSpPr>
          <p:spPr bwMode="auto">
            <a:xfrm>
              <a:off x="1968" y="1104"/>
              <a:ext cx="1488" cy="33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cs typeface="Arial" charset="0"/>
                </a:rPr>
                <a:t>7 Generations </a:t>
              </a:r>
            </a:p>
          </p:txBody>
        </p:sp>
        <p:sp>
          <p:nvSpPr>
            <p:cNvPr id="166935" name="_s333842"/>
            <p:cNvSpPr>
              <a:spLocks noChangeArrowheads="1"/>
            </p:cNvSpPr>
            <p:nvPr/>
          </p:nvSpPr>
          <p:spPr bwMode="auto">
            <a:xfrm>
              <a:off x="2400" y="1632"/>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cs typeface="Arial" charset="0"/>
                </a:rPr>
                <a:t>Terah</a:t>
              </a:r>
            </a:p>
          </p:txBody>
        </p:sp>
        <p:sp>
          <p:nvSpPr>
            <p:cNvPr id="166936" name="_s333843"/>
            <p:cNvSpPr>
              <a:spLocks noChangeArrowheads="1"/>
            </p:cNvSpPr>
            <p:nvPr/>
          </p:nvSpPr>
          <p:spPr bwMode="auto">
            <a:xfrm>
              <a:off x="0" y="2251"/>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cs typeface="Arial" charset="0"/>
                </a:rPr>
                <a:t>Abraham</a:t>
              </a:r>
            </a:p>
          </p:txBody>
        </p:sp>
        <p:sp>
          <p:nvSpPr>
            <p:cNvPr id="166937" name="_s333844"/>
            <p:cNvSpPr>
              <a:spLocks noChangeArrowheads="1"/>
            </p:cNvSpPr>
            <p:nvPr/>
          </p:nvSpPr>
          <p:spPr bwMode="auto">
            <a:xfrm>
              <a:off x="110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Arial" charset="0"/>
                  <a:ea typeface="ＭＳ Ｐゴシック" charset="0"/>
                  <a:cs typeface="Arial" charset="0"/>
                </a:rPr>
                <a:t>Nahor</a:t>
              </a:r>
            </a:p>
          </p:txBody>
        </p:sp>
        <p:sp>
          <p:nvSpPr>
            <p:cNvPr id="166938" name="_s333845"/>
            <p:cNvSpPr>
              <a:spLocks noChangeArrowheads="1"/>
            </p:cNvSpPr>
            <p:nvPr/>
          </p:nvSpPr>
          <p:spPr bwMode="auto">
            <a:xfrm>
              <a:off x="278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rPr>
                <a:t>Haran</a:t>
              </a:r>
            </a:p>
          </p:txBody>
        </p:sp>
        <p:sp>
          <p:nvSpPr>
            <p:cNvPr id="166939" name="_s333846"/>
            <p:cNvSpPr>
              <a:spLocks noChangeArrowheads="1"/>
            </p:cNvSpPr>
            <p:nvPr/>
          </p:nvSpPr>
          <p:spPr bwMode="auto">
            <a:xfrm>
              <a:off x="1680" y="2827"/>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rPr>
                <a:t>Lot</a:t>
              </a:r>
            </a:p>
          </p:txBody>
        </p:sp>
        <p:sp>
          <p:nvSpPr>
            <p:cNvPr id="166940" name="_s333847"/>
            <p:cNvSpPr>
              <a:spLocks noChangeArrowheads="1"/>
            </p:cNvSpPr>
            <p:nvPr/>
          </p:nvSpPr>
          <p:spPr bwMode="auto">
            <a:xfrm>
              <a:off x="2784" y="297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FFF00"/>
                  </a:solidFill>
                  <a:effectLst/>
                  <a:uLnTx/>
                  <a:uFillTx/>
                  <a:latin typeface="Arial" charset="0"/>
                  <a:ea typeface="ＭＳ Ｐゴシック" charset="0"/>
                  <a:cs typeface="Arial" charset="0"/>
                </a:rPr>
                <a:t>Iscah</a:t>
              </a:r>
            </a:p>
          </p:txBody>
        </p:sp>
        <p:sp>
          <p:nvSpPr>
            <p:cNvPr id="166941" name="_s333848"/>
            <p:cNvSpPr>
              <a:spLocks noChangeArrowheads="1"/>
            </p:cNvSpPr>
            <p:nvPr/>
          </p:nvSpPr>
          <p:spPr bwMode="auto">
            <a:xfrm>
              <a:off x="4610" y="2827"/>
              <a:ext cx="1150"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FFF00"/>
                  </a:solidFill>
                  <a:effectLst/>
                  <a:uLnTx/>
                  <a:uFillTx/>
                  <a:latin typeface="Arial" charset="0"/>
                  <a:ea typeface="ＭＳ Ｐゴシック" charset="0"/>
                  <a:cs typeface="Arial" charset="0"/>
                </a:rPr>
                <a:t>Milcah</a:t>
              </a:r>
            </a:p>
          </p:txBody>
        </p:sp>
        <p:sp>
          <p:nvSpPr>
            <p:cNvPr id="166942" name="_s333849"/>
            <p:cNvSpPr>
              <a:spLocks noChangeArrowheads="1"/>
            </p:cNvSpPr>
            <p:nvPr/>
          </p:nvSpPr>
          <p:spPr bwMode="auto">
            <a:xfrm>
              <a:off x="864" y="3504"/>
              <a:ext cx="1680" cy="38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rPr>
                <a:t>Eldest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rPr>
                <a:t>Daughter</a:t>
              </a:r>
            </a:p>
          </p:txBody>
        </p:sp>
        <p:sp>
          <p:nvSpPr>
            <p:cNvPr id="166943" name="_s333850"/>
            <p:cNvSpPr>
              <a:spLocks noChangeArrowheads="1"/>
            </p:cNvSpPr>
            <p:nvPr/>
          </p:nvSpPr>
          <p:spPr bwMode="auto">
            <a:xfrm>
              <a:off x="3072" y="3504"/>
              <a:ext cx="1213"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uLnTx/>
                  <a:uFillTx/>
                  <a:latin typeface="Arial" charset="0"/>
                  <a:ea typeface="ＭＳ Ｐゴシック" charset="0"/>
                  <a:cs typeface="Arial" charset="0"/>
                </a:rPr>
                <a:t>Youngest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uLnTx/>
                  <a:uFillTx/>
                  <a:latin typeface="Arial" charset="0"/>
                  <a:ea typeface="ＭＳ Ｐゴシック" charset="0"/>
                  <a:cs typeface="Arial" charset="0"/>
                </a:rPr>
                <a:t>Daughter</a:t>
              </a:r>
            </a:p>
          </p:txBody>
        </p:sp>
        <p:sp>
          <p:nvSpPr>
            <p:cNvPr id="166944" name="_s333851"/>
            <p:cNvSpPr>
              <a:spLocks noChangeArrowheads="1"/>
            </p:cNvSpPr>
            <p:nvPr/>
          </p:nvSpPr>
          <p:spPr bwMode="auto">
            <a:xfrm>
              <a:off x="672" y="3979"/>
              <a:ext cx="1122" cy="293"/>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Black" charset="0"/>
                  <a:ea typeface="ＭＳ Ｐゴシック" charset="0"/>
                  <a:cs typeface="Arial" charset="0"/>
                </a:rPr>
                <a:t>Moab</a:t>
              </a:r>
            </a:p>
          </p:txBody>
        </p:sp>
        <p:sp>
          <p:nvSpPr>
            <p:cNvPr id="166945" name="_s333852"/>
            <p:cNvSpPr>
              <a:spLocks noChangeArrowheads="1"/>
            </p:cNvSpPr>
            <p:nvPr/>
          </p:nvSpPr>
          <p:spPr bwMode="auto">
            <a:xfrm>
              <a:off x="3840" y="3931"/>
              <a:ext cx="1213"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00"/>
                  </a:solidFill>
                  <a:effectLst/>
                  <a:uLnTx/>
                  <a:uFillTx/>
                  <a:latin typeface="Arial" charset="0"/>
                  <a:ea typeface="ＭＳ Ｐゴシック" charset="0"/>
                  <a:cs typeface="Arial" charset="0"/>
                </a:rPr>
                <a:t>Ben-Ammi</a:t>
              </a:r>
            </a:p>
          </p:txBody>
        </p:sp>
        <p:sp>
          <p:nvSpPr>
            <p:cNvPr id="166946" name="Text Box 33"/>
            <p:cNvSpPr txBox="1">
              <a:spLocks noChangeArrowheads="1"/>
            </p:cNvSpPr>
            <p:nvPr/>
          </p:nvSpPr>
          <p:spPr bwMode="auto">
            <a:xfrm>
              <a:off x="1776" y="105"/>
              <a:ext cx="13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rial" charset="0"/>
                  <a:ea typeface="ＭＳ Ｐゴシック" charset="0"/>
                  <a:cs typeface="Arial" charset="0"/>
                </a:rPr>
                <a:t>Noah</a:t>
              </a:r>
            </a:p>
          </p:txBody>
        </p:sp>
      </p:grpSp>
      <p:pic>
        <p:nvPicPr>
          <p:cNvPr id="166915" name="Picture 29" descr="Abraham and L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77850"/>
            <a:ext cx="2530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30"/>
          <p:cNvSpPr txBox="1">
            <a:spLocks noChangeArrowheads="1"/>
          </p:cNvSpPr>
          <p:nvPr/>
        </p:nvSpPr>
        <p:spPr bwMode="auto">
          <a:xfrm>
            <a:off x="6781800" y="332105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00"/>
                </a:solidFill>
                <a:effectLst/>
                <a:uLnTx/>
                <a:uFillTx/>
                <a:latin typeface="Arial" charset="0"/>
                <a:ea typeface="ＭＳ Ｐゴシック" charset="0"/>
                <a:cs typeface="Arial" charset="0"/>
              </a:rPr>
              <a:t>Abraham and Lot</a:t>
            </a:r>
          </a:p>
        </p:txBody>
      </p:sp>
      <p:sp>
        <p:nvSpPr>
          <p:cNvPr id="166917" name="Line 35"/>
          <p:cNvSpPr>
            <a:spLocks noChangeShapeType="1"/>
          </p:cNvSpPr>
          <p:nvPr/>
        </p:nvSpPr>
        <p:spPr bwMode="auto">
          <a:xfrm>
            <a:off x="3810000" y="60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 name="Title 1"/>
          <p:cNvSpPr>
            <a:spLocks noGrp="1"/>
          </p:cNvSpPr>
          <p:nvPr>
            <p:ph type="title"/>
          </p:nvPr>
        </p:nvSpPr>
        <p:spPr>
          <a:xfrm>
            <a:off x="-12700" y="-25400"/>
            <a:ext cx="2832100" cy="2387600"/>
          </a:xfrm>
        </p:spPr>
        <p:txBody>
          <a:bodyPr/>
          <a:lstStyle/>
          <a:p>
            <a:pPr>
              <a:defRPr/>
            </a:pPr>
            <a:r>
              <a:rPr lang="en-US" dirty="0"/>
              <a:t>Origin of Moabites</a:t>
            </a:r>
          </a:p>
        </p:txBody>
      </p:sp>
      <p:sp>
        <p:nvSpPr>
          <p:cNvPr id="16691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17</a:t>
            </a:r>
          </a:p>
        </p:txBody>
      </p:sp>
    </p:spTree>
    <p:extLst>
      <p:ext uri="{BB962C8B-B14F-4D97-AF65-F5344CB8AC3E}">
        <p14:creationId xmlns:p14="http://schemas.microsoft.com/office/powerpoint/2010/main" val="1558092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israel-satelit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39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ahal Arnon aerial from west, tb q01070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1438" y="0"/>
            <a:ext cx="780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rved Right Arrow 13"/>
          <p:cNvSpPr/>
          <p:nvPr/>
        </p:nvSpPr>
        <p:spPr>
          <a:xfrm rot="633121">
            <a:off x="755650" y="-63500"/>
            <a:ext cx="2667000" cy="5175250"/>
          </a:xfrm>
          <a:prstGeom prst="curvedRightArrow">
            <a:avLst>
              <a:gd name="adj1" fmla="val 14964"/>
              <a:gd name="adj2" fmla="val 50000"/>
              <a:gd name="adj3" fmla="val 2296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8"/>
          <p:cNvGrpSpPr>
            <a:grpSpLocks/>
          </p:cNvGrpSpPr>
          <p:nvPr/>
        </p:nvGrpSpPr>
        <p:grpSpPr bwMode="auto">
          <a:xfrm>
            <a:off x="4876800" y="2362200"/>
            <a:ext cx="4267200" cy="2057400"/>
            <a:chOff x="4876800" y="2743200"/>
            <a:chExt cx="4267200" cy="2057400"/>
          </a:xfrm>
        </p:grpSpPr>
        <p:pic>
          <p:nvPicPr>
            <p:cNvPr id="177167" name="Picture 11" descr="Nahal Arnon view to north with Aroer2, tb n03180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2743200"/>
              <a:ext cx="4267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TextBox 16"/>
            <p:cNvSpPr txBox="1">
              <a:spLocks noChangeArrowheads="1"/>
            </p:cNvSpPr>
            <p:nvPr/>
          </p:nvSpPr>
          <p:spPr bwMode="auto">
            <a:xfrm>
              <a:off x="6416675" y="2743200"/>
              <a:ext cx="228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161616"/>
                  </a:solidFill>
                  <a:effectLst/>
                  <a:uLnTx/>
                  <a:uFillTx/>
                  <a:latin typeface="Arial" charset="0"/>
                  <a:ea typeface="ＭＳ Ｐゴシック" charset="0"/>
                </a:rPr>
                <a:t>Looking North</a:t>
              </a:r>
              <a:endParaRPr kumimoji="0" lang="en-US" sz="3200" b="0" i="0" u="none" strike="noStrike" kern="1200" cap="none" spc="0" normalizeH="0" baseline="0" noProof="0">
                <a:ln>
                  <a:noFill/>
                </a:ln>
                <a:solidFill>
                  <a:srgbClr val="161616"/>
                </a:solidFill>
                <a:effectLst/>
                <a:uLnTx/>
                <a:uFillTx/>
                <a:latin typeface="Arial" charset="0"/>
                <a:ea typeface="ＭＳ Ｐゴシック" charset="0"/>
              </a:endParaRPr>
            </a:p>
          </p:txBody>
        </p:sp>
      </p:grpSp>
      <p:grpSp>
        <p:nvGrpSpPr>
          <p:cNvPr id="3" name="Group 21"/>
          <p:cNvGrpSpPr>
            <a:grpSpLocks/>
          </p:cNvGrpSpPr>
          <p:nvPr/>
        </p:nvGrpSpPr>
        <p:grpSpPr bwMode="auto">
          <a:xfrm>
            <a:off x="5976938" y="4800600"/>
            <a:ext cx="3167062" cy="2057400"/>
            <a:chOff x="5977614" y="4800600"/>
            <a:chExt cx="3166386" cy="2057400"/>
          </a:xfrm>
        </p:grpSpPr>
        <p:pic>
          <p:nvPicPr>
            <p:cNvPr id="177165" name="Picture 12"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7614" y="4876800"/>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6" name="TextBox 17"/>
            <p:cNvSpPr txBox="1">
              <a:spLocks noChangeArrowheads="1"/>
            </p:cNvSpPr>
            <p:nvPr/>
          </p:nvSpPr>
          <p:spPr bwMode="auto">
            <a:xfrm>
              <a:off x="6391863" y="4800600"/>
              <a:ext cx="233788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161616"/>
                  </a:solidFill>
                  <a:effectLst/>
                  <a:uLnTx/>
                  <a:uFillTx/>
                  <a:latin typeface="Arial" charset="0"/>
                  <a:ea typeface="ＭＳ Ｐゴシック" charset="0"/>
                </a:rPr>
                <a:t>Looking South</a:t>
              </a:r>
              <a:endParaRPr kumimoji="0" lang="en-US" sz="3200" b="0" i="0" u="none" strike="noStrike" kern="1200" cap="none" spc="0" normalizeH="0" baseline="0" noProof="0">
                <a:ln>
                  <a:noFill/>
                </a:ln>
                <a:solidFill>
                  <a:srgbClr val="161616"/>
                </a:solidFill>
                <a:effectLst/>
                <a:uLnTx/>
                <a:uFillTx/>
                <a:latin typeface="Arial" charset="0"/>
                <a:ea typeface="ＭＳ Ｐゴシック" charset="0"/>
              </a:endParaRPr>
            </a:p>
          </p:txBody>
        </p:sp>
      </p:grpSp>
      <p:sp>
        <p:nvSpPr>
          <p:cNvPr id="21" name="TextBox 20"/>
          <p:cNvSpPr txBox="1">
            <a:spLocks noChangeArrowheads="1"/>
          </p:cNvSpPr>
          <p:nvPr/>
        </p:nvSpPr>
        <p:spPr bwMode="auto">
          <a:xfrm>
            <a:off x="3124200" y="4419600"/>
            <a:ext cx="6019800" cy="461963"/>
          </a:xfrm>
          <a:prstGeom prst="rect">
            <a:avLst/>
          </a:prstGeom>
          <a:solidFill>
            <a:srgbClr val="F9CA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61616"/>
                </a:solidFill>
                <a:effectLst/>
                <a:uLnTx/>
                <a:uFillTx/>
                <a:latin typeface="Arial" charset="0"/>
                <a:ea typeface="ＭＳ Ｐゴシック" charset="0"/>
              </a:rPr>
              <a:t>Wadi al </a:t>
            </a:r>
            <a:r>
              <a:rPr kumimoji="0" lang="en-US" sz="2400" b="1" i="0" u="none" strike="noStrike" kern="1200" cap="none" spc="0" normalizeH="0" baseline="0" noProof="0" dirty="0" err="1">
                <a:ln>
                  <a:noFill/>
                </a:ln>
                <a:solidFill>
                  <a:srgbClr val="161616"/>
                </a:solidFill>
                <a:effectLst/>
                <a:uLnTx/>
                <a:uFillTx/>
                <a:latin typeface="Arial" charset="0"/>
                <a:ea typeface="ＭＳ Ｐゴシック" charset="0"/>
              </a:rPr>
              <a:t>Majib</a:t>
            </a:r>
            <a:r>
              <a:rPr kumimoji="0" lang="en-US" sz="2400" b="1" i="0" u="none" strike="noStrike" kern="1200" cap="none" spc="0" normalizeH="0" baseline="0" noProof="0" dirty="0">
                <a:ln>
                  <a:noFill/>
                </a:ln>
                <a:solidFill>
                  <a:srgbClr val="161616"/>
                </a:solidFill>
                <a:effectLst/>
                <a:uLnTx/>
                <a:uFillTx/>
                <a:latin typeface="Arial" charset="0"/>
                <a:ea typeface="ＭＳ Ｐゴシック" charset="0"/>
              </a:rPr>
              <a:t> (Arnon Gorge)</a:t>
            </a:r>
            <a:endParaRPr kumimoji="0" lang="en-US" sz="3200" b="0" i="0" u="none" strike="noStrike" kern="1200" cap="none" spc="0" normalizeH="0" baseline="0" noProof="0" dirty="0">
              <a:ln>
                <a:noFill/>
              </a:ln>
              <a:solidFill>
                <a:srgbClr val="161616"/>
              </a:solidFill>
              <a:effectLst/>
              <a:uLnTx/>
              <a:uFillTx/>
              <a:latin typeface="Arial" charset="0"/>
              <a:ea typeface="ＭＳ Ｐゴシック" charset="0"/>
            </a:endParaRPr>
          </a:p>
        </p:txBody>
      </p:sp>
      <p:sp>
        <p:nvSpPr>
          <p:cNvPr id="79885" name="Oval 13"/>
          <p:cNvSpPr>
            <a:spLocks noChangeArrowheads="1"/>
          </p:cNvSpPr>
          <p:nvPr/>
        </p:nvSpPr>
        <p:spPr bwMode="auto">
          <a:xfrm>
            <a:off x="3124200" y="3124200"/>
            <a:ext cx="1905000" cy="13716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86" name="Text Box 14"/>
          <p:cNvSpPr txBox="1">
            <a:spLocks noChangeArrowheads="1"/>
          </p:cNvSpPr>
          <p:nvPr/>
        </p:nvSpPr>
        <p:spPr bwMode="auto">
          <a:xfrm>
            <a:off x="3276600" y="3444875"/>
            <a:ext cx="1676400" cy="83026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Northern Plateau</a:t>
            </a:r>
          </a:p>
        </p:txBody>
      </p:sp>
      <p:sp>
        <p:nvSpPr>
          <p:cNvPr id="79882" name="Oval 10"/>
          <p:cNvSpPr>
            <a:spLocks noChangeArrowheads="1"/>
          </p:cNvSpPr>
          <p:nvPr/>
        </p:nvSpPr>
        <p:spPr bwMode="auto">
          <a:xfrm>
            <a:off x="2895600" y="4876800"/>
            <a:ext cx="2667000" cy="18288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84" name="Text Box 12"/>
          <p:cNvSpPr txBox="1">
            <a:spLocks noChangeArrowheads="1"/>
          </p:cNvSpPr>
          <p:nvPr/>
        </p:nvSpPr>
        <p:spPr bwMode="auto">
          <a:xfrm>
            <a:off x="2895600" y="5257800"/>
            <a:ext cx="2667000" cy="830263"/>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Moab Proper</a:t>
            </a:r>
            <a:b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(Central Plateau)</a:t>
            </a:r>
          </a:p>
        </p:txBody>
      </p:sp>
      <p:sp>
        <p:nvSpPr>
          <p:cNvPr id="4" name="Title 3"/>
          <p:cNvSpPr>
            <a:spLocks noGrp="1"/>
          </p:cNvSpPr>
          <p:nvPr>
            <p:ph type="title"/>
          </p:nvPr>
        </p:nvSpPr>
        <p:spPr>
          <a:xfrm>
            <a:off x="2438400" y="838200"/>
            <a:ext cx="5867400" cy="990600"/>
          </a:xfrm>
        </p:spPr>
        <p:txBody>
          <a:bodyPr/>
          <a:lstStyle/>
          <a:p>
            <a:pPr>
              <a:defRPr/>
            </a:pPr>
            <a:r>
              <a:rPr lang="en-US" sz="3200" dirty="0"/>
              <a:t>The Arnon Gorge</a:t>
            </a:r>
          </a:p>
        </p:txBody>
      </p:sp>
      <p:sp>
        <p:nvSpPr>
          <p:cNvPr id="177164"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100</a:t>
            </a:r>
          </a:p>
        </p:txBody>
      </p:sp>
    </p:spTree>
    <p:extLst>
      <p:ext uri="{BB962C8B-B14F-4D97-AF65-F5344CB8AC3E}">
        <p14:creationId xmlns:p14="http://schemas.microsoft.com/office/powerpoint/2010/main" val="3835167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diamond(in)">
                                      <p:cBhvr>
                                        <p:cTn id="7" dur="2000"/>
                                        <p:tgtEl>
                                          <p:spTgt spid="7988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9884"/>
                                        </p:tgtEl>
                                        <p:attrNameLst>
                                          <p:attrName>style.visibility</p:attrName>
                                        </p:attrNameLst>
                                      </p:cBhvr>
                                      <p:to>
                                        <p:strVal val="visible"/>
                                      </p:to>
                                    </p:set>
                                    <p:animEffect transition="in" filter="diamond(in)">
                                      <p:cBhvr>
                                        <p:cTn id="10" dur="2000"/>
                                        <p:tgtEl>
                                          <p:spTgt spid="798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9885"/>
                                        </p:tgtEl>
                                        <p:attrNameLst>
                                          <p:attrName>style.visibility</p:attrName>
                                        </p:attrNameLst>
                                      </p:cBhvr>
                                      <p:to>
                                        <p:strVal val="visible"/>
                                      </p:to>
                                    </p:set>
                                    <p:animEffect transition="in" filter="diamond(in)">
                                      <p:cBhvr>
                                        <p:cTn id="15" dur="2000"/>
                                        <p:tgtEl>
                                          <p:spTgt spid="7988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9886"/>
                                        </p:tgtEl>
                                        <p:attrNameLst>
                                          <p:attrName>style.visibility</p:attrName>
                                        </p:attrNameLst>
                                      </p:cBhvr>
                                      <p:to>
                                        <p:strVal val="visible"/>
                                      </p:to>
                                    </p:set>
                                    <p:animEffect transition="in" filter="diamond(in)">
                                      <p:cBhvr>
                                        <p:cTn id="18" dur="2000"/>
                                        <p:tgtEl>
                                          <p:spTgt spid="798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79885" grpId="0" animBg="1"/>
      <p:bldP spid="79886" grpId="0"/>
      <p:bldP spid="79882" grpId="0" animBg="1"/>
      <p:bldP spid="7988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hidden="1"/>
          <p:cNvSpPr>
            <a:spLocks noGrp="1" noChangeArrowheads="1"/>
          </p:cNvSpPr>
          <p:nvPr>
            <p:ph type="title"/>
          </p:nvPr>
        </p:nvSpPr>
        <p:spPr/>
        <p:txBody>
          <a:bodyPr/>
          <a:lstStyle/>
          <a:p>
            <a:pPr eaLnBrk="1" hangingPunct="1"/>
            <a:r>
              <a:rPr lang="en-US" sz="2400" dirty="0">
                <a:solidFill>
                  <a:schemeClr val="bg1"/>
                </a:solidFill>
                <a:latin typeface="Arial" charset="0"/>
                <a:ea typeface="ＭＳ Ｐゴシック" charset="0"/>
              </a:rPr>
              <a:t>Arnon River view to north</a:t>
            </a:r>
            <a:endParaRPr lang="en-US" dirty="0">
              <a:latin typeface="Arial" charset="0"/>
              <a:ea typeface="ＭＳ Ｐゴシック" charset="0"/>
            </a:endParaRPr>
          </a:p>
        </p:txBody>
      </p:sp>
      <p:pic>
        <p:nvPicPr>
          <p:cNvPr id="10243" name="Picture 3" descr="Arnon River view to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Arnon River view to north</a:t>
            </a:r>
          </a:p>
        </p:txBody>
      </p:sp>
    </p:spTree>
    <p:extLst>
      <p:ext uri="{BB962C8B-B14F-4D97-AF65-F5344CB8AC3E}">
        <p14:creationId xmlns:p14="http://schemas.microsoft.com/office/powerpoint/2010/main" val="2623635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hidden="1"/>
          <p:cNvSpPr>
            <a:spLocks noGrp="1" noChangeArrowheads="1"/>
          </p:cNvSpPr>
          <p:nvPr>
            <p:ph type="title"/>
          </p:nvPr>
        </p:nvSpPr>
        <p:spPr/>
        <p:txBody>
          <a:bodyPr/>
          <a:lstStyle/>
          <a:p>
            <a:pPr eaLnBrk="1" hangingPunct="1"/>
            <a:r>
              <a:rPr lang="en-US" sz="2400" dirty="0">
                <a:solidFill>
                  <a:schemeClr val="bg1"/>
                </a:solidFill>
                <a:latin typeface="Arial" charset="0"/>
                <a:ea typeface="ＭＳ Ｐゴシック" charset="0"/>
              </a:rPr>
              <a:t>Arnon River view to north</a:t>
            </a:r>
            <a:endParaRPr lang="en-US" dirty="0">
              <a:latin typeface="Arial" charset="0"/>
              <a:ea typeface="ＭＳ Ｐゴシック" charset="0"/>
            </a:endParaRPr>
          </a:p>
        </p:txBody>
      </p:sp>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Plateaus on Both Sides</a:t>
            </a:r>
          </a:p>
        </p:txBody>
      </p:sp>
    </p:spTree>
    <p:extLst>
      <p:ext uri="{BB962C8B-B14F-4D97-AF65-F5344CB8AC3E}">
        <p14:creationId xmlns:p14="http://schemas.microsoft.com/office/powerpoint/2010/main" val="3385931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en-US" dirty="0">
                <a:solidFill>
                  <a:srgbClr val="FFFFFF"/>
                </a:solidFill>
                <a:effectLst>
                  <a:glow rad="101600">
                    <a:schemeClr val="tx1">
                      <a:alpha val="75000"/>
                    </a:schemeClr>
                  </a:glow>
                </a:effectLst>
                <a:latin typeface="Arial" charset="0"/>
                <a:cs typeface="Arial" charset="0"/>
              </a:rPr>
              <a:t>Moabite Deities</a:t>
            </a:r>
          </a:p>
        </p:txBody>
      </p:sp>
      <p:sp>
        <p:nvSpPr>
          <p:cNvPr id="175109" name="Text Box 8"/>
          <p:cNvSpPr txBox="1">
            <a:spLocks noChangeArrowheads="1"/>
          </p:cNvSpPr>
          <p:nvPr/>
        </p:nvSpPr>
        <p:spPr bwMode="auto">
          <a:xfrm>
            <a:off x="304800" y="1371600"/>
            <a:ext cx="3062654"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Chemosh</a:t>
            </a:r>
            <a:endParaRPr kumimoji="0" lang="en-US" sz="2800" b="1" i="1"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chief deity, national god, warrior god</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god who provided for all aspects of life</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1 Kings 11:7, Num 21:27-30</a:t>
            </a:r>
          </a:p>
        </p:txBody>
      </p:sp>
      <p:sp>
        <p:nvSpPr>
          <p:cNvPr id="22221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98</a:t>
            </a: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3970318"/>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Astarte</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mother goddess</a:t>
            </a:r>
          </a:p>
          <a:p>
            <a:pPr marL="266700" marR="0" lvl="0" indent="-2667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Ashtar-Chemosh</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mentioned </a:t>
            </a:r>
          </a:p>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in the </a:t>
            </a:r>
            <a:r>
              <a:rPr kumimoji="0" lang="en-US" sz="28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cs typeface="Arial" charset="0"/>
              </a:rPr>
              <a:t>Mesha</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inscription</a:t>
            </a:r>
          </a:p>
        </p:txBody>
      </p:sp>
    </p:spTree>
    <p:extLst>
      <p:ext uri="{BB962C8B-B14F-4D97-AF65-F5344CB8AC3E}">
        <p14:creationId xmlns:p14="http://schemas.microsoft.com/office/powerpoint/2010/main" val="3014409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859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86500" y="269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itle 3"/>
          <p:cNvSpPr>
            <a:spLocks noGrp="1"/>
          </p:cNvSpPr>
          <p:nvPr>
            <p:ph type="title"/>
          </p:nvPr>
        </p:nvSpPr>
        <p:spPr>
          <a:xfrm>
            <a:off x="0" y="228600"/>
            <a:ext cx="7162800" cy="1066800"/>
          </a:xfrm>
          <a:solidFill>
            <a:srgbClr val="000000"/>
          </a:solidFill>
        </p:spPr>
        <p:txBody>
          <a:bodyPr/>
          <a:lstStyle/>
          <a:p>
            <a:r>
              <a:rPr lang="en-US">
                <a:solidFill>
                  <a:srgbClr val="FFFFFF"/>
                </a:solidFill>
                <a:latin typeface="Arial" charset="0"/>
                <a:cs typeface="Arial" charset="0"/>
              </a:rPr>
              <a:t>Israel's Sin at Baal Peor</a:t>
            </a:r>
          </a:p>
        </p:txBody>
      </p:sp>
      <p:sp>
        <p:nvSpPr>
          <p:cNvPr id="228356" name="Rectangle 3"/>
          <p:cNvSpPr txBox="1">
            <a:spLocks noChangeArrowheads="1"/>
          </p:cNvSpPr>
          <p:nvPr/>
        </p:nvSpPr>
        <p:spPr bwMode="auto">
          <a:xfrm>
            <a:off x="152400" y="2895600"/>
            <a:ext cx="8686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“While Israel was staying in </a:t>
            </a:r>
            <a:r>
              <a:rPr kumimoji="0" lang="en-US" sz="3000" b="1" i="0" u="none" strike="noStrike" kern="1200" cap="none" spc="0" normalizeH="0" baseline="0" noProof="0" dirty="0" err="1">
                <a:ln>
                  <a:noFill/>
                </a:ln>
                <a:solidFill>
                  <a:srgbClr val="FFFFCC"/>
                </a:solidFill>
                <a:effectLst>
                  <a:glow rad="101600">
                    <a:srgbClr val="000000"/>
                  </a:glow>
                </a:effectLst>
                <a:uLnTx/>
                <a:uFillTx/>
                <a:latin typeface="Arial" charset="0"/>
                <a:ea typeface="ＭＳ Ｐゴシック" charset="0"/>
                <a:cs typeface="Arial" charset="0"/>
              </a:rPr>
              <a:t>Shittim</a:t>
            </a:r>
            <a:r>
              <a:rPr kumimoji="0" lang="en-US" sz="30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 the men began to indulge in sexual immorality with Moabite women, who invited them to the sacrifices to their gods. The people ate and bowed down before these gods. So Israel joined in worshiping the </a:t>
            </a:r>
            <a:r>
              <a:rPr kumimoji="0" lang="en-US" sz="3000" b="1" i="1" u="sng"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Baal of </a:t>
            </a:r>
            <a:r>
              <a:rPr kumimoji="0" lang="en-US" sz="3000" b="1" i="1" u="sng" strike="noStrike" kern="1200" cap="none" spc="0" normalizeH="0" baseline="0" noProof="0" dirty="0" err="1">
                <a:ln>
                  <a:noFill/>
                </a:ln>
                <a:solidFill>
                  <a:srgbClr val="FFFFCC"/>
                </a:solidFill>
                <a:effectLst>
                  <a:glow rad="101600">
                    <a:srgbClr val="000000"/>
                  </a:glow>
                </a:effectLst>
                <a:uLnTx/>
                <a:uFillTx/>
                <a:latin typeface="Arial" charset="0"/>
                <a:ea typeface="ＭＳ Ｐゴシック" charset="0"/>
                <a:cs typeface="Arial" charset="0"/>
              </a:rPr>
              <a:t>Peor</a:t>
            </a:r>
            <a:r>
              <a:rPr kumimoji="0" lang="en-US" sz="30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 And the L</a:t>
            </a:r>
            <a:r>
              <a:rPr kumimoji="0" lang="en-US" sz="28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ORD</a:t>
            </a:r>
            <a:r>
              <a:rPr kumimoji="0" lang="fr-FR" sz="30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a:t>
            </a:r>
            <a:r>
              <a:rPr kumimoji="0" lang="en-US" sz="3000" b="1" i="0"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s anger burned against them.”</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000" b="1" i="1" u="none" strike="noStrike" kern="1200" cap="none" spc="0" normalizeH="0" baseline="0" noProof="0" dirty="0">
                <a:ln>
                  <a:noFill/>
                </a:ln>
                <a:solidFill>
                  <a:srgbClr val="FFFFCC"/>
                </a:solidFill>
                <a:effectLst>
                  <a:glow rad="101600">
                    <a:srgbClr val="000000"/>
                  </a:glow>
                </a:effectLst>
                <a:uLnTx/>
                <a:uFillTx/>
                <a:latin typeface="Arial" charset="0"/>
                <a:ea typeface="ＭＳ Ｐゴシック" charset="0"/>
                <a:cs typeface="Arial" charset="0"/>
              </a:rPr>
              <a:t>Numbers 25:1-3</a:t>
            </a:r>
          </a:p>
        </p:txBody>
      </p:sp>
      <p:sp>
        <p:nvSpPr>
          <p:cNvPr id="23859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99</a:t>
            </a:r>
          </a:p>
        </p:txBody>
      </p:sp>
    </p:spTree>
    <p:extLst>
      <p:ext uri="{BB962C8B-B14F-4D97-AF65-F5344CB8AC3E}">
        <p14:creationId xmlns:p14="http://schemas.microsoft.com/office/powerpoint/2010/main" val="1946673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en-US" sz="4000" b="1" dirty="0">
                <a:solidFill>
                  <a:srgbClr val="FFFFFF"/>
                </a:solidFill>
                <a:effectLst>
                  <a:glow rad="101600">
                    <a:schemeClr val="tx1">
                      <a:alpha val="75000"/>
                    </a:schemeClr>
                  </a:glow>
                </a:effectLst>
                <a:latin typeface="Arial"/>
                <a:ea typeface="ＭＳ Ｐゴシック"/>
                <a:cs typeface="Arial"/>
              </a:rPr>
              <a:t>Child Sacrifice to Chemosh</a:t>
            </a:r>
            <a:r>
              <a:rPr lang="en-US" sz="4000" b="1" dirty="0"/>
              <a:t> </a:t>
            </a:r>
          </a:p>
        </p:txBody>
      </p:sp>
      <p:sp>
        <p:nvSpPr>
          <p:cNvPr id="24064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98</a:t>
            </a:r>
          </a:p>
        </p:txBody>
      </p:sp>
    </p:spTree>
    <p:extLst>
      <p:ext uri="{BB962C8B-B14F-4D97-AF65-F5344CB8AC3E}">
        <p14:creationId xmlns:p14="http://schemas.microsoft.com/office/powerpoint/2010/main" val="896204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16</a:t>
            </a:r>
          </a:p>
        </p:txBody>
      </p:sp>
    </p:spTree>
    <p:extLst>
      <p:ext uri="{BB962C8B-B14F-4D97-AF65-F5344CB8AC3E}">
        <p14:creationId xmlns:p14="http://schemas.microsoft.com/office/powerpoint/2010/main" val="2180725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Babylon to Conquer Moab</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“Send lambs from Sela as tribute </a:t>
            </a:r>
          </a:p>
          <a:p>
            <a:r>
              <a:rPr lang="en-US" sz="2800" dirty="0">
                <a:solidFill>
                  <a:srgbClr val="FFFFFF"/>
                </a:solidFill>
                <a:effectLst>
                  <a:glow rad="127000">
                    <a:srgbClr val="000000"/>
                  </a:glow>
                </a:effectLst>
              </a:rPr>
              <a:t>to the ruler of the land. </a:t>
            </a:r>
          </a:p>
          <a:p>
            <a:r>
              <a:rPr lang="en-US" sz="2800" dirty="0">
                <a:solidFill>
                  <a:srgbClr val="FFFFFF"/>
                </a:solidFill>
                <a:effectLst>
                  <a:glow rad="127000">
                    <a:srgbClr val="000000"/>
                  </a:glow>
                </a:effectLst>
              </a:rPr>
              <a:t>Send them through the desert </a:t>
            </a:r>
          </a:p>
          <a:p>
            <a:r>
              <a:rPr lang="en-US" sz="2800" dirty="0">
                <a:solidFill>
                  <a:srgbClr val="FFFFFF"/>
                </a:solidFill>
                <a:effectLst>
                  <a:glow rad="127000">
                    <a:srgbClr val="000000"/>
                  </a:glow>
                </a:effectLst>
              </a:rPr>
              <a:t>to the mountain of beautiful Zion. </a:t>
            </a:r>
            <a:endParaRPr lang="en-US" sz="2800" baseline="30000" dirty="0">
              <a:solidFill>
                <a:srgbClr val="FFFFFF"/>
              </a:solidFill>
              <a:effectLst>
                <a:glow rad="127000">
                  <a:srgbClr val="000000"/>
                </a:glow>
              </a:effectLst>
            </a:endParaRPr>
          </a:p>
          <a:p>
            <a:r>
              <a:rPr lang="en-US" sz="2800" baseline="30000" dirty="0">
                <a:solidFill>
                  <a:srgbClr val="FFFFFF"/>
                </a:solidFill>
                <a:effectLst>
                  <a:glow rad="127000">
                    <a:srgbClr val="000000"/>
                  </a:glow>
                </a:effectLst>
              </a:rPr>
              <a:t>2 </a:t>
            </a:r>
            <a:r>
              <a:rPr lang="en-US" sz="2800" dirty="0">
                <a:solidFill>
                  <a:srgbClr val="FFFFFF"/>
                </a:solidFill>
                <a:effectLst>
                  <a:glow rad="127000">
                    <a:srgbClr val="000000"/>
                  </a:glow>
                </a:effectLst>
              </a:rPr>
              <a:t>The women of Moab are left like homeless birds </a:t>
            </a:r>
          </a:p>
          <a:p>
            <a:r>
              <a:rPr lang="en-US" sz="2800" dirty="0">
                <a:solidFill>
                  <a:srgbClr val="FFFFFF"/>
                </a:solidFill>
                <a:effectLst>
                  <a:glow rad="127000">
                    <a:srgbClr val="000000"/>
                  </a:glow>
                </a:effectLst>
              </a:rPr>
              <a:t>at the shallow crossings of the Arnon River. </a:t>
            </a:r>
          </a:p>
          <a:p>
            <a:r>
              <a:rPr lang="en-US" sz="2800" baseline="30000" dirty="0">
                <a:solidFill>
                  <a:srgbClr val="FFFFFF"/>
                </a:solidFill>
                <a:effectLst>
                  <a:glow rad="127000">
                    <a:srgbClr val="000000"/>
                  </a:glow>
                </a:effectLst>
              </a:rPr>
              <a:t>3 ’</a:t>
            </a:r>
            <a:r>
              <a:rPr lang="en-US" sz="2800" dirty="0">
                <a:solidFill>
                  <a:srgbClr val="FFFFFF"/>
                </a:solidFill>
                <a:effectLst>
                  <a:glow rad="127000">
                    <a:srgbClr val="000000"/>
                  </a:glow>
                </a:effectLst>
              </a:rPr>
              <a:t>Help us,’ they cry. </a:t>
            </a:r>
          </a:p>
          <a:p>
            <a:r>
              <a:rPr lang="en-US" sz="2800" dirty="0">
                <a:solidFill>
                  <a:srgbClr val="FFFFFF"/>
                </a:solidFill>
                <a:effectLst>
                  <a:glow rad="127000">
                    <a:srgbClr val="000000"/>
                  </a:glow>
                </a:effectLst>
              </a:rPr>
              <a:t>‘Defend us against our enemies. </a:t>
            </a:r>
          </a:p>
          <a:p>
            <a:r>
              <a:rPr lang="en-US" sz="2800" dirty="0">
                <a:solidFill>
                  <a:srgbClr val="FFFFFF"/>
                </a:solidFill>
                <a:effectLst>
                  <a:glow rad="127000">
                    <a:srgbClr val="000000"/>
                  </a:glow>
                </a:effectLst>
              </a:rPr>
              <a:t>Protect us from their relentless attack. </a:t>
            </a:r>
          </a:p>
          <a:p>
            <a:r>
              <a:rPr lang="en-US" sz="2800" dirty="0">
                <a:solidFill>
                  <a:srgbClr val="FFFFFF"/>
                </a:solidFill>
                <a:effectLst>
                  <a:glow rad="127000">
                    <a:srgbClr val="000000"/>
                  </a:glow>
                </a:effectLst>
              </a:rPr>
              <a:t>Do not betray us now that we have escaped. </a:t>
            </a:r>
          </a:p>
          <a:p>
            <a:r>
              <a:rPr lang="en-US" sz="2800" baseline="30000" dirty="0">
                <a:solidFill>
                  <a:srgbClr val="FFFFFF"/>
                </a:solidFill>
                <a:effectLst>
                  <a:glow rad="127000">
                    <a:srgbClr val="000000"/>
                  </a:glow>
                </a:effectLst>
              </a:rPr>
              <a:t>4 </a:t>
            </a:r>
            <a:r>
              <a:rPr lang="en-US" sz="2800" dirty="0">
                <a:solidFill>
                  <a:srgbClr val="FFFFFF"/>
                </a:solidFill>
                <a:effectLst>
                  <a:glow rad="127000">
                    <a:srgbClr val="000000"/>
                  </a:glow>
                </a:effectLst>
              </a:rPr>
              <a:t>Let our refugees stay among you. </a:t>
            </a:r>
          </a:p>
          <a:p>
            <a:r>
              <a:rPr lang="en-US" sz="2800" dirty="0">
                <a:solidFill>
                  <a:srgbClr val="FFFFFF"/>
                </a:solidFill>
                <a:effectLst>
                  <a:glow rad="127000">
                    <a:srgbClr val="000000"/>
                  </a:glow>
                </a:effectLst>
              </a:rPr>
              <a:t>Hide them from our enemies until the terror is past’”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16:2-4a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7059532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1" name="Picture 2" descr="towerofbabel.gif                                               00000002Iraq/Babylon                   BA9F7D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WordArt 3"/>
          <p:cNvSpPr>
            <a:spLocks noChangeArrowheads="1" noChangeShapeType="1" noTextEdit="1"/>
          </p:cNvSpPr>
          <p:nvPr/>
        </p:nvSpPr>
        <p:spPr bwMode="auto">
          <a:xfrm>
            <a:off x="2457450" y="1771650"/>
            <a:ext cx="5029200" cy="1114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Impact" charset="0"/>
                <a:ea typeface="Impact" charset="0"/>
                <a:cs typeface="Impact" charset="0"/>
              </a:rPr>
              <a:t>Babylon</a:t>
            </a:r>
            <a:endParaRPr lang="en-US" sz="2700"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Impact" charset="0"/>
              <a:ea typeface="Impact" charset="0"/>
              <a:cs typeface="Impact" charset="0"/>
            </a:endParaRPr>
          </a:p>
        </p:txBody>
      </p:sp>
      <p:sp>
        <p:nvSpPr>
          <p:cNvPr id="15363" name="WordArt 5"/>
          <p:cNvSpPr>
            <a:spLocks noChangeArrowheads="1" noChangeShapeType="1" noTextEdit="1"/>
          </p:cNvSpPr>
          <p:nvPr/>
        </p:nvSpPr>
        <p:spPr bwMode="auto">
          <a:xfrm>
            <a:off x="2596364" y="3157611"/>
            <a:ext cx="445770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solidFill>
                  <a:prstClr val="white"/>
                </a:solidFill>
                <a:effectLst>
                  <a:glow rad="88900">
                    <a:prstClr val="black"/>
                  </a:glow>
                  <a:outerShdw blurRad="63500" dist="38099" dir="2700000" algn="ctr" rotWithShape="0">
                    <a:prstClr val="black">
                      <a:alpha val="74997"/>
                    </a:prstClr>
                  </a:outerShdw>
                </a:effectLst>
                <a:latin typeface="Impact" charset="0"/>
                <a:ea typeface="Impact" charset="0"/>
                <a:cs typeface="Impact" charset="0"/>
              </a:rPr>
              <a:t>Isaiah 13:1-14:23</a:t>
            </a:r>
          </a:p>
        </p:txBody>
      </p:sp>
      <p:sp>
        <p:nvSpPr>
          <p:cNvPr id="2" name="Rectangle 1"/>
          <p:cNvSpPr/>
          <p:nvPr/>
        </p:nvSpPr>
        <p:spPr>
          <a:xfrm>
            <a:off x="3067361" y="933109"/>
            <a:ext cx="3515706" cy="923330"/>
          </a:xfrm>
          <a:prstGeom prst="rect">
            <a:avLst/>
          </a:prstGeom>
        </p:spPr>
        <p:txBody>
          <a:bodyPr wrap="none">
            <a:spAutoFit/>
          </a:bodyPr>
          <a:lstStyle/>
          <a:p>
            <a:pPr algn="ctr" defTabSz="685800" eaLnBrk="0" hangingPunct="0"/>
            <a:r>
              <a:rPr lang="en-US" sz="5400"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Impact" charset="0"/>
                <a:ea typeface="Impact" charset="0"/>
                <a:cs typeface="Impact" charset="0"/>
              </a:rPr>
              <a:t>The Plan for</a:t>
            </a:r>
          </a:p>
        </p:txBody>
      </p:sp>
    </p:spTree>
    <p:extLst>
      <p:ext uri="{BB962C8B-B14F-4D97-AF65-F5344CB8AC3E}">
        <p14:creationId xmlns:p14="http://schemas.microsoft.com/office/powerpoint/2010/main" val="207408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00008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Messiah to Rule After Judgment of Moab</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“When oppression and destruction have ended </a:t>
            </a:r>
          </a:p>
          <a:p>
            <a:r>
              <a:rPr lang="en-US" sz="2800" dirty="0">
                <a:solidFill>
                  <a:srgbClr val="FFFFFF"/>
                </a:solidFill>
                <a:effectLst>
                  <a:glow rad="127000">
                    <a:srgbClr val="000000"/>
                  </a:glow>
                </a:effectLst>
              </a:rPr>
              <a:t>and enemy raiders have disappeared, </a:t>
            </a:r>
          </a:p>
          <a:p>
            <a:r>
              <a:rPr lang="en-US" sz="2800" baseline="30000" dirty="0">
                <a:solidFill>
                  <a:srgbClr val="FFFFFF"/>
                </a:solidFill>
                <a:effectLst>
                  <a:glow rad="127000">
                    <a:srgbClr val="000000"/>
                  </a:glow>
                </a:effectLst>
              </a:rPr>
              <a:t>5 </a:t>
            </a:r>
            <a:r>
              <a:rPr lang="en-US" sz="2800" dirty="0">
                <a:solidFill>
                  <a:srgbClr val="FFFFFF"/>
                </a:solidFill>
                <a:effectLst>
                  <a:glow rad="127000">
                    <a:srgbClr val="000000"/>
                  </a:glow>
                </a:effectLst>
              </a:rPr>
              <a:t>then God will establish one of David’s descendants as king. </a:t>
            </a:r>
          </a:p>
          <a:p>
            <a:r>
              <a:rPr lang="en-US" sz="2800" dirty="0">
                <a:solidFill>
                  <a:srgbClr val="FFFFFF"/>
                </a:solidFill>
                <a:effectLst>
                  <a:glow rad="127000">
                    <a:srgbClr val="000000"/>
                  </a:glow>
                </a:effectLst>
              </a:rPr>
              <a:t>He will rule with mercy and truth. </a:t>
            </a:r>
          </a:p>
          <a:p>
            <a:r>
              <a:rPr lang="en-US" sz="2800" dirty="0">
                <a:solidFill>
                  <a:srgbClr val="FFFFFF"/>
                </a:solidFill>
                <a:effectLst>
                  <a:glow rad="127000">
                    <a:srgbClr val="000000"/>
                  </a:glow>
                </a:effectLst>
              </a:rPr>
              <a:t>He will always do what is just </a:t>
            </a:r>
          </a:p>
          <a:p>
            <a:r>
              <a:rPr lang="en-US" sz="2800" dirty="0">
                <a:solidFill>
                  <a:srgbClr val="FFFFFF"/>
                </a:solidFill>
                <a:effectLst>
                  <a:glow rad="127000">
                    <a:srgbClr val="000000"/>
                  </a:glow>
                </a:effectLst>
              </a:rPr>
              <a:t>and be eager to do what is right”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16:4b-5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17506" name="Picture 2">
            <a:extLst>
              <a:ext uri="{FF2B5EF4-FFF2-40B4-BE49-F238E27FC236}">
                <a16:creationId xmlns:a16="http://schemas.microsoft.com/office/drawing/2014/main" id="{538452B1-F69E-7443-A6FA-0EE432B3F6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14056"/>
            <a:ext cx="9144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7113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17</a:t>
            </a:r>
          </a:p>
        </p:txBody>
      </p:sp>
    </p:spTree>
    <p:extLst>
      <p:ext uri="{BB962C8B-B14F-4D97-AF65-F5344CB8AC3E}">
        <p14:creationId xmlns:p14="http://schemas.microsoft.com/office/powerpoint/2010/main" val="2834374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4" name="Rectangle 2">
            <a:extLst>
              <a:ext uri="{FF2B5EF4-FFF2-40B4-BE49-F238E27FC236}">
                <a16:creationId xmlns:a16="http://schemas.microsoft.com/office/drawing/2014/main" id="{7CF4E2EE-C027-5147-A158-75146839C330}"/>
              </a:ext>
            </a:extLst>
          </p:cNvPr>
          <p:cNvSpPr txBox="1">
            <a:spLocks noChangeArrowheads="1"/>
          </p:cNvSpPr>
          <p:nvPr/>
        </p:nvSpPr>
        <p:spPr bwMode="auto">
          <a:xfrm>
            <a:off x="3781854" y="2502571"/>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17</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2477448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141413" y="0"/>
            <a:ext cx="7772400" cy="763588"/>
          </a:xfrm>
          <a:prstGeom prst="rect">
            <a:avLst/>
          </a:prstGeom>
          <a:noFill/>
          <a:ln w="9525">
            <a:noFill/>
            <a:round/>
            <a:headEnd/>
            <a:tailEnd/>
          </a:ln>
          <a:effectLst/>
        </p:spPr>
        <p:txBody>
          <a:bodyPr lIns="83598" tIns="41799" rIns="83598" bIns="41799"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rPr>
              <a:t>Peoples of the OT - Arameans</a:t>
            </a:r>
          </a:p>
        </p:txBody>
      </p:sp>
      <p:sp>
        <p:nvSpPr>
          <p:cNvPr id="13315" name="Text Box 3"/>
          <p:cNvSpPr txBox="1">
            <a:spLocks noChangeArrowheads="1"/>
          </p:cNvSpPr>
          <p:nvPr/>
        </p:nvSpPr>
        <p:spPr bwMode="auto">
          <a:xfrm>
            <a:off x="1066800" y="1219200"/>
            <a:ext cx="7924800" cy="4954588"/>
          </a:xfrm>
          <a:prstGeom prst="rect">
            <a:avLst/>
          </a:prstGeom>
          <a:noFill/>
          <a:ln w="9525">
            <a:noFill/>
            <a:round/>
            <a:headEnd/>
            <a:tailEnd/>
          </a:ln>
          <a:effectLst/>
        </p:spPr>
        <p:txBody>
          <a:bodyPr lIns="83598" tIns="41799" rIns="83598" bIns="41799"/>
          <a:lstStyle>
            <a:lvl1pPr marL="550863"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2pPr>
            <a:lvl3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3pPr>
            <a:lvl4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4pPr>
            <a:lvl5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9pPr>
          </a:lstStyle>
          <a:p>
            <a:pPr marL="550863" marR="0" lvl="0" indent="-539750" algn="l" defTabSz="449263" rtl="0" eaLnBrk="1" fontAlgn="base" latinLnBrk="0" hangingPunct="1">
              <a:lnSpc>
                <a:spcPct val="100000"/>
              </a:lnSpc>
              <a:spcBef>
                <a:spcPts val="1000"/>
              </a:spcBef>
              <a:spcAft>
                <a:spcPct val="0"/>
              </a:spcAft>
              <a:buClr>
                <a:srgbClr val="FFFF00"/>
              </a:buClr>
              <a:buSzPct val="100000"/>
              <a:buFont typeface="Arial" charset="0"/>
              <a:buNone/>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Identity – Who were they?</a:t>
            </a:r>
          </a:p>
          <a:p>
            <a:pPr marL="550863" marR="0" lvl="0" indent="-539750" algn="l" defTabSz="449263" rtl="0" eaLnBrk="1" fontAlgn="base" latinLnBrk="0" hangingPunct="1">
              <a:lnSpc>
                <a:spcPct val="100000"/>
              </a:lnSpc>
              <a:spcBef>
                <a:spcPts val="588"/>
              </a:spcBef>
              <a:spcAft>
                <a:spcPct val="0"/>
              </a:spcAft>
              <a:buClr>
                <a:srgbClr val="00FF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Descended from Aram (grandson of </a:t>
            </a:r>
            <a:r>
              <a:rPr kumimoji="0" lang="en-GB"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Nahor</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a:t>
            </a:r>
            <a:r>
              <a:rPr kumimoji="0" lang="en-GB"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Nahor</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and Abraham were brothers, both descended from Shem, the son of Noah</a:t>
            </a:r>
          </a:p>
          <a:p>
            <a:pPr marL="550863" marR="0" lvl="0" indent="-539750" algn="l" defTabSz="449263" rtl="0" eaLnBrk="1" fontAlgn="base" latinLnBrk="0" hangingPunct="1">
              <a:lnSpc>
                <a:spcPct val="100000"/>
              </a:lnSpc>
              <a:spcBef>
                <a:spcPts val="588"/>
              </a:spcBef>
              <a:spcAft>
                <a:spcPct val="0"/>
              </a:spcAft>
              <a:buClr>
                <a:srgbClr val="00FF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Laban and his brother, </a:t>
            </a:r>
            <a:r>
              <a:rPr kumimoji="0" lang="en-GB"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Bethuel</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were Arameans (Gen 25:20)</a:t>
            </a:r>
          </a:p>
          <a:p>
            <a:pPr marL="550863" marR="0" lvl="0" indent="-539750" algn="l" defTabSz="449263" rtl="0" eaLnBrk="1" fontAlgn="base" latinLnBrk="0" hangingPunct="1">
              <a:lnSpc>
                <a:spcPct val="100000"/>
              </a:lnSpc>
              <a:spcBef>
                <a:spcPts val="588"/>
              </a:spcBef>
              <a:spcAft>
                <a:spcPct val="0"/>
              </a:spcAft>
              <a:buClr>
                <a:srgbClr val="00FF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Abraham was a wandering </a:t>
            </a:r>
            <a:r>
              <a:rPr kumimoji="0" lang="en-GB" sz="2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Aramean</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Refer to OT Backgrounds page 17 chart on the relationship between Jacob (Israel) and Arameans (Deut. 26:5)</a:t>
            </a:r>
          </a:p>
          <a:p>
            <a:pPr marL="550863" marR="0" lvl="0" indent="-539750" algn="l" defTabSz="449263" rtl="0" eaLnBrk="1" fontAlgn="base" latinLnBrk="0" hangingPunct="1">
              <a:lnSpc>
                <a:spcPct val="100000"/>
              </a:lnSpc>
              <a:spcBef>
                <a:spcPts val="588"/>
              </a:spcBef>
              <a:spcAft>
                <a:spcPct val="0"/>
              </a:spcAft>
              <a:buClr>
                <a:srgbClr val="00FF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Farmers and villagers with no political centralization</a:t>
            </a:r>
          </a:p>
        </p:txBody>
      </p:sp>
    </p:spTree>
    <p:extLst>
      <p:ext uri="{BB962C8B-B14F-4D97-AF65-F5344CB8AC3E}">
        <p14:creationId xmlns:p14="http://schemas.microsoft.com/office/powerpoint/2010/main" val="41650295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3315">
                                            <p:txEl>
                                              <p:pRg st="1" end="1"/>
                                            </p:txEl>
                                          </p:spTgt>
                                        </p:tgtEl>
                                        <p:attrNameLst>
                                          <p:attrName>style.visibility</p:attrName>
                                        </p:attrNameLst>
                                      </p:cBhvr>
                                      <p:to>
                                        <p:strVal val="visible"/>
                                      </p:to>
                                    </p:set>
                                    <p:anim calcmode="lin" valueType="num">
                                      <p:cBhvr additive="repl">
                                        <p:cTn id="7" dur="500" fill="hold"/>
                                        <p:tgtEl>
                                          <p:spTgt spid="13315">
                                            <p:txEl>
                                              <p:pRg st="1" end="1"/>
                                            </p:txEl>
                                          </p:spTgt>
                                        </p:tgtEl>
                                        <p:attrNameLst>
                                          <p:attrName>ppt_x</p:attrName>
                                        </p:attrNameLst>
                                      </p:cBhvr>
                                      <p:tavLst>
                                        <p:tav>
                                          <p:val>
                                            <p:strVal val="0-#ppt_w/2"/>
                                          </p:val>
                                        </p:tav>
                                        <p:tav>
                                          <p:val>
                                            <p:strVal val="#ppt_x"/>
                                          </p:val>
                                        </p:tav>
                                      </p:tavLst>
                                    </p:anim>
                                    <p:anim calcmode="lin" valueType="num">
                                      <p:cBhvr additive="repl">
                                        <p:cTn id="8" dur="500" fill="hold"/>
                                        <p:tgtEl>
                                          <p:spTgt spid="13315">
                                            <p:txEl>
                                              <p:pRg st="1" end="1"/>
                                            </p:txEl>
                                          </p:spTgt>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3315">
                                            <p:txEl>
                                              <p:pRg st="2" end="2"/>
                                            </p:txEl>
                                          </p:spTgt>
                                        </p:tgtEl>
                                        <p:attrNameLst>
                                          <p:attrName>style.visibility</p:attrName>
                                        </p:attrNameLst>
                                      </p:cBhvr>
                                      <p:to>
                                        <p:strVal val="visible"/>
                                      </p:to>
                                    </p:set>
                                    <p:anim calcmode="lin" valueType="num">
                                      <p:cBhvr additive="repl">
                                        <p:cTn id="13" dur="500" fill="hold"/>
                                        <p:tgtEl>
                                          <p:spTgt spid="13315">
                                            <p:txEl>
                                              <p:pRg st="2" end="2"/>
                                            </p:txEl>
                                          </p:spTgt>
                                        </p:tgtEl>
                                        <p:attrNameLst>
                                          <p:attrName>ppt_x</p:attrName>
                                        </p:attrNameLst>
                                      </p:cBhvr>
                                      <p:tavLst>
                                        <p:tav>
                                          <p:val>
                                            <p:strVal val="0-#ppt_w/2"/>
                                          </p:val>
                                        </p:tav>
                                        <p:tav>
                                          <p:val>
                                            <p:strVal val="#ppt_x"/>
                                          </p:val>
                                        </p:tav>
                                      </p:tavLst>
                                    </p:anim>
                                    <p:anim calcmode="lin" valueType="num">
                                      <p:cBhvr additive="repl">
                                        <p:cTn id="14" dur="500" fill="hold"/>
                                        <p:tgtEl>
                                          <p:spTgt spid="13315">
                                            <p:txEl>
                                              <p:pRg st="2" end="2"/>
                                            </p:txEl>
                                          </p:spTgt>
                                        </p:tgtEl>
                                        <p:attrNameLst>
                                          <p:attrName>ppt_y</p:attrName>
                                        </p:attrNameLst>
                                      </p:cBhvr>
                                      <p:tavLst>
                                        <p:tav>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13315">
                                            <p:txEl>
                                              <p:pRg st="3" end="3"/>
                                            </p:txEl>
                                          </p:spTgt>
                                        </p:tgtEl>
                                        <p:attrNameLst>
                                          <p:attrName>style.visibility</p:attrName>
                                        </p:attrNameLst>
                                      </p:cBhvr>
                                      <p:to>
                                        <p:strVal val="visible"/>
                                      </p:to>
                                    </p:set>
                                    <p:anim calcmode="lin" valueType="num">
                                      <p:cBhvr additive="repl">
                                        <p:cTn id="19" dur="500" fill="hold"/>
                                        <p:tgtEl>
                                          <p:spTgt spid="13315">
                                            <p:txEl>
                                              <p:pRg st="3" end="3"/>
                                            </p:txEl>
                                          </p:spTgt>
                                        </p:tgtEl>
                                        <p:attrNameLst>
                                          <p:attrName>ppt_x</p:attrName>
                                        </p:attrNameLst>
                                      </p:cBhvr>
                                      <p:tavLst>
                                        <p:tav>
                                          <p:val>
                                            <p:strVal val="0-#ppt_w/2"/>
                                          </p:val>
                                        </p:tav>
                                        <p:tav>
                                          <p:val>
                                            <p:strVal val="#ppt_x"/>
                                          </p:val>
                                        </p:tav>
                                      </p:tavLst>
                                    </p:anim>
                                    <p:anim calcmode="lin" valueType="num">
                                      <p:cBhvr additive="repl">
                                        <p:cTn id="20" dur="500" fill="hold"/>
                                        <p:tgtEl>
                                          <p:spTgt spid="13315">
                                            <p:txEl>
                                              <p:pRg st="3" end="3"/>
                                            </p:txEl>
                                          </p:spTgt>
                                        </p:tgtEl>
                                        <p:attrNameLst>
                                          <p:attrName>ppt_y</p:attrName>
                                        </p:attrNameLst>
                                      </p:cBhvr>
                                      <p:tavLst>
                                        <p:tav>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315">
                                            <p:txEl>
                                              <p:pRg st="4" end="4"/>
                                            </p:txEl>
                                          </p:spTgt>
                                        </p:tgtEl>
                                        <p:attrNameLst>
                                          <p:attrName>style.visibility</p:attrName>
                                        </p:attrNameLst>
                                      </p:cBhvr>
                                      <p:to>
                                        <p:strVal val="visible"/>
                                      </p:to>
                                    </p:set>
                                    <p:anim calcmode="lin" valueType="num">
                                      <p:cBhvr additive="base">
                                        <p:cTn id="2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141413" y="0"/>
            <a:ext cx="7772400" cy="763588"/>
          </a:xfrm>
          <a:prstGeom prst="rect">
            <a:avLst/>
          </a:prstGeom>
          <a:noFill/>
          <a:ln w="9525">
            <a:noFill/>
            <a:round/>
            <a:headEnd/>
            <a:tailEnd/>
          </a:ln>
          <a:effectLst/>
        </p:spPr>
        <p:txBody>
          <a:bodyPr lIns="83598" tIns="41799" rIns="83598" bIns="41799"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rPr>
              <a:t>Peoples of the OT - Arameans</a:t>
            </a:r>
          </a:p>
        </p:txBody>
      </p:sp>
      <p:sp>
        <p:nvSpPr>
          <p:cNvPr id="14339" name="Text Box 3"/>
          <p:cNvSpPr txBox="1">
            <a:spLocks noChangeArrowheads="1"/>
          </p:cNvSpPr>
          <p:nvPr/>
        </p:nvSpPr>
        <p:spPr bwMode="auto">
          <a:xfrm>
            <a:off x="1141413" y="1217613"/>
            <a:ext cx="7848600" cy="5294312"/>
          </a:xfrm>
          <a:prstGeom prst="rect">
            <a:avLst/>
          </a:prstGeom>
          <a:noFill/>
          <a:ln w="9525">
            <a:noFill/>
            <a:round/>
            <a:headEnd/>
            <a:tailEnd/>
          </a:ln>
          <a:effectLst/>
        </p:spPr>
        <p:txBody>
          <a:bodyPr lIns="83598" tIns="41799" rIns="83598" bIns="41799"/>
          <a:lstStyle>
            <a:lvl1pPr marL="550863"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cs typeface="ＭＳ Ｐゴシック" charset="0"/>
              </a:defRPr>
            </a:lvl1pPr>
            <a:lvl2pPr marL="954088"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2pPr>
            <a:lvl3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3pPr>
            <a:lvl4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4pPr>
            <a:lvl5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9pPr>
          </a:lstStyle>
          <a:p>
            <a:pPr marL="550863" marR="0" lvl="0" indent="-539750" algn="l" defTabSz="449263" rtl="0" eaLnBrk="1" fontAlgn="base" latinLnBrk="0" hangingPunct="1">
              <a:lnSpc>
                <a:spcPct val="100000"/>
              </a:lnSpc>
              <a:spcBef>
                <a:spcPts val="1000"/>
              </a:spcBef>
              <a:spcAft>
                <a:spcPct val="0"/>
              </a:spcAft>
              <a:buClr>
                <a:srgbClr val="FFFF00"/>
              </a:buClr>
              <a:buSzPct val="100000"/>
              <a:buFont typeface="Arial" charset="0"/>
              <a:buNone/>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Central and Southern Syria</a:t>
            </a:r>
          </a:p>
          <a:p>
            <a:pPr marL="550863" marR="0" lvl="0" indent="-539750" algn="l" defTabSz="449263" rtl="0" eaLnBrk="1" fontAlgn="base" latinLnBrk="0" hangingPunct="1">
              <a:lnSpc>
                <a:spcPct val="100000"/>
              </a:lnSpc>
              <a:spcBef>
                <a:spcPts val="450"/>
              </a:spcBef>
              <a:spcAft>
                <a:spcPct val="0"/>
              </a:spcAft>
              <a:buClr>
                <a:srgbClr val="FFFF00"/>
              </a:buClr>
              <a:buSzPct val="100000"/>
              <a:buFont typeface="Arial" charset="0"/>
              <a:buNone/>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endParaRPr kumimoji="0" lang="en-GB" sz="1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endParaRPr>
          </a:p>
          <a:p>
            <a:pPr marL="550863" marR="0" lvl="0" indent="-539750" algn="l" defTabSz="449263" rtl="0" eaLnBrk="1" fontAlgn="base" latinLnBrk="0" hangingPunct="1">
              <a:lnSpc>
                <a:spcPct val="100000"/>
              </a:lnSpc>
              <a:spcBef>
                <a:spcPts val="638"/>
              </a:spcBef>
              <a:spcAft>
                <a:spcPct val="0"/>
              </a:spcAft>
              <a:buClr>
                <a:srgbClr val="00FF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5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Aram Damascus: </a:t>
            </a:r>
          </a:p>
          <a:p>
            <a:pPr marL="550863" marR="0" lvl="0" indent="-539750" algn="l" defTabSz="449263" rtl="0" eaLnBrk="1" fontAlgn="base" latinLnBrk="0" hangingPunct="1">
              <a:lnSpc>
                <a:spcPct val="100000"/>
              </a:lnSpc>
              <a:spcBef>
                <a:spcPts val="638"/>
              </a:spcBef>
              <a:spcAft>
                <a:spcPct val="0"/>
              </a:spcAft>
              <a:buClr>
                <a:srgbClr val="FFFF00"/>
              </a:buClr>
              <a:buSzPct val="100000"/>
              <a:buFont typeface="Arial" charset="0"/>
              <a:buNone/>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a:t>
            </a:r>
            <a:r>
              <a:rPr kumimoji="0" lang="ru-RU" altLang="ja-JP"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the Syrians of Damascus came to help </a:t>
            </a:r>
            <a:r>
              <a:rPr kumimoji="0" lang="en-GB" sz="25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Hadadezer</a:t>
            </a:r>
            <a:r>
              <a:rPr kumimoji="0" lang="en-GB"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king of </a:t>
            </a:r>
            <a:r>
              <a:rPr kumimoji="0" lang="en-GB" sz="2500" b="1" i="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Zobar</a:t>
            </a:r>
            <a:r>
              <a:rPr kumimoji="0" lang="en-GB"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ru-RU" altLang="ja-JP"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5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(2 Sam. 8:5).</a:t>
            </a:r>
          </a:p>
          <a:p>
            <a:pPr marL="954088" marR="0" lvl="1" indent="-539750" algn="l" defTabSz="449263" rtl="0" eaLnBrk="1" fontAlgn="base" latinLnBrk="0" hangingPunct="1">
              <a:lnSpc>
                <a:spcPct val="100000"/>
              </a:lnSpc>
              <a:spcBef>
                <a:spcPts val="588"/>
              </a:spcBef>
              <a:spcAft>
                <a:spcPct val="0"/>
              </a:spcAft>
              <a:buClr>
                <a:srgbClr val="CC99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In the Hebrew Bible, it is called </a:t>
            </a:r>
            <a:r>
              <a:rPr kumimoji="0" lang="uk-UA"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Aram</a:t>
            </a:r>
            <a:r>
              <a:rPr kumimoji="0" lang="uk-UA"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endParaRPr>
          </a:p>
          <a:p>
            <a:pPr marL="954088" marR="0" lvl="1" indent="-539750" algn="l" defTabSz="449263" rtl="0" eaLnBrk="1" fontAlgn="base" latinLnBrk="0" hangingPunct="1">
              <a:lnSpc>
                <a:spcPct val="100000"/>
              </a:lnSpc>
              <a:spcBef>
                <a:spcPts val="588"/>
              </a:spcBef>
              <a:spcAft>
                <a:spcPct val="0"/>
              </a:spcAft>
              <a:buClr>
                <a:srgbClr val="CC99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Other translations called it </a:t>
            </a:r>
            <a:r>
              <a:rPr kumimoji="0" lang="uk-UA"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Syria</a:t>
            </a:r>
            <a:r>
              <a:rPr kumimoji="0" lang="uk-UA"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endParaRPr>
          </a:p>
          <a:p>
            <a:pPr marL="954088" marR="0" lvl="1" indent="-539750" algn="l" defTabSz="449263" rtl="0" eaLnBrk="1" fontAlgn="base" latinLnBrk="0" hangingPunct="1">
              <a:lnSpc>
                <a:spcPct val="100000"/>
              </a:lnSpc>
              <a:spcBef>
                <a:spcPts val="588"/>
              </a:spcBef>
              <a:spcAft>
                <a:spcPct val="0"/>
              </a:spcAft>
              <a:buClr>
                <a:srgbClr val="CC99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Aram Damascus is the part of the Aramean world that had the greatest effect on biblical Israel</a:t>
            </a:r>
          </a:p>
          <a:p>
            <a:pPr marL="954088" marR="0" lvl="1" indent="-539750" algn="l" defTabSz="449263" rtl="0" eaLnBrk="1" fontAlgn="base" latinLnBrk="0" hangingPunct="1">
              <a:lnSpc>
                <a:spcPct val="100000"/>
              </a:lnSpc>
              <a:spcBef>
                <a:spcPts val="588"/>
              </a:spcBef>
              <a:spcAft>
                <a:spcPct val="0"/>
              </a:spcAft>
              <a:buClr>
                <a:srgbClr val="CC99FF"/>
              </a:buClr>
              <a:buSzPct val="100000"/>
              <a:buFont typeface="Wingdings" charset="0"/>
              <a:buChar char=""/>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a:pPr>
            <a:r>
              <a:rPr kumimoji="0" lang="en-GB"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It was also the most powerful state that bordered Israel. </a:t>
            </a:r>
          </a:p>
        </p:txBody>
      </p:sp>
    </p:spTree>
    <p:extLst>
      <p:ext uri="{BB962C8B-B14F-4D97-AF65-F5344CB8AC3E}">
        <p14:creationId xmlns:p14="http://schemas.microsoft.com/office/powerpoint/2010/main" val="5598089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4339">
                                            <p:txEl>
                                              <p:pRg st="2" end="2"/>
                                            </p:txEl>
                                          </p:spTgt>
                                        </p:tgtEl>
                                        <p:attrNameLst>
                                          <p:attrName>style.visibility</p:attrName>
                                        </p:attrNameLst>
                                      </p:cBhvr>
                                      <p:to>
                                        <p:strVal val="visible"/>
                                      </p:to>
                                    </p:set>
                                    <p:anim calcmode="lin" valueType="num">
                                      <p:cBhvr additive="repl">
                                        <p:cTn id="7" dur="500" fill="hold"/>
                                        <p:tgtEl>
                                          <p:spTgt spid="14339">
                                            <p:txEl>
                                              <p:pRg st="2" end="2"/>
                                            </p:txEl>
                                          </p:spTgt>
                                        </p:tgtEl>
                                        <p:attrNameLst>
                                          <p:attrName>ppt_x</p:attrName>
                                        </p:attrNameLst>
                                      </p:cBhvr>
                                      <p:tavLst>
                                        <p:tav>
                                          <p:val>
                                            <p:strVal val="0-#ppt_w/2"/>
                                          </p:val>
                                        </p:tav>
                                        <p:tav>
                                          <p:val>
                                            <p:strVal val="#ppt_x"/>
                                          </p:val>
                                        </p:tav>
                                      </p:tavLst>
                                    </p:anim>
                                    <p:anim calcmode="lin" valueType="num">
                                      <p:cBhvr additive="repl">
                                        <p:cTn id="8" dur="500" fill="hold"/>
                                        <p:tgtEl>
                                          <p:spTgt spid="14339">
                                            <p:txEl>
                                              <p:pRg st="2" end="2"/>
                                            </p:txEl>
                                          </p:spTgt>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4339">
                                            <p:txEl>
                                              <p:pRg st="3" end="3"/>
                                            </p:txEl>
                                          </p:spTgt>
                                        </p:tgtEl>
                                        <p:attrNameLst>
                                          <p:attrName>style.visibility</p:attrName>
                                        </p:attrNameLst>
                                      </p:cBhvr>
                                      <p:to>
                                        <p:strVal val="visible"/>
                                      </p:to>
                                    </p:set>
                                    <p:anim calcmode="lin" valueType="num">
                                      <p:cBhvr additive="repl">
                                        <p:cTn id="13" dur="500" fill="hold"/>
                                        <p:tgtEl>
                                          <p:spTgt spid="14339">
                                            <p:txEl>
                                              <p:pRg st="3" end="3"/>
                                            </p:txEl>
                                          </p:spTgt>
                                        </p:tgtEl>
                                        <p:attrNameLst>
                                          <p:attrName>ppt_x</p:attrName>
                                        </p:attrNameLst>
                                      </p:cBhvr>
                                      <p:tavLst>
                                        <p:tav>
                                          <p:val>
                                            <p:strVal val="0-#ppt_w/2"/>
                                          </p:val>
                                        </p:tav>
                                        <p:tav>
                                          <p:val>
                                            <p:strVal val="#ppt_x"/>
                                          </p:val>
                                        </p:tav>
                                      </p:tavLst>
                                    </p:anim>
                                    <p:anim calcmode="lin" valueType="num">
                                      <p:cBhvr additive="repl">
                                        <p:cTn id="14" dur="500" fill="hold"/>
                                        <p:tgtEl>
                                          <p:spTgt spid="14339">
                                            <p:txEl>
                                              <p:pRg st="3" end="3"/>
                                            </p:txEl>
                                          </p:spTgt>
                                        </p:tgtEl>
                                        <p:attrNameLst>
                                          <p:attrName>ppt_y</p:attrName>
                                        </p:attrNameLst>
                                      </p:cBhvr>
                                      <p:tavLst>
                                        <p:tav>
                                          <p:val>
                                            <p:strVal val="#ppt_y"/>
                                          </p:val>
                                        </p:tav>
                                        <p:tav>
                                          <p:val>
                                            <p:strVal val="#ppt_y"/>
                                          </p:val>
                                        </p:tav>
                                      </p:tavLst>
                                    </p:anim>
                                  </p:childTnLst>
                                </p:cTn>
                              </p:par>
                              <p:par>
                                <p:cTn id="15" presetID="2" presetClass="entr" presetSubtype="8" fill="hold" nodeType="withEffect">
                                  <p:stCondLst>
                                    <p:cond delay="0"/>
                                  </p:stCondLst>
                                  <p:childTnLst>
                                    <p:set>
                                      <p:cBhvr additive="repl">
                                        <p:cTn id="16" dur="1" fill="hold">
                                          <p:stCondLst>
                                            <p:cond delay="0"/>
                                          </p:stCondLst>
                                        </p:cTn>
                                        <p:tgtEl>
                                          <p:spTgt spid="14339">
                                            <p:txEl>
                                              <p:pRg st="4" end="4"/>
                                            </p:txEl>
                                          </p:spTgt>
                                        </p:tgtEl>
                                        <p:attrNameLst>
                                          <p:attrName>style.visibility</p:attrName>
                                        </p:attrNameLst>
                                      </p:cBhvr>
                                      <p:to>
                                        <p:strVal val="visible"/>
                                      </p:to>
                                    </p:set>
                                    <p:anim calcmode="lin" valueType="num">
                                      <p:cBhvr additive="repl">
                                        <p:cTn id="17" dur="500" fill="hold"/>
                                        <p:tgtEl>
                                          <p:spTgt spid="14339">
                                            <p:txEl>
                                              <p:pRg st="4" end="4"/>
                                            </p:txEl>
                                          </p:spTgt>
                                        </p:tgtEl>
                                        <p:attrNameLst>
                                          <p:attrName>ppt_x</p:attrName>
                                        </p:attrNameLst>
                                      </p:cBhvr>
                                      <p:tavLst>
                                        <p:tav>
                                          <p:val>
                                            <p:strVal val="0-#ppt_w/2"/>
                                          </p:val>
                                        </p:tav>
                                        <p:tav>
                                          <p:val>
                                            <p:strVal val="#ppt_x"/>
                                          </p:val>
                                        </p:tav>
                                      </p:tavLst>
                                    </p:anim>
                                    <p:anim calcmode="lin" valueType="num">
                                      <p:cBhvr additive="repl">
                                        <p:cTn id="18" dur="500" fill="hold"/>
                                        <p:tgtEl>
                                          <p:spTgt spid="14339">
                                            <p:txEl>
                                              <p:pRg st="4" end="4"/>
                                            </p:txEl>
                                          </p:spTgt>
                                        </p:tgtEl>
                                        <p:attrNameLst>
                                          <p:attrName>ppt_y</p:attrName>
                                        </p:attrNameLst>
                                      </p:cBhvr>
                                      <p:tavLst>
                                        <p:tav>
                                          <p:val>
                                            <p:strVal val="#ppt_y"/>
                                          </p:val>
                                        </p:tav>
                                        <p:tav>
                                          <p:val>
                                            <p:strVal val="#ppt_y"/>
                                          </p:val>
                                        </p:tav>
                                      </p:tavLst>
                                    </p:anim>
                                  </p:childTnLst>
                                </p:cTn>
                              </p:par>
                              <p:par>
                                <p:cTn id="19" presetID="2" presetClass="entr" presetSubtype="8" fill="hold" nodeType="withEffect">
                                  <p:stCondLst>
                                    <p:cond delay="0"/>
                                  </p:stCondLst>
                                  <p:childTnLst>
                                    <p:set>
                                      <p:cBhvr additive="repl">
                                        <p:cTn id="20" dur="1" fill="hold">
                                          <p:stCondLst>
                                            <p:cond delay="0"/>
                                          </p:stCondLst>
                                        </p:cTn>
                                        <p:tgtEl>
                                          <p:spTgt spid="14339">
                                            <p:txEl>
                                              <p:pRg st="5" end="5"/>
                                            </p:txEl>
                                          </p:spTgt>
                                        </p:tgtEl>
                                        <p:attrNameLst>
                                          <p:attrName>style.visibility</p:attrName>
                                        </p:attrNameLst>
                                      </p:cBhvr>
                                      <p:to>
                                        <p:strVal val="visible"/>
                                      </p:to>
                                    </p:set>
                                    <p:anim calcmode="lin" valueType="num">
                                      <p:cBhvr additive="repl">
                                        <p:cTn id="21" dur="500" fill="hold"/>
                                        <p:tgtEl>
                                          <p:spTgt spid="14339">
                                            <p:txEl>
                                              <p:pRg st="5" end="5"/>
                                            </p:txEl>
                                          </p:spTgt>
                                        </p:tgtEl>
                                        <p:attrNameLst>
                                          <p:attrName>ppt_x</p:attrName>
                                        </p:attrNameLst>
                                      </p:cBhvr>
                                      <p:tavLst>
                                        <p:tav>
                                          <p:val>
                                            <p:strVal val="0-#ppt_w/2"/>
                                          </p:val>
                                        </p:tav>
                                        <p:tav>
                                          <p:val>
                                            <p:strVal val="#ppt_x"/>
                                          </p:val>
                                        </p:tav>
                                      </p:tavLst>
                                    </p:anim>
                                    <p:anim calcmode="lin" valueType="num">
                                      <p:cBhvr additive="repl">
                                        <p:cTn id="22" dur="500" fill="hold"/>
                                        <p:tgtEl>
                                          <p:spTgt spid="14339">
                                            <p:txEl>
                                              <p:pRg st="5" end="5"/>
                                            </p:txEl>
                                          </p:spTgt>
                                        </p:tgtEl>
                                        <p:attrNameLst>
                                          <p:attrName>ppt_y</p:attrName>
                                        </p:attrNameLst>
                                      </p:cBhvr>
                                      <p:tavLst>
                                        <p:tav>
                                          <p:val>
                                            <p:strVal val="#ppt_y"/>
                                          </p:val>
                                        </p:tav>
                                        <p:tav>
                                          <p:val>
                                            <p:strVal val="#ppt_y"/>
                                          </p:val>
                                        </p:tav>
                                      </p:tavLst>
                                    </p:anim>
                                  </p:childTnLst>
                                </p:cTn>
                              </p:par>
                              <p:par>
                                <p:cTn id="23" presetID="2" presetClass="entr" presetSubtype="8" fill="hold" nodeType="withEffect">
                                  <p:stCondLst>
                                    <p:cond delay="0"/>
                                  </p:stCondLst>
                                  <p:childTnLst>
                                    <p:set>
                                      <p:cBhvr additive="repl">
                                        <p:cTn id="24" dur="1" fill="hold">
                                          <p:stCondLst>
                                            <p:cond delay="0"/>
                                          </p:stCondLst>
                                        </p:cTn>
                                        <p:tgtEl>
                                          <p:spTgt spid="14339">
                                            <p:txEl>
                                              <p:pRg st="6" end="6"/>
                                            </p:txEl>
                                          </p:spTgt>
                                        </p:tgtEl>
                                        <p:attrNameLst>
                                          <p:attrName>style.visibility</p:attrName>
                                        </p:attrNameLst>
                                      </p:cBhvr>
                                      <p:to>
                                        <p:strVal val="visible"/>
                                      </p:to>
                                    </p:set>
                                    <p:anim calcmode="lin" valueType="num">
                                      <p:cBhvr additive="repl">
                                        <p:cTn id="25" dur="500" fill="hold"/>
                                        <p:tgtEl>
                                          <p:spTgt spid="14339">
                                            <p:txEl>
                                              <p:pRg st="6" end="6"/>
                                            </p:txEl>
                                          </p:spTgt>
                                        </p:tgtEl>
                                        <p:attrNameLst>
                                          <p:attrName>ppt_x</p:attrName>
                                        </p:attrNameLst>
                                      </p:cBhvr>
                                      <p:tavLst>
                                        <p:tav>
                                          <p:val>
                                            <p:strVal val="0-#ppt_w/2"/>
                                          </p:val>
                                        </p:tav>
                                        <p:tav>
                                          <p:val>
                                            <p:strVal val="#ppt_x"/>
                                          </p:val>
                                        </p:tav>
                                      </p:tavLst>
                                    </p:anim>
                                    <p:anim calcmode="lin" valueType="num">
                                      <p:cBhvr additive="repl">
                                        <p:cTn id="26" dur="500" fill="hold"/>
                                        <p:tgtEl>
                                          <p:spTgt spid="14339">
                                            <p:txEl>
                                              <p:pRg st="6" end="6"/>
                                            </p:txEl>
                                          </p:spTgt>
                                        </p:tgtEl>
                                        <p:attrNameLst>
                                          <p:attrName>ppt_y</p:attrName>
                                        </p:attrNameLst>
                                      </p:cBhvr>
                                      <p:tavLst>
                                        <p:tav>
                                          <p:val>
                                            <p:strVal val="#ppt_y"/>
                                          </p:val>
                                        </p:tav>
                                        <p:tav>
                                          <p:val>
                                            <p:strVal val="#ppt_y"/>
                                          </p:val>
                                        </p:tav>
                                      </p:tavLst>
                                    </p:anim>
                                  </p:childTnLst>
                                </p:cTn>
                              </p:par>
                              <p:par>
                                <p:cTn id="27" presetID="2" presetClass="entr" presetSubtype="8" fill="hold" nodeType="withEffect">
                                  <p:stCondLst>
                                    <p:cond delay="0"/>
                                  </p:stCondLst>
                                  <p:childTnLst>
                                    <p:set>
                                      <p:cBhvr additive="repl">
                                        <p:cTn id="28" dur="1" fill="hold">
                                          <p:stCondLst>
                                            <p:cond delay="0"/>
                                          </p:stCondLst>
                                        </p:cTn>
                                        <p:tgtEl>
                                          <p:spTgt spid="14339">
                                            <p:txEl>
                                              <p:pRg st="7" end="7"/>
                                            </p:txEl>
                                          </p:spTgt>
                                        </p:tgtEl>
                                        <p:attrNameLst>
                                          <p:attrName>style.visibility</p:attrName>
                                        </p:attrNameLst>
                                      </p:cBhvr>
                                      <p:to>
                                        <p:strVal val="visible"/>
                                      </p:to>
                                    </p:set>
                                    <p:anim calcmode="lin" valueType="num">
                                      <p:cBhvr additive="repl">
                                        <p:cTn id="29" dur="500" fill="hold"/>
                                        <p:tgtEl>
                                          <p:spTgt spid="14339">
                                            <p:txEl>
                                              <p:pRg st="7" end="7"/>
                                            </p:txEl>
                                          </p:spTgt>
                                        </p:tgtEl>
                                        <p:attrNameLst>
                                          <p:attrName>ppt_x</p:attrName>
                                        </p:attrNameLst>
                                      </p:cBhvr>
                                      <p:tavLst>
                                        <p:tav>
                                          <p:val>
                                            <p:strVal val="0-#ppt_w/2"/>
                                          </p:val>
                                        </p:tav>
                                        <p:tav>
                                          <p:val>
                                            <p:strVal val="#ppt_x"/>
                                          </p:val>
                                        </p:tav>
                                      </p:tavLst>
                                    </p:anim>
                                    <p:anim calcmode="lin" valueType="num">
                                      <p:cBhvr additive="repl">
                                        <p:cTn id="30" dur="500" fill="hold"/>
                                        <p:tgtEl>
                                          <p:spTgt spid="14339">
                                            <p:txEl>
                                              <p:pRg st="7" end="7"/>
                                            </p:txEl>
                                          </p:spTgt>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2" name="Picture 4">
            <a:extLst>
              <a:ext uri="{FF2B5EF4-FFF2-40B4-BE49-F238E27FC236}">
                <a16:creationId xmlns:a16="http://schemas.microsoft.com/office/drawing/2014/main" id="{EB012DD7-4F0F-9C48-96A4-10896D51D0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72" y="1196751"/>
            <a:ext cx="9140228" cy="56612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67283"/>
          </a:xfrm>
          <a:solidFill>
            <a:srgbClr val="324789"/>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Damascus, Capital of Aram (Syria) Judged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387989"/>
            <a:ext cx="9144000" cy="21130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“This message came to me concerning Damascus: </a:t>
            </a:r>
          </a:p>
          <a:p>
            <a:r>
              <a:rPr lang="en-US" sz="2800" dirty="0">
                <a:solidFill>
                  <a:srgbClr val="FFFFFF"/>
                </a:solidFill>
                <a:effectLst>
                  <a:glow rad="127000">
                    <a:srgbClr val="000000"/>
                  </a:glow>
                </a:effectLst>
              </a:rPr>
              <a:t>‘Look, the city of Damascus will disappear! </a:t>
            </a:r>
          </a:p>
          <a:p>
            <a:r>
              <a:rPr lang="en-US" sz="2800" dirty="0">
                <a:solidFill>
                  <a:srgbClr val="FFFFFF"/>
                </a:solidFill>
                <a:effectLst>
                  <a:glow rad="127000">
                    <a:srgbClr val="000000"/>
                  </a:glow>
                </a:effectLst>
              </a:rPr>
              <a:t>It will become a heap of ruins’”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 17:1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385425534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3" name="Rectangle 2">
            <a:extLst>
              <a:ext uri="{FF2B5EF4-FFF2-40B4-BE49-F238E27FC236}">
                <a16:creationId xmlns:a16="http://schemas.microsoft.com/office/drawing/2014/main" id="{008305C5-705F-0242-9ADB-E6F72C1E4DAA}"/>
              </a:ext>
            </a:extLst>
          </p:cNvPr>
          <p:cNvSpPr txBox="1">
            <a:spLocks noChangeArrowheads="1"/>
          </p:cNvSpPr>
          <p:nvPr/>
        </p:nvSpPr>
        <p:spPr bwMode="auto">
          <a:xfrm>
            <a:off x="3781854" y="2502571"/>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17</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27474839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2">
            <a:extLst>
              <a:ext uri="{FF2B5EF4-FFF2-40B4-BE49-F238E27FC236}">
                <a16:creationId xmlns:a16="http://schemas.microsoft.com/office/drawing/2014/main" id="{BD67CD46-C1B0-6F49-B4D3-072F2BF53D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33" y="789384"/>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2659"/>
          </a:xfrm>
          <a:solidFill>
            <a:srgbClr val="7030A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SG" sz="3600" b="1" dirty="0">
                <a:effectLst>
                  <a:glow rad="127000">
                    <a:schemeClr val="tx1"/>
                  </a:glow>
                </a:effectLst>
                <a:latin typeface="Arial" charset="0"/>
                <a:ea typeface="ＭＳ Ｐゴシック" charset="0"/>
                <a:cs typeface="ＭＳ Ｐゴシック" charset="0"/>
              </a:rPr>
              <a:t>Israel Also Judged with Damascus</a:t>
            </a:r>
            <a:endParaRPr lang="en-US" sz="3600" b="1" dirty="0">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512" y="1412776"/>
            <a:ext cx="9144000" cy="5472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“‘The towns of Aroer will be deserted. </a:t>
            </a:r>
          </a:p>
          <a:p>
            <a:r>
              <a:rPr lang="en-US" sz="2800" dirty="0">
                <a:solidFill>
                  <a:srgbClr val="FFFFFF"/>
                </a:solidFill>
                <a:effectLst>
                  <a:glow rad="127000">
                    <a:srgbClr val="000000"/>
                  </a:glow>
                </a:effectLst>
              </a:rPr>
              <a:t>Flocks will graze in the streets and lie down undisturbed, </a:t>
            </a:r>
          </a:p>
          <a:p>
            <a:r>
              <a:rPr lang="en-US" sz="2800" dirty="0">
                <a:solidFill>
                  <a:srgbClr val="FFFFFF"/>
                </a:solidFill>
                <a:effectLst>
                  <a:glow rad="127000">
                    <a:srgbClr val="000000"/>
                  </a:glow>
                </a:effectLst>
              </a:rPr>
              <a:t>with no one to chase them away. </a:t>
            </a:r>
          </a:p>
          <a:p>
            <a:r>
              <a:rPr lang="en-US" sz="2800" baseline="30000" dirty="0">
                <a:solidFill>
                  <a:srgbClr val="FFFFFF"/>
                </a:solidFill>
                <a:effectLst>
                  <a:glow rad="127000">
                    <a:srgbClr val="000000"/>
                  </a:glow>
                </a:effectLst>
              </a:rPr>
              <a:t>3 </a:t>
            </a:r>
            <a:r>
              <a:rPr lang="en-US" sz="2800" dirty="0">
                <a:solidFill>
                  <a:srgbClr val="FFFFFF"/>
                </a:solidFill>
                <a:effectLst>
                  <a:glow rad="127000">
                    <a:srgbClr val="000000"/>
                  </a:glow>
                </a:effectLst>
              </a:rPr>
              <a:t>The fortified towns of Israel will also be destroyed, </a:t>
            </a:r>
          </a:p>
          <a:p>
            <a:r>
              <a:rPr lang="en-US" sz="2800" dirty="0">
                <a:solidFill>
                  <a:srgbClr val="FFFFFF"/>
                </a:solidFill>
                <a:effectLst>
                  <a:glow rad="127000">
                    <a:srgbClr val="000000"/>
                  </a:glow>
                </a:effectLst>
              </a:rPr>
              <a:t>and the royal power of Damascus will end. </a:t>
            </a:r>
          </a:p>
          <a:p>
            <a:r>
              <a:rPr lang="en-US" sz="2800" dirty="0">
                <a:solidFill>
                  <a:srgbClr val="FFFFFF"/>
                </a:solidFill>
                <a:effectLst>
                  <a:glow rad="127000">
                    <a:srgbClr val="000000"/>
                  </a:glow>
                </a:effectLst>
              </a:rPr>
              <a:t>All that remains of Syria </a:t>
            </a:r>
          </a:p>
          <a:p>
            <a:r>
              <a:rPr lang="en-US" sz="2800" dirty="0">
                <a:solidFill>
                  <a:srgbClr val="FFFFFF"/>
                </a:solidFill>
                <a:effectLst>
                  <a:glow rad="127000">
                    <a:srgbClr val="000000"/>
                  </a:glow>
                </a:effectLst>
              </a:rPr>
              <a:t>will share the fate of Israel’s departed glory,’ </a:t>
            </a:r>
          </a:p>
          <a:p>
            <a:r>
              <a:rPr lang="en-US" sz="2800" dirty="0">
                <a:solidFill>
                  <a:srgbClr val="FFFFFF"/>
                </a:solidFill>
                <a:effectLst>
                  <a:glow rad="127000">
                    <a:srgbClr val="000000"/>
                  </a:glow>
                </a:effectLst>
              </a:rPr>
              <a:t>declares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of Heaven’s Armies” </a:t>
            </a:r>
          </a:p>
          <a:p>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17:2-3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4676450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charset="0"/>
                <a:ea typeface="ＭＳ Ｐゴシック"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Fall of Samaria</a:t>
            </a:r>
          </a:p>
        </p:txBody>
      </p:sp>
      <p:sp>
        <p:nvSpPr>
          <p:cNvPr id="73738" name="Text Box 10"/>
          <p:cNvSpPr txBox="1">
            <a:spLocks noChangeArrowheads="1"/>
          </p:cNvSpPr>
          <p:nvPr/>
        </p:nvSpPr>
        <p:spPr bwMode="auto">
          <a:xfrm>
            <a:off x="685800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Finally, in the ninth year of King Hoshea</a:t>
            </a:r>
            <a:r>
              <a:rPr kumimoji="0" lang="fr-FR" sz="2000" b="1" i="0" u="none" strike="noStrike" kern="1200" cap="none" spc="0" normalizeH="0" baseline="0" noProof="0">
                <a:ln>
                  <a:noFill/>
                </a:ln>
                <a:solidFill>
                  <a:srgbClr val="FFFFFF"/>
                </a:solidFill>
                <a:effectLst/>
                <a:uLnTx/>
                <a:uFillTx/>
                <a:latin typeface="Geneva" charset="0"/>
                <a:ea typeface="ＭＳ Ｐゴシック" charset="0"/>
              </a:rPr>
              <a:t>'</a:t>
            </a: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s reign, Samaria fell, and the people of Israel were exiled to Assyria. They were settled in colonies in Halah, along the banks of the Habor River in Gozan,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p:txBody>
      </p:sp>
      <p:sp>
        <p:nvSpPr>
          <p:cNvPr id="73740" name="Text Box 12"/>
          <p:cNvSpPr txBox="1">
            <a:spLocks noChangeArrowheads="1"/>
          </p:cNvSpPr>
          <p:nvPr/>
        </p:nvSpPr>
        <p:spPr bwMode="auto">
          <a:xfrm>
            <a:off x="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eneva" charset="0"/>
                <a:ea typeface="ＭＳ Ｐゴシック" charset="0"/>
              </a:rPr>
              <a:t>And the king of Assyria transported groups of people from Babylon, </a:t>
            </a:r>
            <a:r>
              <a:rPr kumimoji="0" lang="en-US" sz="2000" b="1" i="0" u="none" strike="noStrike" kern="1200" cap="none" spc="0" normalizeH="0" baseline="0" noProof="0" dirty="0" err="1">
                <a:ln>
                  <a:noFill/>
                </a:ln>
                <a:solidFill>
                  <a:srgbClr val="FFFFFF"/>
                </a:solidFill>
                <a:effectLst/>
                <a:uLnTx/>
                <a:uFillTx/>
                <a:latin typeface="Geneva" charset="0"/>
                <a:ea typeface="ＭＳ Ｐゴシック" charset="0"/>
              </a:rPr>
              <a:t>Cuthah</a:t>
            </a:r>
            <a:r>
              <a:rPr kumimoji="0" lang="en-US" sz="2000" b="1" i="0" u="none" strike="noStrike" kern="1200" cap="none" spc="0" normalizeH="0" baseline="0" noProof="0" dirty="0">
                <a:ln>
                  <a:noFill/>
                </a:ln>
                <a:solidFill>
                  <a:srgbClr val="FFFFFF"/>
                </a:solidFill>
                <a:effectLst/>
                <a:uLnTx/>
                <a:uFillTx/>
                <a:latin typeface="Geneva" charset="0"/>
                <a:ea typeface="ＭＳ Ｐゴシック" charset="0"/>
              </a:rPr>
              <a:t>, </a:t>
            </a:r>
            <a:r>
              <a:rPr kumimoji="0" lang="en-US" sz="2000" b="1" i="0" u="none" strike="noStrike" kern="1200" cap="none" spc="0" normalizeH="0" baseline="0" noProof="0" dirty="0" err="1">
                <a:ln>
                  <a:noFill/>
                </a:ln>
                <a:solidFill>
                  <a:srgbClr val="FFFFFF"/>
                </a:solidFill>
                <a:effectLst/>
                <a:uLnTx/>
                <a:uFillTx/>
                <a:latin typeface="Geneva" charset="0"/>
                <a:ea typeface="ＭＳ Ｐゴシック" charset="0"/>
              </a:rPr>
              <a:t>Avva</a:t>
            </a:r>
            <a:r>
              <a:rPr kumimoji="0" lang="en-US" sz="2000" b="1" i="0" u="none" strike="noStrike" kern="1200" cap="none" spc="0" normalizeH="0" baseline="0" noProof="0" dirty="0">
                <a:ln>
                  <a:noFill/>
                </a:ln>
                <a:solidFill>
                  <a:srgbClr val="FFFFFF"/>
                </a:solidFill>
                <a:effectLst/>
                <a:uLnTx/>
                <a:uFillTx/>
                <a:latin typeface="Geneva" charset="0"/>
                <a:ea typeface="ＭＳ Ｐゴシック" charset="0"/>
              </a:rPr>
              <a:t>,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eneva" charset="0"/>
                <a:ea typeface="ＭＳ Ｐゴシック"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26" charset="0"/>
                <a:ea typeface="ＭＳ Ｐゴシック" charset="0"/>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18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8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extLst>
      <p:ext uri="{BB962C8B-B14F-4D97-AF65-F5344CB8AC3E}">
        <p14:creationId xmlns:p14="http://schemas.microsoft.com/office/powerpoint/2010/main" val="38753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18</a:t>
            </a:r>
          </a:p>
        </p:txBody>
      </p:sp>
    </p:spTree>
    <p:extLst>
      <p:ext uri="{BB962C8B-B14F-4D97-AF65-F5344CB8AC3E}">
        <p14:creationId xmlns:p14="http://schemas.microsoft.com/office/powerpoint/2010/main" val="511668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4057650" cy="2554288"/>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The Name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The Location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a:ea typeface="ＭＳ Ｐゴシック" charset="0"/>
                <a:cs typeface="Arial"/>
              </a:rPr>
              <a:t>The Tower of Babel</a:t>
            </a: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Babylon</a:t>
            </a: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21" name="Text Box 7"/>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136</a:t>
            </a: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Assyria</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Philistia</a:t>
            </a:r>
          </a:p>
        </p:txBody>
      </p:sp>
      <p:sp>
        <p:nvSpPr>
          <p:cNvPr id="20" name="TextBox 19"/>
          <p:cNvSpPr txBox="1"/>
          <p:nvPr/>
        </p:nvSpPr>
        <p:spPr>
          <a:xfrm>
            <a:off x="611560" y="6195570"/>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Sudan</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Babylon</a:t>
            </a:r>
          </a:p>
        </p:txBody>
      </p:sp>
      <p:sp>
        <p:nvSpPr>
          <p:cNvPr id="15" name="Rectangle 2">
            <a:extLst>
              <a:ext uri="{FF2B5EF4-FFF2-40B4-BE49-F238E27FC236}">
                <a16:creationId xmlns:a16="http://schemas.microsoft.com/office/drawing/2014/main" id="{1BB8617C-4987-2F4E-8A30-84428DCE041C}"/>
              </a:ext>
            </a:extLst>
          </p:cNvPr>
          <p:cNvSpPr txBox="1">
            <a:spLocks noChangeArrowheads="1"/>
          </p:cNvSpPr>
          <p:nvPr/>
        </p:nvSpPr>
        <p:spPr bwMode="auto">
          <a:xfrm>
            <a:off x="885172" y="5513309"/>
            <a:ext cx="1256074" cy="682261"/>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800" b="1" i="0" u="none" strike="noStrike" kern="0" cap="none" spc="0" normalizeH="0" baseline="0" noProof="0" dirty="0">
                <a:ln>
                  <a:noFill/>
                </a:ln>
                <a:solidFill>
                  <a:srgbClr val="FFFFFF"/>
                </a:solidFill>
                <a:effectLst/>
                <a:uLnTx/>
                <a:uFillTx/>
                <a:latin typeface="Arial" charset="0"/>
                <a:ea typeface="ＭＳ Ｐゴシック" charset="0"/>
              </a:rPr>
              <a:t>18</a:t>
            </a:r>
            <a:endParaRPr kumimoji="1"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5" name="Line Callout 1 (Accent Bar) 4">
            <a:extLst>
              <a:ext uri="{FF2B5EF4-FFF2-40B4-BE49-F238E27FC236}">
                <a16:creationId xmlns:a16="http://schemas.microsoft.com/office/drawing/2014/main" id="{297ECBE0-EB63-CE46-8967-DDB75B774F72}"/>
              </a:ext>
            </a:extLst>
          </p:cNvPr>
          <p:cNvSpPr/>
          <p:nvPr/>
        </p:nvSpPr>
        <p:spPr bwMode="auto">
          <a:xfrm>
            <a:off x="2553177" y="1440382"/>
            <a:ext cx="6590823" cy="5372995"/>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“Listen, Ethiopia [Sudan]—</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land of fluttering sails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that lies at the headwaters of the Nile,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that sends ambassadors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in swift boats down the river.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 swift messengers!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Take a message to a tall,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smooth-skinned people,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who are feared far and wide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for their conquests and destruction,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and whose land is divided by rivers” </a:t>
            </a:r>
          </a:p>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(Isaiah 18:1-2 NLT)</a:t>
            </a:r>
          </a:p>
        </p:txBody>
      </p:sp>
      <p:pic>
        <p:nvPicPr>
          <p:cNvPr id="21" name="Picture 2">
            <a:extLst>
              <a:ext uri="{FF2B5EF4-FFF2-40B4-BE49-F238E27FC236}">
                <a16:creationId xmlns:a16="http://schemas.microsoft.com/office/drawing/2014/main" id="{DE71C745-C417-F742-9197-AC1048E4D06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924" y="1291154"/>
            <a:ext cx="2528957"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10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3000" fill="hold"/>
                                        <p:tgtEl>
                                          <p:spTgt spid="5"/>
                                        </p:tgtEl>
                                        <p:attrNameLst>
                                          <p:attrName>ppt_w</p:attrName>
                                        </p:attrNameLst>
                                      </p:cBhvr>
                                      <p:tavLst>
                                        <p:tav tm="0">
                                          <p:val>
                                            <p:strVal val="#ppt_w*0.70"/>
                                          </p:val>
                                        </p:tav>
                                        <p:tav tm="100000">
                                          <p:val>
                                            <p:strVal val="#ppt_w"/>
                                          </p:val>
                                        </p:tav>
                                      </p:tavLst>
                                    </p:anim>
                                    <p:anim calcmode="lin" valueType="num">
                                      <p:cBhvr>
                                        <p:cTn id="15" dur="3000" fill="hold"/>
                                        <p:tgtEl>
                                          <p:spTgt spid="5"/>
                                        </p:tgtEl>
                                        <p:attrNameLst>
                                          <p:attrName>ppt_h</p:attrName>
                                        </p:attrNameLst>
                                      </p:cBhvr>
                                      <p:tavLst>
                                        <p:tav tm="0">
                                          <p:val>
                                            <p:strVal val="#ppt_h"/>
                                          </p:val>
                                        </p:tav>
                                        <p:tav tm="100000">
                                          <p:val>
                                            <p:strVal val="#ppt_h"/>
                                          </p:val>
                                        </p:tav>
                                      </p:tavLst>
                                    </p:anim>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Eden</a:t>
            </a:r>
          </a:p>
        </p:txBody>
      </p:sp>
      <p:sp>
        <p:nvSpPr>
          <p:cNvPr id="277508"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Tigris</a:t>
            </a:r>
          </a:p>
        </p:txBody>
      </p:sp>
      <p:sp>
        <p:nvSpPr>
          <p:cNvPr id="277509"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Euphrates</a:t>
            </a:r>
          </a:p>
        </p:txBody>
      </p:sp>
      <p:sp>
        <p:nvSpPr>
          <p:cNvPr id="59397" name="Text Box 6"/>
          <p:cNvSpPr txBox="1">
            <a:spLocks noChangeArrowheads="1"/>
          </p:cNvSpPr>
          <p:nvPr/>
        </p:nvSpPr>
        <p:spPr bwMode="auto">
          <a:xfrm>
            <a:off x="4495800" y="6858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Genesis 2:10-14</a:t>
            </a:r>
          </a:p>
        </p:txBody>
      </p:sp>
      <p:sp>
        <p:nvSpPr>
          <p:cNvPr id="59398"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sz="3200" b="1" dirty="0">
                <a:latin typeface="Arial" panose="020B0604020202020204" pitchFamily="34" charset="0"/>
                <a:cs typeface="Arial" panose="020B0604020202020204" pitchFamily="34" charset="0"/>
              </a:rPr>
              <a:t>Two Suggested Locations of Eden</a:t>
            </a:r>
          </a:p>
        </p:txBody>
      </p:sp>
      <p:sp>
        <p:nvSpPr>
          <p:cNvPr id="277513" name="Text Box 9"/>
          <p:cNvSpPr txBox="1">
            <a:spLocks noChangeArrowheads="1"/>
          </p:cNvSpPr>
          <p:nvPr/>
        </p:nvSpPr>
        <p:spPr bwMode="auto">
          <a:xfrm>
            <a:off x="0" y="762000"/>
            <a:ext cx="2209800" cy="523220"/>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Barry Beitzel, </a:t>
            </a: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p>
        </p:txBody>
      </p:sp>
      <p:sp>
        <p:nvSpPr>
          <p:cNvPr id="277514" name="Text Box 10"/>
          <p:cNvSpPr txBox="1">
            <a:spLocks noChangeArrowheads="1"/>
          </p:cNvSpPr>
          <p:nvPr/>
        </p:nvSpPr>
        <p:spPr bwMode="auto">
          <a:xfrm>
            <a:off x="2514600" y="4676775"/>
            <a:ext cx="3429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Pishon?</a:t>
            </a:r>
            <a:b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(Saudi Arabia)</a:t>
            </a:r>
          </a:p>
        </p:txBody>
      </p:sp>
      <p:sp>
        <p:nvSpPr>
          <p:cNvPr id="277515" name="Text Box 11"/>
          <p:cNvSpPr txBox="1">
            <a:spLocks noChangeArrowheads="1"/>
          </p:cNvSpPr>
          <p:nvPr/>
        </p:nvSpPr>
        <p:spPr bwMode="auto">
          <a:xfrm>
            <a:off x="0" y="4676775"/>
            <a:ext cx="2667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Gihon?</a:t>
            </a:r>
            <a:b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(Ethiopia)</a:t>
            </a: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21</a:t>
            </a:r>
          </a:p>
        </p:txBody>
      </p:sp>
      <p:sp>
        <p:nvSpPr>
          <p:cNvPr id="2" name="Text Box 3">
            <a:extLst>
              <a:ext uri="{FF2B5EF4-FFF2-40B4-BE49-F238E27FC236}">
                <a16:creationId xmlns:a16="http://schemas.microsoft.com/office/drawing/2014/main" id="{0D30E539-0224-FA26-E4A8-AD437A18C75E}"/>
              </a:ext>
            </a:extLst>
          </p:cNvPr>
          <p:cNvSpPr txBox="1">
            <a:spLocks noChangeArrowheads="1"/>
          </p:cNvSpPr>
          <p:nvPr/>
        </p:nvSpPr>
        <p:spPr bwMode="auto">
          <a:xfrm>
            <a:off x="5524500" y="1627414"/>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Mt Ararat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7507"/>
                                        </p:tgtEl>
                                        <p:attrNameLst>
                                          <p:attrName>style.visibility</p:attrName>
                                        </p:attrNameLst>
                                      </p:cBhvr>
                                      <p:to>
                                        <p:strVal val="visible"/>
                                      </p:to>
                                    </p:set>
                                    <p:anim calcmode="lin" valueType="num">
                                      <p:cBhvr>
                                        <p:cTn id="27" dur="500" fill="hold"/>
                                        <p:tgtEl>
                                          <p:spTgt spid="277507"/>
                                        </p:tgtEl>
                                        <p:attrNameLst>
                                          <p:attrName>ppt_w</p:attrName>
                                        </p:attrNameLst>
                                      </p:cBhvr>
                                      <p:tavLst>
                                        <p:tav tm="0">
                                          <p:val>
                                            <p:fltVal val="0"/>
                                          </p:val>
                                        </p:tav>
                                        <p:tav tm="100000">
                                          <p:val>
                                            <p:strVal val="#ppt_w"/>
                                          </p:val>
                                        </p:tav>
                                      </p:tavLst>
                                    </p:anim>
                                    <p:anim calcmode="lin" valueType="num">
                                      <p:cBhvr>
                                        <p:cTn id="28" dur="500" fill="hold"/>
                                        <p:tgtEl>
                                          <p:spTgt spid="277507"/>
                                        </p:tgtEl>
                                        <p:attrNameLst>
                                          <p:attrName>ppt_h</p:attrName>
                                        </p:attrNameLst>
                                      </p:cBhvr>
                                      <p:tavLst>
                                        <p:tav tm="0">
                                          <p:val>
                                            <p:fltVal val="0"/>
                                          </p:val>
                                        </p:tav>
                                        <p:tav tm="100000">
                                          <p:val>
                                            <p:strVal val="#ppt_h"/>
                                          </p:val>
                                        </p:tav>
                                      </p:tavLst>
                                    </p:anim>
                                    <p:anim calcmode="lin" valueType="num">
                                      <p:cBhvr>
                                        <p:cTn id="29" dur="500" fill="hold"/>
                                        <p:tgtEl>
                                          <p:spTgt spid="277507"/>
                                        </p:tgtEl>
                                        <p:attrNameLst>
                                          <p:attrName>style.rotation</p:attrName>
                                        </p:attrNameLst>
                                      </p:cBhvr>
                                      <p:tavLst>
                                        <p:tav tm="0">
                                          <p:val>
                                            <p:fltVal val="360"/>
                                          </p:val>
                                        </p:tav>
                                        <p:tav tm="100000">
                                          <p:val>
                                            <p:fltVal val="0"/>
                                          </p:val>
                                        </p:tav>
                                      </p:tavLst>
                                    </p:anim>
                                    <p:animEffect transition="in" filter="fade">
                                      <p:cBhvr>
                                        <p:cTn id="30" dur="500"/>
                                        <p:tgtEl>
                                          <p:spTgt spid="27750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 calcmode="lin" valueType="num">
                                      <p:cBhvr>
                                        <p:cTn id="37" dur="500" fill="hold"/>
                                        <p:tgtEl>
                                          <p:spTgt spid="2"/>
                                        </p:tgtEl>
                                        <p:attrNameLst>
                                          <p:attrName>style.rotation</p:attrName>
                                        </p:attrNameLst>
                                      </p:cBhvr>
                                      <p:tavLst>
                                        <p:tav tm="0">
                                          <p:val>
                                            <p:fltVal val="360"/>
                                          </p:val>
                                        </p:tav>
                                        <p:tav tm="100000">
                                          <p:val>
                                            <p:fltVal val="0"/>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p:bldP spid="277508" grpId="0"/>
      <p:bldP spid="277509" grpId="0"/>
      <p:bldP spid="277514" grpId="0"/>
      <p:bldP spid="277515" grpId="0"/>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Mesopotamian Cush First Noted in Genesis 2</a:t>
            </a:r>
            <a:endParaRPr kumimoji="1" lang="en-US" altLang="zh-CN" sz="1800" b="1" dirty="0">
              <a:solidFill>
                <a:schemeClr val="bg1"/>
              </a:solidFill>
              <a:latin typeface="Arial" charset="0"/>
            </a:endParaRPr>
          </a:p>
        </p:txBody>
      </p:sp>
      <p:sp>
        <p:nvSpPr>
          <p:cNvPr id="12" name="TextBox 11"/>
          <p:cNvSpPr txBox="1"/>
          <p:nvPr/>
        </p:nvSpPr>
        <p:spPr>
          <a:xfrm>
            <a:off x="4981109" y="901308"/>
            <a:ext cx="1436612"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Eden</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Egypt</a:t>
            </a:r>
          </a:p>
        </p:txBody>
      </p:sp>
      <p:sp>
        <p:nvSpPr>
          <p:cNvPr id="18" name="TextBox 17"/>
          <p:cNvSpPr txBox="1"/>
          <p:nvPr/>
        </p:nvSpPr>
        <p:spPr>
          <a:xfrm>
            <a:off x="4280653" y="2780928"/>
            <a:ext cx="189186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Havilah?</a:t>
            </a:r>
          </a:p>
        </p:txBody>
      </p:sp>
      <p:sp>
        <p:nvSpPr>
          <p:cNvPr id="20" name="TextBox 19"/>
          <p:cNvSpPr txBox="1"/>
          <p:nvPr/>
        </p:nvSpPr>
        <p:spPr>
          <a:xfrm>
            <a:off x="572979" y="6131115"/>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Sudan</a:t>
            </a:r>
          </a:p>
        </p:txBody>
      </p:sp>
      <p:sp>
        <p:nvSpPr>
          <p:cNvPr id="22" name="TextBox 21"/>
          <p:cNvSpPr txBox="1"/>
          <p:nvPr/>
        </p:nvSpPr>
        <p:spPr>
          <a:xfrm>
            <a:off x="6360387" y="2784215"/>
            <a:ext cx="14590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Cush?</a:t>
            </a: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051720" y="3429000"/>
            <a:ext cx="7134409" cy="341632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“A river flowed from the land of Eden, watering the garden and then dividing into four branches.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11</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first branch, called the Pishon, flowed around the entire land of Havilah, where gold is found.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12</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gold of that land is exceptionally pure; aromatic resin and onyx stone are also found there.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13</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mn-cs"/>
              </a:rPr>
              <a:t>The second branch, called the Gihon, flowed around the entire land of Cush</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 (Genesis 2:10-13 NLT)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3" name="TextBox 2">
            <a:extLst>
              <a:ext uri="{FF2B5EF4-FFF2-40B4-BE49-F238E27FC236}">
                <a16:creationId xmlns:a16="http://schemas.microsoft.com/office/drawing/2014/main" id="{6DBD3A55-26C2-0A25-79E8-1D7C63816E0B}"/>
              </a:ext>
            </a:extLst>
          </p:cNvPr>
          <p:cNvSpPr txBox="1"/>
          <p:nvPr/>
        </p:nvSpPr>
        <p:spPr>
          <a:xfrm rot="18834425">
            <a:off x="4507915" y="1965554"/>
            <a:ext cx="138211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Pishon</a:t>
            </a:r>
          </a:p>
        </p:txBody>
      </p:sp>
      <p:sp>
        <p:nvSpPr>
          <p:cNvPr id="5" name="TextBox 4">
            <a:extLst>
              <a:ext uri="{FF2B5EF4-FFF2-40B4-BE49-F238E27FC236}">
                <a16:creationId xmlns:a16="http://schemas.microsoft.com/office/drawing/2014/main" id="{630614BB-3742-7B4F-28C5-746AFEFC41A2}"/>
              </a:ext>
            </a:extLst>
          </p:cNvPr>
          <p:cNvSpPr txBox="1"/>
          <p:nvPr/>
        </p:nvSpPr>
        <p:spPr>
          <a:xfrm rot="2576718">
            <a:off x="6055057" y="1917953"/>
            <a:ext cx="12218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Gihon</a:t>
            </a: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P spid="3"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uk-UA"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uk-UA"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0231182"/>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en-US" dirty="0"/>
              <a:t>Correct Location of Cush</a:t>
            </a: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Osaka"/>
              </a:rPr>
              <a:t>http://</a:t>
            </a:r>
            <a:r>
              <a:rPr kumimoji="0" lang="en-US" sz="1400" b="1" i="0" u="none" strike="noStrike" kern="0" cap="none" spc="0" normalizeH="0" baseline="0" noProof="0" dirty="0" err="1">
                <a:ln>
                  <a:noFill/>
                </a:ln>
                <a:solidFill>
                  <a:srgbClr val="FFFFFF"/>
                </a:solidFill>
                <a:effectLst/>
                <a:uLnTx/>
                <a:uFillTx/>
                <a:latin typeface="Arial"/>
                <a:ea typeface="Osaka"/>
              </a:rPr>
              <a:t>arab-israelites.tripod.com</a:t>
            </a:r>
            <a:r>
              <a:rPr kumimoji="0" lang="en-US" sz="1400" b="1" i="0" u="none" strike="noStrike" kern="0" cap="none" spc="0" normalizeH="0" baseline="0" noProof="0" dirty="0">
                <a:ln>
                  <a:noFill/>
                </a:ln>
                <a:solidFill>
                  <a:srgbClr val="FFFFFF"/>
                </a:solidFill>
                <a:effectLst/>
                <a:uLnTx/>
                <a:uFillTx/>
                <a:latin typeface="Arial"/>
                <a:ea typeface="Osaka"/>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This is not the Cush of Genesis but a later settlement between Egypt and Sudan as part of Nubia stretching from Aswan, Egypt to Khartoum, Sudan</a:t>
            </a: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Cush</a:t>
            </a:r>
          </a:p>
        </p:txBody>
      </p:sp>
    </p:spTree>
    <p:extLst>
      <p:ext uri="{BB962C8B-B14F-4D97-AF65-F5344CB8AC3E}">
        <p14:creationId xmlns:p14="http://schemas.microsoft.com/office/powerpoint/2010/main" val="2044428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Assyrians to Be Destroyed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987824" y="1124743"/>
            <a:ext cx="6192687" cy="5703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“All you people of the world, </a:t>
            </a:r>
          </a:p>
          <a:p>
            <a:r>
              <a:rPr lang="en-US" sz="2800" dirty="0">
                <a:solidFill>
                  <a:srgbClr val="FFFFFF"/>
                </a:solidFill>
                <a:effectLst>
                  <a:glow rad="127000">
                    <a:srgbClr val="000000"/>
                  </a:glow>
                </a:effectLst>
              </a:rPr>
              <a:t>everyone who lives on the earth— </a:t>
            </a:r>
          </a:p>
          <a:p>
            <a:r>
              <a:rPr lang="en-US" sz="2800" dirty="0">
                <a:solidFill>
                  <a:srgbClr val="FFFFFF"/>
                </a:solidFill>
                <a:effectLst>
                  <a:glow rad="127000">
                    <a:srgbClr val="000000"/>
                  </a:glow>
                </a:effectLst>
              </a:rPr>
              <a:t>when I raise my battle flag on the mountain, look! </a:t>
            </a:r>
          </a:p>
          <a:p>
            <a:r>
              <a:rPr lang="en-US" sz="2800" dirty="0">
                <a:solidFill>
                  <a:srgbClr val="FFFFFF"/>
                </a:solidFill>
                <a:effectLst>
                  <a:glow rad="127000">
                    <a:srgbClr val="000000"/>
                  </a:glow>
                </a:effectLst>
              </a:rPr>
              <a:t>When I blow the ram’s horn, listen! </a:t>
            </a:r>
          </a:p>
          <a:p>
            <a:r>
              <a:rPr lang="en-US" sz="2800" baseline="30000" dirty="0">
                <a:solidFill>
                  <a:srgbClr val="FFFFFF"/>
                </a:solidFill>
                <a:effectLst>
                  <a:glow rad="127000">
                    <a:srgbClr val="000000"/>
                  </a:glow>
                </a:effectLst>
              </a:rPr>
              <a:t>4 </a:t>
            </a:r>
            <a:r>
              <a:rPr lang="en-US" sz="2800" dirty="0">
                <a:solidFill>
                  <a:srgbClr val="FFFFFF"/>
                </a:solidFill>
                <a:effectLst>
                  <a:glow rad="127000">
                    <a:srgbClr val="000000"/>
                  </a:glow>
                </a:effectLst>
              </a:rPr>
              <a:t>For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has told me this: </a:t>
            </a:r>
          </a:p>
          <a:p>
            <a:r>
              <a:rPr lang="en-US" sz="2800" dirty="0">
                <a:solidFill>
                  <a:srgbClr val="FFFFFF"/>
                </a:solidFill>
                <a:effectLst>
                  <a:glow rad="127000">
                    <a:srgbClr val="000000"/>
                  </a:glow>
                </a:effectLst>
              </a:rPr>
              <a:t>‘I will watch quietly from my dwelling place— </a:t>
            </a:r>
          </a:p>
          <a:p>
            <a:r>
              <a:rPr lang="en-US" sz="2800" dirty="0">
                <a:solidFill>
                  <a:srgbClr val="FFFFFF"/>
                </a:solidFill>
                <a:effectLst>
                  <a:glow rad="127000">
                    <a:srgbClr val="000000"/>
                  </a:glow>
                </a:effectLst>
              </a:rPr>
              <a:t>as quietly as the heat rises on a summer day, </a:t>
            </a:r>
          </a:p>
          <a:p>
            <a:r>
              <a:rPr lang="en-US" sz="2800" dirty="0">
                <a:solidFill>
                  <a:srgbClr val="FFFFFF"/>
                </a:solidFill>
                <a:effectLst>
                  <a:glow rad="127000">
                    <a:srgbClr val="000000"/>
                  </a:glow>
                </a:effectLst>
              </a:rPr>
              <a:t>or as the morning dew forms during the harvest’”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18:3-4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23650" name="Picture 2">
            <a:extLst>
              <a:ext uri="{FF2B5EF4-FFF2-40B4-BE49-F238E27FC236}">
                <a16:creationId xmlns:a16="http://schemas.microsoft.com/office/drawing/2014/main" id="{98318B5D-FAD0-8244-9EEB-4E1081F1E0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69783"/>
            <a:ext cx="3009286" cy="475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668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4" name="Picture 2">
            <a:extLst>
              <a:ext uri="{FF2B5EF4-FFF2-40B4-BE49-F238E27FC236}">
                <a16:creationId xmlns:a16="http://schemas.microsoft.com/office/drawing/2014/main" id="{754CEE30-9F93-6944-A7D7-810315CDFD8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284984"/>
            <a:ext cx="9129756" cy="36233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Assyrians to Be Destroyed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148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“Even before you begin your attack, </a:t>
            </a:r>
          </a:p>
          <a:p>
            <a:r>
              <a:rPr lang="en-US" sz="2800" dirty="0">
                <a:solidFill>
                  <a:srgbClr val="FFFFFF"/>
                </a:solidFill>
                <a:effectLst>
                  <a:glow rad="127000">
                    <a:srgbClr val="000000"/>
                  </a:glow>
                </a:effectLst>
              </a:rPr>
              <a:t>while your plans are ripening like grapes, </a:t>
            </a:r>
          </a:p>
          <a:p>
            <a:r>
              <a:rPr lang="en-US" sz="2800" dirty="0">
                <a:solidFill>
                  <a:srgbClr val="FFFFFF"/>
                </a:solidFill>
                <a:effectLst>
                  <a:glow rad="127000">
                    <a:srgbClr val="000000"/>
                  </a:glow>
                </a:effectLst>
              </a:rPr>
              <a:t>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will cut off your new growth with pruning shears. He will snip off and discard your spreading branches”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18:5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93739540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80" name="Picture 4">
            <a:extLst>
              <a:ext uri="{FF2B5EF4-FFF2-40B4-BE49-F238E27FC236}">
                <a16:creationId xmlns:a16="http://schemas.microsoft.com/office/drawing/2014/main" id="{C64B878A-5133-6A41-8872-B19A1EDF94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885303"/>
            <a:ext cx="7416800" cy="3479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Assyrians to Be Destroyed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4365103"/>
            <a:ext cx="9114512" cy="24684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“Your mighty army will be left dead in the fields </a:t>
            </a:r>
          </a:p>
          <a:p>
            <a:r>
              <a:rPr lang="en-US" sz="2800" dirty="0">
                <a:solidFill>
                  <a:srgbClr val="FFFFFF"/>
                </a:solidFill>
                <a:effectLst>
                  <a:glow rad="127000">
                    <a:srgbClr val="000000"/>
                  </a:glow>
                </a:effectLst>
              </a:rPr>
              <a:t>for the mountain vultures and wild animals. </a:t>
            </a:r>
          </a:p>
          <a:p>
            <a:r>
              <a:rPr lang="en-US" sz="2800" dirty="0">
                <a:solidFill>
                  <a:srgbClr val="FFFFFF"/>
                </a:solidFill>
                <a:effectLst>
                  <a:glow rad="127000">
                    <a:srgbClr val="000000"/>
                  </a:glow>
                </a:effectLst>
              </a:rPr>
              <a:t>The vultures will tear at the corpses all summer. </a:t>
            </a:r>
          </a:p>
          <a:p>
            <a:r>
              <a:rPr lang="en-US" sz="2800" dirty="0">
                <a:solidFill>
                  <a:srgbClr val="FFFFFF"/>
                </a:solidFill>
                <a:effectLst>
                  <a:glow rad="127000">
                    <a:srgbClr val="000000"/>
                  </a:glow>
                </a:effectLst>
              </a:rPr>
              <a:t>The wild animals will gnaw at the bones all winter”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18:6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12942847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D149572B-035B-CB4B-8074-30571139AD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Box 5">
            <a:extLst>
              <a:ext uri="{FF2B5EF4-FFF2-40B4-BE49-F238E27FC236}">
                <a16:creationId xmlns:a16="http://schemas.microsoft.com/office/drawing/2014/main" id="{44C63001-E27B-674E-9E23-75D3D4B12709}"/>
              </a:ext>
            </a:extLst>
          </p:cNvPr>
          <p:cNvSpPr txBox="1"/>
          <p:nvPr/>
        </p:nvSpPr>
        <p:spPr>
          <a:xfrm>
            <a:off x="611560"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ea typeface="+mn-ea"/>
                <a:cs typeface="Arial"/>
              </a:rPr>
              <a:t>Sudan</a:t>
            </a:r>
          </a:p>
        </p:txBody>
      </p:sp>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Sudanese Worship at Jerusalem</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211960" y="1124744"/>
            <a:ext cx="4902552" cy="57087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“At that time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of Heaven’s Armies will </a:t>
            </a:r>
            <a:r>
              <a:rPr lang="en-US" sz="2800" dirty="0">
                <a:solidFill>
                  <a:srgbClr val="FFFF00"/>
                </a:solidFill>
                <a:effectLst>
                  <a:glow rad="127000">
                    <a:srgbClr val="000000"/>
                  </a:glow>
                </a:effectLst>
              </a:rPr>
              <a:t>receive gifts </a:t>
            </a:r>
            <a:r>
              <a:rPr lang="en-US" sz="2800" dirty="0">
                <a:solidFill>
                  <a:srgbClr val="FFFFFF"/>
                </a:solidFill>
                <a:effectLst>
                  <a:glow rad="127000">
                    <a:srgbClr val="000000"/>
                  </a:glow>
                </a:effectLst>
              </a:rPr>
              <a:t>from this land divided by rivers, from this tall, smooth-skinned people, who are feared far and wide for their conquests and destruction. </a:t>
            </a:r>
            <a:r>
              <a:rPr lang="en-US" sz="2800" dirty="0">
                <a:solidFill>
                  <a:srgbClr val="FFFF00"/>
                </a:solidFill>
                <a:effectLst>
                  <a:glow rad="127000">
                    <a:srgbClr val="000000"/>
                  </a:glow>
                </a:effectLst>
              </a:rPr>
              <a:t>They will bring the gifts to Jerusalem</a:t>
            </a:r>
            <a:r>
              <a:rPr lang="en-US" sz="2800" dirty="0">
                <a:solidFill>
                  <a:srgbClr val="FFFFFF"/>
                </a:solidFill>
                <a:effectLst>
                  <a:glow rad="127000">
                    <a:srgbClr val="000000"/>
                  </a:glow>
                </a:effectLst>
              </a:rPr>
              <a:t>, where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of Heaven’s Armies dwells”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18:7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
        <p:nvSpPr>
          <p:cNvPr id="7" name="TextBox 6">
            <a:extLst>
              <a:ext uri="{FF2B5EF4-FFF2-40B4-BE49-F238E27FC236}">
                <a16:creationId xmlns:a16="http://schemas.microsoft.com/office/drawing/2014/main" id="{2E63AFE5-F1E2-054B-9AD5-1937754BE70B}"/>
              </a:ext>
            </a:extLst>
          </p:cNvPr>
          <p:cNvSpPr txBox="1"/>
          <p:nvPr/>
        </p:nvSpPr>
        <p:spPr>
          <a:xfrm>
            <a:off x="1999495" y="3067789"/>
            <a:ext cx="2212465"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ea typeface="+mn-ea"/>
                <a:cs typeface="Arial"/>
              </a:rPr>
              <a:t>Jerusalem</a:t>
            </a:r>
          </a:p>
        </p:txBody>
      </p:sp>
      <p:sp>
        <p:nvSpPr>
          <p:cNvPr id="2" name="Up Arrow 1">
            <a:extLst>
              <a:ext uri="{FF2B5EF4-FFF2-40B4-BE49-F238E27FC236}">
                <a16:creationId xmlns:a16="http://schemas.microsoft.com/office/drawing/2014/main" id="{9D67B07C-25C4-7E48-8796-DFE664094CEE}"/>
              </a:ext>
            </a:extLst>
          </p:cNvPr>
          <p:cNvSpPr/>
          <p:nvPr/>
        </p:nvSpPr>
        <p:spPr bwMode="auto">
          <a:xfrm rot="1511372">
            <a:off x="1857389" y="3650212"/>
            <a:ext cx="540568" cy="2468880"/>
          </a:xfrm>
          <a:prstGeom prst="up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274011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2" descr="TowerBabel.jpg                                                 00000002Iraq/Babylon                   BA9F7D9C:"/>
          <p:cNvPicPr>
            <a:picLocks noChangeAspect="1" noChangeArrowheads="1"/>
          </p:cNvPicPr>
          <p:nvPr/>
        </p:nvPicPr>
        <p:blipFill rotWithShape="1">
          <a:blip r:embed="rId2">
            <a:extLst>
              <a:ext uri="{28A0092B-C50C-407E-A947-70E740481C1C}">
                <a14:useLocalDpi xmlns:a14="http://schemas.microsoft.com/office/drawing/2010/main" val="0"/>
              </a:ext>
            </a:extLst>
          </a:blip>
          <a:srcRect l="1219" t="1957" r="1219"/>
          <a:stretch/>
        </p:blipFill>
        <p:spPr bwMode="auto">
          <a:xfrm>
            <a:off x="0" y="44624"/>
            <a:ext cx="9144000" cy="5091879"/>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WordArt 3"/>
          <p:cNvSpPr>
            <a:spLocks noChangeArrowheads="1" noChangeShapeType="1" noTextEdit="1"/>
          </p:cNvSpPr>
          <p:nvPr/>
        </p:nvSpPr>
        <p:spPr bwMode="auto">
          <a:xfrm>
            <a:off x="2457450" y="2286000"/>
            <a:ext cx="4171950" cy="838200"/>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dirty="0">
                <a:gradFill rotWithShape="1">
                  <a:gsLst>
                    <a:gs pos="0">
                      <a:srgbClr val="FFFF0A"/>
                    </a:gs>
                    <a:gs pos="50000">
                      <a:srgbClr val="FFDD45"/>
                    </a:gs>
                    <a:gs pos="100000">
                      <a:srgbClr val="FFFF0A"/>
                    </a:gs>
                  </a:gsLst>
                  <a:lin ang="5400000" scaled="1"/>
                </a:gradFill>
                <a:effectLst>
                  <a:glow rad="76200">
                    <a:prstClr val="black"/>
                  </a:glow>
                  <a:outerShdw blurRad="63500" dist="38099" dir="2700000" algn="ctr" rotWithShape="0">
                    <a:prstClr val="black">
                      <a:alpha val="74997"/>
                    </a:prstClr>
                  </a:outerShdw>
                </a:effectLst>
                <a:latin typeface="Impact" charset="0"/>
                <a:ea typeface="Impact" charset="0"/>
                <a:cs typeface="Impact" charset="0"/>
              </a:rPr>
              <a:t>Bab-el</a:t>
            </a:r>
          </a:p>
        </p:txBody>
      </p:sp>
      <p:sp>
        <p:nvSpPr>
          <p:cNvPr id="52228" name="WordArt 4"/>
          <p:cNvSpPr>
            <a:spLocks noChangeArrowheads="1" noChangeShapeType="1" noTextEdit="1"/>
          </p:cNvSpPr>
          <p:nvPr/>
        </p:nvSpPr>
        <p:spPr bwMode="auto">
          <a:xfrm>
            <a:off x="2628900" y="3371851"/>
            <a:ext cx="3771900" cy="727472"/>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hangingPunct="0"/>
            <a:r>
              <a:rPr lang="en-US" sz="2700" kern="10">
                <a:solidFill>
                  <a:prstClr val="white"/>
                </a:solidFill>
                <a:effectLst>
                  <a:glow rad="76200">
                    <a:prstClr val="black"/>
                  </a:glow>
                  <a:outerShdw blurRad="63500" dist="38099" dir="2700000" algn="ctr" rotWithShape="0">
                    <a:prstClr val="black">
                      <a:alpha val="74997"/>
                    </a:prstClr>
                  </a:outerShdw>
                </a:effectLst>
                <a:latin typeface="Impact" charset="0"/>
                <a:ea typeface="Impact" charset="0"/>
                <a:cs typeface="Impact" charset="0"/>
              </a:rPr>
              <a:t>"Gate of God"</a:t>
            </a:r>
          </a:p>
        </p:txBody>
      </p:sp>
      <p:sp>
        <p:nvSpPr>
          <p:cNvPr id="5" name="Rectangle 3">
            <a:extLst>
              <a:ext uri="{FF2B5EF4-FFF2-40B4-BE49-F238E27FC236}">
                <a16:creationId xmlns:a16="http://schemas.microsoft.com/office/drawing/2014/main" id="{CE7BC632-AA81-AD4D-BFD5-633C56CF4CBF}"/>
              </a:ext>
            </a:extLst>
          </p:cNvPr>
          <p:cNvSpPr txBox="1">
            <a:spLocks noChangeArrowheads="1"/>
          </p:cNvSpPr>
          <p:nvPr/>
        </p:nvSpPr>
        <p:spPr bwMode="auto">
          <a:xfrm>
            <a:off x="4788026" y="6096000"/>
            <a:ext cx="4127374"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Isaiah 13:1 </a:t>
            </a:r>
            <a:r>
              <a:rPr kumimoji="0" lang="en-US"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NLT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
        <p:nvSpPr>
          <p:cNvPr id="6" name="Rectangle 3">
            <a:extLst>
              <a:ext uri="{FF2B5EF4-FFF2-40B4-BE49-F238E27FC236}">
                <a16:creationId xmlns:a16="http://schemas.microsoft.com/office/drawing/2014/main" id="{47E55EEF-16C4-1F4F-B666-C3F1E0705D33}"/>
              </a:ext>
            </a:extLst>
          </p:cNvPr>
          <p:cNvSpPr txBox="1">
            <a:spLocks noChangeArrowheads="1"/>
          </p:cNvSpPr>
          <p:nvPr/>
        </p:nvSpPr>
        <p:spPr bwMode="auto">
          <a:xfrm>
            <a:off x="135633" y="5229200"/>
            <a:ext cx="5444479" cy="1512168"/>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defTabSz="914400" eaLnBrk="1" hangingPunct="1">
              <a:spcBef>
                <a:spcPct val="20000"/>
              </a:spcBef>
              <a:defRPr/>
            </a:pPr>
            <a:r>
              <a:rPr lang="en-US" sz="2800" b="1" dirty="0">
                <a:solidFill>
                  <a:srgbClr val="FFFFFF"/>
                </a:solidFill>
                <a:effectLst>
                  <a:glow rad="228600">
                    <a:srgbClr val="000000"/>
                  </a:glow>
                </a:effectLst>
                <a:latin typeface="Arial" charset="0"/>
              </a:rPr>
              <a:t>“Isaiah son of Amoz received this message concerning the destruction of Babylon”</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4233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2228"/>
                                        </p:tgtEl>
                                        <p:attrNameLst>
                                          <p:attrName>style.visibility</p:attrName>
                                        </p:attrNameLst>
                                      </p:cBhvr>
                                      <p:to>
                                        <p:strVal val="visible"/>
                                      </p:to>
                                    </p:set>
                                    <p:animEffect transition="in" filter="dissolve">
                                      <p:cBhvr>
                                        <p:cTn id="11"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19</a:t>
            </a:r>
          </a:p>
        </p:txBody>
      </p:sp>
    </p:spTree>
    <p:extLst>
      <p:ext uri="{BB962C8B-B14F-4D97-AF65-F5344CB8AC3E}">
        <p14:creationId xmlns:p14="http://schemas.microsoft.com/office/powerpoint/2010/main" val="21933986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5" name="Rectangle 2">
            <a:extLst>
              <a:ext uri="{FF2B5EF4-FFF2-40B4-BE49-F238E27FC236}">
                <a16:creationId xmlns:a16="http://schemas.microsoft.com/office/drawing/2014/main" id="{656A3736-ABAE-7542-9459-893D7E15DA68}"/>
              </a:ext>
            </a:extLst>
          </p:cNvPr>
          <p:cNvSpPr txBox="1">
            <a:spLocks noChangeArrowheads="1"/>
          </p:cNvSpPr>
          <p:nvPr/>
        </p:nvSpPr>
        <p:spPr bwMode="auto">
          <a:xfrm>
            <a:off x="395536" y="5179040"/>
            <a:ext cx="1473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charset="0"/>
              </a:rPr>
              <a:t>19–20</a:t>
            </a:r>
            <a:endParaRPr kumimoji="1" lang="en-US" altLang="zh-CN" sz="1800" b="1" kern="0" dirty="0">
              <a:solidFill>
                <a:schemeClr val="bg1"/>
              </a:solidFill>
              <a:latin typeface="Arial" charset="0"/>
            </a:endParaRPr>
          </a:p>
        </p:txBody>
      </p:sp>
    </p:spTree>
    <p:extLst>
      <p:ext uri="{BB962C8B-B14F-4D97-AF65-F5344CB8AC3E}">
        <p14:creationId xmlns:p14="http://schemas.microsoft.com/office/powerpoint/2010/main" val="11467172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a:extLst>
              <a:ext uri="{FF2B5EF4-FFF2-40B4-BE49-F238E27FC236}">
                <a16:creationId xmlns:a16="http://schemas.microsoft.com/office/drawing/2014/main" id="{F9CED73A-08F1-B44D-BA35-77D3A97380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3"/>
            <a:ext cx="9144000" cy="792088"/>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Egypt Judged (Isaiah 19–20)</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8672" y="83671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glow rad="127000">
                    <a:srgbClr val="000000"/>
                  </a:glow>
                </a:effectLst>
              </a:rPr>
              <a:t>“This message came to me concerning Egypt: </a:t>
            </a:r>
          </a:p>
          <a:p>
            <a:r>
              <a:rPr lang="en-US" sz="2800" dirty="0">
                <a:solidFill>
                  <a:srgbClr val="FFFFFF"/>
                </a:solidFill>
                <a:effectLst>
                  <a:glow rad="127000">
                    <a:srgbClr val="000000"/>
                  </a:glow>
                </a:effectLst>
              </a:rPr>
              <a:t>Look! The L</a:t>
            </a:r>
            <a:r>
              <a:rPr lang="en-US" sz="2400" dirty="0">
                <a:solidFill>
                  <a:srgbClr val="FFFFFF"/>
                </a:solidFill>
                <a:effectLst>
                  <a:glow rad="127000">
                    <a:srgbClr val="000000"/>
                  </a:glow>
                </a:effectLst>
              </a:rPr>
              <a:t>ORD</a:t>
            </a:r>
            <a:r>
              <a:rPr lang="en-US" sz="2800" dirty="0">
                <a:solidFill>
                  <a:srgbClr val="FFFFFF"/>
                </a:solidFill>
                <a:effectLst>
                  <a:glow rad="127000">
                    <a:srgbClr val="000000"/>
                  </a:glow>
                </a:effectLst>
              </a:rPr>
              <a:t> is advancing against Egypt, </a:t>
            </a:r>
          </a:p>
          <a:p>
            <a:r>
              <a:rPr lang="en-US" sz="2800" dirty="0">
                <a:solidFill>
                  <a:srgbClr val="FFFFFF"/>
                </a:solidFill>
                <a:effectLst>
                  <a:glow rad="127000">
                    <a:srgbClr val="000000"/>
                  </a:glow>
                </a:effectLst>
              </a:rPr>
              <a:t>riding on a swift cloud. </a:t>
            </a:r>
          </a:p>
          <a:p>
            <a:r>
              <a:rPr lang="en-US" sz="2800" dirty="0">
                <a:solidFill>
                  <a:srgbClr val="FFFFFF"/>
                </a:solidFill>
                <a:effectLst>
                  <a:glow rad="127000">
                    <a:srgbClr val="000000"/>
                  </a:glow>
                </a:effectLst>
              </a:rPr>
              <a:t>The idols of Egypt tremble. </a:t>
            </a:r>
          </a:p>
          <a:p>
            <a:r>
              <a:rPr lang="en-US" sz="2800" dirty="0">
                <a:solidFill>
                  <a:srgbClr val="FFFFFF"/>
                </a:solidFill>
                <a:effectLst>
                  <a:glow rad="127000">
                    <a:srgbClr val="000000"/>
                  </a:glow>
                </a:effectLst>
              </a:rPr>
              <a:t>The hearts of the Egyptians melt with fear” </a:t>
            </a:r>
            <a:br>
              <a:rPr lang="en-US" sz="2800" dirty="0">
                <a:solidFill>
                  <a:srgbClr val="FFFFFF"/>
                </a:solidFill>
                <a:effectLst>
                  <a:glow rad="127000">
                    <a:srgbClr val="000000"/>
                  </a:glow>
                </a:effectLst>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19:1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pic>
        <p:nvPicPr>
          <p:cNvPr id="921604" name="Picture 4">
            <a:extLst>
              <a:ext uri="{FF2B5EF4-FFF2-40B4-BE49-F238E27FC236}">
                <a16:creationId xmlns:a16="http://schemas.microsoft.com/office/drawing/2014/main" id="{CF6B41E1-C30E-7647-9746-C24E733F38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72" y="3598849"/>
            <a:ext cx="3716576" cy="325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2362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448" y="0"/>
            <a:ext cx="9144000" cy="692696"/>
          </a:xfrm>
          <a:solidFill>
            <a:srgbClr val="C00000"/>
          </a:solid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Egyptian Civil War</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692696"/>
            <a:ext cx="9144000" cy="29523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FFFFFF"/>
                </a:solidFill>
                <a:effectLst/>
              </a:rPr>
              <a:t>“I will make Egyptian fight against Egyptian— </a:t>
            </a:r>
          </a:p>
          <a:p>
            <a:r>
              <a:rPr lang="en-US" sz="2800" dirty="0">
                <a:solidFill>
                  <a:srgbClr val="FFFFFF"/>
                </a:solidFill>
                <a:effectLst/>
              </a:rPr>
              <a:t>brother against brother, </a:t>
            </a:r>
          </a:p>
          <a:p>
            <a:r>
              <a:rPr lang="en-US" sz="2800" dirty="0">
                <a:solidFill>
                  <a:srgbClr val="FFFFFF"/>
                </a:solidFill>
                <a:effectLst/>
              </a:rPr>
              <a:t>neighbor against neighbor, city against city, </a:t>
            </a:r>
          </a:p>
          <a:p>
            <a:r>
              <a:rPr lang="en-US" sz="2800" dirty="0">
                <a:solidFill>
                  <a:srgbClr val="FFFFFF"/>
                </a:solidFill>
                <a:effectLst/>
              </a:rPr>
              <a:t>province against province” </a:t>
            </a:r>
            <a:br>
              <a:rPr lang="en-US" sz="2800" dirty="0">
                <a:solidFill>
                  <a:srgbClr val="FFFFFF"/>
                </a:solidFill>
                <a:effectLst/>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(Isaiah 19:2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t>
            </a:r>
          </a:p>
        </p:txBody>
      </p:sp>
      <p:pic>
        <p:nvPicPr>
          <p:cNvPr id="927746" name="Picture 2">
            <a:extLst>
              <a:ext uri="{FF2B5EF4-FFF2-40B4-BE49-F238E27FC236}">
                <a16:creationId xmlns:a16="http://schemas.microsoft.com/office/drawing/2014/main" id="{D4C0ED32-3A4E-874E-BF00-2F5558CA6C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5656" y="2971050"/>
            <a:ext cx="6480720" cy="398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4347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defTabSz="457200" fontAlgn="auto">
              <a:spcBef>
                <a:spcPts val="0"/>
              </a:spcBef>
              <a:spcAft>
                <a:spcPts val="0"/>
              </a:spcAft>
            </a:pPr>
            <a:r>
              <a:rPr lang="en-US" sz="4000" b="1">
                <a:solidFill>
                  <a:srgbClr val="FFFFFF"/>
                </a:solidFill>
                <a:effectLst>
                  <a:glow rad="228600">
                    <a:srgbClr val="000000"/>
                  </a:glow>
                </a:effectLst>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Philistia</a:t>
            </a:r>
          </a:p>
        </p:txBody>
      </p:sp>
      <p:sp>
        <p:nvSpPr>
          <p:cNvPr id="20" name="TextBox 19"/>
          <p:cNvSpPr txBox="1"/>
          <p:nvPr/>
        </p:nvSpPr>
        <p:spPr>
          <a:xfrm>
            <a:off x="1240573" y="6195570"/>
            <a:ext cx="1436612" cy="584775"/>
          </a:xfrm>
          <a:prstGeom prst="rect">
            <a:avLst/>
          </a:prstGeom>
          <a:noFill/>
        </p:spPr>
        <p:txBody>
          <a:bodyPr wrap="none" rtlCol="0">
            <a:spAutoFit/>
          </a:bodyPr>
          <a:lstStyle/>
          <a:p>
            <a:pPr defTabSz="457200" fontAlgn="auto">
              <a:spcBef>
                <a:spcPts val="0"/>
              </a:spcBef>
              <a:spcAft>
                <a:spcPts val="0"/>
              </a:spcAft>
            </a:pPr>
            <a:r>
              <a:rPr lang="en-US" sz="3200" b="1" dirty="0">
                <a:solidFill>
                  <a:srgbClr val="FFFFFF"/>
                </a:solidFill>
                <a:effectLst>
                  <a:glow rad="228600">
                    <a:srgbClr val="000000"/>
                  </a:glow>
                </a:effectLst>
                <a:latin typeface="Arial"/>
                <a:cs typeface="Arial"/>
              </a:rPr>
              <a:t>Sudan</a:t>
            </a:r>
            <a:endParaRPr lang="en-US" sz="3200" b="1" dirty="0">
              <a:solidFill>
                <a:srgbClr val="FFFFFF"/>
              </a:solidFill>
              <a:effectLst>
                <a:glow rad="228600">
                  <a:srgbClr val="000000"/>
                </a:glow>
              </a:effectLst>
              <a:latin typeface="Arial"/>
              <a:ea typeface="+mn-ea"/>
              <a:cs typeface="Arial"/>
            </a:endParaRPr>
          </a:p>
        </p:txBody>
      </p:sp>
      <p:sp>
        <p:nvSpPr>
          <p:cNvPr id="22" name="TextBox 21"/>
          <p:cNvSpPr txBox="1"/>
          <p:nvPr/>
        </p:nvSpPr>
        <p:spPr>
          <a:xfrm>
            <a:off x="5409464" y="2982096"/>
            <a:ext cx="1803498" cy="584776"/>
          </a:xfrm>
          <a:prstGeom prst="rect">
            <a:avLst/>
          </a:prstGeom>
          <a:noFill/>
        </p:spPr>
        <p:txBody>
          <a:bodyPr wrap="none" rtlCol="0">
            <a:spAutoFit/>
          </a:bodyPr>
          <a:lstStyle/>
          <a:p>
            <a:pPr defTabSz="457200" fontAlgn="auto">
              <a:spcBef>
                <a:spcPts val="0"/>
              </a:spcBef>
              <a:spcAft>
                <a:spcPts val="0"/>
              </a:spcAft>
            </a:pPr>
            <a:r>
              <a:rPr lang="en-US" sz="3200" b="1">
                <a:solidFill>
                  <a:srgbClr val="FFFFFF"/>
                </a:solidFill>
                <a:effectLst>
                  <a:glow rad="228600">
                    <a:srgbClr val="000000"/>
                  </a:glow>
                </a:effectLst>
                <a:latin typeface="Arial"/>
                <a:ea typeface="+mn-ea"/>
                <a:cs typeface="Arial"/>
              </a:rPr>
              <a:t>Babylon</a:t>
            </a: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3583405" y="2717135"/>
            <a:ext cx="5560595" cy="4096242"/>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endParaRPr lang="en-US" sz="2800" b="1" dirty="0"/>
          </a:p>
        </p:txBody>
      </p:sp>
      <p:sp>
        <p:nvSpPr>
          <p:cNvPr id="6" name="TextBox 5">
            <a:extLst>
              <a:ext uri="{FF2B5EF4-FFF2-40B4-BE49-F238E27FC236}">
                <a16:creationId xmlns:a16="http://schemas.microsoft.com/office/drawing/2014/main" id="{5C9D4389-CF0C-964C-9846-13B4BCB8DA39}"/>
              </a:ext>
            </a:extLst>
          </p:cNvPr>
          <p:cNvSpPr txBox="1"/>
          <p:nvPr/>
        </p:nvSpPr>
        <p:spPr>
          <a:xfrm>
            <a:off x="3753554" y="2843943"/>
            <a:ext cx="5301775" cy="3847207"/>
          </a:xfrm>
          <a:prstGeom prst="rect">
            <a:avLst/>
          </a:prstGeom>
          <a:noFill/>
        </p:spPr>
        <p:txBody>
          <a:bodyPr wrap="square" rtlCol="0">
            <a:spAutoFit/>
          </a:bodyPr>
          <a:lstStyle/>
          <a:p>
            <a:r>
              <a:rPr lang="en-US" sz="2000" b="1" dirty="0"/>
              <a:t>"In that day Egypt and Assyria will be connected by a highway. The Egyptians and Assyrians will move freely between their lands, and they will both worship God. </a:t>
            </a:r>
            <a:r>
              <a:rPr lang="en-US" sz="2000" b="1" baseline="30000" dirty="0"/>
              <a:t>24 </a:t>
            </a:r>
            <a:r>
              <a:rPr lang="en-US" sz="2000" b="1" dirty="0"/>
              <a:t>In that day Israel will be the third, along with Egypt and Assyria, a blessing in the midst of the earth. </a:t>
            </a:r>
            <a:r>
              <a:rPr lang="en-US" sz="2000" b="1" baseline="30000" dirty="0"/>
              <a:t>25 </a:t>
            </a:r>
            <a:r>
              <a:rPr lang="en-US" sz="2000" b="1" dirty="0"/>
              <a:t>For the L</a:t>
            </a:r>
            <a:r>
              <a:rPr lang="en-US" sz="1800" b="1" dirty="0"/>
              <a:t>ORD</a:t>
            </a:r>
            <a:r>
              <a:rPr lang="en-US" sz="2000" b="1" dirty="0"/>
              <a:t> of Heaven’s Armies will say, 'Blessed be Egypt, my people. Blessed be Assyria, the land I have made. Blessed be Israel, my special possession!'"</a:t>
            </a:r>
          </a:p>
          <a:p>
            <a:r>
              <a:rPr lang="en-US" sz="2000" b="1" dirty="0"/>
              <a:t>(Isaiah 19:23-25 NLT)</a:t>
            </a:r>
            <a:endParaRPr lang="en-US" sz="2000" dirty="0"/>
          </a:p>
        </p:txBody>
      </p:sp>
      <p:sp>
        <p:nvSpPr>
          <p:cNvPr id="5" name="Freeform 4">
            <a:extLst>
              <a:ext uri="{FF2B5EF4-FFF2-40B4-BE49-F238E27FC236}">
                <a16:creationId xmlns:a16="http://schemas.microsoft.com/office/drawing/2014/main" id="{8E9877BB-9D8E-7248-9507-9EED083F9328}"/>
              </a:ext>
            </a:extLst>
          </p:cNvPr>
          <p:cNvSpPr/>
          <p:nvPr/>
        </p:nvSpPr>
        <p:spPr bwMode="auto">
          <a:xfrm>
            <a:off x="1450731" y="2348880"/>
            <a:ext cx="4475284" cy="2048731"/>
          </a:xfrm>
          <a:custGeom>
            <a:avLst/>
            <a:gdLst>
              <a:gd name="connsiteX0" fmla="*/ 0 w 4475284"/>
              <a:gd name="connsiteY0" fmla="*/ 2048731 h 2048731"/>
              <a:gd name="connsiteX1" fmla="*/ 114300 w 4475284"/>
              <a:gd name="connsiteY1" fmla="*/ 1995977 h 2048731"/>
              <a:gd name="connsiteX2" fmla="*/ 149469 w 4475284"/>
              <a:gd name="connsiteY2" fmla="*/ 1978392 h 2048731"/>
              <a:gd name="connsiteX3" fmla="*/ 184638 w 4475284"/>
              <a:gd name="connsiteY3" fmla="*/ 1969600 h 2048731"/>
              <a:gd name="connsiteX4" fmla="*/ 272561 w 4475284"/>
              <a:gd name="connsiteY4" fmla="*/ 1952016 h 2048731"/>
              <a:gd name="connsiteX5" fmla="*/ 386861 w 4475284"/>
              <a:gd name="connsiteY5" fmla="*/ 1934431 h 2048731"/>
              <a:gd name="connsiteX6" fmla="*/ 448407 w 4475284"/>
              <a:gd name="connsiteY6" fmla="*/ 1899262 h 2048731"/>
              <a:gd name="connsiteX7" fmla="*/ 501161 w 4475284"/>
              <a:gd name="connsiteY7" fmla="*/ 1881677 h 2048731"/>
              <a:gd name="connsiteX8" fmla="*/ 527538 w 4475284"/>
              <a:gd name="connsiteY8" fmla="*/ 1864092 h 2048731"/>
              <a:gd name="connsiteX9" fmla="*/ 553915 w 4475284"/>
              <a:gd name="connsiteY9" fmla="*/ 1855300 h 2048731"/>
              <a:gd name="connsiteX10" fmla="*/ 606669 w 4475284"/>
              <a:gd name="connsiteY10" fmla="*/ 1820131 h 2048731"/>
              <a:gd name="connsiteX11" fmla="*/ 668215 w 4475284"/>
              <a:gd name="connsiteY11" fmla="*/ 1793754 h 2048731"/>
              <a:gd name="connsiteX12" fmla="*/ 694592 w 4475284"/>
              <a:gd name="connsiteY12" fmla="*/ 1784962 h 2048731"/>
              <a:gd name="connsiteX13" fmla="*/ 773723 w 4475284"/>
              <a:gd name="connsiteY13" fmla="*/ 1749792 h 2048731"/>
              <a:gd name="connsiteX14" fmla="*/ 835269 w 4475284"/>
              <a:gd name="connsiteY14" fmla="*/ 1723416 h 2048731"/>
              <a:gd name="connsiteX15" fmla="*/ 879231 w 4475284"/>
              <a:gd name="connsiteY15" fmla="*/ 1705831 h 2048731"/>
              <a:gd name="connsiteX16" fmla="*/ 949569 w 4475284"/>
              <a:gd name="connsiteY16" fmla="*/ 1688246 h 2048731"/>
              <a:gd name="connsiteX17" fmla="*/ 984738 w 4475284"/>
              <a:gd name="connsiteY17" fmla="*/ 1661869 h 2048731"/>
              <a:gd name="connsiteX18" fmla="*/ 1011115 w 4475284"/>
              <a:gd name="connsiteY18" fmla="*/ 1653077 h 2048731"/>
              <a:gd name="connsiteX19" fmla="*/ 1072661 w 4475284"/>
              <a:gd name="connsiteY19" fmla="*/ 1617908 h 2048731"/>
              <a:gd name="connsiteX20" fmla="*/ 1099038 w 4475284"/>
              <a:gd name="connsiteY20" fmla="*/ 1591531 h 2048731"/>
              <a:gd name="connsiteX21" fmla="*/ 1125415 w 4475284"/>
              <a:gd name="connsiteY21" fmla="*/ 1573946 h 2048731"/>
              <a:gd name="connsiteX22" fmla="*/ 1143000 w 4475284"/>
              <a:gd name="connsiteY22" fmla="*/ 1547569 h 2048731"/>
              <a:gd name="connsiteX23" fmla="*/ 1169377 w 4475284"/>
              <a:gd name="connsiteY23" fmla="*/ 1521192 h 2048731"/>
              <a:gd name="connsiteX24" fmla="*/ 1204546 w 4475284"/>
              <a:gd name="connsiteY24" fmla="*/ 1459646 h 2048731"/>
              <a:gd name="connsiteX25" fmla="*/ 1239715 w 4475284"/>
              <a:gd name="connsiteY25" fmla="*/ 1406892 h 2048731"/>
              <a:gd name="connsiteX26" fmla="*/ 1257300 w 4475284"/>
              <a:gd name="connsiteY26" fmla="*/ 1380516 h 2048731"/>
              <a:gd name="connsiteX27" fmla="*/ 1283677 w 4475284"/>
              <a:gd name="connsiteY27" fmla="*/ 1327762 h 2048731"/>
              <a:gd name="connsiteX28" fmla="*/ 1310054 w 4475284"/>
              <a:gd name="connsiteY28" fmla="*/ 1301385 h 2048731"/>
              <a:gd name="connsiteX29" fmla="*/ 1327638 w 4475284"/>
              <a:gd name="connsiteY29" fmla="*/ 1275008 h 2048731"/>
              <a:gd name="connsiteX30" fmla="*/ 1380392 w 4475284"/>
              <a:gd name="connsiteY30" fmla="*/ 1204669 h 2048731"/>
              <a:gd name="connsiteX31" fmla="*/ 1389184 w 4475284"/>
              <a:gd name="connsiteY31" fmla="*/ 1178292 h 2048731"/>
              <a:gd name="connsiteX32" fmla="*/ 1406769 w 4475284"/>
              <a:gd name="connsiteY32" fmla="*/ 1151916 h 2048731"/>
              <a:gd name="connsiteX33" fmla="*/ 1415561 w 4475284"/>
              <a:gd name="connsiteY33" fmla="*/ 1116746 h 2048731"/>
              <a:gd name="connsiteX34" fmla="*/ 1433146 w 4475284"/>
              <a:gd name="connsiteY34" fmla="*/ 1081577 h 2048731"/>
              <a:gd name="connsiteX35" fmla="*/ 1441938 w 4475284"/>
              <a:gd name="connsiteY35" fmla="*/ 1055200 h 2048731"/>
              <a:gd name="connsiteX36" fmla="*/ 1468315 w 4475284"/>
              <a:gd name="connsiteY36" fmla="*/ 1037616 h 2048731"/>
              <a:gd name="connsiteX37" fmla="*/ 1494692 w 4475284"/>
              <a:gd name="connsiteY37" fmla="*/ 976069 h 2048731"/>
              <a:gd name="connsiteX38" fmla="*/ 1529861 w 4475284"/>
              <a:gd name="connsiteY38" fmla="*/ 923316 h 2048731"/>
              <a:gd name="connsiteX39" fmla="*/ 1538654 w 4475284"/>
              <a:gd name="connsiteY39" fmla="*/ 896939 h 2048731"/>
              <a:gd name="connsiteX40" fmla="*/ 1565031 w 4475284"/>
              <a:gd name="connsiteY40" fmla="*/ 870562 h 2048731"/>
              <a:gd name="connsiteX41" fmla="*/ 1600200 w 4475284"/>
              <a:gd name="connsiteY41" fmla="*/ 817808 h 2048731"/>
              <a:gd name="connsiteX42" fmla="*/ 1644161 w 4475284"/>
              <a:gd name="connsiteY42" fmla="*/ 765054 h 2048731"/>
              <a:gd name="connsiteX43" fmla="*/ 1652954 w 4475284"/>
              <a:gd name="connsiteY43" fmla="*/ 791431 h 2048731"/>
              <a:gd name="connsiteX44" fmla="*/ 1696915 w 4475284"/>
              <a:gd name="connsiteY44" fmla="*/ 773846 h 2048731"/>
              <a:gd name="connsiteX45" fmla="*/ 1740877 w 4475284"/>
              <a:gd name="connsiteY45" fmla="*/ 738677 h 2048731"/>
              <a:gd name="connsiteX46" fmla="*/ 1776046 w 4475284"/>
              <a:gd name="connsiteY46" fmla="*/ 721092 h 2048731"/>
              <a:gd name="connsiteX47" fmla="*/ 1872761 w 4475284"/>
              <a:gd name="connsiteY47" fmla="*/ 659546 h 2048731"/>
              <a:gd name="connsiteX48" fmla="*/ 1951892 w 4475284"/>
              <a:gd name="connsiteY48" fmla="*/ 606792 h 2048731"/>
              <a:gd name="connsiteX49" fmla="*/ 2004646 w 4475284"/>
              <a:gd name="connsiteY49" fmla="*/ 571623 h 2048731"/>
              <a:gd name="connsiteX50" fmla="*/ 2039815 w 4475284"/>
              <a:gd name="connsiteY50" fmla="*/ 554039 h 2048731"/>
              <a:gd name="connsiteX51" fmla="*/ 2189284 w 4475284"/>
              <a:gd name="connsiteY51" fmla="*/ 448531 h 2048731"/>
              <a:gd name="connsiteX52" fmla="*/ 2215661 w 4475284"/>
              <a:gd name="connsiteY52" fmla="*/ 439739 h 2048731"/>
              <a:gd name="connsiteX53" fmla="*/ 2250831 w 4475284"/>
              <a:gd name="connsiteY53" fmla="*/ 413362 h 2048731"/>
              <a:gd name="connsiteX54" fmla="*/ 2277207 w 4475284"/>
              <a:gd name="connsiteY54" fmla="*/ 395777 h 2048731"/>
              <a:gd name="connsiteX55" fmla="*/ 2356338 w 4475284"/>
              <a:gd name="connsiteY55" fmla="*/ 334231 h 2048731"/>
              <a:gd name="connsiteX56" fmla="*/ 2391507 w 4475284"/>
              <a:gd name="connsiteY56" fmla="*/ 316646 h 2048731"/>
              <a:gd name="connsiteX57" fmla="*/ 2426677 w 4475284"/>
              <a:gd name="connsiteY57" fmla="*/ 290269 h 2048731"/>
              <a:gd name="connsiteX58" fmla="*/ 2461846 w 4475284"/>
              <a:gd name="connsiteY58" fmla="*/ 272685 h 2048731"/>
              <a:gd name="connsiteX59" fmla="*/ 2505807 w 4475284"/>
              <a:gd name="connsiteY59" fmla="*/ 246308 h 2048731"/>
              <a:gd name="connsiteX60" fmla="*/ 2549769 w 4475284"/>
              <a:gd name="connsiteY60" fmla="*/ 237516 h 2048731"/>
              <a:gd name="connsiteX61" fmla="*/ 2637692 w 4475284"/>
              <a:gd name="connsiteY61" fmla="*/ 202346 h 2048731"/>
              <a:gd name="connsiteX62" fmla="*/ 3112477 w 4475284"/>
              <a:gd name="connsiteY62" fmla="*/ 184762 h 2048731"/>
              <a:gd name="connsiteX63" fmla="*/ 3138854 w 4475284"/>
              <a:gd name="connsiteY63" fmla="*/ 175969 h 2048731"/>
              <a:gd name="connsiteX64" fmla="*/ 3174023 w 4475284"/>
              <a:gd name="connsiteY64" fmla="*/ 167177 h 2048731"/>
              <a:gd name="connsiteX65" fmla="*/ 3200400 w 4475284"/>
              <a:gd name="connsiteY65" fmla="*/ 149592 h 2048731"/>
              <a:gd name="connsiteX66" fmla="*/ 3270738 w 4475284"/>
              <a:gd name="connsiteY66" fmla="*/ 123216 h 2048731"/>
              <a:gd name="connsiteX67" fmla="*/ 3358661 w 4475284"/>
              <a:gd name="connsiteY67" fmla="*/ 105631 h 2048731"/>
              <a:gd name="connsiteX68" fmla="*/ 3446584 w 4475284"/>
              <a:gd name="connsiteY68" fmla="*/ 70462 h 2048731"/>
              <a:gd name="connsiteX69" fmla="*/ 3481754 w 4475284"/>
              <a:gd name="connsiteY69" fmla="*/ 61669 h 2048731"/>
              <a:gd name="connsiteX70" fmla="*/ 3596054 w 4475284"/>
              <a:gd name="connsiteY70" fmla="*/ 44085 h 2048731"/>
              <a:gd name="connsiteX71" fmla="*/ 3640015 w 4475284"/>
              <a:gd name="connsiteY71" fmla="*/ 35292 h 2048731"/>
              <a:gd name="connsiteX72" fmla="*/ 3692769 w 4475284"/>
              <a:gd name="connsiteY72" fmla="*/ 26500 h 2048731"/>
              <a:gd name="connsiteX73" fmla="*/ 3771900 w 4475284"/>
              <a:gd name="connsiteY73" fmla="*/ 8916 h 2048731"/>
              <a:gd name="connsiteX74" fmla="*/ 4475284 w 4475284"/>
              <a:gd name="connsiteY74" fmla="*/ 123 h 204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75284" h="2048731">
                <a:moveTo>
                  <a:pt x="0" y="2048731"/>
                </a:moveTo>
                <a:cubicBezTo>
                  <a:pt x="175227" y="1961117"/>
                  <a:pt x="-8654" y="2050624"/>
                  <a:pt x="114300" y="1995977"/>
                </a:cubicBezTo>
                <a:cubicBezTo>
                  <a:pt x="126277" y="1990654"/>
                  <a:pt x="137197" y="1982994"/>
                  <a:pt x="149469" y="1978392"/>
                </a:cubicBezTo>
                <a:cubicBezTo>
                  <a:pt x="160783" y="1974149"/>
                  <a:pt x="172822" y="1972132"/>
                  <a:pt x="184638" y="1969600"/>
                </a:cubicBezTo>
                <a:cubicBezTo>
                  <a:pt x="213863" y="1963338"/>
                  <a:pt x="242904" y="1955723"/>
                  <a:pt x="272561" y="1952016"/>
                </a:cubicBezTo>
                <a:cubicBezTo>
                  <a:pt x="357728" y="1941369"/>
                  <a:pt x="319730" y="1947857"/>
                  <a:pt x="386861" y="1934431"/>
                </a:cubicBezTo>
                <a:cubicBezTo>
                  <a:pt x="410655" y="1918568"/>
                  <a:pt x="420516" y="1910418"/>
                  <a:pt x="448407" y="1899262"/>
                </a:cubicBezTo>
                <a:cubicBezTo>
                  <a:pt x="465617" y="1892378"/>
                  <a:pt x="501161" y="1881677"/>
                  <a:pt x="501161" y="1881677"/>
                </a:cubicBezTo>
                <a:cubicBezTo>
                  <a:pt x="509953" y="1875815"/>
                  <a:pt x="518086" y="1868818"/>
                  <a:pt x="527538" y="1864092"/>
                </a:cubicBezTo>
                <a:cubicBezTo>
                  <a:pt x="535827" y="1859947"/>
                  <a:pt x="545813" y="1859801"/>
                  <a:pt x="553915" y="1855300"/>
                </a:cubicBezTo>
                <a:cubicBezTo>
                  <a:pt x="572390" y="1845037"/>
                  <a:pt x="586619" y="1826814"/>
                  <a:pt x="606669" y="1820131"/>
                </a:cubicBezTo>
                <a:cubicBezTo>
                  <a:pt x="668528" y="1799512"/>
                  <a:pt x="592162" y="1826348"/>
                  <a:pt x="668215" y="1793754"/>
                </a:cubicBezTo>
                <a:cubicBezTo>
                  <a:pt x="676734" y="1790103"/>
                  <a:pt x="685800" y="1787893"/>
                  <a:pt x="694592" y="1784962"/>
                </a:cubicBezTo>
                <a:cubicBezTo>
                  <a:pt x="772171" y="1733242"/>
                  <a:pt x="648183" y="1812560"/>
                  <a:pt x="773723" y="1749792"/>
                </a:cubicBezTo>
                <a:cubicBezTo>
                  <a:pt x="835484" y="1718913"/>
                  <a:pt x="783516" y="1742823"/>
                  <a:pt x="835269" y="1723416"/>
                </a:cubicBezTo>
                <a:cubicBezTo>
                  <a:pt x="850047" y="1717874"/>
                  <a:pt x="864146" y="1710473"/>
                  <a:pt x="879231" y="1705831"/>
                </a:cubicBezTo>
                <a:cubicBezTo>
                  <a:pt x="902330" y="1698724"/>
                  <a:pt x="949569" y="1688246"/>
                  <a:pt x="949569" y="1688246"/>
                </a:cubicBezTo>
                <a:cubicBezTo>
                  <a:pt x="961292" y="1679454"/>
                  <a:pt x="972015" y="1669139"/>
                  <a:pt x="984738" y="1661869"/>
                </a:cubicBezTo>
                <a:cubicBezTo>
                  <a:pt x="992785" y="1657271"/>
                  <a:pt x="1003068" y="1657675"/>
                  <a:pt x="1011115" y="1653077"/>
                </a:cubicBezTo>
                <a:cubicBezTo>
                  <a:pt x="1085636" y="1610494"/>
                  <a:pt x="1012183" y="1638067"/>
                  <a:pt x="1072661" y="1617908"/>
                </a:cubicBezTo>
                <a:cubicBezTo>
                  <a:pt x="1081453" y="1609116"/>
                  <a:pt x="1089486" y="1599491"/>
                  <a:pt x="1099038" y="1591531"/>
                </a:cubicBezTo>
                <a:cubicBezTo>
                  <a:pt x="1107156" y="1584766"/>
                  <a:pt x="1117943" y="1581418"/>
                  <a:pt x="1125415" y="1573946"/>
                </a:cubicBezTo>
                <a:cubicBezTo>
                  <a:pt x="1132887" y="1566474"/>
                  <a:pt x="1136235" y="1555687"/>
                  <a:pt x="1143000" y="1547569"/>
                </a:cubicBezTo>
                <a:cubicBezTo>
                  <a:pt x="1150960" y="1538017"/>
                  <a:pt x="1161417" y="1530744"/>
                  <a:pt x="1169377" y="1521192"/>
                </a:cubicBezTo>
                <a:cubicBezTo>
                  <a:pt x="1191100" y="1495124"/>
                  <a:pt x="1186119" y="1490357"/>
                  <a:pt x="1204546" y="1459646"/>
                </a:cubicBezTo>
                <a:cubicBezTo>
                  <a:pt x="1215419" y="1441524"/>
                  <a:pt x="1227992" y="1424477"/>
                  <a:pt x="1239715" y="1406892"/>
                </a:cubicBezTo>
                <a:lnTo>
                  <a:pt x="1257300" y="1380516"/>
                </a:lnTo>
                <a:cubicBezTo>
                  <a:pt x="1266112" y="1354079"/>
                  <a:pt x="1264738" y="1350488"/>
                  <a:pt x="1283677" y="1327762"/>
                </a:cubicBezTo>
                <a:cubicBezTo>
                  <a:pt x="1291637" y="1318210"/>
                  <a:pt x="1302094" y="1310937"/>
                  <a:pt x="1310054" y="1301385"/>
                </a:cubicBezTo>
                <a:cubicBezTo>
                  <a:pt x="1316819" y="1293267"/>
                  <a:pt x="1321298" y="1283462"/>
                  <a:pt x="1327638" y="1275008"/>
                </a:cubicBezTo>
                <a:cubicBezTo>
                  <a:pt x="1390303" y="1191452"/>
                  <a:pt x="1340631" y="1264309"/>
                  <a:pt x="1380392" y="1204669"/>
                </a:cubicBezTo>
                <a:cubicBezTo>
                  <a:pt x="1383323" y="1195877"/>
                  <a:pt x="1385039" y="1186581"/>
                  <a:pt x="1389184" y="1178292"/>
                </a:cubicBezTo>
                <a:cubicBezTo>
                  <a:pt x="1393910" y="1168841"/>
                  <a:pt x="1402606" y="1161628"/>
                  <a:pt x="1406769" y="1151916"/>
                </a:cubicBezTo>
                <a:cubicBezTo>
                  <a:pt x="1411529" y="1140809"/>
                  <a:pt x="1411318" y="1128061"/>
                  <a:pt x="1415561" y="1116746"/>
                </a:cubicBezTo>
                <a:cubicBezTo>
                  <a:pt x="1420163" y="1104474"/>
                  <a:pt x="1427983" y="1093624"/>
                  <a:pt x="1433146" y="1081577"/>
                </a:cubicBezTo>
                <a:cubicBezTo>
                  <a:pt x="1436797" y="1073058"/>
                  <a:pt x="1436148" y="1062437"/>
                  <a:pt x="1441938" y="1055200"/>
                </a:cubicBezTo>
                <a:cubicBezTo>
                  <a:pt x="1448539" y="1046949"/>
                  <a:pt x="1459523" y="1043477"/>
                  <a:pt x="1468315" y="1037616"/>
                </a:cubicBezTo>
                <a:cubicBezTo>
                  <a:pt x="1477411" y="1010328"/>
                  <a:pt x="1478394" y="1003232"/>
                  <a:pt x="1494692" y="976069"/>
                </a:cubicBezTo>
                <a:cubicBezTo>
                  <a:pt x="1505565" y="957947"/>
                  <a:pt x="1523177" y="943365"/>
                  <a:pt x="1529861" y="923316"/>
                </a:cubicBezTo>
                <a:cubicBezTo>
                  <a:pt x="1532792" y="914524"/>
                  <a:pt x="1533513" y="904650"/>
                  <a:pt x="1538654" y="896939"/>
                </a:cubicBezTo>
                <a:cubicBezTo>
                  <a:pt x="1545551" y="886593"/>
                  <a:pt x="1557397" y="880377"/>
                  <a:pt x="1565031" y="870562"/>
                </a:cubicBezTo>
                <a:cubicBezTo>
                  <a:pt x="1578006" y="853880"/>
                  <a:pt x="1585256" y="832752"/>
                  <a:pt x="1600200" y="817808"/>
                </a:cubicBezTo>
                <a:cubicBezTo>
                  <a:pt x="1634049" y="783959"/>
                  <a:pt x="1619680" y="801777"/>
                  <a:pt x="1644161" y="765054"/>
                </a:cubicBezTo>
                <a:cubicBezTo>
                  <a:pt x="1647092" y="773846"/>
                  <a:pt x="1643812" y="789907"/>
                  <a:pt x="1652954" y="791431"/>
                </a:cubicBezTo>
                <a:cubicBezTo>
                  <a:pt x="1668522" y="794026"/>
                  <a:pt x="1683382" y="781966"/>
                  <a:pt x="1696915" y="773846"/>
                </a:cubicBezTo>
                <a:cubicBezTo>
                  <a:pt x="1713007" y="764191"/>
                  <a:pt x="1725263" y="749087"/>
                  <a:pt x="1740877" y="738677"/>
                </a:cubicBezTo>
                <a:cubicBezTo>
                  <a:pt x="1751783" y="731407"/>
                  <a:pt x="1764589" y="727457"/>
                  <a:pt x="1776046" y="721092"/>
                </a:cubicBezTo>
                <a:cubicBezTo>
                  <a:pt x="1813308" y="700391"/>
                  <a:pt x="1836486" y="683730"/>
                  <a:pt x="1872761" y="659546"/>
                </a:cubicBezTo>
                <a:lnTo>
                  <a:pt x="1951892" y="606792"/>
                </a:lnTo>
                <a:cubicBezTo>
                  <a:pt x="1969477" y="595069"/>
                  <a:pt x="1985743" y="581074"/>
                  <a:pt x="2004646" y="571623"/>
                </a:cubicBezTo>
                <a:cubicBezTo>
                  <a:pt x="2016369" y="565762"/>
                  <a:pt x="2029039" y="561499"/>
                  <a:pt x="2039815" y="554039"/>
                </a:cubicBezTo>
                <a:cubicBezTo>
                  <a:pt x="2067912" y="534588"/>
                  <a:pt x="2150893" y="461328"/>
                  <a:pt x="2189284" y="448531"/>
                </a:cubicBezTo>
                <a:lnTo>
                  <a:pt x="2215661" y="439739"/>
                </a:lnTo>
                <a:cubicBezTo>
                  <a:pt x="2227384" y="430947"/>
                  <a:pt x="2238907" y="421880"/>
                  <a:pt x="2250831" y="413362"/>
                </a:cubicBezTo>
                <a:cubicBezTo>
                  <a:pt x="2259430" y="407220"/>
                  <a:pt x="2268754" y="402117"/>
                  <a:pt x="2277207" y="395777"/>
                </a:cubicBezTo>
                <a:cubicBezTo>
                  <a:pt x="2303940" y="375727"/>
                  <a:pt x="2326450" y="349175"/>
                  <a:pt x="2356338" y="334231"/>
                </a:cubicBezTo>
                <a:cubicBezTo>
                  <a:pt x="2368061" y="328369"/>
                  <a:pt x="2380392" y="323593"/>
                  <a:pt x="2391507" y="316646"/>
                </a:cubicBezTo>
                <a:cubicBezTo>
                  <a:pt x="2403934" y="308879"/>
                  <a:pt x="2414250" y="298036"/>
                  <a:pt x="2426677" y="290269"/>
                </a:cubicBezTo>
                <a:cubicBezTo>
                  <a:pt x="2437791" y="283323"/>
                  <a:pt x="2450389" y="279050"/>
                  <a:pt x="2461846" y="272685"/>
                </a:cubicBezTo>
                <a:cubicBezTo>
                  <a:pt x="2476785" y="264386"/>
                  <a:pt x="2489940" y="252655"/>
                  <a:pt x="2505807" y="246308"/>
                </a:cubicBezTo>
                <a:cubicBezTo>
                  <a:pt x="2519682" y="240758"/>
                  <a:pt x="2535115" y="240447"/>
                  <a:pt x="2549769" y="237516"/>
                </a:cubicBezTo>
                <a:cubicBezTo>
                  <a:pt x="2558158" y="233921"/>
                  <a:pt x="2615750" y="207222"/>
                  <a:pt x="2637692" y="202346"/>
                </a:cubicBezTo>
                <a:cubicBezTo>
                  <a:pt x="2776390" y="171524"/>
                  <a:pt x="3089755" y="185235"/>
                  <a:pt x="3112477" y="184762"/>
                </a:cubicBezTo>
                <a:cubicBezTo>
                  <a:pt x="3121269" y="181831"/>
                  <a:pt x="3129943" y="178515"/>
                  <a:pt x="3138854" y="175969"/>
                </a:cubicBezTo>
                <a:cubicBezTo>
                  <a:pt x="3150473" y="172649"/>
                  <a:pt x="3162916" y="171937"/>
                  <a:pt x="3174023" y="167177"/>
                </a:cubicBezTo>
                <a:cubicBezTo>
                  <a:pt x="3183736" y="163014"/>
                  <a:pt x="3190780" y="153965"/>
                  <a:pt x="3200400" y="149592"/>
                </a:cubicBezTo>
                <a:cubicBezTo>
                  <a:pt x="3223196" y="139230"/>
                  <a:pt x="3246983" y="131134"/>
                  <a:pt x="3270738" y="123216"/>
                </a:cubicBezTo>
                <a:cubicBezTo>
                  <a:pt x="3314592" y="108598"/>
                  <a:pt x="3306689" y="118624"/>
                  <a:pt x="3358661" y="105631"/>
                </a:cubicBezTo>
                <a:cubicBezTo>
                  <a:pt x="3453564" y="81905"/>
                  <a:pt x="3373824" y="97747"/>
                  <a:pt x="3446584" y="70462"/>
                </a:cubicBezTo>
                <a:cubicBezTo>
                  <a:pt x="3457899" y="66219"/>
                  <a:pt x="3469958" y="64290"/>
                  <a:pt x="3481754" y="61669"/>
                </a:cubicBezTo>
                <a:cubicBezTo>
                  <a:pt x="3549789" y="46550"/>
                  <a:pt x="3509457" y="57408"/>
                  <a:pt x="3596054" y="44085"/>
                </a:cubicBezTo>
                <a:cubicBezTo>
                  <a:pt x="3610824" y="41813"/>
                  <a:pt x="3625312" y="37965"/>
                  <a:pt x="3640015" y="35292"/>
                </a:cubicBezTo>
                <a:cubicBezTo>
                  <a:pt x="3657555" y="32103"/>
                  <a:pt x="3675366" y="30367"/>
                  <a:pt x="3692769" y="26500"/>
                </a:cubicBezTo>
                <a:cubicBezTo>
                  <a:pt x="3739379" y="16143"/>
                  <a:pt x="3703617" y="11399"/>
                  <a:pt x="3771900" y="8916"/>
                </a:cubicBezTo>
                <a:cubicBezTo>
                  <a:pt x="4064684" y="-1731"/>
                  <a:pt x="4203853" y="123"/>
                  <a:pt x="4475284" y="123"/>
                </a:cubicBezTo>
              </a:path>
            </a:pathLst>
          </a:custGeom>
          <a:noFill/>
          <a:ln w="762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926586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3000" fill="hold"/>
                                        <p:tgtEl>
                                          <p:spTgt spid="16"/>
                                        </p:tgtEl>
                                        <p:attrNameLst>
                                          <p:attrName>ppt_w</p:attrName>
                                        </p:attrNameLst>
                                      </p:cBhvr>
                                      <p:tavLst>
                                        <p:tav tm="0">
                                          <p:val>
                                            <p:strVal val="#ppt_w*0.70"/>
                                          </p:val>
                                        </p:tav>
                                        <p:tav tm="100000">
                                          <p:val>
                                            <p:strVal val="#ppt_w"/>
                                          </p:val>
                                        </p:tav>
                                      </p:tavLst>
                                    </p:anim>
                                    <p:anim calcmode="lin" valueType="num">
                                      <p:cBhvr>
                                        <p:cTn id="15" dur="3000" fill="hold"/>
                                        <p:tgtEl>
                                          <p:spTgt spid="16"/>
                                        </p:tgtEl>
                                        <p:attrNameLst>
                                          <p:attrName>ppt_h</p:attrName>
                                        </p:attrNameLst>
                                      </p:cBhvr>
                                      <p:tavLst>
                                        <p:tav tm="0">
                                          <p:val>
                                            <p:strVal val="#ppt_h"/>
                                          </p:val>
                                        </p:tav>
                                        <p:tav tm="100000">
                                          <p:val>
                                            <p:strVal val="#ppt_h"/>
                                          </p:val>
                                        </p:tav>
                                      </p:tavLst>
                                    </p:anim>
                                    <p:animEffect transition="in" filter="fade">
                                      <p:cBhvr>
                                        <p:cTn id="16"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20</a:t>
            </a:r>
          </a:p>
        </p:txBody>
      </p:sp>
    </p:spTree>
    <p:extLst>
      <p:ext uri="{BB962C8B-B14F-4D97-AF65-F5344CB8AC3E}">
        <p14:creationId xmlns:p14="http://schemas.microsoft.com/office/powerpoint/2010/main" val="2426970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mr-IN" altLang="ja-JP" dirty="0">
                <a:latin typeface="Arial" charset="0"/>
                <a:cs typeface="Arial"/>
              </a:rPr>
              <a:t>"</a:t>
            </a:r>
            <a:r>
              <a:rPr lang="en-US" dirty="0">
                <a:latin typeface="Arial" charset="0"/>
                <a:cs typeface="Arial"/>
              </a:rPr>
              <a:t>Ultimate</a:t>
            </a:r>
            <a:r>
              <a:rPr lang="mr-IN" altLang="ja-JP" dirty="0">
                <a:latin typeface="Arial" charset="0"/>
                <a:cs typeface="Arial"/>
              </a:rPr>
              <a:t>"</a:t>
            </a:r>
            <a:r>
              <a:rPr lang="en-US" dirty="0">
                <a:latin typeface="Arial" charset="0"/>
                <a:cs typeface="Arial"/>
              </a:rPr>
              <a:t> Power</a:t>
            </a:r>
          </a:p>
        </p:txBody>
      </p:sp>
    </p:spTree>
    <p:extLst>
      <p:ext uri="{BB962C8B-B14F-4D97-AF65-F5344CB8AC3E}">
        <p14:creationId xmlns:p14="http://schemas.microsoft.com/office/powerpoint/2010/main" val="28677161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cs typeface="Arial"/>
              </a:rPr>
              <a:t>Who has greater power – Pharaoh or Yahweh?</a:t>
            </a:r>
          </a:p>
        </p:txBody>
      </p:sp>
    </p:spTree>
    <p:extLst>
      <p:ext uri="{BB962C8B-B14F-4D97-AF65-F5344CB8AC3E}">
        <p14:creationId xmlns:p14="http://schemas.microsoft.com/office/powerpoint/2010/main" val="909878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38" name="Rectangle 2"/>
          <p:cNvSpPr>
            <a:spLocks noGrp="1" noChangeArrowheads="1"/>
          </p:cNvSpPr>
          <p:nvPr>
            <p:ph type="title"/>
          </p:nvPr>
        </p:nvSpPr>
        <p:spPr>
          <a:xfrm>
            <a:off x="685800" y="0"/>
            <a:ext cx="3886200" cy="1143000"/>
          </a:xfrm>
        </p:spPr>
        <p:txBody>
          <a:bodyPr/>
          <a:lstStyle/>
          <a:p>
            <a:r>
              <a:rPr kumimoji="1" lang="en-US" sz="3200" b="1" dirty="0">
                <a:solidFill>
                  <a:schemeClr val="tx1"/>
                </a:solidFill>
                <a:latin typeface="Arial" charset="0"/>
                <a:cs typeface="ＭＳ Ｐゴシック" charset="0"/>
              </a:rPr>
              <a:t>Why is the Exodus so significant?</a:t>
            </a:r>
            <a:endParaRPr kumimoji="1" lang="en-US" sz="4000" b="1" dirty="0">
              <a:solidFill>
                <a:schemeClr val="tx1"/>
              </a:solidFill>
              <a:latin typeface="Arial" charset="0"/>
              <a:cs typeface="ＭＳ Ｐゴシック" charset="0"/>
            </a:endParaRPr>
          </a:p>
        </p:txBody>
      </p:sp>
      <p:sp>
        <p:nvSpPr>
          <p:cNvPr id="294915" name="Rectangle 6"/>
          <p:cNvSpPr>
            <a:spLocks noChangeArrowheads="1"/>
          </p:cNvSpPr>
          <p:nvPr/>
        </p:nvSpPr>
        <p:spPr bwMode="auto">
          <a:xfrm>
            <a:off x="755650" y="1327150"/>
            <a:ext cx="3672334"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God is more powerful than Egypt</a:t>
            </a:r>
            <a:r>
              <a:rPr kumimoji="1"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 gods (12:29, 37)!</a:t>
            </a:r>
            <a:endParaRPr kumimoji="1" lang="en-US" sz="1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endParaRPr kumimoji="1" lang="en-US" sz="1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God fulfilled his promise to the day (12:40-41; </a:t>
            </a:r>
            <a:b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cf. Gen. 15:15)</a:t>
            </a:r>
            <a:endParaRPr kumimoji="1" lang="en-US" sz="11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endParaRPr kumimoji="1" lang="en-US" sz="11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Typology of Passover lamb (12:3-5, 27, 43, </a:t>
            </a:r>
            <a:b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46; cf. John 1:29; 19:36; 1 Cor 5:7-8)</a:t>
            </a:r>
          </a:p>
        </p:txBody>
      </p:sp>
    </p:spTree>
    <p:extLst>
      <p:ext uri="{BB962C8B-B14F-4D97-AF65-F5344CB8AC3E}">
        <p14:creationId xmlns:p14="http://schemas.microsoft.com/office/powerpoint/2010/main" val="3315110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Rectangle 4"/>
          <p:cNvSpPr>
            <a:spLocks noGrp="1" noChangeArrowheads="1"/>
          </p:cNvSpPr>
          <p:nvPr>
            <p:ph type="title"/>
          </p:nvPr>
        </p:nvSpPr>
        <p:spPr>
          <a:xfrm>
            <a:off x="685800" y="0"/>
            <a:ext cx="3886200" cy="1143000"/>
          </a:xfrm>
        </p:spPr>
        <p:txBody>
          <a:bodyPr/>
          <a:lstStyle/>
          <a:p>
            <a:r>
              <a:rPr kumimoji="1" lang="en-US" sz="3200" b="1" dirty="0">
                <a:solidFill>
                  <a:srgbClr val="FFFFFF"/>
                </a:solidFill>
                <a:latin typeface="Arial" charset="0"/>
                <a:cs typeface="ＭＳ Ｐゴシック" charset="0"/>
              </a:rPr>
              <a:t>Why is the Exodus so significant?</a:t>
            </a:r>
            <a:endParaRPr kumimoji="1" lang="en-US" sz="4000" b="1" dirty="0">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a:ln>
                  <a:noFill/>
                </a:ln>
                <a:solidFill>
                  <a:srgbClr val="FFFFFF"/>
                </a:solidFill>
                <a:effectLst/>
                <a:uLnTx/>
                <a:uFillTx/>
                <a:latin typeface="Arial" charset="0"/>
                <a:ea typeface="ＭＳ Ｐゴシック" charset="0"/>
              </a:rPr>
              <a:t>Beginning of the nation (6:6-8)</a:t>
            </a: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endParaRPr kumimoji="1"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a:ln>
                  <a:noFill/>
                </a:ln>
                <a:solidFill>
                  <a:srgbClr val="FFFFFF"/>
                </a:solidFill>
                <a:effectLst/>
                <a:uLnTx/>
                <a:uFillTx/>
                <a:latin typeface="Arial" charset="0"/>
                <a:ea typeface="ＭＳ Ｐゴシック" charset="0"/>
              </a:rPr>
              <a:t>New calendar (12:2)</a:t>
            </a: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endParaRPr kumimoji="1"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342900" marR="0" lvl="0" indent="-342900" algn="l" defTabSz="914400" rtl="0" eaLnBrk="0" fontAlgn="base" latinLnBrk="0" hangingPunct="0">
              <a:lnSpc>
                <a:spcPct val="80000"/>
              </a:lnSpc>
              <a:spcBef>
                <a:spcPct val="20000"/>
              </a:spcBef>
              <a:spcAft>
                <a:spcPct val="0"/>
              </a:spcAft>
              <a:buClrTx/>
              <a:buSzPct val="80000"/>
              <a:buFont typeface="Wingdings" charset="0"/>
              <a:buChar char="l"/>
              <a:tabLst/>
              <a:defRPr/>
            </a:pPr>
            <a:r>
              <a:rPr kumimoji="1" lang="en-US" sz="2800" b="1" i="0" u="none" strike="noStrike" kern="1200" cap="none" spc="0" normalizeH="0" baseline="0" noProof="0">
                <a:ln>
                  <a:noFill/>
                </a:ln>
                <a:solidFill>
                  <a:srgbClr val="FFFFFF"/>
                </a:solidFill>
                <a:effectLst/>
                <a:uLnTx/>
                <a:uFillTx/>
                <a:latin typeface="Arial" charset="0"/>
                <a:ea typeface="ＭＳ Ｐゴシック" charset="0"/>
              </a:rPr>
              <a:t>Response of faith to receive new life</a:t>
            </a:r>
          </a:p>
        </p:txBody>
      </p:sp>
    </p:spTree>
    <p:extLst>
      <p:ext uri="{BB962C8B-B14F-4D97-AF65-F5344CB8AC3E}">
        <p14:creationId xmlns:p14="http://schemas.microsoft.com/office/powerpoint/2010/main" val="247552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north.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Other\sr\Old City and Kidron Valley from northeast, df 020602.jpg"/>
</p:tagLst>
</file>

<file path=ppt/theme/_rels/them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ample presentation slides [3]">
  <a:themeElements>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3]">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1.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47457</TotalTime>
  <Words>12780</Words>
  <Application>Microsoft Macintosh PowerPoint</Application>
  <PresentationFormat>On-screen Show (4:3)</PresentationFormat>
  <Paragraphs>1495</Paragraphs>
  <Slides>150</Slides>
  <Notes>107</Notes>
  <HiddenSlides>0</HiddenSlides>
  <MMClips>0</MMClips>
  <ScaleCrop>false</ScaleCrop>
  <HeadingPairs>
    <vt:vector size="8" baseType="variant">
      <vt:variant>
        <vt:lpstr>Fonts Used</vt:lpstr>
      </vt:variant>
      <vt:variant>
        <vt:i4>30</vt:i4>
      </vt:variant>
      <vt:variant>
        <vt:lpstr>Theme</vt:lpstr>
      </vt:variant>
      <vt:variant>
        <vt:i4>43</vt:i4>
      </vt:variant>
      <vt:variant>
        <vt:lpstr>Embedded OLE Servers</vt:lpstr>
      </vt:variant>
      <vt:variant>
        <vt:i4>1</vt:i4>
      </vt:variant>
      <vt:variant>
        <vt:lpstr>Slide Titles</vt:lpstr>
      </vt:variant>
      <vt:variant>
        <vt:i4>150</vt:i4>
      </vt:variant>
    </vt:vector>
  </HeadingPairs>
  <TitlesOfParts>
    <vt:vector size="224" baseType="lpstr">
      <vt:lpstr>Aroi</vt:lpstr>
      <vt:lpstr>Eurostile Bold</vt:lpstr>
      <vt:lpstr>KidTYPEPaint</vt:lpstr>
      <vt:lpstr>ＭＳ Ｐゴシック</vt:lpstr>
      <vt:lpstr>Osaka</vt:lpstr>
      <vt:lpstr>新細明體</vt:lpstr>
      <vt:lpstr>宋体</vt:lpstr>
      <vt:lpstr>宋体</vt:lpstr>
      <vt:lpstr>Times</vt:lpstr>
      <vt:lpstr>Abadi MT Condensed Extra Bold</vt:lpstr>
      <vt:lpstr>Accordance</vt:lpstr>
      <vt:lpstr>Arial</vt:lpstr>
      <vt:lpstr>Arial Black</vt:lpstr>
      <vt:lpstr>Arial Narrow</vt:lpstr>
      <vt:lpstr>Calibri</vt:lpstr>
      <vt:lpstr>Calibri Light</vt:lpstr>
      <vt:lpstr>Comic Sans MS</vt:lpstr>
      <vt:lpstr>Franklin Gothic Heavy</vt:lpstr>
      <vt:lpstr>Garamond</vt:lpstr>
      <vt:lpstr>Geneva</vt:lpstr>
      <vt:lpstr>Georgia</vt:lpstr>
      <vt:lpstr>Helvetica Neue</vt:lpstr>
      <vt:lpstr>Impact</vt:lpstr>
      <vt:lpstr>Kristen ITC</vt:lpstr>
      <vt:lpstr>Lucida Grande</vt:lpstr>
      <vt:lpstr>Tahoma</vt:lpstr>
      <vt:lpstr>Tempus Sans ITC</vt:lpstr>
      <vt:lpstr>Times New Roman</vt:lpstr>
      <vt:lpstr>Wingdings</vt:lpstr>
      <vt:lpstr>Wingdings 2</vt:lpstr>
      <vt:lpstr>Office Theme</vt:lpstr>
      <vt:lpstr>1_Office Theme</vt:lpstr>
      <vt:lpstr>2_Office Theme</vt:lpstr>
      <vt:lpstr>4_Office Theme</vt:lpstr>
      <vt:lpstr>5_Office Theme</vt:lpstr>
      <vt:lpstr>6_Office Theme</vt:lpstr>
      <vt:lpstr>8_Office Theme</vt:lpstr>
      <vt:lpstr>20_Office Theme</vt:lpstr>
      <vt:lpstr>3_Blank Presentation</vt:lpstr>
      <vt:lpstr>Blank Presentation</vt:lpstr>
      <vt:lpstr>3_Default Design</vt:lpstr>
      <vt:lpstr>50_Blank Presentation</vt:lpstr>
      <vt:lpstr>8_Default Design</vt:lpstr>
      <vt:lpstr>9_Default Design</vt:lpstr>
      <vt:lpstr>10_Default Design</vt:lpstr>
      <vt:lpstr>11_Default Design</vt:lpstr>
      <vt:lpstr>13_Default Design</vt:lpstr>
      <vt:lpstr>15_Default Design</vt:lpstr>
      <vt:lpstr>1_Sample presentation slides [3]</vt:lpstr>
      <vt:lpstr>Sample presentation slides [3]</vt:lpstr>
      <vt:lpstr>White</vt:lpstr>
      <vt:lpstr>16_Default Design</vt:lpstr>
      <vt:lpstr>3_MEADOW</vt:lpstr>
      <vt:lpstr>Circuit</vt:lpstr>
      <vt:lpstr>17_Default Design</vt:lpstr>
      <vt:lpstr>Sakura</vt:lpstr>
      <vt:lpstr>18_Default Design</vt:lpstr>
      <vt:lpstr>19_Default Design</vt:lpstr>
      <vt:lpstr>20_Default Design</vt:lpstr>
      <vt:lpstr>7_Office Theme</vt:lpstr>
      <vt:lpstr>Orbit</vt:lpstr>
      <vt:lpstr>Blank</vt:lpstr>
      <vt:lpstr>23_Default Design</vt:lpstr>
      <vt:lpstr>1_Blank Presentation</vt:lpstr>
      <vt:lpstr>Azure</vt:lpstr>
      <vt:lpstr>21_Default Design</vt:lpstr>
      <vt:lpstr>12_Default Design</vt:lpstr>
      <vt:lpstr>24_Default Design</vt:lpstr>
      <vt:lpstr>25_Default Design</vt:lpstr>
      <vt:lpstr>2_Civic</vt:lpstr>
      <vt:lpstr>3_Fireball</vt:lpstr>
      <vt:lpstr>5_Blank Presentation</vt:lpstr>
      <vt:lpstr>3_Ripple</vt:lpstr>
      <vt:lpstr>Photo Editor Photo</vt:lpstr>
      <vt:lpstr>Judgment on the 12-Nation Coalition</vt:lpstr>
      <vt:lpstr>Judgment on the 12-Nation Coalition</vt:lpstr>
      <vt:lpstr>Nations Prophesied Against (Jeremiah 46–51)</vt:lpstr>
      <vt:lpstr>Slides on  Isaiah 13</vt:lpstr>
      <vt:lpstr>PowerPoint Presentation</vt:lpstr>
      <vt:lpstr>Judgment on the 12-Nation Coalition (Isa 13–23)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Self-Made Idols Are Useless</vt:lpstr>
      <vt:lpstr>PowerPoint Presentation</vt:lpstr>
      <vt:lpstr>PowerPoint Presentation</vt:lpstr>
      <vt:lpstr>PowerPoint Presentation</vt:lpstr>
      <vt:lpstr>Cyrus Also Conquered Babylon (539 BC) </vt:lpstr>
      <vt:lpstr>PowerPoint Presentation</vt:lpstr>
      <vt:lpstr>PowerPoint Presentation</vt:lpstr>
      <vt:lpstr>Medes will Conquer Babylon  (539 BC)</vt:lpstr>
      <vt:lpstr>Utter Destruction!</vt:lpstr>
      <vt:lpstr>Utter Destruction!</vt:lpstr>
      <vt:lpstr>Belshazzar Humbled</vt:lpstr>
      <vt:lpstr>PowerPoint Presentation</vt:lpstr>
      <vt:lpstr>PowerPoint Presentation</vt:lpstr>
      <vt:lpstr>Babylon's Fall (Herodotus)</vt:lpstr>
      <vt:lpstr>Babylon's Fall (Herodotus)</vt:lpstr>
      <vt:lpstr>PowerPoint Presentation</vt:lpstr>
      <vt:lpstr>PowerPoint Presentation</vt:lpstr>
      <vt:lpstr>PowerPoint Presentation</vt:lpstr>
      <vt:lpstr>PowerPoint Presentation</vt:lpstr>
      <vt:lpstr>PowerPoint Presentation</vt:lpstr>
      <vt:lpstr>PowerPoint Presentation</vt:lpstr>
      <vt:lpstr>Slides on  Isaiah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Poseidon's Temple</vt:lpstr>
      <vt:lpstr>Satan cast down  (cf. Rev. 12:7-13)</vt:lpstr>
      <vt:lpstr>Fall of Lucifer, the Shining Star (cf. Rev. 12:7-9)</vt:lpstr>
      <vt:lpstr>The angels pursue</vt:lpstr>
      <vt:lpstr>The angels pursue</vt:lpstr>
      <vt:lpstr>PowerPoint Presentation</vt:lpstr>
      <vt:lpstr>PowerPoint Presentation</vt:lpstr>
      <vt:lpstr>Judgment on the 12-Nation Coalition (Isa 13–23)</vt:lpstr>
      <vt:lpstr>Geography of Philistia</vt:lpstr>
      <vt:lpstr>Philistines were a fearsome people</vt:lpstr>
      <vt:lpstr>Goliath's Armor</vt:lpstr>
      <vt:lpstr>The Philistine Military Capacities (1 Sam 17:5-7)</vt:lpstr>
      <vt:lpstr>Philistine False Confidence</vt:lpstr>
      <vt:lpstr>Babylon to Conquer Philistia</vt:lpstr>
      <vt:lpstr>PowerPoint Presentation</vt:lpstr>
      <vt:lpstr>Slides on  Isaiah 15</vt:lpstr>
      <vt:lpstr>Judgment on the 12-Nation Coalition (Isa 13–23)</vt:lpstr>
      <vt:lpstr>Origin of Moabites</vt:lpstr>
      <vt:lpstr>The Arnon Gorge</vt:lpstr>
      <vt:lpstr>Arnon River view to north</vt:lpstr>
      <vt:lpstr>Arnon River view to north</vt:lpstr>
      <vt:lpstr>Moabite Deities</vt:lpstr>
      <vt:lpstr>Israel's Sin at Baal Peor</vt:lpstr>
      <vt:lpstr>Child Sacrifice to Chemosh </vt:lpstr>
      <vt:lpstr>Slides on  Isaiah 16</vt:lpstr>
      <vt:lpstr>Babylon to Conquer Moab</vt:lpstr>
      <vt:lpstr>Messiah to Rule After Judgment of Moab</vt:lpstr>
      <vt:lpstr>Slides on  Isaiah 17</vt:lpstr>
      <vt:lpstr>Judgment on the 12-Nation Coalition (Isa 13–23)</vt:lpstr>
      <vt:lpstr>PowerPoint Presentation</vt:lpstr>
      <vt:lpstr>PowerPoint Presentation</vt:lpstr>
      <vt:lpstr>Damascus, Capital of Aram (Syria) Judged</vt:lpstr>
      <vt:lpstr>Judgment on the 12-Nation Coalition (Isa 13–23)</vt:lpstr>
      <vt:lpstr>Israel Also Judged with Damascus</vt:lpstr>
      <vt:lpstr>Assyrian Developments</vt:lpstr>
      <vt:lpstr>Slides on  Isaiah 18</vt:lpstr>
      <vt:lpstr>Judgment on the 12-Nation Coalition (Isa 13–23)</vt:lpstr>
      <vt:lpstr>Two Suggested Locations of Eden</vt:lpstr>
      <vt:lpstr>Mesopotamian Cush First Noted in Genesis 2</vt:lpstr>
      <vt:lpstr>Rodinia––The World That Perished</vt:lpstr>
      <vt:lpstr>THE WORLD THAT PERISHED</vt:lpstr>
      <vt:lpstr>Correct Location of Cush</vt:lpstr>
      <vt:lpstr>Assyrians to Be Destroyed</vt:lpstr>
      <vt:lpstr>Assyrians to Be Destroyed</vt:lpstr>
      <vt:lpstr>Assyrians to Be Destroyed</vt:lpstr>
      <vt:lpstr>Sudanese Worship at Jerusalem</vt:lpstr>
      <vt:lpstr>Slides on  Isaiah 19</vt:lpstr>
      <vt:lpstr>Judgment on the 12-Nation Coalition (Isa 13–23)</vt:lpstr>
      <vt:lpstr>Egypt Judged (Isaiah 19–20)</vt:lpstr>
      <vt:lpstr>Egyptian Civil War</vt:lpstr>
      <vt:lpstr>Judgment on the 12-Nation Coalition (Isa 13–23)</vt:lpstr>
      <vt:lpstr>Slides on  Isaiah 20</vt:lpstr>
      <vt:lpstr>"Ultimate" Power</vt:lpstr>
      <vt:lpstr>Who has greater power – Pharaoh or Yahweh?</vt:lpstr>
      <vt:lpstr>Why is the Exodus so significant?</vt:lpstr>
      <vt:lpstr>Why is the Exodus so significant?</vt:lpstr>
      <vt:lpstr>Isaiah as an Example to Egypt</vt:lpstr>
      <vt:lpstr>Don’t Trust Philistines Either</vt:lpstr>
      <vt:lpstr>Slides on  Isaiah 21</vt:lpstr>
      <vt:lpstr>Judgment on the 12-Nation Coalition (Isa 13–23)</vt:lpstr>
      <vt:lpstr>Babylon by the Sea</vt:lpstr>
      <vt:lpstr>Babylon by the Sea</vt:lpstr>
      <vt:lpstr>Judgment on the 12-Nation Coalition (Isa 13–23)</vt:lpstr>
      <vt:lpstr>Against Dumah (Heb.) or Edom (LXX)</vt:lpstr>
      <vt:lpstr>Identity:</vt:lpstr>
      <vt:lpstr>Geography</vt:lpstr>
      <vt:lpstr>PowerPoint Presentation</vt:lpstr>
      <vt:lpstr>Conquered by Babylon</vt:lpstr>
      <vt:lpstr>Glad About Fall of Judah (586 BC)</vt:lpstr>
      <vt:lpstr>Prophecies of Being Judged</vt:lpstr>
      <vt:lpstr>Fall of Judah (586 BC)</vt:lpstr>
      <vt:lpstr>Annihilation </vt:lpstr>
      <vt:lpstr>Judgment on the 12-Nation Coalition (Isa 13–23)</vt:lpstr>
      <vt:lpstr>Arabia Destroyed by Babylon</vt:lpstr>
      <vt:lpstr>Who are the Arabs? </vt:lpstr>
      <vt:lpstr>The Table of Nations</vt:lpstr>
      <vt:lpstr>Who are the Arabs? </vt:lpstr>
      <vt:lpstr>PowerPoint Presentation</vt:lpstr>
      <vt:lpstr>Who are the Arabs? </vt:lpstr>
      <vt:lpstr> The Angel and Hagar</vt:lpstr>
      <vt:lpstr>PowerPoint Presentation</vt:lpstr>
      <vt:lpstr>PowerPoint Presentation</vt:lpstr>
      <vt:lpstr>Who are the Arabs? </vt:lpstr>
      <vt:lpstr>PowerPoint Presentation</vt:lpstr>
      <vt:lpstr>PowerPoint Presentation</vt:lpstr>
      <vt:lpstr>PowerPoint Presentation</vt:lpstr>
      <vt:lpstr>Arabs to Be Judged</vt:lpstr>
      <vt:lpstr>Slides on  Isaiah 22</vt:lpstr>
      <vt:lpstr>Judgment on the 12-Nation Coalition (Isa 13–23)</vt:lpstr>
      <vt:lpstr>Jerusalem’s Valley of Vision</vt:lpstr>
      <vt:lpstr>Old City and Kidron Valley from north</vt:lpstr>
      <vt:lpstr>Slides on  Isaiah 23</vt:lpstr>
      <vt:lpstr>Judgment on the 12-Nation Coalition (Isa 13–23)</vt:lpstr>
      <vt:lpstr>PowerPoint Presentation</vt:lpstr>
      <vt:lpstr>PowerPoint Presentation</vt:lpstr>
      <vt:lpstr>PowerPoint Presentation</vt:lpstr>
      <vt:lpstr>Phoenician Colonies</vt:lpstr>
      <vt:lpstr>PowerPoint Presentation</vt:lpstr>
      <vt:lpstr>The Trade of Phoenicia</vt:lpstr>
      <vt:lpstr>PowerPoint Presentation</vt:lpstr>
      <vt:lpstr>Poseidon's Temple</vt:lpstr>
      <vt:lpstr>Satan cast down  (cf. Rev. 12:7-13)</vt:lpstr>
      <vt:lpstr>Fall of Lucifer, the Shining Star (cf. Rev. 12:7-9)</vt:lpstr>
      <vt:lpstr>The angels pursue</vt:lpstr>
      <vt:lpstr>The angels pursue</vt:lpstr>
      <vt:lpstr>Black</vt:lpstr>
      <vt:lpstr>OT Survey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580</cp:revision>
  <dcterms:created xsi:type="dcterms:W3CDTF">2010-10-07T07:24:48Z</dcterms:created>
  <dcterms:modified xsi:type="dcterms:W3CDTF">2024-03-24T13:26:55Z</dcterms:modified>
</cp:coreProperties>
</file>