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5" r:id="rId3"/>
    <p:sldMasterId id="2147483653" r:id="rId4"/>
    <p:sldMasterId id="2147483651" r:id="rId5"/>
    <p:sldMasterId id="2147483649" r:id="rId6"/>
    <p:sldMasterId id="2147483659" r:id="rId7"/>
    <p:sldMasterId id="2147483663" r:id="rId8"/>
    <p:sldMasterId id="2147483845" r:id="rId9"/>
    <p:sldMasterId id="2147484519" r:id="rId10"/>
  </p:sldMasterIdLst>
  <p:notesMasterIdLst>
    <p:notesMasterId r:id="rId58"/>
  </p:notesMasterIdLst>
  <p:sldIdLst>
    <p:sldId id="257" r:id="rId11"/>
    <p:sldId id="325" r:id="rId12"/>
    <p:sldId id="290" r:id="rId13"/>
    <p:sldId id="289" r:id="rId14"/>
    <p:sldId id="292" r:id="rId15"/>
    <p:sldId id="258" r:id="rId16"/>
    <p:sldId id="260" r:id="rId17"/>
    <p:sldId id="327" r:id="rId18"/>
    <p:sldId id="294" r:id="rId19"/>
    <p:sldId id="293" r:id="rId20"/>
    <p:sldId id="271" r:id="rId21"/>
    <p:sldId id="288" r:id="rId22"/>
    <p:sldId id="295" r:id="rId23"/>
    <p:sldId id="297" r:id="rId24"/>
    <p:sldId id="298" r:id="rId25"/>
    <p:sldId id="299" r:id="rId26"/>
    <p:sldId id="304" r:id="rId27"/>
    <p:sldId id="305" r:id="rId28"/>
    <p:sldId id="306" r:id="rId29"/>
    <p:sldId id="312" r:id="rId30"/>
    <p:sldId id="296" r:id="rId31"/>
    <p:sldId id="259" r:id="rId32"/>
    <p:sldId id="287" r:id="rId33"/>
    <p:sldId id="311" r:id="rId34"/>
    <p:sldId id="301" r:id="rId35"/>
    <p:sldId id="277" r:id="rId36"/>
    <p:sldId id="286" r:id="rId37"/>
    <p:sldId id="284" r:id="rId38"/>
    <p:sldId id="285" r:id="rId39"/>
    <p:sldId id="276" r:id="rId40"/>
    <p:sldId id="261" r:id="rId41"/>
    <p:sldId id="314" r:id="rId42"/>
    <p:sldId id="264" r:id="rId43"/>
    <p:sldId id="268" r:id="rId44"/>
    <p:sldId id="269" r:id="rId45"/>
    <p:sldId id="270" r:id="rId46"/>
    <p:sldId id="326" r:id="rId47"/>
    <p:sldId id="313" r:id="rId48"/>
    <p:sldId id="272" r:id="rId49"/>
    <p:sldId id="302" r:id="rId50"/>
    <p:sldId id="322" r:id="rId51"/>
    <p:sldId id="333" r:id="rId52"/>
    <p:sldId id="334" r:id="rId53"/>
    <p:sldId id="331" r:id="rId54"/>
    <p:sldId id="332" r:id="rId55"/>
    <p:sldId id="329" r:id="rId56"/>
    <p:sldId id="33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9"/>
    <a:srgbClr val="545454"/>
    <a:srgbClr val="FFFF00"/>
    <a:srgbClr val="660066"/>
    <a:srgbClr val="006600"/>
    <a:srgbClr val="66FF66"/>
    <a:srgbClr val="BBE0E3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0" d="100"/>
          <a:sy n="90" d="100"/>
        </p:scale>
        <p:origin x="2824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2A9A34-6E8B-D14C-8306-ED54AE61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E342F-A78B-6F4D-9FE1-E98A14CA5C2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D7C77D-EE0C-E746-A45C-CB473B40BF8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17440F-8678-CA42-A1E1-B49D9E9E4D31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B7A2E-0FD1-DF4A-9DED-136BE0D6F3E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269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7945FB-D8F1-B449-8791-080D12CE129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AFEE0E-F0F7-9549-B6F8-D082509A75C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7F13B1-2960-F342-BFC7-D685CE000A39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188B6C-34B7-A044-9B62-E862150E3E4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4A3D69-44F1-6D40-B4A1-D1437EB62A5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CE70BB-E008-4243-AB1A-E4BA882284A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FA1FD2-E57B-BC4E-9547-DA1AC85435F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DA5C2-9F46-9848-895A-B8ACCDE28E62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E8E2CF-05A7-F741-862F-72BA8C90E27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293701-1857-5C48-9839-172D075FEAE4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James Pritchard, Ancient Near Eastern Texts Relating to the Old Testament (Princeton, NJ: Univ. Press, 1969), 608; cited in Arnold/Beyer, Encountering the OT, 345.  Mari material also from Arnold/Beyer, 345.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32DA25-AAA0-1542-9DBD-10604552C91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57453B-FC41-1744-9C29-A4AC8C216136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6CC25-604A-E54D-A627-222B6D4190A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E4B89F-E283-6749-B8B8-35C1C30865C5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0F5D1F-8B00-E645-B7B1-3A8B33019CB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0E0DF7-9D98-9841-8600-2D33256A9FAF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7A053B-9C7E-8145-B1FE-98C1570AD06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677DA3-8E02-FC43-87AB-271F295BCED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28943C-6C11-5944-957F-546B35FAEF4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41F4F3-470A-0A46-8475-260574475FE3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8C13CD-CE30-A142-B26F-49E225C35CB3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FEADFF-0B1F-134C-8AC9-EE3407D105AC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C3A83B-908B-BC41-A2CB-6F536656A527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EDFEB-F0FE-7F42-9AA9-CD8C67AFD652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10A313-0C99-A844-B2E0-9B57BAF72D31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DA20C0-EB3A-EB4A-A08A-B03914960763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33533D-19D1-A447-BE69-197FFE3B8E34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Wayne A. Grudem,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Why Christians Can Still Prophesy: Scripture Encourages Us to Seek this Gift yet Today,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Christianity Today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[September 16, 1988] 29; cf. Grudem</a:t>
            </a:r>
            <a:r>
              <a:rPr lang="fr-FR" altLang="ja-JP">
                <a:latin typeface="Times New Roman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1988 book, </a:t>
            </a:r>
            <a:r>
              <a:rPr lang="en-US" altLang="ja-JP" i="1">
                <a:latin typeface="Times New Roman" charset="0"/>
                <a:ea typeface="ＭＳ Ｐゴシック" charset="0"/>
                <a:cs typeface="ＭＳ Ｐゴシック" charset="0"/>
              </a:rPr>
              <a:t>The Gift of Prophecy.</a:t>
            </a:r>
            <a:endParaRPr lang="en-US" i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F54C98-7ACF-8644-86AF-B20EF0DAFC7B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4F8ECE-5E6F-8A46-80D1-C3E26EBCDC13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E73192-788A-3B4D-9E3A-EF7202EAFC8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DA23E-522E-484B-83C1-9D1E54B61A1B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CF9E9B-EB05-6041-ACB4-B43083C28A15}" type="slidenum">
              <a:rPr lang="en-US" sz="1200" b="1">
                <a:solidFill>
                  <a:srgbClr val="000000"/>
                </a:solidFill>
              </a:rPr>
              <a:pPr eaLnBrk="1" hangingPunct="1"/>
              <a:t>42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45D86B-4277-3148-9405-55214B26A519}" type="slidenum">
              <a:rPr lang="en-US" sz="1200" b="1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1EF32B-BFAF-C747-ADA2-1BAD54477A0F}" type="slidenum">
              <a:rPr lang="en-US" sz="1200" b="1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561BEC-209B-F046-81DD-4F15F0D67178}" type="slidenum">
              <a:rPr lang="en-US" sz="1200" b="1">
                <a:solidFill>
                  <a:srgbClr val="000000"/>
                </a:solidFill>
              </a:rPr>
              <a:pPr eaLnBrk="1" hangingPunct="1"/>
              <a:t>45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Backgrounds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ob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78CE40-E89D-2746-A42A-58EF939C2D8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16B1CB-86F4-4D43-8F65-F60C3B79DE8E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CC2C80-D50B-3140-9DA6-5CED4719FF3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8371E-3A7D-0D44-9C04-26825EC9D915}" type="slidenum">
              <a:rPr lang="en-US" sz="1200">
                <a:solidFill>
                  <a:srgbClr val="FFFFFF"/>
                </a:solidFill>
              </a:rPr>
              <a:pPr eaLnBrk="1" hangingPunct="1"/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2A0BFD-F147-1341-8ACE-7D3E6226EBA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CE10-99A7-D446-AE85-E9E12ECD5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1755-A3E7-F346-8A26-8C3108B2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2EB1-1660-384F-8785-DF76AC756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EC9CBB7-C24B-164C-82B4-B2313448A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3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D0D7-EF03-AE49-9735-9044C4AC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5380-6B4F-6044-92C8-36C75920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6F-71E0-114D-9075-CC71FA59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A325-2AFF-B44A-9689-98D721CB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EE2D-5C0E-594A-AF6E-FBB9BCE6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73A5-EE30-124B-96FD-98FA322A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A7C0-DB6A-7244-97EF-421B59B0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6396-FC55-6748-97FB-81AFF441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2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9AA5-C221-6647-852E-8FC0F6871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F3AF-D2F0-474F-83BC-C1F2D6DD6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85E6-2EF1-464A-B5B0-AC828B92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6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</p:grpSp>
      <p:sp>
        <p:nvSpPr>
          <p:cNvPr id="2109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09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2460-4768-C44D-8C98-111F782D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0F62-3372-A84A-924D-F29FB7D4C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8E95-7C79-2C47-A3B3-ED4EF523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3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0E3C-31DF-DB4C-98E1-9E418FA75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3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828F-0B2E-5A44-BE27-506C051DE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4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3D94-A81C-0D4F-84EC-9974A898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4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277B-9D9C-AF44-A373-887A7D91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5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0B8B-851D-F04D-9243-9D8E21E65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0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84FD-C18A-2E4F-AECB-FB778F35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8D74-288B-5B4C-A7E9-29464E3F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65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6F7A-4667-DD44-883B-0CC743E11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1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5B87-4779-7749-8243-E8781ACEF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8D35-4330-2B4F-AB6A-85011FDE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9654-A227-5C4A-893F-61FE72708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3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1947-FC0B-C64B-AD1A-55AB8D44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099B-5216-294C-841C-959B7E78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5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342CE-B602-B64D-9D08-8303515C2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3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5181-2BB1-B749-A138-124E8A2C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BE79-1F8C-5F42-ADC9-47368B60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D628-329E-AF48-B768-A6B01DE3F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9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2B10-D3D2-4544-95CF-3C36D5697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9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6AE6-B7AD-464D-9025-376B5BDB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1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2F0B-F95E-A240-B054-F0B9C3DD7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9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B3A8-BE69-4340-8147-412B40ADF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C01B-BCEC-2049-ACA1-856257BE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5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10721 h 3264"/>
                <a:gd name="T2" fmla="*/ 0 w 1699"/>
                <a:gd name="T3" fmla="*/ 3569 h 3264"/>
                <a:gd name="T4" fmla="*/ 0 w 1699"/>
                <a:gd name="T5" fmla="*/ 656 h 3264"/>
                <a:gd name="T6" fmla="*/ 0 w 1699"/>
                <a:gd name="T7" fmla="*/ 656 h 3264"/>
                <a:gd name="T8" fmla="*/ 0 w 1699"/>
                <a:gd name="T9" fmla="*/ 208 h 3264"/>
                <a:gd name="T10" fmla="*/ 0 w 1699"/>
                <a:gd name="T11" fmla="*/ 506 h 3264"/>
                <a:gd name="T12" fmla="*/ 0 w 1699"/>
                <a:gd name="T13" fmla="*/ 3256 h 3264"/>
                <a:gd name="T14" fmla="*/ 0 w 1699"/>
                <a:gd name="T15" fmla="*/ 8278 h 3264"/>
                <a:gd name="T16" fmla="*/ 0 w 1699"/>
                <a:gd name="T17" fmla="*/ 15018 h 3264"/>
                <a:gd name="T18" fmla="*/ 0 w 1699"/>
                <a:gd name="T19" fmla="*/ 23995 h 3264"/>
                <a:gd name="T20" fmla="*/ 0 w 1699"/>
                <a:gd name="T21" fmla="*/ 32238 h 3264"/>
                <a:gd name="T22" fmla="*/ 0 w 1699"/>
                <a:gd name="T23" fmla="*/ 45510 h 3264"/>
                <a:gd name="T24" fmla="*/ 0 w 1699"/>
                <a:gd name="T25" fmla="*/ 57710 h 3264"/>
                <a:gd name="T26" fmla="*/ 0 w 1699"/>
                <a:gd name="T27" fmla="*/ 62304 h 3264"/>
                <a:gd name="T28" fmla="*/ 0 w 1699"/>
                <a:gd name="T29" fmla="*/ 65943 h 3264"/>
                <a:gd name="T30" fmla="*/ 0 w 1699"/>
                <a:gd name="T31" fmla="*/ 65943 h 3264"/>
                <a:gd name="T32" fmla="*/ 0 w 1699"/>
                <a:gd name="T33" fmla="*/ 65338 h 3264"/>
                <a:gd name="T34" fmla="*/ 0 w 1699"/>
                <a:gd name="T35" fmla="*/ 66249 h 3264"/>
                <a:gd name="T36" fmla="*/ 0 w 1699"/>
                <a:gd name="T37" fmla="*/ 64581 h 3264"/>
                <a:gd name="T38" fmla="*/ 0 w 1699"/>
                <a:gd name="T39" fmla="*/ 60153 h 3264"/>
                <a:gd name="T40" fmla="*/ 0 w 1699"/>
                <a:gd name="T41" fmla="*/ 54061 h 3264"/>
                <a:gd name="T42" fmla="*/ 0 w 1699"/>
                <a:gd name="T43" fmla="*/ 45510 h 3264"/>
                <a:gd name="T44" fmla="*/ 0 w 1699"/>
                <a:gd name="T45" fmla="*/ 36975 h 3264"/>
                <a:gd name="T46" fmla="*/ 0 w 1699"/>
                <a:gd name="T47" fmla="*/ 25676 h 3264"/>
                <a:gd name="T48" fmla="*/ 0 w 1699"/>
                <a:gd name="T49" fmla="*/ 18654 h 3264"/>
                <a:gd name="T50" fmla="*/ 0 w 1699"/>
                <a:gd name="T51" fmla="*/ 10721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72 h 457"/>
                    <a:gd name="T4" fmla="*/ 187 w 2161"/>
                    <a:gd name="T5" fmla="*/ 339 h 457"/>
                    <a:gd name="T6" fmla="*/ 351 w 2161"/>
                    <a:gd name="T7" fmla="*/ 309 h 457"/>
                    <a:gd name="T8" fmla="*/ 561 w 2161"/>
                    <a:gd name="T9" fmla="*/ 287 h 457"/>
                    <a:gd name="T10" fmla="*/ 852 w 2161"/>
                    <a:gd name="T11" fmla="*/ 265 h 457"/>
                    <a:gd name="T12" fmla="*/ 1161 w 2161"/>
                    <a:gd name="T13" fmla="*/ 265 h 457"/>
                    <a:gd name="T14" fmla="*/ 1535 w 2161"/>
                    <a:gd name="T15" fmla="*/ 324 h 457"/>
                    <a:gd name="T16" fmla="*/ 1752 w 2161"/>
                    <a:gd name="T17" fmla="*/ 407 h 457"/>
                    <a:gd name="T18" fmla="*/ 1901 w 2161"/>
                    <a:gd name="T19" fmla="*/ 459 h 457"/>
                    <a:gd name="T20" fmla="*/ 2043 w 2161"/>
                    <a:gd name="T21" fmla="*/ 429 h 457"/>
                    <a:gd name="T22" fmla="*/ 2103 w 2161"/>
                    <a:gd name="T23" fmla="*/ 354 h 457"/>
                    <a:gd name="T24" fmla="*/ 2103 w 2161"/>
                    <a:gd name="T25" fmla="*/ 257 h 457"/>
                    <a:gd name="T26" fmla="*/ 1998 w 2161"/>
                    <a:gd name="T27" fmla="*/ 154 h 457"/>
                    <a:gd name="T28" fmla="*/ 1161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7 h 585"/>
                    <a:gd name="T2" fmla="*/ 274 w 2341"/>
                    <a:gd name="T3" fmla="*/ 521 h 585"/>
                    <a:gd name="T4" fmla="*/ 72 w 2341"/>
                    <a:gd name="T5" fmla="*/ 492 h 585"/>
                    <a:gd name="T6" fmla="*/ 5 w 2341"/>
                    <a:gd name="T7" fmla="*/ 379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1 w 2341"/>
                    <a:gd name="T19" fmla="*/ 7 h 585"/>
                    <a:gd name="T20" fmla="*/ 1772 w 2341"/>
                    <a:gd name="T21" fmla="*/ 7 h 585"/>
                    <a:gd name="T22" fmla="*/ 2198 w 2341"/>
                    <a:gd name="T23" fmla="*/ 52 h 585"/>
                    <a:gd name="T24" fmla="*/ 2281 w 2341"/>
                    <a:gd name="T25" fmla="*/ 111 h 585"/>
                    <a:gd name="T26" fmla="*/ 2326 w 2341"/>
                    <a:gd name="T27" fmla="*/ 246 h 585"/>
                    <a:gd name="T28" fmla="*/ 2333 w 2341"/>
                    <a:gd name="T29" fmla="*/ 379 h 585"/>
                    <a:gd name="T30" fmla="*/ 2318 w 2341"/>
                    <a:gd name="T31" fmla="*/ 462 h 585"/>
                    <a:gd name="T32" fmla="*/ 2333 w 2341"/>
                    <a:gd name="T33" fmla="*/ 544 h 585"/>
                    <a:gd name="T34" fmla="*/ 2303 w 2341"/>
                    <a:gd name="T35" fmla="*/ 589 h 585"/>
                    <a:gd name="T36" fmla="*/ 2228 w 2341"/>
                    <a:gd name="T37" fmla="*/ 559 h 585"/>
                    <a:gd name="T38" fmla="*/ 2056 w 2341"/>
                    <a:gd name="T39" fmla="*/ 492 h 585"/>
                    <a:gd name="T40" fmla="*/ 1772 w 2341"/>
                    <a:gd name="T41" fmla="*/ 454 h 585"/>
                    <a:gd name="T42" fmla="*/ 1607 w 2341"/>
                    <a:gd name="T43" fmla="*/ 454 h 585"/>
                    <a:gd name="T44" fmla="*/ 1323 w 2341"/>
                    <a:gd name="T45" fmla="*/ 424 h 585"/>
                    <a:gd name="T46" fmla="*/ 1189 w 2341"/>
                    <a:gd name="T47" fmla="*/ 417 h 585"/>
                    <a:gd name="T48" fmla="*/ 895 w 2341"/>
                    <a:gd name="T49" fmla="*/ 432 h 585"/>
                    <a:gd name="T50" fmla="*/ 671 w 2341"/>
                    <a:gd name="T51" fmla="*/ 417 h 585"/>
                    <a:gd name="T52" fmla="*/ 506 w 2341"/>
                    <a:gd name="T53" fmla="*/ 447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84 w 157"/>
                  <a:gd name="T1" fmla="*/ 8 h 337"/>
                  <a:gd name="T2" fmla="*/ 151 w 157"/>
                  <a:gd name="T3" fmla="*/ 201 h 337"/>
                  <a:gd name="T4" fmla="*/ 136 w 157"/>
                  <a:gd name="T5" fmla="*/ 343 h 337"/>
                  <a:gd name="T6" fmla="*/ 0 w 157"/>
                  <a:gd name="T7" fmla="*/ 0 h 337"/>
                  <a:gd name="T8" fmla="*/ 84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72 h 396"/>
                  <a:gd name="T2" fmla="*/ 105 w 808"/>
                  <a:gd name="T3" fmla="*/ 372 h 396"/>
                  <a:gd name="T4" fmla="*/ 255 w 808"/>
                  <a:gd name="T5" fmla="*/ 312 h 396"/>
                  <a:gd name="T6" fmla="*/ 477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30 w 808"/>
                  <a:gd name="T15" fmla="*/ 74 h 396"/>
                  <a:gd name="T16" fmla="*/ 627 w 808"/>
                  <a:gd name="T17" fmla="*/ 0 h 396"/>
                  <a:gd name="T18" fmla="*/ 687 w 808"/>
                  <a:gd name="T19" fmla="*/ 0 h 396"/>
                  <a:gd name="T20" fmla="*/ 582 w 808"/>
                  <a:gd name="T21" fmla="*/ 82 h 396"/>
                  <a:gd name="T22" fmla="*/ 807 w 808"/>
                  <a:gd name="T23" fmla="*/ 134 h 396"/>
                  <a:gd name="T24" fmla="*/ 814 w 808"/>
                  <a:gd name="T25" fmla="*/ 215 h 396"/>
                  <a:gd name="T26" fmla="*/ 522 w 808"/>
                  <a:gd name="T27" fmla="*/ 134 h 396"/>
                  <a:gd name="T28" fmla="*/ 344 w 808"/>
                  <a:gd name="T29" fmla="*/ 297 h 396"/>
                  <a:gd name="T30" fmla="*/ 277 w 808"/>
                  <a:gd name="T31" fmla="*/ 350 h 396"/>
                  <a:gd name="T32" fmla="*/ 157 w 808"/>
                  <a:gd name="T33" fmla="*/ 402 h 396"/>
                  <a:gd name="T34" fmla="*/ 0 w 808"/>
                  <a:gd name="T35" fmla="*/ 37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7A6B-AAAC-204F-8F2E-05D5954F0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1570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B295-BC3D-C642-A942-8FC154FF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5324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6FE1-F912-7D4E-A00A-21AC03F0A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89890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2EA6A-9D65-9F44-B98B-16CCC7B10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862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1887-0497-5146-B588-64911955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8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4CFB-9AB8-244D-A7A9-8877BCDFA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2879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02B60-D943-8D49-905B-5459C005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1299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7547-0CA1-1443-8448-CB40BF51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4508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F8D6-14F8-8E4D-9C2B-DF1E0E29A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3551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D393-AD4A-4A4E-AE6C-1A406A6F0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4646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1850-F840-924E-96E9-197480FFB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3711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47688"/>
            <a:ext cx="6294437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A090-6DE5-5D4D-8EEB-7079B313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5247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2C9B-4DAF-A94E-909D-8DA2CB6B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8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E7B6-398F-CA49-A617-2FFB09DA7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FC0-8EA7-E545-9413-42A57BA1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B018-43CF-924E-9D3F-66FB7981F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02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B3F0-3B93-4847-86B5-82F6E736F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2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B10-611C-8141-9774-51D03FC5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4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6B4B-54B3-2F41-AC34-096A5660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0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76DE-479E-C248-9BA5-BFE9E65C5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3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FCBF-2E7B-9044-9860-5D702A29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0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792D-47F2-8D4C-8E38-889A1DA5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3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26E6-222A-C543-A247-965731E75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58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DB72-7ADB-A748-9EF2-1836529D2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54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7086600" cy="1828800"/>
          </a:xfrm>
          <a:effectLst>
            <a:outerShdw blurRad="63500" dist="25400" dir="5100098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038600"/>
            <a:ext cx="6400800" cy="1752600"/>
          </a:xfrm>
          <a:effectLst>
            <a:outerShdw blurRad="45720" dist="12699" dir="5100221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C0DF-320F-2340-9A62-16A65E2C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46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FC44-A883-4B49-BB67-4F8C2DA9D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2B15-E50E-6142-831D-79E7A602F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75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5293-F37D-5F4A-A9C4-7545A33B1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4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438400"/>
            <a:ext cx="3505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05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1DA7-0805-914A-8662-BFCCB6E30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5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792E-531C-F844-94A6-C5037EAFE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8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CEC6-8FE1-0141-966F-6F5ABA2B4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4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E95B-20AC-AB4B-A99B-21A42FC27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2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704F-547F-3C48-98C3-0BD238EC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2849-CFCD-0748-A28C-2435371F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4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18EB-C6FB-134B-84A8-F5B2FA72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4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19200"/>
            <a:ext cx="17907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219200"/>
            <a:ext cx="52197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5810-EC2D-5E4D-81F8-3DBC09F8A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3716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indent="0" algn="ctr">
              <a:buFontTx/>
              <a:buNone/>
              <a:defRPr sz="2800" i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4E2EAF-1E1A-C842-BEF9-15D7EEBB2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900D-84FD-E149-AD81-A5E5D1A9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6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CFDB-84B4-0D47-BBD6-6E426299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55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95B8-662F-0A4B-BC6B-3840DEBF2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83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54BD1-3363-F446-B617-6CAC7339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8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6B4A-6AF8-1F41-A7F9-FDBDAD9B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1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563C-44B7-8D4A-A70E-AFCD8859C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02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5950C-6DAF-524B-8A64-4363B9BB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2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12EF-EFF9-6448-BCFE-C5CCA6BA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68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D6B8-DF02-F843-AE8B-C3195E23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7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F0A0-13D1-7B42-B34F-9E818038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08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6570-6A19-7C4E-9B1B-52B11E48B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6400-4372-C740-A441-AD255E9C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10721 h 3264"/>
                <a:gd name="T2" fmla="*/ 0 w 1699"/>
                <a:gd name="T3" fmla="*/ 3569 h 3264"/>
                <a:gd name="T4" fmla="*/ 0 w 1699"/>
                <a:gd name="T5" fmla="*/ 656 h 3264"/>
                <a:gd name="T6" fmla="*/ 0 w 1699"/>
                <a:gd name="T7" fmla="*/ 656 h 3264"/>
                <a:gd name="T8" fmla="*/ 0 w 1699"/>
                <a:gd name="T9" fmla="*/ 208 h 3264"/>
                <a:gd name="T10" fmla="*/ 0 w 1699"/>
                <a:gd name="T11" fmla="*/ 506 h 3264"/>
                <a:gd name="T12" fmla="*/ 0 w 1699"/>
                <a:gd name="T13" fmla="*/ 3256 h 3264"/>
                <a:gd name="T14" fmla="*/ 0 w 1699"/>
                <a:gd name="T15" fmla="*/ 8278 h 3264"/>
                <a:gd name="T16" fmla="*/ 0 w 1699"/>
                <a:gd name="T17" fmla="*/ 15018 h 3264"/>
                <a:gd name="T18" fmla="*/ 0 w 1699"/>
                <a:gd name="T19" fmla="*/ 23995 h 3264"/>
                <a:gd name="T20" fmla="*/ 0 w 1699"/>
                <a:gd name="T21" fmla="*/ 32238 h 3264"/>
                <a:gd name="T22" fmla="*/ 0 w 1699"/>
                <a:gd name="T23" fmla="*/ 45510 h 3264"/>
                <a:gd name="T24" fmla="*/ 0 w 1699"/>
                <a:gd name="T25" fmla="*/ 57710 h 3264"/>
                <a:gd name="T26" fmla="*/ 0 w 1699"/>
                <a:gd name="T27" fmla="*/ 62304 h 3264"/>
                <a:gd name="T28" fmla="*/ 0 w 1699"/>
                <a:gd name="T29" fmla="*/ 65943 h 3264"/>
                <a:gd name="T30" fmla="*/ 0 w 1699"/>
                <a:gd name="T31" fmla="*/ 65943 h 3264"/>
                <a:gd name="T32" fmla="*/ 0 w 1699"/>
                <a:gd name="T33" fmla="*/ 65338 h 3264"/>
                <a:gd name="T34" fmla="*/ 0 w 1699"/>
                <a:gd name="T35" fmla="*/ 66249 h 3264"/>
                <a:gd name="T36" fmla="*/ 0 w 1699"/>
                <a:gd name="T37" fmla="*/ 64581 h 3264"/>
                <a:gd name="T38" fmla="*/ 0 w 1699"/>
                <a:gd name="T39" fmla="*/ 60153 h 3264"/>
                <a:gd name="T40" fmla="*/ 0 w 1699"/>
                <a:gd name="T41" fmla="*/ 54061 h 3264"/>
                <a:gd name="T42" fmla="*/ 0 w 1699"/>
                <a:gd name="T43" fmla="*/ 45510 h 3264"/>
                <a:gd name="T44" fmla="*/ 0 w 1699"/>
                <a:gd name="T45" fmla="*/ 36975 h 3264"/>
                <a:gd name="T46" fmla="*/ 0 w 1699"/>
                <a:gd name="T47" fmla="*/ 25676 h 3264"/>
                <a:gd name="T48" fmla="*/ 0 w 1699"/>
                <a:gd name="T49" fmla="*/ 18654 h 3264"/>
                <a:gd name="T50" fmla="*/ 0 w 1699"/>
                <a:gd name="T51" fmla="*/ 10721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72 h 457"/>
                    <a:gd name="T4" fmla="*/ 187 w 2161"/>
                    <a:gd name="T5" fmla="*/ 339 h 457"/>
                    <a:gd name="T6" fmla="*/ 351 w 2161"/>
                    <a:gd name="T7" fmla="*/ 309 h 457"/>
                    <a:gd name="T8" fmla="*/ 561 w 2161"/>
                    <a:gd name="T9" fmla="*/ 287 h 457"/>
                    <a:gd name="T10" fmla="*/ 852 w 2161"/>
                    <a:gd name="T11" fmla="*/ 265 h 457"/>
                    <a:gd name="T12" fmla="*/ 1161 w 2161"/>
                    <a:gd name="T13" fmla="*/ 265 h 457"/>
                    <a:gd name="T14" fmla="*/ 1535 w 2161"/>
                    <a:gd name="T15" fmla="*/ 324 h 457"/>
                    <a:gd name="T16" fmla="*/ 1752 w 2161"/>
                    <a:gd name="T17" fmla="*/ 407 h 457"/>
                    <a:gd name="T18" fmla="*/ 1901 w 2161"/>
                    <a:gd name="T19" fmla="*/ 459 h 457"/>
                    <a:gd name="T20" fmla="*/ 2043 w 2161"/>
                    <a:gd name="T21" fmla="*/ 429 h 457"/>
                    <a:gd name="T22" fmla="*/ 2103 w 2161"/>
                    <a:gd name="T23" fmla="*/ 354 h 457"/>
                    <a:gd name="T24" fmla="*/ 2103 w 2161"/>
                    <a:gd name="T25" fmla="*/ 257 h 457"/>
                    <a:gd name="T26" fmla="*/ 1998 w 2161"/>
                    <a:gd name="T27" fmla="*/ 154 h 457"/>
                    <a:gd name="T28" fmla="*/ 1161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7 h 585"/>
                    <a:gd name="T2" fmla="*/ 274 w 2341"/>
                    <a:gd name="T3" fmla="*/ 521 h 585"/>
                    <a:gd name="T4" fmla="*/ 72 w 2341"/>
                    <a:gd name="T5" fmla="*/ 492 h 585"/>
                    <a:gd name="T6" fmla="*/ 5 w 2341"/>
                    <a:gd name="T7" fmla="*/ 379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1 w 2341"/>
                    <a:gd name="T19" fmla="*/ 7 h 585"/>
                    <a:gd name="T20" fmla="*/ 1772 w 2341"/>
                    <a:gd name="T21" fmla="*/ 7 h 585"/>
                    <a:gd name="T22" fmla="*/ 2198 w 2341"/>
                    <a:gd name="T23" fmla="*/ 52 h 585"/>
                    <a:gd name="T24" fmla="*/ 2281 w 2341"/>
                    <a:gd name="T25" fmla="*/ 111 h 585"/>
                    <a:gd name="T26" fmla="*/ 2326 w 2341"/>
                    <a:gd name="T27" fmla="*/ 246 h 585"/>
                    <a:gd name="T28" fmla="*/ 2333 w 2341"/>
                    <a:gd name="T29" fmla="*/ 379 h 585"/>
                    <a:gd name="T30" fmla="*/ 2318 w 2341"/>
                    <a:gd name="T31" fmla="*/ 462 h 585"/>
                    <a:gd name="T32" fmla="*/ 2333 w 2341"/>
                    <a:gd name="T33" fmla="*/ 544 h 585"/>
                    <a:gd name="T34" fmla="*/ 2303 w 2341"/>
                    <a:gd name="T35" fmla="*/ 589 h 585"/>
                    <a:gd name="T36" fmla="*/ 2228 w 2341"/>
                    <a:gd name="T37" fmla="*/ 559 h 585"/>
                    <a:gd name="T38" fmla="*/ 2056 w 2341"/>
                    <a:gd name="T39" fmla="*/ 492 h 585"/>
                    <a:gd name="T40" fmla="*/ 1772 w 2341"/>
                    <a:gd name="T41" fmla="*/ 454 h 585"/>
                    <a:gd name="T42" fmla="*/ 1607 w 2341"/>
                    <a:gd name="T43" fmla="*/ 454 h 585"/>
                    <a:gd name="T44" fmla="*/ 1323 w 2341"/>
                    <a:gd name="T45" fmla="*/ 424 h 585"/>
                    <a:gd name="T46" fmla="*/ 1189 w 2341"/>
                    <a:gd name="T47" fmla="*/ 417 h 585"/>
                    <a:gd name="T48" fmla="*/ 895 w 2341"/>
                    <a:gd name="T49" fmla="*/ 432 h 585"/>
                    <a:gd name="T50" fmla="*/ 671 w 2341"/>
                    <a:gd name="T51" fmla="*/ 417 h 585"/>
                    <a:gd name="T52" fmla="*/ 506 w 2341"/>
                    <a:gd name="T53" fmla="*/ 447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84 w 157"/>
                  <a:gd name="T1" fmla="*/ 8 h 337"/>
                  <a:gd name="T2" fmla="*/ 151 w 157"/>
                  <a:gd name="T3" fmla="*/ 201 h 337"/>
                  <a:gd name="T4" fmla="*/ 136 w 157"/>
                  <a:gd name="T5" fmla="*/ 343 h 337"/>
                  <a:gd name="T6" fmla="*/ 0 w 157"/>
                  <a:gd name="T7" fmla="*/ 0 h 337"/>
                  <a:gd name="T8" fmla="*/ 84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72 h 396"/>
                  <a:gd name="T2" fmla="*/ 105 w 808"/>
                  <a:gd name="T3" fmla="*/ 372 h 396"/>
                  <a:gd name="T4" fmla="*/ 255 w 808"/>
                  <a:gd name="T5" fmla="*/ 312 h 396"/>
                  <a:gd name="T6" fmla="*/ 477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30 w 808"/>
                  <a:gd name="T15" fmla="*/ 74 h 396"/>
                  <a:gd name="T16" fmla="*/ 627 w 808"/>
                  <a:gd name="T17" fmla="*/ 0 h 396"/>
                  <a:gd name="T18" fmla="*/ 687 w 808"/>
                  <a:gd name="T19" fmla="*/ 0 h 396"/>
                  <a:gd name="T20" fmla="*/ 582 w 808"/>
                  <a:gd name="T21" fmla="*/ 82 h 396"/>
                  <a:gd name="T22" fmla="*/ 807 w 808"/>
                  <a:gd name="T23" fmla="*/ 134 h 396"/>
                  <a:gd name="T24" fmla="*/ 814 w 808"/>
                  <a:gd name="T25" fmla="*/ 215 h 396"/>
                  <a:gd name="T26" fmla="*/ 522 w 808"/>
                  <a:gd name="T27" fmla="*/ 134 h 396"/>
                  <a:gd name="T28" fmla="*/ 344 w 808"/>
                  <a:gd name="T29" fmla="*/ 297 h 396"/>
                  <a:gd name="T30" fmla="*/ 277 w 808"/>
                  <a:gd name="T31" fmla="*/ 350 h 396"/>
                  <a:gd name="T32" fmla="*/ 157 w 808"/>
                  <a:gd name="T33" fmla="*/ 402 h 396"/>
                  <a:gd name="T34" fmla="*/ 0 w 808"/>
                  <a:gd name="T35" fmla="*/ 37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45D2-ED5B-4945-B6AF-08D38204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9458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4D15-2B28-4D4E-9AF8-68E6B58506EC}" type="datetime1">
              <a:rPr lang="en-US"/>
              <a:pPr>
                <a:defRPr/>
              </a:pPr>
              <a:t>7/1/22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206-21E2-B54B-86DE-81225826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381B6D-9B86-EA42-8D99-657DFE49B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Expba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1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D334E3A7-7198-2343-9A9D-52D1DB7F1F1D}" type="datetime1">
              <a:rPr lang="en-US"/>
              <a:pPr>
                <a:defRPr/>
              </a:pPr>
              <a:t>7/1/22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1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4824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1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7B5A7141-3C7B-004B-8427-9C736F39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2519" name="Picture 7" descr="EXPHOR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8" charset="2"/>
        <a:buChar char="s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8" charset="2"/>
        <a:buChar char="s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8" charset="2"/>
        <a:buChar char="s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8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7C5020-B702-5246-9B24-6B74E7EC1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99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2099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</p:grpSp>
      <p:sp>
        <p:nvSpPr>
          <p:cNvPr id="2099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C5D1B8D3-537E-2D4D-A6D8-2A4C11EA9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3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1" charset="0"/>
                <a:ea typeface="+mn-ea"/>
                <a:cs typeface="+mn-cs"/>
              </a:endParaRPr>
            </a:p>
          </p:txBody>
        </p:sp>
        <p:sp>
          <p:nvSpPr>
            <p:cNvPr id="3790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36C5EED-F631-F745-87D8-D195B2F2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4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7688"/>
            <a:ext cx="85947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Comic Sans MS" charset="0"/>
              </a:defRPr>
            </a:lvl1pPr>
          </a:lstStyle>
          <a:p>
            <a:pPr>
              <a:defRPr/>
            </a:pPr>
            <a:fld id="{009F7E4D-9E2A-0243-9D6B-3C450602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A5F5C15-D590-5447-BDB4-880693D3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219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5100233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438400"/>
            <a:ext cx="716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699" dir="5100221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18436F41-A583-CB45-96A5-8A66FC22D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4155302F-E3EE-5843-9704-82A091B5B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7688"/>
            <a:ext cx="85947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charset="0"/>
              </a:defRPr>
            </a:lvl1pPr>
          </a:lstStyle>
          <a:p>
            <a:pPr>
              <a:defRPr/>
            </a:pPr>
            <a:fld id="{40663F74-EBA2-7345-9043-BBB380FC3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5"/>
        </a:buBlip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www.igs.net/~tril/images/scroll.jpg&amp;imgrefurl=http://www.igs.net/~tril/&amp;h=153&amp;w=200&amp;prev=/images?q=scroll&amp;svnum=10&amp;hl=en&amp;lr=&amp;ie=UTF-8&amp;oe=UTF-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igs.net/~tril/images/scroll.jpg&amp;imgrefurl=http://www.igs.net/~tril/&amp;h=153&amp;w=200&amp;prev=/images?q=scroll&amp;svnum=10&amp;hl=en&amp;lr=&amp;ie=UTF-8&amp;oe=UTF-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igs.net/~tril/images/scroll.jpg&amp;imgrefurl=http://www.igs.net/~tril/&amp;h=153&amp;w=200&amp;prev=/images?q=scroll&amp;svnum=10&amp;hl=en&amp;lr=&amp;ie=UTF-8&amp;oe=UTF-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www.igs.net/~tril/images/scroll.jpg&amp;imgrefurl=http://www.igs.net/~tril/&amp;h=153&amp;w=200&amp;prev=/images?q=scroll&amp;svnum=10&amp;hl=en&amp;lr=&amp;ie=UTF-8&amp;oe=UTF-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www.igs.net/~tril/images/scroll.jpg&amp;imgrefurl=http://www.igs.net/~tril/&amp;h=153&amp;w=200&amp;prev=/images?q=scroll&amp;svnum=10&amp;hl=en&amp;lr=&amp;ie=UTF-8&amp;oe=UTF-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ISCBG032"/>
          <p:cNvPicPr>
            <a:picLocks noChangeAspect="1" noChangeArrowheads="1"/>
          </p:cNvPicPr>
          <p:nvPr/>
        </p:nvPicPr>
        <p:blipFill>
          <a:blip r:embed="rId3">
            <a:lum bright="-3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343400" y="3716338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Jewish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3400" y="2420938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Pagan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43400" y="4919663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Christian</a:t>
            </a:r>
          </a:p>
        </p:txBody>
      </p:sp>
      <p:sp>
        <p:nvSpPr>
          <p:cNvPr id="1034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581779"/>
            <a:ext cx="9289032" cy="830997"/>
          </a:xfr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Biblical vs. Pagan Prophecy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61325" y="44624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cs typeface="Arial" charset="0"/>
              </a:rPr>
              <a:t>437a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AC29B-D503-81B0-502E-E7F81F63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chemeClr val="tx2"/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  <p:pic>
        <p:nvPicPr>
          <p:cNvPr id="121858" name="Picture 1027" descr="Scribes and scrolls"/>
          <p:cNvPicPr>
            <a:picLocks noChangeAspect="1" noChangeArrowheads="1"/>
          </p:cNvPicPr>
          <p:nvPr/>
        </p:nvPicPr>
        <p:blipFill>
          <a:blip r:embed="rId3">
            <a:lum bright="-36000" contras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1029"/>
          <p:cNvSpPr txBox="1">
            <a:spLocks noChangeArrowheads="1"/>
          </p:cNvSpPr>
          <p:nvPr/>
        </p:nvSpPr>
        <p:spPr bwMode="auto">
          <a:xfrm>
            <a:off x="685800" y="1600200"/>
            <a:ext cx="8458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God</a:t>
            </a:r>
            <a:r>
              <a:rPr lang="fr-FR" sz="3600" dirty="0">
                <a:latin typeface="Arial"/>
                <a:ea typeface="+mn-ea"/>
                <a:cs typeface="Arial"/>
              </a:rPr>
              <a:t>'</a:t>
            </a:r>
            <a:r>
              <a:rPr lang="en-US" sz="3600" dirty="0">
                <a:latin typeface="Arial"/>
                <a:ea typeface="+mn-ea"/>
                <a:cs typeface="Arial"/>
              </a:rPr>
              <a:t>s character demands accuracy concerning His Word.</a:t>
            </a:r>
          </a:p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False prophets were executed (</a:t>
            </a:r>
            <a:r>
              <a:rPr lang="en-US" sz="3600" dirty="0" err="1">
                <a:latin typeface="Arial"/>
                <a:ea typeface="+mn-ea"/>
                <a:cs typeface="Arial"/>
              </a:rPr>
              <a:t>Deut</a:t>
            </a:r>
            <a:r>
              <a:rPr lang="en-US" sz="3600" dirty="0">
                <a:latin typeface="Arial"/>
                <a:ea typeface="+mn-ea"/>
                <a:cs typeface="Arial"/>
              </a:rPr>
              <a:t> 18:21-22).</a:t>
            </a:r>
          </a:p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Many today claim to utter prophecies from God—so we must be able to discern truth from error.</a:t>
            </a:r>
          </a:p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Equipping comes from knowing God</a:t>
            </a:r>
            <a:r>
              <a:rPr lang="fr-FR" sz="3600" dirty="0">
                <a:latin typeface="Arial"/>
                <a:ea typeface="+mn-ea"/>
                <a:cs typeface="Arial"/>
              </a:rPr>
              <a:t>'</a:t>
            </a:r>
            <a:r>
              <a:rPr lang="en-US" sz="3600" dirty="0">
                <a:latin typeface="Arial"/>
                <a:ea typeface="+mn-ea"/>
                <a:cs typeface="Arial"/>
              </a:rPr>
              <a:t>s Word (2 Tim. 3:16-17).</a:t>
            </a:r>
          </a:p>
        </p:txBody>
      </p:sp>
      <p:sp>
        <p:nvSpPr>
          <p:cNvPr id="121860" name="Text Box 1030"/>
          <p:cNvSpPr txBox="1">
            <a:spLocks noChangeArrowheads="1"/>
          </p:cNvSpPr>
          <p:nvPr/>
        </p:nvSpPr>
        <p:spPr bwMode="auto">
          <a:xfrm>
            <a:off x="8061325" y="11588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437a</a:t>
            </a:r>
            <a:endParaRPr lang="en-US" sz="2400" b="1">
              <a:cs typeface="Arial" charset="0"/>
            </a:endParaRPr>
          </a:p>
        </p:txBody>
      </p:sp>
      <p:sp>
        <p:nvSpPr>
          <p:cNvPr id="87047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8275"/>
            <a:ext cx="7620000" cy="1446213"/>
          </a:xfrm>
          <a:effectLst>
            <a:outerShdw blurRad="63500" dist="107763" dir="18900000" algn="ctr" rotWithShape="0">
              <a:srgbClr val="FF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ea typeface="ＭＳ Ｐゴシック" charset="0"/>
                <a:cs typeface="Arial"/>
              </a:rPr>
              <a:t>Why Are Requirements of True Prophecy Necessary?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>
                <a:latin typeface="Arial"/>
                <a:ea typeface="+mn-ea"/>
                <a:cs typeface="Arial"/>
              </a:rPr>
              <a:t>All Scripture is God-breathed and is useful for teaching, rebuking, correcting and training in righteousness, </a:t>
            </a:r>
            <a:r>
              <a:rPr lang="en-US" sz="4000" b="1" i="1" baseline="30000">
                <a:latin typeface="Arial"/>
                <a:ea typeface="+mn-ea"/>
                <a:cs typeface="Arial"/>
              </a:rPr>
              <a:t> </a:t>
            </a:r>
            <a:r>
              <a:rPr lang="en-US" sz="4000" b="1" i="1">
                <a:latin typeface="Arial"/>
                <a:ea typeface="+mn-ea"/>
                <a:cs typeface="Arial"/>
              </a:rPr>
              <a:t>so that the man of God may be thoroughly equipped for every good work.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63938" y="5943600"/>
            <a:ext cx="5427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 Timothy 3:16-17 (NIV)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01675"/>
          </a:xfrm>
          <a:solidFill>
            <a:srgbClr val="FF0000"/>
          </a:soli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WHY IS GOD</a:t>
            </a:r>
            <a:r>
              <a:rPr lang="fr-FR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'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S WORD SO VITAL?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276475"/>
            <a:ext cx="6924676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499992" y="2350035"/>
            <a:ext cx="4499992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glow rad="165100">
                    <a:schemeClr val="bg1"/>
                  </a:glow>
                </a:effectLst>
              </a:rPr>
              <a:t>“</a:t>
            </a:r>
            <a:r>
              <a:rPr lang="en-US" altLang="ja-JP" sz="2800" b="1" dirty="0">
                <a:solidFill>
                  <a:schemeClr val="tx1"/>
                </a:solidFill>
                <a:effectLst>
                  <a:glow rad="165100">
                    <a:schemeClr val="bg1"/>
                  </a:glow>
                </a:effectLst>
              </a:rPr>
              <a:t>A ruler will arise, he will rule for thirteen years.  There will be an attack of Elam against Akkad, and the booty of Akkad will be carried off…. A ruler will arise, his days will be few, and he will not rule the land.</a:t>
            </a:r>
            <a:r>
              <a:rPr lang="ja-JP" altLang="en-US" sz="2800" b="1" dirty="0">
                <a:solidFill>
                  <a:schemeClr val="tx1"/>
                </a:solidFill>
                <a:effectLst>
                  <a:glow rad="165100">
                    <a:schemeClr val="bg1"/>
                  </a:glow>
                </a:effectLst>
              </a:rPr>
              <a:t>”</a:t>
            </a:r>
            <a:endParaRPr lang="en-US" altLang="ja-JP" sz="2800" b="1" dirty="0">
              <a:solidFill>
                <a:schemeClr val="tx1"/>
              </a:solidFill>
              <a:effectLst>
                <a:glow rad="165100">
                  <a:schemeClr val="bg1"/>
                </a:glow>
              </a:effectLst>
            </a:endParaRPr>
          </a:p>
          <a:p>
            <a:pPr algn="r" eaLnBrk="1" hangingPunct="1">
              <a:defRPr/>
            </a:pPr>
            <a:r>
              <a:rPr lang="en-US" sz="1800" b="1" i="1" dirty="0">
                <a:solidFill>
                  <a:schemeClr val="tx1"/>
                </a:solidFill>
                <a:effectLst>
                  <a:glow rad="165100">
                    <a:schemeClr val="bg1"/>
                  </a:glow>
                </a:effectLst>
              </a:rPr>
              <a:t>ANET</a:t>
            </a:r>
            <a:r>
              <a:rPr lang="en-US" sz="1800" b="1" dirty="0">
                <a:solidFill>
                  <a:schemeClr val="tx1"/>
                </a:solidFill>
                <a:effectLst>
                  <a:glow rad="165100">
                    <a:schemeClr val="bg1"/>
                  </a:glow>
                </a:effectLst>
              </a:rPr>
              <a:t>, 608 (Arnold/Beyer, 208)</a:t>
            </a:r>
            <a:endParaRPr lang="en-US" sz="2800" b="1" dirty="0">
              <a:solidFill>
                <a:schemeClr val="tx1"/>
              </a:solidFill>
              <a:effectLst>
                <a:glow rad="165100">
                  <a:schemeClr val="bg1"/>
                </a:glow>
              </a:effectLst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Did Only Israel Have Prophets?</a:t>
            </a:r>
          </a:p>
        </p:txBody>
      </p:sp>
      <p:pic>
        <p:nvPicPr>
          <p:cNvPr id="125956" name="Picture 13" descr="scroll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" y="381000"/>
            <a:ext cx="1244600" cy="952500"/>
          </a:xfrm>
        </p:spPr>
      </p:pic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8153400" y="0"/>
            <a:ext cx="99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r>
              <a:rPr lang="en-US" sz="2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44500" y="1169988"/>
            <a:ext cx="88074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Akkadian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Prophecies (history as 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prophecy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Did Only Israel Have Prophets?</a:t>
            </a:r>
          </a:p>
        </p:txBody>
      </p:sp>
      <p:pic>
        <p:nvPicPr>
          <p:cNvPr id="128002" name="Picture 12" descr="scrol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" y="381000"/>
            <a:ext cx="1244600" cy="952500"/>
          </a:xfrm>
        </p:spPr>
      </p:pic>
      <p:sp>
        <p:nvSpPr>
          <p:cNvPr id="128003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Babylonian Omen Texts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515938" y="1169988"/>
            <a:ext cx="85931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Akkadian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Prophecies (history as 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prophecy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514600"/>
            <a:ext cx="8915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err="1">
                <a:latin typeface="Arial" charset="0"/>
                <a:ea typeface="ＭＳ Ｐゴシック" charset="0"/>
                <a:cs typeface="ＭＳ Ｐゴシック" charset="0"/>
              </a:rPr>
              <a:t>Lecanomancy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 (observing oil dropped in water)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2787650" y="3352800"/>
            <a:ext cx="6248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I throw oil into water and the oil divides itself into two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––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the sick person will die; for the campaign: the army will not return</a:t>
            </a:r>
            <a:r>
              <a:rPr lang="ja-JP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218)</a:t>
            </a:r>
          </a:p>
        </p:txBody>
      </p:sp>
      <p:pic>
        <p:nvPicPr>
          <p:cNvPr id="12800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349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 build="p"/>
      <p:bldP spid="97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Arial"/>
                <a:ea typeface="ＭＳ Ｐゴシック" charset="0"/>
                <a:cs typeface="Arial"/>
              </a:rPr>
              <a:t>Did Only Israel Have Prophets?</a:t>
            </a:r>
          </a:p>
        </p:txBody>
      </p:sp>
      <p:pic>
        <p:nvPicPr>
          <p:cNvPr id="130050" name="Picture 3" descr="scrol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" y="381000"/>
            <a:ext cx="1244600" cy="952500"/>
          </a:xfrm>
        </p:spPr>
      </p:pic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  <a:cs typeface="Arial" charset="0"/>
              </a:rPr>
              <a:t>437a</a:t>
            </a:r>
            <a:endParaRPr lang="en-US" sz="2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Babylonian Omen Texts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515938" y="1169988"/>
            <a:ext cx="85931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Akkadian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Prophecies (history as 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prophecy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514600"/>
            <a:ext cx="8915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>
                <a:latin typeface="Arial"/>
                <a:ea typeface="ＭＳ Ｐゴシック" charset="0"/>
                <a:cs typeface="Arial"/>
              </a:rPr>
              <a:t>Lecanomacy</a:t>
            </a:r>
            <a:r>
              <a:rPr lang="en-US" sz="2800" b="1">
                <a:latin typeface="Arial"/>
                <a:ea typeface="ＭＳ Ｐゴシック" charset="0"/>
                <a:cs typeface="Arial"/>
              </a:rPr>
              <a:t> (observing oil dropped in water)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900113" y="4876800"/>
            <a:ext cx="79930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If the entire liver is anomalous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––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Omen of the king of Akkad regarding catastrophe</a:t>
            </a:r>
            <a:r>
              <a:rPr lang="ja-JP" alt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(Arnold/Beyer, 218)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52400" y="30099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Libanomancy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(seeing smoke rise from censer)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152400" y="3505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Aleuromancy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(seeing flour scattered on water)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52400" y="4038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Extispicy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(observing entrails of sacrificed animal)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 build="p"/>
      <p:bldP spid="101386" grpId="0" build="p"/>
      <p:bldP spid="101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75" y="4656138"/>
            <a:ext cx="31321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Did Only Israel Have Prophets?</a:t>
            </a:r>
          </a:p>
        </p:txBody>
      </p:sp>
      <p:pic>
        <p:nvPicPr>
          <p:cNvPr id="132099" name="Picture 3" descr="scroll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" y="381000"/>
            <a:ext cx="1244600" cy="952500"/>
          </a:xfrm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020763" y="1627188"/>
            <a:ext cx="78787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Babylonian Omen Texts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784225" y="1169988"/>
            <a:ext cx="83248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Akkadian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 Prophecies (history as 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prophecy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”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55875" y="64135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219)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4925" y="2351088"/>
            <a:ext cx="57610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sheep bites his right foot</a:t>
            </a:r>
            <a:b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––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raids of the enemy will be constant against my land.</a:t>
            </a:r>
            <a:r>
              <a:rPr lang="ja-JP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altLang="ja-JP" sz="2400" b="1" i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snake crosses from the right of a man to the left of a man––he will have a good name.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snake crosses from the left of a man to the right of a man––he will have a bad name.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2281238"/>
            <a:ext cx="31448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Babylonian Omen Texts</a:t>
            </a:r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-111" charset="0"/>
              <a:ea typeface="+mn-ea"/>
              <a:cs typeface="+mn-cs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219)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0" y="53340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white cat is seen in a man</a:t>
            </a:r>
            <a:r>
              <a:rPr lang="fr-FR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'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 house––for that land hardship will seize it.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914400"/>
            <a:ext cx="4716462" cy="1828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If a black cat is seen in a man</a:t>
            </a:r>
            <a:r>
              <a:rPr lang="fr-FR" altLang="ja-JP" sz="2800" b="1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s house</a:t>
            </a:r>
            <a:r>
              <a:rPr lang="en-US" sz="2800" b="1" dirty="0"/>
              <a:t>––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that land will experience good fortune.</a:t>
            </a:r>
            <a:r>
              <a:rPr lang="ja-JP" altLang="en-US" sz="2800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1752600"/>
            <a:ext cx="4699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build="p"/>
      <p:bldP spid="1116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4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699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Babylonian Omen Texts</a:t>
            </a: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-111" charset="0"/>
              <a:ea typeface="+mn-ea"/>
              <a:cs typeface="+mn-cs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219)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53340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red cat is seen in a man</a:t>
            </a:r>
            <a:r>
              <a:rPr lang="fr-FR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'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 house––that land will be rich.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4419600" y="4419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yellow cat is seen in a man</a:t>
            </a:r>
            <a:r>
              <a:rPr lang="fr-FR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'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 house––that land will have a year of good fortune.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41323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build="p"/>
      <p:bldP spid="1413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Babylonian Omen Texts</a:t>
            </a: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-111" charset="0"/>
              <a:ea typeface="+mn-ea"/>
              <a:cs typeface="+mn-cs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219)</a:t>
            </a:r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38600"/>
            <a:ext cx="3352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If a multicolored cat is seen in a man</a:t>
            </a:r>
            <a:r>
              <a:rPr lang="fr-FR" altLang="ja-JP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 house––that land will not prosper.</a:t>
            </a:r>
            <a:r>
              <a:rPr lang="ja-JP" alt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Babylonian Omen Texts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-111" charset="0"/>
              <a:ea typeface="+mn-ea"/>
              <a:cs typeface="+mn-cs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9436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(Arnold/Beyer, 219)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0" y="9906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  <a:defRPr/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If a man scrapes dirt from his nose––his adversary will submit [to him].</a:t>
            </a:r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45419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2362200"/>
            <a:ext cx="4041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026" descr="ISCBG032"/>
          <p:cNvPicPr>
            <a:picLocks noChangeAspect="1" noChangeArrowheads="1"/>
          </p:cNvPicPr>
          <p:nvPr/>
        </p:nvPicPr>
        <p:blipFill>
          <a:blip r:embed="rId3">
            <a:lum bright="-3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2" name="Text Box 1028"/>
          <p:cNvSpPr txBox="1">
            <a:spLocks noChangeArrowheads="1"/>
          </p:cNvSpPr>
          <p:nvPr/>
        </p:nvSpPr>
        <p:spPr bwMode="auto">
          <a:xfrm>
            <a:off x="228600" y="2362200"/>
            <a:ext cx="8686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>
                <a:solidFill>
                  <a:srgbClr val="FFFF00"/>
                </a:solidFill>
                <a:latin typeface="Arial"/>
                <a:ea typeface="+mn-ea"/>
                <a:cs typeface="Arial"/>
              </a:rPr>
              <a:t>What differences between pagan and biblical prophecy did you notice?</a:t>
            </a:r>
          </a:p>
        </p:txBody>
      </p:sp>
      <p:sp>
        <p:nvSpPr>
          <p:cNvPr id="324613" name="Text Box 1029"/>
          <p:cNvSpPr txBox="1">
            <a:spLocks noChangeArrowheads="1"/>
          </p:cNvSpPr>
          <p:nvPr/>
        </p:nvSpPr>
        <p:spPr bwMode="auto">
          <a:xfrm>
            <a:off x="457200" y="654050"/>
            <a:ext cx="8001000" cy="1708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600" b="1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PROPHECY</a:t>
            </a:r>
            <a:endParaRPr lang="en-US" sz="10600" b="1">
              <a:latin typeface="Arial"/>
              <a:cs typeface="Arial"/>
            </a:endParaRPr>
          </a:p>
        </p:txBody>
      </p:sp>
      <p:sp>
        <p:nvSpPr>
          <p:cNvPr id="105476" name="Rectangle 10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PROPHECY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676400"/>
            <a:ext cx="6096000" cy="1143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kumimoji="1" lang="en-US" sz="3200" b="1" dirty="0">
                <a:latin typeface="Tahoma" charset="0"/>
                <a:ea typeface="ＭＳ Ｐゴシック" charset="0"/>
                <a:cs typeface="ＭＳ Ｐゴシック" charset="0"/>
              </a:rPr>
              <a:t>How did this differ from pagan divination?</a:t>
            </a:r>
          </a:p>
        </p:txBody>
      </p:sp>
      <p:pic>
        <p:nvPicPr>
          <p:cNvPr id="142338" name="Picture 3" descr="Living Jesus Syllab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762000"/>
          </a:xfrm>
          <a:solidFill>
            <a:srgbClr val="EFE409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3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What about Urim &amp; Thummin?</a:t>
            </a:r>
            <a:endParaRPr kumimoji="1" lang="en-US" sz="360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1973" name="Picture 5" descr="Living Jesus Syllabus"/>
          <p:cNvSpPr>
            <a:spLocks noChangeAspect="1" noChangeArrowheads="1"/>
          </p:cNvSpPr>
          <p:nvPr/>
        </p:nvSpPr>
        <p:spPr bwMode="auto">
          <a:xfrm>
            <a:off x="6477000" y="4038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048000" y="6146800"/>
            <a:ext cx="276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457200" indent="-4572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/>
              <a:buChar char="•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dirty="0"/>
              <a:t>Exodus 28</a:t>
            </a: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4191000" y="838200"/>
            <a:ext cx="1066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604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5486400" y="838200"/>
            <a:ext cx="1066800" cy="685800"/>
          </a:xfrm>
          <a:prstGeom prst="ellipse">
            <a:avLst/>
          </a:prstGeom>
          <a:solidFill>
            <a:srgbClr val="0604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 flipH="1">
            <a:off x="1752600" y="1219200"/>
            <a:ext cx="1905000" cy="1524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88" name="Text Box 20"/>
          <p:cNvSpPr txBox="1">
            <a:spLocks noChangeArrowheads="1"/>
          </p:cNvSpPr>
          <p:nvPr/>
        </p:nvSpPr>
        <p:spPr bwMode="auto">
          <a:xfrm>
            <a:off x="2955925" y="2911475"/>
            <a:ext cx="55022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charset="0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1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 marL="457200" indent="-457200">
              <a:buFont typeface="Arial"/>
              <a:buChar char="•"/>
              <a:defRPr/>
            </a:pPr>
            <a:r>
              <a:rPr lang="en-US" dirty="0"/>
              <a:t>Objective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God-ordained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  <p:bldP spid="211975" grpId="0" animBg="1"/>
      <p:bldP spid="211976" grpId="0" animBg="1"/>
      <p:bldP spid="211985" grpId="0" animBg="1"/>
      <p:bldP spid="2119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8486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Did Only Israel Have Prophets?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2160588"/>
            <a:ext cx="7391400" cy="582612"/>
          </a:xfrm>
        </p:spPr>
        <p:txBody>
          <a:bodyPr/>
          <a:lstStyle/>
          <a:p>
            <a:pPr marL="990600" lvl="1" indent="-533400" algn="ctr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>
                <a:latin typeface="Arial" charset="0"/>
                <a:ea typeface="ＭＳ Ｐゴシック" charset="0"/>
              </a:rPr>
              <a:t>Mari Prophecy Texts (1800-1760 BC)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124200"/>
            <a:ext cx="9372600" cy="5181600"/>
            <a:chOff x="0" y="1680"/>
            <a:chExt cx="5760" cy="3168"/>
          </a:xfrm>
        </p:grpSpPr>
        <p:pic>
          <p:nvPicPr>
            <p:cNvPr id="1443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0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394" name="Group 6"/>
            <p:cNvGrpSpPr>
              <a:grpSpLocks/>
            </p:cNvGrpSpPr>
            <p:nvPr/>
          </p:nvGrpSpPr>
          <p:grpSpPr bwMode="auto">
            <a:xfrm>
              <a:off x="3024" y="3081"/>
              <a:ext cx="782" cy="224"/>
              <a:chOff x="3024" y="3081"/>
              <a:chExt cx="782" cy="224"/>
            </a:xfrm>
          </p:grpSpPr>
          <p:grpSp>
            <p:nvGrpSpPr>
              <p:cNvPr id="144395" name="Group 7"/>
              <p:cNvGrpSpPr>
                <a:grpSpLocks/>
              </p:cNvGrpSpPr>
              <p:nvPr/>
            </p:nvGrpSpPr>
            <p:grpSpPr bwMode="auto">
              <a:xfrm>
                <a:off x="3168" y="3081"/>
                <a:ext cx="638" cy="224"/>
                <a:chOff x="3120" y="3072"/>
                <a:chExt cx="638" cy="224"/>
              </a:xfrm>
            </p:grpSpPr>
            <p:sp>
              <p:nvSpPr>
                <p:cNvPr id="144397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120" y="3207"/>
                  <a:ext cx="384" cy="9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9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72" y="3072"/>
                  <a:ext cx="386" cy="2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>
                      <a:solidFill>
                        <a:schemeClr val="tx1"/>
                      </a:solidFill>
                    </a:rPr>
                    <a:t>Mari</a:t>
                  </a:r>
                </a:p>
              </p:txBody>
            </p:sp>
          </p:grpSp>
          <p:sp>
            <p:nvSpPr>
              <p:cNvPr id="144396" name="Oval 10"/>
              <p:cNvSpPr>
                <a:spLocks noChangeArrowheads="1"/>
              </p:cNvSpPr>
              <p:nvPr/>
            </p:nvSpPr>
            <p:spPr bwMode="auto">
              <a:xfrm>
                <a:off x="3024" y="316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4388" name="Picture 11" descr="scroll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" y="381000"/>
            <a:ext cx="1244600" cy="952500"/>
          </a:xfrm>
        </p:spPr>
      </p:pic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524000" y="2743200"/>
            <a:ext cx="7620000" cy="252888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 Mari ecstatics told King Zimri-Lim: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Council on expeditions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Warnings on rebellions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Promises of victory over enemies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Encouragements to serve the deity</a:t>
            </a:r>
          </a:p>
        </p:txBody>
      </p:sp>
      <p:sp>
        <p:nvSpPr>
          <p:cNvPr id="144390" name="Text Box 13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</a:rPr>
              <a:t>437a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314450" y="1627188"/>
            <a:ext cx="7391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Babylonian Omen Texts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104900" y="1169988"/>
            <a:ext cx="7810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Akkadian Prophecies (history as </a:t>
            </a:r>
            <a:r>
              <a:rPr lang="ja-JP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“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prophecy</a:t>
            </a:r>
            <a:r>
              <a:rPr lang="ja-JP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”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9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9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9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DS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 Box 5"/>
          <p:cNvSpPr txBox="1">
            <a:spLocks noChangeArrowheads="1"/>
          </p:cNvSpPr>
          <p:nvPr/>
        </p:nvSpPr>
        <p:spPr bwMode="auto">
          <a:xfrm>
            <a:off x="8061325" y="11588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solidFill>
                  <a:schemeClr val="tx1"/>
                </a:solidFill>
                <a:cs typeface="Arial" charset="0"/>
              </a:rPr>
              <a:t>437a</a:t>
            </a:r>
            <a:endParaRPr lang="en-US" sz="2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7620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95338" indent="-795338">
              <a:buClr>
                <a:schemeClr val="tx1"/>
              </a:buClr>
              <a:buFontTx/>
              <a:buAutoNum type="alphaUcPeriod"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Call</a:t>
            </a:r>
          </a:p>
          <a:p>
            <a:pPr marL="795338" indent="-795338">
              <a:buClr>
                <a:schemeClr val="tx1"/>
              </a:buClr>
              <a:buFontTx/>
              <a:buAutoNum type="alphaUcPeriod"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Signs</a:t>
            </a:r>
          </a:p>
          <a:p>
            <a:pPr marL="795338" indent="-795338">
              <a:buClr>
                <a:schemeClr val="tx1"/>
              </a:buClr>
              <a:buFontTx/>
              <a:buAutoNum type="alphaUcPeriod"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Content</a:t>
            </a:r>
          </a:p>
          <a:p>
            <a:pPr marL="795338" indent="-795338">
              <a:buClr>
                <a:schemeClr val="tx1"/>
              </a:buClr>
              <a:buFontTx/>
              <a:buAutoNum type="alphaUcPeriod"/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Arial"/>
                <a:ea typeface="+mn-ea"/>
                <a:cs typeface="Arial"/>
              </a:rPr>
              <a:t>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00800" cy="1446213"/>
          </a:xfrm>
          <a:solidFill>
            <a:schemeClr val="accent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Common Elements of </a:t>
            </a:r>
            <a:br>
              <a:rPr lang="en-US" b="1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en-US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True &amp; False Prophecy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OISAH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175"/>
            <a:ext cx="8040688" cy="852488"/>
          </a:xfrm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a typeface="+mj-ea"/>
                <a:cs typeface="+mj-cs"/>
              </a:rPr>
              <a:t>Similarity in Content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9750" y="2216150"/>
            <a:ext cx="809148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Chemosh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to me,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Go, take Nebo from Israel.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I went by night, and fought against it from break of dawn till noon; and I took it and slew all in it, seven thousand men and women…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Stele, lines 11-12 </a:t>
            </a:r>
          </a:p>
          <a:p>
            <a:pPr algn="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(830 BC 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Omri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 Kings 3) </a:t>
            </a:r>
          </a:p>
          <a:p>
            <a:pPr algn="r" eaLnBrk="1" hangingPunct="1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—Arnold/Beyer, 162; cf.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(1969), 320-21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What modern superstitions can you think of?</a:t>
            </a: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19200"/>
            <a:ext cx="7239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latin typeface="Trebuchet MS" charset="0"/>
                <a:ea typeface="Osaka" charset="0"/>
                <a:cs typeface="Osaka" charset="0"/>
              </a:rPr>
              <a:t>How can God</a:t>
            </a:r>
            <a:r>
              <a:rPr lang="fr-FR" altLang="ja-JP" sz="5400" b="1" dirty="0">
                <a:latin typeface="Trebuchet MS" charset="0"/>
                <a:ea typeface="Osaka" charset="0"/>
                <a:cs typeface="Osaka" charset="0"/>
              </a:rPr>
              <a:t>'</a:t>
            </a:r>
            <a:r>
              <a:rPr lang="en-US" sz="5400" b="1" dirty="0">
                <a:latin typeface="Trebuchet MS" charset="0"/>
                <a:ea typeface="Osaka" charset="0"/>
                <a:cs typeface="Osaka" charset="0"/>
              </a:rPr>
              <a:t>s people know his will?</a:t>
            </a:r>
            <a:endParaRPr lang="en-US" dirty="0">
              <a:latin typeface="Trebuchet MS" charset="0"/>
              <a:ea typeface="Osaka" charset="0"/>
              <a:cs typeface="Osaka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828800" y="3657600"/>
            <a:ext cx="708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Times" pitchFamily="-111" charset="0"/>
              <a:buNone/>
              <a:defRPr/>
            </a:pPr>
            <a:r>
              <a:rPr lang="en-US" b="1" i="1" dirty="0">
                <a:solidFill>
                  <a:schemeClr val="tx1"/>
                </a:solidFill>
                <a:latin typeface="Trebuchet MS" pitchFamily="-111" charset="0"/>
                <a:ea typeface="+mn-ea"/>
                <a:cs typeface="+mn-cs"/>
              </a:rPr>
              <a:t>The advice of the world often looks very attractive!</a:t>
            </a:r>
          </a:p>
          <a:p>
            <a:pPr algn="ctr">
              <a:spcBef>
                <a:spcPct val="20000"/>
              </a:spcBef>
              <a:buFont typeface="Times" pitchFamily="-111" charset="0"/>
              <a:buNone/>
              <a:defRPr/>
            </a:pPr>
            <a:endParaRPr lang="en-US" sz="1600" b="1" i="1" dirty="0">
              <a:solidFill>
                <a:schemeClr val="tx1"/>
              </a:solidFill>
              <a:latin typeface="Trebuchet MS" pitchFamily="-111" charset="0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buFont typeface="Times" pitchFamily="-111" charset="0"/>
              <a:buNone/>
              <a:defRPr/>
            </a:pPr>
            <a:r>
              <a:rPr lang="en-US" b="1" i="1" dirty="0">
                <a:solidFill>
                  <a:schemeClr val="tx1"/>
                </a:solidFill>
                <a:latin typeface="Trebuchet MS" pitchFamily="-111" charset="0"/>
                <a:ea typeface="+mn-ea"/>
                <a:cs typeface="+mn-cs"/>
              </a:rPr>
              <a:t>So God gave Israel many ways to tell if a message was from him.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 descr="DSS"/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/>
              <a:t>Biblical</a:t>
            </a:r>
            <a:endParaRPr lang="en-US" b="1" i="1" u="sng">
              <a:latin typeface="Times New Roman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501650"/>
            <a:ext cx="9296400" cy="914400"/>
          </a:xfrm>
          <a:gradFill rotWithShape="0">
            <a:gsLst>
              <a:gs pos="0">
                <a:schemeClr val="tx2">
                  <a:alpha val="3999"/>
                </a:schemeClr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How are Prophets Different?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0" y="162877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/>
              <a:t>Pagan</a:t>
            </a:r>
            <a:endParaRPr lang="en-US" b="1" i="1" u="sng"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26352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Unsolicited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0" y="26352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Divination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36258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Divine call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72000" y="36258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Prophet himself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04800" y="46164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Anywhere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572000" y="46164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Cultic place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04800" y="56070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Forth-telling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56070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/>
              <a:t>Fore-telling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s-IS" sz="2400" b="1"/>
              <a:t>437</a:t>
            </a:r>
            <a:r>
              <a:rPr lang="en-US" sz="2400" b="1"/>
              <a:t>b-c</a:t>
            </a:r>
            <a:endParaRPr lang="en-US" sz="2400" b="1" i="1"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4" grpId="0"/>
      <p:bldP spid="23565" grpId="0"/>
      <p:bldP spid="23566" grpId="0"/>
      <p:bldP spid="235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oup 2"/>
          <p:cNvGrpSpPr>
            <a:grpSpLocks/>
          </p:cNvGrpSpPr>
          <p:nvPr/>
        </p:nvGrpSpPr>
        <p:grpSpPr bwMode="auto">
          <a:xfrm>
            <a:off x="0" y="-33338"/>
            <a:ext cx="9144000" cy="6807201"/>
            <a:chOff x="0" y="-33338"/>
            <a:chExt cx="9144000" cy="6807201"/>
          </a:xfrm>
        </p:grpSpPr>
        <p:pic>
          <p:nvPicPr>
            <p:cNvPr id="156676" name="Picture 2" descr="End of the world -- certain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3338"/>
              <a:ext cx="9144000" cy="680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677" name="Rectangle 1"/>
            <p:cNvSpPr>
              <a:spLocks noChangeArrowheads="1"/>
            </p:cNvSpPr>
            <p:nvPr/>
          </p:nvSpPr>
          <p:spPr bwMode="auto">
            <a:xfrm>
              <a:off x="3059832" y="2564904"/>
              <a:ext cx="3240360" cy="1656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21413"/>
            <a:ext cx="8594725" cy="712787"/>
          </a:xfrm>
        </p:spPr>
        <p:txBody>
          <a:bodyPr/>
          <a:lstStyle/>
          <a:p>
            <a:pPr eaLnBrk="1" hangingPunct="1"/>
            <a:r>
              <a:rPr lang="en-US" sz="3500">
                <a:latin typeface="Comic Sans MS" charset="0"/>
                <a:ea typeface="ＭＳ Ｐゴシック" charset="0"/>
                <a:cs typeface="ＭＳ Ｐゴシック" charset="0"/>
              </a:rPr>
              <a:t>False prophecies change</a:t>
            </a:r>
          </a:p>
        </p:txBody>
      </p:sp>
      <p:sp>
        <p:nvSpPr>
          <p:cNvPr id="156675" name="Rectangle 3"/>
          <p:cNvSpPr txBox="1">
            <a:spLocks noChangeArrowheads="1"/>
          </p:cNvSpPr>
          <p:nvPr/>
        </p:nvSpPr>
        <p:spPr bwMode="auto">
          <a:xfrm>
            <a:off x="2916238" y="2466975"/>
            <a:ext cx="3384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Comic Sans MS" charset="0"/>
              </a:rPr>
              <a:t>I am absolutely certain that the world will end </a:t>
            </a:r>
            <a:r>
              <a:rPr lang="en-US" sz="3600" b="1">
                <a:solidFill>
                  <a:schemeClr val="tx2"/>
                </a:solidFill>
                <a:latin typeface="Comic Sans MS" charset="0"/>
              </a:rPr>
              <a:t>today</a:t>
            </a:r>
            <a:r>
              <a:rPr lang="en-US" sz="2400" b="1">
                <a:solidFill>
                  <a:schemeClr val="tx2"/>
                </a:solidFill>
                <a:latin typeface="Comic Sans MS" charset="0"/>
              </a:rPr>
              <a:t>!!!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DSS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s-IS" sz="2400" b="1">
                <a:solidFill>
                  <a:schemeClr val="tx2"/>
                </a:solidFill>
              </a:rPr>
              <a:t>437c</a:t>
            </a:r>
            <a:r>
              <a:rPr lang="en-US" sz="2400" b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04800" y="162877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tx2"/>
                </a:solidFill>
              </a:rPr>
              <a:t>Biblical</a:t>
            </a:r>
            <a:endParaRPr lang="en-US" b="1" i="1" u="sng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572000" y="162877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tx2"/>
                </a:solidFill>
              </a:rPr>
              <a:t>Pagan</a:t>
            </a:r>
            <a:endParaRPr lang="en-US" b="1" i="1" u="sng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04800" y="26352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Godly character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572000" y="26352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Immoral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04800" y="36258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Mostly men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572000" y="36258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Mostly women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04800" y="46164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Inspired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572000" y="46164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Own thoughts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04800" y="56070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Own style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572000" y="56070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Demon possessed</a:t>
            </a:r>
            <a:endParaRPr lang="en-US" sz="2800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-304800" y="457200"/>
            <a:ext cx="9448800" cy="960438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How are Prophets Different?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/>
      <p:bldP spid="30738" grpId="0"/>
      <p:bldP spid="30739" grpId="0"/>
      <p:bldP spid="30740" grpId="0"/>
      <p:bldP spid="30741" grpId="0"/>
      <p:bldP spid="30742" grpId="0"/>
      <p:bldP spid="30743" grpId="0"/>
      <p:bldP spid="307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 descr="OPROF0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334000" y="2971800"/>
            <a:ext cx="2590800" cy="2057400"/>
          </a:xfrm>
          <a:prstGeom prst="wedgeRoundRectCallout">
            <a:avLst>
              <a:gd name="adj1" fmla="val 94852"/>
              <a:gd name="adj2" fmla="val 4135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10800000">
            <a:off x="0" y="2971800"/>
            <a:ext cx="2590800" cy="2057400"/>
          </a:xfrm>
          <a:prstGeom prst="wedgeRoundRectCallout">
            <a:avLst>
              <a:gd name="adj1" fmla="val -59134"/>
              <a:gd name="adj2" fmla="val 68593"/>
              <a:gd name="adj3" fmla="val 16667"/>
            </a:avLst>
          </a:prstGeom>
          <a:gradFill rotWithShape="0">
            <a:gsLst>
              <a:gs pos="0">
                <a:srgbClr val="0000A9"/>
              </a:gs>
              <a:gs pos="100000">
                <a:srgbClr val="00004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05400" y="19653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/>
              <a:t>False</a:t>
            </a:r>
            <a:endParaRPr lang="en-US" b="1" i="1" u="sng">
              <a:latin typeface="Times New Roman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0" y="30480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ja-JP" altLang="en-US" sz="3600" b="1" dirty="0"/>
              <a:t>“</a:t>
            </a:r>
            <a:r>
              <a:rPr lang="en-US" sz="3600" b="1" dirty="0"/>
              <a:t>You</a:t>
            </a:r>
            <a:r>
              <a:rPr lang="fr-FR" altLang="ja-JP" sz="3600" b="1" dirty="0"/>
              <a:t>'</a:t>
            </a:r>
            <a:r>
              <a:rPr lang="en-US" sz="3600" b="1" dirty="0" err="1"/>
              <a:t>ll</a:t>
            </a:r>
            <a:r>
              <a:rPr lang="en-US" sz="3600" b="1" dirty="0"/>
              <a:t> return in 2 years!</a:t>
            </a:r>
            <a:r>
              <a:rPr lang="ja-JP" altLang="en-US" sz="3600" b="1" dirty="0"/>
              <a:t>”</a:t>
            </a:r>
            <a:endParaRPr lang="en-US" sz="2800" b="1" i="1" dirty="0">
              <a:latin typeface="Times New Roman" charset="0"/>
            </a:endParaRPr>
          </a:p>
        </p:txBody>
      </p:sp>
      <p:sp>
        <p:nvSpPr>
          <p:cNvPr id="1607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527050"/>
            <a:ext cx="9372600" cy="630238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Jeremiah (25:11-12) vs. </a:t>
            </a:r>
            <a:r>
              <a:rPr lang="en-US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Hananiah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(28:2-3)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200" y="1965325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chemeClr val="tx2"/>
                </a:solidFill>
              </a:rPr>
              <a:t>True</a:t>
            </a:r>
            <a:endParaRPr lang="en-US" b="1" i="1" u="sng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ja-JP" altLang="en-US" sz="3600" b="1" dirty="0"/>
              <a:t>“</a:t>
            </a:r>
            <a:r>
              <a:rPr lang="en-US" sz="3600" b="1" dirty="0"/>
              <a:t>You</a:t>
            </a:r>
            <a:r>
              <a:rPr lang="fr-FR" altLang="ja-JP" sz="3600" b="1" dirty="0"/>
              <a:t>'</a:t>
            </a:r>
            <a:r>
              <a:rPr lang="en-US" sz="3600" b="1" dirty="0" err="1"/>
              <a:t>ll</a:t>
            </a:r>
            <a:endParaRPr lang="en-US" sz="3600" b="1" dirty="0"/>
          </a:p>
          <a:p>
            <a:pPr algn="ctr" eaLnBrk="1" hangingPunct="1">
              <a:defRPr/>
            </a:pPr>
            <a:r>
              <a:rPr lang="en-US" sz="3600" b="1" dirty="0"/>
              <a:t>stay 70</a:t>
            </a:r>
          </a:p>
          <a:p>
            <a:pPr algn="ctr" eaLnBrk="1" hangingPunct="1">
              <a:defRPr/>
            </a:pPr>
            <a:r>
              <a:rPr lang="en-US" sz="3600" b="1" dirty="0"/>
              <a:t>years!</a:t>
            </a:r>
            <a:r>
              <a:rPr lang="ja-JP" altLang="en-US" sz="3600" b="1" dirty="0"/>
              <a:t>”</a:t>
            </a:r>
            <a:endParaRPr lang="en-US" sz="2800" b="1" i="1" dirty="0">
              <a:latin typeface="Times New Roman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572000" y="5562600"/>
            <a:ext cx="4343400" cy="1190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/>
              <a:t>Died 2 months later (28:17)</a:t>
            </a:r>
            <a:endParaRPr lang="en-US" sz="2800" b="1" i="1">
              <a:latin typeface="Times New Roman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4800" y="5562600"/>
            <a:ext cx="4038600" cy="1190625"/>
          </a:xfrm>
          <a:prstGeom prst="rect">
            <a:avLst/>
          </a:prstGeom>
          <a:gradFill rotWithShape="0">
            <a:gsLst>
              <a:gs pos="0">
                <a:srgbClr val="0000A9"/>
              </a:gs>
              <a:gs pos="100000">
                <a:srgbClr val="0000A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atin typeface="Arial" pitchFamily="-111" charset="0"/>
                <a:ea typeface="+mn-ea"/>
                <a:cs typeface="+mn-cs"/>
              </a:rPr>
              <a:t>Lived 23 years more (51:64)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  <p:bldP spid="35852" grpId="0" animBg="1"/>
      <p:bldP spid="35844" grpId="0"/>
      <p:bldP spid="35845" grpId="0"/>
      <p:bldP spid="35847" grpId="0"/>
      <p:bldP spid="35848" grpId="0"/>
      <p:bldP spid="35850" grpId="0" animBg="1"/>
      <p:bldP spid="35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741988" cy="73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1447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The Way of the Sea</a:t>
            </a:r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362200" y="47244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chemeClr val="tx1"/>
                </a:solidFill>
                <a:latin typeface="Arial"/>
                <a:cs typeface="Arial"/>
              </a:rPr>
              <a:t>Judah</a:t>
            </a:r>
            <a:endParaRPr lang="en-US" sz="44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76200" y="5273675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cs typeface="Arial" charset="0"/>
              </a:rPr>
              <a:t>Egypt</a:t>
            </a:r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1524000" y="381000"/>
            <a:ext cx="4038600" cy="5257800"/>
          </a:xfrm>
          <a:custGeom>
            <a:avLst/>
            <a:gdLst>
              <a:gd name="T0" fmla="*/ 2147483647 w 2943"/>
              <a:gd name="T1" fmla="*/ 2147483647 h 3126"/>
              <a:gd name="T2" fmla="*/ 2147483647 w 2943"/>
              <a:gd name="T3" fmla="*/ 2147483647 h 3126"/>
              <a:gd name="T4" fmla="*/ 2147483647 w 2943"/>
              <a:gd name="T5" fmla="*/ 2147483647 h 3126"/>
              <a:gd name="T6" fmla="*/ 2147483647 w 2943"/>
              <a:gd name="T7" fmla="*/ 2147483647 h 3126"/>
              <a:gd name="T8" fmla="*/ 2147483647 w 2943"/>
              <a:gd name="T9" fmla="*/ 2147483647 h 3126"/>
              <a:gd name="T10" fmla="*/ 2147483647 w 2943"/>
              <a:gd name="T11" fmla="*/ 2147483647 h 3126"/>
              <a:gd name="T12" fmla="*/ 2147483647 w 2943"/>
              <a:gd name="T13" fmla="*/ 2147483647 h 3126"/>
              <a:gd name="T14" fmla="*/ 2147483647 w 2943"/>
              <a:gd name="T15" fmla="*/ 2147483647 h 3126"/>
              <a:gd name="T16" fmla="*/ 2147483647 w 2943"/>
              <a:gd name="T17" fmla="*/ 2147483647 h 3126"/>
              <a:gd name="T18" fmla="*/ 2147483647 w 2943"/>
              <a:gd name="T19" fmla="*/ 2147483647 h 3126"/>
              <a:gd name="T20" fmla="*/ 2147483647 w 2943"/>
              <a:gd name="T21" fmla="*/ 2147483647 h 3126"/>
              <a:gd name="T22" fmla="*/ 2147483647 w 2943"/>
              <a:gd name="T23" fmla="*/ 2147483647 h 3126"/>
              <a:gd name="T24" fmla="*/ 2147483647 w 2943"/>
              <a:gd name="T25" fmla="*/ 2147483647 h 3126"/>
              <a:gd name="T26" fmla="*/ 2147483647 w 2943"/>
              <a:gd name="T27" fmla="*/ 2147483647 h 3126"/>
              <a:gd name="T28" fmla="*/ 2147483647 w 2943"/>
              <a:gd name="T29" fmla="*/ 2147483647 h 3126"/>
              <a:gd name="T30" fmla="*/ 2147483647 w 2943"/>
              <a:gd name="T31" fmla="*/ 2147483647 h 3126"/>
              <a:gd name="T32" fmla="*/ 2147483647 w 2943"/>
              <a:gd name="T33" fmla="*/ 2147483647 h 3126"/>
              <a:gd name="T34" fmla="*/ 2147483647 w 2943"/>
              <a:gd name="T35" fmla="*/ 2147483647 h 3126"/>
              <a:gd name="T36" fmla="*/ 2147483647 w 2943"/>
              <a:gd name="T37" fmla="*/ 2147483647 h 3126"/>
              <a:gd name="T38" fmla="*/ 2147483647 w 2943"/>
              <a:gd name="T39" fmla="*/ 2147483647 h 3126"/>
              <a:gd name="T40" fmla="*/ 2147483647 w 2943"/>
              <a:gd name="T41" fmla="*/ 2147483647 h 3126"/>
              <a:gd name="T42" fmla="*/ 2147483647 w 2943"/>
              <a:gd name="T43" fmla="*/ 2147483647 h 3126"/>
              <a:gd name="T44" fmla="*/ 2147483647 w 2943"/>
              <a:gd name="T45" fmla="*/ 2147483647 h 3126"/>
              <a:gd name="T46" fmla="*/ 2147483647 w 2943"/>
              <a:gd name="T47" fmla="*/ 2147483647 h 3126"/>
              <a:gd name="T48" fmla="*/ 2147483647 w 2943"/>
              <a:gd name="T49" fmla="*/ 2147483647 h 3126"/>
              <a:gd name="T50" fmla="*/ 2147483647 w 2943"/>
              <a:gd name="T51" fmla="*/ 2147483647 h 3126"/>
              <a:gd name="T52" fmla="*/ 2147483647 w 2943"/>
              <a:gd name="T53" fmla="*/ 2147483647 h 3126"/>
              <a:gd name="T54" fmla="*/ 2147483647 w 2943"/>
              <a:gd name="T55" fmla="*/ 2147483647 h 3126"/>
              <a:gd name="T56" fmla="*/ 2147483647 w 2943"/>
              <a:gd name="T57" fmla="*/ 0 h 31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43"/>
              <a:gd name="T88" fmla="*/ 0 h 3126"/>
              <a:gd name="T89" fmla="*/ 2943 w 2943"/>
              <a:gd name="T90" fmla="*/ 3126 h 31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43" h="3126">
                <a:moveTo>
                  <a:pt x="9" y="3126"/>
                </a:moveTo>
                <a:cubicBezTo>
                  <a:pt x="38" y="3036"/>
                  <a:pt x="0" y="3120"/>
                  <a:pt x="69" y="3052"/>
                </a:cubicBezTo>
                <a:cubicBezTo>
                  <a:pt x="114" y="3006"/>
                  <a:pt x="167" y="2910"/>
                  <a:pt x="202" y="2859"/>
                </a:cubicBezTo>
                <a:cubicBezTo>
                  <a:pt x="211" y="2844"/>
                  <a:pt x="222" y="2829"/>
                  <a:pt x="232" y="2815"/>
                </a:cubicBezTo>
                <a:cubicBezTo>
                  <a:pt x="241" y="2800"/>
                  <a:pt x="251" y="2784"/>
                  <a:pt x="261" y="2770"/>
                </a:cubicBezTo>
                <a:cubicBezTo>
                  <a:pt x="270" y="2755"/>
                  <a:pt x="291" y="2726"/>
                  <a:pt x="291" y="2726"/>
                </a:cubicBezTo>
                <a:cubicBezTo>
                  <a:pt x="340" y="2577"/>
                  <a:pt x="258" y="2801"/>
                  <a:pt x="350" y="2637"/>
                </a:cubicBezTo>
                <a:cubicBezTo>
                  <a:pt x="404" y="2539"/>
                  <a:pt x="354" y="2531"/>
                  <a:pt x="439" y="2474"/>
                </a:cubicBezTo>
                <a:cubicBezTo>
                  <a:pt x="477" y="2359"/>
                  <a:pt x="520" y="2247"/>
                  <a:pt x="558" y="2133"/>
                </a:cubicBezTo>
                <a:cubicBezTo>
                  <a:pt x="598" y="2009"/>
                  <a:pt x="637" y="1898"/>
                  <a:pt x="750" y="1822"/>
                </a:cubicBezTo>
                <a:cubicBezTo>
                  <a:pt x="809" y="1734"/>
                  <a:pt x="750" y="1793"/>
                  <a:pt x="913" y="1793"/>
                </a:cubicBezTo>
                <a:cubicBezTo>
                  <a:pt x="948" y="1793"/>
                  <a:pt x="982" y="1783"/>
                  <a:pt x="1017" y="1778"/>
                </a:cubicBezTo>
                <a:cubicBezTo>
                  <a:pt x="1031" y="1773"/>
                  <a:pt x="1048" y="1772"/>
                  <a:pt x="1061" y="1763"/>
                </a:cubicBezTo>
                <a:cubicBezTo>
                  <a:pt x="1074" y="1751"/>
                  <a:pt x="1073" y="1721"/>
                  <a:pt x="1091" y="1719"/>
                </a:cubicBezTo>
                <a:cubicBezTo>
                  <a:pt x="1198" y="1701"/>
                  <a:pt x="1308" y="1709"/>
                  <a:pt x="1417" y="1704"/>
                </a:cubicBezTo>
                <a:cubicBezTo>
                  <a:pt x="1561" y="1605"/>
                  <a:pt x="1672" y="1447"/>
                  <a:pt x="1847" y="1393"/>
                </a:cubicBezTo>
                <a:cubicBezTo>
                  <a:pt x="1851" y="1378"/>
                  <a:pt x="1849" y="1359"/>
                  <a:pt x="1861" y="1348"/>
                </a:cubicBezTo>
                <a:cubicBezTo>
                  <a:pt x="1872" y="1336"/>
                  <a:pt x="1891" y="1340"/>
                  <a:pt x="1906" y="1333"/>
                </a:cubicBezTo>
                <a:cubicBezTo>
                  <a:pt x="1921" y="1325"/>
                  <a:pt x="1935" y="1313"/>
                  <a:pt x="1950" y="1304"/>
                </a:cubicBezTo>
                <a:cubicBezTo>
                  <a:pt x="1970" y="1274"/>
                  <a:pt x="1981" y="1236"/>
                  <a:pt x="2010" y="1215"/>
                </a:cubicBezTo>
                <a:cubicBezTo>
                  <a:pt x="2029" y="1200"/>
                  <a:pt x="2052" y="1188"/>
                  <a:pt x="2069" y="1170"/>
                </a:cubicBezTo>
                <a:cubicBezTo>
                  <a:pt x="2092" y="1143"/>
                  <a:pt x="2128" y="1082"/>
                  <a:pt x="2128" y="1082"/>
                </a:cubicBezTo>
                <a:cubicBezTo>
                  <a:pt x="2168" y="961"/>
                  <a:pt x="2111" y="1116"/>
                  <a:pt x="2173" y="993"/>
                </a:cubicBezTo>
                <a:cubicBezTo>
                  <a:pt x="2233" y="870"/>
                  <a:pt x="2131" y="1029"/>
                  <a:pt x="2217" y="904"/>
                </a:cubicBezTo>
                <a:cubicBezTo>
                  <a:pt x="2242" y="827"/>
                  <a:pt x="2271" y="834"/>
                  <a:pt x="2321" y="785"/>
                </a:cubicBezTo>
                <a:cubicBezTo>
                  <a:pt x="2391" y="714"/>
                  <a:pt x="2444" y="634"/>
                  <a:pt x="2528" y="578"/>
                </a:cubicBezTo>
                <a:cubicBezTo>
                  <a:pt x="2567" y="519"/>
                  <a:pt x="2621" y="489"/>
                  <a:pt x="2662" y="430"/>
                </a:cubicBezTo>
                <a:cubicBezTo>
                  <a:pt x="2744" y="306"/>
                  <a:pt x="2763" y="197"/>
                  <a:pt x="2869" y="89"/>
                </a:cubicBezTo>
                <a:cubicBezTo>
                  <a:pt x="2891" y="21"/>
                  <a:pt x="2896" y="46"/>
                  <a:pt x="2943" y="0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3048000" y="3048000"/>
            <a:ext cx="533400" cy="381000"/>
          </a:xfrm>
          <a:prstGeom prst="irregularSeal1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267200" y="304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chemeClr val="tx1"/>
                </a:solidFill>
                <a:latin typeface="Arial"/>
                <a:cs typeface="Arial"/>
              </a:rPr>
              <a:t>Aram</a:t>
            </a:r>
            <a:endParaRPr lang="en-US" sz="44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3589338" y="1798638"/>
            <a:ext cx="3895725" cy="2486025"/>
          </a:xfrm>
          <a:custGeom>
            <a:avLst/>
            <a:gdLst>
              <a:gd name="T0" fmla="*/ 2147483647 w 2454"/>
              <a:gd name="T1" fmla="*/ 2147483647 h 1566"/>
              <a:gd name="T2" fmla="*/ 2147483647 w 2454"/>
              <a:gd name="T3" fmla="*/ 2147483647 h 1566"/>
              <a:gd name="T4" fmla="*/ 2147483647 w 2454"/>
              <a:gd name="T5" fmla="*/ 2147483647 h 1566"/>
              <a:gd name="T6" fmla="*/ 2147483647 w 2454"/>
              <a:gd name="T7" fmla="*/ 2147483647 h 1566"/>
              <a:gd name="T8" fmla="*/ 2147483647 w 2454"/>
              <a:gd name="T9" fmla="*/ 2147483647 h 1566"/>
              <a:gd name="T10" fmla="*/ 2147483647 w 2454"/>
              <a:gd name="T11" fmla="*/ 2147483647 h 1566"/>
              <a:gd name="T12" fmla="*/ 2147483647 w 2454"/>
              <a:gd name="T13" fmla="*/ 2147483647 h 1566"/>
              <a:gd name="T14" fmla="*/ 2147483647 w 2454"/>
              <a:gd name="T15" fmla="*/ 2147483647 h 1566"/>
              <a:gd name="T16" fmla="*/ 2147483647 w 2454"/>
              <a:gd name="T17" fmla="*/ 2147483647 h 1566"/>
              <a:gd name="T18" fmla="*/ 2147483647 w 2454"/>
              <a:gd name="T19" fmla="*/ 2147483647 h 1566"/>
              <a:gd name="T20" fmla="*/ 2147483647 w 2454"/>
              <a:gd name="T21" fmla="*/ 2147483647 h 1566"/>
              <a:gd name="T22" fmla="*/ 2147483647 w 2454"/>
              <a:gd name="T23" fmla="*/ 2147483647 h 1566"/>
              <a:gd name="T24" fmla="*/ 2147483647 w 2454"/>
              <a:gd name="T25" fmla="*/ 2147483647 h 1566"/>
              <a:gd name="T26" fmla="*/ 2147483647 w 2454"/>
              <a:gd name="T27" fmla="*/ 2147483647 h 1566"/>
              <a:gd name="T28" fmla="*/ 2147483647 w 2454"/>
              <a:gd name="T29" fmla="*/ 2147483647 h 1566"/>
              <a:gd name="T30" fmla="*/ 2147483647 w 2454"/>
              <a:gd name="T31" fmla="*/ 2147483647 h 1566"/>
              <a:gd name="T32" fmla="*/ 2147483647 w 2454"/>
              <a:gd name="T33" fmla="*/ 2147483647 h 1566"/>
              <a:gd name="T34" fmla="*/ 2147483647 w 2454"/>
              <a:gd name="T35" fmla="*/ 2147483647 h 1566"/>
              <a:gd name="T36" fmla="*/ 2147483647 w 2454"/>
              <a:gd name="T37" fmla="*/ 2147483647 h 1566"/>
              <a:gd name="T38" fmla="*/ 2147483647 w 2454"/>
              <a:gd name="T39" fmla="*/ 2147483647 h 1566"/>
              <a:gd name="T40" fmla="*/ 2147483647 w 2454"/>
              <a:gd name="T41" fmla="*/ 2147483647 h 1566"/>
              <a:gd name="T42" fmla="*/ 2147483647 w 2454"/>
              <a:gd name="T43" fmla="*/ 2147483647 h 1566"/>
              <a:gd name="T44" fmla="*/ 2147483647 w 2454"/>
              <a:gd name="T45" fmla="*/ 2147483647 h 1566"/>
              <a:gd name="T46" fmla="*/ 2147483647 w 2454"/>
              <a:gd name="T47" fmla="*/ 2147483647 h 1566"/>
              <a:gd name="T48" fmla="*/ 2147483647 w 2454"/>
              <a:gd name="T49" fmla="*/ 2147483647 h 1566"/>
              <a:gd name="T50" fmla="*/ 0 w 2454"/>
              <a:gd name="T51" fmla="*/ 2147483647 h 15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54"/>
              <a:gd name="T79" fmla="*/ 0 h 1566"/>
              <a:gd name="T80" fmla="*/ 2454 w 2454"/>
              <a:gd name="T81" fmla="*/ 1566 h 15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54" h="1566">
                <a:moveTo>
                  <a:pt x="2454" y="1566"/>
                </a:moveTo>
                <a:cubicBezTo>
                  <a:pt x="2443" y="1562"/>
                  <a:pt x="2433" y="1557"/>
                  <a:pt x="2422" y="1555"/>
                </a:cubicBezTo>
                <a:cubicBezTo>
                  <a:pt x="2397" y="1549"/>
                  <a:pt x="2370" y="1552"/>
                  <a:pt x="2347" y="1544"/>
                </a:cubicBezTo>
                <a:cubicBezTo>
                  <a:pt x="2327" y="1537"/>
                  <a:pt x="2312" y="1521"/>
                  <a:pt x="2294" y="1512"/>
                </a:cubicBezTo>
                <a:cubicBezTo>
                  <a:pt x="2283" y="1507"/>
                  <a:pt x="2272" y="1505"/>
                  <a:pt x="2262" y="1502"/>
                </a:cubicBezTo>
                <a:cubicBezTo>
                  <a:pt x="2251" y="1494"/>
                  <a:pt x="2241" y="1485"/>
                  <a:pt x="2230" y="1480"/>
                </a:cubicBezTo>
                <a:cubicBezTo>
                  <a:pt x="2220" y="1475"/>
                  <a:pt x="2207" y="1476"/>
                  <a:pt x="2198" y="1470"/>
                </a:cubicBezTo>
                <a:cubicBezTo>
                  <a:pt x="2142" y="1433"/>
                  <a:pt x="2086" y="1372"/>
                  <a:pt x="2048" y="1320"/>
                </a:cubicBezTo>
                <a:cubicBezTo>
                  <a:pt x="2023" y="1286"/>
                  <a:pt x="2010" y="1246"/>
                  <a:pt x="1984" y="1214"/>
                </a:cubicBezTo>
                <a:cubicBezTo>
                  <a:pt x="1958" y="1182"/>
                  <a:pt x="1921" y="1161"/>
                  <a:pt x="1899" y="1128"/>
                </a:cubicBezTo>
                <a:cubicBezTo>
                  <a:pt x="1892" y="1117"/>
                  <a:pt x="1887" y="1104"/>
                  <a:pt x="1878" y="1096"/>
                </a:cubicBezTo>
                <a:cubicBezTo>
                  <a:pt x="1865" y="1085"/>
                  <a:pt x="1848" y="1083"/>
                  <a:pt x="1835" y="1075"/>
                </a:cubicBezTo>
                <a:cubicBezTo>
                  <a:pt x="1801" y="1055"/>
                  <a:pt x="1775" y="1022"/>
                  <a:pt x="1739" y="1011"/>
                </a:cubicBezTo>
                <a:cubicBezTo>
                  <a:pt x="1643" y="979"/>
                  <a:pt x="1560" y="954"/>
                  <a:pt x="1462" y="936"/>
                </a:cubicBezTo>
                <a:cubicBezTo>
                  <a:pt x="1416" y="913"/>
                  <a:pt x="1367" y="896"/>
                  <a:pt x="1323" y="872"/>
                </a:cubicBezTo>
                <a:cubicBezTo>
                  <a:pt x="1280" y="848"/>
                  <a:pt x="1282" y="837"/>
                  <a:pt x="1248" y="808"/>
                </a:cubicBezTo>
                <a:cubicBezTo>
                  <a:pt x="1199" y="765"/>
                  <a:pt x="1141" y="726"/>
                  <a:pt x="1088" y="691"/>
                </a:cubicBezTo>
                <a:cubicBezTo>
                  <a:pt x="1023" y="648"/>
                  <a:pt x="924" y="604"/>
                  <a:pt x="875" y="552"/>
                </a:cubicBezTo>
                <a:cubicBezTo>
                  <a:pt x="861" y="512"/>
                  <a:pt x="840" y="482"/>
                  <a:pt x="822" y="446"/>
                </a:cubicBezTo>
                <a:cubicBezTo>
                  <a:pt x="816" y="435"/>
                  <a:pt x="817" y="423"/>
                  <a:pt x="811" y="414"/>
                </a:cubicBezTo>
                <a:cubicBezTo>
                  <a:pt x="795" y="393"/>
                  <a:pt x="772" y="380"/>
                  <a:pt x="758" y="360"/>
                </a:cubicBezTo>
                <a:cubicBezTo>
                  <a:pt x="742" y="337"/>
                  <a:pt x="727" y="311"/>
                  <a:pt x="704" y="296"/>
                </a:cubicBezTo>
                <a:cubicBezTo>
                  <a:pt x="667" y="271"/>
                  <a:pt x="614" y="285"/>
                  <a:pt x="576" y="264"/>
                </a:cubicBezTo>
                <a:cubicBezTo>
                  <a:pt x="503" y="224"/>
                  <a:pt x="452" y="159"/>
                  <a:pt x="384" y="115"/>
                </a:cubicBezTo>
                <a:cubicBezTo>
                  <a:pt x="308" y="0"/>
                  <a:pt x="224" y="36"/>
                  <a:pt x="86" y="30"/>
                </a:cubicBezTo>
                <a:cubicBezTo>
                  <a:pt x="57" y="26"/>
                  <a:pt x="0" y="19"/>
                  <a:pt x="0" y="19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4953000" y="2667000"/>
            <a:ext cx="533400" cy="381000"/>
          </a:xfrm>
          <a:prstGeom prst="irregularSeal1">
            <a:avLst/>
          </a:prstGeom>
          <a:solidFill>
            <a:srgbClr val="CCFF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133600" y="3200400"/>
            <a:ext cx="2725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cs typeface="Arial" charset="0"/>
              </a:rPr>
              <a:t>Megiddo</a:t>
            </a:r>
            <a:endParaRPr lang="en-US" sz="4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099050" y="21177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cs typeface="Arial" charset="0"/>
              </a:rPr>
              <a:t>Ramoth-Gilead</a:t>
            </a:r>
            <a:endParaRPr lang="en-US" sz="4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286000" y="2209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chemeClr val="tx1"/>
                </a:solidFill>
                <a:latin typeface="Arial"/>
                <a:cs typeface="Arial"/>
              </a:rPr>
              <a:t>Israel</a:t>
            </a:r>
            <a:endParaRPr lang="en-US" sz="44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2667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utoUpdateAnimBg="0"/>
      <p:bldP spid="73733" grpId="0" autoUpdateAnimBg="0"/>
      <p:bldP spid="73734" grpId="0" animBg="1"/>
      <p:bldP spid="73735" grpId="0" animBg="1"/>
      <p:bldP spid="73736" grpId="0" autoUpdateAnimBg="0"/>
      <p:bldP spid="73737" grpId="0" animBg="1"/>
      <p:bldP spid="73738" grpId="0" animBg="1"/>
      <p:bldP spid="73739" grpId="0" autoUpdateAnimBg="0"/>
      <p:bldP spid="73740" grpId="0" autoUpdateAnimBg="0"/>
      <p:bldP spid="7374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040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rgbClr val="545454"/>
              </a:gs>
              <a:gs pos="100000">
                <a:srgbClr val="12121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Osaka" charset="0"/>
              <a:cs typeface="Osaka" charset="0"/>
            </a:endParaRPr>
          </a:p>
        </p:txBody>
      </p:sp>
      <p:pic>
        <p:nvPicPr>
          <p:cNvPr id="162818" name="Picture 1039" descr="ms187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457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152400" y="1628775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u="sng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Biblical</a:t>
            </a:r>
            <a:endParaRPr lang="en-US" sz="3600" b="1">
              <a:effectLst>
                <a:outerShdw blurRad="50800" dist="76200" dir="2700000" algn="tl" rotWithShape="0">
                  <a:srgbClr val="000000"/>
                </a:outerShdw>
              </a:effectLst>
              <a:ea typeface="Osaka" charset="0"/>
              <a:cs typeface="Osaka" charset="0"/>
            </a:endParaRPr>
          </a:p>
        </p:txBody>
      </p:sp>
      <p:sp>
        <p:nvSpPr>
          <p:cNvPr id="22533" name="Text Box 1029"/>
          <p:cNvSpPr txBox="1">
            <a:spLocks noChangeArrowheads="1"/>
          </p:cNvSpPr>
          <p:nvPr/>
        </p:nvSpPr>
        <p:spPr bwMode="auto">
          <a:xfrm>
            <a:off x="4572000" y="162877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Pagan</a:t>
            </a:r>
            <a:endParaRPr lang="en-US" b="1" i="1" u="sng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34" name="Text Box 1030"/>
          <p:cNvSpPr txBox="1">
            <a:spLocks noChangeArrowheads="1"/>
          </p:cNvSpPr>
          <p:nvPr/>
        </p:nvSpPr>
        <p:spPr bwMode="auto">
          <a:xfrm>
            <a:off x="152400" y="26352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itchFamily="-111" charset="0"/>
                <a:ea typeface="+mn-ea"/>
                <a:cs typeface="+mn-cs"/>
              </a:rPr>
              <a:t>Godly Motive</a:t>
            </a:r>
          </a:p>
        </p:txBody>
      </p:sp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4572000" y="26352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Financial Gain</a:t>
            </a:r>
            <a:endParaRPr lang="en-US" sz="2800" b="1" i="1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36" name="Text Box 1032"/>
          <p:cNvSpPr txBox="1">
            <a:spLocks noChangeArrowheads="1"/>
          </p:cNvSpPr>
          <p:nvPr/>
        </p:nvSpPr>
        <p:spPr bwMode="auto">
          <a:xfrm>
            <a:off x="152400" y="362585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itchFamily="-111" charset="0"/>
                <a:ea typeface="+mn-ea"/>
                <a:cs typeface="+mn-cs"/>
              </a:rPr>
              <a:t>Original messages</a:t>
            </a:r>
          </a:p>
        </p:txBody>
      </p:sp>
      <p:sp>
        <p:nvSpPr>
          <p:cNvPr id="22537" name="Text Box 1033"/>
          <p:cNvSpPr txBox="1">
            <a:spLocks noChangeArrowheads="1"/>
          </p:cNvSpPr>
          <p:nvPr/>
        </p:nvSpPr>
        <p:spPr bwMode="auto">
          <a:xfrm>
            <a:off x="4572000" y="36258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Plagiarism</a:t>
            </a:r>
            <a:endParaRPr lang="en-US" sz="2800" b="1" i="1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38" name="Text Box 1034"/>
          <p:cNvSpPr txBox="1">
            <a:spLocks noChangeArrowheads="1"/>
          </p:cNvSpPr>
          <p:nvPr/>
        </p:nvSpPr>
        <p:spPr bwMode="auto">
          <a:xfrm>
            <a:off x="152400" y="46164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itchFamily="-111" charset="0"/>
                <a:ea typeface="+mn-ea"/>
                <a:cs typeface="+mn-cs"/>
              </a:rPr>
              <a:t>100% accurate</a:t>
            </a:r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4572000" y="46164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Errors of fulfillment</a:t>
            </a:r>
            <a:endParaRPr lang="en-US" sz="2800" b="1" i="1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228600" y="560705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itchFamily="-111" charset="0"/>
                <a:ea typeface="+mn-ea"/>
                <a:cs typeface="+mn-cs"/>
              </a:rPr>
              <a:t>Persecuted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4572000" y="56070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Exalted</a:t>
            </a:r>
            <a:endParaRPr lang="en-US" sz="2800" b="1" i="1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42" name="Text Box 1038"/>
          <p:cNvSpPr txBox="1">
            <a:spLocks noChangeArrowheads="1"/>
          </p:cNvSpPr>
          <p:nvPr/>
        </p:nvSpPr>
        <p:spPr bwMode="auto">
          <a:xfrm>
            <a:off x="76200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s-IS" sz="2400" b="1">
                <a:effectLst>
                  <a:outerShdw blurRad="50800" dist="762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437d-e</a:t>
            </a:r>
            <a:endParaRPr lang="en-US" sz="2400" b="1" i="1">
              <a:effectLst>
                <a:outerShdw blurRad="50800" dist="76200" dir="2700000" algn="tl" rotWithShape="0">
                  <a:srgbClr val="000000"/>
                </a:outerShdw>
              </a:effectLst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2545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3999"/>
                </a:schemeClr>
              </a:gs>
            </a:gsLst>
            <a:lin ang="5400000" scaled="1"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Osaka" charset="0"/>
                <a:cs typeface="Osaka" charset="0"/>
              </a:rPr>
              <a:t>How are Prophets Different?</a:t>
            </a:r>
            <a:endParaRPr lang="en-US" sz="1800" b="1">
              <a:solidFill>
                <a:schemeClr val="bg1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 descr="Paper ba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164866" name="Picture 3" descr="D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6"/>
          <p:cNvSpPr txBox="1">
            <a:spLocks noChangeArrowheads="1"/>
          </p:cNvSpPr>
          <p:nvPr/>
        </p:nvSpPr>
        <p:spPr bwMode="auto">
          <a:xfrm>
            <a:off x="7924800" y="115888"/>
            <a:ext cx="12192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437e</a:t>
            </a:r>
            <a:endParaRPr lang="en-US" sz="2400" b="1">
              <a:cs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7620000" cy="3140075"/>
          </a:xfrm>
          <a:prstGeom prst="rect">
            <a:avLst/>
          </a:prstGeom>
          <a:solidFill>
            <a:schemeClr val="tx1">
              <a:lumMod val="95000"/>
              <a:lumOff val="5000"/>
              <a:alpha val="34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795338" indent="-795338">
              <a:buClr>
                <a:schemeClr val="tx1"/>
              </a:buClr>
              <a:defRPr/>
            </a:pPr>
            <a:r>
              <a:rPr lang="en-US" sz="4000" b="1" i="1" u="sng">
                <a:latin typeface="Arial"/>
                <a:ea typeface="+mn-ea"/>
                <a:cs typeface="Arial"/>
              </a:rPr>
              <a:t>Thought Questions:</a:t>
            </a:r>
          </a:p>
          <a:p>
            <a:pPr marL="795338" indent="-795338">
              <a:buClr>
                <a:schemeClr val="bg1"/>
              </a:buClr>
              <a:buFontTx/>
              <a:buAutoNum type="alphaUcPeriod"/>
              <a:defRPr/>
            </a:pPr>
            <a:r>
              <a:rPr lang="en-US" sz="4000" b="1">
                <a:latin typeface="Arial"/>
                <a:ea typeface="+mn-ea"/>
                <a:cs typeface="Arial"/>
              </a:rPr>
              <a:t>Which difference between these two types was most significant to you?</a:t>
            </a:r>
          </a:p>
          <a:p>
            <a:pPr marL="795338" indent="-795338">
              <a:buClr>
                <a:schemeClr val="bg1"/>
              </a:buClr>
              <a:buFontTx/>
              <a:buAutoNum type="alphaUcPeriod"/>
              <a:defRPr/>
            </a:pPr>
            <a:r>
              <a:rPr lang="en-US" sz="4000" b="1">
                <a:latin typeface="Arial"/>
                <a:ea typeface="+mn-ea"/>
                <a:cs typeface="Arial"/>
              </a:rPr>
              <a:t>Why?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467600" cy="1446213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Contrasts Between Biblical &amp; Pagan Prophecy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026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233475" name="Text Box 1027"/>
          <p:cNvSpPr txBox="1">
            <a:spLocks noChangeArrowheads="1"/>
          </p:cNvSpPr>
          <p:nvPr/>
        </p:nvSpPr>
        <p:spPr bwMode="auto">
          <a:xfrm>
            <a:off x="571500" y="1554163"/>
            <a:ext cx="8001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b="1" i="1" dirty="0">
                <a:latin typeface="Arial"/>
                <a:cs typeface="Arial"/>
              </a:rPr>
              <a:t>“</a:t>
            </a:r>
            <a:r>
              <a:rPr lang="en-US" sz="3600" b="1" i="1" dirty="0">
                <a:latin typeface="Arial"/>
                <a:cs typeface="Arial"/>
              </a:rPr>
              <a:t>knowing this first of all, that </a:t>
            </a:r>
            <a:r>
              <a:rPr lang="en-US" sz="3600" b="1" i="1" dirty="0">
                <a:solidFill>
                  <a:srgbClr val="FFFF00"/>
                </a:solidFill>
                <a:latin typeface="Arial"/>
                <a:cs typeface="Arial"/>
              </a:rPr>
              <a:t>no prophecy of Scripture comes from someone</a:t>
            </a:r>
            <a:r>
              <a:rPr lang="fr-FR" sz="3600" b="1" i="1" dirty="0">
                <a:solidFill>
                  <a:srgbClr val="FFFF00"/>
                </a:solidFill>
                <a:latin typeface="Arial"/>
                <a:cs typeface="Arial"/>
              </a:rPr>
              <a:t>'</a:t>
            </a:r>
            <a:r>
              <a:rPr lang="en-US" sz="3600" b="1" i="1" dirty="0">
                <a:solidFill>
                  <a:srgbClr val="FFFF00"/>
                </a:solidFill>
                <a:latin typeface="Arial"/>
                <a:cs typeface="Arial"/>
              </a:rPr>
              <a:t>s own interpretation</a:t>
            </a:r>
            <a:r>
              <a:rPr lang="en-US" sz="3600" b="1" i="1" dirty="0">
                <a:latin typeface="Arial"/>
                <a:cs typeface="Arial"/>
              </a:rPr>
              <a:t>.  For no prophecy was ever produced by the will of man, but men spoke from God as they were carried along by the Holy Spirit</a:t>
            </a:r>
            <a:r>
              <a:rPr lang="ja-JP" altLang="en-US" sz="3600" b="1" i="1" dirty="0">
                <a:latin typeface="Arial"/>
                <a:cs typeface="Arial"/>
              </a:rPr>
              <a:t>”</a:t>
            </a:r>
            <a:endParaRPr lang="en-US" sz="3600" b="1" i="1" dirty="0">
              <a:latin typeface="Arial"/>
              <a:cs typeface="Arial"/>
            </a:endParaRPr>
          </a:p>
        </p:txBody>
      </p:sp>
      <p:sp>
        <p:nvSpPr>
          <p:cNvPr id="233476" name="Text Box 1028"/>
          <p:cNvSpPr txBox="1">
            <a:spLocks noChangeArrowheads="1"/>
          </p:cNvSpPr>
          <p:nvPr/>
        </p:nvSpPr>
        <p:spPr bwMode="auto">
          <a:xfrm>
            <a:off x="4419600" y="59436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/>
                <a:ea typeface="+mn-ea"/>
                <a:cs typeface="Arial"/>
              </a:rPr>
              <a:t>2 Peter 1:20-21 (ESV)</a:t>
            </a:r>
          </a:p>
        </p:txBody>
      </p:sp>
      <p:sp>
        <p:nvSpPr>
          <p:cNvPr id="233477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62000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What is Prophecy?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81534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What should a church do with a so-called prophet who:</a:t>
            </a:r>
          </a:p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predicts false events</a:t>
            </a:r>
          </a:p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falls into moral sin, or</a:t>
            </a:r>
          </a:p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leads people to false gods?</a:t>
            </a: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437f</a:t>
            </a:r>
            <a:endParaRPr lang="en-US" sz="2400" b="1">
              <a:cs typeface="Arial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6096000" cy="701675"/>
          </a:xfrm>
          <a:solidFill>
            <a:srgbClr val="BBE0E3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/>
                <a:ea typeface="+mj-ea"/>
                <a:cs typeface="Arial"/>
              </a:rPr>
              <a:t>DISCUSSION GROUP A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Is prophecy “telling something that God has spontaneously brought to mind” (Wayne </a:t>
            </a:r>
            <a:r>
              <a:rPr lang="en-US" sz="4000" b="1" dirty="0" err="1">
                <a:latin typeface="Arial"/>
                <a:ea typeface="+mn-ea"/>
                <a:cs typeface="Arial"/>
              </a:rPr>
              <a:t>Grudem</a:t>
            </a:r>
            <a:r>
              <a:rPr lang="en-US" sz="4000" b="1" dirty="0">
                <a:latin typeface="Arial"/>
                <a:ea typeface="+mn-ea"/>
                <a:cs typeface="Arial"/>
              </a:rPr>
              <a:t>)?</a:t>
            </a:r>
          </a:p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Can true prophecy contain errors?</a:t>
            </a:r>
          </a:p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Why or why not?</a:t>
            </a:r>
          </a:p>
        </p:txBody>
      </p: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437f</a:t>
            </a:r>
            <a:endParaRPr lang="en-US" sz="2400" b="1">
              <a:cs typeface="Arial" charset="0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7525"/>
            <a:ext cx="7010400" cy="701675"/>
          </a:xfrm>
          <a:solidFill>
            <a:srgbClr val="BBE0E3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/>
                <a:ea typeface="+mj-ea"/>
                <a:cs typeface="Arial"/>
              </a:rPr>
              <a:t>DISCUSSION GROUP B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6" descr="Medium woo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8153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Do you think </a:t>
            </a:r>
            <a:r>
              <a:rPr lang="en-US" sz="4000" b="1" dirty="0" err="1">
                <a:latin typeface="Arial"/>
                <a:ea typeface="+mn-ea"/>
                <a:cs typeface="Arial"/>
              </a:rPr>
              <a:t>Grudem</a:t>
            </a:r>
            <a:r>
              <a:rPr lang="fr-FR" sz="4000" b="1" dirty="0">
                <a:latin typeface="Arial"/>
                <a:ea typeface="+mn-ea"/>
                <a:cs typeface="Arial"/>
              </a:rPr>
              <a:t>'</a:t>
            </a:r>
            <a:r>
              <a:rPr lang="en-US" sz="4000" b="1" dirty="0">
                <a:latin typeface="Arial"/>
                <a:ea typeface="+mn-ea"/>
                <a:cs typeface="Arial"/>
              </a:rPr>
              <a:t>s teaching that all believers can prophesy has biblical support (cf. 1 Cor. 12:29 vs. 14:1)?</a:t>
            </a:r>
          </a:p>
          <a:p>
            <a:pPr>
              <a:spcBef>
                <a:spcPct val="50000"/>
              </a:spcBef>
              <a:defRPr/>
            </a:pPr>
            <a:endParaRPr lang="en-US" sz="4000" b="1" dirty="0">
              <a:latin typeface="Arial"/>
              <a:ea typeface="+mn-ea"/>
              <a:cs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dirty="0">
                <a:latin typeface="Arial"/>
                <a:ea typeface="+mn-ea"/>
                <a:cs typeface="Arial"/>
              </a:rPr>
              <a:t>Support your answer.</a:t>
            </a:r>
          </a:p>
        </p:txBody>
      </p:sp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437f</a:t>
            </a:r>
            <a:endParaRPr lang="en-US" sz="2400" b="1">
              <a:cs typeface="Arial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93725"/>
            <a:ext cx="7010400" cy="701675"/>
          </a:xfrm>
          <a:solidFill>
            <a:srgbClr val="BBE0E3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/>
                <a:ea typeface="+mj-ea"/>
                <a:cs typeface="Arial"/>
              </a:rPr>
              <a:t>DISCUSSION GROUP C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6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6934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latin typeface="Arial"/>
                <a:ea typeface="+mn-ea"/>
                <a:cs typeface="Arial"/>
              </a:rPr>
              <a:t>What would you say to someone who claimed that his prophecy is inspired but not equal in authority to Scripture?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>
                <a:latin typeface="Arial"/>
                <a:ea typeface="+mn-ea"/>
                <a:cs typeface="Arial"/>
              </a:rPr>
              <a:t>Are there different levels of inspiration or inerrancy?</a:t>
            </a:r>
          </a:p>
        </p:txBody>
      </p:sp>
      <p:sp>
        <p:nvSpPr>
          <p:cNvPr id="175107" name="Text Box 5"/>
          <p:cNvSpPr txBox="1">
            <a:spLocks noChangeArrowheads="1"/>
          </p:cNvSpPr>
          <p:nvPr/>
        </p:nvSpPr>
        <p:spPr bwMode="auto">
          <a:xfrm>
            <a:off x="8153400" y="0"/>
            <a:ext cx="9906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>
                <a:cs typeface="Arial" charset="0"/>
              </a:rPr>
              <a:t>437f</a:t>
            </a:r>
            <a:endParaRPr lang="en-US" sz="2400" b="1">
              <a:cs typeface="Arial" charset="0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46125"/>
            <a:ext cx="7010400" cy="701675"/>
          </a:xfrm>
          <a:solidFill>
            <a:srgbClr val="BBE0E3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3300"/>
                </a:solidFill>
                <a:latin typeface="Arial"/>
                <a:ea typeface="+mj-ea"/>
                <a:cs typeface="Arial"/>
              </a:rPr>
              <a:t>DISCUSSION GROUP D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 descr="gru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4" name="AutoShape 3"/>
          <p:cNvSpPr>
            <a:spLocks noChangeArrowheads="1"/>
          </p:cNvSpPr>
          <p:nvPr/>
        </p:nvSpPr>
        <p:spPr bwMode="auto">
          <a:xfrm rot="10800000">
            <a:off x="-304800" y="1600200"/>
            <a:ext cx="4800600" cy="2819400"/>
          </a:xfrm>
          <a:prstGeom prst="wedgeEllipseCallout">
            <a:avLst>
              <a:gd name="adj1" fmla="val -69644"/>
              <a:gd name="adj2" fmla="val 78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Wayne </a:t>
            </a:r>
            <a:r>
              <a:rPr lang="en-US" dirty="0" err="1">
                <a:solidFill>
                  <a:schemeClr val="bg1"/>
                </a:solidFill>
              </a:rPr>
              <a:t>Grudem</a:t>
            </a:r>
            <a:r>
              <a:rPr lang="fr-FR" dirty="0">
                <a:solidFill>
                  <a:schemeClr val="bg1"/>
                </a:solidFill>
              </a:rPr>
              <a:t>'</a:t>
            </a:r>
            <a:r>
              <a:rPr lang="en-US" dirty="0">
                <a:solidFill>
                  <a:schemeClr val="bg1"/>
                </a:solidFill>
              </a:rPr>
              <a:t>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Definition of Prophecy</a:t>
            </a: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1524000" y="5105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solidFill>
                <a:schemeClr val="tx1"/>
              </a:solidFill>
              <a:ea typeface="Osaka" charset="0"/>
              <a:cs typeface="Osaka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2057400"/>
            <a:ext cx="4114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b="1"/>
              <a:t>“</a:t>
            </a:r>
            <a:r>
              <a:rPr lang="en-US" b="1"/>
              <a:t>telling something that God has spontaneously brought to mind</a:t>
            </a:r>
            <a:r>
              <a:rPr lang="ja-JP" altLang="en-US" b="1"/>
              <a:t>”</a:t>
            </a:r>
            <a:endParaRPr lang="en-US" b="1"/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990600" y="583565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“Why Christians Can Still Prophesy” </a:t>
            </a:r>
            <a:r>
              <a:rPr lang="en-US" sz="2800" i="1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Christianity Today</a:t>
            </a:r>
            <a:r>
              <a:rPr lang="en-US" sz="28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(16 Sept 1988), 29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7705"/>
            </a:gs>
            <a:gs pos="100000">
              <a:srgbClr val="0037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6248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04800" y="533400"/>
            <a:ext cx="4311650" cy="506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Grudem</a:t>
            </a:r>
            <a:r>
              <a:rPr lang="fr-FR" altLang="zh-CN" b="1">
                <a:latin typeface="Arial Narrow" charset="0"/>
                <a:ea typeface="SimSun" charset="0"/>
                <a:cs typeface="SimSun" charset="0"/>
              </a:rPr>
              <a:t>'</a:t>
            </a:r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s View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4800600" y="533400"/>
            <a:ext cx="3990975" cy="506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Biblical View</a:t>
            </a: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236538" y="1044575"/>
            <a:ext cx="4495800" cy="673100"/>
            <a:chOff x="0" y="432"/>
            <a:chExt cx="2109" cy="575"/>
          </a:xfrm>
        </p:grpSpPr>
        <p:sp>
          <p:nvSpPr>
            <p:cNvPr id="178220" name="Rectangle 6"/>
            <p:cNvSpPr>
              <a:spLocks noChangeArrowheads="1"/>
            </p:cNvSpPr>
            <p:nvPr/>
          </p:nvSpPr>
          <p:spPr bwMode="auto">
            <a:xfrm>
              <a:off x="43" y="432"/>
              <a:ext cx="202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Prophecy is declaring anything (true or false) that the Spirit brings to one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mind</a:t>
              </a:r>
            </a:p>
          </p:txBody>
        </p:sp>
        <p:sp>
          <p:nvSpPr>
            <p:cNvPr id="178221" name="Rectangle 7"/>
            <p:cNvSpPr>
              <a:spLocks noChangeArrowheads="1"/>
            </p:cNvSpPr>
            <p:nvPr/>
          </p:nvSpPr>
          <p:spPr bwMode="auto">
            <a:xfrm>
              <a:off x="0" y="432"/>
              <a:ext cx="2109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78182" name="Group 8"/>
          <p:cNvGrpSpPr>
            <a:grpSpLocks/>
          </p:cNvGrpSpPr>
          <p:nvPr/>
        </p:nvGrpSpPr>
        <p:grpSpPr bwMode="auto">
          <a:xfrm>
            <a:off x="4732338" y="1044575"/>
            <a:ext cx="4175125" cy="673100"/>
            <a:chOff x="2109" y="432"/>
            <a:chExt cx="1958" cy="575"/>
          </a:xfrm>
        </p:grpSpPr>
        <p:sp>
          <p:nvSpPr>
            <p:cNvPr id="178218" name="Rectangle 9"/>
            <p:cNvSpPr>
              <a:spLocks noChangeArrowheads="1"/>
            </p:cNvSpPr>
            <p:nvPr/>
          </p:nvSpPr>
          <p:spPr bwMode="auto">
            <a:xfrm>
              <a:off x="2152" y="432"/>
              <a:ext cx="187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Prophecy is declaring God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inspired and inerrant revelation to others</a:t>
              </a:r>
            </a:p>
          </p:txBody>
        </p:sp>
        <p:sp>
          <p:nvSpPr>
            <p:cNvPr id="178219" name="Rectangle 10"/>
            <p:cNvSpPr>
              <a:spLocks noChangeArrowheads="1"/>
            </p:cNvSpPr>
            <p:nvPr/>
          </p:nvSpPr>
          <p:spPr bwMode="auto">
            <a:xfrm>
              <a:off x="2109" y="432"/>
              <a:ext cx="1958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78183" name="Rectangle 11"/>
          <p:cNvSpPr>
            <a:spLocks noChangeArrowheads="1"/>
          </p:cNvSpPr>
          <p:nvPr/>
        </p:nvSpPr>
        <p:spPr bwMode="auto">
          <a:xfrm>
            <a:off x="304800" y="1717675"/>
            <a:ext cx="4311650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The above definition was invented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in 1988 by Wayne Grudem</a:t>
            </a:r>
          </a:p>
        </p:txBody>
      </p:sp>
      <p:sp>
        <p:nvSpPr>
          <p:cNvPr id="178184" name="Rectangle 12"/>
          <p:cNvSpPr>
            <a:spLocks noChangeArrowheads="1"/>
          </p:cNvSpPr>
          <p:nvPr/>
        </p:nvSpPr>
        <p:spPr bwMode="auto">
          <a:xfrm>
            <a:off x="4800600" y="1717675"/>
            <a:ext cx="3990975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The above definition has been the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teaching of the church for 20 centuries</a:t>
            </a:r>
          </a:p>
        </p:txBody>
      </p:sp>
      <p:grpSp>
        <p:nvGrpSpPr>
          <p:cNvPr id="178185" name="Group 13"/>
          <p:cNvGrpSpPr>
            <a:grpSpLocks/>
          </p:cNvGrpSpPr>
          <p:nvPr/>
        </p:nvGrpSpPr>
        <p:grpSpPr bwMode="auto">
          <a:xfrm>
            <a:off x="236538" y="2390775"/>
            <a:ext cx="4495800" cy="573088"/>
            <a:chOff x="0" y="1582"/>
            <a:chExt cx="2109" cy="489"/>
          </a:xfrm>
        </p:grpSpPr>
        <p:sp>
          <p:nvSpPr>
            <p:cNvPr id="178216" name="Rectangle 14"/>
            <p:cNvSpPr>
              <a:spLocks noChangeArrowheads="1"/>
            </p:cNvSpPr>
            <p:nvPr/>
          </p:nvSpPr>
          <p:spPr bwMode="auto">
            <a:xfrm>
              <a:off x="43" y="1582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OT prophets are parallel to NT apostles</a:t>
              </a:r>
            </a:p>
          </p:txBody>
        </p:sp>
        <p:sp>
          <p:nvSpPr>
            <p:cNvPr id="178217" name="Rectangle 15"/>
            <p:cNvSpPr>
              <a:spLocks noChangeArrowheads="1"/>
            </p:cNvSpPr>
            <p:nvPr/>
          </p:nvSpPr>
          <p:spPr bwMode="auto">
            <a:xfrm>
              <a:off x="0" y="1582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78186" name="Group 16"/>
          <p:cNvGrpSpPr>
            <a:grpSpLocks/>
          </p:cNvGrpSpPr>
          <p:nvPr/>
        </p:nvGrpSpPr>
        <p:grpSpPr bwMode="auto">
          <a:xfrm>
            <a:off x="4732338" y="2390775"/>
            <a:ext cx="4175125" cy="573088"/>
            <a:chOff x="2109" y="1582"/>
            <a:chExt cx="1958" cy="489"/>
          </a:xfrm>
        </p:grpSpPr>
        <p:sp>
          <p:nvSpPr>
            <p:cNvPr id="178214" name="Rectangle 17"/>
            <p:cNvSpPr>
              <a:spLocks noChangeArrowheads="1"/>
            </p:cNvSpPr>
            <p:nvPr/>
          </p:nvSpPr>
          <p:spPr bwMode="auto">
            <a:xfrm>
              <a:off x="2152" y="1582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OT prophets are parallel to NT prophets</a:t>
              </a:r>
            </a:p>
          </p:txBody>
        </p:sp>
        <p:sp>
          <p:nvSpPr>
            <p:cNvPr id="178215" name="Rectangle 18"/>
            <p:cNvSpPr>
              <a:spLocks noChangeArrowheads="1"/>
            </p:cNvSpPr>
            <p:nvPr/>
          </p:nvSpPr>
          <p:spPr bwMode="auto">
            <a:xfrm>
              <a:off x="2109" y="1582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78187" name="Rectangle 19"/>
          <p:cNvSpPr>
            <a:spLocks noChangeArrowheads="1"/>
          </p:cNvSpPr>
          <p:nvPr/>
        </p:nvSpPr>
        <p:spPr bwMode="auto">
          <a:xfrm>
            <a:off x="328613" y="2963863"/>
            <a:ext cx="4311650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God changed the definition of prophecy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from the OT to the NT</a:t>
            </a:r>
          </a:p>
        </p:txBody>
      </p:sp>
      <p:sp>
        <p:nvSpPr>
          <p:cNvPr id="178188" name="Rectangle 20"/>
          <p:cNvSpPr>
            <a:spLocks noChangeArrowheads="1"/>
          </p:cNvSpPr>
          <p:nvPr/>
        </p:nvSpPr>
        <p:spPr bwMode="auto">
          <a:xfrm>
            <a:off x="4824413" y="2963863"/>
            <a:ext cx="3990975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God kept the meaning of prophecy consistent between the two testaments</a:t>
            </a:r>
          </a:p>
        </p:txBody>
      </p:sp>
      <p:grpSp>
        <p:nvGrpSpPr>
          <p:cNvPr id="178189" name="Group 21"/>
          <p:cNvGrpSpPr>
            <a:grpSpLocks/>
          </p:cNvGrpSpPr>
          <p:nvPr/>
        </p:nvGrpSpPr>
        <p:grpSpPr bwMode="auto">
          <a:xfrm>
            <a:off x="236538" y="3636963"/>
            <a:ext cx="4495800" cy="571500"/>
            <a:chOff x="0" y="2646"/>
            <a:chExt cx="2109" cy="489"/>
          </a:xfrm>
        </p:grpSpPr>
        <p:sp>
          <p:nvSpPr>
            <p:cNvPr id="178212" name="Rectangle 22"/>
            <p:cNvSpPr>
              <a:spLocks noChangeArrowheads="1"/>
            </p:cNvSpPr>
            <p:nvPr/>
          </p:nvSpPr>
          <p:spPr bwMode="auto">
            <a:xfrm>
              <a:off x="43" y="2646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gives some prophecies with errors</a:t>
              </a:r>
            </a:p>
          </p:txBody>
        </p:sp>
        <p:sp>
          <p:nvSpPr>
            <p:cNvPr id="178213" name="Rectangle 23"/>
            <p:cNvSpPr>
              <a:spLocks noChangeArrowheads="1"/>
            </p:cNvSpPr>
            <p:nvPr/>
          </p:nvSpPr>
          <p:spPr bwMode="auto">
            <a:xfrm>
              <a:off x="0" y="2646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78190" name="Group 24"/>
          <p:cNvGrpSpPr>
            <a:grpSpLocks/>
          </p:cNvGrpSpPr>
          <p:nvPr/>
        </p:nvGrpSpPr>
        <p:grpSpPr bwMode="auto">
          <a:xfrm>
            <a:off x="4724400" y="3657600"/>
            <a:ext cx="4175125" cy="571500"/>
            <a:chOff x="2109" y="2646"/>
            <a:chExt cx="1958" cy="489"/>
          </a:xfrm>
        </p:grpSpPr>
        <p:sp>
          <p:nvSpPr>
            <p:cNvPr id="178210" name="Rectangle 25"/>
            <p:cNvSpPr>
              <a:spLocks noChangeArrowheads="1"/>
            </p:cNvSpPr>
            <p:nvPr/>
          </p:nvSpPr>
          <p:spPr bwMode="auto">
            <a:xfrm>
              <a:off x="2152" y="2646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gives all prophecies without errors </a:t>
              </a:r>
            </a:p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(2 Pet. 1:20-21)</a:t>
              </a:r>
            </a:p>
          </p:txBody>
        </p:sp>
        <p:sp>
          <p:nvSpPr>
            <p:cNvPr id="178211" name="Rectangle 26"/>
            <p:cNvSpPr>
              <a:spLocks noChangeArrowheads="1"/>
            </p:cNvSpPr>
            <p:nvPr/>
          </p:nvSpPr>
          <p:spPr bwMode="auto">
            <a:xfrm>
              <a:off x="2109" y="2646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78191" name="Rectangle 27"/>
          <p:cNvSpPr>
            <a:spLocks noChangeArrowheads="1"/>
          </p:cNvSpPr>
          <p:nvPr/>
        </p:nvSpPr>
        <p:spPr bwMode="auto">
          <a:xfrm>
            <a:off x="328613" y="4208463"/>
            <a:ext cx="4311650" cy="6746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Any believer can prophesy</a:t>
            </a:r>
          </a:p>
        </p:txBody>
      </p:sp>
      <p:sp>
        <p:nvSpPr>
          <p:cNvPr id="178192" name="Rectangle 28"/>
          <p:cNvSpPr>
            <a:spLocks noChangeArrowheads="1"/>
          </p:cNvSpPr>
          <p:nvPr/>
        </p:nvSpPr>
        <p:spPr bwMode="auto">
          <a:xfrm>
            <a:off x="4824413" y="4208463"/>
            <a:ext cx="3990975" cy="6746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Only those with the gift of prophecy can prophesy (1 Cor. 12:29)</a:t>
            </a:r>
          </a:p>
        </p:txBody>
      </p:sp>
      <p:grpSp>
        <p:nvGrpSpPr>
          <p:cNvPr id="178193" name="Group 29"/>
          <p:cNvGrpSpPr>
            <a:grpSpLocks/>
          </p:cNvGrpSpPr>
          <p:nvPr/>
        </p:nvGrpSpPr>
        <p:grpSpPr bwMode="auto">
          <a:xfrm>
            <a:off x="236538" y="4883150"/>
            <a:ext cx="4495800" cy="673100"/>
            <a:chOff x="0" y="3710"/>
            <a:chExt cx="2109" cy="575"/>
          </a:xfrm>
        </p:grpSpPr>
        <p:sp>
          <p:nvSpPr>
            <p:cNvPr id="178208" name="Rectangle 30"/>
            <p:cNvSpPr>
              <a:spLocks noChangeArrowheads="1"/>
            </p:cNvSpPr>
            <p:nvPr/>
          </p:nvSpPr>
          <p:spPr bwMode="auto">
            <a:xfrm>
              <a:off x="43" y="3710"/>
              <a:ext cx="202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There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two kinds of NT prophecy </a:t>
              </a:r>
            </a:p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(fallible and infallible)</a:t>
              </a:r>
            </a:p>
          </p:txBody>
        </p:sp>
        <p:sp>
          <p:nvSpPr>
            <p:cNvPr id="178209" name="Rectangle 31"/>
            <p:cNvSpPr>
              <a:spLocks noChangeArrowheads="1"/>
            </p:cNvSpPr>
            <p:nvPr/>
          </p:nvSpPr>
          <p:spPr bwMode="auto">
            <a:xfrm>
              <a:off x="0" y="3710"/>
              <a:ext cx="2109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78194" name="Group 32"/>
          <p:cNvGrpSpPr>
            <a:grpSpLocks/>
          </p:cNvGrpSpPr>
          <p:nvPr/>
        </p:nvGrpSpPr>
        <p:grpSpPr bwMode="auto">
          <a:xfrm>
            <a:off x="4732338" y="4883150"/>
            <a:ext cx="4175125" cy="673100"/>
            <a:chOff x="2109" y="3710"/>
            <a:chExt cx="1958" cy="575"/>
          </a:xfrm>
        </p:grpSpPr>
        <p:sp>
          <p:nvSpPr>
            <p:cNvPr id="178206" name="Rectangle 33"/>
            <p:cNvSpPr>
              <a:spLocks noChangeArrowheads="1"/>
            </p:cNvSpPr>
            <p:nvPr/>
          </p:nvSpPr>
          <p:spPr bwMode="auto">
            <a:xfrm>
              <a:off x="2152" y="3710"/>
              <a:ext cx="187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There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one kind of NT prophecy</a:t>
              </a:r>
            </a:p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(infallible)</a:t>
              </a:r>
            </a:p>
          </p:txBody>
        </p:sp>
        <p:sp>
          <p:nvSpPr>
            <p:cNvPr id="178207" name="Rectangle 34"/>
            <p:cNvSpPr>
              <a:spLocks noChangeArrowheads="1"/>
            </p:cNvSpPr>
            <p:nvPr/>
          </p:nvSpPr>
          <p:spPr bwMode="auto">
            <a:xfrm>
              <a:off x="2109" y="3710"/>
              <a:ext cx="1958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78195" name="Rectangle 35"/>
          <p:cNvSpPr>
            <a:spLocks noChangeArrowheads="1"/>
          </p:cNvSpPr>
          <p:nvPr/>
        </p:nvSpPr>
        <p:spPr bwMode="auto">
          <a:xfrm>
            <a:off x="328613" y="5556250"/>
            <a:ext cx="4311650" cy="571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Fallible prophecy can be inspired</a:t>
            </a:r>
          </a:p>
        </p:txBody>
      </p:sp>
      <p:sp>
        <p:nvSpPr>
          <p:cNvPr id="178196" name="Rectangle 36"/>
          <p:cNvSpPr>
            <a:spLocks noChangeArrowheads="1"/>
          </p:cNvSpPr>
          <p:nvPr/>
        </p:nvSpPr>
        <p:spPr bwMode="auto">
          <a:xfrm>
            <a:off x="4824413" y="5556250"/>
            <a:ext cx="3990975" cy="571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Fallible prophecy is false prophecy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(Deut. 13:1-5; 18:14-20)</a:t>
            </a:r>
          </a:p>
        </p:txBody>
      </p:sp>
      <p:grpSp>
        <p:nvGrpSpPr>
          <p:cNvPr id="178197" name="Group 37"/>
          <p:cNvGrpSpPr>
            <a:grpSpLocks/>
          </p:cNvGrpSpPr>
          <p:nvPr/>
        </p:nvGrpSpPr>
        <p:grpSpPr bwMode="auto">
          <a:xfrm>
            <a:off x="236538" y="6127750"/>
            <a:ext cx="4495800" cy="573088"/>
            <a:chOff x="0" y="4774"/>
            <a:chExt cx="2109" cy="489"/>
          </a:xfrm>
        </p:grpSpPr>
        <p:sp>
          <p:nvSpPr>
            <p:cNvPr id="178204" name="Rectangle 38"/>
            <p:cNvSpPr>
              <a:spLocks noChangeArrowheads="1"/>
            </p:cNvSpPr>
            <p:nvPr/>
          </p:nvSpPr>
          <p:spPr bwMode="auto">
            <a:xfrm>
              <a:off x="43" y="4774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sometimes lies</a:t>
              </a:r>
            </a:p>
          </p:txBody>
        </p:sp>
        <p:sp>
          <p:nvSpPr>
            <p:cNvPr id="178205" name="Rectangle 39"/>
            <p:cNvSpPr>
              <a:spLocks noChangeArrowheads="1"/>
            </p:cNvSpPr>
            <p:nvPr/>
          </p:nvSpPr>
          <p:spPr bwMode="auto">
            <a:xfrm>
              <a:off x="0" y="4774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78198" name="Group 40"/>
          <p:cNvGrpSpPr>
            <a:grpSpLocks/>
          </p:cNvGrpSpPr>
          <p:nvPr/>
        </p:nvGrpSpPr>
        <p:grpSpPr bwMode="auto">
          <a:xfrm>
            <a:off x="4732338" y="6127750"/>
            <a:ext cx="4175125" cy="573088"/>
            <a:chOff x="2109" y="4774"/>
            <a:chExt cx="1958" cy="489"/>
          </a:xfrm>
        </p:grpSpPr>
        <p:sp>
          <p:nvSpPr>
            <p:cNvPr id="178202" name="Rectangle 41"/>
            <p:cNvSpPr>
              <a:spLocks noChangeArrowheads="1"/>
            </p:cNvSpPr>
            <p:nvPr/>
          </p:nvSpPr>
          <p:spPr bwMode="auto">
            <a:xfrm>
              <a:off x="2152" y="4774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always tells the truth since He cannot lie (Heb. 6:18)</a:t>
              </a:r>
            </a:p>
          </p:txBody>
        </p:sp>
        <p:sp>
          <p:nvSpPr>
            <p:cNvPr id="178203" name="Rectangle 42"/>
            <p:cNvSpPr>
              <a:spLocks noChangeArrowheads="1"/>
            </p:cNvSpPr>
            <p:nvPr/>
          </p:nvSpPr>
          <p:spPr bwMode="auto">
            <a:xfrm>
              <a:off x="2109" y="4774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78199" name="Rectangle 43"/>
          <p:cNvSpPr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4287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endParaRPr lang="en-US"/>
          </a:p>
        </p:txBody>
      </p:sp>
      <p:sp>
        <p:nvSpPr>
          <p:cNvPr id="178200" name="Text Box 44"/>
          <p:cNvSpPr txBox="1">
            <a:spLocks noChangeArrowheads="1"/>
          </p:cNvSpPr>
          <p:nvPr/>
        </p:nvSpPr>
        <p:spPr bwMode="auto">
          <a:xfrm>
            <a:off x="8277386" y="76200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2400" b="1"/>
              <a:t>666</a:t>
            </a:r>
            <a:endParaRPr lang="en-US" sz="2400" b="1"/>
          </a:p>
        </p:txBody>
      </p:sp>
      <p:sp>
        <p:nvSpPr>
          <p:cNvPr id="17820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4288"/>
            <a:ext cx="5084763" cy="519112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Summary of Prophetic Views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Let</a:t>
            </a:r>
            <a:r>
              <a:rPr lang="fr-FR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hold God</a:t>
            </a:r>
            <a:r>
              <a:rPr lang="fr-FR" altLang="ja-JP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 Word in the highest regard!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02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2209800"/>
            <a:ext cx="457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In our personal devotional lives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In our families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In our 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In our Bible studies (including tonight)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/>
          </p:cNvSpPr>
          <p:nvPr/>
        </p:nvSpPr>
        <p:spPr bwMode="auto">
          <a:xfrm>
            <a:off x="1295400" y="4572000"/>
            <a:ext cx="1524000" cy="1092200"/>
          </a:xfrm>
          <a:custGeom>
            <a:avLst/>
            <a:gdLst>
              <a:gd name="T0" fmla="*/ 2147483647 w 424"/>
              <a:gd name="T1" fmla="*/ 2147483647 h 460"/>
              <a:gd name="T2" fmla="*/ 2147483647 w 424"/>
              <a:gd name="T3" fmla="*/ 2147483647 h 460"/>
              <a:gd name="T4" fmla="*/ 2147483647 w 424"/>
              <a:gd name="T5" fmla="*/ 2147483647 h 460"/>
              <a:gd name="T6" fmla="*/ 2147483647 w 424"/>
              <a:gd name="T7" fmla="*/ 2147483647 h 460"/>
              <a:gd name="T8" fmla="*/ 0 w 424"/>
              <a:gd name="T9" fmla="*/ 2147483647 h 460"/>
              <a:gd name="T10" fmla="*/ 2147483647 w 424"/>
              <a:gd name="T11" fmla="*/ 2147483647 h 460"/>
              <a:gd name="T12" fmla="*/ 0 w 424"/>
              <a:gd name="T13" fmla="*/ 2147483647 h 460"/>
              <a:gd name="T14" fmla="*/ 2147483647 w 424"/>
              <a:gd name="T15" fmla="*/ 2147483647 h 460"/>
              <a:gd name="T16" fmla="*/ 2147483647 w 424"/>
              <a:gd name="T17" fmla="*/ 2147483647 h 460"/>
              <a:gd name="T18" fmla="*/ 2147483647 w 424"/>
              <a:gd name="T19" fmla="*/ 2147483647 h 460"/>
              <a:gd name="T20" fmla="*/ 2147483647 w 424"/>
              <a:gd name="T21" fmla="*/ 2147483647 h 460"/>
              <a:gd name="T22" fmla="*/ 2147483647 w 424"/>
              <a:gd name="T23" fmla="*/ 2147483647 h 460"/>
              <a:gd name="T24" fmla="*/ 2147483647 w 424"/>
              <a:gd name="T25" fmla="*/ 2147483647 h 460"/>
              <a:gd name="T26" fmla="*/ 2147483647 w 424"/>
              <a:gd name="T27" fmla="*/ 2147483647 h 460"/>
              <a:gd name="T28" fmla="*/ 2147483647 w 424"/>
              <a:gd name="T29" fmla="*/ 2147483647 h 460"/>
              <a:gd name="T30" fmla="*/ 2147483647 w 424"/>
              <a:gd name="T31" fmla="*/ 2147483647 h 460"/>
              <a:gd name="T32" fmla="*/ 2147483647 w 424"/>
              <a:gd name="T33" fmla="*/ 2147483647 h 460"/>
              <a:gd name="T34" fmla="*/ 2147483647 w 424"/>
              <a:gd name="T35" fmla="*/ 2147483647 h 460"/>
              <a:gd name="T36" fmla="*/ 2147483647 w 424"/>
              <a:gd name="T37" fmla="*/ 2147483647 h 460"/>
              <a:gd name="T38" fmla="*/ 2147483647 w 424"/>
              <a:gd name="T39" fmla="*/ 2147483647 h 460"/>
              <a:gd name="T40" fmla="*/ 2147483647 w 424"/>
              <a:gd name="T41" fmla="*/ 2147483647 h 460"/>
              <a:gd name="T42" fmla="*/ 2147483647 w 424"/>
              <a:gd name="T43" fmla="*/ 2147483647 h 460"/>
              <a:gd name="T44" fmla="*/ 2147483647 w 424"/>
              <a:gd name="T45" fmla="*/ 2147483647 h 460"/>
              <a:gd name="T46" fmla="*/ 2147483647 w 424"/>
              <a:gd name="T47" fmla="*/ 2147483647 h 460"/>
              <a:gd name="T48" fmla="*/ 2147483647 w 424"/>
              <a:gd name="T49" fmla="*/ 2147483647 h 460"/>
              <a:gd name="T50" fmla="*/ 2147483647 w 424"/>
              <a:gd name="T51" fmla="*/ 2147483647 h 460"/>
              <a:gd name="T52" fmla="*/ 2147483647 w 424"/>
              <a:gd name="T53" fmla="*/ 2147483647 h 460"/>
              <a:gd name="T54" fmla="*/ 2147483647 w 424"/>
              <a:gd name="T55" fmla="*/ 2147483647 h 460"/>
              <a:gd name="T56" fmla="*/ 2147483647 w 424"/>
              <a:gd name="T57" fmla="*/ 2147483647 h 460"/>
              <a:gd name="T58" fmla="*/ 2147483647 w 424"/>
              <a:gd name="T59" fmla="*/ 2147483647 h 460"/>
              <a:gd name="T60" fmla="*/ 2147483647 w 424"/>
              <a:gd name="T61" fmla="*/ 2147483647 h 460"/>
              <a:gd name="T62" fmla="*/ 2147483647 w 424"/>
              <a:gd name="T63" fmla="*/ 2147483647 h 460"/>
              <a:gd name="T64" fmla="*/ 2147483647 w 424"/>
              <a:gd name="T65" fmla="*/ 2147483647 h 460"/>
              <a:gd name="T66" fmla="*/ 2147483647 w 424"/>
              <a:gd name="T67" fmla="*/ 2147483647 h 460"/>
              <a:gd name="T68" fmla="*/ 2147483647 w 424"/>
              <a:gd name="T69" fmla="*/ 2147483647 h 460"/>
              <a:gd name="T70" fmla="*/ 2147483647 w 424"/>
              <a:gd name="T71" fmla="*/ 2147483647 h 460"/>
              <a:gd name="T72" fmla="*/ 2147483647 w 424"/>
              <a:gd name="T73" fmla="*/ 2147483647 h 460"/>
              <a:gd name="T74" fmla="*/ 2147483647 w 424"/>
              <a:gd name="T75" fmla="*/ 2147483647 h 4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4"/>
              <a:gd name="T115" fmla="*/ 0 h 460"/>
              <a:gd name="T116" fmla="*/ 424 w 424"/>
              <a:gd name="T117" fmla="*/ 460 h 4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4" h="460">
                <a:moveTo>
                  <a:pt x="104" y="12"/>
                </a:moveTo>
                <a:cubicBezTo>
                  <a:pt x="119" y="0"/>
                  <a:pt x="110" y="13"/>
                  <a:pt x="108" y="22"/>
                </a:cubicBezTo>
                <a:cubicBezTo>
                  <a:pt x="104" y="53"/>
                  <a:pt x="97" y="92"/>
                  <a:pt x="78" y="118"/>
                </a:cubicBezTo>
                <a:cubicBezTo>
                  <a:pt x="69" y="142"/>
                  <a:pt x="49" y="157"/>
                  <a:pt x="34" y="176"/>
                </a:cubicBezTo>
                <a:cubicBezTo>
                  <a:pt x="18" y="194"/>
                  <a:pt x="7" y="211"/>
                  <a:pt x="0" y="234"/>
                </a:cubicBezTo>
                <a:cubicBezTo>
                  <a:pt x="0" y="238"/>
                  <a:pt x="2" y="243"/>
                  <a:pt x="2" y="248"/>
                </a:cubicBezTo>
                <a:cubicBezTo>
                  <a:pt x="2" y="250"/>
                  <a:pt x="0" y="251"/>
                  <a:pt x="0" y="254"/>
                </a:cubicBezTo>
                <a:cubicBezTo>
                  <a:pt x="0" y="274"/>
                  <a:pt x="11" y="295"/>
                  <a:pt x="18" y="314"/>
                </a:cubicBezTo>
                <a:cubicBezTo>
                  <a:pt x="14" y="332"/>
                  <a:pt x="14" y="337"/>
                  <a:pt x="16" y="358"/>
                </a:cubicBezTo>
                <a:cubicBezTo>
                  <a:pt x="11" y="372"/>
                  <a:pt x="11" y="388"/>
                  <a:pt x="10" y="404"/>
                </a:cubicBezTo>
                <a:cubicBezTo>
                  <a:pt x="13" y="413"/>
                  <a:pt x="12" y="408"/>
                  <a:pt x="8" y="422"/>
                </a:cubicBezTo>
                <a:cubicBezTo>
                  <a:pt x="6" y="426"/>
                  <a:pt x="4" y="434"/>
                  <a:pt x="4" y="434"/>
                </a:cubicBezTo>
                <a:cubicBezTo>
                  <a:pt x="7" y="445"/>
                  <a:pt x="23" y="444"/>
                  <a:pt x="34" y="448"/>
                </a:cubicBezTo>
                <a:cubicBezTo>
                  <a:pt x="56" y="445"/>
                  <a:pt x="78" y="443"/>
                  <a:pt x="102" y="444"/>
                </a:cubicBezTo>
                <a:cubicBezTo>
                  <a:pt x="109" y="444"/>
                  <a:pt x="119" y="456"/>
                  <a:pt x="128" y="458"/>
                </a:cubicBezTo>
                <a:cubicBezTo>
                  <a:pt x="141" y="459"/>
                  <a:pt x="154" y="459"/>
                  <a:pt x="168" y="460"/>
                </a:cubicBezTo>
                <a:cubicBezTo>
                  <a:pt x="196" y="456"/>
                  <a:pt x="223" y="453"/>
                  <a:pt x="252" y="450"/>
                </a:cubicBezTo>
                <a:cubicBezTo>
                  <a:pt x="285" y="453"/>
                  <a:pt x="283" y="454"/>
                  <a:pt x="332" y="450"/>
                </a:cubicBezTo>
                <a:cubicBezTo>
                  <a:pt x="338" y="449"/>
                  <a:pt x="350" y="444"/>
                  <a:pt x="350" y="444"/>
                </a:cubicBezTo>
                <a:cubicBezTo>
                  <a:pt x="349" y="442"/>
                  <a:pt x="347" y="439"/>
                  <a:pt x="348" y="438"/>
                </a:cubicBezTo>
                <a:cubicBezTo>
                  <a:pt x="348" y="435"/>
                  <a:pt x="352" y="435"/>
                  <a:pt x="354" y="434"/>
                </a:cubicBezTo>
                <a:cubicBezTo>
                  <a:pt x="359" y="426"/>
                  <a:pt x="362" y="414"/>
                  <a:pt x="364" y="406"/>
                </a:cubicBezTo>
                <a:cubicBezTo>
                  <a:pt x="358" y="390"/>
                  <a:pt x="363" y="384"/>
                  <a:pt x="366" y="368"/>
                </a:cubicBezTo>
                <a:cubicBezTo>
                  <a:pt x="365" y="354"/>
                  <a:pt x="363" y="340"/>
                  <a:pt x="364" y="326"/>
                </a:cubicBezTo>
                <a:cubicBezTo>
                  <a:pt x="364" y="321"/>
                  <a:pt x="368" y="314"/>
                  <a:pt x="368" y="314"/>
                </a:cubicBezTo>
                <a:cubicBezTo>
                  <a:pt x="367" y="299"/>
                  <a:pt x="366" y="284"/>
                  <a:pt x="366" y="270"/>
                </a:cubicBezTo>
                <a:cubicBezTo>
                  <a:pt x="364" y="246"/>
                  <a:pt x="366" y="173"/>
                  <a:pt x="396" y="164"/>
                </a:cubicBezTo>
                <a:cubicBezTo>
                  <a:pt x="400" y="157"/>
                  <a:pt x="410" y="144"/>
                  <a:pt x="410" y="144"/>
                </a:cubicBezTo>
                <a:cubicBezTo>
                  <a:pt x="412" y="113"/>
                  <a:pt x="420" y="84"/>
                  <a:pt x="424" y="54"/>
                </a:cubicBezTo>
                <a:cubicBezTo>
                  <a:pt x="418" y="36"/>
                  <a:pt x="354" y="33"/>
                  <a:pt x="338" y="32"/>
                </a:cubicBezTo>
                <a:cubicBezTo>
                  <a:pt x="328" y="28"/>
                  <a:pt x="320" y="24"/>
                  <a:pt x="312" y="22"/>
                </a:cubicBezTo>
                <a:cubicBezTo>
                  <a:pt x="290" y="26"/>
                  <a:pt x="274" y="25"/>
                  <a:pt x="254" y="20"/>
                </a:cubicBezTo>
                <a:cubicBezTo>
                  <a:pt x="246" y="22"/>
                  <a:pt x="241" y="20"/>
                  <a:pt x="234" y="18"/>
                </a:cubicBezTo>
                <a:cubicBezTo>
                  <a:pt x="227" y="16"/>
                  <a:pt x="216" y="12"/>
                  <a:pt x="216" y="12"/>
                </a:cubicBezTo>
                <a:cubicBezTo>
                  <a:pt x="208" y="14"/>
                  <a:pt x="200" y="15"/>
                  <a:pt x="192" y="18"/>
                </a:cubicBezTo>
                <a:cubicBezTo>
                  <a:pt x="171" y="14"/>
                  <a:pt x="150" y="7"/>
                  <a:pt x="130" y="2"/>
                </a:cubicBezTo>
                <a:cubicBezTo>
                  <a:pt x="122" y="4"/>
                  <a:pt x="117" y="8"/>
                  <a:pt x="110" y="10"/>
                </a:cubicBezTo>
                <a:cubicBezTo>
                  <a:pt x="107" y="17"/>
                  <a:pt x="109" y="17"/>
                  <a:pt x="104" y="12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Freeform 3"/>
          <p:cNvSpPr>
            <a:spLocks/>
          </p:cNvSpPr>
          <p:nvPr/>
        </p:nvSpPr>
        <p:spPr bwMode="auto">
          <a:xfrm>
            <a:off x="1447800" y="3657600"/>
            <a:ext cx="1333500" cy="1117600"/>
          </a:xfrm>
          <a:custGeom>
            <a:avLst/>
            <a:gdLst>
              <a:gd name="T0" fmla="*/ 2147483647 w 352"/>
              <a:gd name="T1" fmla="*/ 2147483647 h 504"/>
              <a:gd name="T2" fmla="*/ 2147483647 w 352"/>
              <a:gd name="T3" fmla="*/ 2147483647 h 504"/>
              <a:gd name="T4" fmla="*/ 2147483647 w 352"/>
              <a:gd name="T5" fmla="*/ 2147483647 h 504"/>
              <a:gd name="T6" fmla="*/ 2147483647 w 352"/>
              <a:gd name="T7" fmla="*/ 2147483647 h 504"/>
              <a:gd name="T8" fmla="*/ 2147483647 w 352"/>
              <a:gd name="T9" fmla="*/ 2147483647 h 504"/>
              <a:gd name="T10" fmla="*/ 2147483647 w 352"/>
              <a:gd name="T11" fmla="*/ 2147483647 h 504"/>
              <a:gd name="T12" fmla="*/ 2147483647 w 352"/>
              <a:gd name="T13" fmla="*/ 2147483647 h 504"/>
              <a:gd name="T14" fmla="*/ 2147483647 w 352"/>
              <a:gd name="T15" fmla="*/ 2147483647 h 504"/>
              <a:gd name="T16" fmla="*/ 2147483647 w 352"/>
              <a:gd name="T17" fmla="*/ 2147483647 h 504"/>
              <a:gd name="T18" fmla="*/ 2147483647 w 352"/>
              <a:gd name="T19" fmla="*/ 2147483647 h 504"/>
              <a:gd name="T20" fmla="*/ 2147483647 w 352"/>
              <a:gd name="T21" fmla="*/ 2147483647 h 504"/>
              <a:gd name="T22" fmla="*/ 2147483647 w 352"/>
              <a:gd name="T23" fmla="*/ 2147483647 h 504"/>
              <a:gd name="T24" fmla="*/ 2147483647 w 352"/>
              <a:gd name="T25" fmla="*/ 2147483647 h 504"/>
              <a:gd name="T26" fmla="*/ 2147483647 w 352"/>
              <a:gd name="T27" fmla="*/ 2147483647 h 504"/>
              <a:gd name="T28" fmla="*/ 2147483647 w 352"/>
              <a:gd name="T29" fmla="*/ 0 h 504"/>
              <a:gd name="T30" fmla="*/ 2147483647 w 352"/>
              <a:gd name="T31" fmla="*/ 2147483647 h 504"/>
              <a:gd name="T32" fmla="*/ 2147483647 w 352"/>
              <a:gd name="T33" fmla="*/ 2147483647 h 504"/>
              <a:gd name="T34" fmla="*/ 0 w 352"/>
              <a:gd name="T35" fmla="*/ 2147483647 h 504"/>
              <a:gd name="T36" fmla="*/ 2147483647 w 352"/>
              <a:gd name="T37" fmla="*/ 2147483647 h 504"/>
              <a:gd name="T38" fmla="*/ 2147483647 w 352"/>
              <a:gd name="T39" fmla="*/ 2147483647 h 504"/>
              <a:gd name="T40" fmla="*/ 2147483647 w 352"/>
              <a:gd name="T41" fmla="*/ 2147483647 h 504"/>
              <a:gd name="T42" fmla="*/ 2147483647 w 352"/>
              <a:gd name="T43" fmla="*/ 2147483647 h 504"/>
              <a:gd name="T44" fmla="*/ 2147483647 w 352"/>
              <a:gd name="T45" fmla="*/ 2147483647 h 504"/>
              <a:gd name="T46" fmla="*/ 2147483647 w 352"/>
              <a:gd name="T47" fmla="*/ 2147483647 h 504"/>
              <a:gd name="T48" fmla="*/ 2147483647 w 352"/>
              <a:gd name="T49" fmla="*/ 2147483647 h 5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2"/>
              <a:gd name="T76" fmla="*/ 0 h 504"/>
              <a:gd name="T77" fmla="*/ 352 w 352"/>
              <a:gd name="T78" fmla="*/ 504 h 5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2" h="504">
                <a:moveTo>
                  <a:pt x="352" y="504"/>
                </a:moveTo>
                <a:cubicBezTo>
                  <a:pt x="343" y="477"/>
                  <a:pt x="334" y="454"/>
                  <a:pt x="324" y="428"/>
                </a:cubicBezTo>
                <a:cubicBezTo>
                  <a:pt x="329" y="397"/>
                  <a:pt x="323" y="366"/>
                  <a:pt x="316" y="336"/>
                </a:cubicBezTo>
                <a:cubicBezTo>
                  <a:pt x="321" y="306"/>
                  <a:pt x="323" y="285"/>
                  <a:pt x="336" y="260"/>
                </a:cubicBezTo>
                <a:cubicBezTo>
                  <a:pt x="332" y="239"/>
                  <a:pt x="335" y="226"/>
                  <a:pt x="316" y="220"/>
                </a:cubicBezTo>
                <a:cubicBezTo>
                  <a:pt x="313" y="216"/>
                  <a:pt x="311" y="211"/>
                  <a:pt x="308" y="208"/>
                </a:cubicBezTo>
                <a:cubicBezTo>
                  <a:pt x="304" y="205"/>
                  <a:pt x="298" y="206"/>
                  <a:pt x="296" y="204"/>
                </a:cubicBezTo>
                <a:cubicBezTo>
                  <a:pt x="282" y="190"/>
                  <a:pt x="281" y="183"/>
                  <a:pt x="276" y="168"/>
                </a:cubicBezTo>
                <a:cubicBezTo>
                  <a:pt x="282" y="136"/>
                  <a:pt x="299" y="128"/>
                  <a:pt x="324" y="112"/>
                </a:cubicBezTo>
                <a:cubicBezTo>
                  <a:pt x="332" y="98"/>
                  <a:pt x="343" y="93"/>
                  <a:pt x="352" y="80"/>
                </a:cubicBezTo>
                <a:cubicBezTo>
                  <a:pt x="333" y="24"/>
                  <a:pt x="311" y="51"/>
                  <a:pt x="232" y="48"/>
                </a:cubicBezTo>
                <a:cubicBezTo>
                  <a:pt x="201" y="37"/>
                  <a:pt x="182" y="63"/>
                  <a:pt x="156" y="72"/>
                </a:cubicBezTo>
                <a:cubicBezTo>
                  <a:pt x="109" y="66"/>
                  <a:pt x="125" y="58"/>
                  <a:pt x="92" y="36"/>
                </a:cubicBezTo>
                <a:cubicBezTo>
                  <a:pt x="86" y="28"/>
                  <a:pt x="81" y="20"/>
                  <a:pt x="76" y="12"/>
                </a:cubicBezTo>
                <a:cubicBezTo>
                  <a:pt x="73" y="8"/>
                  <a:pt x="68" y="0"/>
                  <a:pt x="68" y="0"/>
                </a:cubicBezTo>
                <a:cubicBezTo>
                  <a:pt x="42" y="8"/>
                  <a:pt x="51" y="38"/>
                  <a:pt x="40" y="60"/>
                </a:cubicBezTo>
                <a:cubicBezTo>
                  <a:pt x="30" y="77"/>
                  <a:pt x="16" y="93"/>
                  <a:pt x="8" y="112"/>
                </a:cubicBezTo>
                <a:cubicBezTo>
                  <a:pt x="4" y="119"/>
                  <a:pt x="0" y="136"/>
                  <a:pt x="0" y="136"/>
                </a:cubicBezTo>
                <a:cubicBezTo>
                  <a:pt x="1" y="168"/>
                  <a:pt x="1" y="200"/>
                  <a:pt x="4" y="232"/>
                </a:cubicBezTo>
                <a:cubicBezTo>
                  <a:pt x="5" y="247"/>
                  <a:pt x="16" y="276"/>
                  <a:pt x="16" y="276"/>
                </a:cubicBezTo>
                <a:cubicBezTo>
                  <a:pt x="19" y="326"/>
                  <a:pt x="6" y="391"/>
                  <a:pt x="36" y="436"/>
                </a:cubicBezTo>
                <a:cubicBezTo>
                  <a:pt x="47" y="481"/>
                  <a:pt x="39" y="463"/>
                  <a:pt x="112" y="468"/>
                </a:cubicBezTo>
                <a:cubicBezTo>
                  <a:pt x="133" y="471"/>
                  <a:pt x="151" y="475"/>
                  <a:pt x="172" y="480"/>
                </a:cubicBezTo>
                <a:cubicBezTo>
                  <a:pt x="196" y="471"/>
                  <a:pt x="237" y="489"/>
                  <a:pt x="264" y="492"/>
                </a:cubicBezTo>
                <a:cubicBezTo>
                  <a:pt x="290" y="500"/>
                  <a:pt x="323" y="504"/>
                  <a:pt x="352" y="50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914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The Aramean Threat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1447800" y="2590800"/>
            <a:ext cx="1585913" cy="1377950"/>
          </a:xfrm>
          <a:custGeom>
            <a:avLst/>
            <a:gdLst>
              <a:gd name="T0" fmla="*/ 2147483647 w 509"/>
              <a:gd name="T1" fmla="*/ 0 h 485"/>
              <a:gd name="T2" fmla="*/ 2147483647 w 509"/>
              <a:gd name="T3" fmla="*/ 2147483647 h 485"/>
              <a:gd name="T4" fmla="*/ 2147483647 w 509"/>
              <a:gd name="T5" fmla="*/ 2147483647 h 485"/>
              <a:gd name="T6" fmla="*/ 0 w 509"/>
              <a:gd name="T7" fmla="*/ 2147483647 h 485"/>
              <a:gd name="T8" fmla="*/ 2147483647 w 509"/>
              <a:gd name="T9" fmla="*/ 2147483647 h 485"/>
              <a:gd name="T10" fmla="*/ 2147483647 w 509"/>
              <a:gd name="T11" fmla="*/ 2147483647 h 485"/>
              <a:gd name="T12" fmla="*/ 2147483647 w 509"/>
              <a:gd name="T13" fmla="*/ 2147483647 h 485"/>
              <a:gd name="T14" fmla="*/ 2147483647 w 509"/>
              <a:gd name="T15" fmla="*/ 2147483647 h 485"/>
              <a:gd name="T16" fmla="*/ 2147483647 w 509"/>
              <a:gd name="T17" fmla="*/ 2147483647 h 485"/>
              <a:gd name="T18" fmla="*/ 2147483647 w 509"/>
              <a:gd name="T19" fmla="*/ 0 h 485"/>
              <a:gd name="T20" fmla="*/ 2147483647 w 509"/>
              <a:gd name="T21" fmla="*/ 0 h 4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9"/>
              <a:gd name="T34" fmla="*/ 0 h 485"/>
              <a:gd name="T35" fmla="*/ 509 w 509"/>
              <a:gd name="T36" fmla="*/ 485 h 4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9" h="485">
                <a:moveTo>
                  <a:pt x="230" y="0"/>
                </a:moveTo>
                <a:cubicBezTo>
                  <a:pt x="189" y="4"/>
                  <a:pt x="148" y="4"/>
                  <a:pt x="109" y="12"/>
                </a:cubicBezTo>
                <a:cubicBezTo>
                  <a:pt x="83" y="16"/>
                  <a:pt x="36" y="36"/>
                  <a:pt x="36" y="36"/>
                </a:cubicBezTo>
                <a:cubicBezTo>
                  <a:pt x="58" y="104"/>
                  <a:pt x="22" y="187"/>
                  <a:pt x="0" y="254"/>
                </a:cubicBezTo>
                <a:cubicBezTo>
                  <a:pt x="9" y="283"/>
                  <a:pt x="34" y="398"/>
                  <a:pt x="48" y="412"/>
                </a:cubicBezTo>
                <a:cubicBezTo>
                  <a:pt x="83" y="445"/>
                  <a:pt x="63" y="429"/>
                  <a:pt x="109" y="460"/>
                </a:cubicBezTo>
                <a:cubicBezTo>
                  <a:pt x="211" y="425"/>
                  <a:pt x="335" y="448"/>
                  <a:pt x="436" y="485"/>
                </a:cubicBezTo>
                <a:cubicBezTo>
                  <a:pt x="470" y="448"/>
                  <a:pt x="493" y="410"/>
                  <a:pt x="509" y="363"/>
                </a:cubicBezTo>
                <a:cubicBezTo>
                  <a:pt x="498" y="288"/>
                  <a:pt x="489" y="253"/>
                  <a:pt x="448" y="194"/>
                </a:cubicBezTo>
                <a:cubicBezTo>
                  <a:pt x="461" y="86"/>
                  <a:pt x="487" y="37"/>
                  <a:pt x="376" y="0"/>
                </a:cubicBezTo>
                <a:cubicBezTo>
                  <a:pt x="282" y="30"/>
                  <a:pt x="316" y="28"/>
                  <a:pt x="230" y="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Freeform 6"/>
          <p:cNvSpPr>
            <a:spLocks/>
          </p:cNvSpPr>
          <p:nvPr/>
        </p:nvSpPr>
        <p:spPr bwMode="auto">
          <a:xfrm>
            <a:off x="-76200" y="2514600"/>
            <a:ext cx="1905000" cy="3433763"/>
          </a:xfrm>
          <a:custGeom>
            <a:avLst/>
            <a:gdLst>
              <a:gd name="T0" fmla="*/ 2147483647 w 918"/>
              <a:gd name="T1" fmla="*/ 2147483647 h 1971"/>
              <a:gd name="T2" fmla="*/ 2147483647 w 918"/>
              <a:gd name="T3" fmla="*/ 2147483647 h 1971"/>
              <a:gd name="T4" fmla="*/ 2147483647 w 918"/>
              <a:gd name="T5" fmla="*/ 2147483647 h 1971"/>
              <a:gd name="T6" fmla="*/ 2147483647 w 918"/>
              <a:gd name="T7" fmla="*/ 2147483647 h 1971"/>
              <a:gd name="T8" fmla="*/ 2147483647 w 918"/>
              <a:gd name="T9" fmla="*/ 2147483647 h 1971"/>
              <a:gd name="T10" fmla="*/ 2147483647 w 918"/>
              <a:gd name="T11" fmla="*/ 2147483647 h 1971"/>
              <a:gd name="T12" fmla="*/ 2147483647 w 918"/>
              <a:gd name="T13" fmla="*/ 2147483647 h 1971"/>
              <a:gd name="T14" fmla="*/ 2147483647 w 918"/>
              <a:gd name="T15" fmla="*/ 2147483647 h 1971"/>
              <a:gd name="T16" fmla="*/ 2147483647 w 918"/>
              <a:gd name="T17" fmla="*/ 2147483647 h 1971"/>
              <a:gd name="T18" fmla="*/ 2147483647 w 918"/>
              <a:gd name="T19" fmla="*/ 2147483647 h 1971"/>
              <a:gd name="T20" fmla="*/ 2147483647 w 918"/>
              <a:gd name="T21" fmla="*/ 2147483647 h 1971"/>
              <a:gd name="T22" fmla="*/ 2147483647 w 918"/>
              <a:gd name="T23" fmla="*/ 2147483647 h 1971"/>
              <a:gd name="T24" fmla="*/ 2147483647 w 918"/>
              <a:gd name="T25" fmla="*/ 2147483647 h 1971"/>
              <a:gd name="T26" fmla="*/ 2147483647 w 918"/>
              <a:gd name="T27" fmla="*/ 2147483647 h 1971"/>
              <a:gd name="T28" fmla="*/ 2147483647 w 918"/>
              <a:gd name="T29" fmla="*/ 2147483647 h 1971"/>
              <a:gd name="T30" fmla="*/ 2147483647 w 918"/>
              <a:gd name="T31" fmla="*/ 2147483647 h 1971"/>
              <a:gd name="T32" fmla="*/ 2147483647 w 918"/>
              <a:gd name="T33" fmla="*/ 2147483647 h 1971"/>
              <a:gd name="T34" fmla="*/ 2147483647 w 918"/>
              <a:gd name="T35" fmla="*/ 2147483647 h 1971"/>
              <a:gd name="T36" fmla="*/ 0 w 918"/>
              <a:gd name="T37" fmla="*/ 2147483647 h 19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18"/>
              <a:gd name="T58" fmla="*/ 0 h 1971"/>
              <a:gd name="T59" fmla="*/ 918 w 918"/>
              <a:gd name="T60" fmla="*/ 1971 h 19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18" h="1971">
                <a:moveTo>
                  <a:pt x="29" y="15"/>
                </a:moveTo>
                <a:cubicBezTo>
                  <a:pt x="146" y="74"/>
                  <a:pt x="184" y="51"/>
                  <a:pt x="311" y="30"/>
                </a:cubicBezTo>
                <a:cubicBezTo>
                  <a:pt x="433" y="45"/>
                  <a:pt x="435" y="55"/>
                  <a:pt x="563" y="30"/>
                </a:cubicBezTo>
                <a:cubicBezTo>
                  <a:pt x="593" y="23"/>
                  <a:pt x="651" y="1"/>
                  <a:pt x="651" y="1"/>
                </a:cubicBezTo>
                <a:cubicBezTo>
                  <a:pt x="691" y="8"/>
                  <a:pt x="741" y="0"/>
                  <a:pt x="770" y="30"/>
                </a:cubicBezTo>
                <a:cubicBezTo>
                  <a:pt x="795" y="55"/>
                  <a:pt x="829" y="119"/>
                  <a:pt x="829" y="119"/>
                </a:cubicBezTo>
                <a:cubicBezTo>
                  <a:pt x="806" y="187"/>
                  <a:pt x="819" y="193"/>
                  <a:pt x="859" y="252"/>
                </a:cubicBezTo>
                <a:cubicBezTo>
                  <a:pt x="881" y="341"/>
                  <a:pt x="899" y="428"/>
                  <a:pt x="918" y="519"/>
                </a:cubicBezTo>
                <a:cubicBezTo>
                  <a:pt x="906" y="622"/>
                  <a:pt x="871" y="744"/>
                  <a:pt x="903" y="845"/>
                </a:cubicBezTo>
                <a:cubicBezTo>
                  <a:pt x="884" y="923"/>
                  <a:pt x="870" y="1001"/>
                  <a:pt x="859" y="1082"/>
                </a:cubicBezTo>
                <a:cubicBezTo>
                  <a:pt x="870" y="1193"/>
                  <a:pt x="904" y="1311"/>
                  <a:pt x="874" y="1423"/>
                </a:cubicBezTo>
                <a:cubicBezTo>
                  <a:pt x="864" y="1459"/>
                  <a:pt x="841" y="1490"/>
                  <a:pt x="829" y="1526"/>
                </a:cubicBezTo>
                <a:cubicBezTo>
                  <a:pt x="821" y="1545"/>
                  <a:pt x="819" y="1566"/>
                  <a:pt x="814" y="1586"/>
                </a:cubicBezTo>
                <a:cubicBezTo>
                  <a:pt x="828" y="1642"/>
                  <a:pt x="840" y="1727"/>
                  <a:pt x="800" y="1778"/>
                </a:cubicBezTo>
                <a:cubicBezTo>
                  <a:pt x="757" y="1830"/>
                  <a:pt x="668" y="1834"/>
                  <a:pt x="607" y="1852"/>
                </a:cubicBezTo>
                <a:cubicBezTo>
                  <a:pt x="592" y="1856"/>
                  <a:pt x="576" y="1860"/>
                  <a:pt x="563" y="1867"/>
                </a:cubicBezTo>
                <a:cubicBezTo>
                  <a:pt x="546" y="1875"/>
                  <a:pt x="535" y="1891"/>
                  <a:pt x="518" y="1897"/>
                </a:cubicBezTo>
                <a:cubicBezTo>
                  <a:pt x="425" y="1928"/>
                  <a:pt x="318" y="1923"/>
                  <a:pt x="222" y="1941"/>
                </a:cubicBezTo>
                <a:cubicBezTo>
                  <a:pt x="147" y="1954"/>
                  <a:pt x="75" y="1971"/>
                  <a:pt x="0" y="1971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52400" y="603885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Egypt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9575" name="Freeform 8"/>
          <p:cNvSpPr>
            <a:spLocks/>
          </p:cNvSpPr>
          <p:nvPr/>
        </p:nvSpPr>
        <p:spPr bwMode="auto">
          <a:xfrm>
            <a:off x="2357438" y="6497638"/>
            <a:ext cx="314325" cy="741362"/>
          </a:xfrm>
          <a:custGeom>
            <a:avLst/>
            <a:gdLst>
              <a:gd name="T0" fmla="*/ 2147483647 w 175"/>
              <a:gd name="T1" fmla="*/ 2147483647 h 426"/>
              <a:gd name="T2" fmla="*/ 2147483647 w 175"/>
              <a:gd name="T3" fmla="*/ 2147483647 h 426"/>
              <a:gd name="T4" fmla="*/ 2147483647 w 175"/>
              <a:gd name="T5" fmla="*/ 0 h 426"/>
              <a:gd name="T6" fmla="*/ 2147483647 w 175"/>
              <a:gd name="T7" fmla="*/ 2147483647 h 426"/>
              <a:gd name="T8" fmla="*/ 2147483647 w 175"/>
              <a:gd name="T9" fmla="*/ 2147483647 h 426"/>
              <a:gd name="T10" fmla="*/ 2147483647 w 175"/>
              <a:gd name="T11" fmla="*/ 2147483647 h 4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"/>
              <a:gd name="T19" fmla="*/ 0 h 426"/>
              <a:gd name="T20" fmla="*/ 175 w 175"/>
              <a:gd name="T21" fmla="*/ 426 h 4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" h="426">
                <a:moveTo>
                  <a:pt x="91" y="340"/>
                </a:moveTo>
                <a:cubicBezTo>
                  <a:pt x="51" y="280"/>
                  <a:pt x="65" y="320"/>
                  <a:pt x="78" y="231"/>
                </a:cubicBezTo>
                <a:cubicBezTo>
                  <a:pt x="89" y="148"/>
                  <a:pt x="101" y="78"/>
                  <a:pt x="127" y="0"/>
                </a:cubicBezTo>
                <a:cubicBezTo>
                  <a:pt x="154" y="85"/>
                  <a:pt x="159" y="48"/>
                  <a:pt x="139" y="109"/>
                </a:cubicBezTo>
                <a:cubicBezTo>
                  <a:pt x="148" y="191"/>
                  <a:pt x="159" y="270"/>
                  <a:pt x="175" y="352"/>
                </a:cubicBezTo>
                <a:cubicBezTo>
                  <a:pt x="174" y="352"/>
                  <a:pt x="0" y="426"/>
                  <a:pt x="91" y="34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Freeform 9"/>
          <p:cNvSpPr>
            <a:spLocks/>
          </p:cNvSpPr>
          <p:nvPr/>
        </p:nvSpPr>
        <p:spPr bwMode="auto">
          <a:xfrm>
            <a:off x="1524000" y="6516688"/>
            <a:ext cx="217488" cy="569912"/>
          </a:xfrm>
          <a:custGeom>
            <a:avLst/>
            <a:gdLst>
              <a:gd name="T0" fmla="*/ 2147483647 w 121"/>
              <a:gd name="T1" fmla="*/ 2147483647 h 327"/>
              <a:gd name="T2" fmla="*/ 2147483647 w 121"/>
              <a:gd name="T3" fmla="*/ 0 h 327"/>
              <a:gd name="T4" fmla="*/ 0 w 121"/>
              <a:gd name="T5" fmla="*/ 2147483647 h 327"/>
              <a:gd name="T6" fmla="*/ 2147483647 w 121"/>
              <a:gd name="T7" fmla="*/ 2147483647 h 327"/>
              <a:gd name="T8" fmla="*/ 2147483647 w 121"/>
              <a:gd name="T9" fmla="*/ 2147483647 h 327"/>
              <a:gd name="T10" fmla="*/ 2147483647 w 121"/>
              <a:gd name="T11" fmla="*/ 2147483647 h 327"/>
              <a:gd name="T12" fmla="*/ 2147483647 w 121"/>
              <a:gd name="T13" fmla="*/ 2147483647 h 3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327"/>
              <a:gd name="T23" fmla="*/ 121 w 121"/>
              <a:gd name="T24" fmla="*/ 327 h 3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327">
                <a:moveTo>
                  <a:pt x="121" y="290"/>
                </a:moveTo>
                <a:cubicBezTo>
                  <a:pt x="63" y="203"/>
                  <a:pt x="82" y="96"/>
                  <a:pt x="48" y="0"/>
                </a:cubicBezTo>
                <a:cubicBezTo>
                  <a:pt x="30" y="52"/>
                  <a:pt x="13" y="103"/>
                  <a:pt x="0" y="157"/>
                </a:cubicBezTo>
                <a:cubicBezTo>
                  <a:pt x="14" y="286"/>
                  <a:pt x="12" y="229"/>
                  <a:pt x="12" y="327"/>
                </a:cubicBezTo>
                <a:cubicBezTo>
                  <a:pt x="36" y="319"/>
                  <a:pt x="67" y="321"/>
                  <a:pt x="85" y="303"/>
                </a:cubicBezTo>
                <a:cubicBezTo>
                  <a:pt x="93" y="294"/>
                  <a:pt x="98" y="281"/>
                  <a:pt x="109" y="278"/>
                </a:cubicBezTo>
                <a:cubicBezTo>
                  <a:pt x="114" y="276"/>
                  <a:pt x="117" y="286"/>
                  <a:pt x="121" y="29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77" name="Group 10"/>
          <p:cNvGrpSpPr>
            <a:grpSpLocks/>
          </p:cNvGrpSpPr>
          <p:nvPr/>
        </p:nvGrpSpPr>
        <p:grpSpPr bwMode="auto">
          <a:xfrm>
            <a:off x="3962400" y="1752600"/>
            <a:ext cx="3984625" cy="4114800"/>
            <a:chOff x="2002" y="992"/>
            <a:chExt cx="3278" cy="2704"/>
          </a:xfrm>
        </p:grpSpPr>
        <p:sp>
          <p:nvSpPr>
            <p:cNvPr id="109600" name="Freeform 11"/>
            <p:cNvSpPr>
              <a:spLocks/>
            </p:cNvSpPr>
            <p:nvPr/>
          </p:nvSpPr>
          <p:spPr bwMode="auto">
            <a:xfrm>
              <a:off x="3474" y="1152"/>
              <a:ext cx="1806" cy="2544"/>
            </a:xfrm>
            <a:custGeom>
              <a:avLst/>
              <a:gdLst>
                <a:gd name="T0" fmla="*/ 5126 w 1556"/>
                <a:gd name="T1" fmla="*/ 13149 h 2012"/>
                <a:gd name="T2" fmla="*/ 4441 w 1556"/>
                <a:gd name="T3" fmla="*/ 12468 h 2012"/>
                <a:gd name="T4" fmla="*/ 4145 w 1556"/>
                <a:gd name="T5" fmla="*/ 12080 h 2012"/>
                <a:gd name="T6" fmla="*/ 4099 w 1556"/>
                <a:gd name="T7" fmla="*/ 11309 h 2012"/>
                <a:gd name="T8" fmla="*/ 3954 w 1556"/>
                <a:gd name="T9" fmla="*/ 11114 h 2012"/>
                <a:gd name="T10" fmla="*/ 3661 w 1556"/>
                <a:gd name="T11" fmla="*/ 10631 h 2012"/>
                <a:gd name="T12" fmla="*/ 3513 w 1556"/>
                <a:gd name="T13" fmla="*/ 10047 h 2012"/>
                <a:gd name="T14" fmla="*/ 3221 w 1556"/>
                <a:gd name="T15" fmla="*/ 9084 h 2012"/>
                <a:gd name="T16" fmla="*/ 3174 w 1556"/>
                <a:gd name="T17" fmla="*/ 8790 h 2012"/>
                <a:gd name="T18" fmla="*/ 2877 w 1556"/>
                <a:gd name="T19" fmla="*/ 8499 h 2012"/>
                <a:gd name="T20" fmla="*/ 2391 w 1556"/>
                <a:gd name="T21" fmla="*/ 5981 h 2012"/>
                <a:gd name="T22" fmla="*/ 2240 w 1556"/>
                <a:gd name="T23" fmla="*/ 5604 h 2012"/>
                <a:gd name="T24" fmla="*/ 2148 w 1556"/>
                <a:gd name="T25" fmla="*/ 5307 h 2012"/>
                <a:gd name="T26" fmla="*/ 1852 w 1556"/>
                <a:gd name="T27" fmla="*/ 4917 h 2012"/>
                <a:gd name="T28" fmla="*/ 1320 w 1556"/>
                <a:gd name="T29" fmla="*/ 4143 h 2012"/>
                <a:gd name="T30" fmla="*/ 1074 w 1556"/>
                <a:gd name="T31" fmla="*/ 3566 h 2012"/>
                <a:gd name="T32" fmla="*/ 880 w 1556"/>
                <a:gd name="T33" fmla="*/ 2593 h 2012"/>
                <a:gd name="T34" fmla="*/ 681 w 1556"/>
                <a:gd name="T35" fmla="*/ 2019 h 2012"/>
                <a:gd name="T36" fmla="*/ 438 w 1556"/>
                <a:gd name="T37" fmla="*/ 956 h 2012"/>
                <a:gd name="T38" fmla="*/ 0 w 1556"/>
                <a:gd name="T39" fmla="*/ 273 h 20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6"/>
                <a:gd name="T61" fmla="*/ 0 h 2012"/>
                <a:gd name="T62" fmla="*/ 1556 w 1556"/>
                <a:gd name="T63" fmla="*/ 2012 h 20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6" h="2012">
                  <a:moveTo>
                    <a:pt x="1556" y="2012"/>
                  </a:moveTo>
                  <a:cubicBezTo>
                    <a:pt x="1487" y="1961"/>
                    <a:pt x="1419" y="1947"/>
                    <a:pt x="1348" y="1908"/>
                  </a:cubicBezTo>
                  <a:cubicBezTo>
                    <a:pt x="1316" y="1890"/>
                    <a:pt x="1259" y="1849"/>
                    <a:pt x="1259" y="1849"/>
                  </a:cubicBezTo>
                  <a:cubicBezTo>
                    <a:pt x="1254" y="1809"/>
                    <a:pt x="1259" y="1767"/>
                    <a:pt x="1245" y="1731"/>
                  </a:cubicBezTo>
                  <a:cubicBezTo>
                    <a:pt x="1238" y="1714"/>
                    <a:pt x="1213" y="1712"/>
                    <a:pt x="1200" y="1701"/>
                  </a:cubicBezTo>
                  <a:cubicBezTo>
                    <a:pt x="1085" y="1605"/>
                    <a:pt x="1223" y="1702"/>
                    <a:pt x="1111" y="1627"/>
                  </a:cubicBezTo>
                  <a:cubicBezTo>
                    <a:pt x="1015" y="1479"/>
                    <a:pt x="1138" y="1676"/>
                    <a:pt x="1067" y="1538"/>
                  </a:cubicBezTo>
                  <a:cubicBezTo>
                    <a:pt x="1041" y="1487"/>
                    <a:pt x="1003" y="1440"/>
                    <a:pt x="978" y="1390"/>
                  </a:cubicBezTo>
                  <a:cubicBezTo>
                    <a:pt x="970" y="1375"/>
                    <a:pt x="975" y="1355"/>
                    <a:pt x="963" y="1345"/>
                  </a:cubicBezTo>
                  <a:cubicBezTo>
                    <a:pt x="937" y="1323"/>
                    <a:pt x="903" y="1315"/>
                    <a:pt x="874" y="1301"/>
                  </a:cubicBezTo>
                  <a:cubicBezTo>
                    <a:pt x="674" y="935"/>
                    <a:pt x="892" y="1364"/>
                    <a:pt x="726" y="916"/>
                  </a:cubicBezTo>
                  <a:cubicBezTo>
                    <a:pt x="717" y="892"/>
                    <a:pt x="695" y="877"/>
                    <a:pt x="681" y="857"/>
                  </a:cubicBezTo>
                  <a:cubicBezTo>
                    <a:pt x="670" y="842"/>
                    <a:pt x="665" y="823"/>
                    <a:pt x="652" y="812"/>
                  </a:cubicBezTo>
                  <a:cubicBezTo>
                    <a:pt x="625" y="788"/>
                    <a:pt x="563" y="753"/>
                    <a:pt x="563" y="753"/>
                  </a:cubicBezTo>
                  <a:cubicBezTo>
                    <a:pt x="521" y="690"/>
                    <a:pt x="468" y="657"/>
                    <a:pt x="400" y="634"/>
                  </a:cubicBezTo>
                  <a:cubicBezTo>
                    <a:pt x="373" y="607"/>
                    <a:pt x="341" y="581"/>
                    <a:pt x="326" y="546"/>
                  </a:cubicBezTo>
                  <a:cubicBezTo>
                    <a:pt x="282" y="450"/>
                    <a:pt x="314" y="475"/>
                    <a:pt x="267" y="397"/>
                  </a:cubicBezTo>
                  <a:cubicBezTo>
                    <a:pt x="248" y="366"/>
                    <a:pt x="207" y="309"/>
                    <a:pt x="207" y="309"/>
                  </a:cubicBezTo>
                  <a:cubicBezTo>
                    <a:pt x="190" y="219"/>
                    <a:pt x="197" y="208"/>
                    <a:pt x="133" y="146"/>
                  </a:cubicBezTo>
                  <a:cubicBezTo>
                    <a:pt x="115" y="74"/>
                    <a:pt x="83" y="0"/>
                    <a:pt x="0" y="42"/>
                  </a:cubicBez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1" name="Freeform 12"/>
            <p:cNvSpPr>
              <a:spLocks/>
            </p:cNvSpPr>
            <p:nvPr/>
          </p:nvSpPr>
          <p:spPr bwMode="auto">
            <a:xfrm>
              <a:off x="2002" y="992"/>
              <a:ext cx="2915" cy="2528"/>
            </a:xfrm>
            <a:custGeom>
              <a:avLst/>
              <a:gdLst>
                <a:gd name="T0" fmla="*/ 2915 w 2915"/>
                <a:gd name="T1" fmla="*/ 2528 h 2528"/>
                <a:gd name="T2" fmla="*/ 2809 w 2915"/>
                <a:gd name="T3" fmla="*/ 2475 h 2528"/>
                <a:gd name="T4" fmla="*/ 2723 w 2915"/>
                <a:gd name="T5" fmla="*/ 2400 h 2528"/>
                <a:gd name="T6" fmla="*/ 2691 w 2915"/>
                <a:gd name="T7" fmla="*/ 2389 h 2528"/>
                <a:gd name="T8" fmla="*/ 2553 w 2915"/>
                <a:gd name="T9" fmla="*/ 2315 h 2528"/>
                <a:gd name="T10" fmla="*/ 2499 w 2915"/>
                <a:gd name="T11" fmla="*/ 2283 h 2528"/>
                <a:gd name="T12" fmla="*/ 2435 w 2915"/>
                <a:gd name="T13" fmla="*/ 2240 h 2528"/>
                <a:gd name="T14" fmla="*/ 2318 w 2915"/>
                <a:gd name="T15" fmla="*/ 2069 h 2528"/>
                <a:gd name="T16" fmla="*/ 2243 w 2915"/>
                <a:gd name="T17" fmla="*/ 1931 h 2528"/>
                <a:gd name="T18" fmla="*/ 2201 w 2915"/>
                <a:gd name="T19" fmla="*/ 1771 h 2528"/>
                <a:gd name="T20" fmla="*/ 2179 w 2915"/>
                <a:gd name="T21" fmla="*/ 1707 h 2528"/>
                <a:gd name="T22" fmla="*/ 2073 w 2915"/>
                <a:gd name="T23" fmla="*/ 1579 h 2528"/>
                <a:gd name="T24" fmla="*/ 1987 w 2915"/>
                <a:gd name="T25" fmla="*/ 1504 h 2528"/>
                <a:gd name="T26" fmla="*/ 1891 w 2915"/>
                <a:gd name="T27" fmla="*/ 1376 h 2528"/>
                <a:gd name="T28" fmla="*/ 1753 w 2915"/>
                <a:gd name="T29" fmla="*/ 1365 h 2528"/>
                <a:gd name="T30" fmla="*/ 1603 w 2915"/>
                <a:gd name="T31" fmla="*/ 1323 h 2528"/>
                <a:gd name="T32" fmla="*/ 1347 w 2915"/>
                <a:gd name="T33" fmla="*/ 1216 h 2528"/>
                <a:gd name="T34" fmla="*/ 1017 w 2915"/>
                <a:gd name="T35" fmla="*/ 1077 h 2528"/>
                <a:gd name="T36" fmla="*/ 995 w 2915"/>
                <a:gd name="T37" fmla="*/ 1056 h 2528"/>
                <a:gd name="T38" fmla="*/ 931 w 2915"/>
                <a:gd name="T39" fmla="*/ 1035 h 2528"/>
                <a:gd name="T40" fmla="*/ 729 w 2915"/>
                <a:gd name="T41" fmla="*/ 907 h 2528"/>
                <a:gd name="T42" fmla="*/ 451 w 2915"/>
                <a:gd name="T43" fmla="*/ 853 h 2528"/>
                <a:gd name="T44" fmla="*/ 419 w 2915"/>
                <a:gd name="T45" fmla="*/ 843 h 2528"/>
                <a:gd name="T46" fmla="*/ 398 w 2915"/>
                <a:gd name="T47" fmla="*/ 821 h 2528"/>
                <a:gd name="T48" fmla="*/ 302 w 2915"/>
                <a:gd name="T49" fmla="*/ 789 h 2528"/>
                <a:gd name="T50" fmla="*/ 270 w 2915"/>
                <a:gd name="T51" fmla="*/ 768 h 2528"/>
                <a:gd name="T52" fmla="*/ 46 w 2915"/>
                <a:gd name="T53" fmla="*/ 629 h 2528"/>
                <a:gd name="T54" fmla="*/ 35 w 2915"/>
                <a:gd name="T55" fmla="*/ 363 h 2528"/>
                <a:gd name="T56" fmla="*/ 142 w 2915"/>
                <a:gd name="T57" fmla="*/ 117 h 2528"/>
                <a:gd name="T58" fmla="*/ 195 w 2915"/>
                <a:gd name="T59" fmla="*/ 0 h 25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15"/>
                <a:gd name="T91" fmla="*/ 0 h 2528"/>
                <a:gd name="T92" fmla="*/ 2915 w 2915"/>
                <a:gd name="T93" fmla="*/ 2528 h 25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15" h="2528">
                  <a:moveTo>
                    <a:pt x="2915" y="2528"/>
                  </a:moveTo>
                  <a:cubicBezTo>
                    <a:pt x="2879" y="2510"/>
                    <a:pt x="2840" y="2499"/>
                    <a:pt x="2809" y="2475"/>
                  </a:cubicBezTo>
                  <a:cubicBezTo>
                    <a:pt x="2735" y="2416"/>
                    <a:pt x="2879" y="2504"/>
                    <a:pt x="2723" y="2400"/>
                  </a:cubicBezTo>
                  <a:cubicBezTo>
                    <a:pt x="2713" y="2393"/>
                    <a:pt x="2700" y="2394"/>
                    <a:pt x="2691" y="2389"/>
                  </a:cubicBezTo>
                  <a:cubicBezTo>
                    <a:pt x="2529" y="2299"/>
                    <a:pt x="2729" y="2391"/>
                    <a:pt x="2553" y="2315"/>
                  </a:cubicBezTo>
                  <a:cubicBezTo>
                    <a:pt x="2502" y="2264"/>
                    <a:pt x="2563" y="2318"/>
                    <a:pt x="2499" y="2283"/>
                  </a:cubicBezTo>
                  <a:cubicBezTo>
                    <a:pt x="2476" y="2270"/>
                    <a:pt x="2435" y="2240"/>
                    <a:pt x="2435" y="2240"/>
                  </a:cubicBezTo>
                  <a:cubicBezTo>
                    <a:pt x="2413" y="2171"/>
                    <a:pt x="2357" y="2128"/>
                    <a:pt x="2318" y="2069"/>
                  </a:cubicBezTo>
                  <a:cubicBezTo>
                    <a:pt x="2303" y="2014"/>
                    <a:pt x="2283" y="1970"/>
                    <a:pt x="2243" y="1931"/>
                  </a:cubicBezTo>
                  <a:cubicBezTo>
                    <a:pt x="2217" y="1878"/>
                    <a:pt x="2217" y="1826"/>
                    <a:pt x="2201" y="1771"/>
                  </a:cubicBezTo>
                  <a:cubicBezTo>
                    <a:pt x="2194" y="1749"/>
                    <a:pt x="2194" y="1723"/>
                    <a:pt x="2179" y="1707"/>
                  </a:cubicBezTo>
                  <a:cubicBezTo>
                    <a:pt x="2140" y="1666"/>
                    <a:pt x="2108" y="1621"/>
                    <a:pt x="2073" y="1579"/>
                  </a:cubicBezTo>
                  <a:cubicBezTo>
                    <a:pt x="2048" y="1549"/>
                    <a:pt x="2014" y="1531"/>
                    <a:pt x="1987" y="1504"/>
                  </a:cubicBezTo>
                  <a:cubicBezTo>
                    <a:pt x="1970" y="1454"/>
                    <a:pt x="1955" y="1384"/>
                    <a:pt x="1891" y="1376"/>
                  </a:cubicBezTo>
                  <a:cubicBezTo>
                    <a:pt x="1845" y="1370"/>
                    <a:pt x="1799" y="1368"/>
                    <a:pt x="1753" y="1365"/>
                  </a:cubicBezTo>
                  <a:cubicBezTo>
                    <a:pt x="1700" y="1347"/>
                    <a:pt x="1657" y="1333"/>
                    <a:pt x="1603" y="1323"/>
                  </a:cubicBezTo>
                  <a:cubicBezTo>
                    <a:pt x="1551" y="1268"/>
                    <a:pt x="1420" y="1226"/>
                    <a:pt x="1347" y="1216"/>
                  </a:cubicBezTo>
                  <a:cubicBezTo>
                    <a:pt x="1247" y="1140"/>
                    <a:pt x="1133" y="1116"/>
                    <a:pt x="1017" y="1077"/>
                  </a:cubicBezTo>
                  <a:cubicBezTo>
                    <a:pt x="1009" y="1070"/>
                    <a:pt x="1004" y="1060"/>
                    <a:pt x="995" y="1056"/>
                  </a:cubicBezTo>
                  <a:cubicBezTo>
                    <a:pt x="974" y="1046"/>
                    <a:pt x="931" y="1035"/>
                    <a:pt x="931" y="1035"/>
                  </a:cubicBezTo>
                  <a:cubicBezTo>
                    <a:pt x="874" y="949"/>
                    <a:pt x="822" y="932"/>
                    <a:pt x="729" y="907"/>
                  </a:cubicBezTo>
                  <a:cubicBezTo>
                    <a:pt x="634" y="881"/>
                    <a:pt x="549" y="864"/>
                    <a:pt x="451" y="853"/>
                  </a:cubicBezTo>
                  <a:cubicBezTo>
                    <a:pt x="440" y="849"/>
                    <a:pt x="428" y="848"/>
                    <a:pt x="419" y="843"/>
                  </a:cubicBezTo>
                  <a:cubicBezTo>
                    <a:pt x="410" y="837"/>
                    <a:pt x="407" y="825"/>
                    <a:pt x="398" y="821"/>
                  </a:cubicBezTo>
                  <a:cubicBezTo>
                    <a:pt x="367" y="805"/>
                    <a:pt x="330" y="807"/>
                    <a:pt x="302" y="789"/>
                  </a:cubicBezTo>
                  <a:cubicBezTo>
                    <a:pt x="291" y="782"/>
                    <a:pt x="281" y="773"/>
                    <a:pt x="270" y="768"/>
                  </a:cubicBezTo>
                  <a:cubicBezTo>
                    <a:pt x="183" y="730"/>
                    <a:pt x="100" y="712"/>
                    <a:pt x="46" y="629"/>
                  </a:cubicBezTo>
                  <a:cubicBezTo>
                    <a:pt x="27" y="541"/>
                    <a:pt x="13" y="451"/>
                    <a:pt x="35" y="363"/>
                  </a:cubicBezTo>
                  <a:cubicBezTo>
                    <a:pt x="45" y="162"/>
                    <a:pt x="0" y="165"/>
                    <a:pt x="142" y="117"/>
                  </a:cubicBezTo>
                  <a:cubicBezTo>
                    <a:pt x="173" y="85"/>
                    <a:pt x="219" y="46"/>
                    <a:pt x="195" y="0"/>
                  </a:cubicBezTo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8" name="Freeform 13"/>
          <p:cNvSpPr>
            <a:spLocks/>
          </p:cNvSpPr>
          <p:nvPr/>
        </p:nvSpPr>
        <p:spPr bwMode="auto">
          <a:xfrm>
            <a:off x="7848600" y="5334000"/>
            <a:ext cx="1430338" cy="1755775"/>
          </a:xfrm>
          <a:custGeom>
            <a:avLst/>
            <a:gdLst>
              <a:gd name="T0" fmla="*/ 2147483647 w 757"/>
              <a:gd name="T1" fmla="*/ 2147483647 h 1106"/>
              <a:gd name="T2" fmla="*/ 2147483647 w 757"/>
              <a:gd name="T3" fmla="*/ 2147483647 h 1106"/>
              <a:gd name="T4" fmla="*/ 2147483647 w 757"/>
              <a:gd name="T5" fmla="*/ 2147483647 h 1106"/>
              <a:gd name="T6" fmla="*/ 2147483647 w 757"/>
              <a:gd name="T7" fmla="*/ 2147483647 h 1106"/>
              <a:gd name="T8" fmla="*/ 2147483647 w 757"/>
              <a:gd name="T9" fmla="*/ 2147483647 h 1106"/>
              <a:gd name="T10" fmla="*/ 2147483647 w 757"/>
              <a:gd name="T11" fmla="*/ 2147483647 h 1106"/>
              <a:gd name="T12" fmla="*/ 2147483647 w 757"/>
              <a:gd name="T13" fmla="*/ 2147483647 h 1106"/>
              <a:gd name="T14" fmla="*/ 2147483647 w 757"/>
              <a:gd name="T15" fmla="*/ 2147483647 h 1106"/>
              <a:gd name="T16" fmla="*/ 2147483647 w 757"/>
              <a:gd name="T17" fmla="*/ 2147483647 h 1106"/>
              <a:gd name="T18" fmla="*/ 2147483647 w 757"/>
              <a:gd name="T19" fmla="*/ 2147483647 h 1106"/>
              <a:gd name="T20" fmla="*/ 2147483647 w 757"/>
              <a:gd name="T21" fmla="*/ 2147483647 h 1106"/>
              <a:gd name="T22" fmla="*/ 0 w 757"/>
              <a:gd name="T23" fmla="*/ 2147483647 h 1106"/>
              <a:gd name="T24" fmla="*/ 2147483647 w 757"/>
              <a:gd name="T25" fmla="*/ 2147483647 h 1106"/>
              <a:gd name="T26" fmla="*/ 2147483647 w 757"/>
              <a:gd name="T27" fmla="*/ 2147483647 h 1106"/>
              <a:gd name="T28" fmla="*/ 2147483647 w 757"/>
              <a:gd name="T29" fmla="*/ 2147483647 h 1106"/>
              <a:gd name="T30" fmla="*/ 2147483647 w 757"/>
              <a:gd name="T31" fmla="*/ 2147483647 h 1106"/>
              <a:gd name="T32" fmla="*/ 2147483647 w 757"/>
              <a:gd name="T33" fmla="*/ 2147483647 h 1106"/>
              <a:gd name="T34" fmla="*/ 2147483647 w 757"/>
              <a:gd name="T35" fmla="*/ 2147483647 h 1106"/>
              <a:gd name="T36" fmla="*/ 2147483647 w 757"/>
              <a:gd name="T37" fmla="*/ 2147483647 h 1106"/>
              <a:gd name="T38" fmla="*/ 2147483647 w 757"/>
              <a:gd name="T39" fmla="*/ 2147483647 h 1106"/>
              <a:gd name="T40" fmla="*/ 2147483647 w 757"/>
              <a:gd name="T41" fmla="*/ 2147483647 h 1106"/>
              <a:gd name="T42" fmla="*/ 2147483647 w 757"/>
              <a:gd name="T43" fmla="*/ 2147483647 h 1106"/>
              <a:gd name="T44" fmla="*/ 2147483647 w 757"/>
              <a:gd name="T45" fmla="*/ 2147483647 h 1106"/>
              <a:gd name="T46" fmla="*/ 2147483647 w 757"/>
              <a:gd name="T47" fmla="*/ 2147483647 h 1106"/>
              <a:gd name="T48" fmla="*/ 2147483647 w 757"/>
              <a:gd name="T49" fmla="*/ 2147483647 h 1106"/>
              <a:gd name="T50" fmla="*/ 2147483647 w 757"/>
              <a:gd name="T51" fmla="*/ 2147483647 h 1106"/>
              <a:gd name="T52" fmla="*/ 2147483647 w 757"/>
              <a:gd name="T53" fmla="*/ 2147483647 h 1106"/>
              <a:gd name="T54" fmla="*/ 2147483647 w 757"/>
              <a:gd name="T55" fmla="*/ 2147483647 h 1106"/>
              <a:gd name="T56" fmla="*/ 2147483647 w 757"/>
              <a:gd name="T57" fmla="*/ 2147483647 h 11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57"/>
              <a:gd name="T88" fmla="*/ 0 h 1106"/>
              <a:gd name="T89" fmla="*/ 757 w 757"/>
              <a:gd name="T90" fmla="*/ 1106 h 11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57" h="1106">
                <a:moveTo>
                  <a:pt x="691" y="229"/>
                </a:moveTo>
                <a:cubicBezTo>
                  <a:pt x="668" y="159"/>
                  <a:pt x="691" y="201"/>
                  <a:pt x="594" y="144"/>
                </a:cubicBezTo>
                <a:cubicBezTo>
                  <a:pt x="571" y="130"/>
                  <a:pt x="556" y="105"/>
                  <a:pt x="533" y="95"/>
                </a:cubicBezTo>
                <a:cubicBezTo>
                  <a:pt x="514" y="86"/>
                  <a:pt x="492" y="88"/>
                  <a:pt x="473" y="83"/>
                </a:cubicBezTo>
                <a:cubicBezTo>
                  <a:pt x="463" y="80"/>
                  <a:pt x="387" y="54"/>
                  <a:pt x="364" y="47"/>
                </a:cubicBezTo>
                <a:cubicBezTo>
                  <a:pt x="351" y="42"/>
                  <a:pt x="327" y="35"/>
                  <a:pt x="327" y="35"/>
                </a:cubicBezTo>
                <a:cubicBezTo>
                  <a:pt x="319" y="26"/>
                  <a:pt x="309" y="0"/>
                  <a:pt x="303" y="10"/>
                </a:cubicBezTo>
                <a:cubicBezTo>
                  <a:pt x="280" y="40"/>
                  <a:pt x="295" y="86"/>
                  <a:pt x="279" y="120"/>
                </a:cubicBezTo>
                <a:cubicBezTo>
                  <a:pt x="258" y="161"/>
                  <a:pt x="175" y="249"/>
                  <a:pt x="133" y="277"/>
                </a:cubicBezTo>
                <a:cubicBezTo>
                  <a:pt x="94" y="334"/>
                  <a:pt x="113" y="299"/>
                  <a:pt x="85" y="386"/>
                </a:cubicBezTo>
                <a:cubicBezTo>
                  <a:pt x="80" y="398"/>
                  <a:pt x="82" y="414"/>
                  <a:pt x="73" y="423"/>
                </a:cubicBezTo>
                <a:cubicBezTo>
                  <a:pt x="35" y="459"/>
                  <a:pt x="58" y="441"/>
                  <a:pt x="0" y="471"/>
                </a:cubicBezTo>
                <a:cubicBezTo>
                  <a:pt x="18" y="525"/>
                  <a:pt x="45" y="550"/>
                  <a:pt x="97" y="568"/>
                </a:cubicBezTo>
                <a:cubicBezTo>
                  <a:pt x="129" y="616"/>
                  <a:pt x="131" y="676"/>
                  <a:pt x="182" y="714"/>
                </a:cubicBezTo>
                <a:cubicBezTo>
                  <a:pt x="205" y="731"/>
                  <a:pt x="255" y="762"/>
                  <a:pt x="255" y="762"/>
                </a:cubicBezTo>
                <a:cubicBezTo>
                  <a:pt x="250" y="778"/>
                  <a:pt x="239" y="794"/>
                  <a:pt x="242" y="811"/>
                </a:cubicBezTo>
                <a:cubicBezTo>
                  <a:pt x="243" y="822"/>
                  <a:pt x="260" y="825"/>
                  <a:pt x="267" y="835"/>
                </a:cubicBezTo>
                <a:cubicBezTo>
                  <a:pt x="307" y="900"/>
                  <a:pt x="241" y="845"/>
                  <a:pt x="315" y="895"/>
                </a:cubicBezTo>
                <a:cubicBezTo>
                  <a:pt x="323" y="919"/>
                  <a:pt x="330" y="943"/>
                  <a:pt x="339" y="968"/>
                </a:cubicBezTo>
                <a:cubicBezTo>
                  <a:pt x="342" y="980"/>
                  <a:pt x="339" y="999"/>
                  <a:pt x="351" y="1004"/>
                </a:cubicBezTo>
                <a:cubicBezTo>
                  <a:pt x="375" y="1012"/>
                  <a:pt x="424" y="1029"/>
                  <a:pt x="424" y="1029"/>
                </a:cubicBezTo>
                <a:cubicBezTo>
                  <a:pt x="452" y="1025"/>
                  <a:pt x="480" y="1017"/>
                  <a:pt x="509" y="1017"/>
                </a:cubicBezTo>
                <a:cubicBezTo>
                  <a:pt x="752" y="1017"/>
                  <a:pt x="757" y="1106"/>
                  <a:pt x="727" y="980"/>
                </a:cubicBezTo>
                <a:cubicBezTo>
                  <a:pt x="735" y="923"/>
                  <a:pt x="748" y="867"/>
                  <a:pt x="751" y="811"/>
                </a:cubicBezTo>
                <a:cubicBezTo>
                  <a:pt x="754" y="736"/>
                  <a:pt x="727" y="653"/>
                  <a:pt x="715" y="580"/>
                </a:cubicBezTo>
                <a:cubicBezTo>
                  <a:pt x="733" y="505"/>
                  <a:pt x="712" y="426"/>
                  <a:pt x="703" y="350"/>
                </a:cubicBezTo>
                <a:cubicBezTo>
                  <a:pt x="699" y="321"/>
                  <a:pt x="696" y="293"/>
                  <a:pt x="691" y="265"/>
                </a:cubicBezTo>
                <a:cubicBezTo>
                  <a:pt x="688" y="252"/>
                  <a:pt x="679" y="241"/>
                  <a:pt x="679" y="229"/>
                </a:cubicBezTo>
                <a:cubicBezTo>
                  <a:pt x="679" y="225"/>
                  <a:pt x="687" y="229"/>
                  <a:pt x="691" y="229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Text Box 14"/>
          <p:cNvSpPr txBox="1">
            <a:spLocks noChangeArrowheads="1"/>
          </p:cNvSpPr>
          <p:nvPr/>
        </p:nvSpPr>
        <p:spPr bwMode="auto">
          <a:xfrm>
            <a:off x="8061325" y="5791200"/>
            <a:ext cx="12636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Persian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Gulf</a:t>
            </a:r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9580" name="Text Box 15"/>
          <p:cNvSpPr txBox="1">
            <a:spLocks noChangeArrowheads="1"/>
          </p:cNvSpPr>
          <p:nvPr/>
        </p:nvSpPr>
        <p:spPr bwMode="auto">
          <a:xfrm>
            <a:off x="76200" y="3422650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The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Great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Sea</a:t>
            </a:r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9581" name="Freeform 16"/>
          <p:cNvSpPr>
            <a:spLocks/>
          </p:cNvSpPr>
          <p:nvPr/>
        </p:nvSpPr>
        <p:spPr bwMode="auto">
          <a:xfrm>
            <a:off x="2630488" y="4127500"/>
            <a:ext cx="228600" cy="892175"/>
          </a:xfrm>
          <a:custGeom>
            <a:avLst/>
            <a:gdLst>
              <a:gd name="T0" fmla="*/ 2147483647 w 144"/>
              <a:gd name="T1" fmla="*/ 2147483647 h 562"/>
              <a:gd name="T2" fmla="*/ 2147483647 w 144"/>
              <a:gd name="T3" fmla="*/ 2147483647 h 562"/>
              <a:gd name="T4" fmla="*/ 2147483647 w 144"/>
              <a:gd name="T5" fmla="*/ 2147483647 h 562"/>
              <a:gd name="T6" fmla="*/ 2147483647 w 144"/>
              <a:gd name="T7" fmla="*/ 2147483647 h 562"/>
              <a:gd name="T8" fmla="*/ 2147483647 w 144"/>
              <a:gd name="T9" fmla="*/ 2147483647 h 562"/>
              <a:gd name="T10" fmla="*/ 2147483647 w 144"/>
              <a:gd name="T11" fmla="*/ 2147483647 h 562"/>
              <a:gd name="T12" fmla="*/ 2147483647 w 144"/>
              <a:gd name="T13" fmla="*/ 2147483647 h 562"/>
              <a:gd name="T14" fmla="*/ 2147483647 w 144"/>
              <a:gd name="T15" fmla="*/ 2147483647 h 562"/>
              <a:gd name="T16" fmla="*/ 2147483647 w 144"/>
              <a:gd name="T17" fmla="*/ 2147483647 h 562"/>
              <a:gd name="T18" fmla="*/ 2147483647 w 144"/>
              <a:gd name="T19" fmla="*/ 2147483647 h 562"/>
              <a:gd name="T20" fmla="*/ 2147483647 w 144"/>
              <a:gd name="T21" fmla="*/ 2147483647 h 562"/>
              <a:gd name="T22" fmla="*/ 2147483647 w 144"/>
              <a:gd name="T23" fmla="*/ 2147483647 h 562"/>
              <a:gd name="T24" fmla="*/ 2147483647 w 144"/>
              <a:gd name="T25" fmla="*/ 2147483647 h 562"/>
              <a:gd name="T26" fmla="*/ 2147483647 w 144"/>
              <a:gd name="T27" fmla="*/ 2147483647 h 562"/>
              <a:gd name="T28" fmla="*/ 2147483647 w 144"/>
              <a:gd name="T29" fmla="*/ 2147483647 h 562"/>
              <a:gd name="T30" fmla="*/ 2147483647 w 144"/>
              <a:gd name="T31" fmla="*/ 0 h 562"/>
              <a:gd name="T32" fmla="*/ 2147483647 w 144"/>
              <a:gd name="T33" fmla="*/ 2147483647 h 5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4"/>
              <a:gd name="T52" fmla="*/ 0 h 562"/>
              <a:gd name="T53" fmla="*/ 144 w 144"/>
              <a:gd name="T54" fmla="*/ 562 h 5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4" h="562">
                <a:moveTo>
                  <a:pt x="15" y="20"/>
                </a:moveTo>
                <a:cubicBezTo>
                  <a:pt x="0" y="64"/>
                  <a:pt x="7" y="35"/>
                  <a:pt x="3" y="108"/>
                </a:cubicBezTo>
                <a:cubicBezTo>
                  <a:pt x="12" y="137"/>
                  <a:pt x="13" y="160"/>
                  <a:pt x="3" y="192"/>
                </a:cubicBezTo>
                <a:cubicBezTo>
                  <a:pt x="13" y="222"/>
                  <a:pt x="10" y="256"/>
                  <a:pt x="15" y="288"/>
                </a:cubicBezTo>
                <a:cubicBezTo>
                  <a:pt x="17" y="303"/>
                  <a:pt x="19" y="318"/>
                  <a:pt x="27" y="332"/>
                </a:cubicBezTo>
                <a:cubicBezTo>
                  <a:pt x="31" y="340"/>
                  <a:pt x="43" y="356"/>
                  <a:pt x="43" y="356"/>
                </a:cubicBezTo>
                <a:cubicBezTo>
                  <a:pt x="45" y="375"/>
                  <a:pt x="48" y="393"/>
                  <a:pt x="55" y="412"/>
                </a:cubicBezTo>
                <a:cubicBezTo>
                  <a:pt x="28" y="451"/>
                  <a:pt x="22" y="494"/>
                  <a:pt x="11" y="540"/>
                </a:cubicBezTo>
                <a:cubicBezTo>
                  <a:pt x="44" y="562"/>
                  <a:pt x="82" y="543"/>
                  <a:pt x="119" y="536"/>
                </a:cubicBezTo>
                <a:cubicBezTo>
                  <a:pt x="130" y="519"/>
                  <a:pt x="125" y="510"/>
                  <a:pt x="119" y="492"/>
                </a:cubicBezTo>
                <a:cubicBezTo>
                  <a:pt x="123" y="466"/>
                  <a:pt x="137" y="442"/>
                  <a:pt x="139" y="416"/>
                </a:cubicBezTo>
                <a:cubicBezTo>
                  <a:pt x="144" y="323"/>
                  <a:pt x="103" y="306"/>
                  <a:pt x="79" y="232"/>
                </a:cubicBezTo>
                <a:cubicBezTo>
                  <a:pt x="88" y="204"/>
                  <a:pt x="101" y="179"/>
                  <a:pt x="111" y="152"/>
                </a:cubicBezTo>
                <a:cubicBezTo>
                  <a:pt x="111" y="143"/>
                  <a:pt x="125" y="43"/>
                  <a:pt x="107" y="20"/>
                </a:cubicBezTo>
                <a:cubicBezTo>
                  <a:pt x="100" y="11"/>
                  <a:pt x="78" y="6"/>
                  <a:pt x="71" y="4"/>
                </a:cubicBezTo>
                <a:cubicBezTo>
                  <a:pt x="67" y="2"/>
                  <a:pt x="59" y="0"/>
                  <a:pt x="59" y="0"/>
                </a:cubicBezTo>
                <a:cubicBezTo>
                  <a:pt x="38" y="2"/>
                  <a:pt x="24" y="0"/>
                  <a:pt x="15" y="2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82" name="Group 17"/>
          <p:cNvGrpSpPr>
            <a:grpSpLocks/>
          </p:cNvGrpSpPr>
          <p:nvPr/>
        </p:nvGrpSpPr>
        <p:grpSpPr bwMode="auto">
          <a:xfrm>
            <a:off x="2438400" y="3657600"/>
            <a:ext cx="344488" cy="2187575"/>
            <a:chOff x="1930" y="2352"/>
            <a:chExt cx="217" cy="1378"/>
          </a:xfrm>
        </p:grpSpPr>
        <p:grpSp>
          <p:nvGrpSpPr>
            <p:cNvPr id="109596" name="Group 18"/>
            <p:cNvGrpSpPr>
              <a:grpSpLocks/>
            </p:cNvGrpSpPr>
            <p:nvPr/>
          </p:nvGrpSpPr>
          <p:grpSpPr bwMode="auto">
            <a:xfrm>
              <a:off x="1930" y="2352"/>
              <a:ext cx="182" cy="850"/>
              <a:chOff x="1872" y="2352"/>
              <a:chExt cx="182" cy="850"/>
            </a:xfrm>
          </p:grpSpPr>
          <p:sp>
            <p:nvSpPr>
              <p:cNvPr id="109598" name="Freeform 19"/>
              <p:cNvSpPr>
                <a:spLocks/>
              </p:cNvSpPr>
              <p:nvPr/>
            </p:nvSpPr>
            <p:spPr bwMode="auto">
              <a:xfrm>
                <a:off x="1977" y="2603"/>
                <a:ext cx="71" cy="599"/>
              </a:xfrm>
              <a:custGeom>
                <a:avLst/>
                <a:gdLst>
                  <a:gd name="T0" fmla="*/ 11282 w 31"/>
                  <a:gd name="T1" fmla="*/ 0 h 392"/>
                  <a:gd name="T2" fmla="*/ 23501 w 31"/>
                  <a:gd name="T3" fmla="*/ 8325 h 392"/>
                  <a:gd name="T4" fmla="*/ 11282 w 31"/>
                  <a:gd name="T5" fmla="*/ 11647 h 392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92"/>
                  <a:gd name="T11" fmla="*/ 31 w 31"/>
                  <a:gd name="T12" fmla="*/ 392 h 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92">
                    <a:moveTo>
                      <a:pt x="15" y="0"/>
                    </a:moveTo>
                    <a:cubicBezTo>
                      <a:pt x="7" y="93"/>
                      <a:pt x="0" y="189"/>
                      <a:pt x="31" y="280"/>
                    </a:cubicBezTo>
                    <a:cubicBezTo>
                      <a:pt x="29" y="296"/>
                      <a:pt x="15" y="363"/>
                      <a:pt x="15" y="39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99" name="Freeform 20"/>
              <p:cNvSpPr>
                <a:spLocks/>
              </p:cNvSpPr>
              <p:nvPr/>
            </p:nvSpPr>
            <p:spPr bwMode="auto">
              <a:xfrm>
                <a:off x="1872" y="2352"/>
                <a:ext cx="182" cy="318"/>
              </a:xfrm>
              <a:custGeom>
                <a:avLst/>
                <a:gdLst>
                  <a:gd name="T0" fmla="*/ 41623 w 80"/>
                  <a:gd name="T1" fmla="*/ 384903 h 114"/>
                  <a:gd name="T2" fmla="*/ 15779 w 80"/>
                  <a:gd name="T3" fmla="*/ 319370 h 114"/>
                  <a:gd name="T4" fmla="*/ 4452 w 80"/>
                  <a:gd name="T5" fmla="*/ 223303 h 114"/>
                  <a:gd name="T6" fmla="*/ 0 w 80"/>
                  <a:gd name="T7" fmla="*/ 128715 h 114"/>
                  <a:gd name="T8" fmla="*/ 11386 w 80"/>
                  <a:gd name="T9" fmla="*/ 91857 h 114"/>
                  <a:gd name="T10" fmla="*/ 25903 w 80"/>
                  <a:gd name="T11" fmla="*/ 3688 h 114"/>
                  <a:gd name="T12" fmla="*/ 55881 w 80"/>
                  <a:gd name="T13" fmla="*/ 84287 h 114"/>
                  <a:gd name="T14" fmla="*/ 44494 w 80"/>
                  <a:gd name="T15" fmla="*/ 340146 h 114"/>
                  <a:gd name="T16" fmla="*/ 41623 w 80"/>
                  <a:gd name="T17" fmla="*/ 384903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58" y="105"/>
                    </a:moveTo>
                    <a:cubicBezTo>
                      <a:pt x="47" y="97"/>
                      <a:pt x="34" y="91"/>
                      <a:pt x="22" y="87"/>
                    </a:cubicBezTo>
                    <a:cubicBezTo>
                      <a:pt x="16" y="78"/>
                      <a:pt x="10" y="70"/>
                      <a:pt x="6" y="61"/>
                    </a:cubicBezTo>
                    <a:cubicBezTo>
                      <a:pt x="4" y="51"/>
                      <a:pt x="2" y="43"/>
                      <a:pt x="0" y="35"/>
                    </a:cubicBezTo>
                    <a:cubicBezTo>
                      <a:pt x="2" y="26"/>
                      <a:pt x="7" y="27"/>
                      <a:pt x="16" y="25"/>
                    </a:cubicBezTo>
                    <a:cubicBezTo>
                      <a:pt x="22" y="16"/>
                      <a:pt x="27" y="6"/>
                      <a:pt x="36" y="1"/>
                    </a:cubicBezTo>
                    <a:cubicBezTo>
                      <a:pt x="62" y="9"/>
                      <a:pt x="62" y="0"/>
                      <a:pt x="78" y="23"/>
                    </a:cubicBezTo>
                    <a:cubicBezTo>
                      <a:pt x="80" y="45"/>
                      <a:pt x="75" y="73"/>
                      <a:pt x="62" y="93"/>
                    </a:cubicBezTo>
                    <a:cubicBezTo>
                      <a:pt x="57" y="110"/>
                      <a:pt x="58" y="114"/>
                      <a:pt x="58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97" name="Freeform 21"/>
            <p:cNvSpPr>
              <a:spLocks/>
            </p:cNvSpPr>
            <p:nvPr/>
          </p:nvSpPr>
          <p:spPr bwMode="auto">
            <a:xfrm>
              <a:off x="1968" y="3168"/>
              <a:ext cx="179" cy="562"/>
            </a:xfrm>
            <a:custGeom>
              <a:avLst/>
              <a:gdLst>
                <a:gd name="T0" fmla="*/ 103 w 179"/>
                <a:gd name="T1" fmla="*/ 21 h 562"/>
                <a:gd name="T2" fmla="*/ 3 w 179"/>
                <a:gd name="T3" fmla="*/ 33 h 562"/>
                <a:gd name="T4" fmla="*/ 11 w 179"/>
                <a:gd name="T5" fmla="*/ 129 h 562"/>
                <a:gd name="T6" fmla="*/ 23 w 179"/>
                <a:gd name="T7" fmla="*/ 165 h 562"/>
                <a:gd name="T8" fmla="*/ 27 w 179"/>
                <a:gd name="T9" fmla="*/ 177 h 562"/>
                <a:gd name="T10" fmla="*/ 51 w 179"/>
                <a:gd name="T11" fmla="*/ 309 h 562"/>
                <a:gd name="T12" fmla="*/ 15 w 179"/>
                <a:gd name="T13" fmla="*/ 385 h 562"/>
                <a:gd name="T14" fmla="*/ 19 w 179"/>
                <a:gd name="T15" fmla="*/ 397 h 562"/>
                <a:gd name="T16" fmla="*/ 11 w 179"/>
                <a:gd name="T17" fmla="*/ 421 h 562"/>
                <a:gd name="T18" fmla="*/ 35 w 179"/>
                <a:gd name="T19" fmla="*/ 489 h 562"/>
                <a:gd name="T20" fmla="*/ 75 w 179"/>
                <a:gd name="T21" fmla="*/ 529 h 562"/>
                <a:gd name="T22" fmla="*/ 79 w 179"/>
                <a:gd name="T23" fmla="*/ 545 h 562"/>
                <a:gd name="T24" fmla="*/ 131 w 179"/>
                <a:gd name="T25" fmla="*/ 501 h 562"/>
                <a:gd name="T26" fmla="*/ 143 w 179"/>
                <a:gd name="T27" fmla="*/ 461 h 562"/>
                <a:gd name="T28" fmla="*/ 179 w 179"/>
                <a:gd name="T29" fmla="*/ 269 h 562"/>
                <a:gd name="T30" fmla="*/ 167 w 179"/>
                <a:gd name="T31" fmla="*/ 193 h 562"/>
                <a:gd name="T32" fmla="*/ 155 w 179"/>
                <a:gd name="T33" fmla="*/ 125 h 562"/>
                <a:gd name="T34" fmla="*/ 127 w 179"/>
                <a:gd name="T35" fmla="*/ 37 h 562"/>
                <a:gd name="T36" fmla="*/ 103 w 179"/>
                <a:gd name="T37" fmla="*/ 21 h 5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562"/>
                <a:gd name="T59" fmla="*/ 179 w 179"/>
                <a:gd name="T60" fmla="*/ 562 h 5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562">
                  <a:moveTo>
                    <a:pt x="103" y="21"/>
                  </a:moveTo>
                  <a:cubicBezTo>
                    <a:pt x="68" y="9"/>
                    <a:pt x="24" y="0"/>
                    <a:pt x="3" y="33"/>
                  </a:cubicBezTo>
                  <a:cubicBezTo>
                    <a:pt x="5" y="77"/>
                    <a:pt x="0" y="95"/>
                    <a:pt x="11" y="129"/>
                  </a:cubicBezTo>
                  <a:cubicBezTo>
                    <a:pt x="11" y="129"/>
                    <a:pt x="20" y="158"/>
                    <a:pt x="23" y="165"/>
                  </a:cubicBezTo>
                  <a:cubicBezTo>
                    <a:pt x="24" y="169"/>
                    <a:pt x="27" y="177"/>
                    <a:pt x="27" y="177"/>
                  </a:cubicBezTo>
                  <a:cubicBezTo>
                    <a:pt x="13" y="217"/>
                    <a:pt x="38" y="270"/>
                    <a:pt x="51" y="309"/>
                  </a:cubicBezTo>
                  <a:cubicBezTo>
                    <a:pt x="46" y="338"/>
                    <a:pt x="35" y="364"/>
                    <a:pt x="15" y="385"/>
                  </a:cubicBezTo>
                  <a:cubicBezTo>
                    <a:pt x="16" y="389"/>
                    <a:pt x="19" y="392"/>
                    <a:pt x="19" y="397"/>
                  </a:cubicBezTo>
                  <a:cubicBezTo>
                    <a:pt x="18" y="405"/>
                    <a:pt x="11" y="421"/>
                    <a:pt x="11" y="421"/>
                  </a:cubicBezTo>
                  <a:cubicBezTo>
                    <a:pt x="13" y="441"/>
                    <a:pt x="11" y="481"/>
                    <a:pt x="35" y="489"/>
                  </a:cubicBezTo>
                  <a:cubicBezTo>
                    <a:pt x="46" y="505"/>
                    <a:pt x="62" y="510"/>
                    <a:pt x="75" y="529"/>
                  </a:cubicBezTo>
                  <a:cubicBezTo>
                    <a:pt x="76" y="534"/>
                    <a:pt x="75" y="540"/>
                    <a:pt x="79" y="545"/>
                  </a:cubicBezTo>
                  <a:cubicBezTo>
                    <a:pt x="92" y="562"/>
                    <a:pt x="119" y="512"/>
                    <a:pt x="131" y="501"/>
                  </a:cubicBezTo>
                  <a:cubicBezTo>
                    <a:pt x="134" y="487"/>
                    <a:pt x="143" y="461"/>
                    <a:pt x="143" y="461"/>
                  </a:cubicBezTo>
                  <a:cubicBezTo>
                    <a:pt x="130" y="400"/>
                    <a:pt x="159" y="326"/>
                    <a:pt x="179" y="269"/>
                  </a:cubicBezTo>
                  <a:cubicBezTo>
                    <a:pt x="176" y="238"/>
                    <a:pt x="175" y="219"/>
                    <a:pt x="167" y="193"/>
                  </a:cubicBezTo>
                  <a:cubicBezTo>
                    <a:pt x="171" y="164"/>
                    <a:pt x="167" y="149"/>
                    <a:pt x="155" y="125"/>
                  </a:cubicBezTo>
                  <a:cubicBezTo>
                    <a:pt x="151" y="103"/>
                    <a:pt x="147" y="53"/>
                    <a:pt x="127" y="37"/>
                  </a:cubicBezTo>
                  <a:cubicBezTo>
                    <a:pt x="120" y="31"/>
                    <a:pt x="67" y="9"/>
                    <a:pt x="10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1738313" y="2971800"/>
            <a:ext cx="1462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Aram</a:t>
            </a: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258888" y="4800600"/>
            <a:ext cx="1462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Judah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403350" y="4002088"/>
            <a:ext cx="1376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Israel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895600" y="2971800"/>
            <a:ext cx="2295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DA5C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Ben-Hadad</a:t>
            </a:r>
            <a:endParaRPr lang="en-US" sz="2400" b="1">
              <a:solidFill>
                <a:srgbClr val="FDA5C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2832100" y="4800600"/>
            <a:ext cx="306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DA5C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Jehoshaphat</a:t>
            </a:r>
            <a:endParaRPr lang="en-US" sz="2400" b="1" dirty="0">
              <a:solidFill>
                <a:srgbClr val="FDA5C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3576638" y="3886200"/>
            <a:ext cx="1376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DA5C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Ahab</a:t>
            </a:r>
            <a:endParaRPr lang="en-US" sz="2400" b="1">
              <a:solidFill>
                <a:srgbClr val="FDA5C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 rot="-6954606">
            <a:off x="3581400" y="3505200"/>
            <a:ext cx="381000" cy="228600"/>
          </a:xfrm>
          <a:prstGeom prst="chevron">
            <a:avLst>
              <a:gd name="adj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2733" name="AutoShape 29"/>
          <p:cNvSpPr>
            <a:spLocks noChangeArrowheads="1"/>
          </p:cNvSpPr>
          <p:nvPr/>
        </p:nvSpPr>
        <p:spPr bwMode="auto">
          <a:xfrm rot="-5400000">
            <a:off x="3962400" y="4495800"/>
            <a:ext cx="381000" cy="228600"/>
          </a:xfrm>
          <a:prstGeom prst="chevro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auto">
          <a:xfrm>
            <a:off x="3048000" y="3810000"/>
            <a:ext cx="2667000" cy="2057400"/>
          </a:xfrm>
          <a:prstGeom prst="ellips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2735" name="AutoShape 31"/>
          <p:cNvSpPr>
            <a:spLocks noChangeArrowheads="1"/>
          </p:cNvSpPr>
          <p:nvPr/>
        </p:nvSpPr>
        <p:spPr bwMode="auto">
          <a:xfrm>
            <a:off x="2819400" y="4038600"/>
            <a:ext cx="533400" cy="457200"/>
          </a:xfrm>
          <a:prstGeom prst="irregularSeal1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4114800" y="22860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Mesopotamia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9594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124200" cy="533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1 Kings 22</a:t>
            </a: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9595" name="Text Box 34"/>
          <p:cNvSpPr txBox="1">
            <a:spLocks noChangeArrowheads="1"/>
          </p:cNvSpPr>
          <p:nvPr/>
        </p:nvSpPr>
        <p:spPr bwMode="auto">
          <a:xfrm>
            <a:off x="5638800" y="2895600"/>
            <a:ext cx="3276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cs typeface="Arial" charset="0"/>
              </a:rPr>
              <a:t>What contrasts are there here between true and false prophecy?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42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92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425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92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425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925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425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925"/>
                            </p:stCondLst>
                            <p:childTnLst>
                              <p:par>
                                <p:cTn id="46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425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925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42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animBg="1"/>
      <p:bldP spid="72708" grpId="0" autoUpdateAnimBg="0"/>
      <p:bldP spid="72709" grpId="0" animBg="1"/>
      <p:bldP spid="72726" grpId="0" autoUpdateAnimBg="0"/>
      <p:bldP spid="72727" grpId="0" autoUpdateAnimBg="0"/>
      <p:bldP spid="72728" grpId="0" autoUpdateAnimBg="0"/>
      <p:bldP spid="72729" grpId="0" autoUpdateAnimBg="0"/>
      <p:bldP spid="72730" grpId="0" autoUpdateAnimBg="0"/>
      <p:bldP spid="72731" grpId="0" autoUpdateAnimBg="0"/>
      <p:bldP spid="72732" grpId="0" animBg="1"/>
      <p:bldP spid="72733" grpId="0" animBg="1"/>
      <p:bldP spid="72734" grpId="0" animBg="1"/>
      <p:bldP spid="727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7705"/>
            </a:gs>
            <a:gs pos="100000">
              <a:srgbClr val="00370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6248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04800" y="533400"/>
            <a:ext cx="4311650" cy="506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Grudem</a:t>
            </a:r>
            <a:r>
              <a:rPr lang="fr-FR" altLang="zh-CN" b="1">
                <a:latin typeface="Arial Narrow" charset="0"/>
                <a:ea typeface="SimSun" charset="0"/>
                <a:cs typeface="SimSun" charset="0"/>
              </a:rPr>
              <a:t>'</a:t>
            </a:r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s View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4800600" y="533400"/>
            <a:ext cx="3990975" cy="506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b="1">
                <a:latin typeface="Arial Narrow" charset="0"/>
                <a:ea typeface="SimSun" charset="0"/>
                <a:cs typeface="SimSun" charset="0"/>
              </a:rPr>
              <a:t>Biblical View</a:t>
            </a:r>
          </a:p>
        </p:txBody>
      </p:sp>
      <p:grpSp>
        <p:nvGrpSpPr>
          <p:cNvPr id="184325" name="Group 5"/>
          <p:cNvGrpSpPr>
            <a:grpSpLocks/>
          </p:cNvGrpSpPr>
          <p:nvPr/>
        </p:nvGrpSpPr>
        <p:grpSpPr bwMode="auto">
          <a:xfrm>
            <a:off x="236538" y="1044575"/>
            <a:ext cx="4495800" cy="673100"/>
            <a:chOff x="0" y="432"/>
            <a:chExt cx="2109" cy="575"/>
          </a:xfrm>
        </p:grpSpPr>
        <p:sp>
          <p:nvSpPr>
            <p:cNvPr id="184364" name="Rectangle 6"/>
            <p:cNvSpPr>
              <a:spLocks noChangeArrowheads="1"/>
            </p:cNvSpPr>
            <p:nvPr/>
          </p:nvSpPr>
          <p:spPr bwMode="auto">
            <a:xfrm>
              <a:off x="43" y="432"/>
              <a:ext cx="202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Prophecy is declaring anything (true or false) that the Spirit brings to one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mind</a:t>
              </a:r>
            </a:p>
          </p:txBody>
        </p:sp>
        <p:sp>
          <p:nvSpPr>
            <p:cNvPr id="184365" name="Rectangle 7"/>
            <p:cNvSpPr>
              <a:spLocks noChangeArrowheads="1"/>
            </p:cNvSpPr>
            <p:nvPr/>
          </p:nvSpPr>
          <p:spPr bwMode="auto">
            <a:xfrm>
              <a:off x="0" y="432"/>
              <a:ext cx="2109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84326" name="Group 8"/>
          <p:cNvGrpSpPr>
            <a:grpSpLocks/>
          </p:cNvGrpSpPr>
          <p:nvPr/>
        </p:nvGrpSpPr>
        <p:grpSpPr bwMode="auto">
          <a:xfrm>
            <a:off x="4732338" y="1044575"/>
            <a:ext cx="4175125" cy="673100"/>
            <a:chOff x="2109" y="432"/>
            <a:chExt cx="1958" cy="575"/>
          </a:xfrm>
        </p:grpSpPr>
        <p:sp>
          <p:nvSpPr>
            <p:cNvPr id="184362" name="Rectangle 9"/>
            <p:cNvSpPr>
              <a:spLocks noChangeArrowheads="1"/>
            </p:cNvSpPr>
            <p:nvPr/>
          </p:nvSpPr>
          <p:spPr bwMode="auto">
            <a:xfrm>
              <a:off x="2152" y="432"/>
              <a:ext cx="187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Prophecy is declaring God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inspired and inerrant revelation to others</a:t>
              </a:r>
            </a:p>
          </p:txBody>
        </p:sp>
        <p:sp>
          <p:nvSpPr>
            <p:cNvPr id="184363" name="Rectangle 10"/>
            <p:cNvSpPr>
              <a:spLocks noChangeArrowheads="1"/>
            </p:cNvSpPr>
            <p:nvPr/>
          </p:nvSpPr>
          <p:spPr bwMode="auto">
            <a:xfrm>
              <a:off x="2109" y="432"/>
              <a:ext cx="1958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84327" name="Rectangle 11"/>
          <p:cNvSpPr>
            <a:spLocks noChangeArrowheads="1"/>
          </p:cNvSpPr>
          <p:nvPr/>
        </p:nvSpPr>
        <p:spPr bwMode="auto">
          <a:xfrm>
            <a:off x="304800" y="1717675"/>
            <a:ext cx="4311650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The above definition was invented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in 1988 by Wayne Grudem</a:t>
            </a:r>
          </a:p>
        </p:txBody>
      </p:sp>
      <p:sp>
        <p:nvSpPr>
          <p:cNvPr id="184328" name="Rectangle 12"/>
          <p:cNvSpPr>
            <a:spLocks noChangeArrowheads="1"/>
          </p:cNvSpPr>
          <p:nvPr/>
        </p:nvSpPr>
        <p:spPr bwMode="auto">
          <a:xfrm>
            <a:off x="4800600" y="1717675"/>
            <a:ext cx="3990975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The above definition has been the teaching of the church for 20 centuries</a:t>
            </a:r>
          </a:p>
        </p:txBody>
      </p:sp>
      <p:grpSp>
        <p:nvGrpSpPr>
          <p:cNvPr id="184329" name="Group 13"/>
          <p:cNvGrpSpPr>
            <a:grpSpLocks/>
          </p:cNvGrpSpPr>
          <p:nvPr/>
        </p:nvGrpSpPr>
        <p:grpSpPr bwMode="auto">
          <a:xfrm>
            <a:off x="236538" y="2390775"/>
            <a:ext cx="4495800" cy="573088"/>
            <a:chOff x="0" y="1582"/>
            <a:chExt cx="2109" cy="489"/>
          </a:xfrm>
        </p:grpSpPr>
        <p:sp>
          <p:nvSpPr>
            <p:cNvPr id="184360" name="Rectangle 14"/>
            <p:cNvSpPr>
              <a:spLocks noChangeArrowheads="1"/>
            </p:cNvSpPr>
            <p:nvPr/>
          </p:nvSpPr>
          <p:spPr bwMode="auto">
            <a:xfrm>
              <a:off x="43" y="1582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OT prophets are parallel to NT apostles</a:t>
              </a:r>
            </a:p>
          </p:txBody>
        </p:sp>
        <p:sp>
          <p:nvSpPr>
            <p:cNvPr id="184361" name="Rectangle 15"/>
            <p:cNvSpPr>
              <a:spLocks noChangeArrowheads="1"/>
            </p:cNvSpPr>
            <p:nvPr/>
          </p:nvSpPr>
          <p:spPr bwMode="auto">
            <a:xfrm>
              <a:off x="0" y="1582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84330" name="Group 16"/>
          <p:cNvGrpSpPr>
            <a:grpSpLocks/>
          </p:cNvGrpSpPr>
          <p:nvPr/>
        </p:nvGrpSpPr>
        <p:grpSpPr bwMode="auto">
          <a:xfrm>
            <a:off x="4732338" y="2390775"/>
            <a:ext cx="4175125" cy="573088"/>
            <a:chOff x="2109" y="1582"/>
            <a:chExt cx="1958" cy="489"/>
          </a:xfrm>
        </p:grpSpPr>
        <p:sp>
          <p:nvSpPr>
            <p:cNvPr id="184358" name="Rectangle 17"/>
            <p:cNvSpPr>
              <a:spLocks noChangeArrowheads="1"/>
            </p:cNvSpPr>
            <p:nvPr/>
          </p:nvSpPr>
          <p:spPr bwMode="auto">
            <a:xfrm>
              <a:off x="2152" y="1582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OT prophets are parallel to NT prophets</a:t>
              </a:r>
            </a:p>
          </p:txBody>
        </p:sp>
        <p:sp>
          <p:nvSpPr>
            <p:cNvPr id="184359" name="Rectangle 18"/>
            <p:cNvSpPr>
              <a:spLocks noChangeArrowheads="1"/>
            </p:cNvSpPr>
            <p:nvPr/>
          </p:nvSpPr>
          <p:spPr bwMode="auto">
            <a:xfrm>
              <a:off x="2109" y="1582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84331" name="Rectangle 19"/>
          <p:cNvSpPr>
            <a:spLocks noChangeArrowheads="1"/>
          </p:cNvSpPr>
          <p:nvPr/>
        </p:nvSpPr>
        <p:spPr bwMode="auto">
          <a:xfrm>
            <a:off x="328613" y="2963863"/>
            <a:ext cx="4311650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God changed the definition of prophecy from the OT to the NT</a:t>
            </a:r>
          </a:p>
        </p:txBody>
      </p:sp>
      <p:sp>
        <p:nvSpPr>
          <p:cNvPr id="184332" name="Rectangle 20"/>
          <p:cNvSpPr>
            <a:spLocks noChangeArrowheads="1"/>
          </p:cNvSpPr>
          <p:nvPr/>
        </p:nvSpPr>
        <p:spPr bwMode="auto">
          <a:xfrm>
            <a:off x="4824413" y="2963863"/>
            <a:ext cx="3990975" cy="673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God kept the meaning of prophecy consistent between the two testaments</a:t>
            </a:r>
          </a:p>
        </p:txBody>
      </p:sp>
      <p:grpSp>
        <p:nvGrpSpPr>
          <p:cNvPr id="184333" name="Group 21"/>
          <p:cNvGrpSpPr>
            <a:grpSpLocks/>
          </p:cNvGrpSpPr>
          <p:nvPr/>
        </p:nvGrpSpPr>
        <p:grpSpPr bwMode="auto">
          <a:xfrm>
            <a:off x="236538" y="3636963"/>
            <a:ext cx="4495800" cy="571500"/>
            <a:chOff x="0" y="2646"/>
            <a:chExt cx="2109" cy="489"/>
          </a:xfrm>
        </p:grpSpPr>
        <p:sp>
          <p:nvSpPr>
            <p:cNvPr id="184356" name="Rectangle 22"/>
            <p:cNvSpPr>
              <a:spLocks noChangeArrowheads="1"/>
            </p:cNvSpPr>
            <p:nvPr/>
          </p:nvSpPr>
          <p:spPr bwMode="auto">
            <a:xfrm>
              <a:off x="43" y="2646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gives some prophecies with errors</a:t>
              </a:r>
            </a:p>
          </p:txBody>
        </p:sp>
        <p:sp>
          <p:nvSpPr>
            <p:cNvPr id="184357" name="Rectangle 23"/>
            <p:cNvSpPr>
              <a:spLocks noChangeArrowheads="1"/>
            </p:cNvSpPr>
            <p:nvPr/>
          </p:nvSpPr>
          <p:spPr bwMode="auto">
            <a:xfrm>
              <a:off x="0" y="2646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84334" name="Group 24"/>
          <p:cNvGrpSpPr>
            <a:grpSpLocks/>
          </p:cNvGrpSpPr>
          <p:nvPr/>
        </p:nvGrpSpPr>
        <p:grpSpPr bwMode="auto">
          <a:xfrm>
            <a:off x="4724400" y="3657600"/>
            <a:ext cx="4175125" cy="571500"/>
            <a:chOff x="2109" y="2646"/>
            <a:chExt cx="1958" cy="489"/>
          </a:xfrm>
        </p:grpSpPr>
        <p:sp>
          <p:nvSpPr>
            <p:cNvPr id="184354" name="Rectangle 25"/>
            <p:cNvSpPr>
              <a:spLocks noChangeArrowheads="1"/>
            </p:cNvSpPr>
            <p:nvPr/>
          </p:nvSpPr>
          <p:spPr bwMode="auto">
            <a:xfrm>
              <a:off x="2152" y="2646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gives all prophecies without errors </a:t>
              </a:r>
            </a:p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(2 Pet. 1:20-21)</a:t>
              </a:r>
            </a:p>
          </p:txBody>
        </p:sp>
        <p:sp>
          <p:nvSpPr>
            <p:cNvPr id="184355" name="Rectangle 26"/>
            <p:cNvSpPr>
              <a:spLocks noChangeArrowheads="1"/>
            </p:cNvSpPr>
            <p:nvPr/>
          </p:nvSpPr>
          <p:spPr bwMode="auto">
            <a:xfrm>
              <a:off x="2109" y="2646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84335" name="Rectangle 27"/>
          <p:cNvSpPr>
            <a:spLocks noChangeArrowheads="1"/>
          </p:cNvSpPr>
          <p:nvPr/>
        </p:nvSpPr>
        <p:spPr bwMode="auto">
          <a:xfrm>
            <a:off x="328613" y="4208463"/>
            <a:ext cx="4311650" cy="6746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Any believer can prophesy</a:t>
            </a:r>
          </a:p>
        </p:txBody>
      </p:sp>
      <p:sp>
        <p:nvSpPr>
          <p:cNvPr id="184336" name="Rectangle 28"/>
          <p:cNvSpPr>
            <a:spLocks noChangeArrowheads="1"/>
          </p:cNvSpPr>
          <p:nvPr/>
        </p:nvSpPr>
        <p:spPr bwMode="auto">
          <a:xfrm>
            <a:off x="4824413" y="4208463"/>
            <a:ext cx="3990975" cy="6746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Only those with the gift of prophecy can prophesy (1 Cor. 12:29)</a:t>
            </a:r>
          </a:p>
        </p:txBody>
      </p:sp>
      <p:grpSp>
        <p:nvGrpSpPr>
          <p:cNvPr id="184337" name="Group 29"/>
          <p:cNvGrpSpPr>
            <a:grpSpLocks/>
          </p:cNvGrpSpPr>
          <p:nvPr/>
        </p:nvGrpSpPr>
        <p:grpSpPr bwMode="auto">
          <a:xfrm>
            <a:off x="236538" y="4883150"/>
            <a:ext cx="4495800" cy="673100"/>
            <a:chOff x="0" y="3710"/>
            <a:chExt cx="2109" cy="575"/>
          </a:xfrm>
        </p:grpSpPr>
        <p:sp>
          <p:nvSpPr>
            <p:cNvPr id="184352" name="Rectangle 30"/>
            <p:cNvSpPr>
              <a:spLocks noChangeArrowheads="1"/>
            </p:cNvSpPr>
            <p:nvPr/>
          </p:nvSpPr>
          <p:spPr bwMode="auto">
            <a:xfrm>
              <a:off x="43" y="3710"/>
              <a:ext cx="202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There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two kinds of NT prophecy </a:t>
              </a:r>
            </a:p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(fallible and infallible)</a:t>
              </a:r>
            </a:p>
          </p:txBody>
        </p:sp>
        <p:sp>
          <p:nvSpPr>
            <p:cNvPr id="184353" name="Rectangle 31"/>
            <p:cNvSpPr>
              <a:spLocks noChangeArrowheads="1"/>
            </p:cNvSpPr>
            <p:nvPr/>
          </p:nvSpPr>
          <p:spPr bwMode="auto">
            <a:xfrm>
              <a:off x="0" y="3710"/>
              <a:ext cx="2109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84338" name="Group 32"/>
          <p:cNvGrpSpPr>
            <a:grpSpLocks/>
          </p:cNvGrpSpPr>
          <p:nvPr/>
        </p:nvGrpSpPr>
        <p:grpSpPr bwMode="auto">
          <a:xfrm>
            <a:off x="4732338" y="4883150"/>
            <a:ext cx="4175125" cy="673100"/>
            <a:chOff x="2109" y="3710"/>
            <a:chExt cx="1958" cy="575"/>
          </a:xfrm>
        </p:grpSpPr>
        <p:sp>
          <p:nvSpPr>
            <p:cNvPr id="184350" name="Rectangle 33"/>
            <p:cNvSpPr>
              <a:spLocks noChangeArrowheads="1"/>
            </p:cNvSpPr>
            <p:nvPr/>
          </p:nvSpPr>
          <p:spPr bwMode="auto">
            <a:xfrm>
              <a:off x="2152" y="3710"/>
              <a:ext cx="187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There</a:t>
              </a:r>
              <a:r>
                <a:rPr lang="fr-FR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'</a:t>
              </a:r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s one kind of NT prophecy</a:t>
              </a:r>
            </a:p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(infallible)</a:t>
              </a:r>
            </a:p>
          </p:txBody>
        </p:sp>
        <p:sp>
          <p:nvSpPr>
            <p:cNvPr id="184351" name="Rectangle 34"/>
            <p:cNvSpPr>
              <a:spLocks noChangeArrowheads="1"/>
            </p:cNvSpPr>
            <p:nvPr/>
          </p:nvSpPr>
          <p:spPr bwMode="auto">
            <a:xfrm>
              <a:off x="2109" y="3710"/>
              <a:ext cx="1958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84339" name="Rectangle 35"/>
          <p:cNvSpPr>
            <a:spLocks noChangeArrowheads="1"/>
          </p:cNvSpPr>
          <p:nvPr/>
        </p:nvSpPr>
        <p:spPr bwMode="auto">
          <a:xfrm>
            <a:off x="328613" y="5556250"/>
            <a:ext cx="4311650" cy="571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Fallible prophecy can be inspired</a:t>
            </a:r>
          </a:p>
        </p:txBody>
      </p:sp>
      <p:sp>
        <p:nvSpPr>
          <p:cNvPr id="184340" name="Rectangle 36"/>
          <p:cNvSpPr>
            <a:spLocks noChangeArrowheads="1"/>
          </p:cNvSpPr>
          <p:nvPr/>
        </p:nvSpPr>
        <p:spPr bwMode="auto">
          <a:xfrm>
            <a:off x="4824413" y="5556250"/>
            <a:ext cx="3990975" cy="571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Fallible prophecy is false prophecy </a:t>
            </a:r>
          </a:p>
          <a:p>
            <a:pPr algn="ctr"/>
            <a:r>
              <a:rPr lang="en-US" altLang="zh-CN" sz="2000">
                <a:latin typeface="Arial Narrow" charset="0"/>
                <a:ea typeface="SimSun" charset="0"/>
                <a:cs typeface="SimSun" charset="0"/>
              </a:rPr>
              <a:t>(Deut. 13:1-5; 18:14-20)</a:t>
            </a:r>
          </a:p>
        </p:txBody>
      </p:sp>
      <p:grpSp>
        <p:nvGrpSpPr>
          <p:cNvPr id="184341" name="Group 37"/>
          <p:cNvGrpSpPr>
            <a:grpSpLocks/>
          </p:cNvGrpSpPr>
          <p:nvPr/>
        </p:nvGrpSpPr>
        <p:grpSpPr bwMode="auto">
          <a:xfrm>
            <a:off x="236538" y="6127750"/>
            <a:ext cx="4495800" cy="573088"/>
            <a:chOff x="0" y="4774"/>
            <a:chExt cx="2109" cy="489"/>
          </a:xfrm>
        </p:grpSpPr>
        <p:sp>
          <p:nvSpPr>
            <p:cNvPr id="184348" name="Rectangle 38"/>
            <p:cNvSpPr>
              <a:spLocks noChangeArrowheads="1"/>
            </p:cNvSpPr>
            <p:nvPr/>
          </p:nvSpPr>
          <p:spPr bwMode="auto">
            <a:xfrm>
              <a:off x="43" y="4774"/>
              <a:ext cx="202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sometimes lies</a:t>
              </a:r>
            </a:p>
          </p:txBody>
        </p:sp>
        <p:sp>
          <p:nvSpPr>
            <p:cNvPr id="184349" name="Rectangle 39"/>
            <p:cNvSpPr>
              <a:spLocks noChangeArrowheads="1"/>
            </p:cNvSpPr>
            <p:nvPr/>
          </p:nvSpPr>
          <p:spPr bwMode="auto">
            <a:xfrm>
              <a:off x="0" y="4774"/>
              <a:ext cx="2109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184342" name="Group 40"/>
          <p:cNvGrpSpPr>
            <a:grpSpLocks/>
          </p:cNvGrpSpPr>
          <p:nvPr/>
        </p:nvGrpSpPr>
        <p:grpSpPr bwMode="auto">
          <a:xfrm>
            <a:off x="4732338" y="6127750"/>
            <a:ext cx="4175125" cy="573088"/>
            <a:chOff x="2109" y="4774"/>
            <a:chExt cx="1958" cy="489"/>
          </a:xfrm>
        </p:grpSpPr>
        <p:sp>
          <p:nvSpPr>
            <p:cNvPr id="184346" name="Rectangle 41"/>
            <p:cNvSpPr>
              <a:spLocks noChangeArrowheads="1"/>
            </p:cNvSpPr>
            <p:nvPr/>
          </p:nvSpPr>
          <p:spPr bwMode="auto">
            <a:xfrm>
              <a:off x="2152" y="4774"/>
              <a:ext cx="187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  <a:latin typeface="Arial Narrow" charset="0"/>
                  <a:ea typeface="SimSun" charset="0"/>
                  <a:cs typeface="SimSun" charset="0"/>
                </a:rPr>
                <a:t>God always tells the truth since He cannot lie (Heb. 6:18)</a:t>
              </a:r>
            </a:p>
          </p:txBody>
        </p:sp>
        <p:sp>
          <p:nvSpPr>
            <p:cNvPr id="184347" name="Rectangle 42"/>
            <p:cNvSpPr>
              <a:spLocks noChangeArrowheads="1"/>
            </p:cNvSpPr>
            <p:nvPr/>
          </p:nvSpPr>
          <p:spPr bwMode="auto">
            <a:xfrm>
              <a:off x="2109" y="4774"/>
              <a:ext cx="195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84343" name="Rectangle 43"/>
          <p:cNvSpPr>
            <a:spLocks noChangeArrowheads="1"/>
          </p:cNvSpPr>
          <p:nvPr/>
        </p:nvSpPr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4287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endParaRPr lang="en-US"/>
          </a:p>
        </p:txBody>
      </p:sp>
      <p:sp>
        <p:nvSpPr>
          <p:cNvPr id="184344" name="Text Box 44"/>
          <p:cNvSpPr txBox="1">
            <a:spLocks noChangeArrowheads="1"/>
          </p:cNvSpPr>
          <p:nvPr/>
        </p:nvSpPr>
        <p:spPr bwMode="auto">
          <a:xfrm>
            <a:off x="8278975" y="76200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/>
              <a:t>666</a:t>
            </a:r>
          </a:p>
        </p:txBody>
      </p:sp>
      <p:sp>
        <p:nvSpPr>
          <p:cNvPr id="184345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1952625" y="0"/>
            <a:ext cx="5084763" cy="519113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Summary of Prophetic Views</a:t>
            </a:r>
            <a:endParaRPr lang="en-US" sz="2800" b="1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6" tIns="45709" rIns="91416" bIns="45709"/>
          <a:lstStyle/>
          <a:p>
            <a:pPr algn="ctr"/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34531" name="Rectangle 1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25463"/>
          </a:xfr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0"/>
                <a:cs typeface="SimSun" charset="0"/>
              </a:rPr>
              <a:t>Tongues versus Prophecy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4925" y="620713"/>
          <a:ext cx="9144000" cy="622935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Contrasts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Tongues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Prophecy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Speaker</a:t>
                      </a:r>
                      <a:r>
                        <a:rPr kumimoji="0" lang="fr-FR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s Control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Inferior (14:5a)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Superior (14:1)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Relation to Other Gifts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The least important gift (12:28)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The second most important gift (12:28)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Language Used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Foreign (14:10)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Vernacular (14:19)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36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Corollary Gift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Interpretation of tongues (12:30; 14:27-28)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Discerning of spirits </a:t>
                      </a:r>
                    </a:p>
                    <a:p>
                      <a:pPr eaLnBrk="0" hangingPunct="0"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(12:10; 14:29)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Speaker</a:t>
                      </a:r>
                      <a:r>
                        <a:rPr lang="fr-FR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 Knowledge of the Language Being Spoken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Unknown: “utters mysteries with his spirit…my spirit prays but my mind is unfruitful” </a:t>
                      </a:r>
                      <a:b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</a:b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(14:2b, 14)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71500" algn="l"/>
                          <a:tab pos="800100" algn="l"/>
                          <a:tab pos="1028700" algn="l"/>
                          <a:tab pos="1257300" algn="l"/>
                          <a:tab pos="1485900" algn="l"/>
                          <a:tab pos="1714500" algn="l"/>
                          <a:tab pos="4114800" algn="l"/>
                          <a:tab pos="4857750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Known: “pray with my spirit [and] with my mind” (14:15, 19)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Value (without Interpretation)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Harmful: people cannot understand and thus are not edified (14:16-17, 23, 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Great: people can understand and thus are edified (14:5b, 24-25)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Edification (without Interpretation)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Self only (14:4a; cf. 10:24; 12:7, 11)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Entire church (14:4b)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4599" name="Text Box 2"/>
          <p:cNvSpPr txBox="1">
            <a:spLocks noChangeArrowheads="1"/>
          </p:cNvSpPr>
          <p:nvPr/>
        </p:nvSpPr>
        <p:spPr bwMode="auto">
          <a:xfrm>
            <a:off x="7596336" y="12161"/>
            <a:ext cx="1424816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</a:rPr>
              <a:t>NTS 161m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6" tIns="45709" rIns="91416" bIns="45709"/>
          <a:lstStyle/>
          <a:p>
            <a:pPr algn="ctr"/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34531" name="Rectangle 1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25463"/>
          </a:xfr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0"/>
                <a:cs typeface="SimSun" charset="0"/>
              </a:rPr>
              <a:t>Tongues versus Prophecy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-36513" y="620713"/>
          <a:ext cx="9144000" cy="622638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Contrasts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Tongues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Prophecy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19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Direction of Speech is to…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God (14:2)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Men (14:3)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90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Result in Others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Revelation, knowledge, prophecy, word of instruction (14:6)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Strengthening, encouragement, and comfort (14:3b)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Type of Communication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Speaking (14:6), prayer (14:14), praise (14:16), singing? (14:15b)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Foretelling the future, “</a:t>
                      </a:r>
                      <a:r>
                        <a:rPr lang="en-US" altLang="zh-CN" sz="2000" b="1" dirty="0" err="1">
                          <a:latin typeface="Arial Narrow" charset="0"/>
                          <a:ea typeface="SimSun" charset="0"/>
                          <a:cs typeface="SimSun" charset="0"/>
                        </a:rPr>
                        <a:t>forthtelling</a:t>
                      </a: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” or declaring doctrinal truth (14:19)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4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Purpose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Sign to unbelieving Jews (14:21-22a)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Message to believers (14:22b)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Limitations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Two or three tongues messages in each service (14:27a), speak in turn (14:27b), someone must interpret (14:27c-28)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Two or three prophetic messages in each service (14:29a), speak in turn (14:30-31), weigh what is said (14:29b, 32)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Exhortation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Negative: Do not forbid tongues (14:39b)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Positive: Be eager to prophesy (14:39a)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04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18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Agent of Cessation</a:t>
                      </a:r>
                      <a:endParaRPr lang="en-US" altLang="zh-CN" sz="18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Self: middle voice (13:8b)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Someone other than self: passive voice (13:8a)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96336" y="12161"/>
            <a:ext cx="1424816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</a:rPr>
              <a:t>NTS 161m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6" tIns="45709" rIns="91416" bIns="45709"/>
          <a:lstStyle/>
          <a:p>
            <a:pPr algn="ctr"/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34531" name="Rectangle 1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25463"/>
          </a:xfr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0"/>
                <a:cs typeface="SimSun" charset="0"/>
              </a:rPr>
              <a:t>Teaching versus Prophecy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-36513" y="620713"/>
          <a:ext cx="9180512" cy="5730875"/>
        </p:xfrm>
        <a:graphic>
          <a:graphicData uri="http://schemas.openxmlformats.org/drawingml/2006/table">
            <a:tbl>
              <a:tblPr/>
              <a:tblGrid>
                <a:gridCol w="168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Contrasts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Teaching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Prophecy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1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Value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Inferior: Teaching is listed after prophecy in the leadership structure of the church at Antioch (Acts 13:1)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Superior: Prophecy has a long OT history of declaring an </a:t>
                      </a:r>
                      <a:r>
                        <a:rPr lang="en-US" altLang="zh-CN" sz="2000" b="1" dirty="0" err="1">
                          <a:latin typeface="Arial Narrow" charset="0"/>
                          <a:ea typeface="SimSun" charset="0"/>
                          <a:cs typeface="SimSun" charset="0"/>
                        </a:rPr>
                        <a:t>uninterpreted</a:t>
                      </a: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 word of God (2 Pet. 1:20-21) whereas teachers must interpret it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Relation to the Other Gift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A less important gift: listed after prophecy in the priority of the gifts (1 Cor. 12:28)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The second most important gift, superseded only by apostleship </a:t>
                      </a:r>
                      <a:b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</a:b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(1 Cor. 12:28)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Authority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Less authoritative than prophecy since the teacher must interpret the Bible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More authoritative than teaching as the spoken word is divinely inspired &amp; </a:t>
                      </a:r>
                      <a:r>
                        <a:rPr lang="en-US" altLang="zh-CN" sz="2000" b="1" dirty="0" err="1">
                          <a:latin typeface="Arial Narrow" charset="0"/>
                          <a:ea typeface="SimSun" charset="0"/>
                          <a:cs typeface="SimSun" charset="0"/>
                        </a:rPr>
                        <a:t>uninterpreted</a:t>
                      </a: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 (2 Pet. 1:20-21)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38"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Source of Truth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God</a:t>
                      </a:r>
                      <a:r>
                        <a:rPr lang="fr-FR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 Word (Col. 3:16)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God</a:t>
                      </a:r>
                      <a:r>
                        <a:rPr lang="fr-FR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 Spirit (2 Pet. 1:21)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Revelatory Nature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Uninspired explanation of already revealed truth (Acts 15:35; 11:12, 26; Rom. 2:21; 15:4; Heb. 5:12)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Inspired foretelling the future or “forth-telling” (declaring doctrinal truth) received by revelation (1 Cor. 14:19, 26, 29-30; Eph. 3:5)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32028" y="12161"/>
            <a:ext cx="1353432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</a:rPr>
              <a:t>NTS 161h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6" tIns="45709" rIns="91416" bIns="45709"/>
          <a:lstStyle/>
          <a:p>
            <a:pPr algn="ctr"/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534531" name="Rectangle 1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25463"/>
          </a:xfr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0"/>
                <a:cs typeface="SimSun" charset="0"/>
              </a:rPr>
              <a:t>Teaching versus Prophecy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-36513" y="620713"/>
          <a:ext cx="9180512" cy="5251655"/>
        </p:xfrm>
        <a:graphic>
          <a:graphicData uri="http://schemas.openxmlformats.org/drawingml/2006/table">
            <a:tbl>
              <a:tblPr/>
              <a:tblGrid>
                <a:gridCol w="168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SimSun" charset="0"/>
                          <a:cs typeface="SimSun" charset="0"/>
                        </a:rPr>
                        <a:t>Contrasts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Teaching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Prophecy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11">
                <a:tc>
                  <a:txBody>
                    <a:bodyPr/>
                    <a:lstStyle/>
                    <a:p>
                      <a:pPr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Style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Systematic</a:t>
                      </a:r>
                      <a:endParaRPr lang="en-US" sz="1800" b="1" dirty="0"/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Spontaneous (Acts 11:28; 21:4, 10-11)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813" algn="l"/>
                          <a:tab pos="571355" algn="l"/>
                          <a:tab pos="799895" algn="l"/>
                          <a:tab pos="1028436" algn="l"/>
                          <a:tab pos="1256980" algn="l"/>
                          <a:tab pos="1485520" algn="l"/>
                          <a:tab pos="1714061" algn="l"/>
                          <a:tab pos="4113747" algn="l"/>
                          <a:tab pos="4856506" algn="l"/>
                        </a:tabLst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Limitations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No limitation on teaching is given in church services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Two or three prophetic messages per service (14:29a), speak in turn (14:30-31), weigh what is said (14:29b, 32)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Leadership Requirements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Required of elders (1 Tim. 3:2; 5:17; Tit. 1:9) since the church needs continued teaching of truth through its history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Not required of elders as this would provide too high a standard; also, revelation need not continue after the canon is complete (Rev. 22:18-19)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49">
                <a:tc>
                  <a:txBody>
                    <a:bodyPr/>
                    <a:lstStyle/>
                    <a:p>
                      <a:pPr>
                        <a:tabLst>
                          <a:tab pos="4113747" algn="l"/>
                          <a:tab pos="4856506" algn="l"/>
                        </a:tabLst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Foundation for the Church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No—the foundation is not interpreted messages but divinely spoken and written messages from God to apostles and prophets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Foundational with apostleship (Eph. 2:20), meaning that it need not continue through Church history as a foundation is once-for-all (e.g., no apostles today)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1" dirty="0">
                          <a:latin typeface="Arial Narrow" charset="0"/>
                          <a:ea typeface="SimSun" charset="0"/>
                          <a:cs typeface="SimSun" charset="0"/>
                        </a:rPr>
                        <a:t>Cessation</a:t>
                      </a:r>
                      <a:endParaRPr lang="en-US" altLang="zh-CN" sz="2000" b="1" dirty="0">
                        <a:latin typeface="Arial Narrow" charset="0"/>
                        <a:ea typeface="SimSun" charset="0"/>
                        <a:cs typeface="SimSu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No hint is given in the NT that this gift has ceased or will do so in the church age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latin typeface="Arial Narrow" charset="0"/>
                          <a:ea typeface="SimSun" charset="0"/>
                          <a:cs typeface="SimSun" charset="0"/>
                        </a:rPr>
                        <a:t>The gift will cease by someone other than self: passive voice (1 Cor. 13:8a; cf. Spiritual Gifts notes, 29)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32028" y="12161"/>
            <a:ext cx="1353432" cy="4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</a:rPr>
              <a:t>NTS 161h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Survey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2"/>
          <p:cNvGrpSpPr>
            <a:grpSpLocks/>
          </p:cNvGrpSpPr>
          <p:nvPr/>
        </p:nvGrpSpPr>
        <p:grpSpPr bwMode="auto">
          <a:xfrm>
            <a:off x="5638800" y="-381000"/>
            <a:ext cx="3886200" cy="6934200"/>
            <a:chOff x="2352" y="-336"/>
            <a:chExt cx="2448" cy="4368"/>
          </a:xfrm>
        </p:grpSpPr>
        <p:pic>
          <p:nvPicPr>
            <p:cNvPr id="1116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0"/>
              <a:ext cx="2194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2400" y="3648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 rot="-606401">
              <a:off x="3504" y="3696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4416" y="3648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Rectangle 7"/>
            <p:cNvSpPr>
              <a:spLocks noChangeArrowheads="1"/>
            </p:cNvSpPr>
            <p:nvPr/>
          </p:nvSpPr>
          <p:spPr bwMode="auto">
            <a:xfrm>
              <a:off x="4464" y="1776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Rectangle 8"/>
            <p:cNvSpPr>
              <a:spLocks noChangeArrowheads="1"/>
            </p:cNvSpPr>
            <p:nvPr/>
          </p:nvSpPr>
          <p:spPr bwMode="auto">
            <a:xfrm>
              <a:off x="4464" y="0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2400" y="1776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6" name="Rectangle 10"/>
            <p:cNvSpPr>
              <a:spLocks noChangeArrowheads="1"/>
            </p:cNvSpPr>
            <p:nvPr/>
          </p:nvSpPr>
          <p:spPr bwMode="auto">
            <a:xfrm>
              <a:off x="2400" y="-168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2352" y="-336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 rot="1304984">
              <a:off x="3504" y="-240"/>
              <a:ext cx="336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18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7467600" cy="3124200"/>
          </a:xfrm>
        </p:spPr>
        <p:txBody>
          <a:bodyPr/>
          <a:lstStyle/>
          <a:p>
            <a:pPr eaLnBrk="1" hangingPunct="1"/>
            <a:r>
              <a:rPr lang="ja-JP" altLang="en-US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  <a:t>Oh, Lord, </a:t>
            </a:r>
            <a:br>
              <a:rPr lang="en-US" altLang="ja-JP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  <a:t>use me as You will</a:t>
            </a:r>
            <a:br>
              <a:rPr lang="en-US" altLang="ja-JP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  <a:t>—especially as your advisor!</a:t>
            </a:r>
            <a:r>
              <a:rPr lang="ja-JP" altLang="en-US" sz="5400" b="1">
                <a:solidFill>
                  <a:srgbClr val="CCFF33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295400"/>
            <a:ext cx="3429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87338" indent="-287338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bg1"/>
              </a:buClr>
              <a:defRPr/>
            </a:pPr>
            <a:r>
              <a:rPr lang="en-US" sz="3600" b="1">
                <a:effectLst>
                  <a:glow rad="101600">
                    <a:schemeClr val="tx1"/>
                  </a:glow>
                </a:effectLst>
              </a:rPr>
              <a:t>Hebrew: </a:t>
            </a:r>
            <a:r>
              <a:rPr lang="en-US" sz="3600" b="1" i="1">
                <a:effectLst>
                  <a:glow rad="101600">
                    <a:schemeClr val="tx1"/>
                  </a:glow>
                </a:effectLst>
              </a:rPr>
              <a:t>nabi</a:t>
            </a:r>
            <a:endParaRPr lang="en-US" sz="3600" b="1">
              <a:effectLst>
                <a:glow rad="101600">
                  <a:schemeClr val="tx1"/>
                </a:glow>
              </a:effectLst>
            </a:endParaRPr>
          </a:p>
          <a:p>
            <a:pPr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3600" b="1">
                <a:effectLst>
                  <a:glow rad="101600">
                    <a:schemeClr val="tx1"/>
                  </a:glow>
                </a:effectLst>
              </a:rPr>
              <a:t>a mouthpiece for God</a:t>
            </a:r>
          </a:p>
          <a:p>
            <a:pPr eaLnBrk="1" hangingPunct="1">
              <a:buClr>
                <a:schemeClr val="bg1"/>
              </a:buClr>
              <a:buFontTx/>
              <a:buChar char="•"/>
              <a:defRPr/>
            </a:pPr>
            <a:r>
              <a:rPr lang="ja-JP" altLang="en-US" sz="3600" b="1">
                <a:effectLst>
                  <a:glow rad="101600">
                    <a:schemeClr val="tx1"/>
                  </a:glow>
                </a:effectLst>
              </a:rPr>
              <a:t>“</a:t>
            </a:r>
            <a:r>
              <a:rPr lang="en-US" sz="3600" b="1">
                <a:effectLst>
                  <a:glow rad="101600">
                    <a:schemeClr val="tx1"/>
                  </a:glow>
                </a:effectLst>
              </a:rPr>
              <a:t>spokesman, speaker, prophet</a:t>
            </a:r>
            <a:r>
              <a:rPr lang="ja-JP" altLang="en-US" sz="3600" b="1">
                <a:effectLst>
                  <a:glow rad="101600">
                    <a:schemeClr val="tx1"/>
                  </a:glow>
                </a:effectLst>
              </a:rPr>
              <a:t>”</a:t>
            </a:r>
            <a:endParaRPr lang="en-US" sz="3600" b="1"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410200" y="1828800"/>
            <a:ext cx="3733800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87338" indent="-287338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>
                <a:schemeClr val="bg1"/>
              </a:buClr>
              <a:defRPr/>
            </a:pPr>
            <a:r>
              <a:rPr lang="en-US" sz="3600" b="1">
                <a:effectLst>
                  <a:glow rad="101600">
                    <a:schemeClr val="tx1"/>
                  </a:glow>
                </a:effectLst>
              </a:rPr>
              <a:t>Greek: </a:t>
            </a:r>
          </a:p>
          <a:p>
            <a:pPr algn="r" eaLnBrk="1" hangingPunct="1">
              <a:buClr>
                <a:schemeClr val="bg1"/>
              </a:buClr>
              <a:defRPr/>
            </a:pPr>
            <a:r>
              <a:rPr lang="en-US" sz="3600" b="1" i="1">
                <a:effectLst>
                  <a:glow rad="101600">
                    <a:schemeClr val="tx1"/>
                  </a:glow>
                </a:effectLst>
              </a:rPr>
              <a:t>prophetes</a:t>
            </a:r>
            <a:endParaRPr lang="en-US" sz="3600" b="1">
              <a:effectLst>
                <a:glow rad="101600">
                  <a:schemeClr val="tx1"/>
                </a:glow>
              </a:effectLst>
            </a:endParaRPr>
          </a:p>
          <a:p>
            <a:pPr algn="r" eaLnBrk="1" hangingPunct="1">
              <a:buClr>
                <a:schemeClr val="bg1"/>
              </a:buClr>
              <a:buFontTx/>
              <a:buChar char="•"/>
              <a:defRPr/>
            </a:pPr>
            <a:r>
              <a:rPr lang="ja-JP" altLang="en-US" sz="3600" b="1">
                <a:effectLst>
                  <a:glow rad="101600">
                    <a:schemeClr val="tx1"/>
                  </a:glow>
                </a:effectLst>
              </a:rPr>
              <a:t>“</a:t>
            </a:r>
            <a:r>
              <a:rPr lang="en-US" sz="3600" b="1">
                <a:effectLst>
                  <a:glow rad="101600">
                    <a:schemeClr val="tx1"/>
                  </a:glow>
                </a:effectLst>
              </a:rPr>
              <a:t>one who speaks for God, proclaiming what God wants to make known</a:t>
            </a:r>
            <a:r>
              <a:rPr lang="ja-JP" altLang="en-US" sz="3600" b="1">
                <a:effectLst>
                  <a:glow rad="101600">
                    <a:schemeClr val="tx1"/>
                  </a:glow>
                </a:effectLst>
              </a:rPr>
              <a:t>”</a:t>
            </a:r>
            <a:endParaRPr lang="en-US" sz="3600" b="1"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8061325" y="11588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s-IS" sz="2400" b="1">
                <a:effectLst>
                  <a:glow rad="101600">
                    <a:schemeClr val="tx1"/>
                  </a:glow>
                </a:effectLst>
              </a:rPr>
              <a:t>437a</a:t>
            </a:r>
            <a:endParaRPr lang="en-US" sz="2400" b="1"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4495800" cy="762000"/>
          </a:xfrm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  <a:outerShdw blurRad="38100" dist="38100" dir="2700000" algn="tl">
                    <a:srgbClr val="808080"/>
                  </a:outerShdw>
                </a:effectLst>
                <a:latin typeface="Arial"/>
                <a:ea typeface="ＭＳ Ｐゴシック" charset="0"/>
                <a:cs typeface="Arial"/>
              </a:rPr>
              <a:t>Definitions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chemeClr val="tx2"/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  <p:pic>
        <p:nvPicPr>
          <p:cNvPr id="115714" name="Picture 3" descr="Scribes and scrolls"/>
          <p:cNvPicPr>
            <a:picLocks noChangeAspect="1" noChangeArrowheads="1"/>
          </p:cNvPicPr>
          <p:nvPr/>
        </p:nvPicPr>
        <p:blipFill>
          <a:blip r:embed="rId3">
            <a:lum bright="-36000" contras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845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God</a:t>
            </a:r>
            <a:r>
              <a:rPr lang="fr-FR" sz="3600" dirty="0">
                <a:latin typeface="Arial"/>
                <a:ea typeface="+mn-ea"/>
                <a:cs typeface="Arial"/>
              </a:rPr>
              <a:t>'</a:t>
            </a:r>
            <a:r>
              <a:rPr lang="en-US" sz="3600" dirty="0">
                <a:latin typeface="Arial"/>
                <a:ea typeface="+mn-ea"/>
                <a:cs typeface="Arial"/>
              </a:rPr>
              <a:t>s character demands accuracy concerning His Word.</a:t>
            </a:r>
          </a:p>
          <a:p>
            <a:pPr marL="342900" indent="-342900">
              <a:buClr>
                <a:schemeClr val="bg1"/>
              </a:buClr>
              <a:buFontTx/>
              <a:buAutoNum type="alphaUcPeriod"/>
              <a:defRPr/>
            </a:pPr>
            <a:r>
              <a:rPr lang="en-US" sz="3600" dirty="0">
                <a:latin typeface="Arial"/>
                <a:ea typeface="+mn-ea"/>
                <a:cs typeface="Arial"/>
              </a:rPr>
              <a:t>False prophets were executed (Deut. 18:21-22).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8061325" y="115888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cs typeface="Arial" charset="0"/>
              </a:rPr>
              <a:t>437a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2075"/>
            <a:ext cx="7620000" cy="1446213"/>
          </a:xfrm>
          <a:effectLst>
            <a:outerShdw blurRad="63500" dist="107763" dir="18900000" algn="ctr" rotWithShape="0">
              <a:srgbClr val="FF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ea typeface="ＭＳ Ｐゴシック" charset="0"/>
                <a:cs typeface="Arial"/>
              </a:rPr>
              <a:t>Why Are Requirements of True Prophecy Necessary?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oup 5"/>
          <p:cNvGrpSpPr>
            <a:grpSpLocks/>
          </p:cNvGrpSpPr>
          <p:nvPr/>
        </p:nvGrpSpPr>
        <p:grpSpPr bwMode="auto">
          <a:xfrm>
            <a:off x="152400" y="304800"/>
            <a:ext cx="4514850" cy="4572000"/>
            <a:chOff x="96" y="192"/>
            <a:chExt cx="2844" cy="2880"/>
          </a:xfrm>
        </p:grpSpPr>
        <p:pic>
          <p:nvPicPr>
            <p:cNvPr id="1177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"/>
              <a:ext cx="284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65" name="Rectangle 4"/>
            <p:cNvSpPr>
              <a:spLocks noChangeArrowheads="1"/>
            </p:cNvSpPr>
            <p:nvPr/>
          </p:nvSpPr>
          <p:spPr bwMode="auto">
            <a:xfrm>
              <a:off x="336" y="912"/>
              <a:ext cx="57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77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0"/>
            <a:ext cx="5943600" cy="1708150"/>
          </a:xfrm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  <a:ea typeface="ＭＳ Ｐゴシック" charset="0"/>
                <a:cs typeface="Arial" charset="0"/>
              </a:rPr>
              <a:t>Prophecy of a Prophet given through Moses (Deut. 18:15)</a:t>
            </a:r>
            <a:endParaRPr lang="en-US" sz="35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165725" y="1828800"/>
            <a:ext cx="3597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cs typeface="Arial" charset="0"/>
              </a:rPr>
              <a:t>I will raise up a prophet like you from among their fellow Israelites. I will put my words in his mouth, and he will tell the people everything I command him.</a:t>
            </a:r>
            <a:r>
              <a:rPr lang="ja-JP" altLang="en-US">
                <a:solidFill>
                  <a:srgbClr val="000000"/>
                </a:solidFill>
                <a:cs typeface="Arial" charset="0"/>
              </a:rPr>
              <a:t>”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09" name="Group 5"/>
          <p:cNvGrpSpPr>
            <a:grpSpLocks/>
          </p:cNvGrpSpPr>
          <p:nvPr/>
        </p:nvGrpSpPr>
        <p:grpSpPr bwMode="auto">
          <a:xfrm>
            <a:off x="152400" y="304800"/>
            <a:ext cx="4514850" cy="4572000"/>
            <a:chOff x="96" y="192"/>
            <a:chExt cx="2844" cy="2880"/>
          </a:xfrm>
        </p:grpSpPr>
        <p:pic>
          <p:nvPicPr>
            <p:cNvPr id="1198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"/>
              <a:ext cx="284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3" name="Rectangle 4"/>
            <p:cNvSpPr>
              <a:spLocks noChangeArrowheads="1"/>
            </p:cNvSpPr>
            <p:nvPr/>
          </p:nvSpPr>
          <p:spPr bwMode="auto">
            <a:xfrm>
              <a:off x="336" y="912"/>
              <a:ext cx="57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</p:grpSp>
      <p:sp>
        <p:nvSpPr>
          <p:cNvPr id="1198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0" y="468313"/>
            <a:ext cx="5943600" cy="1169987"/>
          </a:xfrm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  <a:ea typeface="ＭＳ Ｐゴシック" charset="0"/>
                <a:cs typeface="Arial" charset="0"/>
              </a:rPr>
              <a:t>Tests of a True Prophet (Deut. 18:18-20)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165725" y="1981200"/>
            <a:ext cx="3597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7525" indent="-517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3600" b="1">
                <a:solidFill>
                  <a:srgbClr val="660066"/>
                </a:solidFill>
                <a:cs typeface="Arial" charset="0"/>
              </a:rPr>
              <a:t>Predictions 100% true</a:t>
            </a:r>
          </a:p>
          <a:p>
            <a:pPr eaLnBrk="1" hangingPunct="1">
              <a:buFont typeface="Arial" charset="0"/>
              <a:buAutoNum type="arabicPeriod"/>
            </a:pPr>
            <a:endParaRPr lang="en-US" sz="3600" b="1">
              <a:solidFill>
                <a:srgbClr val="660066"/>
              </a:solidFill>
              <a:cs typeface="Arial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en-US" sz="3600" b="1">
                <a:solidFill>
                  <a:srgbClr val="660066"/>
                </a:solidFill>
                <a:cs typeface="Arial" charset="0"/>
              </a:rPr>
              <a:t>Worships the L</a:t>
            </a:r>
            <a:r>
              <a:rPr lang="en-US" b="1">
                <a:solidFill>
                  <a:srgbClr val="660066"/>
                </a:solidFill>
                <a:cs typeface="Arial" charset="0"/>
              </a:rPr>
              <a:t>ORD</a:t>
            </a:r>
            <a:endParaRPr lang="en-US" sz="3600" b="1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sk Lamp">
  <a:themeElements>
    <a:clrScheme name="Desk Lamp 2">
      <a:dk1>
        <a:srgbClr val="000000"/>
      </a:dk1>
      <a:lt1>
        <a:srgbClr val="CDCBB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E3E2DC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k Lamp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sk Lamp 1">
        <a:dk1>
          <a:srgbClr val="000000"/>
        </a:dk1>
        <a:lt1>
          <a:srgbClr val="CDCBB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3E2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2">
        <a:dk1>
          <a:srgbClr val="000000"/>
        </a:dk1>
        <a:lt1>
          <a:srgbClr val="CDCBB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E3E2DC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3">
        <a:dk1>
          <a:srgbClr val="000000"/>
        </a:dk1>
        <a:lt1>
          <a:srgbClr val="CDCBB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3E2DC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4">
        <a:dk1>
          <a:srgbClr val="000000"/>
        </a:dk1>
        <a:lt1>
          <a:srgbClr val="CDCBB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E3E2DC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5">
        <a:dk1>
          <a:srgbClr val="000000"/>
        </a:dk1>
        <a:lt1>
          <a:srgbClr val="CDCBB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3E2DC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2004:Templates:Presentations:Designs:Skyline</Template>
  <TotalTime>3467</TotalTime>
  <Words>3147</Words>
  <Application>Microsoft Macintosh PowerPoint</Application>
  <PresentationFormat>On-screen Show (4:3)</PresentationFormat>
  <Paragraphs>434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Arial</vt:lpstr>
      <vt:lpstr>Arial Narrow</vt:lpstr>
      <vt:lpstr>Comic Sans MS</vt:lpstr>
      <vt:lpstr>Tahoma</vt:lpstr>
      <vt:lpstr>Times</vt:lpstr>
      <vt:lpstr>Times New Roman</vt:lpstr>
      <vt:lpstr>Trebuchet MS</vt:lpstr>
      <vt:lpstr>Wingdings</vt:lpstr>
      <vt:lpstr>Default Design</vt:lpstr>
      <vt:lpstr>Expedition</vt:lpstr>
      <vt:lpstr>Balance</vt:lpstr>
      <vt:lpstr>Orbit</vt:lpstr>
      <vt:lpstr>Gesture</vt:lpstr>
      <vt:lpstr>Blank Presentation</vt:lpstr>
      <vt:lpstr>Desk Lamp</vt:lpstr>
      <vt:lpstr>Skyline</vt:lpstr>
      <vt:lpstr>1_Gesture</vt:lpstr>
      <vt:lpstr>4_Expedition</vt:lpstr>
      <vt:lpstr>Biblical vs. Pagan Prophecy</vt:lpstr>
      <vt:lpstr>PROPHECY</vt:lpstr>
      <vt:lpstr>The Way of the Sea</vt:lpstr>
      <vt:lpstr>1 Kings 22</vt:lpstr>
      <vt:lpstr>“Oh, Lord,  use me as You will —especially as your advisor!”</vt:lpstr>
      <vt:lpstr>Definitions</vt:lpstr>
      <vt:lpstr>Why Are Requirements of True Prophecy Necessary?</vt:lpstr>
      <vt:lpstr>Prophecy of a Prophet given through Moses (Deut. 18:15)</vt:lpstr>
      <vt:lpstr>Tests of a True Prophet (Deut. 18:18-20)</vt:lpstr>
      <vt:lpstr>Why Are Requirements of True Prophecy Necessary?</vt:lpstr>
      <vt:lpstr>WHY IS GOD'S WORD SO VITAL?</vt:lpstr>
      <vt:lpstr>Did Only Israel Have Prophets?</vt:lpstr>
      <vt:lpstr>Did Only Israel Have Prophets?</vt:lpstr>
      <vt:lpstr>Did Only Israel Have Prophets?</vt:lpstr>
      <vt:lpstr>Did Only Israel Have Prophets?</vt:lpstr>
      <vt:lpstr>Babylonian Omen Texts</vt:lpstr>
      <vt:lpstr>Babylonian Omen Texts</vt:lpstr>
      <vt:lpstr>Babylonian Omen Texts</vt:lpstr>
      <vt:lpstr>Babylonian Omen Texts</vt:lpstr>
      <vt:lpstr>What about Urim &amp; Thummin?</vt:lpstr>
      <vt:lpstr>Did Only Israel Have Prophets?</vt:lpstr>
      <vt:lpstr>Common Elements of  True &amp; False Prophecy</vt:lpstr>
      <vt:lpstr>Similarity in Content</vt:lpstr>
      <vt:lpstr>What modern superstitions can you think of?</vt:lpstr>
      <vt:lpstr>How can God's people know his will?</vt:lpstr>
      <vt:lpstr>How are Prophets Different?</vt:lpstr>
      <vt:lpstr>False prophecies change</vt:lpstr>
      <vt:lpstr>How are Prophets Different?</vt:lpstr>
      <vt:lpstr>Jeremiah (25:11-12) vs. Hananiah (28:2-3)</vt:lpstr>
      <vt:lpstr>How are Prophets Different?</vt:lpstr>
      <vt:lpstr>Contrasts Between Biblical &amp; Pagan Prophecy</vt:lpstr>
      <vt:lpstr>What is Prophecy? </vt:lpstr>
      <vt:lpstr>DISCUSSION GROUP A</vt:lpstr>
      <vt:lpstr>DISCUSSION GROUP B</vt:lpstr>
      <vt:lpstr>DISCUSSION GROUP C</vt:lpstr>
      <vt:lpstr>DISCUSSION GROUP D</vt:lpstr>
      <vt:lpstr>Wayne Grudem's  Definition of Prophecy</vt:lpstr>
      <vt:lpstr>Summary of Prophetic Views</vt:lpstr>
      <vt:lpstr>Let's hold God's Word in the highest regard!</vt:lpstr>
      <vt:lpstr>Black</vt:lpstr>
      <vt:lpstr>Summary of Prophetic Views</vt:lpstr>
      <vt:lpstr>Tongues versus Prophecy</vt:lpstr>
      <vt:lpstr>Tongues versus Prophecy</vt:lpstr>
      <vt:lpstr>Teaching versus Prophecy</vt:lpstr>
      <vt:lpstr>Teaching versus Prophecy</vt:lpstr>
      <vt:lpstr>Black</vt:lpstr>
      <vt:lpstr>OT Survey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Griffith</dc:creator>
  <cp:lastModifiedBy>Rick Griffith</cp:lastModifiedBy>
  <cp:revision>191</cp:revision>
  <dcterms:created xsi:type="dcterms:W3CDTF">2003-09-03T13:13:05Z</dcterms:created>
  <dcterms:modified xsi:type="dcterms:W3CDTF">2022-07-02T04:45:59Z</dcterms:modified>
</cp:coreProperties>
</file>