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theme/themeOverride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8.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11.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5.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7" r:id="rId2"/>
    <p:sldMasterId id="2147483662" r:id="rId3"/>
    <p:sldMasterId id="2147483666" r:id="rId4"/>
    <p:sldMasterId id="2147483848" r:id="rId5"/>
    <p:sldMasterId id="2147483931" r:id="rId6"/>
    <p:sldMasterId id="2147484237" r:id="rId7"/>
    <p:sldMasterId id="2147485593" r:id="rId8"/>
    <p:sldMasterId id="2147485605" r:id="rId9"/>
    <p:sldMasterId id="2147485617" r:id="rId10"/>
    <p:sldMasterId id="2147485629" r:id="rId11"/>
    <p:sldMasterId id="2147485641" r:id="rId12"/>
    <p:sldMasterId id="2147485653" r:id="rId13"/>
    <p:sldMasterId id="2147485665" r:id="rId14"/>
    <p:sldMasterId id="2147485679" r:id="rId15"/>
    <p:sldMasterId id="2147485732" r:id="rId16"/>
    <p:sldMasterId id="2147485744" r:id="rId17"/>
    <p:sldMasterId id="2147485756" r:id="rId18"/>
    <p:sldMasterId id="2147485768" r:id="rId19"/>
    <p:sldMasterId id="2147485782" r:id="rId20"/>
    <p:sldMasterId id="2147485843" r:id="rId21"/>
    <p:sldMasterId id="2147485855" r:id="rId22"/>
    <p:sldMasterId id="2147485859" r:id="rId23"/>
    <p:sldMasterId id="2147485873" r:id="rId24"/>
    <p:sldMasterId id="2147485885" r:id="rId25"/>
    <p:sldMasterId id="2147485897" r:id="rId26"/>
    <p:sldMasterId id="2147485909" r:id="rId27"/>
    <p:sldMasterId id="2147485921" r:id="rId28"/>
    <p:sldMasterId id="2147485933" r:id="rId29"/>
    <p:sldMasterId id="2147485946" r:id="rId30"/>
    <p:sldMasterId id="2147485958" r:id="rId31"/>
    <p:sldMasterId id="2147485970" r:id="rId32"/>
    <p:sldMasterId id="2147485984" r:id="rId33"/>
    <p:sldMasterId id="2147485998" r:id="rId34"/>
  </p:sldMasterIdLst>
  <p:notesMasterIdLst>
    <p:notesMasterId r:id="rId312"/>
  </p:notesMasterIdLst>
  <p:sldIdLst>
    <p:sldId id="460" r:id="rId35"/>
    <p:sldId id="461" r:id="rId36"/>
    <p:sldId id="462" r:id="rId37"/>
    <p:sldId id="1816" r:id="rId38"/>
    <p:sldId id="464" r:id="rId39"/>
    <p:sldId id="465" r:id="rId40"/>
    <p:sldId id="466" r:id="rId41"/>
    <p:sldId id="1817" r:id="rId42"/>
    <p:sldId id="1818" r:id="rId43"/>
    <p:sldId id="469" r:id="rId44"/>
    <p:sldId id="470" r:id="rId45"/>
    <p:sldId id="502" r:id="rId46"/>
    <p:sldId id="504" r:id="rId47"/>
    <p:sldId id="510" r:id="rId48"/>
    <p:sldId id="507" r:id="rId49"/>
    <p:sldId id="508" r:id="rId50"/>
    <p:sldId id="519" r:id="rId51"/>
    <p:sldId id="1819" r:id="rId52"/>
    <p:sldId id="3225" r:id="rId53"/>
    <p:sldId id="521" r:id="rId54"/>
    <p:sldId id="321" r:id="rId55"/>
    <p:sldId id="322" r:id="rId56"/>
    <p:sldId id="5198" r:id="rId57"/>
    <p:sldId id="458" r:id="rId58"/>
    <p:sldId id="4737" r:id="rId59"/>
    <p:sldId id="263" r:id="rId60"/>
    <p:sldId id="264" r:id="rId61"/>
    <p:sldId id="265" r:id="rId62"/>
    <p:sldId id="266" r:id="rId63"/>
    <p:sldId id="267" r:id="rId64"/>
    <p:sldId id="495" r:id="rId65"/>
    <p:sldId id="5197" r:id="rId66"/>
    <p:sldId id="3227" r:id="rId67"/>
    <p:sldId id="5199" r:id="rId68"/>
    <p:sldId id="5200" r:id="rId69"/>
    <p:sldId id="5201" r:id="rId70"/>
    <p:sldId id="5202" r:id="rId71"/>
    <p:sldId id="524" r:id="rId72"/>
    <p:sldId id="525" r:id="rId73"/>
    <p:sldId id="526" r:id="rId74"/>
    <p:sldId id="527" r:id="rId75"/>
    <p:sldId id="3208" r:id="rId76"/>
    <p:sldId id="529" r:id="rId77"/>
    <p:sldId id="530" r:id="rId78"/>
    <p:sldId id="531" r:id="rId79"/>
    <p:sldId id="3209" r:id="rId80"/>
    <p:sldId id="533" r:id="rId81"/>
    <p:sldId id="319" r:id="rId82"/>
    <p:sldId id="534" r:id="rId83"/>
    <p:sldId id="535" r:id="rId84"/>
    <p:sldId id="536" r:id="rId85"/>
    <p:sldId id="537" r:id="rId86"/>
    <p:sldId id="538" r:id="rId87"/>
    <p:sldId id="268" r:id="rId88"/>
    <p:sldId id="269" r:id="rId89"/>
    <p:sldId id="337" r:id="rId90"/>
    <p:sldId id="3210" r:id="rId91"/>
    <p:sldId id="539" r:id="rId92"/>
    <p:sldId id="540" r:id="rId93"/>
    <p:sldId id="541" r:id="rId94"/>
    <p:sldId id="542" r:id="rId95"/>
    <p:sldId id="543" r:id="rId96"/>
    <p:sldId id="544" r:id="rId97"/>
    <p:sldId id="3211" r:id="rId98"/>
    <p:sldId id="3212" r:id="rId99"/>
    <p:sldId id="547" r:id="rId100"/>
    <p:sldId id="3213" r:id="rId101"/>
    <p:sldId id="549" r:id="rId102"/>
    <p:sldId id="550" r:id="rId103"/>
    <p:sldId id="3214" r:id="rId104"/>
    <p:sldId id="3183" r:id="rId105"/>
    <p:sldId id="397" r:id="rId106"/>
    <p:sldId id="301" r:id="rId107"/>
    <p:sldId id="426" r:id="rId108"/>
    <p:sldId id="398" r:id="rId109"/>
    <p:sldId id="335" r:id="rId110"/>
    <p:sldId id="399" r:id="rId111"/>
    <p:sldId id="285" r:id="rId112"/>
    <p:sldId id="400" r:id="rId113"/>
    <p:sldId id="330" r:id="rId114"/>
    <p:sldId id="401" r:id="rId115"/>
    <p:sldId id="302" r:id="rId116"/>
    <p:sldId id="402" r:id="rId117"/>
    <p:sldId id="3184" r:id="rId118"/>
    <p:sldId id="404" r:id="rId119"/>
    <p:sldId id="274" r:id="rId120"/>
    <p:sldId id="405" r:id="rId121"/>
    <p:sldId id="303" r:id="rId122"/>
    <p:sldId id="406" r:id="rId123"/>
    <p:sldId id="3185" r:id="rId124"/>
    <p:sldId id="459" r:id="rId125"/>
    <p:sldId id="411" r:id="rId126"/>
    <p:sldId id="276" r:id="rId127"/>
    <p:sldId id="412" r:id="rId128"/>
    <p:sldId id="306" r:id="rId129"/>
    <p:sldId id="307" r:id="rId130"/>
    <p:sldId id="710" r:id="rId131"/>
    <p:sldId id="1728" r:id="rId132"/>
    <p:sldId id="2746" r:id="rId133"/>
    <p:sldId id="3008" r:id="rId134"/>
    <p:sldId id="3009" r:id="rId135"/>
    <p:sldId id="3180" r:id="rId136"/>
    <p:sldId id="3181" r:id="rId137"/>
    <p:sldId id="3182" r:id="rId138"/>
    <p:sldId id="413" r:id="rId139"/>
    <p:sldId id="409" r:id="rId140"/>
    <p:sldId id="415" r:id="rId141"/>
    <p:sldId id="3186" r:id="rId142"/>
    <p:sldId id="416" r:id="rId143"/>
    <p:sldId id="257" r:id="rId144"/>
    <p:sldId id="417" r:id="rId145"/>
    <p:sldId id="408" r:id="rId146"/>
    <p:sldId id="418" r:id="rId147"/>
    <p:sldId id="423" r:id="rId148"/>
    <p:sldId id="419" r:id="rId149"/>
    <p:sldId id="304" r:id="rId150"/>
    <p:sldId id="420" r:id="rId151"/>
    <p:sldId id="284" r:id="rId152"/>
    <p:sldId id="427" r:id="rId153"/>
    <p:sldId id="410" r:id="rId154"/>
    <p:sldId id="428" r:id="rId155"/>
    <p:sldId id="3187" r:id="rId156"/>
    <p:sldId id="429" r:id="rId157"/>
    <p:sldId id="314" r:id="rId158"/>
    <p:sldId id="430" r:id="rId159"/>
    <p:sldId id="305" r:id="rId160"/>
    <p:sldId id="431" r:id="rId161"/>
    <p:sldId id="432" r:id="rId162"/>
    <p:sldId id="553" r:id="rId163"/>
    <p:sldId id="433" r:id="rId164"/>
    <p:sldId id="561" r:id="rId165"/>
    <p:sldId id="434" r:id="rId166"/>
    <p:sldId id="435" r:id="rId167"/>
    <p:sldId id="436" r:id="rId168"/>
    <p:sldId id="3226" r:id="rId169"/>
    <p:sldId id="554" r:id="rId170"/>
    <p:sldId id="555" r:id="rId171"/>
    <p:sldId id="279" r:id="rId172"/>
    <p:sldId id="438" r:id="rId173"/>
    <p:sldId id="277" r:id="rId174"/>
    <p:sldId id="424" r:id="rId175"/>
    <p:sldId id="287" r:id="rId176"/>
    <p:sldId id="440" r:id="rId177"/>
    <p:sldId id="446" r:id="rId178"/>
    <p:sldId id="441" r:id="rId179"/>
    <p:sldId id="447" r:id="rId180"/>
    <p:sldId id="442" r:id="rId181"/>
    <p:sldId id="286" r:id="rId182"/>
    <p:sldId id="443" r:id="rId183"/>
    <p:sldId id="259" r:id="rId184"/>
    <p:sldId id="522" r:id="rId185"/>
    <p:sldId id="523" r:id="rId186"/>
    <p:sldId id="444" r:id="rId187"/>
    <p:sldId id="315" r:id="rId188"/>
    <p:sldId id="439" r:id="rId189"/>
    <p:sldId id="564" r:id="rId190"/>
    <p:sldId id="363" r:id="rId191"/>
    <p:sldId id="258" r:id="rId192"/>
    <p:sldId id="3190" r:id="rId193"/>
    <p:sldId id="272" r:id="rId194"/>
    <p:sldId id="273" r:id="rId195"/>
    <p:sldId id="3191" r:id="rId196"/>
    <p:sldId id="3192" r:id="rId197"/>
    <p:sldId id="260" r:id="rId198"/>
    <p:sldId id="262" r:id="rId199"/>
    <p:sldId id="3193" r:id="rId200"/>
    <p:sldId id="3194" r:id="rId201"/>
    <p:sldId id="3195" r:id="rId202"/>
    <p:sldId id="3196" r:id="rId203"/>
    <p:sldId id="3197" r:id="rId204"/>
    <p:sldId id="3198" r:id="rId205"/>
    <p:sldId id="3199" r:id="rId206"/>
    <p:sldId id="270" r:id="rId207"/>
    <p:sldId id="271" r:id="rId208"/>
    <p:sldId id="3200" r:id="rId209"/>
    <p:sldId id="3201" r:id="rId210"/>
    <p:sldId id="278" r:id="rId211"/>
    <p:sldId id="3202" r:id="rId212"/>
    <p:sldId id="280" r:id="rId213"/>
    <p:sldId id="3203" r:id="rId214"/>
    <p:sldId id="445" r:id="rId215"/>
    <p:sldId id="282" r:id="rId216"/>
    <p:sldId id="448" r:id="rId217"/>
    <p:sldId id="283" r:id="rId218"/>
    <p:sldId id="289" r:id="rId219"/>
    <p:sldId id="359" r:id="rId220"/>
    <p:sldId id="360" r:id="rId221"/>
    <p:sldId id="365" r:id="rId222"/>
    <p:sldId id="366" r:id="rId223"/>
    <p:sldId id="290" r:id="rId224"/>
    <p:sldId id="352" r:id="rId225"/>
    <p:sldId id="292" r:id="rId226"/>
    <p:sldId id="357" r:id="rId227"/>
    <p:sldId id="291" r:id="rId228"/>
    <p:sldId id="358" r:id="rId229"/>
    <p:sldId id="381" r:id="rId230"/>
    <p:sldId id="382" r:id="rId231"/>
    <p:sldId id="380" r:id="rId232"/>
    <p:sldId id="325" r:id="rId233"/>
    <p:sldId id="355" r:id="rId234"/>
    <p:sldId id="378" r:id="rId235"/>
    <p:sldId id="379" r:id="rId236"/>
    <p:sldId id="293" r:id="rId237"/>
    <p:sldId id="347" r:id="rId238"/>
    <p:sldId id="348" r:id="rId239"/>
    <p:sldId id="349" r:id="rId240"/>
    <p:sldId id="350" r:id="rId241"/>
    <p:sldId id="312" r:id="rId242"/>
    <p:sldId id="351" r:id="rId243"/>
    <p:sldId id="449" r:id="rId244"/>
    <p:sldId id="320" r:id="rId245"/>
    <p:sldId id="367" r:id="rId246"/>
    <p:sldId id="368" r:id="rId247"/>
    <p:sldId id="369" r:id="rId248"/>
    <p:sldId id="370" r:id="rId249"/>
    <p:sldId id="371" r:id="rId250"/>
    <p:sldId id="372" r:id="rId251"/>
    <p:sldId id="373" r:id="rId252"/>
    <p:sldId id="374" r:id="rId253"/>
    <p:sldId id="375" r:id="rId254"/>
    <p:sldId id="376" r:id="rId255"/>
    <p:sldId id="377" r:id="rId256"/>
    <p:sldId id="294" r:id="rId257"/>
    <p:sldId id="346" r:id="rId258"/>
    <p:sldId id="295" r:id="rId259"/>
    <p:sldId id="383" r:id="rId260"/>
    <p:sldId id="345" r:id="rId261"/>
    <p:sldId id="384" r:id="rId262"/>
    <p:sldId id="296" r:id="rId263"/>
    <p:sldId id="311" r:id="rId264"/>
    <p:sldId id="354" r:id="rId265"/>
    <p:sldId id="385" r:id="rId266"/>
    <p:sldId id="353" r:id="rId267"/>
    <p:sldId id="326" r:id="rId268"/>
    <p:sldId id="343" r:id="rId269"/>
    <p:sldId id="327" r:id="rId270"/>
    <p:sldId id="328" r:id="rId271"/>
    <p:sldId id="329" r:id="rId272"/>
    <p:sldId id="3204" r:id="rId273"/>
    <p:sldId id="3205" r:id="rId274"/>
    <p:sldId id="3206" r:id="rId275"/>
    <p:sldId id="3207" r:id="rId276"/>
    <p:sldId id="565" r:id="rId277"/>
    <p:sldId id="3215" r:id="rId278"/>
    <p:sldId id="3216" r:id="rId279"/>
    <p:sldId id="3217" r:id="rId280"/>
    <p:sldId id="3218" r:id="rId281"/>
    <p:sldId id="450" r:id="rId282"/>
    <p:sldId id="275" r:id="rId283"/>
    <p:sldId id="281" r:id="rId284"/>
    <p:sldId id="308" r:id="rId285"/>
    <p:sldId id="309" r:id="rId286"/>
    <p:sldId id="310" r:id="rId287"/>
    <p:sldId id="562" r:id="rId288"/>
    <p:sldId id="563" r:id="rId289"/>
    <p:sldId id="313" r:id="rId290"/>
    <p:sldId id="559" r:id="rId291"/>
    <p:sldId id="560" r:id="rId292"/>
    <p:sldId id="3219" r:id="rId293"/>
    <p:sldId id="3220" r:id="rId294"/>
    <p:sldId id="3221" r:id="rId295"/>
    <p:sldId id="3222" r:id="rId296"/>
    <p:sldId id="3223" r:id="rId297"/>
    <p:sldId id="451" r:id="rId298"/>
    <p:sldId id="454" r:id="rId299"/>
    <p:sldId id="3224" r:id="rId300"/>
    <p:sldId id="556" r:id="rId301"/>
    <p:sldId id="557" r:id="rId302"/>
    <p:sldId id="500" r:id="rId303"/>
    <p:sldId id="501" r:id="rId304"/>
    <p:sldId id="452" r:id="rId305"/>
    <p:sldId id="453" r:id="rId306"/>
    <p:sldId id="455" r:id="rId307"/>
    <p:sldId id="456" r:id="rId308"/>
    <p:sldId id="457" r:id="rId309"/>
    <p:sldId id="333" r:id="rId310"/>
    <p:sldId id="390" r:id="rId311"/>
  </p:sldIdLst>
  <p:sldSz cx="9144000" cy="6858000" type="screen4x3"/>
  <p:notesSz cx="6858000" cy="9144000"/>
  <p:defaultTextStyle>
    <a:defPPr>
      <a:defRPr lang="en-US"/>
    </a:defPPr>
    <a:lvl1pPr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5883BE8-F015-D749-8B82-964E6D13FFFD}">
          <p14:sldIdLst>
            <p14:sldId id="460"/>
            <p14:sldId id="461"/>
            <p14:sldId id="462"/>
            <p14:sldId id="1816"/>
            <p14:sldId id="464"/>
            <p14:sldId id="465"/>
            <p14:sldId id="466"/>
            <p14:sldId id="1817"/>
            <p14:sldId id="1818"/>
            <p14:sldId id="469"/>
            <p14:sldId id="470"/>
            <p14:sldId id="502"/>
            <p14:sldId id="504"/>
            <p14:sldId id="510"/>
            <p14:sldId id="507"/>
            <p14:sldId id="508"/>
            <p14:sldId id="519"/>
            <p14:sldId id="1819"/>
            <p14:sldId id="3225"/>
            <p14:sldId id="521"/>
          </p14:sldIdLst>
        </p14:section>
        <p14:section name="Introduction" id="{9F7C0559-877B-AE4F-9500-CD03CFAFB99E}">
          <p14:sldIdLst>
            <p14:sldId id="321"/>
            <p14:sldId id="322"/>
            <p14:sldId id="5198"/>
            <p14:sldId id="458"/>
            <p14:sldId id="4737"/>
            <p14:sldId id="263"/>
            <p14:sldId id="264"/>
            <p14:sldId id="265"/>
            <p14:sldId id="266"/>
            <p14:sldId id="267"/>
            <p14:sldId id="495"/>
            <p14:sldId id="5197"/>
            <p14:sldId id="3227"/>
            <p14:sldId id="5199"/>
            <p14:sldId id="5200"/>
            <p14:sldId id="5201"/>
            <p14:sldId id="5202"/>
          </p14:sldIdLst>
        </p14:section>
        <p14:section name="Sermon" id="{F1A2DA63-77FA-0646-85F2-11CCEDA04614}">
          <p14:sldIdLst>
            <p14:sldId id="524"/>
            <p14:sldId id="525"/>
            <p14:sldId id="526"/>
            <p14:sldId id="527"/>
            <p14:sldId id="3208"/>
            <p14:sldId id="529"/>
            <p14:sldId id="530"/>
            <p14:sldId id="531"/>
            <p14:sldId id="3209"/>
          </p14:sldIdLst>
        </p14:section>
        <p14:section name="Chapters" id="{4AA294CD-A8FC-C247-9F56-3C12495BEE75}">
          <p14:sldIdLst>
            <p14:sldId id="533"/>
            <p14:sldId id="319"/>
            <p14:sldId id="534"/>
            <p14:sldId id="535"/>
            <p14:sldId id="536"/>
            <p14:sldId id="537"/>
            <p14:sldId id="538"/>
            <p14:sldId id="268"/>
            <p14:sldId id="269"/>
            <p14:sldId id="337"/>
            <p14:sldId id="3210"/>
            <p14:sldId id="539"/>
            <p14:sldId id="540"/>
            <p14:sldId id="541"/>
            <p14:sldId id="542"/>
            <p14:sldId id="543"/>
            <p14:sldId id="544"/>
            <p14:sldId id="3211"/>
            <p14:sldId id="3212"/>
            <p14:sldId id="547"/>
            <p14:sldId id="3213"/>
            <p14:sldId id="549"/>
            <p14:sldId id="550"/>
            <p14:sldId id="3214"/>
            <p14:sldId id="3183"/>
            <p14:sldId id="397"/>
            <p14:sldId id="301"/>
            <p14:sldId id="426"/>
            <p14:sldId id="398"/>
            <p14:sldId id="335"/>
            <p14:sldId id="399"/>
            <p14:sldId id="285"/>
            <p14:sldId id="400"/>
            <p14:sldId id="330"/>
            <p14:sldId id="401"/>
            <p14:sldId id="302"/>
            <p14:sldId id="402"/>
            <p14:sldId id="3184"/>
            <p14:sldId id="404"/>
            <p14:sldId id="274"/>
            <p14:sldId id="405"/>
            <p14:sldId id="303"/>
            <p14:sldId id="406"/>
            <p14:sldId id="3185"/>
            <p14:sldId id="459"/>
            <p14:sldId id="411"/>
            <p14:sldId id="276"/>
            <p14:sldId id="412"/>
            <p14:sldId id="306"/>
            <p14:sldId id="307"/>
            <p14:sldId id="710"/>
            <p14:sldId id="1728"/>
            <p14:sldId id="2746"/>
            <p14:sldId id="3008"/>
            <p14:sldId id="3009"/>
            <p14:sldId id="3180"/>
            <p14:sldId id="3181"/>
            <p14:sldId id="3182"/>
            <p14:sldId id="413"/>
            <p14:sldId id="409"/>
            <p14:sldId id="415"/>
            <p14:sldId id="3186"/>
            <p14:sldId id="416"/>
            <p14:sldId id="257"/>
            <p14:sldId id="417"/>
            <p14:sldId id="408"/>
            <p14:sldId id="418"/>
            <p14:sldId id="423"/>
            <p14:sldId id="419"/>
            <p14:sldId id="304"/>
            <p14:sldId id="420"/>
            <p14:sldId id="284"/>
            <p14:sldId id="427"/>
            <p14:sldId id="410"/>
            <p14:sldId id="428"/>
            <p14:sldId id="3187"/>
            <p14:sldId id="429"/>
            <p14:sldId id="314"/>
            <p14:sldId id="430"/>
            <p14:sldId id="305"/>
            <p14:sldId id="431"/>
            <p14:sldId id="432"/>
            <p14:sldId id="553"/>
            <p14:sldId id="433"/>
            <p14:sldId id="561"/>
            <p14:sldId id="434"/>
            <p14:sldId id="435"/>
            <p14:sldId id="436"/>
            <p14:sldId id="3226"/>
            <p14:sldId id="554"/>
            <p14:sldId id="555"/>
            <p14:sldId id="279"/>
            <p14:sldId id="438"/>
            <p14:sldId id="277"/>
            <p14:sldId id="424"/>
            <p14:sldId id="287"/>
            <p14:sldId id="440"/>
            <p14:sldId id="446"/>
            <p14:sldId id="441"/>
            <p14:sldId id="447"/>
            <p14:sldId id="442"/>
            <p14:sldId id="286"/>
            <p14:sldId id="443"/>
            <p14:sldId id="259"/>
            <p14:sldId id="522"/>
            <p14:sldId id="523"/>
            <p14:sldId id="444"/>
            <p14:sldId id="315"/>
            <p14:sldId id="439"/>
            <p14:sldId id="564"/>
            <p14:sldId id="363"/>
            <p14:sldId id="258"/>
            <p14:sldId id="3190"/>
            <p14:sldId id="272"/>
            <p14:sldId id="273"/>
            <p14:sldId id="3191"/>
            <p14:sldId id="3192"/>
            <p14:sldId id="260"/>
            <p14:sldId id="262"/>
            <p14:sldId id="3193"/>
            <p14:sldId id="3194"/>
            <p14:sldId id="3195"/>
            <p14:sldId id="3196"/>
            <p14:sldId id="3197"/>
            <p14:sldId id="3198"/>
            <p14:sldId id="3199"/>
            <p14:sldId id="270"/>
            <p14:sldId id="271"/>
            <p14:sldId id="3200"/>
            <p14:sldId id="3201"/>
            <p14:sldId id="278"/>
            <p14:sldId id="3202"/>
            <p14:sldId id="280"/>
            <p14:sldId id="3203"/>
            <p14:sldId id="445"/>
            <p14:sldId id="282"/>
            <p14:sldId id="448"/>
            <p14:sldId id="283"/>
            <p14:sldId id="289"/>
            <p14:sldId id="359"/>
            <p14:sldId id="360"/>
            <p14:sldId id="365"/>
            <p14:sldId id="366"/>
            <p14:sldId id="290"/>
            <p14:sldId id="352"/>
            <p14:sldId id="292"/>
            <p14:sldId id="357"/>
            <p14:sldId id="291"/>
            <p14:sldId id="358"/>
            <p14:sldId id="381"/>
            <p14:sldId id="382"/>
            <p14:sldId id="380"/>
            <p14:sldId id="325"/>
            <p14:sldId id="355"/>
            <p14:sldId id="378"/>
            <p14:sldId id="379"/>
            <p14:sldId id="293"/>
            <p14:sldId id="347"/>
            <p14:sldId id="348"/>
            <p14:sldId id="349"/>
            <p14:sldId id="350"/>
            <p14:sldId id="312"/>
            <p14:sldId id="351"/>
            <p14:sldId id="449"/>
            <p14:sldId id="320"/>
            <p14:sldId id="367"/>
            <p14:sldId id="368"/>
            <p14:sldId id="369"/>
            <p14:sldId id="370"/>
            <p14:sldId id="371"/>
            <p14:sldId id="372"/>
            <p14:sldId id="373"/>
            <p14:sldId id="374"/>
            <p14:sldId id="375"/>
            <p14:sldId id="376"/>
            <p14:sldId id="377"/>
            <p14:sldId id="294"/>
            <p14:sldId id="346"/>
            <p14:sldId id="295"/>
            <p14:sldId id="383"/>
            <p14:sldId id="345"/>
            <p14:sldId id="384"/>
            <p14:sldId id="296"/>
            <p14:sldId id="311"/>
            <p14:sldId id="354"/>
            <p14:sldId id="385"/>
            <p14:sldId id="353"/>
            <p14:sldId id="326"/>
            <p14:sldId id="343"/>
            <p14:sldId id="327"/>
            <p14:sldId id="328"/>
            <p14:sldId id="329"/>
            <p14:sldId id="3204"/>
            <p14:sldId id="3205"/>
            <p14:sldId id="3206"/>
            <p14:sldId id="3207"/>
            <p14:sldId id="565"/>
            <p14:sldId id="3215"/>
            <p14:sldId id="3216"/>
            <p14:sldId id="3217"/>
            <p14:sldId id="3218"/>
            <p14:sldId id="450"/>
            <p14:sldId id="275"/>
            <p14:sldId id="281"/>
            <p14:sldId id="308"/>
            <p14:sldId id="309"/>
            <p14:sldId id="310"/>
            <p14:sldId id="562"/>
            <p14:sldId id="563"/>
            <p14:sldId id="313"/>
            <p14:sldId id="559"/>
          </p14:sldIdLst>
        </p14:section>
        <p14:section name="Conclusion" id="{43AD0C81-58FC-6848-B8EF-F77D9D44C24E}">
          <p14:sldIdLst>
            <p14:sldId id="560"/>
            <p14:sldId id="3219"/>
            <p14:sldId id="3220"/>
            <p14:sldId id="3221"/>
            <p14:sldId id="3222"/>
            <p14:sldId id="3223"/>
            <p14:sldId id="451"/>
            <p14:sldId id="454"/>
            <p14:sldId id="3224"/>
            <p14:sldId id="556"/>
            <p14:sldId id="557"/>
            <p14:sldId id="500"/>
            <p14:sldId id="501"/>
          </p14:sldIdLst>
        </p14:section>
        <p14:section name="Supplements" id="{622337F3-7988-084A-BAB8-116435CBDC5A}">
          <p14:sldIdLst>
            <p14:sldId id="452"/>
            <p14:sldId id="453"/>
            <p14:sldId id="455"/>
            <p14:sldId id="456"/>
            <p14:sldId id="457"/>
            <p14:sldId id="333"/>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4F1"/>
    <a:srgbClr val="07FFFF"/>
    <a:srgbClr val="A9C0C8"/>
    <a:srgbClr val="283B42"/>
    <a:srgbClr val="804000"/>
    <a:srgbClr val="004B00"/>
    <a:srgbClr val="660033"/>
    <a:srgbClr val="FF00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53" autoAdjust="0"/>
    <p:restoredTop sz="65591" autoAdjust="0"/>
  </p:normalViewPr>
  <p:slideViewPr>
    <p:cSldViewPr>
      <p:cViewPr varScale="1">
        <p:scale>
          <a:sx n="89" d="100"/>
          <a:sy n="89" d="100"/>
        </p:scale>
        <p:origin x="160" y="472"/>
      </p:cViewPr>
      <p:guideLst>
        <p:guide orient="horz" pos="2160"/>
        <p:guide pos="2880"/>
      </p:guideLst>
    </p:cSldViewPr>
  </p:slideViewPr>
  <p:outlineViewPr>
    <p:cViewPr>
      <p:scale>
        <a:sx n="33" d="100"/>
        <a:sy n="33" d="100"/>
      </p:scale>
      <p:origin x="0" y="10784"/>
    </p:cViewPr>
  </p:outlineViewPr>
  <p:notesTextViewPr>
    <p:cViewPr>
      <p:scale>
        <a:sx n="140" d="100"/>
        <a:sy n="140" d="100"/>
      </p:scale>
      <p:origin x="0" y="0"/>
    </p:cViewPr>
  </p:notesTextViewPr>
  <p:sorterViewPr>
    <p:cViewPr varScale="1">
      <p:scale>
        <a:sx n="50" d="100"/>
        <a:sy n="50" d="100"/>
      </p:scale>
      <p:origin x="0" y="2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99" Type="http://schemas.openxmlformats.org/officeDocument/2006/relationships/slide" Target="slides/slide265.xml"/><Relationship Id="rId21" Type="http://schemas.openxmlformats.org/officeDocument/2006/relationships/slideMaster" Target="slideMasters/slideMaster21.xml"/><Relationship Id="rId63" Type="http://schemas.openxmlformats.org/officeDocument/2006/relationships/slide" Target="slides/slide29.xml"/><Relationship Id="rId159" Type="http://schemas.openxmlformats.org/officeDocument/2006/relationships/slide" Target="slides/slide125.xml"/><Relationship Id="rId170" Type="http://schemas.openxmlformats.org/officeDocument/2006/relationships/slide" Target="slides/slide136.xml"/><Relationship Id="rId226" Type="http://schemas.openxmlformats.org/officeDocument/2006/relationships/slide" Target="slides/slide192.xml"/><Relationship Id="rId268" Type="http://schemas.openxmlformats.org/officeDocument/2006/relationships/slide" Target="slides/slide234.xml"/><Relationship Id="rId32" Type="http://schemas.openxmlformats.org/officeDocument/2006/relationships/slideMaster" Target="slideMasters/slideMaster32.xml"/><Relationship Id="rId74" Type="http://schemas.openxmlformats.org/officeDocument/2006/relationships/slide" Target="slides/slide40.xml"/><Relationship Id="rId128" Type="http://schemas.openxmlformats.org/officeDocument/2006/relationships/slide" Target="slides/slide94.xml"/><Relationship Id="rId5" Type="http://schemas.openxmlformats.org/officeDocument/2006/relationships/slideMaster" Target="slideMasters/slideMaster5.xml"/><Relationship Id="rId181" Type="http://schemas.openxmlformats.org/officeDocument/2006/relationships/slide" Target="slides/slide147.xml"/><Relationship Id="rId237" Type="http://schemas.openxmlformats.org/officeDocument/2006/relationships/slide" Target="slides/slide203.xml"/><Relationship Id="rId279" Type="http://schemas.openxmlformats.org/officeDocument/2006/relationships/slide" Target="slides/slide245.xml"/><Relationship Id="rId43" Type="http://schemas.openxmlformats.org/officeDocument/2006/relationships/slide" Target="slides/slide9.xml"/><Relationship Id="rId139" Type="http://schemas.openxmlformats.org/officeDocument/2006/relationships/slide" Target="slides/slide105.xml"/><Relationship Id="rId290" Type="http://schemas.openxmlformats.org/officeDocument/2006/relationships/slide" Target="slides/slide256.xml"/><Relationship Id="rId304" Type="http://schemas.openxmlformats.org/officeDocument/2006/relationships/slide" Target="slides/slide270.xml"/><Relationship Id="rId85" Type="http://schemas.openxmlformats.org/officeDocument/2006/relationships/slide" Target="slides/slide51.xml"/><Relationship Id="rId150" Type="http://schemas.openxmlformats.org/officeDocument/2006/relationships/slide" Target="slides/slide116.xml"/><Relationship Id="rId192" Type="http://schemas.openxmlformats.org/officeDocument/2006/relationships/slide" Target="slides/slide158.xml"/><Relationship Id="rId206" Type="http://schemas.openxmlformats.org/officeDocument/2006/relationships/slide" Target="slides/slide172.xml"/><Relationship Id="rId248" Type="http://schemas.openxmlformats.org/officeDocument/2006/relationships/slide" Target="slides/slide214.xml"/><Relationship Id="rId12" Type="http://schemas.openxmlformats.org/officeDocument/2006/relationships/slideMaster" Target="slideMasters/slideMaster12.xml"/><Relationship Id="rId108" Type="http://schemas.openxmlformats.org/officeDocument/2006/relationships/slide" Target="slides/slide74.xml"/><Relationship Id="rId315" Type="http://schemas.openxmlformats.org/officeDocument/2006/relationships/theme" Target="theme/theme1.xml"/><Relationship Id="rId54" Type="http://schemas.openxmlformats.org/officeDocument/2006/relationships/slide" Target="slides/slide20.xml"/><Relationship Id="rId96" Type="http://schemas.openxmlformats.org/officeDocument/2006/relationships/slide" Target="slides/slide62.xml"/><Relationship Id="rId161" Type="http://schemas.openxmlformats.org/officeDocument/2006/relationships/slide" Target="slides/slide127.xml"/><Relationship Id="rId217" Type="http://schemas.openxmlformats.org/officeDocument/2006/relationships/slide" Target="slides/slide183.xml"/><Relationship Id="rId259" Type="http://schemas.openxmlformats.org/officeDocument/2006/relationships/slide" Target="slides/slide225.xml"/><Relationship Id="rId23" Type="http://schemas.openxmlformats.org/officeDocument/2006/relationships/slideMaster" Target="slideMasters/slideMaster23.xml"/><Relationship Id="rId119" Type="http://schemas.openxmlformats.org/officeDocument/2006/relationships/slide" Target="slides/slide85.xml"/><Relationship Id="rId270" Type="http://schemas.openxmlformats.org/officeDocument/2006/relationships/slide" Target="slides/slide236.xml"/><Relationship Id="rId65" Type="http://schemas.openxmlformats.org/officeDocument/2006/relationships/slide" Target="slides/slide31.xml"/><Relationship Id="rId130" Type="http://schemas.openxmlformats.org/officeDocument/2006/relationships/slide" Target="slides/slide96.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228" Type="http://schemas.openxmlformats.org/officeDocument/2006/relationships/slide" Target="slides/slide194.xml"/><Relationship Id="rId249" Type="http://schemas.openxmlformats.org/officeDocument/2006/relationships/slide" Target="slides/slide215.xml"/><Relationship Id="rId13" Type="http://schemas.openxmlformats.org/officeDocument/2006/relationships/slideMaster" Target="slideMasters/slideMaster13.xml"/><Relationship Id="rId109" Type="http://schemas.openxmlformats.org/officeDocument/2006/relationships/slide" Target="slides/slide75.xml"/><Relationship Id="rId260" Type="http://schemas.openxmlformats.org/officeDocument/2006/relationships/slide" Target="slides/slide226.xml"/><Relationship Id="rId281" Type="http://schemas.openxmlformats.org/officeDocument/2006/relationships/slide" Target="slides/slide247.xml"/><Relationship Id="rId316" Type="http://schemas.openxmlformats.org/officeDocument/2006/relationships/tableStyles" Target="tableStyles.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18" Type="http://schemas.openxmlformats.org/officeDocument/2006/relationships/slide" Target="slides/slide184.xml"/><Relationship Id="rId239" Type="http://schemas.openxmlformats.org/officeDocument/2006/relationships/slide" Target="slides/slide205.xml"/><Relationship Id="rId250" Type="http://schemas.openxmlformats.org/officeDocument/2006/relationships/slide" Target="slides/slide216.xml"/><Relationship Id="rId271" Type="http://schemas.openxmlformats.org/officeDocument/2006/relationships/slide" Target="slides/slide237.xml"/><Relationship Id="rId292" Type="http://schemas.openxmlformats.org/officeDocument/2006/relationships/slide" Target="slides/slide258.xml"/><Relationship Id="rId306" Type="http://schemas.openxmlformats.org/officeDocument/2006/relationships/slide" Target="slides/slide272.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229" Type="http://schemas.openxmlformats.org/officeDocument/2006/relationships/slide" Target="slides/slide195.xml"/><Relationship Id="rId240" Type="http://schemas.openxmlformats.org/officeDocument/2006/relationships/slide" Target="slides/slide206.xml"/><Relationship Id="rId261" Type="http://schemas.openxmlformats.org/officeDocument/2006/relationships/slide" Target="slides/slide227.xml"/><Relationship Id="rId14" Type="http://schemas.openxmlformats.org/officeDocument/2006/relationships/slideMaster" Target="slideMasters/slideMaster14.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282" Type="http://schemas.openxmlformats.org/officeDocument/2006/relationships/slide" Target="slides/slide248.xml"/><Relationship Id="rId8" Type="http://schemas.openxmlformats.org/officeDocument/2006/relationships/slideMaster" Target="slideMasters/slideMaster8.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219" Type="http://schemas.openxmlformats.org/officeDocument/2006/relationships/slide" Target="slides/slide185.xml"/><Relationship Id="rId230" Type="http://schemas.openxmlformats.org/officeDocument/2006/relationships/slide" Target="slides/slide196.xml"/><Relationship Id="rId251" Type="http://schemas.openxmlformats.org/officeDocument/2006/relationships/slide" Target="slides/slide217.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272" Type="http://schemas.openxmlformats.org/officeDocument/2006/relationships/slide" Target="slides/slide238.xml"/><Relationship Id="rId293" Type="http://schemas.openxmlformats.org/officeDocument/2006/relationships/slide" Target="slides/slide259.xml"/><Relationship Id="rId307" Type="http://schemas.openxmlformats.org/officeDocument/2006/relationships/slide" Target="slides/slide273.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95" Type="http://schemas.openxmlformats.org/officeDocument/2006/relationships/slide" Target="slides/slide161.xml"/><Relationship Id="rId209" Type="http://schemas.openxmlformats.org/officeDocument/2006/relationships/slide" Target="slides/slide175.xml"/><Relationship Id="rId220" Type="http://schemas.openxmlformats.org/officeDocument/2006/relationships/slide" Target="slides/slide186.xml"/><Relationship Id="rId241" Type="http://schemas.openxmlformats.org/officeDocument/2006/relationships/slide" Target="slides/slide20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262" Type="http://schemas.openxmlformats.org/officeDocument/2006/relationships/slide" Target="slides/slide228.xml"/><Relationship Id="rId283" Type="http://schemas.openxmlformats.org/officeDocument/2006/relationships/slide" Target="slides/slide249.xml"/><Relationship Id="rId78" Type="http://schemas.openxmlformats.org/officeDocument/2006/relationships/slide" Target="slides/slide44.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64" Type="http://schemas.openxmlformats.org/officeDocument/2006/relationships/slide" Target="slides/slide130.xml"/><Relationship Id="rId185" Type="http://schemas.openxmlformats.org/officeDocument/2006/relationships/slide" Target="slides/slide151.xml"/><Relationship Id="rId9" Type="http://schemas.openxmlformats.org/officeDocument/2006/relationships/slideMaster" Target="slideMasters/slideMaster9.xml"/><Relationship Id="rId210" Type="http://schemas.openxmlformats.org/officeDocument/2006/relationships/slide" Target="slides/slide176.xml"/><Relationship Id="rId26" Type="http://schemas.openxmlformats.org/officeDocument/2006/relationships/slideMaster" Target="slideMasters/slideMaster26.xml"/><Relationship Id="rId231" Type="http://schemas.openxmlformats.org/officeDocument/2006/relationships/slide" Target="slides/slide197.xml"/><Relationship Id="rId252" Type="http://schemas.openxmlformats.org/officeDocument/2006/relationships/slide" Target="slides/slide218.xml"/><Relationship Id="rId273" Type="http://schemas.openxmlformats.org/officeDocument/2006/relationships/slide" Target="slides/slide239.xml"/><Relationship Id="rId294" Type="http://schemas.openxmlformats.org/officeDocument/2006/relationships/slide" Target="slides/slide260.xml"/><Relationship Id="rId308" Type="http://schemas.openxmlformats.org/officeDocument/2006/relationships/slide" Target="slides/slide274.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221" Type="http://schemas.openxmlformats.org/officeDocument/2006/relationships/slide" Target="slides/slide187.xml"/><Relationship Id="rId242" Type="http://schemas.openxmlformats.org/officeDocument/2006/relationships/slide" Target="slides/slide208.xml"/><Relationship Id="rId263" Type="http://schemas.openxmlformats.org/officeDocument/2006/relationships/slide" Target="slides/slide229.xml"/><Relationship Id="rId284" Type="http://schemas.openxmlformats.org/officeDocument/2006/relationships/slide" Target="slides/slide250.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32" Type="http://schemas.openxmlformats.org/officeDocument/2006/relationships/slide" Target="slides/slide198.xml"/><Relationship Id="rId253" Type="http://schemas.openxmlformats.org/officeDocument/2006/relationships/slide" Target="slides/slide219.xml"/><Relationship Id="rId274" Type="http://schemas.openxmlformats.org/officeDocument/2006/relationships/slide" Target="slides/slide240.xml"/><Relationship Id="rId295" Type="http://schemas.openxmlformats.org/officeDocument/2006/relationships/slide" Target="slides/slide261.xml"/><Relationship Id="rId309" Type="http://schemas.openxmlformats.org/officeDocument/2006/relationships/slide" Target="slides/slide275.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222" Type="http://schemas.openxmlformats.org/officeDocument/2006/relationships/slide" Target="slides/slide188.xml"/><Relationship Id="rId243" Type="http://schemas.openxmlformats.org/officeDocument/2006/relationships/slide" Target="slides/slide209.xml"/><Relationship Id="rId264" Type="http://schemas.openxmlformats.org/officeDocument/2006/relationships/slide" Target="slides/slide230.xml"/><Relationship Id="rId285" Type="http://schemas.openxmlformats.org/officeDocument/2006/relationships/slide" Target="slides/slide251.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310" Type="http://schemas.openxmlformats.org/officeDocument/2006/relationships/slide" Target="slides/slide276.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slide" Target="slides/slide178.xml"/><Relationship Id="rId233" Type="http://schemas.openxmlformats.org/officeDocument/2006/relationships/slide" Target="slides/slide199.xml"/><Relationship Id="rId254" Type="http://schemas.openxmlformats.org/officeDocument/2006/relationships/slide" Target="slides/slide220.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275" Type="http://schemas.openxmlformats.org/officeDocument/2006/relationships/slide" Target="slides/slide241.xml"/><Relationship Id="rId296" Type="http://schemas.openxmlformats.org/officeDocument/2006/relationships/slide" Target="slides/slide262.xml"/><Relationship Id="rId300" Type="http://schemas.openxmlformats.org/officeDocument/2006/relationships/slide" Target="slides/slide266.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223" Type="http://schemas.openxmlformats.org/officeDocument/2006/relationships/slide" Target="slides/slide189.xml"/><Relationship Id="rId244" Type="http://schemas.openxmlformats.org/officeDocument/2006/relationships/slide" Target="slides/slide210.xml"/><Relationship Id="rId18" Type="http://schemas.openxmlformats.org/officeDocument/2006/relationships/slideMaster" Target="slideMasters/slideMaster18.xml"/><Relationship Id="rId39" Type="http://schemas.openxmlformats.org/officeDocument/2006/relationships/slide" Target="slides/slide5.xml"/><Relationship Id="rId265" Type="http://schemas.openxmlformats.org/officeDocument/2006/relationships/slide" Target="slides/slide231.xml"/><Relationship Id="rId286" Type="http://schemas.openxmlformats.org/officeDocument/2006/relationships/slide" Target="slides/slide252.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311" Type="http://schemas.openxmlformats.org/officeDocument/2006/relationships/slide" Target="slides/slide277.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34"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1.xml"/><Relationship Id="rId276" Type="http://schemas.openxmlformats.org/officeDocument/2006/relationships/slide" Target="slides/slide242.xml"/><Relationship Id="rId297" Type="http://schemas.openxmlformats.org/officeDocument/2006/relationships/slide" Target="slides/slide263.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301" Type="http://schemas.openxmlformats.org/officeDocument/2006/relationships/slide" Target="slides/slide267.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 Id="rId224" Type="http://schemas.openxmlformats.org/officeDocument/2006/relationships/slide" Target="slides/slide190.xml"/><Relationship Id="rId245" Type="http://schemas.openxmlformats.org/officeDocument/2006/relationships/slide" Target="slides/slide211.xml"/><Relationship Id="rId266" Type="http://schemas.openxmlformats.org/officeDocument/2006/relationships/slide" Target="slides/slide232.xml"/><Relationship Id="rId287" Type="http://schemas.openxmlformats.org/officeDocument/2006/relationships/slide" Target="slides/slide253.xml"/><Relationship Id="rId30" Type="http://schemas.openxmlformats.org/officeDocument/2006/relationships/slideMaster" Target="slideMasters/slideMaster30.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312" Type="http://schemas.openxmlformats.org/officeDocument/2006/relationships/notesMaster" Target="notesMasters/notesMaster1.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slide" Target="slides/slide180.xml"/><Relationship Id="rId235" Type="http://schemas.openxmlformats.org/officeDocument/2006/relationships/slide" Target="slides/slide201.xml"/><Relationship Id="rId256" Type="http://schemas.openxmlformats.org/officeDocument/2006/relationships/slide" Target="slides/slide222.xml"/><Relationship Id="rId277" Type="http://schemas.openxmlformats.org/officeDocument/2006/relationships/slide" Target="slides/slide243.xml"/><Relationship Id="rId298" Type="http://schemas.openxmlformats.org/officeDocument/2006/relationships/slide" Target="slides/slide264.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302" Type="http://schemas.openxmlformats.org/officeDocument/2006/relationships/slide" Target="slides/slide268.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179" Type="http://schemas.openxmlformats.org/officeDocument/2006/relationships/slide" Target="slides/slide145.xml"/><Relationship Id="rId190" Type="http://schemas.openxmlformats.org/officeDocument/2006/relationships/slide" Target="slides/slide156.xml"/><Relationship Id="rId204" Type="http://schemas.openxmlformats.org/officeDocument/2006/relationships/slide" Target="slides/slide170.xml"/><Relationship Id="rId225" Type="http://schemas.openxmlformats.org/officeDocument/2006/relationships/slide" Target="slides/slide191.xml"/><Relationship Id="rId246" Type="http://schemas.openxmlformats.org/officeDocument/2006/relationships/slide" Target="slides/slide212.xml"/><Relationship Id="rId267" Type="http://schemas.openxmlformats.org/officeDocument/2006/relationships/slide" Target="slides/slide233.xml"/><Relationship Id="rId288" Type="http://schemas.openxmlformats.org/officeDocument/2006/relationships/slide" Target="slides/slide254.xml"/><Relationship Id="rId106" Type="http://schemas.openxmlformats.org/officeDocument/2006/relationships/slide" Target="slides/slide72.xml"/><Relationship Id="rId127" Type="http://schemas.openxmlformats.org/officeDocument/2006/relationships/slide" Target="slides/slide93.xml"/><Relationship Id="rId31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94" Type="http://schemas.openxmlformats.org/officeDocument/2006/relationships/slide" Target="slides/slide60.xml"/><Relationship Id="rId148" Type="http://schemas.openxmlformats.org/officeDocument/2006/relationships/slide" Target="slides/slide114.xml"/><Relationship Id="rId169" Type="http://schemas.openxmlformats.org/officeDocument/2006/relationships/slide" Target="slides/slide135.xml"/><Relationship Id="rId4" Type="http://schemas.openxmlformats.org/officeDocument/2006/relationships/slideMaster" Target="slideMasters/slideMaster4.xml"/><Relationship Id="rId180" Type="http://schemas.openxmlformats.org/officeDocument/2006/relationships/slide" Target="slides/slide146.xml"/><Relationship Id="rId215" Type="http://schemas.openxmlformats.org/officeDocument/2006/relationships/slide" Target="slides/slide181.xml"/><Relationship Id="rId236" Type="http://schemas.openxmlformats.org/officeDocument/2006/relationships/slide" Target="slides/slide202.xml"/><Relationship Id="rId257" Type="http://schemas.openxmlformats.org/officeDocument/2006/relationships/slide" Target="slides/slide223.xml"/><Relationship Id="rId278" Type="http://schemas.openxmlformats.org/officeDocument/2006/relationships/slide" Target="slides/slide244.xml"/><Relationship Id="rId303" Type="http://schemas.openxmlformats.org/officeDocument/2006/relationships/slide" Target="slides/slide269.xml"/><Relationship Id="rId42" Type="http://schemas.openxmlformats.org/officeDocument/2006/relationships/slide" Target="slides/slide8.xml"/><Relationship Id="rId84" Type="http://schemas.openxmlformats.org/officeDocument/2006/relationships/slide" Target="slides/slide50.xml"/><Relationship Id="rId138" Type="http://schemas.openxmlformats.org/officeDocument/2006/relationships/slide" Target="slides/slide104.xml"/><Relationship Id="rId191" Type="http://schemas.openxmlformats.org/officeDocument/2006/relationships/slide" Target="slides/slide157.xml"/><Relationship Id="rId205" Type="http://schemas.openxmlformats.org/officeDocument/2006/relationships/slide" Target="slides/slide171.xml"/><Relationship Id="rId247" Type="http://schemas.openxmlformats.org/officeDocument/2006/relationships/slide" Target="slides/slide213.xml"/><Relationship Id="rId107" Type="http://schemas.openxmlformats.org/officeDocument/2006/relationships/slide" Target="slides/slide73.xml"/><Relationship Id="rId289" Type="http://schemas.openxmlformats.org/officeDocument/2006/relationships/slide" Target="slides/slide255.xml"/><Relationship Id="rId11" Type="http://schemas.openxmlformats.org/officeDocument/2006/relationships/slideMaster" Target="slideMasters/slideMaster11.xml"/><Relationship Id="rId53" Type="http://schemas.openxmlformats.org/officeDocument/2006/relationships/slide" Target="slides/slide19.xml"/><Relationship Id="rId149" Type="http://schemas.openxmlformats.org/officeDocument/2006/relationships/slide" Target="slides/slide115.xml"/><Relationship Id="rId314" Type="http://schemas.openxmlformats.org/officeDocument/2006/relationships/viewProps" Target="viewProps.xml"/><Relationship Id="rId95" Type="http://schemas.openxmlformats.org/officeDocument/2006/relationships/slide" Target="slides/slide61.xml"/><Relationship Id="rId160" Type="http://schemas.openxmlformats.org/officeDocument/2006/relationships/slide" Target="slides/slide126.xml"/><Relationship Id="rId216" Type="http://schemas.openxmlformats.org/officeDocument/2006/relationships/slide" Target="slides/slide182.xml"/><Relationship Id="rId258" Type="http://schemas.openxmlformats.org/officeDocument/2006/relationships/slide" Target="slides/slide224.xml"/><Relationship Id="rId22" Type="http://schemas.openxmlformats.org/officeDocument/2006/relationships/slideMaster" Target="slideMasters/slideMaster22.xml"/><Relationship Id="rId64" Type="http://schemas.openxmlformats.org/officeDocument/2006/relationships/slide" Target="slides/slide30.xml"/><Relationship Id="rId118" Type="http://schemas.openxmlformats.org/officeDocument/2006/relationships/slide" Target="slides/slide84.xml"/><Relationship Id="rId171" Type="http://schemas.openxmlformats.org/officeDocument/2006/relationships/slide" Target="slides/slide137.xml"/><Relationship Id="rId227" Type="http://schemas.openxmlformats.org/officeDocument/2006/relationships/slide" Target="slides/slide193.xml"/><Relationship Id="rId269" Type="http://schemas.openxmlformats.org/officeDocument/2006/relationships/slide" Target="slides/slide235.xml"/><Relationship Id="rId33" Type="http://schemas.openxmlformats.org/officeDocument/2006/relationships/slideMaster" Target="slideMasters/slideMaster33.xml"/><Relationship Id="rId129" Type="http://schemas.openxmlformats.org/officeDocument/2006/relationships/slide" Target="slides/slide95.xml"/><Relationship Id="rId280" Type="http://schemas.openxmlformats.org/officeDocument/2006/relationships/slide" Target="slides/slide246.xml"/><Relationship Id="rId75" Type="http://schemas.openxmlformats.org/officeDocument/2006/relationships/slide" Target="slides/slide41.xml"/><Relationship Id="rId140" Type="http://schemas.openxmlformats.org/officeDocument/2006/relationships/slide" Target="slides/slide106.xml"/><Relationship Id="rId182"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204.xml"/><Relationship Id="rId291" Type="http://schemas.openxmlformats.org/officeDocument/2006/relationships/slide" Target="slides/slide257.xml"/><Relationship Id="rId305" Type="http://schemas.openxmlformats.org/officeDocument/2006/relationships/slide" Target="slides/slide271.xml"/><Relationship Id="rId44" Type="http://schemas.openxmlformats.org/officeDocument/2006/relationships/slide" Target="slides/slide10.xml"/><Relationship Id="rId86" Type="http://schemas.openxmlformats.org/officeDocument/2006/relationships/slide" Target="slides/slide52.xml"/><Relationship Id="rId151"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543C6-462B-40E2-ABA5-1CDEFF2423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5429D7-9C18-4AE3-A724-6ABEF90FDB29}">
      <dgm:prSet phldrT="[Text]"/>
      <dgm:spPr/>
      <dgm:t>
        <a:bodyPr/>
        <a:lstStyle/>
        <a:p>
          <a:r>
            <a:rPr lang="en-GB" dirty="0"/>
            <a:t>Does Isaiah 53 speak of atonement for sin or physical healing?</a:t>
          </a:r>
          <a:endParaRPr lang="en-US" dirty="0"/>
        </a:p>
      </dgm:t>
    </dgm:pt>
    <dgm:pt modelId="{E60B2922-9D55-4999-A827-4F2F47282D2B}" type="parTrans" cxnId="{D23BDCBB-66CE-4EBF-9D5E-FE240DFE2CD1}">
      <dgm:prSet/>
      <dgm:spPr/>
      <dgm:t>
        <a:bodyPr/>
        <a:lstStyle/>
        <a:p>
          <a:endParaRPr lang="en-US"/>
        </a:p>
      </dgm:t>
    </dgm:pt>
    <dgm:pt modelId="{7A6B2353-B870-471D-BF4C-87779EEA9D4C}" type="sibTrans" cxnId="{D23BDCBB-66CE-4EBF-9D5E-FE240DFE2CD1}">
      <dgm:prSet/>
      <dgm:spPr/>
      <dgm:t>
        <a:bodyPr/>
        <a:lstStyle/>
        <a:p>
          <a:endParaRPr lang="en-US"/>
        </a:p>
      </dgm:t>
    </dgm:pt>
    <dgm:pt modelId="{3F8EA156-EF98-4C10-84F1-D6CF8D2A458E}" type="pres">
      <dgm:prSet presAssocID="{A4C543C6-462B-40E2-ABA5-1CDEFF242301}" presName="linear" presStyleCnt="0">
        <dgm:presLayoutVars>
          <dgm:animLvl val="lvl"/>
          <dgm:resizeHandles val="exact"/>
        </dgm:presLayoutVars>
      </dgm:prSet>
      <dgm:spPr/>
    </dgm:pt>
    <dgm:pt modelId="{6A5E6B2C-BDAE-4567-944A-90C2DE91BEB9}" type="pres">
      <dgm:prSet presAssocID="{A85429D7-9C18-4AE3-A724-6ABEF90FDB29}" presName="parentText" presStyleLbl="node1" presStyleIdx="0" presStyleCnt="1">
        <dgm:presLayoutVars>
          <dgm:chMax val="0"/>
          <dgm:bulletEnabled val="1"/>
        </dgm:presLayoutVars>
      </dgm:prSet>
      <dgm:spPr/>
    </dgm:pt>
  </dgm:ptLst>
  <dgm:cxnLst>
    <dgm:cxn modelId="{C0ACF09C-2A70-AE44-838C-2E6090191757}" type="presOf" srcId="{A85429D7-9C18-4AE3-A724-6ABEF90FDB29}" destId="{6A5E6B2C-BDAE-4567-944A-90C2DE91BEB9}" srcOrd="0" destOrd="0" presId="urn:microsoft.com/office/officeart/2005/8/layout/vList2"/>
    <dgm:cxn modelId="{D23BDCBB-66CE-4EBF-9D5E-FE240DFE2CD1}" srcId="{A4C543C6-462B-40E2-ABA5-1CDEFF242301}" destId="{A85429D7-9C18-4AE3-A724-6ABEF90FDB29}" srcOrd="0" destOrd="0" parTransId="{E60B2922-9D55-4999-A827-4F2F47282D2B}" sibTransId="{7A6B2353-B870-471D-BF4C-87779EEA9D4C}"/>
    <dgm:cxn modelId="{76C9A5FD-9444-B14D-B951-7FE4E0419D54}" type="presOf" srcId="{A4C543C6-462B-40E2-ABA5-1CDEFF242301}" destId="{3F8EA156-EF98-4C10-84F1-D6CF8D2A458E}" srcOrd="0" destOrd="0" presId="urn:microsoft.com/office/officeart/2005/8/layout/vList2"/>
    <dgm:cxn modelId="{852AB1A5-A906-2A46-8DAD-3350AEB50FA3}" type="presParOf" srcId="{3F8EA156-EF98-4C10-84F1-D6CF8D2A458E}" destId="{6A5E6B2C-BDAE-4567-944A-90C2DE91BEB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E6B2C-BDAE-4567-944A-90C2DE91BEB9}">
      <dsp:nvSpPr>
        <dsp:cNvPr id="0" name=""/>
        <dsp:cNvSpPr/>
      </dsp:nvSpPr>
      <dsp:spPr>
        <a:xfrm>
          <a:off x="0" y="169380"/>
          <a:ext cx="82296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Does Isaiah 53 speak of atonement for sin or physical healing?</a:t>
          </a:r>
          <a:endParaRPr lang="en-US" sz="2400" kern="1200" dirty="0"/>
        </a:p>
      </dsp:txBody>
      <dsp:txXfrm>
        <a:off x="28100" y="197480"/>
        <a:ext cx="817340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79"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Arial Narrow" pitchFamily="-105" charset="0"/>
                <a:ea typeface="Times New Roman" pitchFamily="-105" charset="0"/>
                <a:cs typeface="Times New Roman" pitchFamily="-105"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81"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8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Times New Roman" charset="0"/>
              </a:defRPr>
            </a:lvl1pPr>
          </a:lstStyle>
          <a:p>
            <a:pPr>
              <a:defRPr/>
            </a:pPr>
            <a:fld id="{A650FD30-C446-FA4F-9B38-783EC8AA97A2}" type="slidenum">
              <a:rPr lang="en-US"/>
              <a:pPr>
                <a:defRPr/>
              </a:pPr>
              <a:t>‹#›</a:t>
            </a:fld>
            <a:endParaRPr lang="en-US"/>
          </a:p>
        </p:txBody>
      </p:sp>
    </p:spTree>
    <p:extLst>
      <p:ext uri="{BB962C8B-B14F-4D97-AF65-F5344CB8AC3E}">
        <p14:creationId xmlns:p14="http://schemas.microsoft.com/office/powerpoint/2010/main" val="1579046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addresses the universal issue of how things go wrong in our world.</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a:t>
            </a:fld>
            <a:endParaRPr lang="en-US"/>
          </a:p>
        </p:txBody>
      </p:sp>
    </p:spTree>
    <p:extLst>
      <p:ext uri="{BB962C8B-B14F-4D97-AF65-F5344CB8AC3E}">
        <p14:creationId xmlns:p14="http://schemas.microsoft.com/office/powerpoint/2010/main" val="191965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10</a:t>
            </a:fld>
            <a:endParaRPr lang="en-US"/>
          </a:p>
        </p:txBody>
      </p:sp>
    </p:spTree>
    <p:extLst>
      <p:ext uri="{BB962C8B-B14F-4D97-AF65-F5344CB8AC3E}">
        <p14:creationId xmlns:p14="http://schemas.microsoft.com/office/powerpoint/2010/main" val="36303613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225</a:t>
            </a:fld>
            <a:endParaRPr lang="en-US"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226</a:t>
            </a:fld>
            <a:endParaRPr 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227</a:t>
            </a:fld>
            <a:endParaRPr 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235</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Bill Cooper, After the Flood (</a:t>
            </a:r>
            <a:r>
              <a:rPr lang="en-US" dirty="0" err="1">
                <a:latin typeface="Times New Roman" charset="0"/>
                <a:ea typeface="ＭＳ Ｐゴシック" charset="0"/>
                <a:cs typeface="ＭＳ Ｐゴシック" charset="0"/>
              </a:rPr>
              <a:t>Chicester</a:t>
            </a:r>
            <a:r>
              <a:rPr lang="en-US"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236</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237</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Huddleston is correct here in identifying Job's godly character that God shows to be able to overcome the trials.</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11</a:t>
            </a:fld>
            <a:endParaRPr lang="en-US"/>
          </a:p>
        </p:txBody>
      </p:sp>
    </p:spTree>
    <p:extLst>
      <p:ext uri="{BB962C8B-B14F-4D97-AF65-F5344CB8AC3E}">
        <p14:creationId xmlns:p14="http://schemas.microsoft.com/office/powerpoint/2010/main" val="2179744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238</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243</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3425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258</a:t>
            </a:fld>
            <a:endParaRPr lang="en-US" sz="1200">
              <a:cs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264</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a:t>
            </a:r>
            <a:r>
              <a:rPr lang="en-US" sz="1200" kern="1200">
                <a:solidFill>
                  <a:schemeClr val="tx1"/>
                </a:solidFill>
                <a:effectLst/>
                <a:latin typeface="Arial"/>
                <a:ea typeface="ＭＳ Ｐゴシック" pitchFamily="-105" charset="-128"/>
                <a:cs typeface="Arial"/>
              </a:rPr>
              <a:t>?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If God answered all our questions, then he would not be God. We would be God.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268</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cs typeface="ＭＳ Ｐゴシック" charset="0"/>
              </a:rPr>
              <a:t>Other translations say, "Cease striving</a:t>
            </a:r>
            <a:r>
              <a:rPr lang="mr-IN" dirty="0">
                <a:latin typeface="Arial" charset="0"/>
                <a:cs typeface="ＭＳ Ｐゴシック" charset="0"/>
              </a:rPr>
              <a:t>…</a:t>
            </a:r>
            <a:r>
              <a:rPr lang="en-US" dirty="0">
                <a:latin typeface="Arial" charset="0"/>
                <a:cs typeface="ＭＳ Ｐゴシック" charset="0"/>
              </a:rPr>
              <a:t>"</a:t>
            </a:r>
          </a:p>
          <a:p>
            <a:r>
              <a:rPr lang="en-US" dirty="0">
                <a:latin typeface="Arial" charset="0"/>
                <a:cs typeface="ＭＳ Ｐゴシック" charset="0"/>
              </a:rPr>
              <a:t>Only when we stop to listen will we hear from God.</a:t>
            </a:r>
          </a:p>
          <a:p>
            <a:r>
              <a:rPr lang="en-US" dirty="0">
                <a:latin typeface="Arial" charset="0"/>
                <a:cs typeface="ＭＳ Ｐゴシック" charset="0"/>
              </a:rPr>
              <a:t>Only when we hear from God—even hear God's silence—that we will know him as he truly is.</a:t>
            </a:r>
          </a:p>
          <a:p>
            <a:r>
              <a:rPr lang="en-US" dirty="0">
                <a:latin typeface="Arial" charset="0"/>
                <a:cs typeface="ＭＳ Ｐゴシック" charset="0"/>
              </a:rPr>
              <a:t>He is God. We are not. This is one of the basic rules of living in his universe.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273</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274</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in the book of Job is NOT “Why do the righteous suffer?” because this question is actually never answered in the book. Too often we say that Job teaches that righteous suffering produces character in us, but it never really says that. This is true theologically, but it isn’t taught in Job. To say such would be reading James 1:2-4 into Job.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7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human mind strives to answer why "righteous" people experience tragedy—but this answer is shrouded in darkness and thus is not comprehended by anyone except God. </a:t>
            </a:r>
          </a:p>
          <a:p>
            <a:endParaRPr lang="en-US" dirty="0"/>
          </a:p>
          <a:p>
            <a:r>
              <a:rPr lang="en-US" dirty="0"/>
              <a:t>We think God owes us a fair answer that makes sense to us, but we actually reject any answer he gives us because we think we deserve a life without difficulty. </a:t>
            </a:r>
          </a:p>
        </p:txBody>
      </p:sp>
    </p:spTree>
    <p:extLst>
      <p:ext uri="{BB962C8B-B14F-4D97-AF65-F5344CB8AC3E}">
        <p14:creationId xmlns:p14="http://schemas.microsoft.com/office/powerpoint/2010/main" val="3255933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49C4FAF-901B-2C41-8E2D-BAAD3ABEB3CC}" type="slidenum">
              <a:rPr lang="en-US" sz="1200"/>
              <a:pPr eaLnBrk="1" hangingPunct="1"/>
              <a:t>22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dirty="0">
                <a:latin typeface="Times New Roman" charset="0"/>
                <a:ea typeface="ＭＳ Ｐゴシック" charset="0"/>
                <a:cs typeface="ＭＳ Ｐゴシック" charset="0"/>
              </a:rPr>
              <a:t>In English, the 5 books progressively have longer names.</a:t>
            </a:r>
          </a:p>
          <a:p>
            <a:r>
              <a:rPr lang="en-US" dirty="0">
                <a:latin typeface="Times New Roman"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OS-18-Wisdom &amp; Poetry-22</a:t>
            </a:r>
          </a:p>
          <a:p>
            <a:pPr eaLnBrk="1" hangingPunct="1"/>
            <a:r>
              <a:rPr lang="en-US">
                <a:latin typeface="Arial" charset="0"/>
                <a:ea typeface="ＭＳ Ｐゴシック" charset="0"/>
                <a:cs typeface="ＭＳ Ｐゴシック" charset="0"/>
              </a:rPr>
              <a:t>OS-18-Job-22</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4A5E507-78C7-094C-909F-379909F3C9EC}"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Often we use the terms </a:t>
            </a:r>
            <a:r>
              <a:rPr lang="en-US" i="1" dirty="0"/>
              <a:t>wisdom</a:t>
            </a:r>
            <a:r>
              <a:rPr lang="en-US" i="0" dirty="0"/>
              <a:t> and </a:t>
            </a:r>
            <a:r>
              <a:rPr lang="en-US" i="1" dirty="0"/>
              <a:t>poetic</a:t>
            </a:r>
            <a:r>
              <a:rPr lang="en-US" i="0" dirty="0"/>
              <a:t> interchangeably, but there are some important differences.</a:t>
            </a:r>
          </a:p>
          <a:p>
            <a:pPr eaLnBrk="1" hangingPunct="1"/>
            <a:r>
              <a:rPr lang="en-US" i="0" dirty="0"/>
              <a:t>________</a:t>
            </a:r>
          </a:p>
          <a:p>
            <a:pPr eaLnBrk="1" hangingPunct="1"/>
            <a:r>
              <a:rPr lang="en-US" dirty="0">
                <a:latin typeface="Arial" charset="0"/>
                <a:ea typeface="ＭＳ Ｐゴシック" charset="0"/>
                <a:cs typeface="ＭＳ Ｐゴシック" charset="0"/>
              </a:rPr>
              <a:t>OS-18-Wisdom </a:t>
            </a:r>
            <a:r>
              <a:rPr lang="en-US">
                <a:latin typeface="Arial" charset="0"/>
                <a:ea typeface="ＭＳ Ｐゴシック" charset="0"/>
                <a:cs typeface="ＭＳ Ｐゴシック" charset="0"/>
              </a:rPr>
              <a:t>&amp; Poetry-23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OS-18-Job-23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06CF55-3294-BF4A-AF47-F29EDE62A294}" type="slidenum">
              <a:rPr lang="en-US" sz="1200">
                <a:solidFill>
                  <a:srgbClr val="99CCFF"/>
                </a:solidFill>
              </a:rPr>
              <a:pPr eaLnBrk="1" hangingPunct="1"/>
              <a:t>24</a:t>
            </a:fld>
            <a:endParaRPr lang="en-US" sz="1200">
              <a:solidFill>
                <a:srgbClr val="99CCFF"/>
              </a:solidFill>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 logical progression goes from Job to Solomon's Song of Songs.</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OS-18-Wisdom &amp; Poetry-24</a:t>
            </a:r>
          </a:p>
          <a:p>
            <a:pPr eaLnBrk="1" hangingPunct="1"/>
            <a:r>
              <a:rPr lang="en-US" dirty="0">
                <a:latin typeface="Arial" charset="0"/>
                <a:ea typeface="ＭＳ Ｐゴシック" charset="0"/>
                <a:cs typeface="ＭＳ Ｐゴシック" charset="0"/>
              </a:rPr>
              <a:t>OS-18-Job-24</a:t>
            </a:r>
          </a:p>
          <a:p>
            <a:pPr eaLnBrk="1" hangingPunct="1"/>
            <a:r>
              <a:rPr lang="en-US" dirty="0">
                <a:latin typeface="Arial" charset="0"/>
                <a:ea typeface="ＭＳ Ｐゴシック" charset="0"/>
                <a:cs typeface="ＭＳ Ｐゴシック" charset="0"/>
              </a:rPr>
              <a:t>OS-19-Psalms-22</a:t>
            </a:r>
          </a:p>
          <a:p>
            <a:pPr eaLnBrk="1" hangingPunct="1"/>
            <a:r>
              <a:rPr lang="en-US" dirty="0">
                <a:latin typeface="Arial" charset="0"/>
                <a:ea typeface="ＭＳ Ｐゴシック" charset="0"/>
                <a:cs typeface="ＭＳ Ｐゴシック" charset="0"/>
              </a:rPr>
              <a:t>OS-20-Proverbs-26</a:t>
            </a:r>
          </a:p>
          <a:p>
            <a:pPr eaLnBrk="1" hangingPunct="1"/>
            <a:r>
              <a:rPr lang="en-US" dirty="0">
                <a:latin typeface="Arial" charset="0"/>
                <a:ea typeface="ＭＳ Ｐゴシック" charset="0"/>
                <a:cs typeface="ＭＳ Ｐゴシック" charset="0"/>
              </a:rPr>
              <a:t>OS-21-Ecclesiastes-22</a:t>
            </a:r>
          </a:p>
          <a:p>
            <a:pPr eaLnBrk="1" hangingPunct="1"/>
            <a:r>
              <a:rPr lang="en-US" dirty="0">
                <a:latin typeface="Arial" charset="0"/>
                <a:ea typeface="ＭＳ Ｐゴシック" charset="0"/>
                <a:cs typeface="ＭＳ Ｐゴシック" charset="0"/>
              </a:rPr>
              <a:t>OS-22-Song-22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144FAF-B0DB-BA41-81BB-396F8D964CC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739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OS-19_Wisdom &amp; Poetry-23</a:t>
            </a:r>
          </a:p>
          <a:p>
            <a:r>
              <a:rPr lang="en-US" dirty="0">
                <a:cs typeface="ＭＳ Ｐゴシック" charset="0"/>
              </a:rPr>
              <a:t>OS-18-Job-25</a:t>
            </a:r>
          </a:p>
          <a:p>
            <a:r>
              <a:rPr lang="en-US" dirty="0">
                <a:cs typeface="ＭＳ Ｐゴシック" charset="0"/>
              </a:rPr>
              <a:t>OS-19-Psalms-23</a:t>
            </a:r>
          </a:p>
          <a:p>
            <a:r>
              <a:rPr lang="en-US" dirty="0">
                <a:cs typeface="ＭＳ Ｐゴシック" charset="0"/>
              </a:rPr>
              <a:t>OS-20-Proverbs-27</a:t>
            </a:r>
          </a:p>
          <a:p>
            <a:r>
              <a:rPr lang="en-US" dirty="0">
                <a:cs typeface="ＭＳ Ｐゴシック" charset="0"/>
              </a:rPr>
              <a:t>OS-21-Eccles-21</a:t>
            </a:r>
          </a:p>
          <a:p>
            <a:r>
              <a:rPr lang="en-US" dirty="0">
                <a:cs typeface="ＭＳ Ｐゴシック" charset="0"/>
              </a:rPr>
              <a:t>OS-22-Song-23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B77FC26-2D83-394F-AA25-8183F3DD6127}" type="slidenum">
              <a:rPr lang="en-US" sz="1200"/>
              <a:pPr eaLnBrk="1" hangingPunct="1"/>
              <a:t>27</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31</a:t>
            </a:fld>
            <a:endParaRPr lang="en-US"/>
          </a:p>
        </p:txBody>
      </p:sp>
    </p:spTree>
    <p:extLst>
      <p:ext uri="{BB962C8B-B14F-4D97-AF65-F5344CB8AC3E}">
        <p14:creationId xmlns:p14="http://schemas.microsoft.com/office/powerpoint/2010/main" val="2031729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83808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OB-28-Healing-51</a:t>
            </a:r>
          </a:p>
          <a:p>
            <a:r>
              <a:rPr lang="en-US" dirty="0"/>
              <a:t>OS-19-Job-35</a:t>
            </a:r>
          </a:p>
          <a:p>
            <a:r>
              <a:rPr lang="en-US" dirty="0"/>
              <a:t>OS-23-Isaiah49-59—slide 55</a:t>
            </a:r>
          </a:p>
          <a:p>
            <a:endParaRPr lang="en-US" dirty="0"/>
          </a:p>
          <a:p>
            <a:r>
              <a:rPr lang="en-US" dirty="0"/>
              <a:t>Adapted from a student project at Singapore Bible College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64311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OB-28-Healing-52</a:t>
            </a:r>
          </a:p>
          <a:p>
            <a:r>
              <a:rPr lang="en-US" dirty="0"/>
              <a:t>OS-19-Job-36</a:t>
            </a:r>
          </a:p>
          <a:p>
            <a:r>
              <a:rPr lang="en-US" dirty="0"/>
              <a:t>OS-23-Isaiah49-59—slide 56</a:t>
            </a:r>
          </a:p>
          <a:p>
            <a:endParaRPr lang="en-US" dirty="0"/>
          </a:p>
          <a:p>
            <a:r>
              <a:rPr lang="en-US" dirty="0"/>
              <a:t>Adapted from a student project at Singapore Bible College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2633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OB-28-Healing-53</a:t>
            </a:r>
          </a:p>
          <a:p>
            <a:r>
              <a:rPr lang="en-US" dirty="0"/>
              <a:t>OS-19-Job-37</a:t>
            </a:r>
          </a:p>
          <a:p>
            <a:r>
              <a:rPr lang="en-US" dirty="0"/>
              <a:t>OS-23-Isaiah49-59—slide 57</a:t>
            </a:r>
          </a:p>
          <a:p>
            <a:endParaRPr lang="en-US" dirty="0"/>
          </a:p>
          <a:p>
            <a:r>
              <a:rPr lang="en-US" dirty="0"/>
              <a:t>Adapted from a student project at Singapore Bible College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7092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priority is understanding things and that people understand us—but God is not concerned that he is understood. In the book of Job, he does not answer the questions directed at him.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3</a:t>
            </a:fld>
            <a:endParaRPr lang="en-US"/>
          </a:p>
        </p:txBody>
      </p:sp>
    </p:spTree>
    <p:extLst>
      <p:ext uri="{BB962C8B-B14F-4D97-AF65-F5344CB8AC3E}">
        <p14:creationId xmlns:p14="http://schemas.microsoft.com/office/powerpoint/2010/main" val="95581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39</a:t>
            </a:fld>
            <a:endParaRPr lang="en-US" sz="120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40</a:t>
            </a:fld>
            <a:endParaRPr lang="en-US" sz="120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187737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49</a:t>
            </a:fld>
            <a:endParaRPr lang="en-US" sz="120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p:txBody>
      </p:sp>
    </p:spTree>
    <p:extLst>
      <p:ext uri="{BB962C8B-B14F-4D97-AF65-F5344CB8AC3E}">
        <p14:creationId xmlns:p14="http://schemas.microsoft.com/office/powerpoint/2010/main" val="3720379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557548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51</a:t>
            </a:fld>
            <a:endParaRPr lang="en-US" sz="120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661041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56</a:t>
            </a:fld>
            <a:endParaRPr lang="en-US" sz="120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951991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4 (Heaven): Satan attributes Job's righteous response to God's gift of health, so God lets Satan test Job to contrast Satan's limits with God's sovereignty (2:1-6).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808905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3008289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61</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TRANSLATOR NOTES:</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1. SEE THIS SLIDE IN SLIDE SHOW MODE TO REVEAL THE TEXT UNDER THE BLACK BOXES ABOVE.</a:t>
            </a:r>
          </a:p>
          <a:p>
            <a:pPr eaLnBrk="1" hangingPunct="1"/>
            <a:r>
              <a:rPr lang="en-US" dirty="0">
                <a:latin typeface="Times New Roman" charset="0"/>
                <a:ea typeface="ＭＳ Ｐゴシック" charset="0"/>
                <a:cs typeface="ＭＳ Ｐゴシック" charset="0"/>
              </a:rPr>
              <a:t>2. SELECT THESE BLACK BOXES.</a:t>
            </a:r>
          </a:p>
          <a:p>
            <a:pPr eaLnBrk="1" hangingPunct="1"/>
            <a:r>
              <a:rPr lang="en-US" dirty="0">
                <a:latin typeface="Times New Roman" charset="0"/>
                <a:ea typeface="ＭＳ Ｐゴシック" charset="0"/>
                <a:cs typeface="ＭＳ Ｐゴシック" charset="0"/>
              </a:rPr>
              <a:t>3. MOVE THESE BLACK BOXES ABOVE THE SLIDE TO SEE THE TEXT UNDER THEM.</a:t>
            </a:r>
          </a:p>
          <a:p>
            <a:pPr eaLnBrk="1" hangingPunct="1"/>
            <a:r>
              <a:rPr lang="en-US" dirty="0">
                <a:latin typeface="Times New Roman" charset="0"/>
                <a:ea typeface="ＭＳ Ｐゴシック" charset="0"/>
                <a:cs typeface="ＭＳ Ｐゴシック" charset="0"/>
              </a:rPr>
              <a:t>4. TRANSLATE THE TEXT.</a:t>
            </a:r>
          </a:p>
          <a:p>
            <a:pPr eaLnBrk="1" hangingPunct="1"/>
            <a:r>
              <a:rPr lang="en-US" dirty="0">
                <a:latin typeface="Times New Roman" charset="0"/>
                <a:ea typeface="ＭＳ Ｐゴシック" charset="0"/>
                <a:cs typeface="ＭＳ Ｐゴシック" charset="0"/>
              </a:rPr>
              <a:t>5. MOVE THE BLACK BOXES BACK OVER THE TEXT.</a:t>
            </a:r>
          </a:p>
          <a:p>
            <a:pPr eaLnBrk="1" hangingPunct="1"/>
            <a:r>
              <a:rPr lang="en-US" dirty="0">
                <a:latin typeface="Times New Roman" charset="0"/>
                <a:ea typeface="ＭＳ Ｐゴシック" charset="0"/>
                <a:cs typeface="ＭＳ Ｐゴシック" charset="0"/>
              </a:rPr>
              <a:t>6. VIEW IN SLIDE SHOW MODE AGAIN TO MAKE SURE ANIMATIONS ARE CORRECT.</a:t>
            </a:r>
          </a:p>
          <a:p>
            <a:pPr eaLnBrk="1" hangingPunct="1"/>
            <a:r>
              <a:rPr lang="en-US" dirty="0">
                <a:latin typeface="Times New Roman" charset="0"/>
                <a:ea typeface="ＭＳ Ｐゴシック" charset="0"/>
                <a:cs typeface="ＭＳ Ｐゴシック" charset="0"/>
              </a:rPr>
              <a:t>7. EDIT THE TEXT AND/OR BOXES FOR SMOOTH ANIMATIONS.</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see the key theme of this book as God's sovereignty—and perhaps they are right—but this course uses that key word for Daniel. The book of Job teaches that God rules over all, even when we think he ought to be doing a better job.</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5</a:t>
            </a:fld>
            <a:endParaRPr lang="en-US"/>
          </a:p>
        </p:txBody>
      </p:sp>
    </p:spTree>
    <p:extLst>
      <p:ext uri="{BB962C8B-B14F-4D97-AF65-F5344CB8AC3E}">
        <p14:creationId xmlns:p14="http://schemas.microsoft.com/office/powerpoint/2010/main" val="999705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806599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73</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74</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B96C7111-93C2-444C-B03F-61BEC0AC1AE3}" type="slidenum">
              <a:rPr lang="en-US" sz="1200"/>
              <a:pPr eaLnBrk="1" hangingPunct="1"/>
              <a:t>82</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9801F874-C41A-5D40-9B98-1336C76E7AC9}" type="slidenum">
              <a:rPr lang="en-US" sz="1200"/>
              <a:pPr eaLnBrk="1" hangingPunct="1"/>
              <a:t>88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we need answers to our questions. But, in reality, we need to accept the fact that God has the answers but is not telling.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6</a:t>
            </a:fld>
            <a:endParaRPr lang="en-US"/>
          </a:p>
        </p:txBody>
      </p:sp>
    </p:spTree>
    <p:extLst>
      <p:ext uri="{BB962C8B-B14F-4D97-AF65-F5344CB8AC3E}">
        <p14:creationId xmlns:p14="http://schemas.microsoft.com/office/powerpoint/2010/main" val="3241534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95</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96</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106</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112</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114</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116</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120</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C8D4B1E-AAF5-164B-88D0-5A1A3E8AABBB}" type="slidenum">
              <a:rPr lang="en-US" sz="1200"/>
              <a:pPr eaLnBrk="1" hangingPunct="1"/>
              <a:t>124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126</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129</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word for "covenant" is "promise." Righteous Job took the role of a priest for his family based on the promise of God's righteous character.</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7</a:t>
            </a:fld>
            <a:endParaRPr lang="en-US"/>
          </a:p>
        </p:txBody>
      </p:sp>
    </p:spTree>
    <p:extLst>
      <p:ext uri="{BB962C8B-B14F-4D97-AF65-F5344CB8AC3E}">
        <p14:creationId xmlns:p14="http://schemas.microsoft.com/office/powerpoint/2010/main" val="29339454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50476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136</a:t>
            </a:fld>
            <a:endParaRPr lang="en-US">
              <a:solidFill>
                <a:prstClr val="black"/>
              </a:solidFill>
              <a:latin typeface="Calibri"/>
            </a:endParaRPr>
          </a:p>
        </p:txBody>
      </p:sp>
    </p:spTree>
    <p:extLst>
      <p:ext uri="{BB962C8B-B14F-4D97-AF65-F5344CB8AC3E}">
        <p14:creationId xmlns:p14="http://schemas.microsoft.com/office/powerpoint/2010/main" val="843811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137</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148</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a:p>
            <a:endParaRPr lang="en-US" dirty="0"/>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150</a:t>
            </a:fld>
            <a:endParaRPr lang="en-US"/>
          </a:p>
        </p:txBody>
      </p:sp>
    </p:spTree>
    <p:extLst>
      <p:ext uri="{BB962C8B-B14F-4D97-AF65-F5344CB8AC3E}">
        <p14:creationId xmlns:p14="http://schemas.microsoft.com/office/powerpoint/2010/main" val="4594943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154</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185</a:t>
            </a:fld>
            <a:endParaRPr lang="en-US" sz="1200">
              <a:cs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186</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declared,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“But as for me, I know that my Redeemer lives,</a:t>
            </a: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and he will stand upon the earth at last.</a:t>
            </a: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26  And after my body has decayed, yet in my body I will see God!" (19:25-26).</a:t>
            </a:r>
          </a:p>
          <a:p>
            <a:endParaRPr lang="en-US" sz="1200" kern="1200" dirty="0">
              <a:solidFill>
                <a:schemeClr val="tx1"/>
              </a:solidFill>
              <a:effectLst/>
              <a:latin typeface="Times New Roman" pitchFamily="-105" charset="0"/>
              <a:ea typeface="ＭＳ Ｐゴシック" pitchFamily="-105" charset="-128"/>
              <a:cs typeface="ＭＳ Ｐゴシック" pitchFamily="-105" charset="-128"/>
            </a:endParaRP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Here he amazingly saw resurrection in 2000 BC—that after his earthly body decayed, God would renew that body so he could see God bodily!</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8</a:t>
            </a:fld>
            <a:endParaRPr lang="en-US"/>
          </a:p>
        </p:txBody>
      </p:sp>
    </p:spTree>
    <p:extLst>
      <p:ext uri="{BB962C8B-B14F-4D97-AF65-F5344CB8AC3E}">
        <p14:creationId xmlns:p14="http://schemas.microsoft.com/office/powerpoint/2010/main" val="16721974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205</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knew that he needed a ransom for his sin by someone between him and God to argue his case. Jesus alone fills the bill.</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9</a:t>
            </a:fld>
            <a:endParaRPr lang="en-US"/>
          </a:p>
        </p:txBody>
      </p:sp>
    </p:spTree>
    <p:extLst>
      <p:ext uri="{BB962C8B-B14F-4D97-AF65-F5344CB8AC3E}">
        <p14:creationId xmlns:p14="http://schemas.microsoft.com/office/powerpoint/2010/main" val="16883966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8988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425776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128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232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651503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650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28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00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263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100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37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92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1591802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69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923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45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976012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5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08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48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1297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168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96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39996690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863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0296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99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9378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164814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5608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359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473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99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64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65708649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166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80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5884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86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482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8026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25170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6116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7379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7604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398439349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2712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18301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5814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4803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2965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32650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8692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42065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919774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71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587301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960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407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8543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95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78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1361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19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875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233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9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240685492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314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557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031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87231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301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2672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4659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268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8189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071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23378237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1188294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5626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791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3256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327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024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755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9037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366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30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913598769"/>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7032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72622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643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326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461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278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372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592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578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7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297860711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5842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5289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3255658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33540216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2053307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445750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10932597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18614796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024438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194207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153118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224157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2113191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38318704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21299929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34516662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2682354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25959088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6062546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2626830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7575620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4183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942367802"/>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4855855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44542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8143823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74242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9941566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3518667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29509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16540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338376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32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02430273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3/31/24</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75916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3/31/24</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22727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3/31/24</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1218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26981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205243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976805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856725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686188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11162292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549880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D6D197E9-2F69-5F49-9F7C-F9911D970B59}" type="slidenum">
              <a:rPr lang="en-US" altLang="ja-JP"/>
              <a:pPr>
                <a:defRPr/>
              </a:pPr>
              <a:t>‹#›</a:t>
            </a:fld>
            <a:endParaRPr lang="en-US" altLang="ja-JP"/>
          </a:p>
        </p:txBody>
      </p:sp>
    </p:spTree>
    <p:extLst>
      <p:ext uri="{BB962C8B-B14F-4D97-AF65-F5344CB8AC3E}">
        <p14:creationId xmlns:p14="http://schemas.microsoft.com/office/powerpoint/2010/main" val="111057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15421258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38819046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292509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1690331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36924898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731578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0254961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5520661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9880433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931745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8B61D7-4571-0F4E-9E6C-CE8B79B55FF1}" type="slidenum">
              <a:rPr lang="en-US" altLang="ja-JP"/>
              <a:pPr>
                <a:defRPr/>
              </a:pPr>
              <a:t>‹#›</a:t>
            </a:fld>
            <a:endParaRPr lang="en-US" altLang="ja-JP"/>
          </a:p>
        </p:txBody>
      </p:sp>
    </p:spTree>
    <p:extLst>
      <p:ext uri="{BB962C8B-B14F-4D97-AF65-F5344CB8AC3E}">
        <p14:creationId xmlns:p14="http://schemas.microsoft.com/office/powerpoint/2010/main" val="17467258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0894385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786153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965266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479334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454683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734835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231811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76943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2143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8365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9873CD5-08CE-8E4C-AA9A-8D4AF81AD74E}" type="slidenum">
              <a:rPr lang="en-US" altLang="ja-JP"/>
              <a:pPr>
                <a:defRPr/>
              </a:pPr>
              <a:t>‹#›</a:t>
            </a:fld>
            <a:endParaRPr lang="en-US" altLang="ja-JP"/>
          </a:p>
        </p:txBody>
      </p:sp>
    </p:spTree>
    <p:extLst>
      <p:ext uri="{BB962C8B-B14F-4D97-AF65-F5344CB8AC3E}">
        <p14:creationId xmlns:p14="http://schemas.microsoft.com/office/powerpoint/2010/main" val="3139419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95394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595871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672787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017591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8101114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3699277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511089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36895806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3/31/24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3658505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3/31/24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739570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04D169B-6B17-A14C-85E7-C165E1B91BA9}" type="slidenum">
              <a:rPr lang="en-US" altLang="ja-JP"/>
              <a:pPr>
                <a:defRPr/>
              </a:pPr>
              <a:t>‹#›</a:t>
            </a:fld>
            <a:endParaRPr lang="en-US" altLang="ja-JP"/>
          </a:p>
        </p:txBody>
      </p:sp>
    </p:spTree>
    <p:extLst>
      <p:ext uri="{BB962C8B-B14F-4D97-AF65-F5344CB8AC3E}">
        <p14:creationId xmlns:p14="http://schemas.microsoft.com/office/powerpoint/2010/main" val="34824799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3/31/24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9189759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7981036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9959114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5355759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125407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6940846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0215690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608358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1859502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1685558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415B8C8-3955-2D4A-94B7-682EF1DC549E}" type="slidenum">
              <a:rPr lang="en-US" altLang="ja-JP"/>
              <a:pPr>
                <a:defRPr/>
              </a:pPr>
              <a:t>‹#›</a:t>
            </a:fld>
            <a:endParaRPr lang="en-US" altLang="ja-JP"/>
          </a:p>
        </p:txBody>
      </p:sp>
    </p:spTree>
    <p:extLst>
      <p:ext uri="{BB962C8B-B14F-4D97-AF65-F5344CB8AC3E}">
        <p14:creationId xmlns:p14="http://schemas.microsoft.com/office/powerpoint/2010/main" val="3019793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9306060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7102213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3470867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22390345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4867235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41989359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2584-5D1C-43E9-A6D7-00FE368E4F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F27C28-1F1D-4112-B446-13B177C9E7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D03E85-9805-45AC-BC00-053B15F8FA80}"/>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B2A0D18E-EABB-469D-96A1-D46934D3E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0351-3B36-4BA3-AD50-12A9DCF3873F}"/>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392067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A5-290C-4F3A-A911-8E0CAC22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C8E98-7FA1-4A78-974F-173C34C6D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654C-F3C2-42C3-92AF-59B468BBA22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0CCCAE3F-4DD5-4858-AA06-95A06C2B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298F-F03A-418F-B35E-9BC2FF6365A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3854174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9274-56C1-4877-A90B-92C4068771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A53B3D-4D41-4501-BAF6-F3B7EF7D28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67FB4-FD4A-4D8D-AED7-3FC20A463661}"/>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1E2EAB08-843A-4C2B-ADA4-B8DB1424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CF52F-0232-4C96-B1EE-BCA0D6D0A510}"/>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483073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121C-ECD0-47AB-BA0F-0437D7016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91E5-09F3-4EA3-889B-2CAD9204DA5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16845-FEAC-423F-BB4B-4B7F3500191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66E6D-A1DC-4659-A41F-F35BED5CAD37}"/>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0714B62B-D1B9-4486-9A03-DDC26564F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30769-D60D-4AB1-AF22-B56A83C2815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726125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47766D-53B6-8D4A-ADFB-849D932E0D10}" type="slidenum">
              <a:rPr lang="en-US" altLang="ja-JP"/>
              <a:pPr>
                <a:defRPr/>
              </a:pPr>
              <a:t>‹#›</a:t>
            </a:fld>
            <a:endParaRPr lang="en-US" altLang="ja-JP"/>
          </a:p>
        </p:txBody>
      </p:sp>
    </p:spTree>
    <p:extLst>
      <p:ext uri="{BB962C8B-B14F-4D97-AF65-F5344CB8AC3E}">
        <p14:creationId xmlns:p14="http://schemas.microsoft.com/office/powerpoint/2010/main" val="38919994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AF43-71C1-49A6-987C-DAE4B436DA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80519-D8A6-4C66-9699-B4AA8B364E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653C-3AFA-4400-B2E3-6D0F9FD50F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1F45E-9B40-4590-B5D3-5747EF4140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B297-CD39-47F6-A070-971D1C5DB1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F90A1-E3B2-4167-8859-DDB011F88133}"/>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8" name="Footer Placeholder 7">
            <a:extLst>
              <a:ext uri="{FF2B5EF4-FFF2-40B4-BE49-F238E27FC236}">
                <a16:creationId xmlns:a16="http://schemas.microsoft.com/office/drawing/2014/main" id="{31EDFCE8-2284-4363-8149-050EDC1BC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1FBF2-1962-448E-A70D-602DDB4AF18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99134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57F5-12EE-4F32-8D97-807B49DCE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735D4-B980-4EF5-8DBB-F40339308B3F}"/>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4" name="Footer Placeholder 3">
            <a:extLst>
              <a:ext uri="{FF2B5EF4-FFF2-40B4-BE49-F238E27FC236}">
                <a16:creationId xmlns:a16="http://schemas.microsoft.com/office/drawing/2014/main" id="{1521F84B-953D-42C8-B404-92010AA0D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8BD95-8A0E-4101-8752-39B4725C071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01015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2D400-DB11-4827-85ED-3EE46DBCB85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3" name="Footer Placeholder 2">
            <a:extLst>
              <a:ext uri="{FF2B5EF4-FFF2-40B4-BE49-F238E27FC236}">
                <a16:creationId xmlns:a16="http://schemas.microsoft.com/office/drawing/2014/main" id="{B46B93FB-4385-4933-8EB4-BF3986ABE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12017-14D5-4021-8D17-7754FBCBBD3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9946047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3808-788C-4D9D-A8C6-D2F04FAFFB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B2CA977-071D-405D-AE8E-AEE3553266F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08F21-CC89-4B80-A41D-A75F08ECF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362BCE-B80B-4D69-BC32-CE83CAFF195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9919519A-9F47-4718-9E81-767433AD5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B9D84-07FE-4B5D-985B-B5410DA35A2D}"/>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150189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414-1737-4FCC-BE95-88FABF51E7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226EE5-FE52-4354-897C-5BE025DAF82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9A4403-9062-48FB-ACC9-28207763C3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83A02-AE2D-488B-82D0-C14B1DECABC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0FC5B619-0B9A-4867-AB19-4D8B57AA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D893D-519B-46A2-A195-115D85C47A46}"/>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0670992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4660-3364-41D9-8EA5-8CEA9E890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B980E-2348-472F-BAC4-679E04EF5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862C8-B1CA-4465-8DEA-D820C6AAF12D}"/>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6B8F7BA1-FD18-4F57-AD1C-6099E892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A6C8-4C8F-49F8-9109-09236E45049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61201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AC645-9F3D-4DC7-9A92-0A05255877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A07B7-6DBA-46B5-8B2C-38CE4AE7BB6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4A70-A2AE-47CE-A6BC-BCE3DC1878A0}"/>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1F49724B-82F0-4DC6-BC4B-C5FCA31C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0129-176E-4456-B966-8B2DE35F2B8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7513176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5672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60655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42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9D93CE0E-6C0B-4A42-8342-86933A50BD2D}" type="slidenum">
              <a:rPr lang="en-US" altLang="ja-JP"/>
              <a:pPr>
                <a:defRPr/>
              </a:pPr>
              <a:t>‹#›</a:t>
            </a:fld>
            <a:endParaRPr lang="en-US" altLang="ja-JP"/>
          </a:p>
        </p:txBody>
      </p:sp>
    </p:spTree>
    <p:extLst>
      <p:ext uri="{BB962C8B-B14F-4D97-AF65-F5344CB8AC3E}">
        <p14:creationId xmlns:p14="http://schemas.microsoft.com/office/powerpoint/2010/main" val="32795938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58755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3/31/24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26430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3/31/24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67356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3/31/24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8866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12356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82128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53616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15973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3639084"/>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2475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294539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237871D-7FDB-234A-B2FB-DFC893F214BC}" type="slidenum">
              <a:rPr lang="en-US" altLang="ja-JP"/>
              <a:pPr>
                <a:defRPr/>
              </a:pPr>
              <a:t>‹#›</a:t>
            </a:fld>
            <a:endParaRPr lang="en-US" altLang="ja-JP"/>
          </a:p>
        </p:txBody>
      </p:sp>
    </p:spTree>
    <p:extLst>
      <p:ext uri="{BB962C8B-B14F-4D97-AF65-F5344CB8AC3E}">
        <p14:creationId xmlns:p14="http://schemas.microsoft.com/office/powerpoint/2010/main" val="25484945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2710685"/>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924369"/>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20163"/>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43324488"/>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308650"/>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5999307"/>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342229"/>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683231"/>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823788"/>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66657586"/>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0943A8F-AE21-164A-A712-E72881628A78}" type="slidenum">
              <a:rPr lang="en-US" altLang="ja-JP"/>
              <a:pPr>
                <a:defRPr/>
              </a:pPr>
              <a:t>‹#›</a:t>
            </a:fld>
            <a:endParaRPr lang="en-US" altLang="ja-JP"/>
          </a:p>
        </p:txBody>
      </p:sp>
    </p:spTree>
    <p:extLst>
      <p:ext uri="{BB962C8B-B14F-4D97-AF65-F5344CB8AC3E}">
        <p14:creationId xmlns:p14="http://schemas.microsoft.com/office/powerpoint/2010/main" val="25919646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31/03/24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96052675"/>
      </p:ext>
    </p:extLst>
  </p:cSld>
  <p:clrMapOvr>
    <a:overrideClrMapping bg1="dk1" tx1="lt1" bg2="dk2" tx2="lt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0483972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31/03/24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68009504"/>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31/03/24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07640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31/03/24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717990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31/03/24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2310107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31/03/24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518816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31/03/24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342846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31/03/24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4807912"/>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16383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6BA2E2F-C5DD-C740-B986-314E64ECF9D6}" type="slidenum">
              <a:rPr lang="en-US" altLang="ja-JP"/>
              <a:pPr>
                <a:defRPr/>
              </a:pPr>
              <a:t>‹#›</a:t>
            </a:fld>
            <a:endParaRPr lang="en-US" altLang="ja-JP"/>
          </a:p>
        </p:txBody>
      </p:sp>
    </p:spTree>
    <p:extLst>
      <p:ext uri="{BB962C8B-B14F-4D97-AF65-F5344CB8AC3E}">
        <p14:creationId xmlns:p14="http://schemas.microsoft.com/office/powerpoint/2010/main" val="18021377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31/03/24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55692925"/>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75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5601479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638488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7306606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520478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361585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143953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467850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47035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A428EB3-5C6E-5D46-BF68-D09DAB730C73}" type="slidenum">
              <a:rPr lang="en-US" altLang="ja-JP"/>
              <a:pPr>
                <a:defRPr/>
              </a:pPr>
              <a:t>‹#›</a:t>
            </a:fld>
            <a:endParaRPr lang="en-US" altLang="ja-JP"/>
          </a:p>
        </p:txBody>
      </p:sp>
    </p:spTree>
    <p:extLst>
      <p:ext uri="{BB962C8B-B14F-4D97-AF65-F5344CB8AC3E}">
        <p14:creationId xmlns:p14="http://schemas.microsoft.com/office/powerpoint/2010/main" val="15181742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8085171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204543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8371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530236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24645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364202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907222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501345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4294475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5301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pPr>
                <a:defRPr/>
              </a:pPr>
              <a:t>‹#›</a:t>
            </a:fld>
            <a:endParaRPr lang="en-US"/>
          </a:p>
        </p:txBody>
      </p:sp>
    </p:spTree>
    <p:extLst>
      <p:ext uri="{BB962C8B-B14F-4D97-AF65-F5344CB8AC3E}">
        <p14:creationId xmlns:p14="http://schemas.microsoft.com/office/powerpoint/2010/main" val="6401320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875090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5231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70725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113510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14826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802-E173-F04F-9A46-B0391F52039A}" type="slidenum">
              <a:rPr lang="en-US"/>
              <a:pPr>
                <a:defRPr/>
              </a:pPr>
              <a:t>‹#›</a:t>
            </a:fld>
            <a:endParaRPr lang="en-US"/>
          </a:p>
        </p:txBody>
      </p:sp>
    </p:spTree>
    <p:extLst>
      <p:ext uri="{BB962C8B-B14F-4D97-AF65-F5344CB8AC3E}">
        <p14:creationId xmlns:p14="http://schemas.microsoft.com/office/powerpoint/2010/main" val="35031534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D4AE8-4CE8-4A46-9F57-6761552BAE11}" type="slidenum">
              <a:rPr lang="en-US"/>
              <a:pPr>
                <a:defRPr/>
              </a:pPr>
              <a:t>‹#›</a:t>
            </a:fld>
            <a:endParaRPr lang="en-US"/>
          </a:p>
        </p:txBody>
      </p:sp>
    </p:spTree>
    <p:extLst>
      <p:ext uri="{BB962C8B-B14F-4D97-AF65-F5344CB8AC3E}">
        <p14:creationId xmlns:p14="http://schemas.microsoft.com/office/powerpoint/2010/main" val="16656943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83606-1B3F-1F42-B294-F79922D099E6}" type="slidenum">
              <a:rPr lang="en-US"/>
              <a:pPr>
                <a:defRPr/>
              </a:pPr>
              <a:t>‹#›</a:t>
            </a:fld>
            <a:endParaRPr lang="en-US"/>
          </a:p>
        </p:txBody>
      </p:sp>
    </p:spTree>
    <p:extLst>
      <p:ext uri="{BB962C8B-B14F-4D97-AF65-F5344CB8AC3E}">
        <p14:creationId xmlns:p14="http://schemas.microsoft.com/office/powerpoint/2010/main" val="28717161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02B0E-B726-3440-8BC3-0DA983215700}" type="slidenum">
              <a:rPr lang="en-US"/>
              <a:pPr>
                <a:defRPr/>
              </a:pPr>
              <a:t>‹#›</a:t>
            </a:fld>
            <a:endParaRPr lang="en-US"/>
          </a:p>
        </p:txBody>
      </p:sp>
    </p:spTree>
    <p:extLst>
      <p:ext uri="{BB962C8B-B14F-4D97-AF65-F5344CB8AC3E}">
        <p14:creationId xmlns:p14="http://schemas.microsoft.com/office/powerpoint/2010/main" val="147745315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0871-2E0B-EB4A-BFA6-44CE64BB1490}" type="slidenum">
              <a:rPr lang="en-US"/>
              <a:pPr>
                <a:defRPr/>
              </a:pPr>
              <a:t>‹#›</a:t>
            </a:fld>
            <a:endParaRPr lang="en-US"/>
          </a:p>
        </p:txBody>
      </p:sp>
    </p:spTree>
    <p:extLst>
      <p:ext uri="{BB962C8B-B14F-4D97-AF65-F5344CB8AC3E}">
        <p14:creationId xmlns:p14="http://schemas.microsoft.com/office/powerpoint/2010/main" val="3759608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pPr>
                <a:defRPr/>
              </a:pPr>
              <a:t>‹#›</a:t>
            </a:fld>
            <a:endParaRPr lang="en-US"/>
          </a:p>
        </p:txBody>
      </p:sp>
    </p:spTree>
    <p:extLst>
      <p:ext uri="{BB962C8B-B14F-4D97-AF65-F5344CB8AC3E}">
        <p14:creationId xmlns:p14="http://schemas.microsoft.com/office/powerpoint/2010/main" val="7976479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B36861-CB3A-B74E-B491-2E8BF9E41CA2}" type="slidenum">
              <a:rPr lang="en-US"/>
              <a:pPr>
                <a:defRPr/>
              </a:pPr>
              <a:t>‹#›</a:t>
            </a:fld>
            <a:endParaRPr lang="en-US"/>
          </a:p>
        </p:txBody>
      </p:sp>
    </p:spTree>
    <p:extLst>
      <p:ext uri="{BB962C8B-B14F-4D97-AF65-F5344CB8AC3E}">
        <p14:creationId xmlns:p14="http://schemas.microsoft.com/office/powerpoint/2010/main" val="5473061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2ACB14-4565-004E-9EB7-13FA1E030FAA}" type="slidenum">
              <a:rPr lang="en-US"/>
              <a:pPr>
                <a:defRPr/>
              </a:pPr>
              <a:t>‹#›</a:t>
            </a:fld>
            <a:endParaRPr lang="en-US"/>
          </a:p>
        </p:txBody>
      </p:sp>
    </p:spTree>
    <p:extLst>
      <p:ext uri="{BB962C8B-B14F-4D97-AF65-F5344CB8AC3E}">
        <p14:creationId xmlns:p14="http://schemas.microsoft.com/office/powerpoint/2010/main" val="34725691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65755-C371-7F44-B2B1-35F9E9F0045D}" type="slidenum">
              <a:rPr lang="en-US"/>
              <a:pPr>
                <a:defRPr/>
              </a:pPr>
              <a:t>‹#›</a:t>
            </a:fld>
            <a:endParaRPr lang="en-US"/>
          </a:p>
        </p:txBody>
      </p:sp>
    </p:spTree>
    <p:extLst>
      <p:ext uri="{BB962C8B-B14F-4D97-AF65-F5344CB8AC3E}">
        <p14:creationId xmlns:p14="http://schemas.microsoft.com/office/powerpoint/2010/main" val="39888395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8AC2BA-11A6-7449-90A4-0D0123D53258}" type="slidenum">
              <a:rPr lang="en-US"/>
              <a:pPr>
                <a:defRPr/>
              </a:pPr>
              <a:t>‹#›</a:t>
            </a:fld>
            <a:endParaRPr lang="en-US"/>
          </a:p>
        </p:txBody>
      </p:sp>
    </p:spTree>
    <p:extLst>
      <p:ext uri="{BB962C8B-B14F-4D97-AF65-F5344CB8AC3E}">
        <p14:creationId xmlns:p14="http://schemas.microsoft.com/office/powerpoint/2010/main" val="213845131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702B3-7DC3-4143-92FD-7995BF06C62B}" type="slidenum">
              <a:rPr lang="en-US"/>
              <a:pPr>
                <a:defRPr/>
              </a:pPr>
              <a:t>‹#›</a:t>
            </a:fld>
            <a:endParaRPr lang="en-US"/>
          </a:p>
        </p:txBody>
      </p:sp>
    </p:spTree>
    <p:extLst>
      <p:ext uri="{BB962C8B-B14F-4D97-AF65-F5344CB8AC3E}">
        <p14:creationId xmlns:p14="http://schemas.microsoft.com/office/powerpoint/2010/main" val="11799844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AB84D-00EB-9B4F-9876-4C2D164A9586}" type="slidenum">
              <a:rPr lang="en-US"/>
              <a:pPr>
                <a:defRPr/>
              </a:pPr>
              <a:t>‹#›</a:t>
            </a:fld>
            <a:endParaRPr lang="en-US"/>
          </a:p>
        </p:txBody>
      </p:sp>
    </p:spTree>
    <p:extLst>
      <p:ext uri="{BB962C8B-B14F-4D97-AF65-F5344CB8AC3E}">
        <p14:creationId xmlns:p14="http://schemas.microsoft.com/office/powerpoint/2010/main" val="30136742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A74E1-C256-7548-AF2E-EDABCEFB253F}" type="slidenum">
              <a:rPr lang="en-US"/>
              <a:pPr>
                <a:defRPr/>
              </a:pPr>
              <a:t>‹#›</a:t>
            </a:fld>
            <a:endParaRPr lang="en-US"/>
          </a:p>
        </p:txBody>
      </p:sp>
    </p:spTree>
    <p:extLst>
      <p:ext uri="{BB962C8B-B14F-4D97-AF65-F5344CB8AC3E}">
        <p14:creationId xmlns:p14="http://schemas.microsoft.com/office/powerpoint/2010/main" val="28601727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8658DA-4AB7-9048-97FE-CDA20B4DB5B5}" type="slidenum">
              <a:rPr lang="en-US"/>
              <a:pPr>
                <a:defRPr/>
              </a:pPr>
              <a:t>‹#›</a:t>
            </a:fld>
            <a:endParaRPr lang="en-US"/>
          </a:p>
        </p:txBody>
      </p:sp>
    </p:spTree>
    <p:extLst>
      <p:ext uri="{BB962C8B-B14F-4D97-AF65-F5344CB8AC3E}">
        <p14:creationId xmlns:p14="http://schemas.microsoft.com/office/powerpoint/2010/main" val="18607700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9878053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839287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pPr>
                <a:defRPr/>
              </a:pPr>
              <a:t>‹#›</a:t>
            </a:fld>
            <a:endParaRPr lang="en-US"/>
          </a:p>
        </p:txBody>
      </p:sp>
    </p:spTree>
    <p:extLst>
      <p:ext uri="{BB962C8B-B14F-4D97-AF65-F5344CB8AC3E}">
        <p14:creationId xmlns:p14="http://schemas.microsoft.com/office/powerpoint/2010/main" val="29067515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8154333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35566372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35522444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42402752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11652149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5277668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3861610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3213467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31705541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1176110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pPr>
                <a:defRPr/>
              </a:pPr>
              <a:t>‹#›</a:t>
            </a:fld>
            <a:endParaRPr lang="en-US"/>
          </a:p>
        </p:txBody>
      </p:sp>
    </p:spTree>
    <p:extLst>
      <p:ext uri="{BB962C8B-B14F-4D97-AF65-F5344CB8AC3E}">
        <p14:creationId xmlns:p14="http://schemas.microsoft.com/office/powerpoint/2010/main" val="25211540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455375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pPr>
                <a:defRPr/>
              </a:pPr>
              <a:t>‹#›</a:t>
            </a:fld>
            <a:endParaRPr lang="en-US"/>
          </a:p>
        </p:txBody>
      </p:sp>
    </p:spTree>
    <p:extLst>
      <p:ext uri="{BB962C8B-B14F-4D97-AF65-F5344CB8AC3E}">
        <p14:creationId xmlns:p14="http://schemas.microsoft.com/office/powerpoint/2010/main" val="97491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pPr>
                <a:defRPr/>
              </a:pPr>
              <a:t>‹#›</a:t>
            </a:fld>
            <a:endParaRPr lang="en-US"/>
          </a:p>
        </p:txBody>
      </p:sp>
    </p:spTree>
    <p:extLst>
      <p:ext uri="{BB962C8B-B14F-4D97-AF65-F5344CB8AC3E}">
        <p14:creationId xmlns:p14="http://schemas.microsoft.com/office/powerpoint/2010/main" val="18492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751731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pPr>
                <a:defRPr/>
              </a:pPr>
              <a:t>‹#›</a:t>
            </a:fld>
            <a:endParaRPr lang="en-US"/>
          </a:p>
        </p:txBody>
      </p:sp>
    </p:spTree>
    <p:extLst>
      <p:ext uri="{BB962C8B-B14F-4D97-AF65-F5344CB8AC3E}">
        <p14:creationId xmlns:p14="http://schemas.microsoft.com/office/powerpoint/2010/main" val="3715892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pPr>
                <a:defRPr/>
              </a:pPr>
              <a:t>‹#›</a:t>
            </a:fld>
            <a:endParaRPr lang="en-US"/>
          </a:p>
        </p:txBody>
      </p:sp>
    </p:spTree>
    <p:extLst>
      <p:ext uri="{BB962C8B-B14F-4D97-AF65-F5344CB8AC3E}">
        <p14:creationId xmlns:p14="http://schemas.microsoft.com/office/powerpoint/2010/main" val="2711642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pPr>
                <a:defRPr/>
              </a:pPr>
              <a:t>‹#›</a:t>
            </a:fld>
            <a:endParaRPr lang="en-US"/>
          </a:p>
        </p:txBody>
      </p:sp>
    </p:spTree>
    <p:extLst>
      <p:ext uri="{BB962C8B-B14F-4D97-AF65-F5344CB8AC3E}">
        <p14:creationId xmlns:p14="http://schemas.microsoft.com/office/powerpoint/2010/main" val="1555904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pPr>
                <a:defRPr/>
              </a:pPr>
              <a:t>‹#›</a:t>
            </a:fld>
            <a:endParaRPr lang="en-US"/>
          </a:p>
        </p:txBody>
      </p:sp>
    </p:spTree>
    <p:extLst>
      <p:ext uri="{BB962C8B-B14F-4D97-AF65-F5344CB8AC3E}">
        <p14:creationId xmlns:p14="http://schemas.microsoft.com/office/powerpoint/2010/main" val="3018839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pPr>
                <a:defRPr/>
              </a:pPr>
              <a:t>‹#›</a:t>
            </a:fld>
            <a:endParaRPr lang="en-US"/>
          </a:p>
        </p:txBody>
      </p:sp>
    </p:spTree>
    <p:extLst>
      <p:ext uri="{BB962C8B-B14F-4D97-AF65-F5344CB8AC3E}">
        <p14:creationId xmlns:p14="http://schemas.microsoft.com/office/powerpoint/2010/main" val="1740201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775711248"/>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425693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63756723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65216296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58380161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2301760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1398790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10644695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22014854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8886724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8514696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287483315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5655642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1953361510"/>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144875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82636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2678270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677277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99841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3798199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3217015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472121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828762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449051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224939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164342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80107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238142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835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692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6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0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747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540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333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77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41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745653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04982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60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67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19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57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51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58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690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437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14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35551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501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436766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775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2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119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269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103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01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261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4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9.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8.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53"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473177"/>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94388"/>
      </p:ext>
    </p:extLst>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103500"/>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17744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318071753"/>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13131"/>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7025466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4016"/>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7086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410751011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9965"/>
      </p:ext>
    </p:extLst>
  </p:cSld>
  <p:clrMap bg1="dk2" tx1="lt1" bg2="dk1" tx2="lt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3/31/24</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453516743"/>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04623C9D-1D5E-814B-BC97-0788E92C0EA5}" type="slidenum">
              <a:rPr lang="en-US"/>
              <a:pPr>
                <a:lnSpc>
                  <a:spcPct val="100000"/>
                </a:lnSpc>
                <a:defRPr/>
              </a:pPr>
              <a:t>‹#›</a:t>
            </a:fld>
            <a:endParaRPr lang="en-US"/>
          </a:p>
        </p:txBody>
      </p:sp>
    </p:spTree>
    <p:extLst>
      <p:ext uri="{BB962C8B-B14F-4D97-AF65-F5344CB8AC3E}">
        <p14:creationId xmlns:p14="http://schemas.microsoft.com/office/powerpoint/2010/main" val="3749547050"/>
      </p:ext>
    </p:extLst>
  </p:cSld>
  <p:clrMap bg1="lt1" tx1="dk1" bg2="lt2" tx2="dk2" accent1="accent1" accent2="accent2" accent3="accent3" accent4="accent4" accent5="accent5" accent6="accent6" hlink="hlink" folHlink="folHlink"/>
  <p:sldLayoutIdLst>
    <p:sldLayoutId id="2147485856" r:id="rId1"/>
    <p:sldLayoutId id="2147485857" r:id="rId2"/>
    <p:sldLayoutId id="214748585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17FBE69E-47EC-3A41-89E4-9DBF597BACF6}" type="slidenum">
              <a:rPr lang="en-US"/>
              <a:pPr>
                <a:lnSpc>
                  <a:spcPct val="100000"/>
                </a:lnSpc>
                <a:defRPr/>
              </a:pPr>
              <a:t>‹#›</a:t>
            </a:fld>
            <a:endParaRPr lang="en-US"/>
          </a:p>
        </p:txBody>
      </p:sp>
    </p:spTree>
    <p:extLst>
      <p:ext uri="{BB962C8B-B14F-4D97-AF65-F5344CB8AC3E}">
        <p14:creationId xmlns:p14="http://schemas.microsoft.com/office/powerpoint/2010/main" val="3782579907"/>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 id="2147485871" r:id="rId12"/>
    <p:sldLayoutId id="2147485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extLst>
      <p:ext uri="{BB962C8B-B14F-4D97-AF65-F5344CB8AC3E}">
        <p14:creationId xmlns:p14="http://schemas.microsoft.com/office/powerpoint/2010/main" val="991524914"/>
      </p:ext>
    </p:extLst>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3/31/24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4168979209"/>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755572652"/>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A93C5-8DC1-44BE-9ADF-8A57F4D3A3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C90ED-CCE6-4794-9CB0-8D90F8DAE7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6B678-FC1B-4291-B30C-639A9BF7CF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8D65791F-C7F9-48E0-95A7-EC90424B62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8D9EA-6AFE-450B-9D24-3080E17A71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15FD6-B4B4-4308-9D55-7F01D356CBF8}" type="slidenum">
              <a:rPr lang="en-US" smtClean="0"/>
              <a:t>‹#›</a:t>
            </a:fld>
            <a:endParaRPr lang="en-US"/>
          </a:p>
        </p:txBody>
      </p:sp>
    </p:spTree>
    <p:extLst>
      <p:ext uri="{BB962C8B-B14F-4D97-AF65-F5344CB8AC3E}">
        <p14:creationId xmlns:p14="http://schemas.microsoft.com/office/powerpoint/2010/main" val="36928948"/>
      </p:ext>
    </p:extLst>
  </p:cSld>
  <p:clrMap bg1="lt1" tx1="dk1" bg2="lt2" tx2="dk2" accent1="accent1" accent2="accent2" accent3="accent3" accent4="accent4" accent5="accent5" accent6="accent6" hlink="hlink" folHlink="folHlink"/>
  <p:sldLayoutIdLst>
    <p:sldLayoutId id="2147485910" r:id="rId1"/>
    <p:sldLayoutId id="2147485911" r:id="rId2"/>
    <p:sldLayoutId id="2147485912" r:id="rId3"/>
    <p:sldLayoutId id="2147485913" r:id="rId4"/>
    <p:sldLayoutId id="2147485914" r:id="rId5"/>
    <p:sldLayoutId id="2147485915" r:id="rId6"/>
    <p:sldLayoutId id="2147485916" r:id="rId7"/>
    <p:sldLayoutId id="2147485917" r:id="rId8"/>
    <p:sldLayoutId id="2147485918" r:id="rId9"/>
    <p:sldLayoutId id="2147485919" r:id="rId10"/>
    <p:sldLayoutId id="2147485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3/31/24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4029381628"/>
      </p:ext>
    </p:extLst>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grpSp>
    </p:spTree>
    <p:extLst>
      <p:ext uri="{BB962C8B-B14F-4D97-AF65-F5344CB8AC3E}">
        <p14:creationId xmlns:p14="http://schemas.microsoft.com/office/powerpoint/2010/main" val="256486610"/>
      </p:ext>
    </p:extLst>
  </p:cSld>
  <p:clrMap bg1="dk2" tx1="lt1" bg2="dk1" tx2="lt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37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a:solidFill>
                  <a:schemeClr val="tx1"/>
                </a:solidFill>
                <a:latin typeface="+mn-lt"/>
                <a:ea typeface="+mn-ea"/>
                <a:cs typeface="+mn-cs"/>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mn-lt"/>
                <a:ea typeface="+mn-ea"/>
                <a:cs typeface="+mn-cs"/>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Helvetica" charset="0"/>
                <a:ea typeface="Osaka" charset="0"/>
                <a:cs typeface="Osaka" charset="0"/>
              </a:defRPr>
            </a:lvl1pPr>
          </a:lstStyle>
          <a:p>
            <a:pPr>
              <a:defRPr/>
            </a:pPr>
            <a:fld id="{BC04764C-310C-3A46-822C-BE2F03C3C77F}" type="slidenum">
              <a:rPr lang="en-US" altLang="ja-JP"/>
              <a:pPr>
                <a:defRPr/>
              </a:pPr>
              <a:t>‹#›</a:t>
            </a:fld>
            <a:endParaRPr lang="en-US" altLang="ja-JP"/>
          </a:p>
        </p:txBody>
      </p:sp>
      <p:pic>
        <p:nvPicPr>
          <p:cNvPr id="3789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66"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31/03/24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2179826807"/>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solidFill>
                  <a:srgbClr val="808080"/>
                </a:solidFill>
              </a:rPr>
              <a:pPr>
                <a:defRPr/>
              </a:pPr>
              <a:t>‹#›</a:t>
            </a:fld>
            <a:endParaRPr lang="en-US">
              <a:solidFill>
                <a:srgbClr val="808080"/>
              </a:solidFill>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extLst>
      <p:ext uri="{BB962C8B-B14F-4D97-AF65-F5344CB8AC3E}">
        <p14:creationId xmlns:p14="http://schemas.microsoft.com/office/powerpoint/2010/main" val="895340274"/>
      </p:ext>
    </p:extLst>
  </p:cSld>
  <p:clrMap bg1="dk2" tx1="lt1" bg2="dk1" tx2="lt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8958489"/>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 id="2147485982" r:id="rId12"/>
    <p:sldLayoutId id="21474859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Arial" charset="0"/>
              </a:defRPr>
            </a:lvl1pPr>
          </a:lstStyle>
          <a:p>
            <a:pPr>
              <a:defRPr/>
            </a:pPr>
            <a:fld id="{7A2768F4-6779-2C43-8117-DD4A679B7620}" type="slidenum">
              <a:rPr lang="en-US"/>
              <a:pPr>
                <a:defRPr/>
              </a:pPr>
              <a:t>‹#›</a:t>
            </a:fld>
            <a:endParaRPr lang="en-US"/>
          </a:p>
        </p:txBody>
      </p:sp>
    </p:spTree>
    <p:extLst>
      <p:ext uri="{BB962C8B-B14F-4D97-AF65-F5344CB8AC3E}">
        <p14:creationId xmlns:p14="http://schemas.microsoft.com/office/powerpoint/2010/main" val="3775531289"/>
      </p:ext>
    </p:extLst>
  </p:cSld>
  <p:clrMap bg1="lt1" tx1="dk1" bg2="lt2" tx2="dk2" accent1="accent1" accent2="accent2" accent3="accent3" accent4="accent4" accent5="accent5" accent6="accent6" hlink="hlink" folHlink="folHlink"/>
  <p:sldLayoutIdLst>
    <p:sldLayoutId id="2147485985" r:id="rId1"/>
    <p:sldLayoutId id="2147485986" r:id="rId2"/>
    <p:sldLayoutId id="2147485987" r:id="rId3"/>
    <p:sldLayoutId id="2147485988" r:id="rId4"/>
    <p:sldLayoutId id="2147485989" r:id="rId5"/>
    <p:sldLayoutId id="2147485990" r:id="rId6"/>
    <p:sldLayoutId id="2147485991" r:id="rId7"/>
    <p:sldLayoutId id="2147485992" r:id="rId8"/>
    <p:sldLayoutId id="2147485993" r:id="rId9"/>
    <p:sldLayoutId id="2147485994" r:id="rId10"/>
    <p:sldLayoutId id="2147485995" r:id="rId11"/>
    <p:sldLayoutId id="2147485996" r:id="rId12"/>
    <p:sldLayoutId id="214748599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876476668"/>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a:defRPr/>
            </a:pPr>
            <a:endParaRPr lang="en-US"/>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a:defRPr/>
            </a:pPr>
            <a:endParaRPr lang="en-US"/>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a:defRPr/>
            </a:pPr>
            <a:fld id="{BA02E6DE-360F-274C-A71B-F5B4F52FD0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7"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77942"/>
      </p:ext>
    </p:extLst>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64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6.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10.xml"/><Relationship Id="rId1" Type="http://schemas.openxmlformats.org/officeDocument/2006/relationships/themeOverride" Target="../theme/themeOverride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5.xml"/></Relationships>
</file>

<file path=ppt/slides/_rels/slide1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33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5.xml"/></Relationships>
</file>

<file path=ppt/slides/_rels/slide1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1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16.xml"/></Relationships>
</file>

<file path=ppt/slides/_rels/slide1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81.xml"/></Relationships>
</file>

<file path=ppt/slides/_rels/slide1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82.xml"/></Relationships>
</file>

<file path=ppt/slides/_rels/slide1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8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1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82.xml"/></Relationships>
</file>

<file path=ppt/slides/_rels/slide1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8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2.xml"/></Relationships>
</file>

<file path=ppt/slides/_rels/slide1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2.xml"/></Relationships>
</file>

<file path=ppt/slides/_rels/slide1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82.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82.xml"/><Relationship Id="rId1" Type="http://schemas.openxmlformats.org/officeDocument/2006/relationships/themeOverride" Target="../theme/themeOverride9.xml"/></Relationships>
</file>

<file path=ppt/slides/_rels/slide1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82.xml"/><Relationship Id="rId1" Type="http://schemas.openxmlformats.org/officeDocument/2006/relationships/themeOverride" Target="../theme/themeOverride10.xml"/></Relationships>
</file>

<file path=ppt/slides/_rels/slide1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2.xml"/></Relationships>
</file>

<file path=ppt/slides/_rels/slide1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1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2.xml"/></Relationships>
</file>

<file path=ppt/slides/_rels/slide1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2.xml"/></Relationships>
</file>

<file path=ppt/slides/_rels/slide1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2.xml"/></Relationships>
</file>

<file path=ppt/slides/_rels/slide1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2.xml"/></Relationships>
</file>

<file path=ppt/slides/_rels/slide1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82.xml"/></Relationships>
</file>

<file path=ppt/slides/_rels/slide1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82.xml"/></Relationships>
</file>

<file path=ppt/slides/_rels/slide1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82.xml"/></Relationships>
</file>

<file path=ppt/slides/_rels/slide1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82.xml"/></Relationships>
</file>

<file path=ppt/slides/_rels/slide1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2.xml"/></Relationships>
</file>

<file path=ppt/slides/_rels/slide1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8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1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1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2.xml"/></Relationships>
</file>

<file path=ppt/slides/_rels/slide1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4.xml"/></Relationships>
</file>

<file path=ppt/slides/_rels/slide1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5.xml"/></Relationships>
</file>

<file path=ppt/slides/_rels/slide1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1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1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1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2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2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2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48.xml"/></Relationships>
</file>

<file path=ppt/slides/_rels/slide20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5.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0.emf"/></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5.xml"/></Relationships>
</file>

<file path=ppt/slides/_rels/slide2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0.xml"/><Relationship Id="rId5" Type="http://schemas.openxmlformats.org/officeDocument/2006/relationships/image" Target="../media/image117.png"/><Relationship Id="rId4" Type="http://schemas.openxmlformats.org/officeDocument/2006/relationships/image" Target="../media/image116.png"/></Relationships>
</file>

<file path=ppt/slides/_rels/slide2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49.xml"/><Relationship Id="rId1" Type="http://schemas.openxmlformats.org/officeDocument/2006/relationships/themeOverride" Target="../theme/themeOverride11.xml"/><Relationship Id="rId4" Type="http://schemas.openxmlformats.org/officeDocument/2006/relationships/image" Target="../media/image121.jpeg"/></Relationships>
</file>

<file path=ppt/slides/_rels/slide2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2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57.xml"/></Relationships>
</file>

<file path=ppt/slides/_rels/slide2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2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3.xml"/></Relationships>
</file>

<file path=ppt/slides/_rels/slide2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2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2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48.xml"/><Relationship Id="rId5" Type="http://schemas.openxmlformats.org/officeDocument/2006/relationships/image" Target="../media/image132.png"/><Relationship Id="rId4" Type="http://schemas.openxmlformats.org/officeDocument/2006/relationships/image" Target="../media/image131.jpeg"/></Relationships>
</file>

<file path=ppt/slides/_rels/slide2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48.xml"/><Relationship Id="rId4" Type="http://schemas.openxmlformats.org/officeDocument/2006/relationships/image" Target="../media/image134.png"/></Relationships>
</file>

<file path=ppt/slides/_rels/slide2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48.xml"/></Relationships>
</file>

<file path=ppt/slides/_rels/slide23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82.xml"/><Relationship Id="rId1" Type="http://schemas.openxmlformats.org/officeDocument/2006/relationships/themeOverride" Target="../theme/themeOverride12.xml"/><Relationship Id="rId4" Type="http://schemas.openxmlformats.org/officeDocument/2006/relationships/image" Target="../media/image1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4.xml"/></Relationships>
</file>

<file path=ppt/slides/_rels/slide2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82.xml"/><Relationship Id="rId1" Type="http://schemas.openxmlformats.org/officeDocument/2006/relationships/themeOverride" Target="../theme/themeOverride13.xml"/><Relationship Id="rId5" Type="http://schemas.openxmlformats.org/officeDocument/2006/relationships/image" Target="../media/image138.jpeg"/><Relationship Id="rId4" Type="http://schemas.openxmlformats.org/officeDocument/2006/relationships/image" Target="../media/image79.jpeg"/></Relationships>
</file>

<file path=ppt/slides/_rels/slide2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82.xml"/><Relationship Id="rId1" Type="http://schemas.openxmlformats.org/officeDocument/2006/relationships/themeOverride" Target="../theme/themeOverride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82.xml"/></Relationships>
</file>

<file path=ppt/slides/_rels/slide2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53.xml"/></Relationships>
</file>

<file path=ppt/slides/_rels/slide2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135.xml"/></Relationships>
</file>

<file path=ppt/slides/_rels/slide2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135.xml"/></Relationships>
</file>

<file path=ppt/slides/_rels/slide2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135.xml"/></Relationships>
</file>

<file path=ppt/slides/_rels/slide2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13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5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54.xml"/></Relationships>
</file>

<file path=ppt/slides/_rels/slide2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55.xml"/></Relationships>
</file>

<file path=ppt/slides/_rels/slide2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54.xml"/></Relationships>
</file>

<file path=ppt/slides/_rels/slide2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5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6.xml"/><Relationship Id="rId1" Type="http://schemas.openxmlformats.org/officeDocument/2006/relationships/slideLayout" Target="../slideLayouts/slideLayout248.xml"/></Relationships>
</file>

<file path=ppt/slides/_rels/slide2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8.xml"/><Relationship Id="rId1" Type="http://schemas.openxmlformats.org/officeDocument/2006/relationships/slideLayout" Target="../slideLayouts/slideLayout135.xml"/></Relationships>
</file>

<file path=ppt/slides/_rels/slide2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9.xml"/><Relationship Id="rId1" Type="http://schemas.openxmlformats.org/officeDocument/2006/relationships/slideLayout" Target="../slideLayouts/slideLayout135.xml"/></Relationships>
</file>

<file path=ppt/slides/_rels/slide2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135.xml"/></Relationships>
</file>

<file path=ppt/slides/_rels/slide2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135.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9.xml"/><Relationship Id="rId1" Type="http://schemas.openxmlformats.org/officeDocument/2006/relationships/themeOverride" Target="../theme/themeOverride15.xml"/><Relationship Id="rId5" Type="http://schemas.openxmlformats.org/officeDocument/2006/relationships/image" Target="../media/image148.jpeg"/><Relationship Id="rId4" Type="http://schemas.openxmlformats.org/officeDocument/2006/relationships/image" Target="../media/image147.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3.xml"/><Relationship Id="rId1" Type="http://schemas.openxmlformats.org/officeDocument/2006/relationships/slideLayout" Target="../slideLayouts/slideLayout321.xml"/></Relationships>
</file>

<file path=ppt/slides/_rels/slide2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4.xml"/><Relationship Id="rId1" Type="http://schemas.openxmlformats.org/officeDocument/2006/relationships/slideLayout" Target="../slideLayouts/slideLayout135.xml"/></Relationships>
</file>

<file path=ppt/slides/_rels/slide2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5.xml"/><Relationship Id="rId1" Type="http://schemas.openxmlformats.org/officeDocument/2006/relationships/slideLayout" Target="../slideLayouts/slideLayout23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6.xml"/><Relationship Id="rId1" Type="http://schemas.openxmlformats.org/officeDocument/2006/relationships/slideLayout" Target="../slideLayouts/slideLayout47.xml"/><Relationship Id="rId4" Type="http://schemas.openxmlformats.org/officeDocument/2006/relationships/image" Target="../media/image152.png"/></Relationships>
</file>

<file path=ppt/slides/_rels/slide27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4.xml"/></Relationships>
</file>

<file path=ppt/slides/_rels/slide2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4.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9.xml"/><Relationship Id="rId1" Type="http://schemas.openxmlformats.org/officeDocument/2006/relationships/slideLayout" Target="../slideLayouts/slideLayout47.xml"/><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5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40.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38.xml"/><Relationship Id="rId1" Type="http://schemas.openxmlformats.org/officeDocument/2006/relationships/themeOverride" Target="../theme/themeOverrid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5.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8.xml"/><Relationship Id="rId1" Type="http://schemas.openxmlformats.org/officeDocument/2006/relationships/themeOverride" Target="../theme/themeOverride6.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35.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8.xml"/><Relationship Id="rId1" Type="http://schemas.openxmlformats.org/officeDocument/2006/relationships/themeOverride" Target="../theme/themeOverride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7.xml"/><Relationship Id="rId5" Type="http://schemas.microsoft.com/office/2007/relationships/hdphoto" Target="../media/hdphoto1.wdp"/><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7.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87.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5473" name="Picture 6" descr="jobonlinebann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6964"/>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508104" y="1928763"/>
            <a:ext cx="3384376" cy="1440160"/>
          </a:xfrm>
          <a:prstGeom prst="rect">
            <a:avLst/>
          </a:prstGeom>
          <a:solidFill>
            <a:schemeClr val="tx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
        <p:nvSpPr>
          <p:cNvPr id="105474" name="Rectangle 3"/>
          <p:cNvSpPr>
            <a:spLocks noGrp="1" noChangeArrowheads="1"/>
          </p:cNvSpPr>
          <p:nvPr>
            <p:ph type="title"/>
          </p:nvPr>
        </p:nvSpPr>
        <p:spPr>
          <a:xfrm>
            <a:off x="2699792" y="3350909"/>
            <a:ext cx="6228184" cy="914400"/>
          </a:xfrm>
          <a:solidFill>
            <a:srgbClr val="800000"/>
          </a:solidFill>
          <a:ln>
            <a:solidFill>
              <a:schemeClr val="tx1"/>
            </a:solidFill>
            <a:miter lim="800000"/>
            <a:headEnd/>
            <a:tailEnd/>
          </a:ln>
        </p:spPr>
        <p:txBody>
          <a:bodyPr/>
          <a:lstStyle/>
          <a:p>
            <a:pPr eaLnBrk="1" hangingPunct="1"/>
            <a:r>
              <a:rPr lang="en-US" altLang="zh-CN" sz="3200" b="1" dirty="0">
                <a:solidFill>
                  <a:srgbClr val="FFFFFF"/>
                </a:solidFill>
                <a:latin typeface="Arial" charset="0"/>
                <a:cs typeface="Arial" charset="0"/>
              </a:rPr>
              <a:t>The problem of suffering</a:t>
            </a:r>
            <a:endParaRPr lang="en-US" sz="3200" dirty="0">
              <a:solidFill>
                <a:srgbClr val="FFFFFF"/>
              </a:solidFill>
              <a:latin typeface="Arial" charset="0"/>
              <a:cs typeface="Arial"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Times New Roman" pitchFamily="-105" charset="0"/>
                <a:cs typeface="Arial"/>
              </a:rPr>
              <a:t>356</a:t>
            </a:r>
          </a:p>
        </p:txBody>
      </p:sp>
      <p:sp>
        <p:nvSpPr>
          <p:cNvPr id="105476" name="Rectangle 3"/>
          <p:cNvSpPr txBox="1">
            <a:spLocks noChangeArrowheads="1"/>
          </p:cNvSpPr>
          <p:nvPr/>
        </p:nvSpPr>
        <p:spPr bwMode="auto">
          <a:xfrm>
            <a:off x="5498405" y="1923017"/>
            <a:ext cx="3394075" cy="1439862"/>
          </a:xfrm>
          <a:prstGeom prst="rect">
            <a:avLst/>
          </a:prstGeom>
          <a:noFill/>
          <a:ln w="9525">
            <a:no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0000"/>
                </a:solidFill>
                <a:effectLst/>
                <a:uLnTx/>
                <a:uFillTx/>
                <a:latin typeface="Arial Black" charset="0"/>
                <a:ea typeface="宋体" charset="0"/>
                <a:cs typeface="宋体" charset="0"/>
              </a:rPr>
              <a:t>Job</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
        <p:nvSpPr>
          <p:cNvPr id="9" name="Rectangle 8">
            <a:extLst>
              <a:ext uri="{FF2B5EF4-FFF2-40B4-BE49-F238E27FC236}">
                <a16:creationId xmlns:a16="http://schemas.microsoft.com/office/drawing/2014/main" id="{2185DCEE-D941-3349-B9CF-99361DF556A9}"/>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7775387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p:tgtEl>
                                          <p:spTgt spid="105476"/>
                                        </p:tgtEl>
                                        <p:attrNameLst>
                                          <p:attrName>ppt_y</p:attrName>
                                        </p:attrNameLst>
                                      </p:cBhvr>
                                      <p:tavLst>
                                        <p:tav tm="0">
                                          <p:val>
                                            <p:strVal val="#ppt_y+#ppt_h*1.125000"/>
                                          </p:val>
                                        </p:tav>
                                        <p:tav tm="100000">
                                          <p:val>
                                            <p:strVal val="#ppt_y"/>
                                          </p:val>
                                        </p:tav>
                                      </p:tavLst>
                                    </p:anim>
                                    <p:animEffect transition="in" filter="wipe(up)">
                                      <p:cBhvr>
                                        <p:cTn id="8"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888805"/>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14:10-11 (NLT)</a:t>
            </a:r>
          </a:p>
        </p:txBody>
      </p:sp>
      <p:sp>
        <p:nvSpPr>
          <p:cNvPr id="7" name="Rectangle 6"/>
          <p:cNvSpPr/>
          <p:nvPr/>
        </p:nvSpPr>
        <p:spPr>
          <a:xfrm>
            <a:off x="184635" y="903037"/>
            <a:ext cx="8660189" cy="27515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 10</a:t>
            </a:r>
            <a:r>
              <a:rPr lang="en-US" sz="3600" b="1" dirty="0">
                <a:solidFill>
                  <a:srgbClr val="FFFFFF"/>
                </a:solidFill>
                <a:effectLst>
                  <a:glow rad="228600">
                    <a:srgbClr val="000000">
                      <a:satMod val="175000"/>
                    </a:srgbClr>
                  </a:glow>
                </a:effectLst>
                <a:latin typeface="Arial" charset="0"/>
                <a:ea typeface="ＭＳ Ｐゴシック" charset="0"/>
              </a:rPr>
              <a:t> But when people die,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their strength is gone.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They breathe their last,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then where are they?</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11</a:t>
            </a:r>
            <a:r>
              <a:rPr lang="en-US" sz="3600" b="1" dirty="0">
                <a:solidFill>
                  <a:srgbClr val="FFFFFF"/>
                </a:solidFill>
                <a:effectLst>
                  <a:glow rad="228600">
                    <a:srgbClr val="000000">
                      <a:satMod val="175000"/>
                    </a:srgbClr>
                  </a:glow>
                </a:effectLst>
                <a:latin typeface="Arial" charset="0"/>
                <a:ea typeface="ＭＳ Ｐゴシック" charset="0"/>
              </a:rPr>
              <a:t> As water evaporates from a lake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a river disappears in drought,</a:t>
            </a:r>
          </a:p>
        </p:txBody>
      </p:sp>
    </p:spTree>
    <p:extLst>
      <p:ext uri="{BB962C8B-B14F-4D97-AF65-F5344CB8AC3E}">
        <p14:creationId xmlns:p14="http://schemas.microsoft.com/office/powerpoint/2010/main" val="3398086927"/>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14:12 (NLT)</a:t>
            </a:r>
          </a:p>
        </p:txBody>
      </p:sp>
      <p:sp>
        <p:nvSpPr>
          <p:cNvPr id="7" name="Rectangle 6"/>
          <p:cNvSpPr/>
          <p:nvPr/>
        </p:nvSpPr>
        <p:spPr>
          <a:xfrm>
            <a:off x="184635" y="1020221"/>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12</a:t>
            </a:r>
            <a:r>
              <a:rPr lang="en-US" sz="3600" b="1" dirty="0">
                <a:solidFill>
                  <a:srgbClr val="FFFFFF"/>
                </a:solidFill>
                <a:effectLst>
                  <a:glow rad="228600">
                    <a:srgbClr val="000000">
                      <a:satMod val="175000"/>
                    </a:srgbClr>
                  </a:glow>
                </a:effectLst>
                <a:latin typeface="Arial" charset="0"/>
                <a:ea typeface="ＭＳ Ｐゴシック" charset="0"/>
              </a:rPr>
              <a:t> people are laid to rest and do not rise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Until the heavens are no more,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they will not wake up</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nor be roused from their sleep.</a:t>
            </a:r>
          </a:p>
        </p:txBody>
      </p:sp>
    </p:spTree>
    <p:extLst>
      <p:ext uri="{BB962C8B-B14F-4D97-AF65-F5344CB8AC3E}">
        <p14:creationId xmlns:p14="http://schemas.microsoft.com/office/powerpoint/2010/main" val="1528833860"/>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14:13 (NLT)</a:t>
            </a:r>
          </a:p>
        </p:txBody>
      </p:sp>
      <p:sp>
        <p:nvSpPr>
          <p:cNvPr id="7" name="Rectangle 6"/>
          <p:cNvSpPr/>
          <p:nvPr/>
        </p:nvSpPr>
        <p:spPr>
          <a:xfrm>
            <a:off x="184635" y="1297220"/>
            <a:ext cx="8660189"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13</a:t>
            </a:r>
            <a:r>
              <a:rPr lang="en-US" sz="3600" b="1" dirty="0">
                <a:solidFill>
                  <a:srgbClr val="FFFFFF"/>
                </a:solidFill>
                <a:effectLst>
                  <a:glow rad="228600">
                    <a:srgbClr val="000000">
                      <a:satMod val="175000"/>
                    </a:srgbClr>
                  </a:glow>
                </a:effectLst>
                <a:latin typeface="Arial" charset="0"/>
                <a:ea typeface="ＭＳ Ｐゴシック" charset="0"/>
              </a:rPr>
              <a:t> I wish you would hide me in the grave and forget me there until your anger has passed.</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But mark your calendar to think of me again!</a:t>
            </a:r>
          </a:p>
        </p:txBody>
      </p:sp>
    </p:spTree>
    <p:extLst>
      <p:ext uri="{BB962C8B-B14F-4D97-AF65-F5344CB8AC3E}">
        <p14:creationId xmlns:p14="http://schemas.microsoft.com/office/powerpoint/2010/main" val="263837877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14:14-15 (NLT)</a:t>
            </a:r>
          </a:p>
        </p:txBody>
      </p:sp>
      <p:sp>
        <p:nvSpPr>
          <p:cNvPr id="7" name="Rectangle 6"/>
          <p:cNvSpPr/>
          <p:nvPr/>
        </p:nvSpPr>
        <p:spPr>
          <a:xfrm>
            <a:off x="0" y="189224"/>
            <a:ext cx="9144000" cy="452431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14</a:t>
            </a:r>
            <a:r>
              <a:rPr lang="en-US" sz="3600" b="1" dirty="0">
                <a:solidFill>
                  <a:srgbClr val="FFFFFF"/>
                </a:solidFill>
                <a:effectLst>
                  <a:glow rad="228600">
                    <a:srgbClr val="000000">
                      <a:satMod val="175000"/>
                    </a:srgbClr>
                  </a:glow>
                </a:effectLst>
                <a:latin typeface="Arial" charset="0"/>
                <a:ea typeface="ＭＳ Ｐゴシック" charset="0"/>
              </a:rPr>
              <a:t> Can the dead live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If so, this would give me hope through all my years of struggle,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I would eagerly await the release of death.</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15</a:t>
            </a:r>
            <a:r>
              <a:rPr lang="en-US" sz="3600" b="1" dirty="0">
                <a:solidFill>
                  <a:srgbClr val="FFFFFF"/>
                </a:solidFill>
                <a:effectLst>
                  <a:glow rad="228600">
                    <a:srgbClr val="000000">
                      <a:satMod val="175000"/>
                    </a:srgbClr>
                  </a:glow>
                </a:effectLst>
                <a:latin typeface="Arial" charset="0"/>
                <a:ea typeface="ＭＳ Ｐゴシック" charset="0"/>
              </a:rPr>
              <a:t> You would call and I would answer,</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you would yearn for me, your handiwork.</a:t>
            </a:r>
          </a:p>
        </p:txBody>
      </p:sp>
    </p:spTree>
    <p:extLst>
      <p:ext uri="{BB962C8B-B14F-4D97-AF65-F5344CB8AC3E}">
        <p14:creationId xmlns:p14="http://schemas.microsoft.com/office/powerpoint/2010/main" val="171319368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14:16-17 (NLT)</a:t>
            </a:r>
          </a:p>
        </p:txBody>
      </p:sp>
      <p:sp>
        <p:nvSpPr>
          <p:cNvPr id="7" name="Rectangle 6"/>
          <p:cNvSpPr/>
          <p:nvPr/>
        </p:nvSpPr>
        <p:spPr>
          <a:xfrm>
            <a:off x="179512" y="404664"/>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16</a:t>
            </a:r>
            <a:r>
              <a:rPr lang="en-US" sz="3600" b="1" dirty="0">
                <a:solidFill>
                  <a:srgbClr val="FFFFFF"/>
                </a:solidFill>
                <a:effectLst>
                  <a:glow rad="228600">
                    <a:srgbClr val="000000">
                      <a:satMod val="175000"/>
                    </a:srgbClr>
                  </a:glow>
                </a:effectLst>
                <a:latin typeface="Arial" charset="0"/>
                <a:ea typeface="ＭＳ Ｐゴシック" charset="0"/>
              </a:rPr>
              <a:t> For then you would guard my steps,</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instead of watching for my sins.</a:t>
            </a:r>
          </a:p>
          <a:p>
            <a:pPr algn="ctr" fontAlgn="base">
              <a:spcBef>
                <a:spcPct val="0"/>
              </a:spcBef>
              <a:spcAft>
                <a:spcPct val="0"/>
              </a:spcAft>
            </a:pP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17</a:t>
            </a:r>
            <a:r>
              <a:rPr lang="en-US" sz="3600" b="1" dirty="0">
                <a:solidFill>
                  <a:srgbClr val="FFFFFF"/>
                </a:solidFill>
                <a:effectLst>
                  <a:glow rad="228600">
                    <a:srgbClr val="000000">
                      <a:satMod val="175000"/>
                    </a:srgbClr>
                  </a:glow>
                </a:effectLst>
                <a:latin typeface="Arial" charset="0"/>
                <a:ea typeface="ＭＳ Ｐゴシック" charset="0"/>
              </a:rPr>
              <a:t> My sins would be sealed in a pouch,</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you would cover my guilt.</a:t>
            </a:r>
          </a:p>
        </p:txBody>
      </p:sp>
    </p:spTree>
    <p:extLst>
      <p:ext uri="{BB962C8B-B14F-4D97-AF65-F5344CB8AC3E}">
        <p14:creationId xmlns:p14="http://schemas.microsoft.com/office/powerpoint/2010/main" val="3351981939"/>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15</a:t>
            </a:r>
          </a:p>
        </p:txBody>
      </p:sp>
    </p:spTree>
    <p:extLst>
      <p:ext uri="{BB962C8B-B14F-4D97-AF65-F5344CB8AC3E}">
        <p14:creationId xmlns:p14="http://schemas.microsoft.com/office/powerpoint/2010/main" val="2580823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20461173"/>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16</a:t>
            </a:r>
          </a:p>
        </p:txBody>
      </p:sp>
    </p:spTree>
    <p:extLst>
      <p:ext uri="{BB962C8B-B14F-4D97-AF65-F5344CB8AC3E}">
        <p14:creationId xmlns:p14="http://schemas.microsoft.com/office/powerpoint/2010/main" val="37530347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3010268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17</a:t>
            </a:r>
          </a:p>
        </p:txBody>
      </p:sp>
    </p:spTree>
    <p:extLst>
      <p:ext uri="{BB962C8B-B14F-4D97-AF65-F5344CB8AC3E}">
        <p14:creationId xmlns:p14="http://schemas.microsoft.com/office/powerpoint/2010/main" val="318625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Job</a:t>
            </a:r>
          </a:p>
        </p:txBody>
      </p:sp>
    </p:spTree>
    <p:extLst>
      <p:ext uri="{BB962C8B-B14F-4D97-AF65-F5344CB8AC3E}">
        <p14:creationId xmlns:p14="http://schemas.microsoft.com/office/powerpoint/2010/main" val="32946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a:p>
        </p:txBody>
      </p:sp>
      <p:sp>
        <p:nvSpPr>
          <p:cNvPr id="160771" name="Title 5"/>
          <p:cNvSpPr>
            <a:spLocks noGrp="1"/>
          </p:cNvSpPr>
          <p:nvPr>
            <p:ph type="title"/>
          </p:nvPr>
        </p:nvSpPr>
        <p:spPr>
          <a:xfrm>
            <a:off x="0" y="5943600"/>
            <a:ext cx="9144000" cy="954088"/>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en-US" altLang="zh-CN" sz="2800" dirty="0">
                <a:solidFill>
                  <a:srgbClr val="FFFFFF"/>
                </a:solidFill>
                <a:latin typeface="Arial Black" charset="0"/>
                <a:ea typeface="宋体" charset="0"/>
                <a:cs typeface="宋体" charset="0"/>
              </a:rPr>
              <a:t>God</a:t>
            </a:r>
            <a:r>
              <a:rPr lang="uk-UA" altLang="zh-CN" sz="2800" dirty="0">
                <a:solidFill>
                  <a:srgbClr val="FFFFFF"/>
                </a:solidFill>
                <a:latin typeface="Arial Black" charset="0"/>
                <a:ea typeface="宋体" charset="0"/>
                <a:cs typeface="宋体" charset="0"/>
              </a:rPr>
              <a:t>'</a:t>
            </a:r>
            <a:r>
              <a:rPr lang="en-US" altLang="zh-CN" sz="2800" dirty="0">
                <a:solidFill>
                  <a:srgbClr val="FFFFFF"/>
                </a:solidFill>
                <a:latin typeface="Arial Black" charset="0"/>
                <a:ea typeface="宋体" charset="0"/>
                <a:cs typeface="宋体" charset="0"/>
              </a:rPr>
              <a:t>s Incomprehensibility </a:t>
            </a:r>
            <a:br>
              <a:rPr lang="en-US" altLang="zh-CN" sz="2800" dirty="0">
                <a:solidFill>
                  <a:srgbClr val="FFFFFF"/>
                </a:solidFill>
                <a:latin typeface="Arial Black" charset="0"/>
                <a:ea typeface="宋体" charset="0"/>
                <a:cs typeface="宋体" charset="0"/>
              </a:rPr>
            </a:br>
            <a:r>
              <a:rPr lang="en-US" altLang="zh-CN" sz="2800" dirty="0">
                <a:solidFill>
                  <a:srgbClr val="FFFFFF"/>
                </a:solidFill>
                <a:latin typeface="Arial Black" charset="0"/>
                <a:ea typeface="宋体" charset="0"/>
                <a:cs typeface="宋体" charset="0"/>
              </a:rPr>
              <a:t>Explains Righteous Suffering</a:t>
            </a: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pic>
        <p:nvPicPr>
          <p:cNvPr id="7"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288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2699792" y="2952328"/>
            <a:ext cx="6228184" cy="9144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sz="3200" b="1" dirty="0">
                <a:solidFill>
                  <a:srgbClr val="FFFFFF"/>
                </a:solidFill>
                <a:latin typeface="Arial" charset="0"/>
                <a:cs typeface="Arial" charset="0"/>
              </a:rPr>
              <a:t>The problem of suffering</a:t>
            </a:r>
            <a:endParaRPr lang="en-US" sz="3200" dirty="0">
              <a:solidFill>
                <a:srgbClr val="FFFFFF"/>
              </a:solidFill>
              <a:latin typeface="Arial" charset="0"/>
              <a:cs typeface="Arial" charset="0"/>
            </a:endParaRPr>
          </a:p>
        </p:txBody>
      </p:sp>
      <p:sp>
        <p:nvSpPr>
          <p:cNvPr id="9" name="Rectangle 3"/>
          <p:cNvSpPr txBox="1">
            <a:spLocks noChangeArrowheads="1"/>
          </p:cNvSpPr>
          <p:nvPr/>
        </p:nvSpPr>
        <p:spPr bwMode="auto">
          <a:xfrm>
            <a:off x="5499100" y="1512218"/>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457200" eaLnBrk="1" fontAlgn="auto" hangingPunct="1">
              <a:lnSpc>
                <a:spcPct val="100000"/>
              </a:lnSpc>
              <a:spcBef>
                <a:spcPts val="0"/>
              </a:spcBef>
              <a:spcAft>
                <a:spcPts val="0"/>
              </a:spcAft>
            </a:pPr>
            <a:r>
              <a:rPr lang="en-US" altLang="zh-CN" sz="8800" b="1">
                <a:latin typeface="Arial Black" charset="0"/>
                <a:ea typeface="宋体" charset="0"/>
                <a:cs typeface="宋体" charset="0"/>
              </a:rPr>
              <a:t>Job</a:t>
            </a:r>
            <a:endParaRPr lang="en-US" sz="8800">
              <a:latin typeface="Arial Black"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18</a:t>
            </a:r>
          </a:p>
        </p:txBody>
      </p:sp>
    </p:spTree>
    <p:extLst>
      <p:ext uri="{BB962C8B-B14F-4D97-AF65-F5344CB8AC3E}">
        <p14:creationId xmlns:p14="http://schemas.microsoft.com/office/powerpoint/2010/main" val="28050923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8074"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The wicked will be judged</a:t>
            </a:r>
            <a:endParaRPr lang="en-US" sz="4000" b="1">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2344388436"/>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19</a:t>
            </a:r>
          </a:p>
        </p:txBody>
      </p:sp>
    </p:spTree>
    <p:extLst>
      <p:ext uri="{BB962C8B-B14F-4D97-AF65-F5344CB8AC3E}">
        <p14:creationId xmlns:p14="http://schemas.microsoft.com/office/powerpoint/2010/main" val="112304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35496" y="4800600"/>
            <a:ext cx="9220200" cy="2232000"/>
          </a:xfrm>
          <a:prstGeom prst="rect">
            <a:avLst/>
          </a:prstGeom>
          <a:solidFill>
            <a:srgbClr val="000000"/>
          </a:solidFill>
          <a:ln w="12700" cap="sq">
            <a:solidFill>
              <a:schemeClr val="tx1"/>
            </a:solidFill>
            <a:miter lim="800000"/>
            <a:headEnd/>
            <a:tailEnd/>
          </a:ln>
        </p:spPr>
        <p:txBody>
          <a:bodyPr anchor="ctr">
            <a:spAutoFit/>
          </a:bodyPr>
          <a:lstStyle/>
          <a:p>
            <a:endParaRPr lang="en-US" dirty="0"/>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381000" y="5085184"/>
            <a:ext cx="8680450" cy="1421928"/>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NIV Job 19:7 </a:t>
            </a:r>
            <a:r>
              <a:rPr lang="ru-RU"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Though I cry, </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I</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err="1">
                <a:solidFill>
                  <a:schemeClr val="bg1"/>
                </a:solidFill>
                <a:effectLst>
                  <a:outerShdw blurRad="38100" dist="38100" dir="2700000" algn="tl">
                    <a:srgbClr val="000000">
                      <a:alpha val="43137"/>
                    </a:srgbClr>
                  </a:outerShdw>
                </a:effectLst>
                <a:latin typeface="Arial" charset="0"/>
                <a:cs typeface="Arial" charset="0"/>
              </a:rPr>
              <a:t>ve</a:t>
            </a:r>
            <a:r>
              <a:rPr lang="en-US" sz="3600" b="1" dirty="0">
                <a:solidFill>
                  <a:schemeClr val="bg1"/>
                </a:solidFill>
                <a:effectLst>
                  <a:outerShdw blurRad="38100" dist="38100" dir="2700000" algn="tl">
                    <a:srgbClr val="000000">
                      <a:alpha val="43137"/>
                    </a:srgbClr>
                  </a:outerShdw>
                </a:effectLst>
                <a:latin typeface="Arial" charset="0"/>
                <a:cs typeface="Arial" charset="0"/>
              </a:rPr>
              <a:t> been wronged!</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 I get no response; though I call for help, there is no justice.</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 </a:t>
            </a:r>
            <a:r>
              <a:rPr lang="ru-RU" altLang="ja-JP" sz="3600" b="1" dirty="0">
                <a:solidFill>
                  <a:schemeClr val="bg1"/>
                </a:solidFill>
                <a:effectLst>
                  <a:outerShdw blurRad="38100" dist="38100" dir="2700000" algn="tl">
                    <a:srgbClr val="000000">
                      <a:alpha val="43137"/>
                    </a:srgbClr>
                  </a:outerShdw>
                </a:effectLst>
                <a:latin typeface="Arial" charset="0"/>
                <a:cs typeface="Arial" charset="0"/>
              </a:rPr>
              <a:t>"</a:t>
            </a: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Tree>
    <p:extLst>
      <p:ext uri="{BB962C8B-B14F-4D97-AF65-F5344CB8AC3E}">
        <p14:creationId xmlns:p14="http://schemas.microsoft.com/office/powerpoint/2010/main" val="890904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20</a:t>
            </a:r>
          </a:p>
        </p:txBody>
      </p:sp>
    </p:spTree>
    <p:extLst>
      <p:ext uri="{BB962C8B-B14F-4D97-AF65-F5344CB8AC3E}">
        <p14:creationId xmlns:p14="http://schemas.microsoft.com/office/powerpoint/2010/main" val="1020928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8073"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8074"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The wicked will be judged</a:t>
            </a:r>
            <a:endParaRPr lang="en-US" sz="4000" b="1">
              <a:solidFill>
                <a:schemeClr val="bg1"/>
              </a:solidFill>
              <a:latin typeface="Times New Roman" charset="0"/>
            </a:endParaRPr>
          </a:p>
        </p:txBody>
      </p:sp>
      <p:sp>
        <p:nvSpPr>
          <p:cNvPr id="88075" name="Text Box 11"/>
          <p:cNvSpPr txBox="1">
            <a:spLocks noChangeArrowheads="1"/>
          </p:cNvSpPr>
          <p:nvPr/>
        </p:nvSpPr>
        <p:spPr bwMode="auto">
          <a:xfrm>
            <a:off x="3276600" y="4953000"/>
            <a:ext cx="586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You</a:t>
            </a:r>
            <a:r>
              <a:rPr lang="uk-UA" sz="4000" b="1" dirty="0">
                <a:solidFill>
                  <a:schemeClr val="bg1"/>
                </a:solidFill>
                <a:latin typeface="Arial" charset="0"/>
              </a:rPr>
              <a:t>'</a:t>
            </a:r>
            <a:r>
              <a:rPr lang="en-US" sz="4000" b="1" dirty="0">
                <a:solidFill>
                  <a:schemeClr val="bg1"/>
                </a:solidFill>
                <a:latin typeface="Arial" charset="0"/>
              </a:rPr>
              <a:t>re a hypocrite</a:t>
            </a:r>
            <a:endParaRPr lang="en-US" sz="4000" b="1" dirty="0">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21</a:t>
            </a:r>
          </a:p>
        </p:txBody>
      </p:sp>
    </p:spTree>
    <p:extLst>
      <p:ext uri="{BB962C8B-B14F-4D97-AF65-F5344CB8AC3E}">
        <p14:creationId xmlns:p14="http://schemas.microsoft.com/office/powerpoint/2010/main" val="20375250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rgbClr val="FFFFFF"/>
                      </a:solidFill>
                      <a:ea typeface="宋体" charset="0"/>
                      <a:cs typeface="宋体" charset="0"/>
                    </a:rPr>
                    <a:t> Cycle</a:t>
                  </a:r>
                  <a:endParaRPr lang="en-US" altLang="zh-CN" sz="2800" b="1">
                    <a:solidFill>
                      <a:schemeClr val="tx1"/>
                    </a:solidFill>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1</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2</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3</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Tone</a:t>
                  </a: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Implication</a:t>
                </a: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Insinuation</a:t>
              </a: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Indictment</a:t>
                </a: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Content</a:t>
                  </a: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400" b="1">
                    <a:solidFill>
                      <a:schemeClr val="tx1"/>
                    </a:solidFill>
                    <a:ea typeface="宋体" charset="0"/>
                    <a:cs typeface="宋体" charset="0"/>
                  </a:rPr>
                  <a:t> General Recommendations</a:t>
                </a: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Specific </a:t>
                </a:r>
              </a:p>
              <a:p>
                <a:pPr algn="ctr" eaLnBrk="0" hangingPunct="0">
                  <a:lnSpc>
                    <a:spcPct val="100000"/>
                  </a:lnSpc>
                </a:pPr>
                <a:r>
                  <a:rPr lang="en-US" altLang="zh-CN" sz="2800" b="1">
                    <a:solidFill>
                      <a:schemeClr val="tx1"/>
                    </a:solidFill>
                    <a:ea typeface="宋体" charset="0"/>
                    <a:cs typeface="宋体" charset="0"/>
                  </a:rPr>
                  <a:t>Advice</a:t>
                </a: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Vicious </a:t>
                </a:r>
              </a:p>
              <a:p>
                <a:pPr algn="ctr" eaLnBrk="0" hangingPunct="0">
                  <a:lnSpc>
                    <a:spcPct val="100000"/>
                  </a:lnSpc>
                </a:pPr>
                <a:r>
                  <a:rPr lang="en-US" altLang="zh-CN" sz="2800" b="1">
                    <a:solidFill>
                      <a:schemeClr val="tx1"/>
                    </a:solidFill>
                    <a:ea typeface="宋体" charset="0"/>
                    <a:cs typeface="宋体" charset="0"/>
                  </a:rPr>
                  <a:t>Accusations</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Speakers</a:t>
                  </a: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Eliphaz</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Zophar</a:t>
                </a: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Eliphaz</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Zophar</a:t>
                </a: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Eliphaz</a:t>
                </a:r>
              </a:p>
              <a:p>
                <a:pPr algn="ctr" eaLnBrk="0" hangingPunct="0">
                  <a:lnSpc>
                    <a:spcPct val="100000"/>
                  </a:lnSpc>
                </a:pPr>
                <a:r>
                  <a:rPr lang="en-US" altLang="zh-CN" sz="2800" b="1">
                    <a:solidFill>
                      <a:schemeClr val="tx1"/>
                    </a:solidFill>
                    <a:ea typeface="宋体" charset="0"/>
                    <a:cs typeface="宋体" charset="0"/>
                  </a:rPr>
                  <a:t>Bildad</a:t>
                </a: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Length</a:t>
                  </a: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12 chapters</a:t>
                </a: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7 chapters</a:t>
                </a: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10 chapters</a:t>
                </a: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Chapters</a:t>
                  </a: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3–14</a:t>
                </a: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15–21</a:t>
                </a: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22–31</a:t>
                </a: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en-US" altLang="zh-CN" sz="3200" b="1">
                <a:solidFill>
                  <a:srgbClr val="FFFFFF"/>
                </a:solidFill>
                <a:latin typeface="Arial Black" charset="0"/>
                <a:ea typeface="宋体" charset="0"/>
                <a:cs typeface="宋体" charset="0"/>
              </a:rPr>
              <a:t>Cycles of Debate</a:t>
            </a:r>
            <a:endParaRPr lang="en-US" sz="3200" b="1">
              <a:solidFill>
                <a:srgbClr val="FFFFFF"/>
              </a:solidFill>
              <a:latin typeface="Arial Black" charset="0"/>
              <a:ea typeface="宋体" charset="0"/>
              <a:cs typeface="宋体"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22</a:t>
            </a:r>
          </a:p>
        </p:txBody>
      </p:sp>
    </p:spTree>
    <p:extLst>
      <p:ext uri="{BB962C8B-B14F-4D97-AF65-F5344CB8AC3E}">
        <p14:creationId xmlns:p14="http://schemas.microsoft.com/office/powerpoint/2010/main" val="43273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0280195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3</a:t>
            </a:r>
            <a:r>
              <a:rPr lang="en-US" sz="4000" b="1" baseline="30000" dirty="0">
                <a:solidFill>
                  <a:schemeClr val="bg1"/>
                </a:solidFill>
                <a:latin typeface="Arial" pitchFamily="-105" charset="0"/>
                <a:ea typeface="Times New Roman" pitchFamily="-105" charset="0"/>
                <a:cs typeface="Times New Roman" pitchFamily="-105" charset="0"/>
              </a:rPr>
              <a:t>rd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Repent of your sin</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extLst>
      <p:ext uri="{BB962C8B-B14F-4D97-AF65-F5344CB8AC3E}">
        <p14:creationId xmlns:p14="http://schemas.microsoft.com/office/powerpoint/2010/main" val="250543902"/>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23</a:t>
            </a:r>
          </a:p>
        </p:txBody>
      </p:sp>
    </p:spTree>
    <p:extLst>
      <p:ext uri="{BB962C8B-B14F-4D97-AF65-F5344CB8AC3E}">
        <p14:creationId xmlns:p14="http://schemas.microsoft.com/office/powerpoint/2010/main" val="451059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rPr>
                  <a:t>Irving L. Jensen, </a:t>
                </a:r>
                <a:r>
                  <a:rPr kumimoji="0" lang="en-US" sz="1800" b="1" i="1" u="none" strike="noStrike" kern="1200" cap="none" spc="0" normalizeH="0" baseline="0" noProof="0" dirty="0">
                    <a:ln>
                      <a:noFill/>
                    </a:ln>
                    <a:solidFill>
                      <a:srgbClr val="000000"/>
                    </a:solidFill>
                    <a:effectLst/>
                    <a:uLnTx/>
                    <a:uFillTx/>
                    <a:latin typeface="Arial Narrow" charset="0"/>
                    <a:ea typeface="ＭＳ Ｐゴシック" charset="0"/>
                  </a:rPr>
                  <a:t>Job: A Self-Study Guide, 28</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3755008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24</a:t>
            </a:r>
          </a:p>
        </p:txBody>
      </p:sp>
    </p:spTree>
    <p:extLst>
      <p:ext uri="{BB962C8B-B14F-4D97-AF65-F5344CB8AC3E}">
        <p14:creationId xmlns:p14="http://schemas.microsoft.com/office/powerpoint/2010/main" val="3004778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2" descr="job.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en-US" sz="3600" b="1" dirty="0">
                <a:latin typeface="Helvetica" charset="0"/>
                <a:ea typeface="Osaka" charset="0"/>
                <a:cs typeface="Osaka" charset="0"/>
              </a:rPr>
              <a:t>Accusation &amp; Response (3–37)</a:t>
            </a:r>
            <a:endParaRPr kumimoji="0" lang="en-US" sz="3600" dirty="0">
              <a:latin typeface="Helvetica" charset="0"/>
              <a:ea typeface="Osaka" charset="0"/>
              <a:cs typeface="Osaka" charset="0"/>
            </a:endParaRPr>
          </a:p>
        </p:txBody>
      </p:sp>
      <p:sp>
        <p:nvSpPr>
          <p:cNvPr id="149508" name="Text Box 4"/>
          <p:cNvSpPr txBox="1">
            <a:spLocks noChangeArrowheads="1"/>
          </p:cNvSpPr>
          <p:nvPr/>
        </p:nvSpPr>
        <p:spPr bwMode="auto">
          <a:xfrm>
            <a:off x="3958332" y="5189984"/>
            <a:ext cx="1049536" cy="720000"/>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4000" b="1" dirty="0">
                <a:solidFill>
                  <a:schemeClr val="tx1"/>
                </a:solidFill>
                <a:effectLst>
                  <a:glow rad="101600">
                    <a:schemeClr val="bg1">
                      <a:alpha val="40000"/>
                    </a:schemeClr>
                  </a:glow>
                </a:effectLst>
              </a:rPr>
              <a:t>JOB</a:t>
            </a:r>
            <a:endParaRPr lang="en-US" sz="4000" b="1" dirty="0">
              <a:effectLst>
                <a:glow rad="101600">
                  <a:schemeClr val="bg1">
                    <a:alpha val="40000"/>
                  </a:schemeClr>
                </a:glow>
              </a:effectLst>
            </a:endParaRPr>
          </a:p>
        </p:txBody>
      </p:sp>
      <p:sp>
        <p:nvSpPr>
          <p:cNvPr id="149509" name="Text Box 5"/>
          <p:cNvSpPr txBox="1">
            <a:spLocks noChangeArrowheads="1"/>
          </p:cNvSpPr>
          <p:nvPr/>
        </p:nvSpPr>
        <p:spPr bwMode="auto">
          <a:xfrm>
            <a:off x="625475" y="2743200"/>
            <a:ext cx="1983786"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ELIPHAZ</a:t>
            </a:r>
            <a:endParaRPr lang="en-US" sz="4000" b="1" dirty="0">
              <a:effectLst>
                <a:glow rad="101600">
                  <a:schemeClr val="bg1">
                    <a:alpha val="40000"/>
                  </a:schemeClr>
                </a:glow>
              </a:effectLst>
            </a:endParaRPr>
          </a:p>
        </p:txBody>
      </p:sp>
      <p:sp>
        <p:nvSpPr>
          <p:cNvPr id="149511" name="Text Box 7"/>
          <p:cNvSpPr txBox="1">
            <a:spLocks noChangeArrowheads="1"/>
          </p:cNvSpPr>
          <p:nvPr/>
        </p:nvSpPr>
        <p:spPr bwMode="auto">
          <a:xfrm>
            <a:off x="3581400" y="1371600"/>
            <a:ext cx="177289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a:solidFill>
                  <a:schemeClr val="tx1"/>
                </a:solidFill>
                <a:effectLst>
                  <a:glow rad="101600">
                    <a:schemeClr val="bg1">
                      <a:alpha val="40000"/>
                    </a:schemeClr>
                  </a:glow>
                </a:effectLst>
              </a:rPr>
              <a:t>BILDAD</a:t>
            </a:r>
            <a:endParaRPr lang="en-US" sz="4000" b="1">
              <a:effectLst>
                <a:glow rad="101600">
                  <a:schemeClr val="bg1">
                    <a:alpha val="40000"/>
                  </a:schemeClr>
                </a:glow>
              </a:effectLst>
            </a:endParaRPr>
          </a:p>
        </p:txBody>
      </p:sp>
      <p:sp>
        <p:nvSpPr>
          <p:cNvPr id="149512" name="Text Box 8"/>
          <p:cNvSpPr txBox="1">
            <a:spLocks noChangeArrowheads="1"/>
          </p:cNvSpPr>
          <p:nvPr/>
        </p:nvSpPr>
        <p:spPr bwMode="auto">
          <a:xfrm>
            <a:off x="6324600" y="2743200"/>
            <a:ext cx="1967205"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ZOPHAR</a:t>
            </a:r>
            <a:endParaRPr lang="en-US" sz="4000" b="1" dirty="0">
              <a:effectLst>
                <a:glow rad="101600">
                  <a:schemeClr val="bg1">
                    <a:alpha val="40000"/>
                  </a:schemeClr>
                </a:glow>
              </a:effectLst>
            </a:endParaRPr>
          </a:p>
        </p:txBody>
      </p:sp>
      <p:sp>
        <p:nvSpPr>
          <p:cNvPr id="149513" name="Text Box 9"/>
          <p:cNvSpPr txBox="1">
            <a:spLocks noChangeArrowheads="1"/>
          </p:cNvSpPr>
          <p:nvPr/>
        </p:nvSpPr>
        <p:spPr bwMode="auto">
          <a:xfrm>
            <a:off x="7177088" y="5334000"/>
            <a:ext cx="1446279"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ELIHU</a:t>
            </a:r>
            <a:endParaRPr lang="en-US" sz="4000" b="1" dirty="0">
              <a:effectLst>
                <a:glow rad="101600">
                  <a:schemeClr val="bg1">
                    <a:alpha val="40000"/>
                  </a:schemeClr>
                </a:glow>
              </a:effectLst>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3</a:t>
            </a:r>
            <a:endParaRPr lang="en-US" sz="3200" b="1">
              <a:effectLst>
                <a:glow rad="101600">
                  <a:schemeClr val="bg1">
                    <a:alpha val="40000"/>
                  </a:schemeClr>
                </a:glow>
              </a:effectLst>
              <a:latin typeface="Arial" charset="0"/>
            </a:endParaRPr>
          </a:p>
        </p:txBody>
      </p:sp>
      <p:sp>
        <p:nvSpPr>
          <p:cNvPr id="149515" name="Text Box 11"/>
          <p:cNvSpPr txBox="1">
            <a:spLocks noChangeArrowheads="1"/>
          </p:cNvSpPr>
          <p:nvPr/>
        </p:nvSpPr>
        <p:spPr bwMode="auto">
          <a:xfrm>
            <a:off x="533400" y="35814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4–5</a:t>
            </a:r>
            <a:endParaRPr lang="en-US" sz="3200" b="1" dirty="0">
              <a:effectLst>
                <a:glow rad="101600">
                  <a:schemeClr val="bg1">
                    <a:alpha val="40000"/>
                  </a:schemeClr>
                </a:glow>
              </a:effectLst>
              <a:latin typeface="Arial" charset="0"/>
            </a:endParaRPr>
          </a:p>
        </p:txBody>
      </p:sp>
      <p:sp>
        <p:nvSpPr>
          <p:cNvPr id="149516" name="Text Box 12"/>
          <p:cNvSpPr txBox="1">
            <a:spLocks noChangeArrowheads="1"/>
          </p:cNvSpPr>
          <p:nvPr/>
        </p:nvSpPr>
        <p:spPr bwMode="auto">
          <a:xfrm>
            <a:off x="3343275" y="61468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6–7</a:t>
            </a:r>
            <a:endParaRPr lang="en-US" sz="3200" b="1" dirty="0">
              <a:effectLst>
                <a:glow rad="101600">
                  <a:schemeClr val="bg1">
                    <a:alpha val="40000"/>
                  </a:schemeClr>
                </a:glow>
              </a:effectLst>
              <a:latin typeface="Arial"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8</a:t>
            </a:r>
            <a:endParaRPr lang="en-US" sz="3200" b="1">
              <a:effectLst>
                <a:glow rad="101600">
                  <a:schemeClr val="bg1">
                    <a:alpha val="40000"/>
                  </a:schemeClr>
                </a:glow>
              </a:effectLst>
              <a:latin typeface="Arial" charset="0"/>
            </a:endParaRPr>
          </a:p>
        </p:txBody>
      </p:sp>
      <p:sp>
        <p:nvSpPr>
          <p:cNvPr id="149518" name="Text Box 14"/>
          <p:cNvSpPr txBox="1">
            <a:spLocks noChangeArrowheads="1"/>
          </p:cNvSpPr>
          <p:nvPr/>
        </p:nvSpPr>
        <p:spPr bwMode="auto">
          <a:xfrm>
            <a:off x="2700338" y="5511800"/>
            <a:ext cx="10969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9–10</a:t>
            </a:r>
            <a:endParaRPr lang="en-US" sz="3200" b="1" dirty="0">
              <a:effectLst>
                <a:glow rad="101600">
                  <a:schemeClr val="bg1">
                    <a:alpha val="40000"/>
                  </a:schemeClr>
                </a:glow>
              </a:effectLst>
              <a:latin typeface="Arial" charset="0"/>
            </a:endParaRPr>
          </a:p>
        </p:txBody>
      </p:sp>
      <p:sp>
        <p:nvSpPr>
          <p:cNvPr id="149519" name="Text Box 15"/>
          <p:cNvSpPr txBox="1">
            <a:spLocks noChangeArrowheads="1"/>
          </p:cNvSpPr>
          <p:nvPr/>
        </p:nvSpPr>
        <p:spPr bwMode="auto">
          <a:xfrm>
            <a:off x="6526213" y="3505200"/>
            <a:ext cx="618479"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11</a:t>
            </a:r>
            <a:endParaRPr lang="en-US" sz="3200" b="1">
              <a:effectLst>
                <a:glow rad="101600">
                  <a:schemeClr val="bg1">
                    <a:alpha val="40000"/>
                  </a:schemeClr>
                </a:glow>
              </a:effectLst>
              <a:latin typeface="Arial" charset="0"/>
            </a:endParaRPr>
          </a:p>
        </p:txBody>
      </p:sp>
      <p:sp>
        <p:nvSpPr>
          <p:cNvPr id="149520" name="Text Box 16"/>
          <p:cNvSpPr txBox="1">
            <a:spLocks noChangeArrowheads="1"/>
          </p:cNvSpPr>
          <p:nvPr/>
        </p:nvSpPr>
        <p:spPr bwMode="auto">
          <a:xfrm>
            <a:off x="2509838" y="49530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12–14</a:t>
            </a:r>
            <a:endParaRPr lang="en-US" sz="3200" b="1" dirty="0">
              <a:effectLst>
                <a:glow rad="101600">
                  <a:schemeClr val="bg1">
                    <a:alpha val="40000"/>
                  </a:schemeClr>
                </a:glow>
              </a:effectLst>
              <a:latin typeface="Arial" charset="0"/>
            </a:endParaRPr>
          </a:p>
        </p:txBody>
      </p:sp>
      <p:sp>
        <p:nvSpPr>
          <p:cNvPr id="149521" name="Text Box 17"/>
          <p:cNvSpPr txBox="1">
            <a:spLocks noChangeArrowheads="1"/>
          </p:cNvSpPr>
          <p:nvPr/>
        </p:nvSpPr>
        <p:spPr bwMode="auto">
          <a:xfrm>
            <a:off x="1400175"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15</a:t>
            </a:r>
            <a:endParaRPr lang="en-US" sz="3200" b="1">
              <a:effectLst>
                <a:glow rad="101600">
                  <a:schemeClr val="bg1">
                    <a:alpha val="40000"/>
                  </a:schemeClr>
                </a:glow>
              </a:effectLst>
              <a:latin typeface="Arial" charset="0"/>
            </a:endParaRPr>
          </a:p>
        </p:txBody>
      </p:sp>
      <p:sp>
        <p:nvSpPr>
          <p:cNvPr id="149522" name="Text Box 18"/>
          <p:cNvSpPr txBox="1">
            <a:spLocks noChangeArrowheads="1"/>
          </p:cNvSpPr>
          <p:nvPr/>
        </p:nvSpPr>
        <p:spPr bwMode="auto">
          <a:xfrm>
            <a:off x="3348038" y="44196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FFF511"/>
                </a:solidFill>
                <a:effectLst>
                  <a:glow rad="101600">
                    <a:schemeClr val="bg1">
                      <a:alpha val="40000"/>
                    </a:schemeClr>
                  </a:glow>
                </a:effectLst>
                <a:latin typeface="Arial" charset="0"/>
              </a:rPr>
              <a:t>16–17</a:t>
            </a:r>
            <a:endParaRPr lang="en-US" sz="3200" b="1" dirty="0">
              <a:effectLst>
                <a:glow rad="101600">
                  <a:schemeClr val="bg1">
                    <a:alpha val="40000"/>
                  </a:schemeClr>
                </a:glow>
              </a:effectLst>
              <a:latin typeface="Arial" charset="0"/>
            </a:endParaRPr>
          </a:p>
        </p:txBody>
      </p:sp>
      <p:sp>
        <p:nvSpPr>
          <p:cNvPr id="149523" name="Text Box 19"/>
          <p:cNvSpPr txBox="1">
            <a:spLocks noChangeArrowheads="1"/>
          </p:cNvSpPr>
          <p:nvPr/>
        </p:nvSpPr>
        <p:spPr bwMode="auto">
          <a:xfrm>
            <a:off x="4719638" y="44196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19</a:t>
            </a:r>
            <a:endParaRPr lang="en-US" sz="3200" b="1">
              <a:effectLst>
                <a:glow rad="101600">
                  <a:schemeClr val="bg1">
                    <a:alpha val="40000"/>
                  </a:schemeClr>
                </a:glow>
              </a:effectLst>
              <a:latin typeface="Arial" charset="0"/>
            </a:endParaRPr>
          </a:p>
        </p:txBody>
      </p:sp>
      <p:sp>
        <p:nvSpPr>
          <p:cNvPr id="149524" name="Text Box 20"/>
          <p:cNvSpPr txBox="1">
            <a:spLocks noChangeArrowheads="1"/>
          </p:cNvSpPr>
          <p:nvPr/>
        </p:nvSpPr>
        <p:spPr bwMode="auto">
          <a:xfrm>
            <a:off x="7288213" y="3505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20</a:t>
            </a:r>
            <a:endParaRPr lang="en-US" sz="3200" b="1">
              <a:effectLst>
                <a:glow rad="101600">
                  <a:schemeClr val="bg1">
                    <a:alpha val="40000"/>
                  </a:schemeClr>
                </a:glow>
              </a:effectLst>
              <a:latin typeface="Arial" charset="0"/>
            </a:endParaRPr>
          </a:p>
        </p:txBody>
      </p:sp>
      <p:sp>
        <p:nvSpPr>
          <p:cNvPr id="149525" name="Text Box 21"/>
          <p:cNvSpPr txBox="1">
            <a:spLocks noChangeArrowheads="1"/>
          </p:cNvSpPr>
          <p:nvPr/>
        </p:nvSpPr>
        <p:spPr bwMode="auto">
          <a:xfrm>
            <a:off x="5176838" y="49530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21</a:t>
            </a:r>
            <a:endParaRPr lang="en-US" sz="3200" b="1">
              <a:effectLst>
                <a:glow rad="101600">
                  <a:schemeClr val="bg1">
                    <a:alpha val="40000"/>
                  </a:schemeClr>
                </a:glow>
              </a:effectLst>
              <a:latin typeface="Arial" charset="0"/>
            </a:endParaRPr>
          </a:p>
        </p:txBody>
      </p:sp>
      <p:sp>
        <p:nvSpPr>
          <p:cNvPr id="149526" name="Text Box 22"/>
          <p:cNvSpPr txBox="1">
            <a:spLocks noChangeArrowheads="1"/>
          </p:cNvSpPr>
          <p:nvPr/>
        </p:nvSpPr>
        <p:spPr bwMode="auto">
          <a:xfrm>
            <a:off x="2133600"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00FFFF"/>
                </a:solidFill>
                <a:effectLst>
                  <a:glow rad="101600">
                    <a:schemeClr val="bg1">
                      <a:alpha val="40000"/>
                    </a:schemeClr>
                  </a:glow>
                </a:effectLst>
                <a:latin typeface="Arial" charset="0"/>
              </a:rPr>
              <a:t>22</a:t>
            </a:r>
            <a:endParaRPr lang="en-US" sz="3200" b="1">
              <a:effectLst>
                <a:glow rad="101600">
                  <a:schemeClr val="bg1">
                    <a:alpha val="40000"/>
                  </a:schemeClr>
                </a:glow>
              </a:effectLst>
              <a:latin typeface="Arial" charset="0"/>
            </a:endParaRPr>
          </a:p>
        </p:txBody>
      </p:sp>
      <p:sp>
        <p:nvSpPr>
          <p:cNvPr id="149527" name="Text Box 23"/>
          <p:cNvSpPr txBox="1">
            <a:spLocks noChangeArrowheads="1"/>
          </p:cNvSpPr>
          <p:nvPr/>
        </p:nvSpPr>
        <p:spPr bwMode="auto">
          <a:xfrm>
            <a:off x="5100638" y="5511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00FFFF"/>
                </a:solidFill>
                <a:effectLst>
                  <a:glow rad="101600">
                    <a:schemeClr val="bg1">
                      <a:alpha val="40000"/>
                    </a:schemeClr>
                  </a:glow>
                </a:effectLst>
                <a:latin typeface="Arial" charset="0"/>
              </a:rPr>
              <a:t>23–24</a:t>
            </a:r>
            <a:endParaRPr lang="en-US" sz="3200" b="1" dirty="0">
              <a:effectLst>
                <a:glow rad="101600">
                  <a:schemeClr val="bg1">
                    <a:alpha val="40000"/>
                  </a:schemeClr>
                </a:glow>
              </a:effectLst>
              <a:latin typeface="Arial" charset="0"/>
            </a:endParaRPr>
          </a:p>
        </p:txBody>
      </p:sp>
      <p:sp>
        <p:nvSpPr>
          <p:cNvPr id="149528" name="Text Box 24"/>
          <p:cNvSpPr txBox="1">
            <a:spLocks noChangeArrowheads="1"/>
          </p:cNvSpPr>
          <p:nvPr/>
        </p:nvSpPr>
        <p:spPr bwMode="auto">
          <a:xfrm>
            <a:off x="48498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00FFFF"/>
                </a:solidFill>
                <a:effectLst>
                  <a:glow rad="101600">
                    <a:schemeClr val="bg1">
                      <a:alpha val="40000"/>
                    </a:schemeClr>
                  </a:glow>
                </a:effectLst>
                <a:latin typeface="Arial" charset="0"/>
              </a:rPr>
              <a:t>25</a:t>
            </a:r>
            <a:endParaRPr lang="en-US" sz="3200" b="1">
              <a:effectLst>
                <a:glow rad="101600">
                  <a:schemeClr val="bg1">
                    <a:alpha val="40000"/>
                  </a:schemeClr>
                </a:glow>
              </a:effectLst>
              <a:latin typeface="Arial" charset="0"/>
            </a:endParaRPr>
          </a:p>
        </p:txBody>
      </p:sp>
      <p:sp>
        <p:nvSpPr>
          <p:cNvPr id="149529" name="Text Box 25"/>
          <p:cNvSpPr txBox="1">
            <a:spLocks noChangeArrowheads="1"/>
          </p:cNvSpPr>
          <p:nvPr/>
        </p:nvSpPr>
        <p:spPr bwMode="auto">
          <a:xfrm>
            <a:off x="4800600" y="6146800"/>
            <a:ext cx="1325563"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00FFFF"/>
                </a:solidFill>
                <a:effectLst>
                  <a:glow rad="101600">
                    <a:schemeClr val="bg1">
                      <a:alpha val="40000"/>
                    </a:schemeClr>
                  </a:glow>
                </a:effectLst>
                <a:latin typeface="Arial" charset="0"/>
              </a:rPr>
              <a:t>26–31</a:t>
            </a:r>
            <a:endParaRPr lang="en-US" sz="3200" b="1" dirty="0">
              <a:effectLst>
                <a:glow rad="101600">
                  <a:schemeClr val="bg1">
                    <a:alpha val="40000"/>
                  </a:schemeClr>
                </a:glow>
              </a:effectLst>
              <a:latin typeface="Arial" charset="0"/>
            </a:endParaRPr>
          </a:p>
        </p:txBody>
      </p:sp>
      <p:sp>
        <p:nvSpPr>
          <p:cNvPr id="149530" name="Text Box 26"/>
          <p:cNvSpPr txBox="1">
            <a:spLocks noChangeArrowheads="1"/>
          </p:cNvSpPr>
          <p:nvPr/>
        </p:nvSpPr>
        <p:spPr bwMode="auto">
          <a:xfrm>
            <a:off x="40497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18</a:t>
            </a:r>
            <a:endParaRPr lang="en-US" sz="3200" b="1">
              <a:effectLst>
                <a:glow rad="101600">
                  <a:schemeClr val="bg1">
                    <a:alpha val="40000"/>
                  </a:schemeClr>
                </a:glow>
              </a:effectLst>
              <a:latin typeface="Arial" charset="0"/>
            </a:endParaRPr>
          </a:p>
        </p:txBody>
      </p:sp>
      <p:sp>
        <p:nvSpPr>
          <p:cNvPr id="149531" name="Text Box 27"/>
          <p:cNvSpPr txBox="1">
            <a:spLocks noChangeArrowheads="1"/>
          </p:cNvSpPr>
          <p:nvPr/>
        </p:nvSpPr>
        <p:spPr bwMode="auto">
          <a:xfrm>
            <a:off x="7259638" y="6019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3200" b="1" dirty="0">
                <a:solidFill>
                  <a:schemeClr val="accent1"/>
                </a:solidFill>
                <a:effectLst>
                  <a:glow rad="101600">
                    <a:schemeClr val="bg1">
                      <a:alpha val="40000"/>
                    </a:schemeClr>
                  </a:glow>
                </a:effectLst>
                <a:latin typeface="Arial" charset="0"/>
              </a:rPr>
              <a:t>32–37</a:t>
            </a:r>
            <a:endParaRPr lang="en-US" sz="3200" b="1" dirty="0">
              <a:effectLst>
                <a:glow rad="101600">
                  <a:schemeClr val="bg1">
                    <a:alpha val="40000"/>
                  </a:schemeClr>
                </a:glow>
              </a:effectLst>
              <a:latin typeface="Arial" charset="0"/>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57727"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tx1"/>
                </a:solidFill>
                <a:latin typeface="Arial" charset="0"/>
                <a:cs typeface="Arial" charset="0"/>
              </a:rPr>
              <a:t>373</a:t>
            </a:r>
          </a:p>
        </p:txBody>
      </p:sp>
      <p:sp>
        <p:nvSpPr>
          <p:cNvPr id="33" name="Text Box 4">
            <a:extLst>
              <a:ext uri="{FF2B5EF4-FFF2-40B4-BE49-F238E27FC236}">
                <a16:creationId xmlns:a16="http://schemas.microsoft.com/office/drawing/2014/main" id="{430ADF25-E774-9B45-B2E3-FB6D875E6EDC}"/>
              </a:ext>
            </a:extLst>
          </p:cNvPr>
          <p:cNvSpPr txBox="1">
            <a:spLocks noChangeArrowheads="1"/>
          </p:cNvSpPr>
          <p:nvPr/>
        </p:nvSpPr>
        <p:spPr bwMode="auto">
          <a:xfrm>
            <a:off x="7131440" y="994906"/>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chemeClr val="tx1"/>
                </a:solidFill>
                <a:effectLst>
                  <a:glow rad="101600">
                    <a:schemeClr val="bg1">
                      <a:alpha val="40000"/>
                    </a:schemeClr>
                  </a:glow>
                </a:effectLst>
              </a:rPr>
              <a:t>Cycle 1</a:t>
            </a:r>
            <a:endParaRPr lang="en-US" sz="2800" b="1" dirty="0">
              <a:effectLst>
                <a:glow rad="101600">
                  <a:schemeClr val="bg1">
                    <a:alpha val="40000"/>
                  </a:schemeClr>
                </a:glow>
              </a:effectLst>
            </a:endParaRPr>
          </a:p>
        </p:txBody>
      </p:sp>
      <p:sp>
        <p:nvSpPr>
          <p:cNvPr id="34" name="Text Box 4">
            <a:extLst>
              <a:ext uri="{FF2B5EF4-FFF2-40B4-BE49-F238E27FC236}">
                <a16:creationId xmlns:a16="http://schemas.microsoft.com/office/drawing/2014/main" id="{4AEE1CE7-EE23-3749-B95A-7B81F1EC6835}"/>
              </a:ext>
            </a:extLst>
          </p:cNvPr>
          <p:cNvSpPr txBox="1">
            <a:spLocks noChangeArrowheads="1"/>
          </p:cNvSpPr>
          <p:nvPr/>
        </p:nvSpPr>
        <p:spPr bwMode="auto">
          <a:xfrm>
            <a:off x="7131440" y="1438854"/>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rgbClr val="FFFF00"/>
                </a:solidFill>
                <a:effectLst>
                  <a:glow rad="101600">
                    <a:schemeClr val="bg1">
                      <a:alpha val="40000"/>
                    </a:schemeClr>
                  </a:glow>
                </a:effectLst>
              </a:rPr>
              <a:t>Cycle 2</a:t>
            </a:r>
          </a:p>
        </p:txBody>
      </p:sp>
      <p:sp>
        <p:nvSpPr>
          <p:cNvPr id="35" name="Text Box 4">
            <a:extLst>
              <a:ext uri="{FF2B5EF4-FFF2-40B4-BE49-F238E27FC236}">
                <a16:creationId xmlns:a16="http://schemas.microsoft.com/office/drawing/2014/main" id="{D6D60076-AAC4-FB4E-92C1-BEDE56B6866C}"/>
              </a:ext>
            </a:extLst>
          </p:cNvPr>
          <p:cNvSpPr txBox="1">
            <a:spLocks noChangeArrowheads="1"/>
          </p:cNvSpPr>
          <p:nvPr/>
        </p:nvSpPr>
        <p:spPr bwMode="auto">
          <a:xfrm>
            <a:off x="7131440" y="1882801"/>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rgbClr val="07FFFF"/>
                </a:solidFill>
                <a:effectLst>
                  <a:glow rad="101600">
                    <a:schemeClr val="bg1">
                      <a:alpha val="40000"/>
                    </a:schemeClr>
                  </a:glow>
                </a:effectLst>
              </a:rPr>
              <a:t>Cycle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5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5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5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95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95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5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95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95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95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5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95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5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5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95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9531"/>
                                        </p:tgtEl>
                                        <p:attrNameLst>
                                          <p:attrName>style.visibility</p:attrName>
                                        </p:attrNameLst>
                                      </p:cBhvr>
                                      <p:to>
                                        <p:strVal val="visible"/>
                                      </p:to>
                                    </p:set>
                                  </p:childTnLst>
                                </p:cTn>
                              </p:par>
                            </p:childTnLst>
                          </p:cTn>
                        </p:par>
                        <p:par>
                          <p:cTn id="107" fill="hold">
                            <p:stCondLst>
                              <p:cond delay="0"/>
                            </p:stCondLst>
                            <p:childTnLst>
                              <p:par>
                                <p:cTn id="108" presetID="20" presetClass="entr" presetSubtype="0" fill="hold" grpId="0" nodeType="afterEffect">
                                  <p:stCondLst>
                                    <p:cond delay="0"/>
                                  </p:stCondLst>
                                  <p:childTnLst>
                                    <p:set>
                                      <p:cBhvr>
                                        <p:cTn id="109" dur="1" fill="hold">
                                          <p:stCondLst>
                                            <p:cond delay="0"/>
                                          </p:stCondLst>
                                        </p:cTn>
                                        <p:tgtEl>
                                          <p:spTgt spid="149537"/>
                                        </p:tgtEl>
                                        <p:attrNameLst>
                                          <p:attrName>style.visibility</p:attrName>
                                        </p:attrNameLst>
                                      </p:cBhvr>
                                      <p:to>
                                        <p:strVal val="visible"/>
                                      </p:to>
                                    </p:set>
                                    <p:animEffect transition="in" filter="wedge">
                                      <p:cBhvr>
                                        <p:cTn id="110" dur="2000"/>
                                        <p:tgtEl>
                                          <p:spTgt spid="149537"/>
                                        </p:tgtEl>
                                      </p:cBhvr>
                                    </p:animEffect>
                                  </p:childTnLst>
                                </p:cTn>
                              </p:par>
                            </p:childTnLst>
                          </p:cTn>
                        </p:par>
                        <p:par>
                          <p:cTn id="111" fill="hold">
                            <p:stCondLst>
                              <p:cond delay="2000"/>
                            </p:stCondLst>
                            <p:childTnLst>
                              <p:par>
                                <p:cTn id="112" presetID="20" presetClass="entr" presetSubtype="0" fill="hold" grpId="0" nodeType="afterEffect">
                                  <p:stCondLst>
                                    <p:cond delay="0"/>
                                  </p:stCondLst>
                                  <p:childTnLst>
                                    <p:set>
                                      <p:cBhvr>
                                        <p:cTn id="113" dur="1" fill="hold">
                                          <p:stCondLst>
                                            <p:cond delay="0"/>
                                          </p:stCondLst>
                                        </p:cTn>
                                        <p:tgtEl>
                                          <p:spTgt spid="149534"/>
                                        </p:tgtEl>
                                        <p:attrNameLst>
                                          <p:attrName>style.visibility</p:attrName>
                                        </p:attrNameLst>
                                      </p:cBhvr>
                                      <p:to>
                                        <p:strVal val="visible"/>
                                      </p:to>
                                    </p:set>
                                    <p:animEffect transition="in" filter="wedge">
                                      <p:cBhvr>
                                        <p:cTn id="114" dur="2000"/>
                                        <p:tgtEl>
                                          <p:spTgt spid="149534"/>
                                        </p:tgtEl>
                                      </p:cBhvr>
                                    </p:animEffect>
                                  </p:childTnLst>
                                </p:cTn>
                              </p:par>
                            </p:childTnLst>
                          </p:cTn>
                        </p:par>
                        <p:par>
                          <p:cTn id="115" fill="hold">
                            <p:stCondLst>
                              <p:cond delay="4000"/>
                            </p:stCondLst>
                            <p:childTnLst>
                              <p:par>
                                <p:cTn id="116" presetID="20" presetClass="entr" presetSubtype="0" fill="hold" grpId="0" nodeType="afterEffect">
                                  <p:stCondLst>
                                    <p:cond delay="0"/>
                                  </p:stCondLst>
                                  <p:childTnLst>
                                    <p:set>
                                      <p:cBhvr>
                                        <p:cTn id="117" dur="1" fill="hold">
                                          <p:stCondLst>
                                            <p:cond delay="0"/>
                                          </p:stCondLst>
                                        </p:cTn>
                                        <p:tgtEl>
                                          <p:spTgt spid="149533"/>
                                        </p:tgtEl>
                                        <p:attrNameLst>
                                          <p:attrName>style.visibility</p:attrName>
                                        </p:attrNameLst>
                                      </p:cBhvr>
                                      <p:to>
                                        <p:strVal val="visible"/>
                                      </p:to>
                                    </p:set>
                                    <p:animEffect transition="in" filter="wedge">
                                      <p:cBhvr>
                                        <p:cTn id="118" dur="2000"/>
                                        <p:tgtEl>
                                          <p:spTgt spid="149533"/>
                                        </p:tgtEl>
                                      </p:cBhvr>
                                    </p:animEffect>
                                  </p:childTnLst>
                                </p:cTn>
                              </p:par>
                            </p:childTnLst>
                          </p:cTn>
                        </p:par>
                        <p:par>
                          <p:cTn id="119" fill="hold">
                            <p:stCondLst>
                              <p:cond delay="6000"/>
                            </p:stCondLst>
                            <p:childTnLst>
                              <p:par>
                                <p:cTn id="120" presetID="20" presetClass="entr" presetSubtype="0" fill="hold" grpId="0" nodeType="afterEffect">
                                  <p:stCondLst>
                                    <p:cond delay="0"/>
                                  </p:stCondLst>
                                  <p:childTnLst>
                                    <p:set>
                                      <p:cBhvr>
                                        <p:cTn id="121" dur="1" fill="hold">
                                          <p:stCondLst>
                                            <p:cond delay="0"/>
                                          </p:stCondLst>
                                        </p:cTn>
                                        <p:tgtEl>
                                          <p:spTgt spid="149535"/>
                                        </p:tgtEl>
                                        <p:attrNameLst>
                                          <p:attrName>style.visibility</p:attrName>
                                        </p:attrNameLst>
                                      </p:cBhvr>
                                      <p:to>
                                        <p:strVal val="visible"/>
                                      </p:to>
                                    </p:set>
                                    <p:animEffect transition="in" filter="wedge">
                                      <p:cBhvr>
                                        <p:cTn id="122" dur="2000"/>
                                        <p:tgtEl>
                                          <p:spTgt spid="14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09" grpId="0"/>
      <p:bldP spid="149511" grpId="0"/>
      <p:bldP spid="149512" grpId="0"/>
      <p:bldP spid="149513" grpId="0"/>
      <p:bldP spid="149514" grpId="0"/>
      <p:bldP spid="149515" grpId="0"/>
      <p:bldP spid="149516" grpId="0"/>
      <p:bldP spid="149517" grpId="0"/>
      <p:bldP spid="149518" grpId="0"/>
      <p:bldP spid="149519" grpId="0"/>
      <p:bldP spid="149520" grpId="0"/>
      <p:bldP spid="149521" grpId="0"/>
      <p:bldP spid="149522" grpId="0"/>
      <p:bldP spid="149523" grpId="0"/>
      <p:bldP spid="149524" grpId="0"/>
      <p:bldP spid="149525" grpId="0"/>
      <p:bldP spid="149526" grpId="0"/>
      <p:bldP spid="149527" grpId="0"/>
      <p:bldP spid="149528" grpId="0"/>
      <p:bldP spid="149529" grpId="0"/>
      <p:bldP spid="149530" grpId="0"/>
      <p:bldP spid="149531" grpId="0"/>
      <p:bldP spid="149533" grpId="0" animBg="1"/>
      <p:bldP spid="149534" grpId="0" animBg="1"/>
      <p:bldP spid="149535" grpId="0" animBg="1"/>
      <p:bldP spid="149537" grpId="0" animBg="1"/>
      <p:bldP spid="33" grpId="0"/>
      <p:bldP spid="34" grpId="0"/>
      <p:bldP spid="3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25</a:t>
            </a:r>
          </a:p>
        </p:txBody>
      </p:sp>
    </p:spTree>
    <p:extLst>
      <p:ext uri="{BB962C8B-B14F-4D97-AF65-F5344CB8AC3E}">
        <p14:creationId xmlns:p14="http://schemas.microsoft.com/office/powerpoint/2010/main" val="11183111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3</a:t>
            </a:r>
            <a:r>
              <a:rPr lang="en-US" sz="4000" b="1" baseline="30000" dirty="0">
                <a:solidFill>
                  <a:schemeClr val="bg1"/>
                </a:solidFill>
                <a:latin typeface="Arial" pitchFamily="-105" charset="0"/>
                <a:ea typeface="Times New Roman" pitchFamily="-105" charset="0"/>
                <a:cs typeface="Times New Roman" pitchFamily="-105" charset="0"/>
              </a:rPr>
              <a:t>rd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Repent of your sin</a:t>
            </a:r>
            <a:endParaRPr lang="en-US" sz="4000" b="1">
              <a:solidFill>
                <a:schemeClr val="bg1"/>
              </a:solidFill>
              <a:latin typeface="Times New Roman" charset="0"/>
            </a:endParaRPr>
          </a:p>
        </p:txBody>
      </p:sp>
      <p:sp>
        <p:nvSpPr>
          <p:cNvPr id="89096"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9097"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9098"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How can anyone be right with God?</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26</a:t>
            </a:r>
          </a:p>
        </p:txBody>
      </p:sp>
    </p:spTree>
    <p:extLst>
      <p:ext uri="{BB962C8B-B14F-4D97-AF65-F5344CB8AC3E}">
        <p14:creationId xmlns:p14="http://schemas.microsoft.com/office/powerpoint/2010/main" val="21371032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27</a:t>
            </a:r>
          </a:p>
        </p:txBody>
      </p:sp>
    </p:spTree>
    <p:extLst>
      <p:ext uri="{BB962C8B-B14F-4D97-AF65-F5344CB8AC3E}">
        <p14:creationId xmlns:p14="http://schemas.microsoft.com/office/powerpoint/2010/main" val="7540174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8947578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457200" y="1295400"/>
            <a:ext cx="8382000" cy="685800"/>
          </a:xfrm>
        </p:spPr>
        <p:txBody>
          <a:bodyPr/>
          <a:lstStyle/>
          <a:p>
            <a:pPr eaLnBrk="1" hangingPunct="1"/>
            <a:r>
              <a:rPr lang="en-US" sz="3200" b="1">
                <a:latin typeface="Arial" charset="0"/>
                <a:ea typeface="ＭＳ Ｐゴシック" charset="0"/>
                <a:cs typeface="Times New Roman" charset="0"/>
              </a:rPr>
              <a:t>1. Why does man worship God?</a:t>
            </a:r>
            <a:endParaRPr lang="en-US" sz="3200" b="1">
              <a:latin typeface="Rockwell" charset="0"/>
              <a:ea typeface="ＭＳ Ｐゴシック" charset="0"/>
              <a:cs typeface="ＭＳ Ｐゴシック" charset="0"/>
            </a:endParaRPr>
          </a:p>
        </p:txBody>
      </p:sp>
      <p:pic>
        <p:nvPicPr>
          <p:cNvPr id="117762" name="Picture 4" descr="ques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3044825"/>
            <a:ext cx="5029200" cy="335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WordArt 7"/>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0" cap="none" spc="0" normalizeH="0" baseline="0" noProof="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More Defined...</a:t>
            </a:r>
          </a:p>
        </p:txBody>
      </p:sp>
      <p:sp>
        <p:nvSpPr>
          <p:cNvPr id="70664" name="Rectangle 8"/>
          <p:cNvSpPr>
            <a:spLocks noChangeArrowheads="1"/>
          </p:cNvSpPr>
          <p:nvPr/>
        </p:nvSpPr>
        <p:spPr bwMode="auto">
          <a:xfrm>
            <a:off x="457200" y="1981200"/>
            <a:ext cx="8382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2. How will man react to God when God seems unconcerned about his problems?</a:t>
            </a:r>
            <a:r>
              <a:rPr kumimoji="0" lang="en-US" sz="3200" b="1" i="0" u="none" strike="noStrike" kern="1200" cap="none" spc="0" normalizeH="0" baseline="0" noProof="0">
                <a:ln>
                  <a:noFill/>
                </a:ln>
                <a:solidFill>
                  <a:srgbClr val="FFFFFF"/>
                </a:solidFill>
                <a:effectLst/>
                <a:uLnTx/>
                <a:uFillTx/>
                <a:latin typeface="Rockwell" charset="0"/>
                <a:ea typeface="ＭＳ Ｐゴシック" charset="0"/>
                <a:cs typeface="+mn-cs"/>
              </a:rPr>
              <a:t> </a:t>
            </a:r>
          </a:p>
        </p:txBody>
      </p:sp>
      <p:sp>
        <p:nvSpPr>
          <p:cNvPr id="117765" name="Text Box 9"/>
          <p:cNvSpPr txBox="1">
            <a:spLocks noChangeArrowheads="1"/>
          </p:cNvSpPr>
          <p:nvPr/>
        </p:nvSpPr>
        <p:spPr bwMode="auto">
          <a:xfrm>
            <a:off x="4114800" y="457200"/>
            <a:ext cx="46053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Narrow" charset="0"/>
                <a:ea typeface="ＭＳ Ｐゴシック" charset="0"/>
              </a:rPr>
              <a:t>Roy Zuck, </a:t>
            </a:r>
            <a:r>
              <a:rPr kumimoji="0" lang="en-US" sz="2000" b="1" i="1" u="none" strike="noStrike" kern="1200" cap="none" spc="0" normalizeH="0" baseline="0" noProof="0" dirty="0">
                <a:ln>
                  <a:noFill/>
                </a:ln>
                <a:solidFill>
                  <a:schemeClr val="bg1"/>
                </a:solidFill>
                <a:effectLst/>
                <a:uLnTx/>
                <a:uFillTx/>
                <a:latin typeface="Arial Narrow" charset="0"/>
                <a:ea typeface="ＭＳ Ｐゴシック" charset="0"/>
              </a:rPr>
              <a:t>A Biblical Theology of the OT</a:t>
            </a:r>
            <a:r>
              <a:rPr kumimoji="0" lang="en-US" sz="2000" b="1" i="0" u="none" strike="noStrike" kern="1200" cap="none" spc="0" normalizeH="0" baseline="0" noProof="0" dirty="0">
                <a:ln>
                  <a:noFill/>
                </a:ln>
                <a:solidFill>
                  <a:schemeClr val="bg1"/>
                </a:solidFill>
                <a:effectLst/>
                <a:uLnTx/>
                <a:uFillTx/>
                <a:latin typeface="Arial Narrow" charset="0"/>
                <a:ea typeface="ＭＳ Ｐゴシック" charset="0"/>
              </a:rPr>
              <a:t>, 219</a:t>
            </a:r>
          </a:p>
        </p:txBody>
      </p:sp>
    </p:spTree>
    <p:extLst>
      <p:ext uri="{BB962C8B-B14F-4D97-AF65-F5344CB8AC3E}">
        <p14:creationId xmlns:p14="http://schemas.microsoft.com/office/powerpoint/2010/main" val="2373623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par>
                          <p:cTn id="8" fill="hold" nodeType="afterGroup">
                            <p:stCondLst>
                              <p:cond delay="500"/>
                            </p:stCondLst>
                            <p:childTnLst>
                              <p:par>
                                <p:cTn id="9" presetID="27" presetClass="entr" presetSubtype="0" fill="hold" grpId="1" nodeType="afterEffect">
                                  <p:stCondLst>
                                    <p:cond delay="0"/>
                                  </p:stCondLst>
                                  <p:iterate type="lt">
                                    <p:tmPct val="50000"/>
                                  </p:iterate>
                                  <p:childTnLst>
                                    <p:set>
                                      <p:cBhvr>
                                        <p:cTn id="10" dur="1" fill="hold">
                                          <p:stCondLst>
                                            <p:cond delay="0"/>
                                          </p:stCondLst>
                                        </p:cTn>
                                        <p:tgtEl>
                                          <p:spTgt spid="70658"/>
                                        </p:tgtEl>
                                        <p:attrNameLst>
                                          <p:attrName>style.visibility</p:attrName>
                                        </p:attrNameLst>
                                      </p:cBhvr>
                                      <p:to>
                                        <p:strVal val="visible"/>
                                      </p:to>
                                    </p:set>
                                    <p:anim calcmode="discrete" valueType="clr">
                                      <p:cBhvr override="childStyle">
                                        <p:cTn id="11"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0658"/>
                                        </p:tgtEl>
                                        <p:attrNameLst>
                                          <p:attrName>fillcolor</p:attrName>
                                        </p:attrNameLst>
                                      </p:cBhvr>
                                      <p:tavLst>
                                        <p:tav tm="0">
                                          <p:val>
                                            <p:clrVal>
                                              <a:schemeClr val="accent2"/>
                                            </p:clrVal>
                                          </p:val>
                                        </p:tav>
                                        <p:tav tm="50000">
                                          <p:val>
                                            <p:clrVal>
                                              <a:schemeClr val="hlink"/>
                                            </p:clrVal>
                                          </p:val>
                                        </p:tav>
                                      </p:tavLst>
                                    </p:anim>
                                    <p:set>
                                      <p:cBhvr>
                                        <p:cTn id="13" dur="80"/>
                                        <p:tgtEl>
                                          <p:spTgt spid="7065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par>
                          <p:cTn id="19" fill="hold" nodeType="afterGroup">
                            <p:stCondLst>
                              <p:cond delay="500"/>
                            </p:stCondLst>
                            <p:childTnLst>
                              <p:par>
                                <p:cTn id="20" presetID="27" presetClass="entr" presetSubtype="0" fill="hold" grpId="1" nodeType="afterEffect">
                                  <p:stCondLst>
                                    <p:cond delay="0"/>
                                  </p:stCondLst>
                                  <p:iterate type="lt">
                                    <p:tmPct val="50000"/>
                                  </p:iterate>
                                  <p:childTnLst>
                                    <p:set>
                                      <p:cBhvr>
                                        <p:cTn id="21" dur="1" fill="hold">
                                          <p:stCondLst>
                                            <p:cond delay="0"/>
                                          </p:stCondLst>
                                        </p:cTn>
                                        <p:tgtEl>
                                          <p:spTgt spid="70664"/>
                                        </p:tgtEl>
                                        <p:attrNameLst>
                                          <p:attrName>style.visibility</p:attrName>
                                        </p:attrNameLst>
                                      </p:cBhvr>
                                      <p:to>
                                        <p:strVal val="visible"/>
                                      </p:to>
                                    </p:set>
                                    <p:anim calcmode="discrete" valueType="clr">
                                      <p:cBhvr override="childStyle">
                                        <p:cTn id="22"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0664"/>
                                        </p:tgtEl>
                                        <p:attrNameLst>
                                          <p:attrName>fillcolor</p:attrName>
                                        </p:attrNameLst>
                                      </p:cBhvr>
                                      <p:tavLst>
                                        <p:tav tm="0">
                                          <p:val>
                                            <p:clrVal>
                                              <a:schemeClr val="accent2"/>
                                            </p:clrVal>
                                          </p:val>
                                        </p:tav>
                                        <p:tav tm="50000">
                                          <p:val>
                                            <p:clrVal>
                                              <a:schemeClr val="hlink"/>
                                            </p:clrVal>
                                          </p:val>
                                        </p:tav>
                                      </p:tavLst>
                                    </p:anim>
                                    <p:set>
                                      <p:cBhvr>
                                        <p:cTn id="24"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28</a:t>
            </a:r>
          </a:p>
        </p:txBody>
      </p:sp>
    </p:spTree>
    <p:extLst>
      <p:ext uri="{BB962C8B-B14F-4D97-AF65-F5344CB8AC3E}">
        <p14:creationId xmlns:p14="http://schemas.microsoft.com/office/powerpoint/2010/main" val="10700276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fld id="{07C3CF5B-08EB-413E-A90A-85AE17F4CA53}" type="slidenum">
              <a:rPr lang="en-US" altLang="en-US">
                <a:solidFill>
                  <a:srgbClr val="898989"/>
                </a:solidFill>
              </a:rPr>
              <a:pPr/>
              <a:t>131</a:t>
            </a:fld>
            <a:endParaRPr lang="en-US" altLang="en-US">
              <a:solidFill>
                <a:srgbClr val="898989"/>
              </a:solidFill>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dirty="0"/>
              <a:t>You quack counsellors.  I liked you better when you were quiet… </a:t>
            </a:r>
            <a:endParaRPr lang="en-US" altLang="en-US" sz="2800" dirty="0"/>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FFFFFF"/>
                </a:solidFill>
              </a:rPr>
              <a:t>You must have sinned, so that is why God judged you.  Repent and be well!</a:t>
            </a:r>
            <a:endParaRPr lang="en-US" altLang="en-US" sz="2800">
              <a:solidFill>
                <a:srgbClr val="FFFFFF"/>
              </a:solidFill>
            </a:endParaRP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3200">
                <a:solidFill>
                  <a:srgbClr val="FFFFFF"/>
                </a:solidFill>
              </a:rPr>
              <a:t>God is all powerful.  He inflicted and He will heal.</a:t>
            </a:r>
            <a:endParaRPr lang="en-US" altLang="en-US" sz="3200">
              <a:solidFill>
                <a:srgbClr val="FFFFFF"/>
              </a:solidFill>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000000"/>
                </a:solidFill>
              </a:rPr>
              <a:t>How can men compare to the holiness of God?  Repent!</a:t>
            </a:r>
            <a:endParaRPr lang="en-US" altLang="en-US" sz="2800">
              <a:solidFill>
                <a:srgbClr val="000000"/>
              </a:solidFill>
            </a:endParaRPr>
          </a:p>
        </p:txBody>
      </p:sp>
      <p:sp>
        <p:nvSpPr>
          <p:cNvPr id="10" name="Rounded Rectangular Callout 9"/>
          <p:cNvSpPr>
            <a:spLocks noChangeArrowheads="1"/>
          </p:cNvSpPr>
          <p:nvPr/>
        </p:nvSpPr>
        <p:spPr bwMode="auto">
          <a:xfrm>
            <a:off x="5181600"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000000"/>
                </a:solidFill>
              </a:rPr>
              <a:t>God is a bully.  I want my lawyer… someone who stands between me and God.</a:t>
            </a:r>
            <a:endParaRPr lang="en-US" altLang="en-US" sz="2800">
              <a:solidFill>
                <a:srgbClr val="000000"/>
              </a:solidFill>
            </a:endParaRPr>
          </a:p>
        </p:txBody>
      </p:sp>
    </p:spTree>
    <p:extLst>
      <p:ext uri="{BB962C8B-B14F-4D97-AF65-F5344CB8AC3E}">
        <p14:creationId xmlns:p14="http://schemas.microsoft.com/office/powerpoint/2010/main" val="957430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29</a:t>
            </a:r>
          </a:p>
        </p:txBody>
      </p:sp>
    </p:spTree>
    <p:extLst>
      <p:ext uri="{BB962C8B-B14F-4D97-AF65-F5344CB8AC3E}">
        <p14:creationId xmlns:p14="http://schemas.microsoft.com/office/powerpoint/2010/main" val="3000688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30</a:t>
            </a:r>
          </a:p>
        </p:txBody>
      </p:sp>
    </p:spTree>
    <p:extLst>
      <p:ext uri="{BB962C8B-B14F-4D97-AF65-F5344CB8AC3E}">
        <p14:creationId xmlns:p14="http://schemas.microsoft.com/office/powerpoint/2010/main" val="34961633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31</a:t>
            </a:r>
          </a:p>
        </p:txBody>
      </p:sp>
    </p:spTree>
    <p:extLst>
      <p:ext uri="{BB962C8B-B14F-4D97-AF65-F5344CB8AC3E}">
        <p14:creationId xmlns:p14="http://schemas.microsoft.com/office/powerpoint/2010/main" val="1151136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I made a covenant with my eyes not to look with lust at a young woman</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Job 31:1 </a:t>
            </a: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NLT</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451373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32</a:t>
            </a:r>
          </a:p>
        </p:txBody>
      </p:sp>
    </p:spTree>
    <p:extLst>
      <p:ext uri="{BB962C8B-B14F-4D97-AF65-F5344CB8AC3E}">
        <p14:creationId xmlns:p14="http://schemas.microsoft.com/office/powerpoint/2010/main" val="9702220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en-US" altLang="zh-CN" b="1" dirty="0" err="1">
                <a:solidFill>
                  <a:srgbClr val="FFFFFF"/>
                </a:solidFill>
                <a:latin typeface="Arial" charset="0"/>
                <a:ea typeface="ＭＳ Ｐゴシック" charset="0"/>
                <a:cs typeface="Arial" charset="0"/>
              </a:rPr>
              <a:t>Elihu</a:t>
            </a:r>
            <a:r>
              <a:rPr lang="uk-UA" altLang="zh-CN" b="1" dirty="0">
                <a:solidFill>
                  <a:srgbClr val="FFFFFF"/>
                </a:solidFill>
                <a:latin typeface="Arial" charset="0"/>
                <a:ea typeface="ＭＳ Ｐゴシック" charset="0"/>
                <a:cs typeface="Arial" charset="0"/>
              </a:rPr>
              <a:t>'</a:t>
            </a:r>
            <a:r>
              <a:rPr lang="en-US" altLang="zh-CN" b="1" dirty="0">
                <a:solidFill>
                  <a:srgbClr val="FFFFFF"/>
                </a:solidFill>
                <a:latin typeface="Arial" charset="0"/>
                <a:ea typeface="ＭＳ Ｐゴシック" charset="0"/>
                <a:cs typeface="Arial" charset="0"/>
              </a:rPr>
              <a:t>s Addressees (32–37)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2400" b="1" u="sng">
                  <a:solidFill>
                    <a:srgbClr val="FFFFFF"/>
                  </a:solidFill>
                </a:rPr>
                <a:t>First speech</a:t>
              </a:r>
              <a:endParaRPr lang="en-US" sz="2400" b="1">
                <a:solidFill>
                  <a:srgbClr val="FFFFFF"/>
                </a:solidFill>
                <a:latin typeface="Times New Roman" charset="0"/>
              </a:endParaRPr>
            </a:p>
            <a:p>
              <a:pPr algn="ctr" eaLnBrk="1" hangingPunct="1"/>
              <a:r>
                <a:rPr lang="en-US" sz="2400" b="1">
                  <a:solidFill>
                    <a:srgbClr val="FFFFFF"/>
                  </a:solidFill>
                </a:rPr>
                <a:t>To all four (32:6-9)</a:t>
              </a:r>
              <a:endParaRPr lang="en-US" sz="2400" b="1">
                <a:solidFill>
                  <a:srgbClr val="FFFFFF"/>
                </a:solidFill>
                <a:latin typeface="Times New Roman" charset="0"/>
              </a:endParaRPr>
            </a:p>
            <a:p>
              <a:pPr algn="ctr" eaLnBrk="1" hangingPunct="1"/>
              <a:r>
                <a:rPr lang="en-US" sz="2400" b="1">
                  <a:solidFill>
                    <a:srgbClr val="FFFFFF"/>
                  </a:solidFill>
                </a:rPr>
                <a:t>To the three (32:10-14)</a:t>
              </a:r>
              <a:endParaRPr lang="en-US" sz="2400" b="1">
                <a:solidFill>
                  <a:srgbClr val="FFFFFF"/>
                </a:solidFill>
                <a:latin typeface="Times New Roman" charset="0"/>
              </a:endParaRPr>
            </a:p>
            <a:p>
              <a:pPr algn="ctr" eaLnBrk="1" hangingPunct="1"/>
              <a:r>
                <a:rPr lang="en-US" sz="2400" b="1">
                  <a:solidFill>
                    <a:srgbClr val="FFFFFF"/>
                  </a:solidFill>
                </a:rPr>
                <a:t>To Job (32:15–33:33)</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Second speech</a:t>
              </a:r>
            </a:p>
            <a:p>
              <a:pPr algn="ctr" eaLnBrk="1" hangingPunct="1"/>
              <a:r>
                <a:rPr lang="en-US" sz="2400" b="1">
                  <a:solidFill>
                    <a:srgbClr val="FFFFFF"/>
                  </a:solidFill>
                </a:rPr>
                <a:t>To the three (34:1-15)</a:t>
              </a:r>
              <a:endParaRPr lang="en-US" sz="2400" b="1">
                <a:solidFill>
                  <a:srgbClr val="FFFFFF"/>
                </a:solidFill>
                <a:latin typeface="Times New Roman" charset="0"/>
              </a:endParaRPr>
            </a:p>
            <a:p>
              <a:pPr algn="ctr" eaLnBrk="1" hangingPunct="1"/>
              <a:r>
                <a:rPr lang="en-US" sz="2400" b="1">
                  <a:solidFill>
                    <a:srgbClr val="FFFFFF"/>
                  </a:solidFill>
                </a:rPr>
                <a:t>To Job (34:16-37)</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Third speech</a:t>
              </a:r>
              <a:endParaRPr lang="en-US" sz="2400" b="1">
                <a:solidFill>
                  <a:srgbClr val="FFFFFF"/>
                </a:solidFill>
              </a:endParaRPr>
            </a:p>
            <a:p>
              <a:pPr algn="ctr" eaLnBrk="1" hangingPunct="1"/>
              <a:r>
                <a:rPr lang="en-US" sz="2400" b="1">
                  <a:solidFill>
                    <a:srgbClr val="FFFFFF"/>
                  </a:solidFill>
                </a:rPr>
                <a:t>To Job (35:1-3)</a:t>
              </a:r>
              <a:endParaRPr lang="en-US" sz="2400" b="1">
                <a:solidFill>
                  <a:srgbClr val="FFFFFF"/>
                </a:solidFill>
                <a:latin typeface="Times New Roman" charset="0"/>
              </a:endParaRPr>
            </a:p>
            <a:p>
              <a:pPr algn="ctr" eaLnBrk="1" hangingPunct="1"/>
              <a:r>
                <a:rPr lang="en-US" sz="2400" b="1">
                  <a:solidFill>
                    <a:srgbClr val="FFFFFF"/>
                  </a:solidFill>
                </a:rPr>
                <a:t>To the three (35:4-16) </a:t>
              </a: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Fourth speech</a:t>
              </a:r>
            </a:p>
            <a:p>
              <a:pPr algn="ctr" eaLnBrk="1" hangingPunct="1"/>
              <a:r>
                <a:rPr lang="en-US" sz="2400" b="1">
                  <a:solidFill>
                    <a:srgbClr val="FFFFFF"/>
                  </a:solidFill>
                </a:rPr>
                <a:t>To Job (36:1–37:1)</a:t>
              </a:r>
              <a:endParaRPr lang="en-US" sz="2400" b="1">
                <a:solidFill>
                  <a:srgbClr val="FFFFFF"/>
                </a:solidFill>
                <a:latin typeface="Times New Roman" charset="0"/>
              </a:endParaRPr>
            </a:p>
            <a:p>
              <a:pPr algn="ctr" eaLnBrk="1" hangingPunct="1"/>
              <a:r>
                <a:rPr lang="en-US" sz="2400" b="1">
                  <a:solidFill>
                    <a:srgbClr val="FFFFFF"/>
                  </a:solidFill>
                </a:rPr>
                <a:t>To the three (37:2-13)</a:t>
              </a:r>
              <a:endParaRPr lang="en-US" sz="2400" b="1">
                <a:solidFill>
                  <a:srgbClr val="FFFFFF"/>
                </a:solidFill>
                <a:latin typeface="Times New Roman" charset="0"/>
              </a:endParaRPr>
            </a:p>
            <a:p>
              <a:pPr algn="ctr" eaLnBrk="1" hangingPunct="1"/>
              <a:r>
                <a:rPr lang="en-US" sz="2400" b="1">
                  <a:solidFill>
                    <a:srgbClr val="FFFFFF"/>
                  </a:solidFill>
                </a:rPr>
                <a:t>To Job (37:14-24)</a:t>
              </a:r>
              <a:r>
                <a:rPr lang="en-US" sz="2400" b="1">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endParaRPr lang="en-US" sz="240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dirty="0"/>
              <a:t>Adapted at 35:4-16 from Roy B. Zuck, </a:t>
            </a:r>
            <a:r>
              <a:rPr lang="en-US" i="1" dirty="0"/>
              <a:t>Bible Knowledge Commentary,</a:t>
            </a:r>
            <a:r>
              <a:rPr lang="en-US" dirty="0"/>
              <a:t> 1:755</a:t>
            </a:r>
          </a:p>
        </p:txBody>
      </p:sp>
    </p:spTree>
    <p:extLst>
      <p:ext uri="{BB962C8B-B14F-4D97-AF65-F5344CB8AC3E}">
        <p14:creationId xmlns:p14="http://schemas.microsoft.com/office/powerpoint/2010/main" val="33967469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Rectangle 3"/>
          <p:cNvSpPr>
            <a:spLocks noGrp="1" noChangeArrowheads="1"/>
          </p:cNvSpPr>
          <p:nvPr>
            <p:ph type="title"/>
          </p:nvPr>
        </p:nvSpPr>
        <p:spPr>
          <a:xfrm>
            <a:off x="1828800" y="0"/>
            <a:ext cx="5562600" cy="6096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78179" name="Text Box 22"/>
          <p:cNvSpPr txBox="1">
            <a:spLocks noChangeArrowheads="1"/>
          </p:cNvSpPr>
          <p:nvPr/>
        </p:nvSpPr>
        <p:spPr bwMode="auto">
          <a:xfrm>
            <a:off x="228600" y="654050"/>
            <a:ext cx="8686800" cy="59658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u="sng" dirty="0" err="1">
                <a:latin typeface="Arial Black" charset="0"/>
              </a:rPr>
              <a:t>Elihu</a:t>
            </a:r>
            <a:r>
              <a:rPr lang="uk-UA" sz="2400" b="1" u="sng" dirty="0">
                <a:latin typeface="Arial Black" charset="0"/>
              </a:rPr>
              <a:t>'</a:t>
            </a:r>
            <a:r>
              <a:rPr lang="en-US" sz="2400" b="1" u="sng" dirty="0">
                <a:latin typeface="Arial Black" charset="0"/>
              </a:rPr>
              <a:t>s Quotations of Job</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First Speech</a:t>
            </a:r>
          </a:p>
          <a:p>
            <a:pPr algn="just" eaLnBrk="1" hangingPunct="1">
              <a:lnSpc>
                <a:spcPct val="50000"/>
              </a:lnSpc>
              <a:spcBef>
                <a:spcPct val="50000"/>
              </a:spcBef>
            </a:pPr>
            <a:r>
              <a:rPr lang="en-US" sz="1800" dirty="0"/>
              <a:t>33:9a 		</a:t>
            </a:r>
            <a:r>
              <a:rPr lang="ru-RU" sz="1800" dirty="0"/>
              <a:t>"</a:t>
            </a:r>
            <a:r>
              <a:rPr lang="en-US" sz="1800" dirty="0"/>
              <a:t>I am pure</a:t>
            </a:r>
            <a:r>
              <a:rPr lang="ru-RU" sz="1800" dirty="0"/>
              <a:t>"</a:t>
            </a:r>
            <a:r>
              <a:rPr lang="en-US" sz="1800" dirty="0"/>
              <a:t> (cf. 6:10; 9:21; 10:7; 12:4; 16:17; 31:6).</a:t>
            </a:r>
          </a:p>
          <a:p>
            <a:pPr algn="just" eaLnBrk="1" hangingPunct="1">
              <a:lnSpc>
                <a:spcPct val="50000"/>
              </a:lnSpc>
              <a:spcBef>
                <a:spcPct val="50000"/>
              </a:spcBef>
            </a:pPr>
            <a:r>
              <a:rPr lang="en-US" sz="1800" dirty="0"/>
              <a:t>33:9b 		</a:t>
            </a:r>
            <a:r>
              <a:rPr lang="ru-RU" sz="1800" dirty="0"/>
              <a:t>"</a:t>
            </a:r>
            <a:r>
              <a:rPr lang="en-US" sz="1800" dirty="0"/>
              <a:t>Without sin</a:t>
            </a:r>
            <a:r>
              <a:rPr lang="ru-RU" sz="1800" dirty="0"/>
              <a:t>"</a:t>
            </a:r>
            <a:r>
              <a:rPr lang="en-US" sz="1800" dirty="0"/>
              <a:t> (cf. 13:23; 23:11).</a:t>
            </a:r>
          </a:p>
          <a:p>
            <a:pPr algn="just" eaLnBrk="1" hangingPunct="1">
              <a:lnSpc>
                <a:spcPct val="50000"/>
              </a:lnSpc>
              <a:spcBef>
                <a:spcPct val="50000"/>
              </a:spcBef>
            </a:pPr>
            <a:r>
              <a:rPr lang="en-US" sz="1800" dirty="0"/>
              <a:t>33:9c 		</a:t>
            </a:r>
            <a:r>
              <a:rPr lang="ru-RU" altLang="ja-JP" sz="1800" dirty="0"/>
              <a:t>"</a:t>
            </a:r>
            <a:r>
              <a:rPr lang="en-US" altLang="ja-JP" sz="1800" dirty="0"/>
              <a:t>I am clean and free from guilt</a:t>
            </a:r>
            <a:r>
              <a:rPr lang="ru-RU" altLang="ja-JP" sz="1800" dirty="0"/>
              <a:t>"</a:t>
            </a:r>
            <a:r>
              <a:rPr lang="en-US" altLang="ja-JP" sz="1800" dirty="0"/>
              <a:t> (cf. 9:20-21; 10:7; 27:6).</a:t>
            </a:r>
          </a:p>
          <a:p>
            <a:pPr algn="just" eaLnBrk="1" hangingPunct="1">
              <a:lnSpc>
                <a:spcPct val="50000"/>
              </a:lnSpc>
              <a:spcBef>
                <a:spcPct val="50000"/>
              </a:spcBef>
            </a:pPr>
            <a:r>
              <a:rPr lang="en-US" sz="1800" dirty="0"/>
              <a:t>33:10a 		</a:t>
            </a:r>
            <a:r>
              <a:rPr lang="ru-RU" sz="1800" dirty="0"/>
              <a:t>"</a:t>
            </a:r>
            <a:r>
              <a:rPr lang="en-US" sz="1800" dirty="0"/>
              <a:t>God has found fault with me</a:t>
            </a:r>
            <a:r>
              <a:rPr lang="ru-RU" sz="1800" dirty="0"/>
              <a:t>"</a:t>
            </a:r>
            <a:r>
              <a:rPr lang="en-US" sz="1800" dirty="0"/>
              <a:t> (cf. 10:6).</a:t>
            </a:r>
          </a:p>
          <a:p>
            <a:pPr algn="just" eaLnBrk="1" hangingPunct="1">
              <a:lnSpc>
                <a:spcPct val="50000"/>
              </a:lnSpc>
              <a:spcBef>
                <a:spcPct val="50000"/>
              </a:spcBef>
            </a:pPr>
            <a:r>
              <a:rPr lang="en-US" sz="1800" dirty="0"/>
              <a:t>33:10b 		</a:t>
            </a:r>
            <a:r>
              <a:rPr lang="ru-RU" sz="1800" dirty="0"/>
              <a:t>"</a:t>
            </a:r>
            <a:r>
              <a:rPr lang="en-US" sz="1800" dirty="0"/>
              <a:t>He considers me His enemy</a:t>
            </a:r>
            <a:r>
              <a:rPr lang="ru-RU" sz="1800" dirty="0"/>
              <a:t>"</a:t>
            </a:r>
            <a:r>
              <a:rPr lang="en-US" sz="1800" dirty="0"/>
              <a:t> (cf. 13:24; 19:11).</a:t>
            </a:r>
          </a:p>
          <a:p>
            <a:pPr algn="just" eaLnBrk="1" hangingPunct="1">
              <a:lnSpc>
                <a:spcPct val="50000"/>
              </a:lnSpc>
              <a:spcBef>
                <a:spcPct val="50000"/>
              </a:spcBef>
            </a:pPr>
            <a:r>
              <a:rPr lang="en-US" sz="1800" dirty="0"/>
              <a:t>33:11a 		</a:t>
            </a:r>
            <a:r>
              <a:rPr lang="ru-RU" sz="1800" dirty="0"/>
              <a:t>"</a:t>
            </a:r>
            <a:r>
              <a:rPr lang="en-US" sz="1800" dirty="0"/>
              <a:t>He fastens my feet in shackles</a:t>
            </a:r>
            <a:r>
              <a:rPr lang="ru-RU" sz="1800" dirty="0"/>
              <a:t>"</a:t>
            </a:r>
            <a:r>
              <a:rPr lang="en-US" sz="1800" dirty="0"/>
              <a:t> (cf. 13:27).</a:t>
            </a:r>
          </a:p>
          <a:p>
            <a:pPr algn="just" eaLnBrk="1" hangingPunct="1">
              <a:lnSpc>
                <a:spcPct val="50000"/>
              </a:lnSpc>
              <a:spcBef>
                <a:spcPct val="50000"/>
              </a:spcBef>
            </a:pPr>
            <a:r>
              <a:rPr lang="en-US" sz="1800" dirty="0"/>
              <a:t>33:11b 		</a:t>
            </a:r>
            <a:r>
              <a:rPr lang="ru-RU" sz="1800" dirty="0"/>
              <a:t>"</a:t>
            </a:r>
            <a:r>
              <a:rPr lang="en-US" sz="1800" dirty="0"/>
              <a:t>He keeps close watch on all my paths</a:t>
            </a:r>
            <a:r>
              <a:rPr lang="ru-RU" sz="1800" dirty="0"/>
              <a:t>"</a:t>
            </a:r>
            <a:r>
              <a:rPr lang="en-US" sz="1800" dirty="0"/>
              <a:t> (cf. 7:17-20; 10:14; 13:27).</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Second Speech</a:t>
            </a:r>
          </a:p>
          <a:p>
            <a:pPr algn="just" eaLnBrk="1" hangingPunct="1">
              <a:lnSpc>
                <a:spcPct val="50000"/>
              </a:lnSpc>
              <a:spcBef>
                <a:spcPct val="50000"/>
              </a:spcBef>
            </a:pPr>
            <a:r>
              <a:rPr lang="en-US" sz="1800" dirty="0"/>
              <a:t>34:5a 		</a:t>
            </a:r>
            <a:r>
              <a:rPr lang="ru-RU" sz="1800" dirty="0"/>
              <a:t>"</a:t>
            </a:r>
            <a:r>
              <a:rPr lang="en-US" sz="1800" dirty="0"/>
              <a:t>I am innocent [righteous]</a:t>
            </a:r>
            <a:r>
              <a:rPr lang="uk-UA" sz="1800" dirty="0"/>
              <a:t>'</a:t>
            </a:r>
            <a:r>
              <a:rPr lang="ru-RU" sz="1800" dirty="0"/>
              <a:t>"</a:t>
            </a:r>
            <a:r>
              <a:rPr lang="en-US" sz="1800" dirty="0"/>
              <a:t> (cf. 9:15, 20; 27:6).</a:t>
            </a:r>
          </a:p>
          <a:p>
            <a:pPr algn="just" eaLnBrk="1" hangingPunct="1">
              <a:lnSpc>
                <a:spcPct val="50000"/>
              </a:lnSpc>
              <a:spcBef>
                <a:spcPct val="50000"/>
              </a:spcBef>
            </a:pPr>
            <a:r>
              <a:rPr lang="en-US" sz="1800" dirty="0"/>
              <a:t>34:5b		</a:t>
            </a:r>
            <a:r>
              <a:rPr lang="ru-RU" sz="1800" dirty="0"/>
              <a:t>"</a:t>
            </a:r>
            <a:r>
              <a:rPr lang="en-US" sz="1800" dirty="0"/>
              <a:t>God denies me justice</a:t>
            </a:r>
            <a:r>
              <a:rPr lang="ru-RU" sz="1800" dirty="0"/>
              <a:t>"</a:t>
            </a:r>
            <a:r>
              <a:rPr lang="en-US" sz="1800" dirty="0"/>
              <a:t> (cf. 19:6-7; 27:2).</a:t>
            </a:r>
          </a:p>
          <a:p>
            <a:pPr algn="just" eaLnBrk="1" hangingPunct="1">
              <a:lnSpc>
                <a:spcPct val="50000"/>
              </a:lnSpc>
              <a:spcBef>
                <a:spcPct val="50000"/>
              </a:spcBef>
            </a:pPr>
            <a:r>
              <a:rPr lang="en-US" sz="1800" dirty="0"/>
              <a:t>34:6a 		</a:t>
            </a:r>
            <a:r>
              <a:rPr lang="ru-RU" altLang="ja-JP" sz="1800" dirty="0"/>
              <a:t>"</a:t>
            </a:r>
            <a:r>
              <a:rPr lang="en-US" altLang="ja-JP" sz="1800" dirty="0"/>
              <a:t>I am right</a:t>
            </a:r>
            <a:r>
              <a:rPr lang="ru-RU" altLang="ja-JP" sz="1800" dirty="0"/>
              <a:t>"</a:t>
            </a:r>
            <a:r>
              <a:rPr lang="en-US" altLang="ja-JP" sz="1800" dirty="0"/>
              <a:t> (cf. 27:5-6).</a:t>
            </a:r>
          </a:p>
          <a:p>
            <a:pPr algn="just" eaLnBrk="1" hangingPunct="1">
              <a:lnSpc>
                <a:spcPct val="50000"/>
              </a:lnSpc>
              <a:spcBef>
                <a:spcPct val="50000"/>
              </a:spcBef>
            </a:pPr>
            <a:r>
              <a:rPr lang="en-US" sz="1800" dirty="0"/>
              <a:t>34:6b 		</a:t>
            </a:r>
            <a:r>
              <a:rPr lang="ru-RU" sz="1800" dirty="0"/>
              <a:t>"</a:t>
            </a:r>
            <a:r>
              <a:rPr lang="en-US" sz="1800" dirty="0"/>
              <a:t>I am guiltless</a:t>
            </a:r>
            <a:r>
              <a:rPr lang="ru-RU" sz="1800" dirty="0"/>
              <a:t>"</a:t>
            </a:r>
            <a:r>
              <a:rPr lang="en-US" sz="1800" dirty="0"/>
              <a:t> (cf. 10:7; chap. 31).</a:t>
            </a:r>
          </a:p>
          <a:p>
            <a:pPr algn="just" eaLnBrk="1" hangingPunct="1">
              <a:lnSpc>
                <a:spcPct val="50000"/>
              </a:lnSpc>
              <a:spcBef>
                <a:spcPct val="50000"/>
              </a:spcBef>
            </a:pPr>
            <a:r>
              <a:rPr lang="en-US" sz="1800" dirty="0"/>
              <a:t>34:6d 		</a:t>
            </a:r>
            <a:r>
              <a:rPr lang="ru-RU" sz="1800" dirty="0"/>
              <a:t>"</a:t>
            </a:r>
            <a:r>
              <a:rPr lang="en-US" sz="1800" dirty="0"/>
              <a:t>His arrow inflicts an incurable wound</a:t>
            </a:r>
            <a:r>
              <a:rPr lang="ru-RU" sz="1800" dirty="0"/>
              <a:t>"</a:t>
            </a:r>
            <a:r>
              <a:rPr lang="en-US" sz="1800" dirty="0"/>
              <a:t> (cf. 6:4; 16:13).</a:t>
            </a:r>
          </a:p>
          <a:p>
            <a:pPr algn="just" eaLnBrk="1" hangingPunct="1">
              <a:lnSpc>
                <a:spcPct val="50000"/>
              </a:lnSpc>
              <a:spcBef>
                <a:spcPct val="50000"/>
              </a:spcBef>
            </a:pPr>
            <a:r>
              <a:rPr lang="en-US" sz="1800" dirty="0"/>
              <a:t>34:9 		</a:t>
            </a:r>
            <a:r>
              <a:rPr lang="ru-RU" sz="1800" dirty="0"/>
              <a:t>"</a:t>
            </a:r>
            <a:r>
              <a:rPr lang="en-US" sz="1800" dirty="0"/>
              <a:t>It profits a man nothing when he tries to please God</a:t>
            </a:r>
            <a:r>
              <a:rPr lang="ru-RU" sz="1800" dirty="0"/>
              <a:t>"</a:t>
            </a:r>
            <a:r>
              <a:rPr lang="en-US" sz="1800" dirty="0"/>
              <a:t> (cf. 21:15).</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Third Speech</a:t>
            </a:r>
          </a:p>
          <a:p>
            <a:pPr algn="just" eaLnBrk="1" hangingPunct="1">
              <a:lnSpc>
                <a:spcPct val="50000"/>
              </a:lnSpc>
              <a:spcBef>
                <a:spcPct val="50000"/>
              </a:spcBef>
            </a:pPr>
            <a:r>
              <a:rPr lang="en-US" sz="1800" dirty="0"/>
              <a:t>35:2 		</a:t>
            </a:r>
            <a:r>
              <a:rPr lang="ru-RU" altLang="ja-JP" sz="1800" dirty="0"/>
              <a:t>"</a:t>
            </a:r>
            <a:r>
              <a:rPr lang="en-US" altLang="ja-JP" sz="1800" dirty="0"/>
              <a:t>I will be cleared by God</a:t>
            </a:r>
            <a:r>
              <a:rPr lang="ru-RU" altLang="ja-JP" sz="1800" dirty="0"/>
              <a:t>"</a:t>
            </a:r>
            <a:r>
              <a:rPr lang="en-US" altLang="ja-JP" sz="1800" dirty="0"/>
              <a:t> (cf. 13:18; 23:7).</a:t>
            </a:r>
          </a:p>
          <a:p>
            <a:pPr algn="just" eaLnBrk="1" hangingPunct="1">
              <a:lnSpc>
                <a:spcPct val="50000"/>
              </a:lnSpc>
              <a:spcBef>
                <a:spcPct val="50000"/>
              </a:spcBef>
            </a:pPr>
            <a:r>
              <a:rPr lang="en-US" sz="1800" dirty="0"/>
              <a:t>35:3 		</a:t>
            </a:r>
            <a:r>
              <a:rPr lang="ru-RU" sz="1800" dirty="0"/>
              <a:t>"</a:t>
            </a:r>
            <a:r>
              <a:rPr lang="en-US" sz="1800" dirty="0"/>
              <a:t>What profit is it to me, and what do I gain by not sinning?</a:t>
            </a:r>
            <a:r>
              <a:rPr lang="ru-RU" altLang="ja-JP" sz="1800" dirty="0"/>
              <a:t>"</a:t>
            </a:r>
            <a:r>
              <a:rPr lang="en-US" altLang="ja-JP" sz="1800" dirty="0"/>
              <a:t> (cf. 21:15)</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Fourth Speech</a:t>
            </a:r>
          </a:p>
          <a:p>
            <a:pPr algn="just" eaLnBrk="1" hangingPunct="1">
              <a:lnSpc>
                <a:spcPct val="50000"/>
              </a:lnSpc>
              <a:spcBef>
                <a:spcPct val="50000"/>
              </a:spcBef>
            </a:pPr>
            <a:r>
              <a:rPr lang="en-US" sz="1800" dirty="0"/>
              <a:t>36:23 		</a:t>
            </a:r>
            <a:r>
              <a:rPr lang="ru-RU" sz="1800" dirty="0"/>
              <a:t>"</a:t>
            </a:r>
            <a:r>
              <a:rPr lang="en-US" sz="1800" dirty="0"/>
              <a:t>You [God] have done wrong</a:t>
            </a:r>
            <a:r>
              <a:rPr lang="ru-RU" sz="1800" dirty="0"/>
              <a:t>"</a:t>
            </a:r>
            <a:r>
              <a:rPr lang="en-US" sz="1800" dirty="0"/>
              <a:t> (cf. 19:6-7).</a:t>
            </a:r>
            <a:endParaRPr lang="en-US" sz="1800" dirty="0">
              <a:solidFill>
                <a:schemeClr val="tx1"/>
              </a:solidFill>
            </a:endParaRPr>
          </a:p>
        </p:txBody>
      </p:sp>
      <p:sp>
        <p:nvSpPr>
          <p:cNvPr id="178180" name="Text Box 23"/>
          <p:cNvSpPr txBox="1">
            <a:spLocks noChangeArrowheads="1"/>
          </p:cNvSpPr>
          <p:nvPr/>
        </p:nvSpPr>
        <p:spPr bwMode="auto">
          <a:xfrm>
            <a:off x="6477000" y="6583363"/>
            <a:ext cx="24828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200" dirty="0">
                <a:solidFill>
                  <a:schemeClr val="tx1"/>
                </a:solidFill>
              </a:rPr>
              <a:t>Zuck, </a:t>
            </a:r>
            <a:r>
              <a:rPr lang="en-US" sz="1200" i="1" dirty="0">
                <a:solidFill>
                  <a:schemeClr val="tx1"/>
                </a:solidFill>
              </a:rPr>
              <a:t>Bible Knowledge Commentary</a:t>
            </a:r>
            <a:r>
              <a:rPr lang="en-US" sz="1200" dirty="0">
                <a:solidFill>
                  <a:schemeClr val="tx1"/>
                </a:solidFill>
              </a:rPr>
              <a:t>, 1:758</a:t>
            </a:r>
          </a:p>
        </p:txBody>
      </p:sp>
      <p:sp>
        <p:nvSpPr>
          <p:cNvPr id="178181"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33</a:t>
            </a:r>
          </a:p>
        </p:txBody>
      </p:sp>
    </p:spTree>
    <p:extLst>
      <p:ext uri="{BB962C8B-B14F-4D97-AF65-F5344CB8AC3E}">
        <p14:creationId xmlns:p14="http://schemas.microsoft.com/office/powerpoint/2010/main" val="407712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2nd speech: God is just (chap. 34).</a:t>
                  </a:r>
                  <a:endParaRPr lang="en-US" sz="2400" b="1" dirty="0">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433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dirty="0">
              <a:solidFill>
                <a:schemeClr val="tx1"/>
              </a:solidFill>
              <a:latin typeface="Times New Roman" charset="0"/>
            </a:endParaRP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
        <p:nvSpPr>
          <p:cNvPr id="2" name="Cloud 1"/>
          <p:cNvSpPr/>
          <p:nvPr/>
        </p:nvSpPr>
        <p:spPr bwMode="auto">
          <a:xfrm>
            <a:off x="4283968" y="2348880"/>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chemeClr val="bg1"/>
              </a:solidFill>
              <a:effectLst>
                <a:outerShdw blurRad="38100" dist="38100" dir="2700000" algn="tl">
                  <a:srgbClr val="000000">
                    <a:alpha val="43137"/>
                  </a:srgbClr>
                </a:outerShdw>
              </a:effectLst>
              <a:latin typeface="Arial" charset="0"/>
              <a:cs typeface="Arial" charset="0"/>
            </a:endParaRPr>
          </a:p>
          <a:p>
            <a:pPr>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ESV Job 33:14 For God speaks in one way, and in two, though man does not perceive it. </a:t>
            </a:r>
            <a:r>
              <a:rPr lang="en-US" sz="3200" b="1" baseline="30000" dirty="0">
                <a:solidFill>
                  <a:schemeClr val="bg1"/>
                </a:solidFill>
                <a:effectLst>
                  <a:outerShdw blurRad="38100" dist="38100" dir="2700000" algn="tl">
                    <a:srgbClr val="000000">
                      <a:alpha val="43137"/>
                    </a:srgbClr>
                  </a:outerShdw>
                </a:effectLst>
                <a:latin typeface="Arial" charset="0"/>
                <a:cs typeface="Arial" charset="0"/>
              </a:rPr>
              <a:t>15</a:t>
            </a:r>
            <a:r>
              <a:rPr lang="en-US" sz="3200" b="1" dirty="0">
                <a:solidFill>
                  <a:schemeClr val="bg1"/>
                </a:solidFill>
                <a:effectLst>
                  <a:outerShdw blurRad="38100" dist="38100" dir="2700000" algn="tl">
                    <a:srgbClr val="000000">
                      <a:alpha val="43137"/>
                    </a:srgbClr>
                  </a:outerShdw>
                </a:effectLst>
                <a:latin typeface="Arial" charset="0"/>
                <a:cs typeface="Arial" charset="0"/>
              </a:rPr>
              <a:t>In a dream, in a vision of the night. . . </a:t>
            </a:r>
            <a:r>
              <a:rPr lang="en-US" sz="3200" b="1" baseline="30000" dirty="0">
                <a:solidFill>
                  <a:schemeClr val="bg1"/>
                </a:solidFill>
                <a:effectLst>
                  <a:outerShdw blurRad="38100" dist="38100" dir="2700000" algn="tl">
                    <a:srgbClr val="000000">
                      <a:alpha val="43137"/>
                    </a:srgbClr>
                  </a:outerShdw>
                </a:effectLst>
                <a:latin typeface="Arial" charset="0"/>
                <a:cs typeface="Arial" charset="0"/>
              </a:rPr>
              <a:t>19</a:t>
            </a:r>
            <a:r>
              <a:rPr lang="en-US" sz="3200" b="1" dirty="0">
                <a:solidFill>
                  <a:schemeClr val="bg1"/>
                </a:solidFill>
                <a:effectLst>
                  <a:outerShdw blurRad="38100" dist="38100" dir="2700000" algn="tl">
                    <a:srgbClr val="000000">
                      <a:alpha val="43137"/>
                    </a:srgbClr>
                  </a:outerShdw>
                </a:effectLst>
                <a:latin typeface="Arial" charset="0"/>
                <a:cs typeface="Arial" charset="0"/>
              </a:rPr>
              <a:t>Man is also rebuked with pain on his bed and with continual strife in his bones.</a:t>
            </a: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a:p>
            <a:pPr>
              <a:defRPr/>
            </a:pP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567770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8"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dirty="0">
                <a:solidFill>
                  <a:srgbClr val="FFFFFF"/>
                </a:solidFill>
                <a:latin typeface="Arial Narrow" charset="0"/>
                <a:ea typeface="ＭＳ Ｐゴシック" charset="0"/>
                <a:cs typeface="Times New Roman" charset="0"/>
              </a:rPr>
              <a:t>Advice from Job</a:t>
            </a:r>
            <a:r>
              <a:rPr lang="uk-UA" altLang="zh-CN" sz="3600" b="1" dirty="0">
                <a:solidFill>
                  <a:srgbClr val="FFFFFF"/>
                </a:solidFill>
                <a:latin typeface="Arial Narrow" charset="0"/>
                <a:ea typeface="ＭＳ Ｐゴシック" charset="0"/>
                <a:cs typeface="Times New Roman" charset="0"/>
              </a:rPr>
              <a:t>'</a:t>
            </a:r>
            <a:r>
              <a:rPr lang="en-US" altLang="zh-CN" sz="3600" b="1" dirty="0">
                <a:solidFill>
                  <a:srgbClr val="FFFFFF"/>
                </a:solidFill>
                <a:latin typeface="Arial Narrow" charset="0"/>
                <a:ea typeface="ＭＳ Ｐゴシック" charset="0"/>
                <a:cs typeface="Times New Roman" charset="0"/>
              </a:rPr>
              <a:t>s Friends</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Who they are</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Where they spoke</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How they helped</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Their view of Job</a:t>
                  </a:r>
                  <a:r>
                    <a:rPr lang="uk-UA" sz="1800" b="1" dirty="0">
                      <a:solidFill>
                        <a:srgbClr val="FFFFFF"/>
                      </a:solidFill>
                    </a:rPr>
                    <a:t>'</a:t>
                  </a:r>
                  <a:r>
                    <a:rPr lang="en-US" sz="1800" b="1" dirty="0">
                      <a:solidFill>
                        <a:srgbClr val="FFFFFF"/>
                      </a:solidFill>
                    </a:rPr>
                    <a:t>s pain</a:t>
                  </a: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Their advice to Job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Job</a:t>
                  </a:r>
                  <a:r>
                    <a:rPr lang="uk-UA" sz="1800" b="1" dirty="0">
                      <a:solidFill>
                        <a:srgbClr val="FFFFFF"/>
                      </a:solidFill>
                    </a:rPr>
                    <a:t>'</a:t>
                  </a:r>
                  <a:r>
                    <a:rPr lang="en-US" sz="1800" b="1" dirty="0">
                      <a:solidFill>
                        <a:srgbClr val="FFFFFF"/>
                      </a:solidFill>
                    </a:rPr>
                    <a:t>s response</a:t>
                  </a: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solidFill>
                        <a:srgbClr val="FFFFFF"/>
                      </a:solidFill>
                    </a:rPr>
                    <a:t>God to Job</a:t>
                  </a:r>
                  <a:r>
                    <a:rPr lang="uk-UA" sz="1600" b="1" dirty="0">
                      <a:solidFill>
                        <a:srgbClr val="FFFFFF"/>
                      </a:solidFill>
                    </a:rPr>
                    <a:t>'</a:t>
                  </a:r>
                  <a:r>
                    <a:rPr lang="en-US" sz="1600" b="1" dirty="0">
                      <a:solidFill>
                        <a:srgbClr val="FFFFFF"/>
                      </a:solidFill>
                    </a:rPr>
                    <a:t>s friends</a:t>
                  </a: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Eliphaz the Temanite</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They sat in silence with Job for 7 days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suffers for his sin</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Lay your cause before God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Take back your false accusations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God rebukes Job</a:t>
                  </a:r>
                  <a:r>
                    <a:rPr lang="uk-UA" sz="1600" b="1" dirty="0"/>
                    <a:t>'</a:t>
                  </a:r>
                  <a:r>
                    <a:rPr lang="en-US" sz="1600" b="1" dirty="0"/>
                    <a:t>s friends (42:7)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the Shuhite</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 won</a:t>
                  </a:r>
                  <a:r>
                    <a:rPr lang="uk-UA" sz="1600" b="1" dirty="0"/>
                    <a:t>'</a:t>
                  </a:r>
                  <a:r>
                    <a:rPr lang="en-US" sz="1600" b="1" dirty="0"/>
                    <a:t>t admit he sinned, so he</a:t>
                  </a:r>
                  <a:r>
                    <a:rPr lang="uk-UA" sz="1600" b="1" dirty="0"/>
                    <a:t>'</a:t>
                  </a:r>
                  <a:r>
                    <a:rPr lang="en-US" sz="1600" b="1" dirty="0"/>
                    <a:t>s still suffering</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How long will you go on like this?</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God, ...  tell me what charges You have against me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Zophar the Naamathite</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a:t>
                  </a:r>
                  <a:r>
                    <a:rPr lang="uk-UA" sz="1600" b="1" dirty="0"/>
                    <a:t>'</a:t>
                  </a:r>
                  <a:r>
                    <a:rPr lang="en-US" sz="1600" b="1" dirty="0"/>
                    <a:t>s sin deserves even more suffering than he</a:t>
                  </a:r>
                  <a:r>
                    <a:rPr lang="uk-UA" sz="1600" b="1" dirty="0"/>
                    <a:t>'</a:t>
                  </a:r>
                  <a:r>
                    <a:rPr lang="en-US" sz="1600" b="1" dirty="0"/>
                    <a:t>s experienced</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Get rid of your sins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know that I will be justified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the Buzite</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is using suffering to mold Job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 silent &amp; I</a:t>
                  </a:r>
                </a:p>
                <a:p>
                  <a:pPr algn="ctr" eaLnBrk="0" hangingPunct="0">
                    <a:lnSpc>
                      <a:spcPct val="100000"/>
                    </a:lnSpc>
                  </a:pPr>
                  <a:r>
                    <a:rPr lang="en-US" sz="1600" b="1"/>
                    <a:t>will teach you wisdom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No response</a:t>
                  </a:r>
                  <a:endParaRPr lang="en-US" sz="1600" b="1">
                    <a:solidFill>
                      <a:schemeClr val="tx1"/>
                    </a:solidFill>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does not directly address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God</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Told Job to be content without knowing why he suffered</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Did not explain the reason for the pain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Do you still</a:t>
                  </a:r>
                </a:p>
                <a:p>
                  <a:pPr algn="ctr" eaLnBrk="0" hangingPunct="0">
                    <a:lnSpc>
                      <a:spcPct val="100000"/>
                    </a:lnSpc>
                  </a:pPr>
                  <a:r>
                    <a:rPr lang="en-US" sz="1600" b="1"/>
                    <a:t>want to argue with the Almighty?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was taking about things I did not understand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117725" cy="33655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Life Application Bible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34</a:t>
            </a:r>
          </a:p>
        </p:txBody>
      </p:sp>
    </p:spTree>
    <p:extLst>
      <p:ext uri="{BB962C8B-B14F-4D97-AF65-F5344CB8AC3E}">
        <p14:creationId xmlns:p14="http://schemas.microsoft.com/office/powerpoint/2010/main" val="9516149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2nd speech: God is just (chap.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sz="1600" dirty="0">
              <a:solidFill>
                <a:schemeClr val="tx1"/>
              </a:solidFill>
              <a:latin typeface="Times New Roman" charset="0"/>
            </a:endParaRP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
        <p:nvSpPr>
          <p:cNvPr id="2" name="Cloud 1"/>
          <p:cNvSpPr/>
          <p:nvPr/>
        </p:nvSpPr>
        <p:spPr bwMode="auto">
          <a:xfrm>
            <a:off x="4283968" y="328498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242157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35</a:t>
            </a:r>
          </a:p>
        </p:txBody>
      </p:sp>
    </p:spTree>
    <p:extLst>
      <p:ext uri="{BB962C8B-B14F-4D97-AF65-F5344CB8AC3E}">
        <p14:creationId xmlns:p14="http://schemas.microsoft.com/office/powerpoint/2010/main" val="2134285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2nd speech: God is just (chap.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sz="1600" dirty="0">
              <a:solidFill>
                <a:schemeClr val="tx1"/>
              </a:solidFill>
              <a:latin typeface="Times New Roman" charset="0"/>
            </a:endParaRPr>
          </a:p>
        </p:txBody>
      </p:sp>
      <p:sp>
        <p:nvSpPr>
          <p:cNvPr id="2" name="Cloud 1"/>
          <p:cNvSpPr/>
          <p:nvPr/>
        </p:nvSpPr>
        <p:spPr bwMode="auto">
          <a:xfrm>
            <a:off x="4283968" y="436510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6" name="Text Box 2">
            <a:extLst>
              <a:ext uri="{FF2B5EF4-FFF2-40B4-BE49-F238E27FC236}">
                <a16:creationId xmlns:a16="http://schemas.microsoft.com/office/drawing/2014/main" id="{7B7E1CD5-09CE-994D-9663-C6A799991FD8}"/>
              </a:ext>
            </a:extLst>
          </p:cNvPr>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Tree>
    <p:extLst>
      <p:ext uri="{BB962C8B-B14F-4D97-AF65-F5344CB8AC3E}">
        <p14:creationId xmlns:p14="http://schemas.microsoft.com/office/powerpoint/2010/main" val="30767994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36</a:t>
            </a:r>
          </a:p>
        </p:txBody>
      </p:sp>
    </p:spTree>
    <p:extLst>
      <p:ext uri="{BB962C8B-B14F-4D97-AF65-F5344CB8AC3E}">
        <p14:creationId xmlns:p14="http://schemas.microsoft.com/office/powerpoint/2010/main" val="13159442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altLang="zh-CN" sz="2800" b="1" dirty="0">
                <a:solidFill>
                  <a:srgbClr val="FFFFFF"/>
                </a:solidFill>
                <a:latin typeface="Arial Black" charset="0"/>
                <a:ea typeface="宋体" charset="0"/>
                <a:cs typeface="宋体" charset="0"/>
              </a:rPr>
              <a:t>Perspectives of Job</a:t>
            </a:r>
            <a:r>
              <a:rPr lang="uk-UA" altLang="zh-CN" sz="2800" b="1" dirty="0">
                <a:solidFill>
                  <a:srgbClr val="FFFFFF"/>
                </a:solidFill>
                <a:latin typeface="Arial Black" charset="0"/>
                <a:ea typeface="宋体" charset="0"/>
                <a:cs typeface="宋体" charset="0"/>
              </a:rPr>
              <a:t>'</a:t>
            </a:r>
            <a:r>
              <a:rPr lang="en-US" altLang="zh-CN" sz="2800" b="1" dirty="0">
                <a:solidFill>
                  <a:srgbClr val="FFFFFF"/>
                </a:solidFill>
                <a:latin typeface="Arial Black" charset="0"/>
                <a:ea typeface="宋体" charset="0"/>
                <a:cs typeface="宋体" charset="0"/>
              </a:rPr>
              <a:t>s Friends</a:t>
            </a:r>
            <a:endParaRPr lang="en-US" sz="28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a:t> </a:t>
                  </a:r>
                </a:p>
                <a:p>
                  <a:pPr algn="ctr" eaLnBrk="0" hangingPunct="0">
                    <a:lnSpc>
                      <a:spcPct val="100000"/>
                    </a:lnSpc>
                  </a:pPr>
                  <a:endParaRPr lang="en-US" sz="1800">
                    <a:solidFill>
                      <a:schemeClr val="tx1"/>
                    </a:solidFill>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dirty="0">
                      <a:solidFill>
                        <a:schemeClr val="bg1"/>
                      </a:solidFill>
                      <a:cs typeface="Times New Roman" charset="0"/>
                    </a:rPr>
                    <a:t>Eliphaz</a:t>
                  </a:r>
                  <a:endParaRPr lang="en-US" sz="1800" dirty="0">
                    <a:solidFill>
                      <a:schemeClr val="bg1"/>
                    </a:solidFill>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Bildad</a:t>
                  </a:r>
                  <a:endParaRPr lang="en-US" sz="1800">
                    <a:solidFill>
                      <a:schemeClr val="bg1"/>
                    </a:solidFill>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a:lnSpc>
                      <a:spcPct val="100000"/>
                    </a:lnSpc>
                    <a:defRPr/>
                  </a:pPr>
                  <a:r>
                    <a:rPr lang="en-US" sz="1800" b="1" dirty="0">
                      <a:solidFill>
                        <a:schemeClr val="bg1"/>
                      </a:solidFill>
                      <a:cs typeface="Times New Roman" charset="0"/>
                    </a:rPr>
                    <a:t>Zophar</a:t>
                  </a:r>
                  <a:endParaRPr lang="en-US" sz="1800" dirty="0">
                    <a:solidFill>
                      <a:schemeClr val="bg1"/>
                    </a:solidFill>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dirty="0">
                      <a:solidFill>
                        <a:schemeClr val="bg1"/>
                      </a:solidFill>
                      <a:cs typeface="Times New Roman" charset="0"/>
                    </a:rPr>
                    <a:t>Elihu</a:t>
                  </a:r>
                  <a:endParaRPr lang="en-US" sz="1800" dirty="0">
                    <a:solidFill>
                      <a:schemeClr val="bg1"/>
                    </a:solidFill>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Characteristic</a:t>
                  </a:r>
                  <a:endParaRPr lang="en-US" sz="1800">
                    <a:solidFill>
                      <a:schemeClr val="bg1"/>
                    </a:solidFill>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Theologian</a:t>
                  </a:r>
                  <a:endParaRPr lang="en-US" sz="1800">
                    <a:solidFill>
                      <a:schemeClr val="tx1"/>
                    </a:solidFill>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Historian, legalist</a:t>
                  </a:r>
                  <a:endParaRPr lang="en-US" sz="1800">
                    <a:solidFill>
                      <a:schemeClr val="tx1"/>
                    </a:solidFill>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Moralist, dogmatist</a:t>
                  </a:r>
                  <a:endParaRPr lang="en-US" sz="1800">
                    <a:solidFill>
                      <a:schemeClr val="tx1"/>
                    </a:solidFill>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Young theologian, intellectual</a:t>
                  </a:r>
                  <a:endParaRPr lang="en-US" sz="1800">
                    <a:solidFill>
                      <a:schemeClr val="tx1"/>
                    </a:solidFill>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Relies on</a:t>
                  </a:r>
                  <a:endParaRPr lang="en-US" sz="1800">
                    <a:solidFill>
                      <a:schemeClr val="bg1"/>
                    </a:solidFill>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Observation, Experience</a:t>
                  </a:r>
                  <a:endParaRPr lang="en-US" sz="1800">
                    <a:solidFill>
                      <a:schemeClr val="tx1"/>
                    </a:solidFill>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Tradition</a:t>
                  </a:r>
                  <a:endParaRPr lang="en-US" sz="1800">
                    <a:solidFill>
                      <a:schemeClr val="tx1"/>
                    </a:solidFill>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Assumption</a:t>
                  </a:r>
                  <a:endParaRPr lang="en-US" sz="1800">
                    <a:solidFill>
                      <a:schemeClr val="tx1"/>
                    </a:solidFill>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Education</a:t>
                  </a:r>
                  <a:endParaRPr lang="en-US" sz="1800">
                    <a:solidFill>
                      <a:schemeClr val="tx1"/>
                    </a:solidFill>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Personality</a:t>
                  </a:r>
                  <a:endParaRPr lang="en-US" sz="1800">
                    <a:solidFill>
                      <a:schemeClr val="bg1"/>
                    </a:solidFill>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1800" b="1"/>
                    <a:t>Considerate</a:t>
                  </a:r>
                  <a:endParaRPr lang="en-US" sz="1800">
                    <a:solidFill>
                      <a:schemeClr val="tx1"/>
                    </a:solidFill>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Argumentative</a:t>
                  </a:r>
                  <a:endParaRPr lang="en-US" sz="1800">
                    <a:solidFill>
                      <a:schemeClr val="tx1"/>
                    </a:solidFill>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Rude, blunt</a:t>
                  </a:r>
                  <a:endParaRPr lang="en-US" sz="1800">
                    <a:solidFill>
                      <a:schemeClr val="tx1"/>
                    </a:solidFill>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Perceptive, some</a:t>
                  </a:r>
                  <a:endParaRPr lang="en-US" sz="1800"/>
                </a:p>
                <a:p>
                  <a:pPr algn="ctr" eaLnBrk="0" hangingPunct="0">
                    <a:lnSpc>
                      <a:spcPct val="100000"/>
                    </a:lnSpc>
                  </a:pPr>
                  <a:r>
                    <a:rPr lang="en-US" sz="1800" b="1"/>
                    <a:t>conceit</a:t>
                  </a:r>
                  <a:endParaRPr lang="en-US" sz="1800">
                    <a:solidFill>
                      <a:schemeClr val="tx1"/>
                    </a:solidFill>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Voice</a:t>
                  </a:r>
                  <a:endParaRPr lang="en-US" sz="1800">
                    <a:solidFill>
                      <a:schemeClr val="bg1"/>
                    </a:solidFill>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Philosophy</a:t>
                  </a:r>
                  <a:endParaRPr lang="en-US" sz="1800">
                    <a:solidFill>
                      <a:schemeClr val="tx1"/>
                    </a:solidFill>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History</a:t>
                  </a:r>
                  <a:endParaRPr lang="en-US" sz="1800">
                    <a:solidFill>
                      <a:schemeClr val="tx1"/>
                    </a:solidFill>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Orthodoxy</a:t>
                  </a:r>
                  <a:endParaRPr lang="en-US" sz="1800">
                    <a:solidFill>
                      <a:schemeClr val="tx1"/>
                    </a:solidFill>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Logic</a:t>
                  </a:r>
                  <a:endParaRPr lang="en-US" sz="1800">
                    <a:solidFill>
                      <a:schemeClr val="tx1"/>
                    </a:solidFill>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Argument</a:t>
                  </a:r>
                  <a:endParaRPr lang="en-US" sz="1800">
                    <a:solidFill>
                      <a:schemeClr val="bg1"/>
                    </a:solidFill>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If you sin, </a:t>
                  </a:r>
                  <a:br>
                    <a:rPr lang="en-US" sz="1800" b="1" dirty="0"/>
                  </a:br>
                  <a:r>
                    <a:rPr lang="en-US" sz="1800" b="1" dirty="0"/>
                    <a:t>you</a:t>
                  </a:r>
                  <a:r>
                    <a:rPr lang="en-US" sz="1800" dirty="0"/>
                    <a:t> </a:t>
                  </a:r>
                  <a:r>
                    <a:rPr lang="en-US" sz="1800" b="1" dirty="0"/>
                    <a:t>suffer</a:t>
                  </a:r>
                  <a:r>
                    <a:rPr lang="ru-RU" altLang="ja-JP" sz="1800" b="1" dirty="0"/>
                    <a:t>"</a:t>
                  </a:r>
                  <a:endParaRPr lang="en-US" sz="1800" dirty="0">
                    <a:solidFill>
                      <a:schemeClr val="tx1"/>
                    </a:solidFill>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You must be</a:t>
                  </a:r>
                  <a:r>
                    <a:rPr lang="en-US" sz="1800" dirty="0"/>
                    <a:t> </a:t>
                  </a:r>
                  <a:r>
                    <a:rPr lang="en-US" sz="1800" b="1" dirty="0"/>
                    <a:t>sinning</a:t>
                  </a:r>
                  <a:r>
                    <a:rPr lang="ru-RU" altLang="ja-JP" sz="1800" b="1" dirty="0"/>
                    <a:t>"</a:t>
                  </a:r>
                  <a:endParaRPr lang="en-US" sz="1800" dirty="0">
                    <a:solidFill>
                      <a:schemeClr val="tx1"/>
                    </a:solidFill>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You are sinning</a:t>
                  </a:r>
                  <a:r>
                    <a:rPr lang="ru-RU" sz="1800" b="1" dirty="0"/>
                    <a:t>"</a:t>
                  </a:r>
                  <a:endParaRPr lang="en-US" sz="1800" dirty="0">
                    <a:solidFill>
                      <a:schemeClr val="tx1"/>
                    </a:solidFill>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God purifies and</a:t>
                  </a:r>
                  <a:endParaRPr lang="en-US" sz="1800" dirty="0"/>
                </a:p>
                <a:p>
                  <a:pPr algn="ctr" eaLnBrk="0" hangingPunct="0">
                    <a:lnSpc>
                      <a:spcPct val="100000"/>
                    </a:lnSpc>
                  </a:pPr>
                  <a:r>
                    <a:rPr lang="en-US" sz="1800" b="1" dirty="0"/>
                    <a:t>teaches</a:t>
                  </a:r>
                  <a:r>
                    <a:rPr lang="ru-RU" sz="1800" b="1" dirty="0"/>
                    <a:t>"</a:t>
                  </a:r>
                  <a:endParaRPr lang="en-US" sz="1800" dirty="0">
                    <a:solidFill>
                      <a:schemeClr val="tx1"/>
                    </a:solidFill>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Advice to Job</a:t>
                  </a:r>
                  <a:endParaRPr lang="en-US" sz="1800">
                    <a:solidFill>
                      <a:schemeClr val="bg1"/>
                    </a:solidFill>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Only the wicked</a:t>
                  </a:r>
                  <a:endParaRPr lang="en-US" sz="1800"/>
                </a:p>
                <a:p>
                  <a:pPr algn="ctr" eaLnBrk="0" hangingPunct="0">
                    <a:lnSpc>
                      <a:spcPct val="100000"/>
                    </a:lnSpc>
                  </a:pPr>
                  <a:r>
                    <a:rPr lang="en-US" sz="1800" b="1"/>
                    <a:t>suffer</a:t>
                  </a:r>
                  <a:endParaRPr lang="en-US" sz="1800">
                    <a:solidFill>
                      <a:schemeClr val="tx1"/>
                    </a:solidFill>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dirty="0"/>
                    <a:t>The wicked always</a:t>
                  </a:r>
                  <a:endParaRPr lang="en-US" sz="1800" dirty="0"/>
                </a:p>
                <a:p>
                  <a:pPr algn="ctr" eaLnBrk="0" hangingPunct="0">
                    <a:lnSpc>
                      <a:spcPct val="100000"/>
                    </a:lnSpc>
                  </a:pPr>
                  <a:r>
                    <a:rPr lang="en-US" sz="1800" b="1" dirty="0"/>
                    <a:t>suffer</a:t>
                  </a:r>
                  <a:endParaRPr lang="en-US" sz="1800" dirty="0">
                    <a:solidFill>
                      <a:schemeClr val="tx1"/>
                    </a:solidFill>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The wicked are</a:t>
                  </a:r>
                  <a:endParaRPr lang="en-US" sz="1800"/>
                </a:p>
                <a:p>
                  <a:pPr algn="ctr" eaLnBrk="0" hangingPunct="0">
                    <a:lnSpc>
                      <a:spcPct val="100000"/>
                    </a:lnSpc>
                  </a:pPr>
                  <a:r>
                    <a:rPr lang="en-US" sz="1800" b="1"/>
                    <a:t>short-lived</a:t>
                  </a:r>
                  <a:endParaRPr lang="en-US" sz="1800">
                    <a:solidFill>
                      <a:schemeClr val="tx1"/>
                    </a:solidFill>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Humble yourself</a:t>
                  </a:r>
                  <a:endParaRPr lang="en-US" sz="1800"/>
                </a:p>
                <a:p>
                  <a:pPr algn="ctr" eaLnBrk="0" hangingPunct="0">
                    <a:lnSpc>
                      <a:spcPct val="100000"/>
                    </a:lnSpc>
                  </a:pPr>
                  <a:r>
                    <a:rPr lang="en-US" sz="1800" b="1"/>
                    <a:t>and submit to God</a:t>
                  </a:r>
                  <a:endParaRPr lang="en-US" sz="1800">
                    <a:solidFill>
                      <a:schemeClr val="tx1"/>
                    </a:solidFill>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Key Verse</a:t>
                  </a:r>
                  <a:endParaRPr lang="en-US" sz="1800">
                    <a:solidFill>
                      <a:schemeClr val="bg1"/>
                    </a:solidFill>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4:8; 5:17</a:t>
                  </a:r>
                  <a:endParaRPr lang="en-US" sz="1800">
                    <a:solidFill>
                      <a:schemeClr val="tx1"/>
                    </a:solidFill>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8:8</a:t>
                  </a:r>
                  <a:endParaRPr lang="en-US" sz="1800">
                    <a:solidFill>
                      <a:schemeClr val="tx1"/>
                    </a:solidFill>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20:5</a:t>
                  </a:r>
                  <a:endParaRPr lang="en-US" sz="1800">
                    <a:solidFill>
                      <a:schemeClr val="tx1"/>
                    </a:solidFill>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37:23</a:t>
                  </a:r>
                  <a:endParaRPr lang="en-US" sz="1800">
                    <a:solidFill>
                      <a:schemeClr val="tx1"/>
                    </a:solidFill>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Concept of God</a:t>
                  </a:r>
                  <a:endParaRPr lang="en-US" sz="1800">
                    <a:solidFill>
                      <a:schemeClr val="bg1"/>
                    </a:solidFill>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Righteous;</a:t>
                  </a:r>
                  <a:endParaRPr lang="en-US" sz="1800"/>
                </a:p>
                <a:p>
                  <a:pPr algn="ctr" eaLnBrk="0" hangingPunct="0">
                    <a:lnSpc>
                      <a:spcPct val="100000"/>
                    </a:lnSpc>
                  </a:pPr>
                  <a:r>
                    <a:rPr lang="en-US" sz="1800" b="1"/>
                    <a:t>punishes wicked, blesses good</a:t>
                  </a:r>
                  <a:endParaRPr lang="en-US" sz="1800">
                    <a:solidFill>
                      <a:schemeClr val="tx1"/>
                    </a:solidFill>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Judge; immovable</a:t>
                  </a:r>
                  <a:endParaRPr lang="en-US" sz="1800"/>
                </a:p>
                <a:p>
                  <a:pPr algn="ctr" eaLnBrk="0" hangingPunct="0">
                    <a:lnSpc>
                      <a:spcPct val="100000"/>
                    </a:lnSpc>
                  </a:pPr>
                  <a:r>
                    <a:rPr lang="en-US" sz="1800" b="1"/>
                    <a:t>lawgiver</a:t>
                  </a:r>
                  <a:endParaRPr lang="en-US" sz="1800">
                    <a:solidFill>
                      <a:schemeClr val="tx1"/>
                    </a:solidFill>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Unbending,</a:t>
                  </a:r>
                  <a:endParaRPr lang="en-US" sz="1800"/>
                </a:p>
                <a:p>
                  <a:pPr algn="ctr" eaLnBrk="0" hangingPunct="0">
                    <a:lnSpc>
                      <a:spcPct val="100000"/>
                    </a:lnSpc>
                  </a:pPr>
                  <a:r>
                    <a:rPr lang="en-US" sz="1800" b="1"/>
                    <a:t>merciless</a:t>
                  </a:r>
                  <a:endParaRPr lang="en-US" sz="1800">
                    <a:solidFill>
                      <a:schemeClr val="tx1"/>
                    </a:solidFill>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Disciplinarian,</a:t>
                  </a:r>
                  <a:endParaRPr lang="en-US" sz="1800"/>
                </a:p>
                <a:p>
                  <a:pPr algn="ctr" eaLnBrk="0" hangingPunct="0">
                    <a:lnSpc>
                      <a:spcPct val="100000"/>
                    </a:lnSpc>
                  </a:pPr>
                  <a:r>
                    <a:rPr lang="en-US" sz="1800" b="1"/>
                    <a:t>teacher</a:t>
                  </a:r>
                  <a:endParaRPr lang="en-US" sz="1800">
                    <a:solidFill>
                      <a:schemeClr val="tx1"/>
                    </a:solidFill>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1600" b="1">
                <a:solidFill>
                  <a:srgbClr val="FFFFFF"/>
                </a:solidFill>
                <a:latin typeface="Arial" charset="0"/>
                <a:cs typeface="Arial" charset="0"/>
              </a:rPr>
              <a:t>Bruce Wilkinson &amp; Kenneth Boa, </a:t>
            </a:r>
            <a:r>
              <a:rPr lang="en-US" altLang="zh-CN" sz="1600" b="1" i="1">
                <a:solidFill>
                  <a:srgbClr val="FFFFFF"/>
                </a:solidFill>
                <a:latin typeface="Arial" charset="0"/>
                <a:cs typeface="Arial" charset="0"/>
              </a:rPr>
              <a:t>Talk Thru the Bible</a:t>
            </a:r>
            <a:endParaRPr lang="en-US" sz="1600" b="1">
              <a:solidFill>
                <a:srgbClr val="FFFFFF"/>
              </a:solidFill>
              <a:latin typeface="Arial" charset="0"/>
              <a:cs typeface="Arial"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37</a:t>
            </a:r>
          </a:p>
        </p:txBody>
      </p:sp>
    </p:spTree>
    <p:extLst>
      <p:ext uri="{BB962C8B-B14F-4D97-AF65-F5344CB8AC3E}">
        <p14:creationId xmlns:p14="http://schemas.microsoft.com/office/powerpoint/2010/main" val="409965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3140840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tx1"/>
                </a:solidFill>
                <a:latin typeface="Arial" charset="0"/>
                <a:cs typeface="Arial" charset="0"/>
              </a:rPr>
              <a:t>356</a:t>
            </a:r>
            <a:endParaRPr lang="en-US" sz="2400" b="1">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en-US" altLang="zh-CN" b="1">
                <a:solidFill>
                  <a:srgbClr val="FFFFFF"/>
                </a:solidFill>
                <a:effectLst>
                  <a:outerShdw blurRad="38100" dist="38100" dir="2700000" algn="tl">
                    <a:srgbClr val="000000"/>
                  </a:outerShdw>
                </a:effectLst>
                <a:latin typeface="Arial Black" charset="0"/>
                <a:ea typeface="宋体" charset="0"/>
                <a:cs typeface="宋体" charset="0"/>
              </a:rPr>
              <a:t>Key Verse</a:t>
            </a:r>
            <a:endParaRPr lang="en-US">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chemeClr val="tx2"/>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pPr>
            <a:r>
              <a:rPr lang="en-US" altLang="zh-CN" sz="2800" b="1" dirty="0">
                <a:solidFill>
                  <a:schemeClr val="tx1"/>
                </a:solidFill>
                <a:latin typeface="Arial" charset="0"/>
                <a:cs typeface="Arial" charset="0"/>
              </a:rPr>
              <a:t>[</a:t>
            </a:r>
            <a:r>
              <a:rPr lang="en-US" altLang="zh-CN" sz="2800" b="1" dirty="0" err="1">
                <a:solidFill>
                  <a:schemeClr val="tx1"/>
                </a:solidFill>
                <a:latin typeface="Arial" charset="0"/>
                <a:cs typeface="Arial" charset="0"/>
              </a:rPr>
              <a:t>Elihu</a:t>
            </a:r>
            <a:r>
              <a:rPr lang="en-US" altLang="zh-CN" sz="2800" b="1" dirty="0">
                <a:solidFill>
                  <a:schemeClr val="tx1"/>
                </a:solidFill>
                <a:latin typeface="Arial" charset="0"/>
                <a:cs typeface="Arial" charset="0"/>
              </a:rPr>
              <a:t> talking] </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The Almighty is beyond our reach and exalted in power;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in his justice and great righteousness,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he does not oppress. </a:t>
            </a:r>
          </a:p>
          <a:p>
            <a:pPr algn="ctr">
              <a:lnSpc>
                <a:spcPct val="100000"/>
              </a:lnSpc>
              <a:spcBef>
                <a:spcPct val="20000"/>
              </a:spcBef>
              <a:buClr>
                <a:schemeClr val="tx2"/>
              </a:buClr>
            </a:pPr>
            <a:r>
              <a:rPr lang="en-US" altLang="zh-CN" sz="2800" b="1" baseline="30000" dirty="0">
                <a:solidFill>
                  <a:schemeClr val="tx1"/>
                </a:solidFill>
                <a:latin typeface="Arial" charset="0"/>
                <a:cs typeface="Arial" charset="0"/>
              </a:rPr>
              <a:t>24</a:t>
            </a:r>
            <a:r>
              <a:rPr lang="en-US" altLang="zh-CN" sz="2800" b="1" dirty="0">
                <a:solidFill>
                  <a:schemeClr val="tx1"/>
                </a:solidFill>
                <a:latin typeface="Arial" charset="0"/>
                <a:cs typeface="Arial" charset="0"/>
              </a:rPr>
              <a:t>Therefore, men revere him,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for does he not have regard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for all the wise in heart?</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(Job 37:23-24 </a:t>
            </a:r>
            <a:r>
              <a:rPr lang="en-US" altLang="zh-CN" sz="2400" b="1" dirty="0">
                <a:solidFill>
                  <a:schemeClr val="tx1"/>
                </a:solidFill>
                <a:latin typeface="Arial" charset="0"/>
                <a:cs typeface="Arial" charset="0"/>
              </a:rPr>
              <a:t>NIV</a:t>
            </a:r>
            <a:r>
              <a:rPr lang="en-US" altLang="zh-CN" sz="2800" b="1" dirty="0">
                <a:solidFill>
                  <a:schemeClr val="tx1"/>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3046988"/>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dirty="0">
                <a:solidFill>
                  <a:prstClr val="white"/>
                </a:solidFill>
                <a:latin typeface="Calibri"/>
                <a:ea typeface="+mn-ea"/>
                <a:cs typeface="+mn-cs"/>
              </a:rPr>
              <a:t>23</a:t>
            </a:r>
            <a:r>
              <a:rPr lang="en-GB" sz="3200" dirty="0">
                <a:solidFill>
                  <a:prstClr val="white"/>
                </a:solidFill>
                <a:latin typeface="Calibri"/>
                <a:ea typeface="+mn-ea"/>
                <a:cs typeface="+mn-cs"/>
              </a:rPr>
              <a:t> We cannot imagine the power of the Almighty;</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but even though he is just and righteous,</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he does not destroy us.</a:t>
            </a: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r>
              <a:rPr lang="en-GB" sz="3200" dirty="0">
                <a:solidFill>
                  <a:prstClr val="white"/>
                </a:solidFill>
                <a:latin typeface="Calibri"/>
                <a:ea typeface="+mn-ea"/>
                <a:cs typeface="+mn-cs"/>
              </a:rPr>
              <a:t>Job 37:23-24</a:t>
            </a:r>
            <a:r>
              <a:rPr lang="en-GB" sz="2800" dirty="0">
                <a:solidFill>
                  <a:prstClr val="white"/>
                </a:solidFill>
                <a:latin typeface="Calibri"/>
                <a:cs typeface="+mn-cs"/>
              </a:rPr>
              <a:t> NLT</a:t>
            </a: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p:txBody>
      </p:sp>
    </p:spTree>
    <p:extLst>
      <p:ext uri="{BB962C8B-B14F-4D97-AF65-F5344CB8AC3E}">
        <p14:creationId xmlns:p14="http://schemas.microsoft.com/office/powerpoint/2010/main" val="37375743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dirty="0">
                <a:solidFill>
                  <a:prstClr val="white"/>
                </a:solidFill>
                <a:latin typeface="Calibri"/>
                <a:ea typeface="+mn-ea"/>
                <a:cs typeface="+mn-cs"/>
              </a:rPr>
              <a:t>24</a:t>
            </a:r>
            <a:r>
              <a:rPr lang="en-GB" sz="3200" dirty="0">
                <a:solidFill>
                  <a:prstClr val="white"/>
                </a:solidFill>
                <a:latin typeface="Calibri"/>
                <a:ea typeface="+mn-ea"/>
                <a:cs typeface="+mn-cs"/>
              </a:rPr>
              <a:t> No wonder people everywhere fear him.</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All who are wise show him reverence.</a:t>
            </a: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r>
              <a:rPr lang="en-GB" sz="3200" dirty="0">
                <a:solidFill>
                  <a:prstClr val="white"/>
                </a:solidFill>
                <a:latin typeface="Calibri"/>
                <a:ea typeface="+mn-ea"/>
                <a:cs typeface="+mn-cs"/>
              </a:rPr>
              <a:t>Job 37:23-24</a:t>
            </a:r>
            <a:r>
              <a:rPr lang="en-GB" sz="2800" dirty="0">
                <a:solidFill>
                  <a:prstClr val="white"/>
                </a:solidFill>
                <a:latin typeface="Calibri"/>
                <a:ea typeface="+mn-ea"/>
                <a:cs typeface="+mn-cs"/>
              </a:rPr>
              <a:t> NLT</a:t>
            </a: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p:txBody>
      </p:sp>
    </p:spTree>
    <p:extLst>
      <p:ext uri="{BB962C8B-B14F-4D97-AF65-F5344CB8AC3E}">
        <p14:creationId xmlns:p14="http://schemas.microsoft.com/office/powerpoint/2010/main" val="14956556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38</a:t>
            </a:r>
          </a:p>
        </p:txBody>
      </p:sp>
    </p:spTree>
    <p:extLst>
      <p:ext uri="{BB962C8B-B14F-4D97-AF65-F5344CB8AC3E}">
        <p14:creationId xmlns:p14="http://schemas.microsoft.com/office/powerpoint/2010/main" val="4551000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2541240"/>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50" name="Rectangle 106"/>
          <p:cNvSpPr>
            <a:spLocks noChangeArrowheads="1"/>
          </p:cNvSpPr>
          <p:nvPr/>
        </p:nvSpPr>
        <p:spPr bwMode="auto">
          <a:xfrm>
            <a:off x="0" y="2710523"/>
            <a:ext cx="9220200" cy="324396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chemeClr val="bg1"/>
              </a:solidFill>
              <a:effectLst>
                <a:outerShdw blurRad="38100" dist="38100" dir="2700000" algn="tl">
                  <a:srgbClr val="000000"/>
                </a:outerShdw>
              </a:effectLst>
              <a:latin typeface="Arial" charset="0"/>
              <a:cs typeface="Arial" charset="0"/>
            </a:endParaRPr>
          </a:p>
          <a:p>
            <a:pPr>
              <a:defRPr/>
            </a:pPr>
            <a:r>
              <a:rPr lang="en-US" sz="3200" b="1" dirty="0">
                <a:solidFill>
                  <a:schemeClr val="bg1"/>
                </a:solidFill>
                <a:effectLst>
                  <a:outerShdw blurRad="38100" dist="38100" dir="2700000" algn="tl">
                    <a:srgbClr val="000000"/>
                  </a:outerShdw>
                </a:effectLst>
                <a:latin typeface="Arial" charset="0"/>
                <a:cs typeface="Arial" charset="0"/>
              </a:rPr>
              <a:t>ESV Job 38:1 Then the L</a:t>
            </a:r>
            <a:r>
              <a:rPr lang="en-US" sz="2400" b="1" dirty="0">
                <a:solidFill>
                  <a:schemeClr val="bg1"/>
                </a:solidFill>
                <a:effectLst>
                  <a:outerShdw blurRad="38100" dist="38100" dir="2700000" algn="tl">
                    <a:srgbClr val="000000"/>
                  </a:outerShdw>
                </a:effectLst>
                <a:latin typeface="Arial" charset="0"/>
                <a:cs typeface="Arial" charset="0"/>
              </a:rPr>
              <a:t>ORD</a:t>
            </a:r>
            <a:r>
              <a:rPr lang="en-US" sz="3200" b="1" dirty="0">
                <a:solidFill>
                  <a:schemeClr val="bg1"/>
                </a:solidFill>
                <a:effectLst>
                  <a:outerShdw blurRad="38100" dist="38100" dir="2700000" algn="tl">
                    <a:srgbClr val="000000"/>
                  </a:outerShdw>
                </a:effectLst>
                <a:latin typeface="Arial" charset="0"/>
                <a:cs typeface="Arial" charset="0"/>
              </a:rPr>
              <a:t> answered Job out of the whirlwind and said:  </a:t>
            </a:r>
            <a:r>
              <a:rPr lang="en-US" sz="3200" b="1" baseline="30000" dirty="0">
                <a:solidFill>
                  <a:schemeClr val="bg1"/>
                </a:solidFill>
                <a:effectLst>
                  <a:outerShdw blurRad="38100" dist="38100" dir="2700000" algn="tl">
                    <a:srgbClr val="000000"/>
                  </a:outerShdw>
                </a:effectLst>
                <a:latin typeface="Arial" charset="0"/>
                <a:cs typeface="Arial" charset="0"/>
              </a:rPr>
              <a:t>2</a:t>
            </a:r>
            <a:r>
              <a:rPr lang="ru-RU" sz="3200" b="1" dirty="0">
                <a:solidFill>
                  <a:schemeClr val="bg1"/>
                </a:solidFill>
                <a:effectLst>
                  <a:outerShdw blurRad="38100" dist="38100" dir="2700000" algn="tl">
                    <a:srgbClr val="000000"/>
                  </a:outerShdw>
                </a:effectLst>
                <a:latin typeface="Arial" charset="0"/>
                <a:cs typeface="Arial" charset="0"/>
              </a:rPr>
              <a:t>"</a:t>
            </a:r>
            <a:r>
              <a:rPr lang="en-US" sz="3200" b="1" dirty="0">
                <a:solidFill>
                  <a:schemeClr val="bg1"/>
                </a:solidFill>
                <a:effectLst>
                  <a:outerShdw blurRad="38100" dist="38100" dir="2700000" algn="tl">
                    <a:srgbClr val="000000"/>
                  </a:outerShdw>
                </a:effectLst>
                <a:latin typeface="Arial" charset="0"/>
                <a:cs typeface="Arial" charset="0"/>
              </a:rPr>
              <a:t>Who is this that darkens counsel by words without knowledge?  </a:t>
            </a:r>
            <a:r>
              <a:rPr lang="en-US" sz="3200" b="1" baseline="30000" dirty="0">
                <a:solidFill>
                  <a:schemeClr val="bg1"/>
                </a:solidFill>
                <a:effectLst>
                  <a:outerShdw blurRad="38100" dist="38100" dir="2700000" algn="tl">
                    <a:srgbClr val="000000"/>
                  </a:outerShdw>
                </a:effectLst>
                <a:latin typeface="Arial" charset="0"/>
                <a:cs typeface="Arial" charset="0"/>
              </a:rPr>
              <a:t>3</a:t>
            </a:r>
            <a:r>
              <a:rPr lang="en-US" sz="3200" b="1" dirty="0">
                <a:solidFill>
                  <a:schemeClr val="bg1"/>
                </a:solidFill>
                <a:effectLst>
                  <a:outerShdw blurRad="38100" dist="38100" dir="2700000" algn="tl">
                    <a:srgbClr val="000000"/>
                  </a:outerShdw>
                </a:effectLst>
                <a:latin typeface="Arial" charset="0"/>
                <a:cs typeface="Arial" charset="0"/>
              </a:rPr>
              <a:t>Dress for action like a man; I will question you, and you make it known to me.  </a:t>
            </a:r>
            <a:r>
              <a:rPr lang="en-US" sz="3200" b="1" baseline="30000" dirty="0">
                <a:solidFill>
                  <a:schemeClr val="bg1"/>
                </a:solidFill>
                <a:effectLst>
                  <a:outerShdw blurRad="38100" dist="38100" dir="2700000" algn="tl">
                    <a:srgbClr val="000000"/>
                  </a:outerShdw>
                </a:effectLst>
                <a:latin typeface="Arial" charset="0"/>
                <a:cs typeface="Arial" charset="0"/>
              </a:rPr>
              <a:t>4</a:t>
            </a:r>
            <a:r>
              <a:rPr lang="en-US" sz="3200" b="1" dirty="0">
                <a:solidFill>
                  <a:schemeClr val="bg1"/>
                </a:solidFill>
                <a:effectLst>
                  <a:outerShdw blurRad="38100" dist="38100" dir="2700000" algn="tl">
                    <a:srgbClr val="000000"/>
                  </a:outerShdw>
                </a:effectLst>
                <a:latin typeface="Arial" charset="0"/>
                <a:cs typeface="Arial" charset="0"/>
              </a:rPr>
              <a:t>Where were you when I laid the foundation of the earth? Tell me, if you have understanding.</a:t>
            </a:r>
            <a:r>
              <a:rPr lang="ru-RU" altLang="ja-JP" sz="3200" b="1" dirty="0">
                <a:solidFill>
                  <a:schemeClr val="bg1"/>
                </a:solidFill>
                <a:effectLst>
                  <a:outerShdw blurRad="38100" dist="38100" dir="2700000" algn="tl">
                    <a:srgbClr val="000000"/>
                  </a:outerShdw>
                </a:effectLst>
                <a:latin typeface="Arial" charset="0"/>
                <a:cs typeface="Arial" charset="0"/>
              </a:rPr>
              <a:t>"</a:t>
            </a:r>
            <a:endParaRPr lang="en-US" sz="3200" b="1" dirty="0">
              <a:solidFill>
                <a:schemeClr val="bg1"/>
              </a:solidFill>
              <a:effectLst>
                <a:outerShdw blurRad="38100" dist="38100" dir="2700000" algn="tl">
                  <a:srgbClr val="000000"/>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4190955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dirty="0">
                <a:solidFill>
                  <a:srgbClr val="FFFFFF"/>
                </a:solidFill>
                <a:latin typeface="Arial Narrow" charset="0"/>
                <a:ea typeface="ＭＳ Ｐゴシック" charset="0"/>
                <a:cs typeface="Times New Roman" charset="0"/>
              </a:rPr>
              <a:t>Advice from Job</a:t>
            </a:r>
            <a:r>
              <a:rPr lang="uk-UA" altLang="zh-CN" sz="3600" b="1" dirty="0">
                <a:solidFill>
                  <a:srgbClr val="FFFFFF"/>
                </a:solidFill>
                <a:latin typeface="Arial Narrow" charset="0"/>
                <a:ea typeface="ＭＳ Ｐゴシック" charset="0"/>
                <a:cs typeface="Times New Roman" charset="0"/>
              </a:rPr>
              <a:t>'</a:t>
            </a:r>
            <a:r>
              <a:rPr lang="en-US" altLang="zh-CN" sz="3600" b="1" dirty="0">
                <a:solidFill>
                  <a:srgbClr val="FFFFFF"/>
                </a:solidFill>
                <a:latin typeface="Arial Narrow" charset="0"/>
                <a:ea typeface="ＭＳ Ｐゴシック" charset="0"/>
                <a:cs typeface="Times New Roman" charset="0"/>
              </a:rPr>
              <a:t>s Friends</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Who they are</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Where they spoke</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How they helped</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Their view of Job</a:t>
                  </a:r>
                  <a:r>
                    <a:rPr lang="uk-UA" sz="1800" b="1" dirty="0">
                      <a:solidFill>
                        <a:srgbClr val="FFFFFF"/>
                      </a:solidFill>
                    </a:rPr>
                    <a:t>'</a:t>
                  </a:r>
                  <a:r>
                    <a:rPr lang="en-US" sz="1800" b="1" dirty="0">
                      <a:solidFill>
                        <a:srgbClr val="FFFFFF"/>
                      </a:solidFill>
                    </a:rPr>
                    <a:t>s pain</a:t>
                  </a: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Their advice to Job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Job</a:t>
                  </a:r>
                  <a:r>
                    <a:rPr lang="uk-UA" sz="1800" b="1" dirty="0">
                      <a:solidFill>
                        <a:srgbClr val="FFFFFF"/>
                      </a:solidFill>
                    </a:rPr>
                    <a:t>'</a:t>
                  </a:r>
                  <a:r>
                    <a:rPr lang="en-US" sz="1800" b="1" dirty="0">
                      <a:solidFill>
                        <a:srgbClr val="FFFFFF"/>
                      </a:solidFill>
                    </a:rPr>
                    <a:t>s response</a:t>
                  </a: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solidFill>
                        <a:srgbClr val="FFFFFF"/>
                      </a:solidFill>
                    </a:rPr>
                    <a:t>God to Job</a:t>
                  </a:r>
                  <a:r>
                    <a:rPr lang="uk-UA" sz="1600" b="1" dirty="0">
                      <a:solidFill>
                        <a:srgbClr val="FFFFFF"/>
                      </a:solidFill>
                    </a:rPr>
                    <a:t>'</a:t>
                  </a:r>
                  <a:r>
                    <a:rPr lang="en-US" sz="1600" b="1" dirty="0">
                      <a:solidFill>
                        <a:srgbClr val="FFFFFF"/>
                      </a:solidFill>
                    </a:rPr>
                    <a:t>s friends</a:t>
                  </a: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Eliphaz the Temanite</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They sat in silence with Job for 7 days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suffers for his sin</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Lay your cause before God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Take back your false accusations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God rebukes Job</a:t>
                  </a:r>
                  <a:r>
                    <a:rPr lang="uk-UA" sz="1600" b="1" dirty="0"/>
                    <a:t>'</a:t>
                  </a:r>
                  <a:r>
                    <a:rPr lang="en-US" sz="1600" b="1" dirty="0"/>
                    <a:t>s friends (42:7)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the Shuhite</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 won</a:t>
                  </a:r>
                  <a:r>
                    <a:rPr lang="uk-UA" sz="1600" b="1" dirty="0"/>
                    <a:t>'</a:t>
                  </a:r>
                  <a:r>
                    <a:rPr lang="en-US" sz="1600" b="1" dirty="0"/>
                    <a:t>t admit he sinned, so he</a:t>
                  </a:r>
                  <a:r>
                    <a:rPr lang="uk-UA" sz="1600" b="1" dirty="0"/>
                    <a:t>'</a:t>
                  </a:r>
                  <a:r>
                    <a:rPr lang="en-US" sz="1600" b="1" dirty="0"/>
                    <a:t>s still suffering</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How long will you go on like this?</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God, ...  tell me what charges You have against me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Zophar the Naamathite</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a:t>
                  </a:r>
                  <a:r>
                    <a:rPr lang="uk-UA" sz="1600" b="1" dirty="0"/>
                    <a:t>'</a:t>
                  </a:r>
                  <a:r>
                    <a:rPr lang="en-US" sz="1600" b="1" dirty="0"/>
                    <a:t>s sin deserves even more suffering than he</a:t>
                  </a:r>
                  <a:r>
                    <a:rPr lang="uk-UA" sz="1600" b="1" dirty="0"/>
                    <a:t>'</a:t>
                  </a:r>
                  <a:r>
                    <a:rPr lang="en-US" sz="1600" b="1" dirty="0"/>
                    <a:t>s experienced</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Get rid of your sins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know that I will be justified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the Buzite</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is using suffering to mold Job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 silent &amp; I</a:t>
                  </a:r>
                </a:p>
                <a:p>
                  <a:pPr algn="ctr" eaLnBrk="0" hangingPunct="0">
                    <a:lnSpc>
                      <a:spcPct val="100000"/>
                    </a:lnSpc>
                  </a:pPr>
                  <a:r>
                    <a:rPr lang="en-US" sz="1600" b="1"/>
                    <a:t>will teach you wisdom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No response</a:t>
                  </a:r>
                  <a:endParaRPr lang="en-US" sz="1600" b="1">
                    <a:solidFill>
                      <a:schemeClr val="tx1"/>
                    </a:solidFill>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does not directly address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God</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Told Job to be content without knowing why he suffered</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Did not explain the reason for the pain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Do you still</a:t>
                  </a:r>
                </a:p>
                <a:p>
                  <a:pPr algn="ctr" eaLnBrk="0" hangingPunct="0">
                    <a:lnSpc>
                      <a:spcPct val="100000"/>
                    </a:lnSpc>
                  </a:pPr>
                  <a:r>
                    <a:rPr lang="en-US" sz="1600" b="1"/>
                    <a:t>want to argue with the Almighty?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was taking about things I did not understand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117725" cy="33655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Life Application Bible</a:t>
            </a:r>
          </a:p>
        </p:txBody>
      </p:sp>
    </p:spTree>
    <p:extLst>
      <p:ext uri="{BB962C8B-B14F-4D97-AF65-F5344CB8AC3E}">
        <p14:creationId xmlns:p14="http://schemas.microsoft.com/office/powerpoint/2010/main" val="10820517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mething Logo | Free Logo Design Tool from Flaming Text">
            <a:extLst>
              <a:ext uri="{FF2B5EF4-FFF2-40B4-BE49-F238E27FC236}">
                <a16:creationId xmlns:a16="http://schemas.microsoft.com/office/drawing/2014/main" id="{8910244C-7B66-9D42-B86C-342590A2E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 t="21524" r="4208" b="15280"/>
          <a:stretch/>
        </p:blipFill>
        <p:spPr bwMode="auto">
          <a:xfrm rot="20811994">
            <a:off x="1404054" y="1101280"/>
            <a:ext cx="6092956" cy="1406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en-US" sz="4500" b="1" i="1" dirty="0">
                <a:solidFill>
                  <a:prstClr val="black"/>
                </a:solidFill>
                <a:latin typeface="Avenir Next LT Pro" panose="020B0504020202020204" pitchFamily="34" charset="0"/>
                <a:ea typeface="+mn-ea"/>
                <a:cs typeface="Arabic Typesetting" panose="03020402040406030203" pitchFamily="66" charset="-78"/>
              </a:rPr>
              <a:t>To look forward to</a:t>
            </a: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5720452"/>
            <a:ext cx="9158502" cy="123694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277">
              <a:lnSpc>
                <a:spcPct val="100000"/>
              </a:lnSpc>
              <a:spcBef>
                <a:spcPct val="20000"/>
              </a:spcBef>
              <a:spcAft>
                <a:spcPts val="0"/>
              </a:spcAft>
              <a:buClr>
                <a:srgbClr val="FFCC00"/>
              </a:buClr>
              <a:buSzPct val="70000"/>
              <a:defRPr/>
            </a:pPr>
            <a:r>
              <a:rPr lang="en-US" sz="1800" b="1" kern="0" dirty="0">
                <a:solidFill>
                  <a:srgbClr val="FFFFFF"/>
                </a:solidFill>
                <a:effectLst>
                  <a:outerShdw blurRad="38100" dist="38100" dir="2700000" algn="tl">
                    <a:srgbClr val="000000"/>
                  </a:outerShdw>
                </a:effectLst>
                <a:latin typeface="Arial"/>
                <a:cs typeface="Arial"/>
              </a:rPr>
              <a:t>Preached by Dr. Jim Harmeling</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at Crossroads International Church Singapore • cicfamily.com</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
        <p:nvSpPr>
          <p:cNvPr id="10" name="TextBox 9">
            <a:extLst>
              <a:ext uri="{FF2B5EF4-FFF2-40B4-BE49-F238E27FC236}">
                <a16:creationId xmlns:a16="http://schemas.microsoft.com/office/drawing/2014/main" id="{39330AFD-FF3D-0F43-A786-D32C179CF1BB}"/>
              </a:ext>
            </a:extLst>
          </p:cNvPr>
          <p:cNvSpPr txBox="1"/>
          <p:nvPr/>
        </p:nvSpPr>
        <p:spPr>
          <a:xfrm>
            <a:off x="4953811" y="3452527"/>
            <a:ext cx="4002191" cy="553998"/>
          </a:xfrm>
          <a:prstGeom prst="rect">
            <a:avLst/>
          </a:prstGeom>
          <a:noFill/>
        </p:spPr>
        <p:txBody>
          <a:bodyPr wrap="square" rtlCol="0">
            <a:spAutoFit/>
          </a:bodyPr>
          <a:lstStyle/>
          <a:p>
            <a:pPr algn="ctr" defTabSz="685800" fontAlgn="auto">
              <a:lnSpc>
                <a:spcPct val="100000"/>
              </a:lnSpc>
              <a:spcBef>
                <a:spcPts val="0"/>
              </a:spcBef>
              <a:spcAft>
                <a:spcPts val="0"/>
              </a:spcAft>
            </a:pPr>
            <a:r>
              <a:rPr lang="en-US" sz="3000" b="1" i="1" dirty="0">
                <a:solidFill>
                  <a:prstClr val="black"/>
                </a:solidFill>
                <a:latin typeface="Avenir Next LT Pro" panose="020B0504020202020204" pitchFamily="34" charset="0"/>
                <a:ea typeface="+mn-ea"/>
                <a:cs typeface="Arabic Typesetting" panose="03020402040406030203" pitchFamily="66" charset="-78"/>
              </a:rPr>
              <a:t>Part 2: Job 38–42</a:t>
            </a:r>
          </a:p>
        </p:txBody>
      </p:sp>
    </p:spTree>
    <p:extLst>
      <p:ext uri="{BB962C8B-B14F-4D97-AF65-F5344CB8AC3E}">
        <p14:creationId xmlns:p14="http://schemas.microsoft.com/office/powerpoint/2010/main" val="5449339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m by 3Dimka: Happy New Year 2018!. Tags: dog glasses paw, hidden 3D  picture (SIRDS) | Magic eye pictures, Hidden 3d images, Magic eye posters">
            <a:extLst>
              <a:ext uri="{FF2B5EF4-FFF2-40B4-BE49-F238E27FC236}">
                <a16:creationId xmlns:a16="http://schemas.microsoft.com/office/drawing/2014/main" id="{70F869C4-B7AD-4A91-91C2-39AF31190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4915"/>
          <a:stretch/>
        </p:blipFill>
        <p:spPr bwMode="auto">
          <a:xfrm>
            <a:off x="-90760" y="1"/>
            <a:ext cx="9270819"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E2CB91-BEDA-4620-ABF4-1FD4770EEE3F}"/>
              </a:ext>
            </a:extLst>
          </p:cNvPr>
          <p:cNvSpPr txBox="1"/>
          <p:nvPr/>
        </p:nvSpPr>
        <p:spPr>
          <a:xfrm>
            <a:off x="28124" y="857250"/>
            <a:ext cx="4464844" cy="483017"/>
          </a:xfrm>
          <a:prstGeom prst="rect">
            <a:avLst/>
          </a:prstGeom>
          <a:solidFill>
            <a:schemeClr val="bg1"/>
          </a:solidFill>
        </p:spPr>
        <p:txBody>
          <a:bodyPr wrap="square">
            <a:spAutoFit/>
          </a:bodyPr>
          <a:lstStyle/>
          <a:p>
            <a:pPr algn="ctr" defTabSz="685800" fontAlgn="auto">
              <a:lnSpc>
                <a:spcPct val="115000"/>
              </a:lnSpc>
              <a:spcBef>
                <a:spcPts val="0"/>
              </a:spcBef>
              <a:spcAft>
                <a:spcPts val="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Can you see the hidden picture?</a:t>
            </a:r>
          </a:p>
        </p:txBody>
      </p:sp>
    </p:spTree>
    <p:extLst>
      <p:ext uri="{BB962C8B-B14F-4D97-AF65-F5344CB8AC3E}">
        <p14:creationId xmlns:p14="http://schemas.microsoft.com/office/powerpoint/2010/main" val="14669476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plashy Images | Free Vectors, Stock Photos &amp; PSD">
            <a:extLst>
              <a:ext uri="{FF2B5EF4-FFF2-40B4-BE49-F238E27FC236}">
                <a16:creationId xmlns:a16="http://schemas.microsoft.com/office/drawing/2014/main" id="{C5775EAC-D125-443F-B8A7-6D2CCC833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256" y="2258239"/>
            <a:ext cx="5618253" cy="37425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mething Logo | Free Logo Design Tool from Flaming Text">
            <a:extLst>
              <a:ext uri="{FF2B5EF4-FFF2-40B4-BE49-F238E27FC236}">
                <a16:creationId xmlns:a16="http://schemas.microsoft.com/office/drawing/2014/main" id="{D7B450ED-5935-47DA-8608-E79F4BB62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 t="21524" r="4208" b="15280"/>
          <a:stretch/>
        </p:blipFill>
        <p:spPr bwMode="auto">
          <a:xfrm rot="20811994">
            <a:off x="1392798" y="1666053"/>
            <a:ext cx="6092956" cy="1406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57053C-0B2B-4745-AD6E-3A6BFB9C5DA8}"/>
              </a:ext>
            </a:extLst>
          </p:cNvPr>
          <p:cNvSpPr txBox="1"/>
          <p:nvPr/>
        </p:nvSpPr>
        <p:spPr>
          <a:xfrm>
            <a:off x="1926367" y="2959417"/>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en-US" sz="4500" b="1" i="1" dirty="0">
                <a:solidFill>
                  <a:prstClr val="black"/>
                </a:solidFill>
                <a:latin typeface="Avenir Next LT Pro" panose="020B0504020202020204" pitchFamily="34" charset="0"/>
                <a:ea typeface="+mn-ea"/>
                <a:cs typeface="Arabic Typesetting" panose="03020402040406030203" pitchFamily="66" charset="-78"/>
              </a:rPr>
              <a:t>To look forward to</a:t>
            </a:r>
          </a:p>
        </p:txBody>
      </p:sp>
      <p:sp>
        <p:nvSpPr>
          <p:cNvPr id="10" name="TextBox 9">
            <a:extLst>
              <a:ext uri="{FF2B5EF4-FFF2-40B4-BE49-F238E27FC236}">
                <a16:creationId xmlns:a16="http://schemas.microsoft.com/office/drawing/2014/main" id="{6B7AAAD6-07B2-4139-A6E8-07533F064FF8}"/>
              </a:ext>
            </a:extLst>
          </p:cNvPr>
          <p:cNvSpPr txBox="1"/>
          <p:nvPr/>
        </p:nvSpPr>
        <p:spPr>
          <a:xfrm>
            <a:off x="-14368" y="6304002"/>
            <a:ext cx="9155257" cy="553998"/>
          </a:xfrm>
          <a:prstGeom prst="rect">
            <a:avLst/>
          </a:prstGeom>
          <a:solidFill>
            <a:srgbClr val="FFFF00"/>
          </a:solidFill>
        </p:spPr>
        <p:txBody>
          <a:bodyPr wrap="square">
            <a:spAutoFit/>
          </a:bodyPr>
          <a:lstStyle/>
          <a:p>
            <a:pPr algn="ctr" defTabSz="685800" fontAlgn="auto">
              <a:lnSpc>
                <a:spcPct val="100000"/>
              </a:lnSpc>
              <a:spcBef>
                <a:spcPts val="0"/>
              </a:spcBef>
              <a:spcAft>
                <a:spcPts val="0"/>
              </a:spcAft>
            </a:pPr>
            <a:r>
              <a:rPr lang="en-US" sz="3000" dirty="0">
                <a:solidFill>
                  <a:prstClr val="black"/>
                </a:solidFill>
                <a:latin typeface="Times New Roman" panose="02020603050405020304" pitchFamily="18" charset="0"/>
                <a:ea typeface="+mn-ea"/>
                <a:cs typeface="Times New Roman" panose="02020603050405020304" pitchFamily="18" charset="0"/>
              </a:rPr>
              <a:t>Fixing our sight on God’s revelation of the future</a:t>
            </a:r>
          </a:p>
        </p:txBody>
      </p:sp>
    </p:spTree>
    <p:extLst>
      <p:ext uri="{BB962C8B-B14F-4D97-AF65-F5344CB8AC3E}">
        <p14:creationId xmlns:p14="http://schemas.microsoft.com/office/powerpoint/2010/main" val="213284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77741650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7"/>
            <a:ext cx="8636794" cy="4057201"/>
          </a:xfrm>
          <a:prstGeom prst="rect">
            <a:avLst/>
          </a:prstGeom>
          <a:solidFill>
            <a:schemeClr val="bg1"/>
          </a:solidFill>
          <a:ln>
            <a:solidFill>
              <a:schemeClr val="accent1"/>
            </a:solidFill>
          </a:ln>
        </p:spPr>
        <p:txBody>
          <a:bodyPr wrap="square">
            <a:spAutoFit/>
          </a:bodyPr>
          <a:lstStyle/>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1: How do I look forward to the future when life looks like it will get worse and not better?</a:t>
            </a:r>
          </a:p>
          <a:p>
            <a:pPr defTabSz="685800" fontAlgn="auto">
              <a:lnSpc>
                <a:spcPct val="107000"/>
              </a:lnSpc>
              <a:spcBef>
                <a:spcPts val="0"/>
              </a:spcBef>
              <a:spcAft>
                <a:spcPts val="600"/>
              </a:spcAft>
            </a:pP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2: How do I look forward to the future when something horrible happens without any warning?</a:t>
            </a:r>
          </a:p>
          <a:p>
            <a:pPr defTabSz="685800" fontAlgn="auto">
              <a:lnSpc>
                <a:spcPct val="107000"/>
              </a:lnSpc>
              <a:spcBef>
                <a:spcPts val="0"/>
              </a:spcBef>
              <a:spcAft>
                <a:spcPts val="600"/>
              </a:spcAft>
            </a:pP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3: What kind of future am I looking forward to?</a:t>
            </a:r>
          </a:p>
        </p:txBody>
      </p:sp>
    </p:spTree>
    <p:extLst>
      <p:ext uri="{BB962C8B-B14F-4D97-AF65-F5344CB8AC3E}">
        <p14:creationId xmlns:p14="http://schemas.microsoft.com/office/powerpoint/2010/main" val="2821112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unny Day With Cloudy Emotions - Once Upon a Time">
            <a:extLst>
              <a:ext uri="{FF2B5EF4-FFF2-40B4-BE49-F238E27FC236}">
                <a16:creationId xmlns:a16="http://schemas.microsoft.com/office/drawing/2014/main" id="{35BB4441-507B-624D-B9B3-EAE6AF161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6"/>
            <a:ext cx="8636794" cy="1637628"/>
          </a:xfrm>
          <a:prstGeom prst="rect">
            <a:avLst/>
          </a:prstGeom>
          <a:solidFill>
            <a:schemeClr val="bg1"/>
          </a:solidFill>
          <a:ln>
            <a:solidFill>
              <a:schemeClr val="accent1"/>
            </a:solidFill>
          </a:ln>
        </p:spPr>
        <p:txBody>
          <a:bodyPr wrap="square">
            <a:spAutoFit/>
          </a:bodyPr>
          <a:lstStyle/>
          <a:p>
            <a:pPr defTabSz="685800" fontAlgn="auto">
              <a:lnSpc>
                <a:spcPct val="107000"/>
              </a:lnSpc>
              <a:spcBef>
                <a:spcPts val="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2: How do I look forward to the future when something horrible happens without any warning?</a:t>
            </a:r>
          </a:p>
        </p:txBody>
      </p:sp>
    </p:spTree>
    <p:extLst>
      <p:ext uri="{BB962C8B-B14F-4D97-AF65-F5344CB8AC3E}">
        <p14:creationId xmlns:p14="http://schemas.microsoft.com/office/powerpoint/2010/main" val="30842542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250B3-1D76-42FD-9FA2-FD0D6D3ADBF1}"/>
              </a:ext>
            </a:extLst>
          </p:cNvPr>
          <p:cNvSpPr txBox="1"/>
          <p:nvPr/>
        </p:nvSpPr>
        <p:spPr>
          <a:xfrm>
            <a:off x="0" y="3135515"/>
            <a:ext cx="2684636" cy="707886"/>
          </a:xfrm>
          <a:prstGeom prst="rect">
            <a:avLst/>
          </a:prstGeom>
          <a:noFill/>
        </p:spPr>
        <p:txBody>
          <a:bodyPr wrap="square">
            <a:spAutoFit/>
          </a:bodyPr>
          <a:lstStyle/>
          <a:p>
            <a:pPr defTabSz="685800" fontAlgn="auto">
              <a:lnSpc>
                <a:spcPct val="100000"/>
              </a:lnSpc>
              <a:spcBef>
                <a:spcPts val="0"/>
              </a:spcBef>
              <a:spcAft>
                <a:spcPts val="0"/>
              </a:spcAft>
            </a:pP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Habakkuk</a:t>
            </a:r>
            <a:endParaRPr lang="en-US" sz="4000" b="1" dirty="0">
              <a:solidFill>
                <a:prstClr val="white"/>
              </a:solidFill>
              <a:latin typeface="Calibri" panose="020F0502020204030204"/>
              <a:ea typeface="+mn-ea"/>
              <a:cs typeface="+mn-cs"/>
            </a:endParaRPr>
          </a:p>
        </p:txBody>
      </p:sp>
      <p:sp>
        <p:nvSpPr>
          <p:cNvPr id="5" name="Arrow: Right 4">
            <a:extLst>
              <a:ext uri="{FF2B5EF4-FFF2-40B4-BE49-F238E27FC236}">
                <a16:creationId xmlns:a16="http://schemas.microsoft.com/office/drawing/2014/main" id="{FCF25C9A-8AA4-43B1-A92D-79D7E7D7D87D}"/>
              </a:ext>
            </a:extLst>
          </p:cNvPr>
          <p:cNvSpPr/>
          <p:nvPr/>
        </p:nvSpPr>
        <p:spPr>
          <a:xfrm>
            <a:off x="2684636"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679F4C67-3240-4F47-8967-10577CD0C620}"/>
              </a:ext>
            </a:extLst>
          </p:cNvPr>
          <p:cNvSpPr txBox="1"/>
          <p:nvPr/>
        </p:nvSpPr>
        <p:spPr>
          <a:xfrm>
            <a:off x="4255367" y="2702705"/>
            <a:ext cx="1514474" cy="1419619"/>
          </a:xfrm>
          <a:prstGeom prst="rect">
            <a:avLst/>
          </a:prstGeom>
          <a:noFill/>
        </p:spPr>
        <p:txBody>
          <a:bodyPr wrap="square">
            <a:spAutoFit/>
          </a:bodyPr>
          <a:lstStyle/>
          <a:p>
            <a:pPr algn="ctr" defTabSz="685800" fontAlgn="auto">
              <a:lnSpc>
                <a:spcPct val="100000"/>
              </a:lnSpc>
              <a:spcBef>
                <a:spcPts val="0"/>
              </a:spcBef>
              <a:spcAft>
                <a:spcPts val="0"/>
              </a:spcAft>
            </a:pPr>
            <a:r>
              <a:rPr lang="en-US" sz="8625"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endParaRPr lang="en-US" sz="4050" b="1" dirty="0">
              <a:solidFill>
                <a:prstClr val="white"/>
              </a:solidFill>
              <a:latin typeface="Calibri" panose="020F0502020204030204"/>
              <a:ea typeface="+mn-ea"/>
              <a:cs typeface="+mn-cs"/>
            </a:endParaRPr>
          </a:p>
        </p:txBody>
      </p:sp>
      <p:sp>
        <p:nvSpPr>
          <p:cNvPr id="9" name="TextBox 8">
            <a:extLst>
              <a:ext uri="{FF2B5EF4-FFF2-40B4-BE49-F238E27FC236}">
                <a16:creationId xmlns:a16="http://schemas.microsoft.com/office/drawing/2014/main" id="{6240C404-7E02-43C0-9B5C-56DFC4C6C62E}"/>
              </a:ext>
            </a:extLst>
          </p:cNvPr>
          <p:cNvSpPr txBox="1"/>
          <p:nvPr/>
        </p:nvSpPr>
        <p:spPr>
          <a:xfrm>
            <a:off x="7620967" y="3135515"/>
            <a:ext cx="1055489" cy="707886"/>
          </a:xfrm>
          <a:prstGeom prst="rect">
            <a:avLst/>
          </a:prstGeom>
          <a:noFill/>
        </p:spPr>
        <p:txBody>
          <a:bodyPr wrap="square">
            <a:spAutoFit/>
          </a:bodyPr>
          <a:lstStyle/>
          <a:p>
            <a:pPr algn="ctr" defTabSz="685800" fontAlgn="auto">
              <a:lnSpc>
                <a:spcPct val="100000"/>
              </a:lnSpc>
              <a:spcBef>
                <a:spcPts val="0"/>
              </a:spcBef>
              <a:spcAft>
                <a:spcPts val="0"/>
              </a:spcAft>
            </a:pP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Job</a:t>
            </a:r>
            <a:endParaRPr lang="en-US" sz="4000" b="1" dirty="0">
              <a:solidFill>
                <a:prstClr val="white"/>
              </a:solidFill>
              <a:latin typeface="Calibri" panose="020F0502020204030204"/>
              <a:ea typeface="+mn-ea"/>
              <a:cs typeface="+mn-cs"/>
            </a:endParaRPr>
          </a:p>
        </p:txBody>
      </p:sp>
      <p:sp>
        <p:nvSpPr>
          <p:cNvPr id="11" name="Arrow: Right 10">
            <a:extLst>
              <a:ext uri="{FF2B5EF4-FFF2-40B4-BE49-F238E27FC236}">
                <a16:creationId xmlns:a16="http://schemas.microsoft.com/office/drawing/2014/main" id="{71C6BBA9-950E-4041-9E38-5D0C0F4C4104}"/>
              </a:ext>
            </a:extLst>
          </p:cNvPr>
          <p:cNvSpPr/>
          <p:nvPr/>
        </p:nvSpPr>
        <p:spPr>
          <a:xfrm rot="10800000">
            <a:off x="5804669"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3258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million bulbs are now in bloom at the world's largest flower garden -  Business Insider">
            <a:extLst>
              <a:ext uri="{FF2B5EF4-FFF2-40B4-BE49-F238E27FC236}">
                <a16:creationId xmlns:a16="http://schemas.microsoft.com/office/drawing/2014/main" id="{297CE11C-C4AD-44FE-B79C-BFC00BCD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285" y="0"/>
            <a:ext cx="9254805" cy="694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675D1-0A58-4E23-A434-61011879A590}"/>
              </a:ext>
            </a:extLst>
          </p:cNvPr>
          <p:cNvSpPr txBox="1"/>
          <p:nvPr/>
        </p:nvSpPr>
        <p:spPr>
          <a:xfrm>
            <a:off x="1403648" y="3040470"/>
            <a:ext cx="5976664" cy="646331"/>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en-US" sz="3600" b="1" dirty="0">
                <a:solidFill>
                  <a:prstClr val="black"/>
                </a:solidFill>
                <a:latin typeface="Times New Roman" panose="02020603050405020304" pitchFamily="18" charset="0"/>
                <a:ea typeface="+mn-ea"/>
                <a:cs typeface="Times New Roman" panose="02020603050405020304" pitchFamily="18" charset="0"/>
              </a:rPr>
              <a:t>Job’s good life before Job 1-2</a:t>
            </a:r>
          </a:p>
        </p:txBody>
      </p:sp>
    </p:spTree>
    <p:extLst>
      <p:ext uri="{BB962C8B-B14F-4D97-AF65-F5344CB8AC3E}">
        <p14:creationId xmlns:p14="http://schemas.microsoft.com/office/powerpoint/2010/main" val="32445318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ed areas of the Amazon could take centuries to fully recover - The Verge">
            <a:extLst>
              <a:ext uri="{FF2B5EF4-FFF2-40B4-BE49-F238E27FC236}">
                <a16:creationId xmlns:a16="http://schemas.microsoft.com/office/drawing/2014/main" id="{E8101A76-9D6F-4A08-A4BC-1266B4FCC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5"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9920C-ED11-47BD-8A0A-AF6E36825470}"/>
              </a:ext>
            </a:extLst>
          </p:cNvPr>
          <p:cNvSpPr txBox="1"/>
          <p:nvPr/>
        </p:nvSpPr>
        <p:spPr>
          <a:xfrm>
            <a:off x="2123728" y="3033326"/>
            <a:ext cx="5976663" cy="646331"/>
          </a:xfrm>
          <a:prstGeom prst="rect">
            <a:avLst/>
          </a:prstGeom>
          <a:solidFill>
            <a:schemeClr val="tx1"/>
          </a:solid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Job’s devastation (Job 1–2)</a:t>
            </a:r>
            <a:endParaRPr lang="en-US" sz="3600" dirty="0">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48930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estruction of Yemen - World Beyond War . . .">
            <a:extLst>
              <a:ext uri="{FF2B5EF4-FFF2-40B4-BE49-F238E27FC236}">
                <a16:creationId xmlns:a16="http://schemas.microsoft.com/office/drawing/2014/main" id="{D72B187F-4AEA-40E6-B69B-20A82A6C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2" b="3418"/>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F7C1D2-76EC-457C-9E1D-0E5455E84E12}"/>
              </a:ext>
            </a:extLst>
          </p:cNvPr>
          <p:cNvSpPr txBox="1"/>
          <p:nvPr/>
        </p:nvSpPr>
        <p:spPr>
          <a:xfrm>
            <a:off x="592932" y="1164431"/>
            <a:ext cx="471488" cy="2850780"/>
          </a:xfrm>
          <a:prstGeom prst="rect">
            <a:avLst/>
          </a:prstGeom>
          <a:noFill/>
        </p:spPr>
        <p:txBody>
          <a:bodyPr wrap="square">
            <a:spAutoFit/>
          </a:bodyPr>
          <a:lstStyle/>
          <a:p>
            <a:pPr defTabSz="685800" fontAlgn="auto">
              <a:lnSpc>
                <a:spcPct val="100000"/>
              </a:lnSpc>
              <a:spcBef>
                <a:spcPts val="0"/>
              </a:spcBef>
              <a:spcAft>
                <a:spcPts val="0"/>
              </a:spcAft>
            </a:pPr>
            <a:r>
              <a:rPr lang="en-US" sz="17925" b="1" dirty="0">
                <a:solidFill>
                  <a:srgbClr val="FFFFFF"/>
                </a:solidFill>
                <a:latin typeface="Calibri Light" panose="020F0302020204030204"/>
                <a:ea typeface="+mn-ea"/>
                <a:cs typeface="+mn-cs"/>
              </a:rPr>
              <a:t>?</a:t>
            </a:r>
            <a:r>
              <a:rPr lang="en-US" sz="1350" b="1" dirty="0">
                <a:solidFill>
                  <a:srgbClr val="FFFFFF"/>
                </a:solidFill>
                <a:latin typeface="Calibri Light" panose="020F0302020204030204"/>
                <a:ea typeface="+mn-ea"/>
                <a:cs typeface="+mn-cs"/>
              </a:rPr>
              <a:t> </a:t>
            </a:r>
            <a:endParaRPr lang="en-US" sz="135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6B162CD5-D318-4F07-81E2-96DBD16D37A0}"/>
              </a:ext>
            </a:extLst>
          </p:cNvPr>
          <p:cNvSpPr txBox="1"/>
          <p:nvPr/>
        </p:nvSpPr>
        <p:spPr>
          <a:xfrm>
            <a:off x="7036594" y="1164431"/>
            <a:ext cx="471488" cy="2850780"/>
          </a:xfrm>
          <a:prstGeom prst="rect">
            <a:avLst/>
          </a:prstGeom>
          <a:noFill/>
        </p:spPr>
        <p:txBody>
          <a:bodyPr wrap="square">
            <a:spAutoFit/>
          </a:bodyPr>
          <a:lstStyle/>
          <a:p>
            <a:pPr defTabSz="685800" fontAlgn="auto">
              <a:lnSpc>
                <a:spcPct val="100000"/>
              </a:lnSpc>
              <a:spcBef>
                <a:spcPts val="0"/>
              </a:spcBef>
              <a:spcAft>
                <a:spcPts val="0"/>
              </a:spcAft>
            </a:pPr>
            <a:r>
              <a:rPr lang="en-US" sz="17925" b="1" dirty="0">
                <a:solidFill>
                  <a:srgbClr val="FFFFFF"/>
                </a:solidFill>
                <a:latin typeface="Calibri Light" panose="020F0302020204030204"/>
                <a:ea typeface="+mn-ea"/>
                <a:cs typeface="+mn-cs"/>
              </a:rPr>
              <a:t>?</a:t>
            </a:r>
            <a:r>
              <a:rPr lang="en-US" sz="1350" b="1" dirty="0">
                <a:solidFill>
                  <a:srgbClr val="FFFFFF"/>
                </a:solidFill>
                <a:latin typeface="Calibri Light" panose="020F0302020204030204"/>
                <a:ea typeface="+mn-ea"/>
                <a:cs typeface="+mn-cs"/>
              </a:rPr>
              <a:t> </a:t>
            </a:r>
            <a:endParaRPr lang="en-US" sz="135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FC48FB9E-6131-418D-A043-FE0D7E6A039C}"/>
              </a:ext>
            </a:extLst>
          </p:cNvPr>
          <p:cNvSpPr txBox="1"/>
          <p:nvPr/>
        </p:nvSpPr>
        <p:spPr>
          <a:xfrm>
            <a:off x="1612760" y="1700808"/>
            <a:ext cx="5625947" cy="1200329"/>
          </a:xfrm>
          <a:prstGeom prst="rect">
            <a:avLst/>
          </a:prstGeom>
          <a:solidFill>
            <a:schemeClr val="tx1"/>
          </a:solid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Job’s emotional turmoil (Job 3-37)</a:t>
            </a:r>
            <a:endParaRPr lang="en-US" sz="3600" dirty="0">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63075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B017-4357-48CC-B33F-4742F7FAA603}"/>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ADF0F58B-0EDB-4C8C-A0BD-4ACC56537F8F}"/>
              </a:ext>
            </a:extLst>
          </p:cNvPr>
          <p:cNvSpPr txBox="1"/>
          <p:nvPr/>
        </p:nvSpPr>
        <p:spPr>
          <a:xfrm>
            <a:off x="323528" y="857250"/>
            <a:ext cx="4884539" cy="1815882"/>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Job 13:22</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Then call, and I will answer; </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or let me speak, and you reply to me.</a:t>
            </a:r>
          </a:p>
        </p:txBody>
      </p:sp>
      <p:sp>
        <p:nvSpPr>
          <p:cNvPr id="6" name="TextBox 5">
            <a:extLst>
              <a:ext uri="{FF2B5EF4-FFF2-40B4-BE49-F238E27FC236}">
                <a16:creationId xmlns:a16="http://schemas.microsoft.com/office/drawing/2014/main" id="{23ABAD73-192D-4408-A707-D36955364592}"/>
              </a:ext>
            </a:extLst>
          </p:cNvPr>
          <p:cNvSpPr txBox="1"/>
          <p:nvPr/>
        </p:nvSpPr>
        <p:spPr>
          <a:xfrm>
            <a:off x="3400426" y="3515440"/>
            <a:ext cx="5436393" cy="2677656"/>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Job 31:35</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Oh, that I had one to hear me! (Here is my signature! Let the Almighty answer me!) Oh, that I had the indictment written by my adversary!</a:t>
            </a:r>
          </a:p>
        </p:txBody>
      </p:sp>
    </p:spTree>
    <p:extLst>
      <p:ext uri="{BB962C8B-B14F-4D97-AF65-F5344CB8AC3E}">
        <p14:creationId xmlns:p14="http://schemas.microsoft.com/office/powerpoint/2010/main" val="3749501391"/>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t="15191" r="121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1620249" y="692696"/>
            <a:ext cx="5456532" cy="1138773"/>
          </a:xfrm>
          <a:prstGeom prst="rect">
            <a:avLst/>
          </a:prstGeom>
          <a:no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Avoid “Dark Counsel” </a:t>
            </a:r>
            <a:r>
              <a:rPr lang="en-US" sz="3200" b="1" dirty="0">
                <a:solidFill>
                  <a:prstClr val="white"/>
                </a:solidFill>
                <a:latin typeface="Times New Roman" panose="02020603050405020304" pitchFamily="18" charset="0"/>
                <a:ea typeface="+mn-ea"/>
                <a:cs typeface="Times New Roman" panose="02020603050405020304" pitchFamily="18" charset="0"/>
              </a:rPr>
              <a:t>(38:1-3)</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8C37B61-8570-4514-B923-D80E66B9A16B}"/>
              </a:ext>
            </a:extLst>
          </p:cNvPr>
          <p:cNvSpPr txBox="1"/>
          <p:nvPr/>
        </p:nvSpPr>
        <p:spPr>
          <a:xfrm>
            <a:off x="46353"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Victimization</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88FBF3C-BE2A-428C-8A9C-A92AA2B6E6F9}"/>
              </a:ext>
            </a:extLst>
          </p:cNvPr>
          <p:cNvSpPr txBox="1"/>
          <p:nvPr/>
        </p:nvSpPr>
        <p:spPr>
          <a:xfrm>
            <a:off x="3121552"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Suicide</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28E14F0-7F70-4772-9379-D26908695A60}"/>
              </a:ext>
            </a:extLst>
          </p:cNvPr>
          <p:cNvSpPr txBox="1"/>
          <p:nvPr/>
        </p:nvSpPr>
        <p:spPr>
          <a:xfrm>
            <a:off x="6196752"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God is unjust</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7093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459"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971600" y="332656"/>
            <a:ext cx="7200800" cy="125034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Tree>
    <p:extLst>
      <p:ext uri="{BB962C8B-B14F-4D97-AF65-F5344CB8AC3E}">
        <p14:creationId xmlns:p14="http://schemas.microsoft.com/office/powerpoint/2010/main" val="42043939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A9297-FC9E-4A21-9342-8FF2214DFA4E}"/>
              </a:ext>
            </a:extLst>
          </p:cNvPr>
          <p:cNvSpPr txBox="1"/>
          <p:nvPr/>
        </p:nvSpPr>
        <p:spPr>
          <a:xfrm>
            <a:off x="3923928" y="476672"/>
            <a:ext cx="4590850" cy="3539430"/>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“This message, which said nothing about Job’s sufferings nor about the observing hosts in heaven, dealt instead with God’s great creation and his providential care over it.”</a:t>
            </a:r>
          </a:p>
        </p:txBody>
      </p:sp>
      <p:pic>
        <p:nvPicPr>
          <p:cNvPr id="7172" name="Picture 4" descr="The Remarkable Record of Job, by Institute for Creation Research -  Institute for Creation Research">
            <a:extLst>
              <a:ext uri="{FF2B5EF4-FFF2-40B4-BE49-F238E27FC236}">
                <a16:creationId xmlns:a16="http://schemas.microsoft.com/office/drawing/2014/main" id="{3A851341-8655-4DF6-B0F3-E2FAA2A2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3" r="18605"/>
          <a:stretch/>
        </p:blipFill>
        <p:spPr bwMode="auto">
          <a:xfrm>
            <a:off x="251520" y="193195"/>
            <a:ext cx="3420368" cy="537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165700483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EC593-0B89-43A6-A605-D1F7CA3AFD78}"/>
              </a:ext>
            </a:extLst>
          </p:cNvPr>
          <p:cNvSpPr txBox="1"/>
          <p:nvPr/>
        </p:nvSpPr>
        <p:spPr>
          <a:xfrm>
            <a:off x="3941291" y="307494"/>
            <a:ext cx="4879181" cy="5509200"/>
          </a:xfrm>
          <a:prstGeom prst="rect">
            <a:avLst/>
          </a:prstGeom>
          <a:noFill/>
        </p:spPr>
        <p:txBody>
          <a:bodyPr wrap="square">
            <a:spAutoFit/>
          </a:bodyPr>
          <a:lstStyle/>
          <a:p>
            <a:pPr algn="ctr" defTabSz="685800" fontAlgn="auto">
              <a:lnSpc>
                <a:spcPct val="100000"/>
              </a:lnSpc>
              <a:spcBef>
                <a:spcPts val="0"/>
              </a:spcBef>
              <a:spcAft>
                <a:spcPts val="0"/>
              </a:spcAft>
            </a:pP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“If Job cannot understand how God governs the natural world – and he cannot – how could he expect to comprehend God’s ways with humans? Because humans in their finiteness cannot understand the workings of the creation, they should not call to account the Creator.”</a:t>
            </a:r>
            <a:endParaRPr lang="en-US" sz="3200" dirty="0">
              <a:solidFill>
                <a:prstClr val="black"/>
              </a:solidFill>
              <a:latin typeface="Times New Roman" panose="02020603050405020304" pitchFamily="18" charset="0"/>
              <a:ea typeface="+mn-ea"/>
              <a:cs typeface="Times New Roman" panose="02020603050405020304" pitchFamily="18" charset="0"/>
            </a:endParaRPr>
          </a:p>
        </p:txBody>
      </p:sp>
      <p:pic>
        <p:nvPicPr>
          <p:cNvPr id="8198" name="Picture 6" descr="Handbook on the Wisdom Books and Psalms">
            <a:extLst>
              <a:ext uri="{FF2B5EF4-FFF2-40B4-BE49-F238E27FC236}">
                <a16:creationId xmlns:a16="http://schemas.microsoft.com/office/drawing/2014/main" id="{1C72317C-02B1-4F3C-B700-C9FCFDA8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300958" cy="4951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725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95936" y="388809"/>
            <a:ext cx="5150644" cy="6080382"/>
          </a:xfrm>
          <a:prstGeom prst="rect">
            <a:avLst/>
          </a:prstGeom>
          <a:noFill/>
        </p:spPr>
        <p:txBody>
          <a:bodyPr wrap="square">
            <a:spAutoFit/>
          </a:bodyPr>
          <a:lstStyle/>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condemn Job.</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apologize for anything that has happened.</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justify His allowances.</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offer an explanation for Job to consider.</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offer one word of sympathy to this grieving man.</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answer the question of suffering in the world.</a:t>
            </a: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040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31711" y="548680"/>
            <a:ext cx="5150644" cy="3636637"/>
          </a:xfrm>
          <a:prstGeom prst="rect">
            <a:avLst/>
          </a:prstGeom>
          <a:noFill/>
        </p:spPr>
        <p:txBody>
          <a:bodyPr wrap="square">
            <a:spAutoFit/>
          </a:bodyPr>
          <a:lstStyle/>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explain Satan’s accusation or direct involvement in Job’s losses.</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explain why bad things happen to good people and why good things happen to bad people.</a:t>
            </a:r>
            <a:endParaRPr lang="en-US" sz="2800" dirty="0">
              <a:solidFill>
                <a:prstClr val="black"/>
              </a:solidFill>
              <a:latin typeface="Times New Roman" panose="02020603050405020304" pitchFamily="18" charset="0"/>
              <a:ea typeface="+mn-ea"/>
              <a:cs typeface="Times New Roman" panose="02020603050405020304" pitchFamily="18" charset="0"/>
            </a:endParaRPr>
          </a:p>
        </p:txBody>
      </p:sp>
      <p:pic>
        <p:nvPicPr>
          <p:cNvPr id="4" name="Picture 2">
            <a:extLst>
              <a:ext uri="{FF2B5EF4-FFF2-40B4-BE49-F238E27FC236}">
                <a16:creationId xmlns:a16="http://schemas.microsoft.com/office/drawing/2014/main" id="{0D299AA6-90CA-7446-AD08-E065B969C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793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11440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design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(38:4-7)</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control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(38:8–39:30)</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47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udy suggests the ocean is soaking up twice as much CO2 as we thought">
            <a:extLst>
              <a:ext uri="{FF2B5EF4-FFF2-40B4-BE49-F238E27FC236}">
                <a16:creationId xmlns:a16="http://schemas.microsoft.com/office/drawing/2014/main" id="{99EF1C88-E785-45FB-8325-22D8C51C0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361" r="13180" b="-1"/>
          <a:stretch/>
        </p:blipFill>
        <p:spPr bwMode="auto">
          <a:xfrm>
            <a:off x="-108520" y="-29521"/>
            <a:ext cx="9252520" cy="6945752"/>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0E793-4FA4-44FD-8618-4A964A300EA6}"/>
              </a:ext>
            </a:extLst>
          </p:cNvPr>
          <p:cNvSpPr txBox="1"/>
          <p:nvPr/>
        </p:nvSpPr>
        <p:spPr>
          <a:xfrm>
            <a:off x="2339752" y="4690258"/>
            <a:ext cx="6048672"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Ocean breadth (38:8-11)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1378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soft To Shut Down Sunrise Mobile Calendar After Integration Into  Outlook Completes | TechCrunch">
            <a:extLst>
              <a:ext uri="{FF2B5EF4-FFF2-40B4-BE49-F238E27FC236}">
                <a16:creationId xmlns:a16="http://schemas.microsoft.com/office/drawing/2014/main" id="{AC29F92D-A00A-468E-ADCC-B305AFF80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721" b="2359"/>
          <a:stretch/>
        </p:blipFill>
        <p:spPr bwMode="auto">
          <a:xfrm>
            <a:off x="1" y="29782"/>
            <a:ext cx="9144000" cy="6828218"/>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9653B-AD19-4077-815F-0406C28D1530}"/>
              </a:ext>
            </a:extLst>
          </p:cNvPr>
          <p:cNvSpPr txBox="1"/>
          <p:nvPr/>
        </p:nvSpPr>
        <p:spPr>
          <a:xfrm>
            <a:off x="2894194" y="4690258"/>
            <a:ext cx="4607718" cy="678327"/>
          </a:xfrm>
          <a:prstGeom prst="rect">
            <a:avLst/>
          </a:prstGeom>
          <a:solidFill>
            <a:srgbClr val="C00000"/>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Sunrise (38:12-15)</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06102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ep Blue Sea: Using Deep Learning to Detect Hundreds of Different Plankton  Species | by Rafael Pierre | Towards Data Science">
            <a:extLst>
              <a:ext uri="{FF2B5EF4-FFF2-40B4-BE49-F238E27FC236}">
                <a16:creationId xmlns:a16="http://schemas.microsoft.com/office/drawing/2014/main" id="{3C6B7955-8500-4F43-A032-38D08E1D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6132"/>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88C736-5797-4AC8-A0E3-6E80651297D6}"/>
              </a:ext>
            </a:extLst>
          </p:cNvPr>
          <p:cNvSpPr txBox="1"/>
          <p:nvPr/>
        </p:nvSpPr>
        <p:spPr>
          <a:xfrm>
            <a:off x="2894194" y="4690258"/>
            <a:ext cx="5638246"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Ocean depth (38:16-17)</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7770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es Earth Have an Atmosphere? | Live Science">
            <a:extLst>
              <a:ext uri="{FF2B5EF4-FFF2-40B4-BE49-F238E27FC236}">
                <a16:creationId xmlns:a16="http://schemas.microsoft.com/office/drawing/2014/main" id="{9B728058-2230-41D7-8459-662DFAFE4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0" r="13107" b="-1"/>
          <a:stretch/>
        </p:blipFill>
        <p:spPr bwMode="auto">
          <a:xfrm>
            <a:off x="801" y="0"/>
            <a:ext cx="91432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EB775-4397-49ED-B744-B2F1CF744201}"/>
              </a:ext>
            </a:extLst>
          </p:cNvPr>
          <p:cNvSpPr txBox="1"/>
          <p:nvPr/>
        </p:nvSpPr>
        <p:spPr>
          <a:xfrm>
            <a:off x="1907704" y="4690258"/>
            <a:ext cx="6480720" cy="678327"/>
          </a:xfrm>
          <a:prstGeom prst="rect">
            <a:avLst/>
          </a:prstGeom>
          <a:solidFill>
            <a:schemeClr val="accent1">
              <a:lumMod val="50000"/>
            </a:schemeClr>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Heaven’s height (38:18-21)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12416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et storm will bring a mix of snow and rain this weekend">
            <a:extLst>
              <a:ext uri="{FF2B5EF4-FFF2-40B4-BE49-F238E27FC236}">
                <a16:creationId xmlns:a16="http://schemas.microsoft.com/office/drawing/2014/main" id="{577C6118-9E81-464C-8E64-94B9C7D9E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6220" b="-1"/>
          <a:stretch/>
        </p:blipFill>
        <p:spPr bwMode="auto">
          <a:xfrm>
            <a:off x="10185" y="0"/>
            <a:ext cx="9133815" cy="6868387"/>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03623-BE1D-4B9C-B7C6-5B18CB9121AC}"/>
              </a:ext>
            </a:extLst>
          </p:cNvPr>
          <p:cNvSpPr txBox="1"/>
          <p:nvPr/>
        </p:nvSpPr>
        <p:spPr>
          <a:xfrm>
            <a:off x="1835696" y="4690258"/>
            <a:ext cx="6768752"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Flow of snow and rain (38:22-30)</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2349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e NASA App Lets You Virtually Tour Space">
            <a:extLst>
              <a:ext uri="{FF2B5EF4-FFF2-40B4-BE49-F238E27FC236}">
                <a16:creationId xmlns:a16="http://schemas.microsoft.com/office/drawing/2014/main" id="{1211863E-6B5D-429B-BD82-A47899D4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00" b="2359"/>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D81F6-2172-4EC4-B0CE-F639D801C053}"/>
              </a:ext>
            </a:extLst>
          </p:cNvPr>
          <p:cNvSpPr txBox="1"/>
          <p:nvPr/>
        </p:nvSpPr>
        <p:spPr>
          <a:xfrm>
            <a:off x="197768" y="4941168"/>
            <a:ext cx="8748464"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Movement of stars and weather (38:31-38)</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94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Submit to God’s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rather than try to figure suffering out. </a:t>
            </a: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5513750" y="44624"/>
            <a:ext cx="4056934" cy="13247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6273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niel 6: Daniel in the Lions' Den - Life, Hope &amp; Truth">
            <a:extLst>
              <a:ext uri="{FF2B5EF4-FFF2-40B4-BE49-F238E27FC236}">
                <a16:creationId xmlns:a16="http://schemas.microsoft.com/office/drawing/2014/main" id="{868AB43D-677F-465C-B0EE-95E7EF03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0"/>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FD80BD-160F-4427-B738-640D21F7FD82}"/>
              </a:ext>
            </a:extLst>
          </p:cNvPr>
          <p:cNvSpPr txBox="1"/>
          <p:nvPr/>
        </p:nvSpPr>
        <p:spPr>
          <a:xfrm>
            <a:off x="1043608" y="4768839"/>
            <a:ext cx="7560840"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Animal provision (38:39-41)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3804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39</a:t>
            </a:r>
          </a:p>
        </p:txBody>
      </p:sp>
    </p:spTree>
    <p:extLst>
      <p:ext uri="{BB962C8B-B14F-4D97-AF65-F5344CB8AC3E}">
        <p14:creationId xmlns:p14="http://schemas.microsoft.com/office/powerpoint/2010/main" val="3550726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Turnout Is Important for Your Horse">
            <a:extLst>
              <a:ext uri="{FF2B5EF4-FFF2-40B4-BE49-F238E27FC236}">
                <a16:creationId xmlns:a16="http://schemas.microsoft.com/office/drawing/2014/main" id="{0A94D78D-F709-42FD-968F-FAB5E54BB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D4D299-D349-4000-A89F-DA8396A2044B}"/>
              </a:ext>
            </a:extLst>
          </p:cNvPr>
          <p:cNvSpPr txBox="1"/>
          <p:nvPr/>
        </p:nvSpPr>
        <p:spPr>
          <a:xfrm>
            <a:off x="2247358" y="4768839"/>
            <a:ext cx="5644537"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Animal design (39:1-30)</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22385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40</a:t>
            </a:r>
          </a:p>
        </p:txBody>
      </p:sp>
    </p:spTree>
    <p:extLst>
      <p:ext uri="{BB962C8B-B14F-4D97-AF65-F5344CB8AC3E}">
        <p14:creationId xmlns:p14="http://schemas.microsoft.com/office/powerpoint/2010/main" val="21223520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2285428" y="989001"/>
            <a:ext cx="6175003" cy="125034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design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(38:4-7)</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149380"/>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control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(38:8–39:30)</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B8A1F8D-5541-4CCF-9354-C194F1F5816C}"/>
              </a:ext>
            </a:extLst>
          </p:cNvPr>
          <p:cNvSpPr txBox="1"/>
          <p:nvPr/>
        </p:nvSpPr>
        <p:spPr>
          <a:xfrm>
            <a:off x="242888" y="3895875"/>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might</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(40:6–41:34)</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90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375-377</a:t>
            </a: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en-US" altLang="zh-CN" sz="4000" b="1">
                <a:solidFill>
                  <a:srgbClr val="FFFFFF"/>
                </a:solidFill>
                <a:latin typeface="Arial Black" charset="0"/>
                <a:ea typeface="宋体" charset="0"/>
                <a:cs typeface="宋体" charset="0"/>
              </a:rPr>
              <a:t>Mythology in Job</a:t>
            </a:r>
            <a:endParaRPr lang="en-US" sz="4000" b="1">
              <a:solidFill>
                <a:srgbClr val="FFFFFF"/>
              </a:solidFill>
              <a:latin typeface="Arial Black" charset="0"/>
              <a:ea typeface="宋体" charset="0"/>
              <a:cs typeface="宋体" charset="0"/>
            </a:endParaRPr>
          </a:p>
        </p:txBody>
      </p:sp>
      <p:sp>
        <p:nvSpPr>
          <p:cNvPr id="183300" name="Text Box 98"/>
          <p:cNvSpPr txBox="1">
            <a:spLocks noChangeArrowheads="1"/>
          </p:cNvSpPr>
          <p:nvPr/>
        </p:nvSpPr>
        <p:spPr bwMode="auto">
          <a:xfrm>
            <a:off x="304800" y="990600"/>
            <a:ext cx="8534400" cy="544513"/>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600" b="1">
                <a:solidFill>
                  <a:srgbClr val="FFFFFF"/>
                </a:solidFill>
                <a:ea typeface="宋体" charset="0"/>
                <a:cs typeface="宋体" charset="0"/>
              </a:rPr>
              <a:t>Why Would Job Refer to Mythology?</a:t>
            </a:r>
            <a:endParaRPr lang="en-US" sz="3600" b="1">
              <a:solidFill>
                <a:srgbClr val="FFFFFF"/>
              </a:solidFill>
              <a:ea typeface="宋体" charset="0"/>
              <a:cs typeface="宋体" charset="0"/>
            </a:endParaRPr>
          </a:p>
        </p:txBody>
      </p:sp>
      <p:sp>
        <p:nvSpPr>
          <p:cNvPr id="56420" name="Text Box 100"/>
          <p:cNvSpPr txBox="1">
            <a:spLocks noChangeArrowheads="1"/>
          </p:cNvSpPr>
          <p:nvPr/>
        </p:nvSpPr>
        <p:spPr bwMode="auto">
          <a:xfrm>
            <a:off x="7938" y="1557338"/>
            <a:ext cx="9101137" cy="2436812"/>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90000"/>
              </a:lnSpc>
              <a:spcBef>
                <a:spcPct val="20000"/>
              </a:spcBef>
              <a:buClr>
                <a:schemeClr val="tx2"/>
              </a:buClr>
              <a:buFont typeface="Wingdings" charset="0"/>
              <a:buNone/>
            </a:pPr>
            <a:r>
              <a:rPr lang="en-US" altLang="zh-CN" b="1" dirty="0">
                <a:ea typeface="宋体" charset="0"/>
                <a:cs typeface="宋体" charset="0"/>
              </a:rPr>
              <a:t>Explanation #1</a:t>
            </a:r>
          </a:p>
          <a:p>
            <a:pPr eaLnBrk="1" hangingPunct="1">
              <a:lnSpc>
                <a:spcPct val="90000"/>
              </a:lnSpc>
              <a:spcBef>
                <a:spcPct val="20000"/>
              </a:spcBef>
              <a:buClr>
                <a:schemeClr val="tx2"/>
              </a:buClr>
              <a:buFont typeface="Wingdings" charset="0"/>
              <a:buChar char="v"/>
            </a:pPr>
            <a:r>
              <a:rPr lang="en-US" altLang="zh-CN" b="1" dirty="0">
                <a:ea typeface="宋体" charset="0"/>
                <a:cs typeface="宋体" charset="0"/>
              </a:rPr>
              <a:t>Several authors opt for the explanation that Israel originally believed in a mythical concept of God which later evolved into the transcendent view of Yahweh during the kingdom period.  </a:t>
            </a:r>
          </a:p>
          <a:p>
            <a:pPr eaLnBrk="1" hangingPunct="1">
              <a:lnSpc>
                <a:spcPct val="90000"/>
              </a:lnSpc>
              <a:spcBef>
                <a:spcPct val="20000"/>
              </a:spcBef>
              <a:buClr>
                <a:schemeClr val="tx2"/>
              </a:buClr>
              <a:buFont typeface="Wingdings" charset="0"/>
              <a:buChar char="v"/>
            </a:pPr>
            <a:r>
              <a:rPr lang="en-US" altLang="zh-CN" b="1" dirty="0">
                <a:ea typeface="宋体" charset="0"/>
                <a:cs typeface="宋体" charset="0"/>
              </a:rPr>
              <a:t>This is tantamount to saying that Job did not know any better when he referred to these mythical creatures.  This view totally misses the point of the L</a:t>
            </a:r>
            <a:r>
              <a:rPr lang="en-US" altLang="zh-CN" sz="1800" b="1" dirty="0">
                <a:ea typeface="宋体" charset="0"/>
                <a:cs typeface="宋体" charset="0"/>
              </a:rPr>
              <a:t>ORD</a:t>
            </a:r>
            <a:r>
              <a:rPr lang="uk-UA" altLang="zh-CN" b="1" dirty="0">
                <a:ea typeface="宋体" charset="0"/>
                <a:cs typeface="宋体" charset="0"/>
              </a:rPr>
              <a:t>'</a:t>
            </a:r>
            <a:r>
              <a:rPr lang="en-US" altLang="zh-CN" b="1" dirty="0">
                <a:ea typeface="宋体" charset="0"/>
                <a:cs typeface="宋体" charset="0"/>
              </a:rPr>
              <a:t>s entire discourse in Job 38–41 where He states that He is God.  Job was left dumbfounded because he knew better than to believe these silly superstitions (cf. Job 40:4-5; 42:6).</a:t>
            </a:r>
            <a:endParaRPr lang="en-US" b="1" dirty="0">
              <a:ea typeface="宋体" charset="0"/>
              <a:cs typeface="宋体" charset="0"/>
            </a:endParaRPr>
          </a:p>
        </p:txBody>
      </p:sp>
      <p:sp>
        <p:nvSpPr>
          <p:cNvPr id="56421" name="Text Box 101"/>
          <p:cNvSpPr txBox="1">
            <a:spLocks noChangeArrowheads="1"/>
          </p:cNvSpPr>
          <p:nvPr/>
        </p:nvSpPr>
        <p:spPr bwMode="auto">
          <a:xfrm>
            <a:off x="7938" y="3962400"/>
            <a:ext cx="9101137" cy="2922588"/>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b="1" dirty="0">
                <a:ea typeface="宋体" charset="0"/>
                <a:cs typeface="宋体" charset="0"/>
              </a:rPr>
              <a:t>Explanation #2</a:t>
            </a:r>
            <a:endParaRPr lang="en-US" altLang="zh-CN" b="1" dirty="0">
              <a:solidFill>
                <a:schemeClr val="tx1"/>
              </a:solidFill>
              <a:ea typeface="宋体" charset="0"/>
              <a:cs typeface="宋体" charset="0"/>
            </a:endParaRPr>
          </a:p>
          <a:p>
            <a:pPr eaLnBrk="1" hangingPunct="1">
              <a:lnSpc>
                <a:spcPct val="100000"/>
              </a:lnSpc>
              <a:spcBef>
                <a:spcPct val="20000"/>
              </a:spcBef>
              <a:buClr>
                <a:schemeClr val="tx2"/>
              </a:buClr>
              <a:buFont typeface="Wingdings" charset="0"/>
              <a:buNone/>
            </a:pPr>
            <a:r>
              <a:rPr lang="en-US" altLang="zh-CN" b="1" dirty="0">
                <a:ea typeface="宋体" charset="0"/>
                <a:cs typeface="宋体" charset="0"/>
              </a:rPr>
              <a:t>	A 2nd, opposite, view is advocated by </a:t>
            </a:r>
            <a:r>
              <a:rPr lang="en-US" altLang="zh-CN" b="1" dirty="0" err="1">
                <a:ea typeface="宋体" charset="0"/>
                <a:cs typeface="宋体" charset="0"/>
              </a:rPr>
              <a:t>Yehezkel</a:t>
            </a:r>
            <a:r>
              <a:rPr lang="en-US" altLang="zh-CN" b="1" dirty="0">
                <a:ea typeface="宋体" charset="0"/>
                <a:cs typeface="宋体" charset="0"/>
              </a:rPr>
              <a:t> Kaufmann in his </a:t>
            </a:r>
            <a:r>
              <a:rPr lang="en-US" altLang="zh-CN" b="1" i="1" dirty="0">
                <a:ea typeface="宋体" charset="0"/>
                <a:cs typeface="宋体" charset="0"/>
              </a:rPr>
              <a:t>Religion of Israel </a:t>
            </a:r>
            <a:r>
              <a:rPr lang="en-US" altLang="zh-CN" b="1" dirty="0">
                <a:ea typeface="宋体" charset="0"/>
                <a:cs typeface="宋体" charset="0"/>
              </a:rPr>
              <a:t> (Chicago, 1960).  </a:t>
            </a:r>
            <a:r>
              <a:rPr lang="ru-RU" altLang="zh-CN" b="1" dirty="0">
                <a:ea typeface="宋体" charset="0"/>
                <a:cs typeface="宋体" charset="0"/>
              </a:rPr>
              <a:t>"</a:t>
            </a:r>
            <a:r>
              <a:rPr lang="en-US" altLang="zh-CN" b="1" dirty="0">
                <a:ea typeface="宋体" charset="0"/>
                <a:cs typeface="宋体" charset="0"/>
              </a:rPr>
              <a:t>He maintains that the Hebrews were so far from being myth-makers in any period of their history that they did not even understand the nature of myth</a:t>
            </a:r>
            <a:r>
              <a:rPr lang="ru-RU" altLang="zh-CN" b="1" dirty="0">
                <a:ea typeface="宋体" charset="0"/>
                <a:cs typeface="宋体" charset="0"/>
              </a:rPr>
              <a:t>"</a:t>
            </a:r>
            <a:r>
              <a:rPr lang="en-US" altLang="zh-CN" b="1" dirty="0">
                <a:ea typeface="宋体" charset="0"/>
                <a:cs typeface="宋体" charset="0"/>
              </a:rPr>
              <a:t> (</a:t>
            </a:r>
            <a:r>
              <a:rPr lang="en-US" altLang="zh-CN" b="1" dirty="0" err="1">
                <a:ea typeface="宋体" charset="0"/>
                <a:cs typeface="宋体" charset="0"/>
              </a:rPr>
              <a:t>Oswalt</a:t>
            </a:r>
            <a:r>
              <a:rPr lang="en-US" altLang="zh-CN" b="1" dirty="0">
                <a:ea typeface="宋体" charset="0"/>
                <a:cs typeface="宋体" charset="0"/>
              </a:rPr>
              <a:t>, 167).  His </a:t>
            </a:r>
            <a:r>
              <a:rPr lang="ru-RU" altLang="zh-CN" b="1" dirty="0">
                <a:ea typeface="宋体" charset="0"/>
                <a:cs typeface="宋体" charset="0"/>
              </a:rPr>
              <a:t>"</a:t>
            </a:r>
            <a:r>
              <a:rPr lang="en-US" altLang="zh-CN" b="1" dirty="0">
                <a:ea typeface="宋体" charset="0"/>
                <a:cs typeface="宋体" charset="0"/>
              </a:rPr>
              <a:t>evidence</a:t>
            </a:r>
            <a:r>
              <a:rPr lang="ru-RU" altLang="zh-CN" b="1" dirty="0">
                <a:ea typeface="宋体" charset="0"/>
                <a:cs typeface="宋体" charset="0"/>
              </a:rPr>
              <a:t>"</a:t>
            </a:r>
            <a:r>
              <a:rPr lang="en-US" altLang="zh-CN" b="1" dirty="0">
                <a:ea typeface="宋体" charset="0"/>
                <a:cs typeface="宋体" charset="0"/>
              </a:rPr>
              <a:t> lies in the prohibitions to pray to idols (Isaiah 44:9-20), but herein is the demise of his view.  If the Hebrews were completely unfamiliar with myth, this passage would lose all its force.  This explanation also does not explain the existence of the allusions to myth as well which have already been pointed out in Job.</a:t>
            </a:r>
          </a:p>
        </p:txBody>
      </p:sp>
      <p:sp>
        <p:nvSpPr>
          <p:cNvPr id="56422" name="Text Box 102"/>
          <p:cNvSpPr txBox="1">
            <a:spLocks noChangeArrowheads="1"/>
          </p:cNvSpPr>
          <p:nvPr/>
        </p:nvSpPr>
        <p:spPr bwMode="auto">
          <a:xfrm rot="600000">
            <a:off x="314042" y="2463804"/>
            <a:ext cx="8229600" cy="3098800"/>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sz="2400" b="1" dirty="0">
                <a:solidFill>
                  <a:srgbClr val="FFFFFF"/>
                </a:solidFill>
                <a:ea typeface="宋体" charset="0"/>
                <a:cs typeface="宋体" charset="0"/>
              </a:rPr>
              <a:t>Explanation #3</a:t>
            </a:r>
          </a:p>
          <a:p>
            <a:pPr eaLnBrk="1" hangingPunct="1">
              <a:lnSpc>
                <a:spcPct val="100000"/>
              </a:lnSpc>
              <a:spcBef>
                <a:spcPct val="20000"/>
              </a:spcBef>
              <a:buClr>
                <a:schemeClr val="tx2"/>
              </a:buClr>
              <a:buFont typeface="Wingdings" charset="0"/>
              <a:buNone/>
            </a:pPr>
            <a:r>
              <a:rPr lang="en-US" altLang="zh-CN" sz="2400" b="1" dirty="0">
                <a:solidFill>
                  <a:srgbClr val="FFFFFF"/>
                </a:solidFill>
                <a:ea typeface="宋体" charset="0"/>
                <a:cs typeface="宋体" charset="0"/>
              </a:rPr>
              <a:t>The 3rd &amp; best view is that Job used these mythical allusions merely to heighten the effect in his writing.  In reference to the usage of Leviathan in Job 41:1-6, </a:t>
            </a:r>
            <a:r>
              <a:rPr lang="en-US" altLang="zh-CN" sz="2400" b="1" dirty="0" err="1">
                <a:solidFill>
                  <a:srgbClr val="FFFFFF"/>
                </a:solidFill>
                <a:ea typeface="宋体" charset="0"/>
                <a:cs typeface="宋体" charset="0"/>
              </a:rPr>
              <a:t>Oswalt</a:t>
            </a:r>
            <a:r>
              <a:rPr lang="en-US" altLang="zh-CN" sz="2400" b="1" dirty="0">
                <a:solidFill>
                  <a:srgbClr val="FFFFFF"/>
                </a:solidFill>
                <a:ea typeface="宋体" charset="0"/>
                <a:cs typeface="宋体" charset="0"/>
              </a:rPr>
              <a:t> remarks, </a:t>
            </a:r>
            <a:r>
              <a:rPr lang="ru-RU"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There seems, then, to be a </a:t>
            </a:r>
            <a:r>
              <a:rPr lang="en-US" altLang="zh-CN" sz="2400" b="1" i="1" dirty="0">
                <a:solidFill>
                  <a:srgbClr val="FFFFFF"/>
                </a:solidFill>
                <a:ea typeface="宋体" charset="0"/>
                <a:cs typeface="宋体" charset="0"/>
              </a:rPr>
              <a:t>double entendre</a:t>
            </a:r>
            <a:r>
              <a:rPr lang="en-US" altLang="zh-CN" sz="2400" b="1" dirty="0">
                <a:solidFill>
                  <a:srgbClr val="FFFFFF"/>
                </a:solidFill>
                <a:ea typeface="宋体" charset="0"/>
                <a:cs typeface="宋体" charset="0"/>
              </a:rPr>
              <a:t> in the writer</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mind.  He wants to make use of all the emotional connotations of the name Leviathan.  He specifically uses it in order to convey on a feeling level all the overtones of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sovereignty over nature</a:t>
            </a:r>
            <a:r>
              <a:rPr lang="ru-RU"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 (p. 165).</a:t>
            </a:r>
            <a:endParaRPr lang="en-US" sz="2400" b="1" dirty="0">
              <a:solidFill>
                <a:srgbClr val="FFFFFF"/>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264096" y="3048000"/>
            <a:ext cx="7772400" cy="1101725"/>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en-US" b="1" u="sng" dirty="0">
                <a:latin typeface="Arial" charset="0"/>
                <a:ea typeface="ＭＳ Ｐゴシック" charset="0"/>
                <a:cs typeface="ＭＳ Ｐゴシック" charset="0"/>
              </a:rPr>
              <a:t>Part 2 (Essay Questions,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264096"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en-US" sz="2400" b="1">
                <a:solidFill>
                  <a:schemeClr val="tx1"/>
                </a:solidFill>
                <a:latin typeface="Arial" charset="0"/>
              </a:rPr>
              <a:t>Which of my attributes do you have (40:6-14)?</a:t>
            </a:r>
          </a:p>
          <a:p>
            <a:pPr>
              <a:lnSpc>
                <a:spcPct val="100000"/>
              </a:lnSpc>
              <a:spcBef>
                <a:spcPct val="20000"/>
              </a:spcBef>
              <a:buFont typeface="Wingdings" charset="0"/>
              <a:buChar char="ü"/>
            </a:pPr>
            <a:r>
              <a:rPr lang="en-US" sz="2400" b="1">
                <a:solidFill>
                  <a:schemeClr val="tx1"/>
                </a:solidFill>
                <a:latin typeface="Arial" charset="0"/>
              </a:rPr>
              <a:t>How are you stronger than Behemoth (40:15-24)?</a:t>
            </a:r>
          </a:p>
          <a:p>
            <a:pPr>
              <a:lnSpc>
                <a:spcPct val="100000"/>
              </a:lnSpc>
              <a:spcBef>
                <a:spcPct val="20000"/>
              </a:spcBef>
              <a:buFont typeface="Wingdings" charset="0"/>
              <a:buChar char="ü"/>
            </a:pPr>
            <a:r>
              <a:rPr lang="en-US" sz="2400" b="1">
                <a:solidFill>
                  <a:schemeClr val="tx1"/>
                </a:solidFill>
                <a:latin typeface="Arial"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extLst>
      <p:ext uri="{BB962C8B-B14F-4D97-AF65-F5344CB8AC3E}">
        <p14:creationId xmlns:p14="http://schemas.microsoft.com/office/powerpoint/2010/main" val="25075503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at the behemoth, which I made along with you and which feeds on grass like an ox.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What strength he has in his loins, what power in the muscles of his belly!  </a:t>
            </a:r>
            <a:r>
              <a:rPr lang="en-US" sz="3600" b="1" baseline="30000" dirty="0">
                <a:effectLst>
                  <a:glow rad="127000">
                    <a:schemeClr val="tx1"/>
                  </a:glow>
                </a:effectLst>
                <a:latin typeface="Arial" charset="0"/>
                <a:ea typeface="ＭＳ Ｐゴシック" charset="0"/>
                <a:cs typeface="ＭＳ Ｐゴシック" charset="0"/>
              </a:rPr>
              <a:t>17</a:t>
            </a:r>
            <a:r>
              <a:rPr lang="en-US" sz="3600" b="1" dirty="0">
                <a:effectLst>
                  <a:glow rad="127000">
                    <a:schemeClr val="tx1"/>
                  </a:glow>
                </a:effectLst>
                <a:latin typeface="Arial" charset="0"/>
                <a:ea typeface="ＭＳ Ｐゴシック" charset="0"/>
                <a:cs typeface="ＭＳ Ｐゴシック" charset="0"/>
              </a:rPr>
              <a:t>His tail sways like a cedar; the sinews of his thighs are close-knit.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His bones are tubes of bronze, his limbs like rods of iron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(40:15-18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6706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ranks first among the works of God, yet his Maker can approach him with his sword. </a:t>
            </a:r>
          </a:p>
          <a:p>
            <a:pPr>
              <a:defRPr/>
            </a:pP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The hills bring him their produce,</a:t>
            </a:r>
          </a:p>
          <a:p>
            <a:pPr>
              <a:defRPr/>
            </a:pPr>
            <a:r>
              <a:rPr lang="en-US" sz="3600" b="1" dirty="0">
                <a:effectLst>
                  <a:glow rad="127000">
                    <a:schemeClr val="tx1"/>
                  </a:glow>
                </a:effectLst>
                <a:latin typeface="Arial" charset="0"/>
                <a:ea typeface="ＭＳ Ｐゴシック" charset="0"/>
                <a:cs typeface="ＭＳ Ｐゴシック" charset="0"/>
              </a:rPr>
              <a:t>		and all the wild animals play nearby. </a:t>
            </a:r>
          </a:p>
          <a:p>
            <a:pPr>
              <a:defRPr/>
            </a:pP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Under the lotus plants he lies,</a:t>
            </a:r>
          </a:p>
          <a:p>
            <a:pPr>
              <a:defRPr/>
            </a:pPr>
            <a:r>
              <a:rPr lang="en-US" sz="3600" b="1" dirty="0">
                <a:effectLst>
                  <a:glow rad="127000">
                    <a:schemeClr val="tx1"/>
                  </a:glow>
                </a:effectLst>
                <a:latin typeface="Arial" charset="0"/>
                <a:ea typeface="ＭＳ Ｐゴシック" charset="0"/>
                <a:cs typeface="ＭＳ Ｐゴシック" charset="0"/>
              </a:rPr>
              <a:t>		hidden among the reeds in the marsh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(40:19-21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lotuses conceal him in their shadow; the poplars by the stream surround him. </a:t>
            </a:r>
          </a:p>
          <a:p>
            <a:pPr>
              <a:defRPr/>
            </a:pP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When the river rages, he is not alarmed; he is secure, though the Jordan should surge against his mouth. </a:t>
            </a:r>
          </a:p>
          <a:p>
            <a:pPr>
              <a:defRPr/>
            </a:pP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Can anyone capture him by the eyes or trap him and pierce his nose?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(40:22-24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F8F8F8"/>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399845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solidFill>
                    <a:schemeClr val="tx1"/>
                  </a:solidFill>
                  <a:ea typeface="宋体" charset="0"/>
                  <a:cs typeface="宋体" charset="0"/>
                </a:rPr>
                <a:t> </a:t>
              </a:r>
            </a:p>
            <a:p>
              <a:pPr eaLnBrk="0" hangingPunct="0">
                <a:lnSpc>
                  <a:spcPct val="100000"/>
                </a:lnSpc>
              </a:pPr>
              <a:endParaRPr lang="en-US" altLang="zh-CN" b="1">
                <a:solidFill>
                  <a:schemeClr val="tx1"/>
                </a:solidFill>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Strengths</a:t>
              </a:r>
              <a:endParaRPr lang="en-US" altLang="zh-CN" sz="2400" b="1">
                <a:solidFill>
                  <a:schemeClr val="tx1"/>
                </a:solidFill>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Weaknesses</a:t>
              </a:r>
              <a:endParaRPr lang="en-US" altLang="zh-CN" sz="2400" b="1">
                <a:solidFill>
                  <a:schemeClr val="tx1"/>
                </a:solidFill>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3" name="Rectangle 95"/>
          <p:cNvSpPr>
            <a:spLocks noChangeArrowheads="1"/>
          </p:cNvSpPr>
          <p:nvPr/>
        </p:nvSpPr>
        <p:spPr bwMode="auto">
          <a:xfrm>
            <a:off x="-1588" y="1925964"/>
            <a:ext cx="1493856" cy="24677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3200" b="1" i="1" dirty="0">
                <a:solidFill>
                  <a:srgbClr val="FFFFFF"/>
                </a:solidFill>
                <a:ea typeface="宋体" charset="0"/>
                <a:cs typeface="宋体" charset="0"/>
              </a:rPr>
              <a:t> Mythical Monster</a:t>
            </a:r>
            <a:endParaRPr lang="en-US" altLang="zh-CN" sz="3200" b="1" dirty="0">
              <a:solidFill>
                <a:srgbClr val="FFFFFF"/>
              </a:solidFill>
              <a:ea typeface="宋体" charset="0"/>
              <a:cs typeface="宋体" charset="0"/>
            </a:endParaRPr>
          </a:p>
        </p:txBody>
      </p:sp>
      <p:sp>
        <p:nvSpPr>
          <p:cNvPr id="186391" name="Rectangle 75"/>
          <p:cNvSpPr>
            <a:spLocks noChangeArrowheads="1"/>
          </p:cNvSpPr>
          <p:nvPr/>
        </p:nvSpPr>
        <p:spPr bwMode="auto">
          <a:xfrm>
            <a:off x="1568306" y="2025356"/>
            <a:ext cx="3298809"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solidFill>
                  <a:schemeClr val="tx1"/>
                </a:solidFill>
                <a:ea typeface="宋体" charset="0"/>
                <a:cs typeface="宋体" charset="0"/>
              </a:rPr>
              <a:t>Behemoth is the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ferocious bullock of El</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which the Ugaritic goddess </a:t>
            </a:r>
            <a:r>
              <a:rPr lang="en-US" altLang="zh-CN" sz="2800" b="1" dirty="0" err="1">
                <a:solidFill>
                  <a:schemeClr val="tx1"/>
                </a:solidFill>
                <a:ea typeface="宋体" charset="0"/>
                <a:cs typeface="宋体" charset="0"/>
              </a:rPr>
              <a:t>Anat</a:t>
            </a:r>
            <a:r>
              <a:rPr lang="en-US" altLang="zh-CN" sz="2800" b="1" dirty="0">
                <a:solidFill>
                  <a:schemeClr val="tx1"/>
                </a:solidFill>
                <a:ea typeface="宋体" charset="0"/>
                <a:cs typeface="宋体" charset="0"/>
              </a:rPr>
              <a:t> conquers with Leviathan.</a:t>
            </a:r>
          </a:p>
          <a:p>
            <a:pPr marL="355600" indent="-355600">
              <a:lnSpc>
                <a:spcPct val="100000"/>
              </a:lnSpc>
              <a:buFont typeface="Wingdings" charset="0"/>
              <a:buChar char="Ø"/>
            </a:pPr>
            <a:endParaRPr lang="en-US" altLang="zh-CN" sz="2800" b="1" dirty="0">
              <a:solidFill>
                <a:schemeClr val="tx1"/>
              </a:solidFill>
              <a:ea typeface="宋体" charset="0"/>
              <a:cs typeface="宋体" charset="0"/>
            </a:endParaRPr>
          </a:p>
          <a:p>
            <a:pPr marL="355600" indent="-355600" eaLnBrk="0" hangingPunct="0">
              <a:lnSpc>
                <a:spcPct val="100000"/>
              </a:lnSpc>
              <a:buFont typeface="Wingdings" charset="0"/>
              <a:buChar char="Ø"/>
            </a:pPr>
            <a:r>
              <a:rPr lang="en-US" altLang="zh-CN" sz="2800" b="1" dirty="0">
                <a:solidFill>
                  <a:schemeClr val="tx1"/>
                </a:solidFill>
                <a:ea typeface="宋体" charset="0"/>
                <a:cs typeface="宋体" charset="0"/>
              </a:rPr>
              <a:t>Job refers to other mythical monsters (see preceding study)</a:t>
            </a: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solidFill>
                  <a:schemeClr val="tx1"/>
                </a:solidFill>
                <a:ea typeface="宋体" charset="0"/>
                <a:cs typeface="宋体" charset="0"/>
              </a:rPr>
              <a:t>Job can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look at the Behemoth</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(40:15a)</a:t>
            </a:r>
          </a:p>
          <a:p>
            <a:pPr marL="355600" indent="-355600">
              <a:lnSpc>
                <a:spcPct val="100000"/>
              </a:lnSpc>
              <a:buFont typeface="Wingdings" charset="0"/>
              <a:buChar char="Ø"/>
            </a:pPr>
            <a:r>
              <a:rPr lang="en-US" altLang="zh-CN" sz="2800" b="1" dirty="0">
                <a:solidFill>
                  <a:schemeClr val="tx1"/>
                </a:solidFill>
                <a:ea typeface="宋体" charset="0"/>
                <a:cs typeface="宋体" charset="0"/>
              </a:rPr>
              <a:t>Behemoth was made along with Job (40:15b)</a:t>
            </a:r>
          </a:p>
          <a:p>
            <a:pPr marL="355600" indent="-355600">
              <a:lnSpc>
                <a:spcPct val="100000"/>
              </a:lnSpc>
              <a:buFont typeface="Wingdings" charset="0"/>
              <a:buChar char="Ø"/>
            </a:pPr>
            <a:r>
              <a:rPr lang="en-US" altLang="zh-CN" sz="2800" b="1" dirty="0">
                <a:solidFill>
                  <a:schemeClr val="tx1"/>
                </a:solidFill>
                <a:ea typeface="宋体" charset="0"/>
                <a:cs typeface="宋体" charset="0"/>
              </a:rPr>
              <a:t>God had just described other real animals</a:t>
            </a:r>
          </a:p>
          <a:p>
            <a:pPr marL="355600" indent="-355600">
              <a:lnSpc>
                <a:spcPct val="100000"/>
              </a:lnSpc>
              <a:buFont typeface="Wingdings" charset="0"/>
              <a:buChar char="Ø"/>
            </a:pPr>
            <a:r>
              <a:rPr lang="en-US" altLang="zh-CN" sz="2800" b="1" dirty="0">
                <a:solidFill>
                  <a:schemeClr val="tx1"/>
                </a:solidFill>
                <a:ea typeface="宋体" charset="0"/>
                <a:cs typeface="宋体" charset="0"/>
              </a:rPr>
              <a:t>Behemoth is translated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wild beasts</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in Joel 1:20 which is a non-mythological usage</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7" y="1988840"/>
            <a:ext cx="152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ea typeface="宋体" charset="0"/>
                  <a:cs typeface="宋体" charset="0"/>
                </a:rPr>
                <a:t> </a:t>
              </a:r>
            </a:p>
            <a:p>
              <a:pPr eaLnBrk="0" hangingPunct="0">
                <a:lnSpc>
                  <a:spcPct val="100000"/>
                </a:lnSpc>
              </a:pPr>
              <a:endParaRPr lang="en-US" altLang="zh-CN" b="1">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Strengths</a:t>
              </a:r>
              <a:endParaRPr lang="en-US" altLang="zh-CN" sz="2400" b="1">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Weaknesses</a:t>
              </a:r>
              <a:endParaRPr lang="en-US" altLang="zh-CN" sz="2400" b="1">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87" name="Rectangle 77"/>
          <p:cNvSpPr>
            <a:spLocks noChangeArrowheads="1"/>
          </p:cNvSpPr>
          <p:nvPr/>
        </p:nvSpPr>
        <p:spPr bwMode="auto">
          <a:xfrm>
            <a:off x="24408" y="836712"/>
            <a:ext cx="2315343" cy="30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sz="3600" b="1" i="1" dirty="0">
                <a:ea typeface="宋体" charset="0"/>
                <a:cs typeface="宋体" charset="0"/>
              </a:rPr>
              <a:t>Elephant</a:t>
            </a:r>
            <a:endParaRPr lang="en-US" altLang="zh-CN" sz="3200" b="1" dirty="0">
              <a:ea typeface="宋体" charset="0"/>
              <a:cs typeface="宋体" charset="0"/>
            </a:endParaRPr>
          </a:p>
        </p:txBody>
      </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ea typeface="宋体" charset="0"/>
                <a:cs typeface="宋体" charset="0"/>
              </a:rPr>
              <a:t>Harris, Aquinas, NIV margin</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Eats plants (40:15a, 20)</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Habitat includes both land (40:15b, 29a) &amp; water (40:21-23)</a:t>
            </a: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73050" indent="-273050">
              <a:lnSpc>
                <a:spcPct val="100000"/>
              </a:lnSpc>
              <a:buFont typeface="Wingdings" charset="0"/>
              <a:buChar char="Ø"/>
            </a:pPr>
            <a:r>
              <a:rPr lang="en-US" altLang="zh-CN" sz="2800" b="1" dirty="0">
                <a:ea typeface="宋体" charset="0"/>
                <a:cs typeface="宋体" charset="0"/>
              </a:rPr>
              <a:t>Tail </a:t>
            </a:r>
            <a:r>
              <a:rPr lang="ru-RU" altLang="zh-CN" sz="2800" b="1" dirty="0">
                <a:ea typeface="宋体" charset="0"/>
                <a:cs typeface="宋体" charset="0"/>
              </a:rPr>
              <a:t>"</a:t>
            </a:r>
            <a:r>
              <a:rPr lang="en-US" altLang="zh-CN" sz="2800" b="1" dirty="0">
                <a:ea typeface="宋体" charset="0"/>
                <a:cs typeface="宋体" charset="0"/>
              </a:rPr>
              <a:t>sways like a cedar</a:t>
            </a:r>
            <a:r>
              <a:rPr lang="ru-RU" altLang="zh-CN" sz="2800" b="1" dirty="0">
                <a:ea typeface="宋体" charset="0"/>
                <a:cs typeface="宋体" charset="0"/>
              </a:rPr>
              <a:t>"</a:t>
            </a:r>
            <a:r>
              <a:rPr lang="en-US" altLang="zh-CN" sz="2800" b="1" dirty="0">
                <a:ea typeface="宋体" charset="0"/>
                <a:cs typeface="宋体" charset="0"/>
              </a:rPr>
              <a:t> (40:17a) which is not the trunk or cedar </a:t>
            </a:r>
            <a:r>
              <a:rPr lang="en-US" altLang="zh-CN" sz="2800" b="1" i="1" dirty="0">
                <a:ea typeface="宋体" charset="0"/>
                <a:cs typeface="宋体" charset="0"/>
              </a:rPr>
              <a:t>branch</a:t>
            </a:r>
            <a:r>
              <a:rPr lang="en-US" altLang="zh-CN" sz="2800" b="1" dirty="0">
                <a:ea typeface="宋体" charset="0"/>
                <a:cs typeface="宋体" charset="0"/>
              </a:rPr>
              <a:t> or tail </a:t>
            </a:r>
            <a:r>
              <a:rPr lang="ru-RU" altLang="zh-CN" sz="2800" b="1" dirty="0">
                <a:ea typeface="宋体" charset="0"/>
                <a:cs typeface="宋体" charset="0"/>
              </a:rPr>
              <a:t>"</a:t>
            </a:r>
            <a:r>
              <a:rPr lang="en-US" altLang="zh-CN" sz="2800" b="1" dirty="0">
                <a:ea typeface="宋体" charset="0"/>
                <a:cs typeface="宋体" charset="0"/>
              </a:rPr>
              <a:t>bends down</a:t>
            </a:r>
            <a:r>
              <a:rPr lang="ru-RU" altLang="zh-CN" sz="2800" b="1" dirty="0">
                <a:ea typeface="宋体" charset="0"/>
                <a:cs typeface="宋体" charset="0"/>
              </a:rPr>
              <a:t>"</a:t>
            </a:r>
            <a:r>
              <a:rPr lang="en-US" altLang="zh-CN" sz="2800" b="1" dirty="0">
                <a:ea typeface="宋体" charset="0"/>
                <a:cs typeface="宋体" charset="0"/>
              </a:rPr>
              <a:t> (not </a:t>
            </a:r>
            <a:r>
              <a:rPr lang="ru-RU" altLang="zh-CN" sz="2800" b="1" dirty="0">
                <a:ea typeface="宋体" charset="0"/>
                <a:cs typeface="宋体" charset="0"/>
              </a:rPr>
              <a:t>"</a:t>
            </a:r>
            <a:r>
              <a:rPr lang="en-US" altLang="zh-CN" sz="2800" b="1" dirty="0">
                <a:ea typeface="宋体" charset="0"/>
                <a:cs typeface="宋体" charset="0"/>
              </a:rPr>
              <a:t>sways</a:t>
            </a:r>
            <a:r>
              <a:rPr lang="ru-RU" altLang="zh-CN" sz="2800" b="1" dirty="0">
                <a:ea typeface="宋体" charset="0"/>
                <a:cs typeface="宋体" charset="0"/>
              </a:rPr>
              <a:t>"</a:t>
            </a:r>
            <a:r>
              <a:rPr lang="en-US" altLang="zh-CN" sz="2800" b="1" dirty="0">
                <a:ea typeface="宋体" charset="0"/>
                <a:cs typeface="宋体" charset="0"/>
              </a:rPr>
              <a:t>) or </a:t>
            </a:r>
            <a:r>
              <a:rPr lang="ru-RU" altLang="zh-CN" sz="2800" b="1" dirty="0">
                <a:ea typeface="宋体" charset="0"/>
                <a:cs typeface="宋体" charset="0"/>
              </a:rPr>
              <a:t>"</a:t>
            </a:r>
            <a:r>
              <a:rPr lang="en-US" altLang="zh-CN" sz="2800" b="1" dirty="0">
                <a:ea typeface="宋体" charset="0"/>
                <a:cs typeface="宋体" charset="0"/>
              </a:rPr>
              <a:t>penis stiffens</a:t>
            </a:r>
            <a:r>
              <a:rPr lang="ru-RU" altLang="zh-CN" sz="2800" b="1" dirty="0">
                <a:ea typeface="宋体" charset="0"/>
                <a:cs typeface="宋体" charset="0"/>
              </a:rPr>
              <a:t>"</a:t>
            </a:r>
            <a:r>
              <a:rPr lang="en-US" altLang="zh-CN" sz="2800" b="1" dirty="0">
                <a:ea typeface="宋体" charset="0"/>
                <a:cs typeface="宋体" charset="0"/>
              </a:rPr>
              <a:t>!</a:t>
            </a:r>
          </a:p>
          <a:p>
            <a:pPr marL="273050" indent="-273050">
              <a:lnSpc>
                <a:spcPct val="100000"/>
              </a:lnSpc>
              <a:buFont typeface="Wingdings" charset="0"/>
              <a:buChar char="Ø"/>
            </a:pPr>
            <a:endParaRPr lang="en-US" altLang="zh-CN" sz="2800" b="1" dirty="0">
              <a:ea typeface="宋体" charset="0"/>
              <a:cs typeface="宋体" charset="0"/>
            </a:endParaRPr>
          </a:p>
          <a:p>
            <a:pPr marL="273050" indent="-273050">
              <a:lnSpc>
                <a:spcPct val="100000"/>
              </a:lnSpc>
              <a:buFont typeface="Wingdings" charset="0"/>
              <a:buChar char="Ø"/>
            </a:pPr>
            <a:r>
              <a:rPr lang="en-US" altLang="zh-CN" sz="2800" b="1" dirty="0">
                <a:ea typeface="宋体" charset="0"/>
                <a:cs typeface="宋体" charset="0"/>
              </a:rPr>
              <a:t>Behemoth</a:t>
            </a:r>
            <a:r>
              <a:rPr lang="uk-UA" altLang="zh-CN" sz="2800" b="1" dirty="0">
                <a:ea typeface="宋体" charset="0"/>
                <a:cs typeface="宋体" charset="0"/>
              </a:rPr>
              <a:t>'</a:t>
            </a:r>
            <a:r>
              <a:rPr lang="en-US" altLang="zh-CN" sz="2800" b="1" dirty="0">
                <a:ea typeface="宋体" charset="0"/>
                <a:cs typeface="宋体" charset="0"/>
              </a:rPr>
              <a:t>s </a:t>
            </a:r>
            <a:r>
              <a:rPr lang="en-US" altLang="zh-CN" sz="2800" b="1" i="1" dirty="0">
                <a:ea typeface="宋体" charset="0"/>
                <a:cs typeface="宋体" charset="0"/>
              </a:rPr>
              <a:t>belly</a:t>
            </a:r>
            <a:r>
              <a:rPr lang="en-US" altLang="zh-CN" sz="2800" b="1" dirty="0">
                <a:ea typeface="宋体" charset="0"/>
                <a:cs typeface="宋体" charset="0"/>
              </a:rPr>
              <a:t> has powerful muscles (40:16b), but an elephant</a:t>
            </a:r>
            <a:r>
              <a:rPr lang="uk-UA" altLang="zh-CN" sz="2800" b="1" dirty="0">
                <a:ea typeface="宋体" charset="0"/>
                <a:cs typeface="宋体" charset="0"/>
              </a:rPr>
              <a:t>'</a:t>
            </a:r>
            <a:r>
              <a:rPr lang="en-US" altLang="zh-CN" sz="2800" b="1" dirty="0">
                <a:ea typeface="宋体" charset="0"/>
                <a:cs typeface="宋体" charset="0"/>
              </a:rPr>
              <a:t>s strength is in its </a:t>
            </a:r>
            <a:r>
              <a:rPr lang="en-US" altLang="zh-CN" sz="2800" b="1" i="1" dirty="0">
                <a:ea typeface="宋体" charset="0"/>
                <a:cs typeface="宋体" charset="0"/>
              </a:rPr>
              <a:t>legs</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1547663" y="2348880"/>
            <a:ext cx="3529967" cy="4536504"/>
          </a:xfrm>
          <a:prstGeom prst="rect">
            <a:avLst/>
          </a:prstGeom>
        </p:spPr>
      </p:pic>
    </p:spTree>
    <p:extLst>
      <p:ext uri="{BB962C8B-B14F-4D97-AF65-F5344CB8AC3E}">
        <p14:creationId xmlns:p14="http://schemas.microsoft.com/office/powerpoint/2010/main" val="86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219200"/>
            <a:ext cx="19208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7402" name="Rectangle 109"/>
          <p:cNvSpPr>
            <a:spLocks noChangeArrowheads="1"/>
          </p:cNvSpPr>
          <p:nvPr/>
        </p:nvSpPr>
        <p:spPr bwMode="auto">
          <a:xfrm>
            <a:off x="0" y="4263679"/>
            <a:ext cx="1762125" cy="118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3600" b="1" i="1" dirty="0">
                <a:solidFill>
                  <a:schemeClr val="tx1"/>
                </a:solidFill>
              </a:rPr>
              <a:t> Buffalo</a:t>
            </a:r>
            <a:endParaRPr lang="en-US" sz="3600" b="1" dirty="0">
              <a:solidFill>
                <a:schemeClr val="tx1"/>
              </a:solidFill>
            </a:endParaRPr>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Hartley and </a:t>
            </a:r>
            <a:r>
              <a:rPr lang="en-US" sz="2800" b="1" dirty="0" err="1">
                <a:solidFill>
                  <a:schemeClr val="tx1"/>
                </a:solidFill>
              </a:rPr>
              <a:t>Couroyer</a:t>
            </a: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In Palestine in 2000 BC buffaloes roamed about in Israel</a:t>
            </a:r>
          </a:p>
          <a:p>
            <a:pPr marL="228600" indent="-228600" eaLnBrk="0" hangingPunct="0">
              <a:lnSpc>
                <a:spcPct val="100000"/>
              </a:lnSpc>
              <a:buFont typeface="Wingdings" charset="0"/>
              <a:buChar char="Ø"/>
            </a:pPr>
            <a:r>
              <a:rPr lang="en-US" sz="2800" b="1" dirty="0">
                <a:solidFill>
                  <a:schemeClr val="tx1"/>
                </a:solidFill>
              </a:rPr>
              <a:t>Habitat includes both land (40:15b, 29a) &amp; water (40:21-23)</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eaLnBrk="0" hangingPunct="0">
              <a:lnSpc>
                <a:spcPct val="100000"/>
              </a:lnSpc>
              <a:buFont typeface="Wingdings" charset="0"/>
              <a:buChar char="Ø"/>
            </a:pPr>
            <a:r>
              <a:rPr lang="en-US" sz="2800" b="1" dirty="0">
                <a:solidFill>
                  <a:schemeClr val="tx1"/>
                </a:solidFill>
              </a:rPr>
              <a:t>Hartley equates the tail with male genitals and thighs to the testicles, but himself admits that these meanings were characteristic only in later Hebrew and in the </a:t>
            </a:r>
            <a:r>
              <a:rPr lang="en-US" sz="2800" b="1" dirty="0" err="1">
                <a:solidFill>
                  <a:schemeClr val="tx1"/>
                </a:solidFill>
              </a:rPr>
              <a:t>Targum</a:t>
            </a:r>
            <a:r>
              <a:rPr lang="en-US" sz="2800" b="1" dirty="0">
                <a:solidFill>
                  <a:schemeClr val="tx1"/>
                </a:solidFill>
              </a:rPr>
              <a:t>, respectively.</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lvl="0" indent="-228600">
              <a:lnSpc>
                <a:spcPct val="100000"/>
              </a:lnSpc>
              <a:buFont typeface="Wingdings" charset="0"/>
              <a:buChar char="Ø"/>
            </a:pPr>
            <a:r>
              <a:rPr lang="en-US" sz="2800" b="1" dirty="0"/>
              <a:t>Northrup identifies as giant hornless rhinoceros called </a:t>
            </a:r>
            <a:r>
              <a:rPr lang="en-US" sz="2800" b="1" dirty="0" err="1"/>
              <a:t>Baluchitherium</a:t>
            </a:r>
            <a:endParaRPr lang="en-US" sz="2800" b="1" dirty="0"/>
          </a:p>
          <a:p>
            <a:pPr marL="228600" lvl="0" indent="-228600">
              <a:lnSpc>
                <a:spcPct val="100000"/>
              </a:lnSpc>
              <a:buFont typeface="Wingdings" charset="0"/>
              <a:buChar char="Ø"/>
            </a:pPr>
            <a:endParaRPr lang="en-US" sz="2800" b="1" dirty="0"/>
          </a:p>
          <a:p>
            <a:pPr marL="228600" lvl="0" indent="-228600" eaLnBrk="0" hangingPunct="0">
              <a:lnSpc>
                <a:spcPct val="100000"/>
              </a:lnSpc>
              <a:buFont typeface="Wingdings" charset="0"/>
              <a:buChar char="Ø"/>
            </a:pPr>
            <a:r>
              <a:rPr lang="en-US" sz="2800" b="1" dirty="0"/>
              <a:t>Texts in Job indicate that he lived in an ice age, making it extinct</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a:lnSpc>
                <a:spcPct val="100000"/>
              </a:lnSpc>
              <a:buFont typeface="Wingdings" charset="0"/>
              <a:buChar char="Ø"/>
            </a:pP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Northrup does not comment on the size of the rhinoceros</a:t>
            </a:r>
            <a:r>
              <a:rPr lang="uk-UA" sz="2800" b="1" dirty="0">
                <a:solidFill>
                  <a:schemeClr val="tx1"/>
                </a:solidFill>
              </a:rPr>
              <a:t>'</a:t>
            </a:r>
            <a:r>
              <a:rPr lang="en-US" sz="2800" b="1" dirty="0">
                <a:solidFill>
                  <a:schemeClr val="tx1"/>
                </a:solidFill>
              </a:rPr>
              <a:t> tail, so one must assume it resembles the small tail of a modern rhino.</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3" y="1268760"/>
            <a:ext cx="1905000" cy="238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12"/>
          <p:cNvSpPr>
            <a:spLocks noChangeArrowheads="1"/>
          </p:cNvSpPr>
          <p:nvPr/>
        </p:nvSpPr>
        <p:spPr bwMode="auto">
          <a:xfrm>
            <a:off x="-2493" y="586616"/>
            <a:ext cx="2342245" cy="682144"/>
          </a:xfrm>
          <a:prstGeom prst="rect">
            <a:avLst/>
          </a:prstGeom>
          <a:noFill/>
          <a:ln w="12700" cap="sq">
            <a:noFill/>
            <a:miter lim="800000"/>
            <a:headEnd/>
            <a:tailEnd/>
          </a:ln>
        </p:spPr>
        <p:txBody>
          <a:bodyPr lIns="0" tIns="0" rIns="0" bIns="0" anchor="ctr" anchorCtr="1"/>
          <a:lstStyle/>
          <a:p>
            <a:pPr>
              <a:lnSpc>
                <a:spcPct val="100000"/>
              </a:lnSpc>
              <a:defRPr/>
            </a:pPr>
            <a:r>
              <a:rPr lang="en-US" sz="3200" b="1" i="1" dirty="0">
                <a:solidFill>
                  <a:schemeClr val="tx1"/>
                </a:solidFill>
                <a:effectLst>
                  <a:outerShdw blurRad="38100" dist="38100" dir="2700000" algn="tl">
                    <a:srgbClr val="000000">
                      <a:alpha val="43137"/>
                    </a:srgbClr>
                  </a:outerShdw>
                </a:effectLst>
                <a:cs typeface="Times New Roman" charset="0"/>
              </a:rPr>
              <a:t> Rhinoceros</a:t>
            </a:r>
            <a:endParaRPr lang="en-US" sz="3200" b="1" dirty="0">
              <a:solidFill>
                <a:schemeClr val="tx1"/>
              </a:solidFill>
              <a:effectLst>
                <a:outerShdw blurRad="38100" dist="38100" dir="2700000" algn="tl">
                  <a:srgbClr val="000000">
                    <a:alpha val="43137"/>
                  </a:srgbClr>
                </a:outerShdw>
              </a:effectLst>
              <a:cs typeface="Times New Roman" charset="0"/>
            </a:endParaRPr>
          </a:p>
        </p:txBody>
      </p:sp>
    </p:spTree>
    <p:extLst>
      <p:ext uri="{BB962C8B-B14F-4D97-AF65-F5344CB8AC3E}">
        <p14:creationId xmlns:p14="http://schemas.microsoft.com/office/powerpoint/2010/main" val="32491196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3400"/>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en-US" sz="2400" b="1" i="1" dirty="0">
                <a:solidFill>
                  <a:srgbClr val="FFFFFF"/>
                </a:solidFill>
                <a:effectLst>
                  <a:outerShdw blurRad="38100" dist="38100" dir="2700000" algn="tl">
                    <a:srgbClr val="000000"/>
                  </a:outerShdw>
                </a:effectLst>
                <a:cs typeface="Times New Roman" charset="0"/>
              </a:rPr>
              <a:t> </a:t>
            </a:r>
            <a:r>
              <a:rPr lang="ru-RU" altLang="ja-JP" sz="2400" b="1" i="1" dirty="0">
                <a:solidFill>
                  <a:srgbClr val="FFFFFF"/>
                </a:solidFill>
                <a:effectLst>
                  <a:outerShdw blurRad="38100" dist="38100" dir="2700000" algn="tl">
                    <a:srgbClr val="000000"/>
                  </a:outerShdw>
                </a:effectLst>
                <a:cs typeface="Times New Roman" charset="0"/>
              </a:rPr>
              <a:t>"</a:t>
            </a:r>
            <a:r>
              <a:rPr lang="en-US" sz="2400" b="1" i="1" dirty="0">
                <a:solidFill>
                  <a:srgbClr val="FFFFFF"/>
                </a:solidFill>
                <a:effectLst>
                  <a:outerShdw blurRad="38100" dist="38100" dir="2700000" algn="tl">
                    <a:srgbClr val="000000"/>
                  </a:outerShdw>
                </a:effectLst>
                <a:cs typeface="Times New Roman" charset="0"/>
              </a:rPr>
              <a:t>Ox</a:t>
            </a:r>
            <a:r>
              <a:rPr lang="ru-RU" altLang="ja-JP" sz="2400" b="1" i="1" dirty="0">
                <a:solidFill>
                  <a:srgbClr val="FFFFFF"/>
                </a:solidFill>
                <a:effectLst>
                  <a:outerShdw blurRad="38100" dist="38100" dir="2700000" algn="tl">
                    <a:srgbClr val="000000"/>
                  </a:outerShdw>
                </a:effectLst>
                <a:cs typeface="Times New Roman" charset="0"/>
              </a:rPr>
              <a:t>"</a:t>
            </a:r>
            <a:endParaRPr lang="en-US" sz="2400" b="1" dirty="0">
              <a:solidFill>
                <a:srgbClr val="FFFFFF"/>
              </a:solidFill>
              <a:effectLst>
                <a:outerShdw blurRad="38100" dist="38100" dir="2700000" algn="tl">
                  <a:srgbClr val="000000"/>
                </a:outerShdw>
              </a:effectLst>
              <a:cs typeface="Times New Roman" charset="0"/>
            </a:endParaRPr>
          </a:p>
        </p:txBody>
      </p:sp>
      <p:sp>
        <p:nvSpPr>
          <p:cNvPr id="188443" name="Rectangle 86"/>
          <p:cNvSpPr>
            <a:spLocks noChangeArrowheads="1"/>
          </p:cNvSpPr>
          <p:nvPr/>
        </p:nvSpPr>
        <p:spPr bwMode="auto">
          <a:xfrm>
            <a:off x="9024" y="1752600"/>
            <a:ext cx="1908676" cy="2797779"/>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88440" name="Rectangle 61"/>
          <p:cNvSpPr>
            <a:spLocks noChangeArrowheads="1"/>
          </p:cNvSpPr>
          <p:nvPr/>
        </p:nvSpPr>
        <p:spPr bwMode="auto">
          <a:xfrm>
            <a:off x="1989919" y="1752600"/>
            <a:ext cx="310993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171450" indent="-171450">
              <a:lnSpc>
                <a:spcPct val="100000"/>
              </a:lnSpc>
              <a:buFont typeface="Wingdings" charset="0"/>
              <a:buChar char="Ø"/>
            </a:pPr>
            <a:r>
              <a:rPr lang="en-US" sz="2400" b="1" dirty="0" err="1">
                <a:solidFill>
                  <a:schemeClr val="tx1"/>
                </a:solidFill>
              </a:rPr>
              <a:t>Kinnier</a:t>
            </a:r>
            <a:r>
              <a:rPr lang="en-US" sz="2400" b="1" dirty="0">
                <a:solidFill>
                  <a:schemeClr val="tx1"/>
                </a:solidFill>
              </a:rPr>
              <a:t> Wilson says it is </a:t>
            </a:r>
            <a:r>
              <a:rPr lang="ru-RU" sz="2400" b="1" dirty="0">
                <a:solidFill>
                  <a:schemeClr val="tx1"/>
                </a:solidFill>
              </a:rPr>
              <a:t>"</a:t>
            </a:r>
            <a:r>
              <a:rPr lang="en-US" sz="2400" b="1" dirty="0">
                <a:solidFill>
                  <a:schemeClr val="tx1"/>
                </a:solidFill>
              </a:rPr>
              <a:t>ox-like</a:t>
            </a:r>
            <a:r>
              <a:rPr lang="ru-RU" altLang="ja-JP" sz="2400" b="1" dirty="0">
                <a:solidFill>
                  <a:schemeClr val="tx1"/>
                </a:solidFill>
              </a:rPr>
              <a:t>"</a:t>
            </a:r>
            <a:r>
              <a:rPr lang="en-US" altLang="ja-JP" sz="2400" b="1" dirty="0">
                <a:solidFill>
                  <a:schemeClr val="tx1"/>
                </a:solidFill>
              </a:rPr>
              <a:t> &amp; equates it with Leviathan</a:t>
            </a:r>
          </a:p>
          <a:p>
            <a:pPr marL="171450" indent="-171450">
              <a:lnSpc>
                <a:spcPct val="100000"/>
              </a:lnSpc>
              <a:buFont typeface="Wingdings" charset="0"/>
              <a:buChar char="Ø"/>
            </a:pPr>
            <a:r>
              <a:rPr lang="en-US" sz="2400" b="1" dirty="0">
                <a:solidFill>
                  <a:schemeClr val="tx1"/>
                </a:solidFill>
              </a:rPr>
              <a:t>Behemoth means </a:t>
            </a:r>
            <a:r>
              <a:rPr lang="ru-RU" sz="2400" b="1" dirty="0">
                <a:solidFill>
                  <a:schemeClr val="tx1"/>
                </a:solidFill>
              </a:rPr>
              <a:t>"</a:t>
            </a:r>
            <a:r>
              <a:rPr lang="en-US" sz="2400" b="1" dirty="0">
                <a:solidFill>
                  <a:schemeClr val="tx1"/>
                </a:solidFill>
              </a:rPr>
              <a:t>beasts,</a:t>
            </a:r>
            <a:r>
              <a:rPr lang="ru-RU" sz="2400" b="1" dirty="0">
                <a:solidFill>
                  <a:schemeClr val="tx1"/>
                </a:solidFill>
              </a:rPr>
              <a:t>"</a:t>
            </a:r>
            <a:r>
              <a:rPr lang="en-US" sz="2400" b="1" dirty="0">
                <a:solidFill>
                  <a:schemeClr val="tx1"/>
                </a:solidFill>
              </a:rPr>
              <a:t> </a:t>
            </a:r>
            <a:r>
              <a:rPr lang="ru-RU" sz="2400" b="1" dirty="0">
                <a:solidFill>
                  <a:schemeClr val="tx1"/>
                </a:solidFill>
              </a:rPr>
              <a:t>"</a:t>
            </a:r>
            <a:r>
              <a:rPr lang="en-US" sz="2400" b="1" dirty="0">
                <a:solidFill>
                  <a:schemeClr val="tx1"/>
                </a:solidFill>
              </a:rPr>
              <a:t>cattle</a:t>
            </a:r>
            <a:r>
              <a:rPr lang="fr-FR" sz="2400" b="1" dirty="0">
                <a:solidFill>
                  <a:schemeClr val="tx1"/>
                </a:solidFill>
              </a:rPr>
              <a:t>.</a:t>
            </a:r>
            <a:r>
              <a:rPr lang="ru-RU" sz="2400" b="1" dirty="0">
                <a:solidFill>
                  <a:schemeClr val="tx1"/>
                </a:solidFill>
              </a:rPr>
              <a:t>"</a:t>
            </a:r>
            <a:endParaRPr lang="en-US" sz="2400" b="1" dirty="0">
              <a:solidFill>
                <a:schemeClr val="tx1"/>
              </a:solidFill>
            </a:endParaRPr>
          </a:p>
          <a:p>
            <a:pPr marL="171450" indent="-171450">
              <a:lnSpc>
                <a:spcPct val="100000"/>
              </a:lnSpc>
              <a:buFont typeface="Wingdings" charset="0"/>
              <a:buChar char="Ø"/>
            </a:pPr>
            <a:r>
              <a:rPr lang="ru-RU" sz="2400" b="1" dirty="0">
                <a:solidFill>
                  <a:schemeClr val="tx1"/>
                </a:solidFill>
              </a:rPr>
              <a:t>"</a:t>
            </a:r>
            <a:r>
              <a:rPr lang="en-US" sz="2400" b="1" dirty="0">
                <a:solidFill>
                  <a:schemeClr val="tx1"/>
                </a:solidFill>
              </a:rPr>
              <a:t>He eats grass like an ox</a:t>
            </a:r>
            <a:r>
              <a:rPr lang="ru-RU" sz="2400" b="1" dirty="0">
                <a:solidFill>
                  <a:schemeClr val="tx1"/>
                </a:solidFill>
              </a:rPr>
              <a:t>"</a:t>
            </a:r>
            <a:r>
              <a:rPr lang="en-US" sz="2400" b="1" dirty="0">
                <a:solidFill>
                  <a:schemeClr val="tx1"/>
                </a:solidFill>
              </a:rPr>
              <a:t> (40:15b)</a:t>
            </a:r>
          </a:p>
          <a:p>
            <a:pPr marL="171450" indent="-171450">
              <a:lnSpc>
                <a:spcPct val="100000"/>
              </a:lnSpc>
              <a:buFont typeface="Wingdings" charset="0"/>
              <a:buChar char="Ø"/>
            </a:pPr>
            <a:r>
              <a:rPr lang="en-US" sz="2400" b="1" dirty="0">
                <a:solidFill>
                  <a:schemeClr val="tx1"/>
                </a:solidFill>
              </a:rPr>
              <a:t>Cattle laugh at him—</a:t>
            </a:r>
            <a:r>
              <a:rPr lang="ru-RU" altLang="ja-JP" sz="2400" b="1" dirty="0">
                <a:solidFill>
                  <a:schemeClr val="tx1"/>
                </a:solidFill>
              </a:rPr>
              <a:t>"</a:t>
            </a:r>
            <a:r>
              <a:rPr lang="en-US" altLang="ja-JP" sz="2400" b="1" dirty="0">
                <a:solidFill>
                  <a:schemeClr val="tx1"/>
                </a:solidFill>
              </a:rPr>
              <a:t>who should laugh louder than the animals of his own kind and species?</a:t>
            </a:r>
            <a:r>
              <a:rPr lang="ru-RU" altLang="ja-JP" sz="2400" b="1" dirty="0">
                <a:solidFill>
                  <a:schemeClr val="tx1"/>
                </a:solidFill>
              </a:rPr>
              <a:t>"</a:t>
            </a:r>
            <a:r>
              <a:rPr lang="en-US" altLang="ja-JP" sz="2400" b="1" dirty="0">
                <a:solidFill>
                  <a:schemeClr val="tx1"/>
                </a:solidFill>
              </a:rPr>
              <a:t> (40:20)</a:t>
            </a:r>
            <a:endParaRPr lang="en-US" sz="2400" b="1" dirty="0">
              <a:solidFill>
                <a:schemeClr val="tx1"/>
              </a:solidFill>
            </a:endParaRPr>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Tail </a:t>
            </a:r>
            <a:r>
              <a:rPr lang="ru-RU" sz="2400" b="1" dirty="0">
                <a:solidFill>
                  <a:schemeClr val="tx1"/>
                </a:solidFill>
              </a:rPr>
              <a:t>"</a:t>
            </a:r>
            <a:r>
              <a:rPr lang="en-US" sz="2400" b="1" dirty="0">
                <a:solidFill>
                  <a:schemeClr val="tx1"/>
                </a:solidFill>
              </a:rPr>
              <a:t>sways like a cedar</a:t>
            </a:r>
            <a:r>
              <a:rPr lang="ru-RU" sz="2400" b="1" dirty="0">
                <a:solidFill>
                  <a:schemeClr val="tx1"/>
                </a:solidFill>
              </a:rPr>
              <a:t>"</a:t>
            </a:r>
            <a:r>
              <a:rPr lang="en-US" sz="2400" b="1" dirty="0">
                <a:solidFill>
                  <a:schemeClr val="tx1"/>
                </a:solidFill>
              </a:rPr>
              <a:t> (40:17a) </a:t>
            </a:r>
          </a:p>
          <a:p>
            <a:pPr marL="228600" indent="-228600" eaLnBrk="0" hangingPunct="0">
              <a:lnSpc>
                <a:spcPct val="100000"/>
              </a:lnSpc>
              <a:buFont typeface="Wingdings" charset="0"/>
              <a:buChar char="Ø"/>
            </a:pPr>
            <a:r>
              <a:rPr lang="ru-RU" sz="2400" b="1" dirty="0">
                <a:solidFill>
                  <a:schemeClr val="tx1"/>
                </a:solidFill>
              </a:rPr>
              <a:t>"</a:t>
            </a:r>
            <a:r>
              <a:rPr lang="en-US" sz="2400" b="1" dirty="0">
                <a:solidFill>
                  <a:schemeClr val="tx1"/>
                </a:solidFill>
              </a:rPr>
              <a:t>Behemoth</a:t>
            </a:r>
            <a:r>
              <a:rPr lang="ru-RU" sz="2400" b="1" dirty="0">
                <a:solidFill>
                  <a:schemeClr val="tx1"/>
                </a:solidFill>
              </a:rPr>
              <a:t>"</a:t>
            </a:r>
            <a:r>
              <a:rPr lang="en-US" sz="2400" b="1" dirty="0">
                <a:solidFill>
                  <a:schemeClr val="tx1"/>
                </a:solidFill>
              </a:rPr>
              <a:t> (plural intensification) puts it in a different category than a regular ox. </a:t>
            </a:r>
          </a:p>
          <a:p>
            <a:pPr marL="228600" indent="-228600" eaLnBrk="0" hangingPunct="0">
              <a:lnSpc>
                <a:spcPct val="100000"/>
              </a:lnSpc>
              <a:buFont typeface="Wingdings" charset="0"/>
              <a:buChar char="Ø"/>
            </a:pPr>
            <a:r>
              <a:rPr lang="en-US" sz="2400" b="1" dirty="0">
                <a:solidFill>
                  <a:schemeClr val="tx1"/>
                </a:solidFill>
              </a:rPr>
              <a:t>Verse 20 means </a:t>
            </a:r>
            <a:r>
              <a:rPr lang="ru-RU" sz="2400" b="1" dirty="0">
                <a:solidFill>
                  <a:schemeClr val="tx1"/>
                </a:solidFill>
              </a:rPr>
              <a:t>"</a:t>
            </a:r>
            <a:r>
              <a:rPr lang="en-US" sz="2400" b="1" dirty="0">
                <a:solidFill>
                  <a:schemeClr val="tx1"/>
                </a:solidFill>
              </a:rPr>
              <a:t>all the animals play nearby.</a:t>
            </a:r>
            <a:r>
              <a:rPr lang="ru-RU" sz="2400" b="1" dirty="0">
                <a:solidFill>
                  <a:schemeClr val="tx1"/>
                </a:solidFill>
              </a:rPr>
              <a:t>"</a:t>
            </a:r>
            <a:r>
              <a:rPr lang="en-US" sz="2400" b="1" dirty="0">
                <a:solidFill>
                  <a:schemeClr val="tx1"/>
                </a:solidFill>
              </a:rPr>
              <a:t>  He supposes an elliptical </a:t>
            </a:r>
            <a:r>
              <a:rPr lang="ru-RU" sz="2400" b="1" dirty="0">
                <a:solidFill>
                  <a:schemeClr val="tx1"/>
                </a:solidFill>
              </a:rPr>
              <a:t>"</a:t>
            </a:r>
            <a:r>
              <a:rPr lang="en-US" sz="2400" b="1" dirty="0">
                <a:solidFill>
                  <a:schemeClr val="tx1"/>
                </a:solidFill>
              </a:rPr>
              <a:t>to lift up</a:t>
            </a:r>
            <a:r>
              <a:rPr lang="ru-RU" sz="2400" b="1" dirty="0">
                <a:solidFill>
                  <a:schemeClr val="tx1"/>
                </a:solidFill>
              </a:rPr>
              <a:t>"</a:t>
            </a:r>
            <a:r>
              <a:rPr lang="en-US" sz="2400" b="1" dirty="0">
                <a:solidFill>
                  <a:schemeClr val="tx1"/>
                </a:solidFill>
              </a:rPr>
              <a:t> here based upon the </a:t>
            </a:r>
            <a:r>
              <a:rPr lang="ru-RU" sz="2400" b="1" dirty="0">
                <a:solidFill>
                  <a:schemeClr val="tx1"/>
                </a:solidFill>
              </a:rPr>
              <a:t>"</a:t>
            </a:r>
            <a:r>
              <a:rPr lang="en-US" sz="2400" b="1" dirty="0">
                <a:solidFill>
                  <a:schemeClr val="tx1"/>
                </a:solidFill>
              </a:rPr>
              <a:t>same ellipsis</a:t>
            </a:r>
            <a:r>
              <a:rPr lang="ru-RU" sz="2400" b="1" dirty="0">
                <a:solidFill>
                  <a:schemeClr val="tx1"/>
                </a:solidFill>
              </a:rPr>
              <a:t>"</a:t>
            </a:r>
            <a:r>
              <a:rPr lang="en-US" sz="2400" b="1" dirty="0">
                <a:solidFill>
                  <a:schemeClr val="tx1"/>
                </a:solidFill>
              </a:rPr>
              <a:t> in 41:25, which he translates </a:t>
            </a:r>
            <a:r>
              <a:rPr lang="ru-RU" sz="2400" b="1" dirty="0">
                <a:solidFill>
                  <a:schemeClr val="tx1"/>
                </a:solidFill>
              </a:rPr>
              <a:t>"</a:t>
            </a:r>
            <a:r>
              <a:rPr lang="en-US" sz="2400" b="1" dirty="0">
                <a:solidFill>
                  <a:schemeClr val="tx1"/>
                </a:solidFill>
              </a:rPr>
              <a:t>lifting up of his voice</a:t>
            </a:r>
            <a:r>
              <a:rPr lang="ru-RU" sz="2400" b="1" dirty="0">
                <a:solidFill>
                  <a:schemeClr val="tx1"/>
                </a:solidFill>
              </a:rPr>
              <a:t>"</a:t>
            </a:r>
            <a:r>
              <a:rPr lang="en-US" sz="2400" b="1" dirty="0">
                <a:solidFill>
                  <a:schemeClr val="tx1"/>
                </a:solidFill>
              </a:rPr>
              <a:t> rather than </a:t>
            </a:r>
            <a:r>
              <a:rPr lang="ru-RU" sz="2400" b="1" dirty="0">
                <a:solidFill>
                  <a:schemeClr val="tx1"/>
                </a:solidFill>
              </a:rPr>
              <a:t>"</a:t>
            </a:r>
            <a:r>
              <a:rPr lang="en-US" sz="2400" b="1" dirty="0">
                <a:solidFill>
                  <a:schemeClr val="tx1"/>
                </a:solidFill>
              </a:rPr>
              <a:t>he rises [his entire body] up.</a:t>
            </a:r>
            <a:r>
              <a:rPr lang="ru-RU" sz="2400" b="1" dirty="0">
                <a:solidFill>
                  <a:schemeClr val="tx1"/>
                </a:solidFill>
              </a:rPr>
              <a:t>"</a:t>
            </a:r>
            <a:endParaRPr lang="en-US" sz="2400" b="1" dirty="0">
              <a:solidFill>
                <a:schemeClr val="tx1"/>
              </a:solidFill>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0808"/>
            <a:ext cx="19050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t> </a:t>
              </a:r>
            </a:p>
            <a:p>
              <a:pPr eaLnBrk="0" hangingPunct="0">
                <a:lnSpc>
                  <a:spcPct val="100000"/>
                </a:lnSpc>
              </a:pPr>
              <a:endParaRPr lang="en-US" sz="1800" b="1"/>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en-US" sz="2200" b="1" i="1">
                <a:solidFill>
                  <a:srgbClr val="FFFFFF"/>
                </a:solidFill>
                <a:effectLst>
                  <a:outerShdw blurRad="38100" dist="38100" dir="2700000" algn="tl">
                    <a:srgbClr val="000000"/>
                  </a:outerShdw>
                </a:effectLst>
                <a:cs typeface="Times New Roman" charset="0"/>
              </a:rPr>
              <a:t> Hippopotamus</a:t>
            </a:r>
            <a:endParaRPr lang="en-US" sz="2200" b="1">
              <a:solidFill>
                <a:srgbClr val="FFFFFF"/>
              </a:solidFill>
              <a:effectLst>
                <a:outerShdw blurRad="38100" dist="38100" dir="2700000" algn="tl">
                  <a:srgbClr val="000000"/>
                </a:outerShdw>
              </a:effectLst>
              <a:cs typeface="Times New Roman"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Zuck, Driver, NASB/NIV margins</a:t>
            </a:r>
          </a:p>
          <a:p>
            <a:pPr marL="228600" indent="-228600">
              <a:lnSpc>
                <a:spcPct val="100000"/>
              </a:lnSpc>
              <a:buFont typeface="Wingdings" charset="0"/>
              <a:buChar char="Ø"/>
            </a:pPr>
            <a:r>
              <a:rPr lang="en-US" sz="2400" b="1" dirty="0"/>
              <a:t>Strength (40:16-19), herbivorous eating habits (40:15b, 20), life in the marshes (40:20-23) </a:t>
            </a:r>
          </a:p>
          <a:p>
            <a:pPr marL="228600" indent="-228600">
              <a:lnSpc>
                <a:spcPct val="100000"/>
              </a:lnSpc>
              <a:buFont typeface="Wingdings" charset="0"/>
              <a:buChar char="Ø"/>
            </a:pPr>
            <a:r>
              <a:rPr lang="en-US" sz="2400" b="1" dirty="0"/>
              <a:t>Fierceness evident when trying to catch it </a:t>
            </a:r>
            <a:r>
              <a:rPr lang="ru-RU" sz="2400" b="1" dirty="0"/>
              <a:t>"</a:t>
            </a:r>
            <a:r>
              <a:rPr lang="en-US" sz="2400" b="1" dirty="0"/>
              <a:t>by the eyes</a:t>
            </a:r>
            <a:r>
              <a:rPr lang="ru-RU" sz="2400" b="1" dirty="0"/>
              <a:t>"</a:t>
            </a:r>
            <a:r>
              <a:rPr lang="en-US" sz="2400" b="1" dirty="0"/>
              <a:t> or nose when only those parts of the head show above water (40:24)</a:t>
            </a: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Tail </a:t>
            </a:r>
            <a:r>
              <a:rPr lang="ru-RU" sz="2400" b="1" dirty="0"/>
              <a:t>"</a:t>
            </a:r>
            <a:r>
              <a:rPr lang="en-US" sz="2400" b="1" dirty="0"/>
              <a:t>sways like a cedar</a:t>
            </a:r>
            <a:r>
              <a:rPr lang="ru-RU" sz="2400" b="1" dirty="0"/>
              <a:t>"</a:t>
            </a:r>
            <a:r>
              <a:rPr lang="en-US" sz="2400" b="1" dirty="0"/>
              <a:t> (40:17a) </a:t>
            </a:r>
          </a:p>
          <a:p>
            <a:pPr marL="228600" indent="-228600" eaLnBrk="0" hangingPunct="0">
              <a:lnSpc>
                <a:spcPct val="100000"/>
              </a:lnSpc>
              <a:buFont typeface="Wingdings" charset="0"/>
              <a:buChar char="Ø"/>
            </a:pPr>
            <a:r>
              <a:rPr lang="en-US" sz="2400" b="1" dirty="0"/>
              <a:t>Zuck (a hippopotamus advocate) admits that the hippo</a:t>
            </a:r>
            <a:r>
              <a:rPr lang="uk-UA" altLang="ja-JP" sz="2400" b="1" dirty="0"/>
              <a:t>'</a:t>
            </a:r>
            <a:r>
              <a:rPr lang="en-US" altLang="ja-JP" sz="2400" b="1" dirty="0"/>
              <a:t>s tail stiffens when he is afraid (</a:t>
            </a:r>
            <a:r>
              <a:rPr lang="en-US" altLang="ja-JP" sz="2400" b="1" i="1" dirty="0"/>
              <a:t>BKC</a:t>
            </a:r>
            <a:r>
              <a:rPr lang="en-US" altLang="ja-JP" sz="2400" b="1" dirty="0"/>
              <a:t>, 1:771-772).  In contrast, Behemoth is fearless (40:23).</a:t>
            </a:r>
          </a:p>
          <a:p>
            <a:pPr marL="228600" indent="-228600" eaLnBrk="0" hangingPunct="0">
              <a:lnSpc>
                <a:spcPct val="100000"/>
              </a:lnSpc>
              <a:buFont typeface="Wingdings" charset="0"/>
              <a:buChar char="Ø"/>
            </a:pPr>
            <a:r>
              <a:rPr lang="en-US" sz="2400" b="1" dirty="0"/>
              <a:t>The animal could not be captured or killed (40:24), but hippopotami were harpooned with barbed hooks in Egypt.</a:t>
            </a: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34023154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en-US" sz="5400" b="1" dirty="0">
                <a:solidFill>
                  <a:schemeClr val="bg1"/>
                </a:solidFill>
                <a:effectLst/>
                <a:latin typeface="Arial"/>
                <a:cs typeface="Arial"/>
              </a:rPr>
              <a:t>The cedar was the largest tree in the Mid-East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617611821"/>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The tail of an </a:t>
            </a:r>
            <a:r>
              <a:rPr lang="en-US" sz="5400" b="1" dirty="0">
                <a:solidFill>
                  <a:srgbClr val="FFFFFF"/>
                </a:solidFill>
                <a:latin typeface="Arial"/>
                <a:cs typeface="Arial"/>
              </a:rPr>
              <a:t>elephant is </a:t>
            </a:r>
            <a:r>
              <a:rPr lang="en-US" sz="5400" b="1" dirty="0">
                <a:solidFill>
                  <a:srgbClr val="FFFF00"/>
                </a:solidFill>
                <a:latin typeface="Arial"/>
                <a:cs typeface="Arial"/>
              </a:rPr>
              <a:t>not</a:t>
            </a:r>
            <a:r>
              <a:rPr lang="en-US" sz="5400" b="1" dirty="0">
                <a:solidFill>
                  <a:srgbClr val="FFFFFF"/>
                </a:solidFill>
                <a:latin typeface="Arial"/>
                <a:cs typeface="Arial"/>
              </a:rPr>
              <a:t> like a </a:t>
            </a:r>
            <a:r>
              <a:rPr lang="en-US" sz="5400" b="1" dirty="0">
                <a:solidFill>
                  <a:srgbClr val="FFFFFF"/>
                </a:solidFill>
                <a:effectLst/>
                <a:latin typeface="Arial"/>
                <a:cs typeface="Arial"/>
              </a:rPr>
              <a:t>cedar!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3235778194"/>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en-US" sz="5400" b="1" dirty="0">
                <a:solidFill>
                  <a:srgbClr val="FFFF00"/>
                </a:solidFill>
                <a:effectLst/>
                <a:latin typeface="Arial"/>
                <a:cs typeface="Arial"/>
              </a:rPr>
              <a:t>Not</a:t>
            </a:r>
            <a:r>
              <a:rPr lang="en-US" sz="5400" b="1" dirty="0">
                <a:solidFill>
                  <a:schemeClr val="bg1"/>
                </a:solidFill>
                <a:effectLst/>
                <a:latin typeface="Arial"/>
                <a:cs typeface="Arial"/>
              </a:rPr>
              <a:t> like a cedar tree on a hippo either!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68533087"/>
      </p:ext>
    </p:extLst>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8361" y="-21477"/>
            <a:ext cx="1083276" cy="1362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sp>
        <p:nvSpPr>
          <p:cNvPr id="185347" name="Rectangle 12"/>
          <p:cNvSpPr>
            <a:spLocks noChangeArrowheads="1"/>
          </p:cNvSpPr>
          <p:nvPr/>
        </p:nvSpPr>
        <p:spPr bwMode="auto">
          <a:xfrm>
            <a:off x="5867400" y="3581400"/>
            <a:ext cx="2819400" cy="685800"/>
          </a:xfrm>
          <a:prstGeom prst="rect">
            <a:avLst/>
          </a:prstGeom>
          <a:solidFill>
            <a:srgbClr val="800000"/>
          </a:solidFill>
          <a:ln w="9525">
            <a:solidFill>
              <a:schemeClr val="tx1"/>
            </a:solidFill>
            <a:miter lim="800000"/>
            <a:headEnd/>
            <a:tailEnd/>
          </a:ln>
        </p:spPr>
        <p:txBody>
          <a:bodyPr lIns="92075" tIns="46038" rIns="92075" bIns="46038" anchor="ctr"/>
          <a:lstStyle/>
          <a:p>
            <a:pPr algn="ctr">
              <a:lnSpc>
                <a:spcPct val="100000"/>
              </a:lnSpc>
            </a:pPr>
            <a:r>
              <a:rPr lang="en-US" altLang="zh-CN" sz="2800" b="1">
                <a:solidFill>
                  <a:srgbClr val="FFFFFF"/>
                </a:solidFill>
                <a:latin typeface="Arial Black" charset="0"/>
                <a:ea typeface="宋体" charset="0"/>
                <a:cs typeface="宋体" charset="0"/>
              </a:rPr>
              <a:t>Job 40:15-17</a:t>
            </a:r>
            <a:endParaRPr lang="en-US" sz="2800">
              <a:solidFill>
                <a:srgbClr val="FFFFFF"/>
              </a:solidFill>
              <a:latin typeface="Arial Black" charset="0"/>
              <a:ea typeface="宋体" charset="0"/>
              <a:cs typeface="宋体" charset="0"/>
            </a:endParaRPr>
          </a:p>
        </p:txBody>
      </p:sp>
      <p:sp>
        <p:nvSpPr>
          <p:cNvPr id="185350" name="Rectangle 3"/>
          <p:cNvSpPr>
            <a:spLocks noGrp="1" noChangeArrowheads="1"/>
          </p:cNvSpPr>
          <p:nvPr>
            <p:ph type="title"/>
          </p:nvPr>
        </p:nvSpPr>
        <p:spPr>
          <a:xfrm>
            <a:off x="5404049" y="828232"/>
            <a:ext cx="3733800" cy="2286000"/>
          </a:xfrm>
          <a:solidFill>
            <a:srgbClr val="800000"/>
          </a:solidFill>
          <a:ln>
            <a:solidFill>
              <a:schemeClr val="tx1"/>
            </a:solidFill>
            <a:miter lim="800000"/>
            <a:headEnd/>
            <a:tailEnd/>
          </a:ln>
        </p:spPr>
        <p:txBody>
          <a:bodyPr/>
          <a:lstStyle/>
          <a:p>
            <a:pPr eaLnBrk="1" hangingPunct="1"/>
            <a:r>
              <a:rPr lang="en-US" altLang="zh-CN" sz="4000" b="1" dirty="0">
                <a:solidFill>
                  <a:srgbClr val="FFFFFF"/>
                </a:solidFill>
                <a:latin typeface="Arial Black" charset="0"/>
                <a:ea typeface="宋体" charset="0"/>
                <a:cs typeface="宋体" charset="0"/>
              </a:rPr>
              <a:t>What</a:t>
            </a:r>
            <a:r>
              <a:rPr lang="uk-UA" altLang="zh-CN" sz="4000" b="1" dirty="0">
                <a:solidFill>
                  <a:srgbClr val="FFFFFF"/>
                </a:solidFill>
                <a:latin typeface="Arial Black" charset="0"/>
                <a:ea typeface="宋体" charset="0"/>
                <a:cs typeface="宋体" charset="0"/>
              </a:rPr>
              <a:t>'</a:t>
            </a:r>
            <a:r>
              <a:rPr lang="en-US" altLang="zh-CN" sz="4000" b="1" dirty="0">
                <a:solidFill>
                  <a:srgbClr val="FFFFFF"/>
                </a:solidFill>
                <a:latin typeface="Arial Black" charset="0"/>
                <a:ea typeface="宋体" charset="0"/>
                <a:cs typeface="宋体" charset="0"/>
              </a:rPr>
              <a:t>s the Behemoth?</a:t>
            </a:r>
            <a:endParaRPr lang="en-US" sz="4000" dirty="0">
              <a:solidFill>
                <a:srgbClr val="FFFFFF"/>
              </a:solidFill>
              <a:latin typeface="Arial Black" charset="0"/>
              <a:ea typeface="宋体" charset="0"/>
              <a:cs typeface="宋体"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rgbClr val="FFFFFF"/>
                </a:solidFill>
                <a:latin typeface="Arial" charset="0"/>
                <a:cs typeface="Arial" charset="0"/>
              </a:rPr>
              <a:t>369</a:t>
            </a:r>
          </a:p>
        </p:txBody>
      </p:sp>
      <p:grpSp>
        <p:nvGrpSpPr>
          <p:cNvPr id="40" name="Group 39">
            <a:extLst>
              <a:ext uri="{FF2B5EF4-FFF2-40B4-BE49-F238E27FC236}">
                <a16:creationId xmlns:a16="http://schemas.microsoft.com/office/drawing/2014/main" id="{064F1A33-10E8-21B2-C23F-5AFB8215D5D9}"/>
              </a:ext>
            </a:extLst>
          </p:cNvPr>
          <p:cNvGrpSpPr/>
          <p:nvPr/>
        </p:nvGrpSpPr>
        <p:grpSpPr>
          <a:xfrm>
            <a:off x="0" y="38867"/>
            <a:ext cx="2776446" cy="3586816"/>
            <a:chOff x="0" y="0"/>
            <a:chExt cx="2776446" cy="3586816"/>
          </a:xfrm>
        </p:grpSpPr>
        <p:grpSp>
          <p:nvGrpSpPr>
            <p:cNvPr id="6" name="Group 5">
              <a:extLst>
                <a:ext uri="{FF2B5EF4-FFF2-40B4-BE49-F238E27FC236}">
                  <a16:creationId xmlns:a16="http://schemas.microsoft.com/office/drawing/2014/main" id="{9895286F-9337-2CFB-428F-805E69F0D38C}"/>
                </a:ext>
              </a:extLst>
            </p:cNvPr>
            <p:cNvGrpSpPr/>
            <p:nvPr/>
          </p:nvGrpSpPr>
          <p:grpSpPr>
            <a:xfrm>
              <a:off x="0" y="0"/>
              <a:ext cx="2776446" cy="3586816"/>
              <a:chOff x="5719482" y="-13801"/>
              <a:chExt cx="2776446" cy="3586816"/>
            </a:xfrm>
          </p:grpSpPr>
          <p:pic>
            <p:nvPicPr>
              <p:cNvPr id="31" name="Picture 6" descr="BehemothCWpg136.jpg">
                <a:extLst>
                  <a:ext uri="{FF2B5EF4-FFF2-40B4-BE49-F238E27FC236}">
                    <a16:creationId xmlns:a16="http://schemas.microsoft.com/office/drawing/2014/main" id="{517CCEC6-821F-B18E-78A7-36B71A86A686}"/>
                  </a:ext>
                </a:extLst>
              </p:cNvPr>
              <p:cNvPicPr>
                <a:picLocks noChangeAspect="1"/>
              </p:cNvPicPr>
              <p:nvPr/>
            </p:nvPicPr>
            <p:blipFill rotWithShape="1">
              <a:blip r:embed="rId2">
                <a:extLst>
                  <a:ext uri="{28A0092B-C50C-407E-A947-70E740481C1C}">
                    <a14:useLocalDpi xmlns:a14="http://schemas.microsoft.com/office/drawing/2010/main"/>
                  </a:ext>
                </a:extLst>
              </a:blip>
              <a:srcRect r="49394" b="48011"/>
              <a:stretch/>
            </p:blipFill>
            <p:spPr bwMode="auto">
              <a:xfrm>
                <a:off x="5719482" y="-13801"/>
                <a:ext cx="2776446" cy="358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B0F76299-E9F0-A2FD-F563-36B0118579EC}"/>
                  </a:ext>
                </a:extLst>
              </p:cNvPr>
              <p:cNvSpPr/>
              <p:nvPr/>
            </p:nvSpPr>
            <p:spPr bwMode="auto">
              <a:xfrm>
                <a:off x="7319366" y="1903070"/>
                <a:ext cx="9970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6" name="Rectangle 35">
                <a:extLst>
                  <a:ext uri="{FF2B5EF4-FFF2-40B4-BE49-F238E27FC236}">
                    <a16:creationId xmlns:a16="http://schemas.microsoft.com/office/drawing/2014/main" id="{92863EB5-AFD6-CFB4-E977-4240953839C7}"/>
                  </a:ext>
                </a:extLst>
              </p:cNvPr>
              <p:cNvSpPr/>
              <p:nvPr/>
            </p:nvSpPr>
            <p:spPr bwMode="auto">
              <a:xfrm>
                <a:off x="6007514" y="1716193"/>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5" name="Rectangle 34">
                <a:extLst>
                  <a:ext uri="{FF2B5EF4-FFF2-40B4-BE49-F238E27FC236}">
                    <a16:creationId xmlns:a16="http://schemas.microsoft.com/office/drawing/2014/main" id="{22EE5826-A105-4159-FA0C-009DBB34B06E}"/>
                  </a:ext>
                </a:extLst>
              </p:cNvPr>
              <p:cNvSpPr/>
              <p:nvPr/>
            </p:nvSpPr>
            <p:spPr bwMode="auto">
              <a:xfrm>
                <a:off x="5796136" y="1759070"/>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1" name="Rectangle 10"/>
              <p:cNvSpPr/>
              <p:nvPr/>
            </p:nvSpPr>
            <p:spPr bwMode="auto">
              <a:xfrm>
                <a:off x="5796136" y="1831078"/>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8" name="Rectangle 37">
                <a:extLst>
                  <a:ext uri="{FF2B5EF4-FFF2-40B4-BE49-F238E27FC236}">
                    <a16:creationId xmlns:a16="http://schemas.microsoft.com/office/drawing/2014/main" id="{AC34DB03-0BC0-65BB-99B8-00115C510B9D}"/>
                  </a:ext>
                </a:extLst>
              </p:cNvPr>
              <p:cNvSpPr/>
              <p:nvPr/>
            </p:nvSpPr>
            <p:spPr bwMode="auto">
              <a:xfrm>
                <a:off x="5796136" y="462925"/>
                <a:ext cx="2562460" cy="1325275"/>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7" name="TextBox 6"/>
            <p:cNvSpPr txBox="1"/>
            <p:nvPr/>
          </p:nvSpPr>
          <p:spPr>
            <a:xfrm>
              <a:off x="107504" y="420457"/>
              <a:ext cx="2520280" cy="1280351"/>
            </a:xfrm>
            <a:prstGeom prst="rect">
              <a:avLst/>
            </a:prstGeom>
            <a:noFill/>
          </p:spPr>
          <p:txBody>
            <a:bodyPr wrap="square" rtlCol="0">
              <a:spAutoFit/>
            </a:bodyPr>
            <a:lstStyle/>
            <a:p>
              <a:r>
                <a:rPr lang="en-SG" sz="1200" b="1" dirty="0">
                  <a:latin typeface="Arial"/>
                  <a:cs typeface="Arial"/>
                </a:rPr>
                <a:t>Look at the behemoth,</a:t>
              </a:r>
            </a:p>
            <a:p>
              <a:r>
                <a:rPr lang="en-SG" sz="1200" b="1" dirty="0">
                  <a:latin typeface="Arial"/>
                  <a:cs typeface="Arial"/>
                </a:rPr>
                <a:t>which I made along with you and which feeds on grass like an ox.  What strength he has in his loins, what power in the muscles of his belly!  </a:t>
              </a:r>
              <a:r>
                <a:rPr lang="en-SG" sz="1200" b="1" dirty="0">
                  <a:solidFill>
                    <a:srgbClr val="C00000"/>
                  </a:solidFill>
                  <a:latin typeface="Arial"/>
                  <a:cs typeface="Arial"/>
                </a:rPr>
                <a:t>His tail sways like a cedar</a:t>
              </a:r>
              <a:r>
                <a:rPr lang="en-SG" sz="1200" b="1" dirty="0">
                  <a:latin typeface="Arial"/>
                  <a:cs typeface="Arial"/>
                </a:rPr>
                <a:t>; the sinews of his thighs are close-knit.</a:t>
              </a:r>
              <a:endParaRPr lang="en-US" sz="1200" b="1" dirty="0">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algn="r"/>
              <a:r>
                <a:rPr lang="en-SG" sz="1200" b="1" dirty="0">
                  <a:latin typeface="Arial"/>
                  <a:cs typeface="Arial"/>
                </a:rPr>
                <a:t>Job 40:15-17</a:t>
              </a:r>
              <a:endParaRPr lang="en-US" sz="1200" b="1" dirty="0">
                <a:latin typeface="Arial"/>
                <a:cs typeface="Arial"/>
              </a:endParaRPr>
            </a:p>
          </p:txBody>
        </p:sp>
      </p:grpSp>
      <p:grpSp>
        <p:nvGrpSpPr>
          <p:cNvPr id="52" name="Group 51">
            <a:extLst>
              <a:ext uri="{FF2B5EF4-FFF2-40B4-BE49-F238E27FC236}">
                <a16:creationId xmlns:a16="http://schemas.microsoft.com/office/drawing/2014/main" id="{E3A1E44D-F250-18BC-229A-AB380C3BB751}"/>
              </a:ext>
            </a:extLst>
          </p:cNvPr>
          <p:cNvGrpSpPr/>
          <p:nvPr/>
        </p:nvGrpSpPr>
        <p:grpSpPr>
          <a:xfrm>
            <a:off x="2268579" y="3553676"/>
            <a:ext cx="3136667" cy="3284149"/>
            <a:chOff x="2268579" y="3514809"/>
            <a:chExt cx="3136667" cy="3284149"/>
          </a:xfrm>
        </p:grpSpPr>
        <p:grpSp>
          <p:nvGrpSpPr>
            <p:cNvPr id="27" name="Group 26">
              <a:extLst>
                <a:ext uri="{FF2B5EF4-FFF2-40B4-BE49-F238E27FC236}">
                  <a16:creationId xmlns:a16="http://schemas.microsoft.com/office/drawing/2014/main" id="{7B5755FB-09FC-A032-4E28-9440A58712D4}"/>
                </a:ext>
              </a:extLst>
            </p:cNvPr>
            <p:cNvGrpSpPr/>
            <p:nvPr/>
          </p:nvGrpSpPr>
          <p:grpSpPr>
            <a:xfrm>
              <a:off x="2268579" y="3514809"/>
              <a:ext cx="3136667" cy="3284149"/>
              <a:chOff x="7988061" y="3501008"/>
              <a:chExt cx="3136667" cy="3284149"/>
            </a:xfrm>
          </p:grpSpPr>
          <p:pic>
            <p:nvPicPr>
              <p:cNvPr id="34" name="Picture 6" descr="BehemothCWpg136.jpg">
                <a:extLst>
                  <a:ext uri="{FF2B5EF4-FFF2-40B4-BE49-F238E27FC236}">
                    <a16:creationId xmlns:a16="http://schemas.microsoft.com/office/drawing/2014/main" id="{E628135F-F26B-5525-2DB3-97D10BC339C1}"/>
                  </a:ext>
                </a:extLst>
              </p:cNvPr>
              <p:cNvPicPr>
                <a:picLocks noChangeAspect="1"/>
              </p:cNvPicPr>
              <p:nvPr/>
            </p:nvPicPr>
            <p:blipFill rotWithShape="1">
              <a:blip r:embed="rId2">
                <a:extLst>
                  <a:ext uri="{28A0092B-C50C-407E-A947-70E740481C1C}">
                    <a14:useLocalDpi xmlns:a14="http://schemas.microsoft.com/office/drawing/2010/main"/>
                  </a:ext>
                </a:extLst>
              </a:blip>
              <a:srcRect l="42828" t="52399" b="1"/>
              <a:stretch/>
            </p:blipFill>
            <p:spPr bwMode="auto">
              <a:xfrm>
                <a:off x="7988061" y="3501008"/>
                <a:ext cx="313666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F67E022D-194A-1606-8FF2-25EAE4D05881}"/>
                  </a:ext>
                </a:extLst>
              </p:cNvPr>
              <p:cNvSpPr/>
              <p:nvPr/>
            </p:nvSpPr>
            <p:spPr bwMode="auto">
              <a:xfrm>
                <a:off x="10476656" y="4221088"/>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9" name="Rectangle 48">
                <a:extLst>
                  <a:ext uri="{FF2B5EF4-FFF2-40B4-BE49-F238E27FC236}">
                    <a16:creationId xmlns:a16="http://schemas.microsoft.com/office/drawing/2014/main" id="{A1FB29E1-46B8-D1EB-002E-F96999B6C371}"/>
                  </a:ext>
                </a:extLst>
              </p:cNvPr>
              <p:cNvSpPr/>
              <p:nvPr/>
            </p:nvSpPr>
            <p:spPr bwMode="auto">
              <a:xfrm>
                <a:off x="10476656" y="449537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50" name="Rectangle 49">
                <a:extLst>
                  <a:ext uri="{FF2B5EF4-FFF2-40B4-BE49-F238E27FC236}">
                    <a16:creationId xmlns:a16="http://schemas.microsoft.com/office/drawing/2014/main" id="{FDD087B7-BA2C-19A0-8338-E10B75D22D7C}"/>
                  </a:ext>
                </a:extLst>
              </p:cNvPr>
              <p:cNvSpPr/>
              <p:nvPr/>
            </p:nvSpPr>
            <p:spPr bwMode="auto">
              <a:xfrm>
                <a:off x="10476656" y="435072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51" name="Rectangle 50">
                <a:extLst>
                  <a:ext uri="{FF2B5EF4-FFF2-40B4-BE49-F238E27FC236}">
                    <a16:creationId xmlns:a16="http://schemas.microsoft.com/office/drawing/2014/main" id="{2C3A5D11-F4C8-CE85-2B56-0701F879C356}"/>
                  </a:ext>
                </a:extLst>
              </p:cNvPr>
              <p:cNvSpPr/>
              <p:nvPr/>
            </p:nvSpPr>
            <p:spPr bwMode="auto">
              <a:xfrm rot="17446757">
                <a:off x="10179112" y="4299969"/>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6" name="TextBox 25"/>
            <p:cNvSpPr txBox="1"/>
            <p:nvPr/>
          </p:nvSpPr>
          <p:spPr>
            <a:xfrm>
              <a:off x="4572000" y="4293096"/>
              <a:ext cx="792088"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grpSp>
      <p:grpSp>
        <p:nvGrpSpPr>
          <p:cNvPr id="46" name="Group 45">
            <a:extLst>
              <a:ext uri="{FF2B5EF4-FFF2-40B4-BE49-F238E27FC236}">
                <a16:creationId xmlns:a16="http://schemas.microsoft.com/office/drawing/2014/main" id="{8D41DB92-A41D-5403-A6C2-7BD47E1F4DE3}"/>
              </a:ext>
            </a:extLst>
          </p:cNvPr>
          <p:cNvGrpSpPr/>
          <p:nvPr/>
        </p:nvGrpSpPr>
        <p:grpSpPr>
          <a:xfrm>
            <a:off x="-1598" y="3562059"/>
            <a:ext cx="2328407" cy="3284149"/>
            <a:chOff x="-1598" y="3523192"/>
            <a:chExt cx="2328407" cy="3284149"/>
          </a:xfrm>
        </p:grpSpPr>
        <p:grpSp>
          <p:nvGrpSpPr>
            <p:cNvPr id="39" name="Group 38">
              <a:extLst>
                <a:ext uri="{FF2B5EF4-FFF2-40B4-BE49-F238E27FC236}">
                  <a16:creationId xmlns:a16="http://schemas.microsoft.com/office/drawing/2014/main" id="{0DDD2194-3320-95C2-C3C4-71A660DD1E99}"/>
                </a:ext>
              </a:extLst>
            </p:cNvPr>
            <p:cNvGrpSpPr/>
            <p:nvPr/>
          </p:nvGrpSpPr>
          <p:grpSpPr>
            <a:xfrm>
              <a:off x="-1598" y="3523192"/>
              <a:ext cx="2328407" cy="3284149"/>
              <a:chOff x="5717884" y="3509391"/>
              <a:chExt cx="2328407" cy="3284149"/>
            </a:xfrm>
          </p:grpSpPr>
          <p:pic>
            <p:nvPicPr>
              <p:cNvPr id="33" name="Picture 6" descr="BehemothCWpg136.jpg">
                <a:extLst>
                  <a:ext uri="{FF2B5EF4-FFF2-40B4-BE49-F238E27FC236}">
                    <a16:creationId xmlns:a16="http://schemas.microsoft.com/office/drawing/2014/main" id="{345ED279-371B-E060-8FD4-7B64DD658950}"/>
                  </a:ext>
                </a:extLst>
              </p:cNvPr>
              <p:cNvPicPr>
                <a:picLocks noChangeAspect="1"/>
              </p:cNvPicPr>
              <p:nvPr/>
            </p:nvPicPr>
            <p:blipFill rotWithShape="1">
              <a:blip r:embed="rId2">
                <a:extLst>
                  <a:ext uri="{28A0092B-C50C-407E-A947-70E740481C1C}">
                    <a14:useLocalDpi xmlns:a14="http://schemas.microsoft.com/office/drawing/2010/main"/>
                  </a:ext>
                </a:extLst>
              </a:blip>
              <a:srcRect l="1" t="52399" r="57560" b="1"/>
              <a:stretch/>
            </p:blipFill>
            <p:spPr bwMode="auto">
              <a:xfrm>
                <a:off x="5717884" y="3509391"/>
                <a:ext cx="232840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E03C7589-90EC-BA45-A1B7-C4F279295632}"/>
                  </a:ext>
                </a:extLst>
              </p:cNvPr>
              <p:cNvSpPr/>
              <p:nvPr/>
            </p:nvSpPr>
            <p:spPr bwMode="auto">
              <a:xfrm>
                <a:off x="5875548" y="3677672"/>
                <a:ext cx="2080828" cy="6730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9" name="TextBox 28"/>
            <p:cNvSpPr txBox="1"/>
            <p:nvPr/>
          </p:nvSpPr>
          <p:spPr>
            <a:xfrm>
              <a:off x="144217" y="3653494"/>
              <a:ext cx="2087510" cy="783602"/>
            </a:xfrm>
            <a:prstGeom prst="rect">
              <a:avLst/>
            </a:prstGeom>
            <a:noFill/>
          </p:spPr>
          <p:txBody>
            <a:bodyPr wrap="square" rtlCol="0">
              <a:spAutoFit/>
            </a:bodyPr>
            <a:lstStyle/>
            <a:p>
              <a:r>
                <a:rPr lang="en-SG" sz="1400" b="1" dirty="0">
                  <a:latin typeface="Arial"/>
                  <a:cs typeface="Arial"/>
                </a:rPr>
                <a:t>* Footnote:</a:t>
              </a:r>
            </a:p>
            <a:p>
              <a:r>
                <a:rPr lang="en-US" sz="1400" b="1" dirty="0">
                  <a:latin typeface="Arial"/>
                  <a:cs typeface="Arial"/>
                </a:rPr>
                <a:t>Behemoth is possibly an elephant or hippopotamus.</a:t>
              </a:r>
            </a:p>
          </p:txBody>
        </p:sp>
      </p:grpSp>
      <p:grpSp>
        <p:nvGrpSpPr>
          <p:cNvPr id="45" name="Group 44">
            <a:extLst>
              <a:ext uri="{FF2B5EF4-FFF2-40B4-BE49-F238E27FC236}">
                <a16:creationId xmlns:a16="http://schemas.microsoft.com/office/drawing/2014/main" id="{B373E731-E22A-6A53-3072-FBCC9AB8DB38}"/>
              </a:ext>
            </a:extLst>
          </p:cNvPr>
          <p:cNvGrpSpPr/>
          <p:nvPr/>
        </p:nvGrpSpPr>
        <p:grpSpPr>
          <a:xfrm>
            <a:off x="2776265" y="38867"/>
            <a:ext cx="2659831" cy="3586817"/>
            <a:chOff x="2776265" y="0"/>
            <a:chExt cx="2659831" cy="3586817"/>
          </a:xfrm>
        </p:grpSpPr>
        <p:grpSp>
          <p:nvGrpSpPr>
            <p:cNvPr id="23" name="Group 22">
              <a:extLst>
                <a:ext uri="{FF2B5EF4-FFF2-40B4-BE49-F238E27FC236}">
                  <a16:creationId xmlns:a16="http://schemas.microsoft.com/office/drawing/2014/main" id="{6595305A-70A3-E872-ED48-581A2A5411C4}"/>
                </a:ext>
              </a:extLst>
            </p:cNvPr>
            <p:cNvGrpSpPr/>
            <p:nvPr/>
          </p:nvGrpSpPr>
          <p:grpSpPr>
            <a:xfrm>
              <a:off x="2776265" y="0"/>
              <a:ext cx="2628981" cy="3586817"/>
              <a:chOff x="8495747" y="-13801"/>
              <a:chExt cx="2628981" cy="3586817"/>
            </a:xfrm>
          </p:grpSpPr>
          <p:pic>
            <p:nvPicPr>
              <p:cNvPr id="32" name="Picture 6" descr="BehemothCWpg136.jpg">
                <a:extLst>
                  <a:ext uri="{FF2B5EF4-FFF2-40B4-BE49-F238E27FC236}">
                    <a16:creationId xmlns:a16="http://schemas.microsoft.com/office/drawing/2014/main" id="{ADF6F30B-F4D8-9E4F-CBB4-B669E68F130E}"/>
                  </a:ext>
                </a:extLst>
              </p:cNvPr>
              <p:cNvPicPr>
                <a:picLocks noChangeAspect="1"/>
              </p:cNvPicPr>
              <p:nvPr/>
            </p:nvPicPr>
            <p:blipFill rotWithShape="1">
              <a:blip r:embed="rId2">
                <a:extLst>
                  <a:ext uri="{28A0092B-C50C-407E-A947-70E740481C1C}">
                    <a14:useLocalDpi xmlns:a14="http://schemas.microsoft.com/office/drawing/2010/main"/>
                  </a:ext>
                </a:extLst>
              </a:blip>
              <a:srcRect l="52082" b="48011"/>
              <a:stretch/>
            </p:blipFill>
            <p:spPr bwMode="auto">
              <a:xfrm>
                <a:off x="8495747" y="-13801"/>
                <a:ext cx="2628981" cy="358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8FDD0D47-B0FF-6980-A526-2DD96B9EED19}"/>
                  </a:ext>
                </a:extLst>
              </p:cNvPr>
              <p:cNvSpPr/>
              <p:nvPr/>
            </p:nvSpPr>
            <p:spPr bwMode="auto">
              <a:xfrm>
                <a:off x="9091437" y="543196"/>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1" name="Rectangle 40">
                <a:extLst>
                  <a:ext uri="{FF2B5EF4-FFF2-40B4-BE49-F238E27FC236}">
                    <a16:creationId xmlns:a16="http://schemas.microsoft.com/office/drawing/2014/main" id="{467AFF4A-5789-4679-09AA-CA652FD0344F}"/>
                  </a:ext>
                </a:extLst>
              </p:cNvPr>
              <p:cNvSpPr/>
              <p:nvPr/>
            </p:nvSpPr>
            <p:spPr bwMode="auto">
              <a:xfrm>
                <a:off x="8904894" y="433104"/>
                <a:ext cx="851682"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2" name="Rectangle 41">
                <a:extLst>
                  <a:ext uri="{FF2B5EF4-FFF2-40B4-BE49-F238E27FC236}">
                    <a16:creationId xmlns:a16="http://schemas.microsoft.com/office/drawing/2014/main" id="{C501EAE5-11E4-044F-97B0-8446F7B24A8C}"/>
                  </a:ext>
                </a:extLst>
              </p:cNvPr>
              <p:cNvSpPr/>
              <p:nvPr/>
            </p:nvSpPr>
            <p:spPr bwMode="auto">
              <a:xfrm>
                <a:off x="9003614" y="620688"/>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4" name="Rectangle 43">
                <a:extLst>
                  <a:ext uri="{FF2B5EF4-FFF2-40B4-BE49-F238E27FC236}">
                    <a16:creationId xmlns:a16="http://schemas.microsoft.com/office/drawing/2014/main" id="{4D49D980-CD91-EDF8-3847-67E83C40135C}"/>
                  </a:ext>
                </a:extLst>
              </p:cNvPr>
              <p:cNvSpPr/>
              <p:nvPr/>
            </p:nvSpPr>
            <p:spPr bwMode="auto">
              <a:xfrm>
                <a:off x="10160820" y="3017758"/>
                <a:ext cx="891900" cy="339233"/>
              </a:xfrm>
              <a:prstGeom prst="rect">
                <a:avLst/>
              </a:prstGeom>
              <a:solidFill>
                <a:srgbClr val="E2E4F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5" name="TextBox 24"/>
            <p:cNvSpPr txBox="1"/>
            <p:nvPr/>
          </p:nvSpPr>
          <p:spPr>
            <a:xfrm>
              <a:off x="3187269" y="462575"/>
              <a:ext cx="864096"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sp>
          <p:nvSpPr>
            <p:cNvPr id="30" name="TextBox 29"/>
            <p:cNvSpPr txBox="1"/>
            <p:nvPr/>
          </p:nvSpPr>
          <p:spPr>
            <a:xfrm>
              <a:off x="4355976" y="3068960"/>
              <a:ext cx="1080120" cy="348813"/>
            </a:xfrm>
            <a:prstGeom prst="rect">
              <a:avLst/>
            </a:prstGeom>
            <a:noFill/>
          </p:spPr>
          <p:txBody>
            <a:bodyPr wrap="square" rtlCol="0">
              <a:spAutoFit/>
            </a:bodyPr>
            <a:lstStyle/>
            <a:p>
              <a:pPr algn="ctr"/>
              <a:r>
                <a:rPr lang="en-SG" b="1" i="1" dirty="0">
                  <a:latin typeface="Arial"/>
                  <a:cs typeface="Arial"/>
                </a:rPr>
                <a:t>WOW !</a:t>
              </a:r>
              <a:endParaRPr lang="en-US" b="1" i="1"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27743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Incomprehensibility</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188756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262515401"/>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1682354352"/>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2049447312"/>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eaLnBrk="1" hangingPunct="1">
              <a:defRPr/>
            </a:pPr>
            <a:r>
              <a:rPr lang="en-US" sz="4000" b="1" dirty="0">
                <a:solidFill>
                  <a:schemeClr val="tx1"/>
                </a:solidFill>
                <a:effectLst/>
                <a:latin typeface="Arial"/>
                <a:cs typeface="Arial"/>
              </a:rPr>
              <a:t>More like </a:t>
            </a: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379</a:t>
            </a:r>
          </a:p>
        </p:txBody>
      </p:sp>
    </p:spTree>
    <p:extLst>
      <p:ext uri="{BB962C8B-B14F-4D97-AF65-F5344CB8AC3E}">
        <p14:creationId xmlns:p14="http://schemas.microsoft.com/office/powerpoint/2010/main" val="798095560"/>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5328592"/>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a:lnSpc>
                <a:spcPct val="100000"/>
              </a:lnSpc>
              <a:buFont typeface="Wingdings" charset="0"/>
              <a:buChar char="Ø"/>
            </a:pPr>
            <a:r>
              <a:rPr lang="en-US" sz="2800" b="1" dirty="0">
                <a:solidFill>
                  <a:srgbClr val="FFFFFF"/>
                </a:solidFill>
                <a:effectLst>
                  <a:glow rad="228600">
                    <a:schemeClr val="tx1"/>
                  </a:glow>
                </a:effectLst>
              </a:rPr>
              <a:t>Campbell &amp; Whitcomb specify… [Apatosaurus]; others say Diplodocus or Brachiosaurus</a:t>
            </a:r>
          </a:p>
        </p:txBody>
      </p:sp>
      <p:sp>
        <p:nvSpPr>
          <p:cNvPr id="34" name="Rectangle 49"/>
          <p:cNvSpPr>
            <a:spLocks noChangeArrowheads="1"/>
          </p:cNvSpPr>
          <p:nvPr/>
        </p:nvSpPr>
        <p:spPr bwMode="auto">
          <a:xfrm>
            <a:off x="3275856" y="3212976"/>
            <a:ext cx="6034702" cy="1011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eaLnBrk="0" hangingPunct="0">
              <a:lnSpc>
                <a:spcPct val="100000"/>
              </a:lnSpc>
              <a:buFont typeface="Wingdings" charset="0"/>
              <a:buChar char="Ø"/>
            </a:pPr>
            <a:r>
              <a:rPr lang="en-US" sz="2800" b="1" dirty="0">
                <a:solidFill>
                  <a:srgbClr val="FFFFFF"/>
                </a:solidFill>
                <a:effectLst>
                  <a:glow rad="228600">
                    <a:schemeClr val="tx1"/>
                  </a:glow>
                </a:effectLst>
              </a:rPr>
              <a:t>Only this view explains a tail that </a:t>
            </a:r>
            <a:br>
              <a:rPr lang="en-US" sz="2800" b="1" dirty="0">
                <a:solidFill>
                  <a:srgbClr val="FFFFFF"/>
                </a:solidFill>
                <a:effectLst>
                  <a:glow rad="228600">
                    <a:schemeClr val="tx1"/>
                  </a:glow>
                </a:effectLst>
              </a:rPr>
            </a:b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sways like a cedar</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(40:17).</a:t>
            </a:r>
          </a:p>
        </p:txBody>
      </p:sp>
      <p:sp>
        <p:nvSpPr>
          <p:cNvPr id="35" name="Rectangle 49"/>
          <p:cNvSpPr>
            <a:spLocks noChangeArrowheads="1"/>
          </p:cNvSpPr>
          <p:nvPr/>
        </p:nvSpPr>
        <p:spPr bwMode="auto">
          <a:xfrm>
            <a:off x="1547664" y="4581128"/>
            <a:ext cx="6574610" cy="1561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The massive strength of dinosaurs befits Behemoth more than any animal  (40:18) in its loins &amp; belly (40:16) which certainly could not be fought by man (40:24).</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1089369"/>
            <a:ext cx="7884368" cy="579725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8" y="1314450"/>
            <a:ext cx="4310063"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6527"/>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no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907132" y="1917416"/>
            <a:ext cx="7273380" cy="115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The name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Behemoth</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(40:15a) itself is </a:t>
            </a:r>
            <a:br>
              <a:rPr lang="en-US" sz="2800" b="1" dirty="0">
                <a:solidFill>
                  <a:srgbClr val="FFFFFF"/>
                </a:solidFill>
                <a:effectLst>
                  <a:glow rad="228600">
                    <a:schemeClr val="tx1"/>
                  </a:glow>
                </a:effectLst>
              </a:rPr>
            </a:br>
            <a:r>
              <a:rPr lang="en-US" sz="2800" b="1" dirty="0">
                <a:solidFill>
                  <a:srgbClr val="FFFFFF"/>
                </a:solidFill>
                <a:effectLst>
                  <a:glow rad="228600">
                    <a:schemeClr val="tx1"/>
                  </a:glow>
                </a:effectLst>
              </a:rPr>
              <a:t>an intensified plural for strength unsurpassed.</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28" name="Rectangle 49"/>
          <p:cNvSpPr>
            <a:spLocks noChangeArrowheads="1"/>
          </p:cNvSpPr>
          <p:nvPr/>
        </p:nvSpPr>
        <p:spPr bwMode="auto">
          <a:xfrm>
            <a:off x="1331640" y="2996952"/>
            <a:ext cx="7691438" cy="241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So why settle for a weaker animal than a dinosaur such as an elephant, rhinoceros, buffalo,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ox,</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or hippopotamus?  All of these creatures fail in comparison to…</a:t>
            </a:r>
          </a:p>
        </p:txBody>
      </p:sp>
    </p:spTree>
    <p:extLst>
      <p:ext uri="{BB962C8B-B14F-4D97-AF65-F5344CB8AC3E}">
        <p14:creationId xmlns:p14="http://schemas.microsoft.com/office/powerpoint/2010/main" val="1835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2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Apatosaurus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chemeClr val="bg1"/>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weighed 35 tons &amp; measured 120 feet!</a:t>
            </a:r>
          </a:p>
        </p:txBody>
      </p:sp>
    </p:spTree>
    <p:extLst>
      <p:ext uri="{BB962C8B-B14F-4D97-AF65-F5344CB8AC3E}">
        <p14:creationId xmlns:p14="http://schemas.microsoft.com/office/powerpoint/2010/main" val="3695047812"/>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Diplodocus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also measured 120 feet!</a:t>
            </a:r>
          </a:p>
        </p:txBody>
      </p:sp>
    </p:spTree>
    <p:extLst>
      <p:ext uri="{BB962C8B-B14F-4D97-AF65-F5344CB8AC3E}">
        <p14:creationId xmlns:p14="http://schemas.microsoft.com/office/powerpoint/2010/main" val="2111040862"/>
      </p:ext>
    </p:extLst>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Brachiosaurus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85 feet but was heavier, weighing 50 tons!</a:t>
            </a:r>
          </a:p>
        </p:txBody>
      </p:sp>
    </p:spTree>
    <p:extLst>
      <p:ext uri="{BB962C8B-B14F-4D97-AF65-F5344CB8AC3E}">
        <p14:creationId xmlns:p14="http://schemas.microsoft.com/office/powerpoint/2010/main" val="3066504543"/>
      </p:ext>
    </p:extLst>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solidFill>
                        <a:schemeClr val="tx1"/>
                      </a:solidFill>
                    </a:rPr>
                    <a:t> </a:t>
                  </a:r>
                </a:p>
                <a:p>
                  <a:pPr algn="ctr" eaLnBrk="0" hangingPunct="0">
                    <a:lnSpc>
                      <a:spcPct val="100000"/>
                    </a:lnSpc>
                  </a:pPr>
                  <a:endParaRPr lang="en-US" sz="1400" b="1">
                    <a:solidFill>
                      <a:schemeClr val="tx1"/>
                    </a:solidFill>
                  </a:endParaRPr>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The habitat of Behemoth best describes that of a plant-eating dinosaur.  This kind of dinosaur lived both on land (40:20a) &amp; in the water (40:20b-23).  </a:t>
                  </a:r>
                </a:p>
                <a:p>
                  <a:pPr marL="228600" indent="-228600" eaLnBrk="0" hangingPunct="0">
                    <a:lnSpc>
                      <a:spcPct val="100000"/>
                    </a:lnSpc>
                    <a:buFont typeface="Wingdings" charset="0"/>
                    <a:buChar char="Ø"/>
                  </a:pPr>
                  <a:r>
                    <a:rPr lang="en-US" sz="2800" b="1" dirty="0">
                      <a:solidFill>
                        <a:schemeClr val="tx1"/>
                      </a:solidFill>
                    </a:rPr>
                    <a:t>Despite Behemoth</a:t>
                  </a:r>
                  <a:r>
                    <a:rPr lang="uk-UA" altLang="ja-JP" sz="2800" b="1" dirty="0">
                      <a:solidFill>
                        <a:schemeClr val="tx1"/>
                      </a:solidFill>
                    </a:rPr>
                    <a:t>'</a:t>
                  </a:r>
                  <a:r>
                    <a:rPr lang="en-US" altLang="ja-JP" sz="2800" b="1" dirty="0">
                      <a:solidFill>
                        <a:schemeClr val="tx1"/>
                      </a:solidFill>
                    </a:rPr>
                    <a:t>s huge size, other animals could play near it (40:20b) because it was herbivorous (40:15b).  Each of the three dinosaurs mentioned above were plant-eaters.  </a:t>
                  </a:r>
                </a:p>
                <a:p>
                  <a:pPr marL="228600" indent="-228600" eaLnBrk="0" hangingPunct="0">
                    <a:lnSpc>
                      <a:spcPct val="100000"/>
                    </a:lnSpc>
                    <a:buFont typeface="Wingdings" charset="0"/>
                    <a:buChar char="Ø"/>
                  </a:pPr>
                  <a:r>
                    <a:rPr lang="en-US" sz="2800" b="1" dirty="0">
                      <a:solidFill>
                        <a:schemeClr val="tx1"/>
                      </a:solidFill>
                    </a:rPr>
                    <a:t>Dinosaurs best describe animals large enough not to be afraid of a raging river (40:23) yet still able to hide their bodies underwater, concealed even under a lotus tree (40:22).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t> </a:t>
                  </a:r>
                </a:p>
                <a:p>
                  <a:pPr algn="ctr" eaLnBrk="0" hangingPunct="0">
                    <a:lnSpc>
                      <a:spcPct val="100000"/>
                    </a:lnSpc>
                  </a:pPr>
                  <a:endParaRPr lang="en-US" sz="1400" b="1"/>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t>The only possible weakness of this view is if one argues that the book of Job is poetic in form &amp; thus not to be taken literally.  Yet God</a:t>
                  </a:r>
                  <a:r>
                    <a:rPr lang="uk-UA" altLang="ja-JP" sz="2800" b="1" dirty="0"/>
                    <a:t>'</a:t>
                  </a:r>
                  <a:r>
                    <a:rPr lang="en-US" altLang="ja-JP" sz="2800" b="1" dirty="0"/>
                    <a:t>s other questions &amp; descriptions of other animals in the context (Job 38–39) are taken at face value, so why not here too?</a:t>
                  </a:r>
                </a:p>
                <a:p>
                  <a:pPr marL="228600" indent="-228600" eaLnBrk="0" hangingPunct="0">
                    <a:lnSpc>
                      <a:spcPct val="100000"/>
                    </a:lnSpc>
                    <a:buFont typeface="Wingdings" charset="0"/>
                    <a:buChar char="Ø"/>
                  </a:pPr>
                  <a:endParaRPr lang="en-US" altLang="ja-JP" sz="2800" b="1" dirty="0"/>
                </a:p>
                <a:p>
                  <a:pPr marL="228600" indent="-228600" eaLnBrk="0" hangingPunct="0">
                    <a:lnSpc>
                      <a:spcPct val="100000"/>
                    </a:lnSpc>
                    <a:buFont typeface="Wingdings" charset="0"/>
                    <a:buChar char="Ø"/>
                  </a:pPr>
                  <a:r>
                    <a:rPr lang="en-US" sz="2800" b="1" dirty="0"/>
                    <a:t>As for problems with man and dinosaurs living at the same time, see OT Survey notes, 2:76-82.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106207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ctrTitle"/>
          </p:nvPr>
        </p:nvSpPr>
        <p:spPr>
          <a:xfrm>
            <a:off x="685800" y="625475"/>
            <a:ext cx="7772400" cy="2193925"/>
          </a:xfrm>
        </p:spPr>
        <p:txBody>
          <a:bodyPr/>
          <a:lstStyle/>
          <a:p>
            <a:pPr eaLnBrk="1" hangingPunct="1"/>
            <a:r>
              <a:rPr lang="en-US" sz="6900">
                <a:latin typeface="Comic Sans MS" charset="0"/>
              </a:rPr>
              <a:t>Introduction to Poetic Literature</a:t>
            </a:r>
            <a:endParaRPr lang="en-US">
              <a:latin typeface="Comic Sans MS" charset="0"/>
            </a:endParaRPr>
          </a:p>
        </p:txBody>
      </p:sp>
      <p:pic>
        <p:nvPicPr>
          <p:cNvPr id="1064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59113" y="3860800"/>
            <a:ext cx="2809875"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41</a:t>
            </a:r>
          </a:p>
        </p:txBody>
      </p:sp>
    </p:spTree>
    <p:extLst>
      <p:ext uri="{BB962C8B-B14F-4D97-AF65-F5344CB8AC3E}">
        <p14:creationId xmlns:p14="http://schemas.microsoft.com/office/powerpoint/2010/main" val="29858998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369</a:t>
            </a:r>
            <a:br>
              <a:rPr lang="en-US" sz="2400" b="1">
                <a:latin typeface="Arial" charset="0"/>
                <a:cs typeface="Arial" charset="0"/>
              </a:rPr>
            </a:br>
            <a:r>
              <a:rPr lang="en-US" sz="2400" b="1">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What</a:t>
            </a:r>
            <a:r>
              <a:rPr lang="uk-UA" altLang="zh-CN" b="1" dirty="0">
                <a:solidFill>
                  <a:srgbClr val="FFFFFF"/>
                </a:solidFill>
                <a:effectLst>
                  <a:outerShdw blurRad="38100" dist="38100" dir="2700000" algn="tl">
                    <a:srgbClr val="000000"/>
                  </a:outerShdw>
                </a:effectLst>
                <a:latin typeface="Arial Black" charset="0"/>
                <a:ea typeface="宋体" charset="0"/>
                <a:cs typeface="宋体" charset="0"/>
              </a:rPr>
              <a:t>'</a:t>
            </a: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s the Leviathan?</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a:lnSpc>
                <a:spcPct val="100000"/>
              </a:lnSpc>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Job 41</a:t>
            </a:r>
            <a:endParaRPr lang="en-US" sz="2800">
              <a:solidFill>
                <a:srgbClr val="FFFFFF"/>
              </a:solidFill>
              <a:effectLst>
                <a:outerShdw blurRad="38100" dist="38100" dir="2700000" algn="tl">
                  <a:srgbClr val="000000"/>
                </a:outerShdw>
              </a:effectLst>
              <a:latin typeface="Arial Black" charset="0"/>
              <a:ea typeface="宋体" charset="0"/>
              <a:cs typeface="宋体"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Can you pull in the leviathan with a fishhook or tie down his tongue with a rope? </a:t>
            </a:r>
          </a:p>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2</a:t>
            </a:r>
            <a:r>
              <a:rPr lang="en-US" sz="3600" b="1" dirty="0">
                <a:solidFill>
                  <a:srgbClr val="FFFFFF"/>
                </a:solidFill>
                <a:effectLst>
                  <a:glow rad="127000">
                    <a:srgbClr val="000000"/>
                  </a:glow>
                </a:effectLst>
                <a:latin typeface="Arial" charset="0"/>
                <a:ea typeface="ＭＳ Ｐゴシック" charset="0"/>
                <a:cs typeface="ＭＳ Ｐゴシック" charset="0"/>
              </a:rPr>
              <a:t>Can you put a cord through his nose</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or pierce his jaw with a hook? </a:t>
            </a:r>
          </a:p>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3600" b="1" dirty="0">
                <a:solidFill>
                  <a:srgbClr val="FFFFFF"/>
                </a:solidFill>
                <a:effectLst>
                  <a:glow rad="127000">
                    <a:srgbClr val="000000"/>
                  </a:glow>
                </a:effectLst>
                <a:latin typeface="Arial" charset="0"/>
                <a:ea typeface="ＭＳ Ｐゴシック" charset="0"/>
                <a:cs typeface="ＭＳ Ｐゴシック" charset="0"/>
              </a:rPr>
              <a:t>Will he keep begging you for mercy?</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Will he speak to you with gentle words?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(41:1-3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64621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Will he make an agreement with you for you to take him as your slave for life? </a:t>
            </a:r>
          </a:p>
          <a:p>
            <a:r>
              <a:rPr lang="en-SG" baseline="30000" dirty="0">
                <a:solidFill>
                  <a:srgbClr val="FFFFFF"/>
                </a:solidFill>
                <a:effectLst>
                  <a:glow rad="127000">
                    <a:srgbClr val="000000"/>
                  </a:glow>
                </a:effectLst>
              </a:rPr>
              <a:t>5</a:t>
            </a:r>
            <a:r>
              <a:rPr lang="en-SG" dirty="0">
                <a:solidFill>
                  <a:srgbClr val="FFFFFF"/>
                </a:solidFill>
                <a:effectLst>
                  <a:glow rad="127000">
                    <a:srgbClr val="000000"/>
                  </a:glow>
                </a:effectLst>
              </a:rPr>
              <a:t>Can you make a pet of him like a bird or put him on a leash for your girls? </a:t>
            </a:r>
          </a:p>
          <a:p>
            <a:r>
              <a:rPr lang="en-SG" baseline="30000" dirty="0">
                <a:solidFill>
                  <a:srgbClr val="FFFFFF"/>
                </a:solidFill>
                <a:effectLst>
                  <a:glow rad="127000">
                    <a:srgbClr val="000000"/>
                  </a:glow>
                </a:effectLst>
              </a:rPr>
              <a:t>6</a:t>
            </a:r>
            <a:r>
              <a:rPr lang="en-SG" dirty="0">
                <a:solidFill>
                  <a:srgbClr val="FFFFFF"/>
                </a:solidFill>
                <a:effectLst>
                  <a:glow rad="127000">
                    <a:srgbClr val="000000"/>
                  </a:glow>
                </a:effectLst>
              </a:rPr>
              <a:t>Will traders barter for him?</a:t>
            </a:r>
          </a:p>
          <a:p>
            <a:r>
              <a:rPr lang="en-SG" dirty="0">
                <a:solidFill>
                  <a:srgbClr val="FFFFFF"/>
                </a:solidFill>
                <a:effectLst>
                  <a:glow rad="127000">
                    <a:srgbClr val="000000"/>
                  </a:glow>
                </a:effectLst>
              </a:rPr>
              <a:t>Will they divide him up among the merchants?</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(41:4-6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22610075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Can you fill his hide with harpoons or his head with fishing spears? </a:t>
            </a:r>
          </a:p>
          <a:p>
            <a:r>
              <a:rPr lang="en-SG" baseline="30000" dirty="0">
                <a:solidFill>
                  <a:srgbClr val="FFFFFF"/>
                </a:solidFill>
                <a:effectLst>
                  <a:glow rad="127000">
                    <a:srgbClr val="000000"/>
                  </a:glow>
                </a:effectLst>
              </a:rPr>
              <a:t>8</a:t>
            </a:r>
            <a:r>
              <a:rPr lang="en-SG" dirty="0">
                <a:solidFill>
                  <a:srgbClr val="FFFFFF"/>
                </a:solidFill>
                <a:effectLst>
                  <a:glow rad="127000">
                    <a:srgbClr val="000000"/>
                  </a:glow>
                </a:effectLst>
              </a:rPr>
              <a:t>If you lay a hand on him, you will remember the struggle and never do it again! </a:t>
            </a:r>
          </a:p>
          <a:p>
            <a:r>
              <a:rPr lang="en-SG" baseline="30000" dirty="0">
                <a:solidFill>
                  <a:srgbClr val="FFFFFF"/>
                </a:solidFill>
                <a:effectLst>
                  <a:glow rad="127000">
                    <a:srgbClr val="000000"/>
                  </a:glow>
                </a:effectLst>
              </a:rPr>
              <a:t>9</a:t>
            </a:r>
            <a:r>
              <a:rPr lang="en-SG" dirty="0">
                <a:solidFill>
                  <a:srgbClr val="FFFFFF"/>
                </a:solidFill>
                <a:effectLst>
                  <a:glow rad="127000">
                    <a:srgbClr val="000000"/>
                  </a:glow>
                </a:effectLst>
              </a:rPr>
              <a:t>Any hope of subduing him is false; the mere sight of him is overpowering. </a:t>
            </a:r>
          </a:p>
          <a:p>
            <a:r>
              <a:rPr lang="en-SG" baseline="30000" dirty="0">
                <a:solidFill>
                  <a:srgbClr val="FFFFFF"/>
                </a:solidFill>
                <a:effectLst>
                  <a:glow rad="127000">
                    <a:srgbClr val="000000"/>
                  </a:glow>
                </a:effectLst>
              </a:rPr>
              <a:t>10</a:t>
            </a:r>
            <a:r>
              <a:rPr lang="en-SG" dirty="0">
                <a:solidFill>
                  <a:srgbClr val="FFFFFF"/>
                </a:solidFill>
                <a:effectLst>
                  <a:glow rad="127000">
                    <a:srgbClr val="000000"/>
                  </a:glow>
                </a:effectLst>
              </a:rPr>
              <a:t>No one is fierce enough to rouse him. Who then is able to stand against me [God]?</a:t>
            </a:r>
            <a:r>
              <a:rPr lang="ru-RU" dirty="0">
                <a:solidFill>
                  <a:srgbClr val="FFFFFF"/>
                </a:solidFill>
                <a:effectLst>
                  <a:glow rad="127000">
                    <a:srgbClr val="000000"/>
                  </a:glow>
                </a:effectLst>
              </a:rPr>
              <a:t>"</a:t>
            </a:r>
            <a:r>
              <a:rPr lang="en-SG" dirty="0">
                <a:solidFill>
                  <a:srgbClr val="FFFFFF"/>
                </a:solidFill>
                <a:effectLst>
                  <a:glow rad="127000">
                    <a:srgbClr val="000000"/>
                  </a:glow>
                </a:effectLst>
              </a:rPr>
              <a:t> </a:t>
            </a:r>
            <a:r>
              <a:rPr lang="en-US" dirty="0">
                <a:solidFill>
                  <a:srgbClr val="FFFFFF"/>
                </a:solidFill>
                <a:effectLst>
                  <a:glow rad="127000">
                    <a:srgbClr val="000000"/>
                  </a:glow>
                </a:effectLst>
              </a:rPr>
              <a:t>(41:7-10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29958058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Who has a claim against me that I must pay? Everything under heaven belongs to me [God].</a:t>
            </a:r>
          </a:p>
          <a:p>
            <a:endParaRPr lang="en-SG" dirty="0">
              <a:solidFill>
                <a:srgbClr val="FFFFFF"/>
              </a:solidFill>
              <a:effectLst>
                <a:glow rad="127000">
                  <a:srgbClr val="000000"/>
                </a:glow>
              </a:effectLst>
            </a:endParaRPr>
          </a:p>
          <a:p>
            <a:r>
              <a:rPr lang="en-SG" i="1" dirty="0">
                <a:solidFill>
                  <a:srgbClr val="FFFFFF"/>
                </a:solidFill>
                <a:effectLst>
                  <a:glow rad="127000">
                    <a:srgbClr val="000000"/>
                  </a:glow>
                </a:effectLst>
              </a:rPr>
              <a:t>[God of Leviathan]</a:t>
            </a:r>
          </a:p>
          <a:p>
            <a:r>
              <a:rPr lang="en-SG" baseline="30000" dirty="0">
                <a:solidFill>
                  <a:srgbClr val="FFFFFF"/>
                </a:solidFill>
                <a:effectLst>
                  <a:glow rad="127000">
                    <a:srgbClr val="000000"/>
                  </a:glow>
                </a:effectLst>
              </a:rPr>
              <a:t>12</a:t>
            </a:r>
            <a:r>
              <a:rPr lang="en-SG" dirty="0">
                <a:solidFill>
                  <a:srgbClr val="FFFFFF"/>
                </a:solidFill>
                <a:effectLst>
                  <a:glow rad="127000">
                    <a:srgbClr val="000000"/>
                  </a:glow>
                </a:effectLst>
              </a:rPr>
              <a:t>I will not fail to speak of his limbs, his strength and his graceful form. </a:t>
            </a:r>
          </a:p>
          <a:p>
            <a:r>
              <a:rPr lang="en-SG" baseline="30000" dirty="0">
                <a:solidFill>
                  <a:srgbClr val="FFFFFF"/>
                </a:solidFill>
                <a:effectLst>
                  <a:glow rad="127000">
                    <a:srgbClr val="000000"/>
                  </a:glow>
                </a:effectLst>
              </a:rPr>
              <a:t>13</a:t>
            </a:r>
            <a:r>
              <a:rPr lang="en-SG" dirty="0">
                <a:solidFill>
                  <a:srgbClr val="FFFFFF"/>
                </a:solidFill>
                <a:effectLst>
                  <a:glow rad="127000">
                    <a:srgbClr val="000000"/>
                  </a:glow>
                </a:effectLst>
              </a:rPr>
              <a:t>Who can strip off his outer coat?</a:t>
            </a:r>
          </a:p>
          <a:p>
            <a:r>
              <a:rPr lang="en-SG" dirty="0">
                <a:solidFill>
                  <a:srgbClr val="FFFFFF"/>
                </a:solidFill>
                <a:effectLst>
                  <a:glow rad="127000">
                    <a:srgbClr val="000000"/>
                  </a:glow>
                </a:effectLst>
              </a:rPr>
              <a:t>Who would approach him with a bridle?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(41:11-13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55916313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Who dares open the doors of his mouth, ringed about with his fearsome teeth? </a:t>
            </a:r>
          </a:p>
          <a:p>
            <a:r>
              <a:rPr lang="en-SG" baseline="30000" dirty="0">
                <a:solidFill>
                  <a:srgbClr val="FFFFFF"/>
                </a:solidFill>
                <a:effectLst>
                  <a:glow rad="127000">
                    <a:srgbClr val="000000"/>
                  </a:glow>
                </a:effectLst>
              </a:rPr>
              <a:t>15</a:t>
            </a:r>
            <a:r>
              <a:rPr lang="en-SG" dirty="0">
                <a:solidFill>
                  <a:srgbClr val="FFFFFF"/>
                </a:solidFill>
                <a:effectLst>
                  <a:glow rad="127000">
                    <a:srgbClr val="000000"/>
                  </a:glow>
                </a:effectLst>
              </a:rPr>
              <a:t>His back has rows of shields</a:t>
            </a:r>
          </a:p>
          <a:p>
            <a:r>
              <a:rPr lang="en-SG" dirty="0">
                <a:solidFill>
                  <a:srgbClr val="FFFFFF"/>
                </a:solidFill>
                <a:effectLst>
                  <a:glow rad="127000">
                    <a:srgbClr val="000000"/>
                  </a:glow>
                </a:effectLst>
              </a:rPr>
              <a:t>tightly sealed together; </a:t>
            </a:r>
          </a:p>
          <a:p>
            <a:r>
              <a:rPr lang="en-SG" baseline="30000" dirty="0">
                <a:solidFill>
                  <a:srgbClr val="FFFFFF"/>
                </a:solidFill>
                <a:effectLst>
                  <a:glow rad="127000">
                    <a:srgbClr val="000000"/>
                  </a:glow>
                </a:effectLst>
              </a:rPr>
              <a:t>16</a:t>
            </a:r>
            <a:r>
              <a:rPr lang="en-SG" dirty="0">
                <a:solidFill>
                  <a:srgbClr val="FFFFFF"/>
                </a:solidFill>
                <a:effectLst>
                  <a:glow rad="127000">
                    <a:srgbClr val="000000"/>
                  </a:glow>
                </a:effectLst>
              </a:rPr>
              <a:t>each is so close to the next</a:t>
            </a:r>
          </a:p>
          <a:p>
            <a:r>
              <a:rPr lang="en-SG" dirty="0">
                <a:solidFill>
                  <a:srgbClr val="FFFFFF"/>
                </a:solidFill>
                <a:effectLst>
                  <a:glow rad="127000">
                    <a:srgbClr val="000000"/>
                  </a:glow>
                </a:effectLst>
              </a:rPr>
              <a:t>	that no air can pass between. </a:t>
            </a:r>
          </a:p>
          <a:p>
            <a:r>
              <a:rPr lang="en-SG" baseline="30000" dirty="0">
                <a:solidFill>
                  <a:srgbClr val="FFFFFF"/>
                </a:solidFill>
                <a:effectLst>
                  <a:glow rad="127000">
                    <a:srgbClr val="000000"/>
                  </a:glow>
                </a:effectLst>
              </a:rPr>
              <a:t>17</a:t>
            </a:r>
            <a:r>
              <a:rPr lang="en-SG" dirty="0">
                <a:solidFill>
                  <a:srgbClr val="FFFFFF"/>
                </a:solidFill>
                <a:effectLst>
                  <a:glow rad="127000">
                    <a:srgbClr val="000000"/>
                  </a:glow>
                </a:effectLst>
              </a:rPr>
              <a:t>They are joined fast to one another;</a:t>
            </a:r>
          </a:p>
          <a:p>
            <a:r>
              <a:rPr lang="en-SG" dirty="0">
                <a:solidFill>
                  <a:srgbClr val="FFFFFF"/>
                </a:solidFill>
                <a:effectLst>
                  <a:glow rad="127000">
                    <a:srgbClr val="000000"/>
                  </a:glow>
                </a:effectLst>
              </a:rPr>
              <a:t>they cling together and cannot be parted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(41:14-17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284630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His snorting throws out flashes of light; his eyes are like the rays of dawn. </a:t>
            </a:r>
          </a:p>
          <a:p>
            <a:r>
              <a:rPr lang="en-SG" baseline="30000" dirty="0">
                <a:solidFill>
                  <a:srgbClr val="FFFFFF"/>
                </a:solidFill>
                <a:effectLst>
                  <a:glow rad="127000">
                    <a:srgbClr val="000000"/>
                  </a:glow>
                </a:effectLst>
              </a:rPr>
              <a:t>19</a:t>
            </a:r>
            <a:r>
              <a:rPr lang="en-SG" dirty="0">
                <a:solidFill>
                  <a:srgbClr val="FFFFFF"/>
                </a:solidFill>
                <a:effectLst>
                  <a:glow rad="127000">
                    <a:srgbClr val="000000"/>
                  </a:glow>
                </a:effectLst>
              </a:rPr>
              <a:t>Firebrands stream from his mouth; sparks of fire shoot out. </a:t>
            </a:r>
          </a:p>
          <a:p>
            <a:r>
              <a:rPr lang="en-SG" baseline="30000" dirty="0">
                <a:solidFill>
                  <a:srgbClr val="FFFFFF"/>
                </a:solidFill>
                <a:effectLst>
                  <a:glow rad="127000">
                    <a:srgbClr val="000000"/>
                  </a:glow>
                </a:effectLst>
              </a:rPr>
              <a:t>20</a:t>
            </a:r>
            <a:r>
              <a:rPr lang="en-SG" dirty="0">
                <a:solidFill>
                  <a:srgbClr val="FFFFFF"/>
                </a:solidFill>
                <a:effectLst>
                  <a:glow rad="127000">
                    <a:srgbClr val="000000"/>
                  </a:glow>
                </a:effectLst>
              </a:rPr>
              <a:t>Smoke pours from his nostrils as from a boiling pot over a fire of reeds. </a:t>
            </a:r>
          </a:p>
          <a:p>
            <a:r>
              <a:rPr lang="en-SG" baseline="30000" dirty="0">
                <a:solidFill>
                  <a:srgbClr val="FFFFFF"/>
                </a:solidFill>
                <a:effectLst>
                  <a:glow rad="127000">
                    <a:srgbClr val="000000"/>
                  </a:glow>
                </a:effectLst>
              </a:rPr>
              <a:t>21</a:t>
            </a:r>
            <a:r>
              <a:rPr lang="en-SG" dirty="0">
                <a:solidFill>
                  <a:srgbClr val="FFFFFF"/>
                </a:solidFill>
                <a:effectLst>
                  <a:glow rad="127000">
                    <a:srgbClr val="000000"/>
                  </a:glow>
                </a:effectLst>
              </a:rPr>
              <a:t>His breath sets coals ablaze, and flames dart from his mouth</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(41:18-21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08880253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Strength resides in his neck; dismay goes before him. </a:t>
            </a:r>
          </a:p>
          <a:p>
            <a:r>
              <a:rPr lang="en-SG" baseline="30000" dirty="0">
                <a:solidFill>
                  <a:srgbClr val="FFFFFF"/>
                </a:solidFill>
                <a:effectLst>
                  <a:glow rad="127000">
                    <a:srgbClr val="000000"/>
                  </a:glow>
                </a:effectLst>
              </a:rPr>
              <a:t>23</a:t>
            </a:r>
            <a:r>
              <a:rPr lang="en-SG" dirty="0">
                <a:solidFill>
                  <a:srgbClr val="FFFFFF"/>
                </a:solidFill>
                <a:effectLst>
                  <a:glow rad="127000">
                    <a:srgbClr val="000000"/>
                  </a:glow>
                </a:effectLst>
              </a:rPr>
              <a:t>The folds of his flesh are tightly joined;</a:t>
            </a:r>
          </a:p>
          <a:p>
            <a:r>
              <a:rPr lang="en-SG" dirty="0">
                <a:solidFill>
                  <a:srgbClr val="FFFFFF"/>
                </a:solidFill>
                <a:effectLst>
                  <a:glow rad="127000">
                    <a:srgbClr val="000000"/>
                  </a:glow>
                </a:effectLst>
              </a:rPr>
              <a:t>	they are firm and immovable. </a:t>
            </a:r>
          </a:p>
          <a:p>
            <a:r>
              <a:rPr lang="en-SG" baseline="30000" dirty="0">
                <a:solidFill>
                  <a:srgbClr val="FFFFFF"/>
                </a:solidFill>
                <a:effectLst>
                  <a:glow rad="127000">
                    <a:srgbClr val="000000"/>
                  </a:glow>
                </a:effectLst>
              </a:rPr>
              <a:t>24</a:t>
            </a:r>
            <a:r>
              <a:rPr lang="en-SG" dirty="0">
                <a:solidFill>
                  <a:srgbClr val="FFFFFF"/>
                </a:solidFill>
                <a:effectLst>
                  <a:glow rad="127000">
                    <a:srgbClr val="000000"/>
                  </a:glow>
                </a:effectLst>
              </a:rPr>
              <a:t>His chest is hard as rock,</a:t>
            </a:r>
          </a:p>
          <a:p>
            <a:r>
              <a:rPr lang="en-SG" dirty="0">
                <a:solidFill>
                  <a:srgbClr val="FFFFFF"/>
                </a:solidFill>
                <a:effectLst>
                  <a:glow rad="127000">
                    <a:srgbClr val="000000"/>
                  </a:glow>
                </a:effectLst>
              </a:rPr>
              <a:t>hard as a lower millstone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(41:22-24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34579348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When he rises up, the mighty are terrified; </a:t>
            </a:r>
            <a:br>
              <a:rPr lang="en-SG" dirty="0">
                <a:solidFill>
                  <a:srgbClr val="FFFFFF"/>
                </a:solidFill>
                <a:effectLst>
                  <a:glow rad="127000">
                    <a:srgbClr val="000000"/>
                  </a:glow>
                </a:effectLst>
              </a:rPr>
            </a:br>
            <a:r>
              <a:rPr lang="en-SG" dirty="0">
                <a:solidFill>
                  <a:srgbClr val="FFFFFF"/>
                </a:solidFill>
                <a:effectLst>
                  <a:glow rad="127000">
                    <a:srgbClr val="000000"/>
                  </a:glow>
                </a:effectLst>
              </a:rPr>
              <a:t>they retreat before his thrashing. </a:t>
            </a:r>
          </a:p>
          <a:p>
            <a:r>
              <a:rPr lang="en-SG" baseline="30000" dirty="0">
                <a:solidFill>
                  <a:srgbClr val="FFFFFF"/>
                </a:solidFill>
                <a:effectLst>
                  <a:glow rad="127000">
                    <a:srgbClr val="000000"/>
                  </a:glow>
                </a:effectLst>
              </a:rPr>
              <a:t>26</a:t>
            </a:r>
            <a:r>
              <a:rPr lang="en-SG" dirty="0">
                <a:solidFill>
                  <a:srgbClr val="FFFFFF"/>
                </a:solidFill>
                <a:effectLst>
                  <a:glow rad="127000">
                    <a:srgbClr val="000000"/>
                  </a:glow>
                </a:effectLst>
              </a:rPr>
              <a:t>The sword that reaches him has no effect, nor does the spear or the dart or the javelin. </a:t>
            </a:r>
          </a:p>
          <a:p>
            <a:r>
              <a:rPr lang="en-SG" baseline="30000" dirty="0">
                <a:solidFill>
                  <a:srgbClr val="FFFFFF"/>
                </a:solidFill>
                <a:effectLst>
                  <a:glow rad="127000">
                    <a:srgbClr val="000000"/>
                  </a:glow>
                </a:effectLst>
              </a:rPr>
              <a:t>27</a:t>
            </a:r>
            <a:r>
              <a:rPr lang="en-SG" dirty="0">
                <a:solidFill>
                  <a:srgbClr val="FFFFFF"/>
                </a:solidFill>
                <a:effectLst>
                  <a:glow rad="127000">
                    <a:srgbClr val="000000"/>
                  </a:glow>
                </a:effectLst>
              </a:rPr>
              <a:t>Iron he treats like straw</a:t>
            </a:r>
          </a:p>
          <a:p>
            <a:r>
              <a:rPr lang="en-SG" dirty="0">
                <a:solidFill>
                  <a:srgbClr val="FFFFFF"/>
                </a:solidFill>
                <a:effectLst>
                  <a:glow rad="127000">
                    <a:srgbClr val="000000"/>
                  </a:glow>
                </a:effectLst>
              </a:rPr>
              <a:t>and bronze like rotten wood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(41:25-27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465487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340</a:t>
            </a: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lnSpc>
                  <a:spcPct val="100000"/>
                </a:lnSpc>
                <a:defRPr/>
              </a:pPr>
              <a:r>
                <a:rPr lang="en-US" sz="2200" dirty="0">
                  <a:latin typeface="Arial" charset="0"/>
                  <a:cs typeface="Arial" charset="0"/>
                </a:rPr>
                <a:t>Joshua</a:t>
              </a:r>
            </a:p>
            <a:p>
              <a:pPr algn="ctr">
                <a:lnSpc>
                  <a:spcPct val="100000"/>
                </a:lnSpc>
                <a:defRPr/>
              </a:pPr>
              <a:r>
                <a:rPr lang="en-US" sz="2200" dirty="0">
                  <a:latin typeface="Arial" charset="0"/>
                  <a:cs typeface="Arial" charset="0"/>
                </a:rPr>
                <a:t>Judges</a:t>
              </a:r>
            </a:p>
            <a:p>
              <a:pPr algn="ctr">
                <a:lnSpc>
                  <a:spcPct val="100000"/>
                </a:lnSpc>
                <a:defRPr/>
              </a:pPr>
              <a:r>
                <a:rPr lang="en-US" sz="2200" dirty="0">
                  <a:latin typeface="Arial" charset="0"/>
                  <a:cs typeface="Arial" charset="0"/>
                </a:rPr>
                <a:t>Ruth</a:t>
              </a:r>
            </a:p>
            <a:p>
              <a:pPr algn="ctr">
                <a:lnSpc>
                  <a:spcPct val="100000"/>
                </a:lnSpc>
                <a:defRPr/>
              </a:pPr>
              <a:r>
                <a:rPr lang="en-US" sz="2200" dirty="0">
                  <a:latin typeface="Arial" charset="0"/>
                  <a:cs typeface="Arial" charset="0"/>
                </a:rPr>
                <a:t>1 Samuel</a:t>
              </a:r>
            </a:p>
            <a:p>
              <a:pPr algn="ctr">
                <a:lnSpc>
                  <a:spcPct val="100000"/>
                </a:lnSpc>
                <a:defRPr/>
              </a:pPr>
              <a:r>
                <a:rPr lang="en-US" sz="2200" dirty="0">
                  <a:latin typeface="Arial" charset="0"/>
                  <a:cs typeface="Arial" charset="0"/>
                </a:rPr>
                <a:t>2 Samuel</a:t>
              </a:r>
            </a:p>
            <a:p>
              <a:pPr algn="ctr">
                <a:lnSpc>
                  <a:spcPct val="100000"/>
                </a:lnSpc>
                <a:defRPr/>
              </a:pPr>
              <a:r>
                <a:rPr lang="en-US" sz="2200" dirty="0">
                  <a:latin typeface="Arial" charset="0"/>
                  <a:cs typeface="Arial" charset="0"/>
                </a:rPr>
                <a:t>1 Kings</a:t>
              </a:r>
            </a:p>
            <a:p>
              <a:pPr algn="ctr">
                <a:lnSpc>
                  <a:spcPct val="100000"/>
                </a:lnSpc>
                <a:defRPr/>
              </a:pPr>
              <a:r>
                <a:rPr lang="en-US" sz="2200" dirty="0">
                  <a:latin typeface="Arial" charset="0"/>
                  <a:cs typeface="Arial" charset="0"/>
                </a:rPr>
                <a:t>2 Kings</a:t>
              </a:r>
            </a:p>
            <a:p>
              <a:pPr algn="ctr">
                <a:lnSpc>
                  <a:spcPct val="100000"/>
                </a:lnSpc>
                <a:defRPr/>
              </a:pPr>
              <a:r>
                <a:rPr lang="en-US" sz="2200" dirty="0">
                  <a:latin typeface="Arial" charset="0"/>
                  <a:cs typeface="Arial" charset="0"/>
                </a:rPr>
                <a:t>1 Chronicles</a:t>
              </a:r>
            </a:p>
            <a:p>
              <a:pPr algn="ctr">
                <a:lnSpc>
                  <a:spcPct val="100000"/>
                </a:lnSpc>
                <a:defRPr/>
              </a:pPr>
              <a:r>
                <a:rPr lang="en-US" sz="2200" dirty="0">
                  <a:latin typeface="Arial" charset="0"/>
                  <a:cs typeface="Arial" charset="0"/>
                </a:rPr>
                <a:t>2 Chronicles</a:t>
              </a:r>
            </a:p>
            <a:p>
              <a:pPr algn="ctr">
                <a:lnSpc>
                  <a:spcPct val="100000"/>
                </a:lnSpc>
                <a:defRPr/>
              </a:pPr>
              <a:r>
                <a:rPr lang="en-US" sz="2200" dirty="0">
                  <a:latin typeface="Arial" charset="0"/>
                  <a:cs typeface="Arial" charset="0"/>
                </a:rPr>
                <a:t>Ezra</a:t>
              </a:r>
            </a:p>
            <a:p>
              <a:pPr algn="ctr">
                <a:lnSpc>
                  <a:spcPct val="100000"/>
                </a:lnSpc>
                <a:defRPr/>
              </a:pPr>
              <a:r>
                <a:rPr lang="en-US" sz="2200" dirty="0">
                  <a:latin typeface="Arial" charset="0"/>
                  <a:cs typeface="Arial" charset="0"/>
                </a:rPr>
                <a:t>Nehemiah</a:t>
              </a:r>
            </a:p>
            <a:p>
              <a:pPr algn="ctr">
                <a:lnSpc>
                  <a:spcPct val="100000"/>
                </a:lnSpc>
                <a:defRPr/>
              </a:pPr>
              <a:r>
                <a:rPr lang="en-US" sz="2200" dirty="0">
                  <a:latin typeface="Arial" charset="0"/>
                  <a:cs typeface="Arial" charset="0"/>
                </a:rPr>
                <a:t>Esther</a:t>
              </a:r>
            </a:p>
          </p:txBody>
        </p:sp>
        <p:sp>
          <p:nvSpPr>
            <p:cNvPr id="107531" name="Rectangle 5"/>
            <p:cNvSpPr>
              <a:spLocks noChangeArrowheads="1"/>
            </p:cNvSpPr>
            <p:nvPr/>
          </p:nvSpPr>
          <p:spPr bwMode="auto">
            <a:xfrm>
              <a:off x="192"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algn="ctr">
                <a:lnSpc>
                  <a:spcPct val="100000"/>
                </a:lnSpc>
              </a:pPr>
              <a:r>
                <a:rPr lang="en-US" sz="2200" dirty="0">
                  <a:latin typeface="Arial" charset="0"/>
                  <a:cs typeface="Arial" charset="0"/>
                </a:rPr>
                <a:t>Genesis</a:t>
              </a:r>
            </a:p>
            <a:p>
              <a:pPr algn="ctr">
                <a:lnSpc>
                  <a:spcPct val="100000"/>
                </a:lnSpc>
              </a:pPr>
              <a:r>
                <a:rPr lang="en-US" sz="2200" dirty="0">
                  <a:latin typeface="Arial" charset="0"/>
                  <a:cs typeface="Arial" charset="0"/>
                </a:rPr>
                <a:t>Exodus</a:t>
              </a:r>
            </a:p>
            <a:p>
              <a:pPr algn="ctr">
                <a:lnSpc>
                  <a:spcPct val="100000"/>
                </a:lnSpc>
              </a:pPr>
              <a:r>
                <a:rPr lang="en-US" sz="2200" dirty="0">
                  <a:latin typeface="Arial" charset="0"/>
                  <a:cs typeface="Arial" charset="0"/>
                </a:rPr>
                <a:t>Leviticus</a:t>
              </a:r>
            </a:p>
            <a:p>
              <a:pPr algn="ctr">
                <a:lnSpc>
                  <a:spcPct val="100000"/>
                </a:lnSpc>
              </a:pPr>
              <a:r>
                <a:rPr lang="en-US" sz="2200" dirty="0">
                  <a:latin typeface="Arial" charset="0"/>
                  <a:cs typeface="Arial" charset="0"/>
                </a:rPr>
                <a:t>Numbers</a:t>
              </a:r>
            </a:p>
            <a:p>
              <a:pPr algn="ctr">
                <a:lnSpc>
                  <a:spcPct val="100000"/>
                </a:lnSpc>
              </a:pPr>
              <a:r>
                <a:rPr lang="en-US" sz="2200" dirty="0">
                  <a:latin typeface="Arial" charset="0"/>
                  <a:cs typeface="Arial" charset="0"/>
                </a:rPr>
                <a:t>Deuteronomy</a:t>
              </a: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History</a:t>
              </a: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algn="ctr">
                <a:lnSpc>
                  <a:spcPct val="100000"/>
                </a:lnSpc>
              </a:pPr>
              <a:r>
                <a:rPr lang="en-US" sz="2200" dirty="0">
                  <a:latin typeface="Arial" charset="0"/>
                  <a:cs typeface="Arial" charset="0"/>
                </a:rPr>
                <a:t>Isaiah</a:t>
              </a:r>
            </a:p>
            <a:p>
              <a:pPr algn="ctr">
                <a:lnSpc>
                  <a:spcPct val="100000"/>
                </a:lnSpc>
              </a:pPr>
              <a:r>
                <a:rPr lang="en-US" sz="2200" dirty="0">
                  <a:latin typeface="Arial" charset="0"/>
                  <a:cs typeface="Arial" charset="0"/>
                </a:rPr>
                <a:t>Jeremiah</a:t>
              </a:r>
            </a:p>
            <a:p>
              <a:pPr algn="ctr">
                <a:lnSpc>
                  <a:spcPct val="100000"/>
                </a:lnSpc>
              </a:pPr>
              <a:r>
                <a:rPr lang="en-US" sz="2200" dirty="0">
                  <a:latin typeface="Arial" charset="0"/>
                  <a:cs typeface="Arial" charset="0"/>
                </a:rPr>
                <a:t>Lamentations</a:t>
              </a:r>
            </a:p>
            <a:p>
              <a:pPr algn="ctr">
                <a:lnSpc>
                  <a:spcPct val="100000"/>
                </a:lnSpc>
              </a:pPr>
              <a:r>
                <a:rPr lang="en-US" sz="2200" dirty="0">
                  <a:latin typeface="Arial" charset="0"/>
                  <a:cs typeface="Arial" charset="0"/>
                </a:rPr>
                <a:t>Ezekiel</a:t>
              </a:r>
            </a:p>
            <a:p>
              <a:pPr algn="ctr">
                <a:lnSpc>
                  <a:spcPct val="100000"/>
                </a:lnSpc>
              </a:pPr>
              <a:r>
                <a:rPr lang="en-US" sz="2200" dirty="0">
                  <a:latin typeface="Arial" charset="0"/>
                  <a:cs typeface="Arial" charset="0"/>
                </a:rPr>
                <a:t>Daniel</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a:lnSpc>
                  <a:spcPct val="100000"/>
                </a:lnSpc>
              </a:pPr>
              <a:r>
                <a:rPr lang="en-US" sz="2200">
                  <a:latin typeface="Arial" charset="0"/>
                  <a:cs typeface="Arial" charset="0"/>
                </a:rPr>
                <a:t>Hosea</a:t>
              </a:r>
            </a:p>
            <a:p>
              <a:pPr algn="ctr">
                <a:lnSpc>
                  <a:spcPct val="100000"/>
                </a:lnSpc>
              </a:pPr>
              <a:r>
                <a:rPr lang="en-US" sz="2200">
                  <a:latin typeface="Arial" charset="0"/>
                  <a:cs typeface="Arial" charset="0"/>
                </a:rPr>
                <a:t>Joel</a:t>
              </a:r>
            </a:p>
            <a:p>
              <a:pPr algn="ctr">
                <a:lnSpc>
                  <a:spcPct val="100000"/>
                </a:lnSpc>
              </a:pPr>
              <a:r>
                <a:rPr lang="en-US" sz="2200">
                  <a:latin typeface="Arial" charset="0"/>
                  <a:cs typeface="Arial" charset="0"/>
                </a:rPr>
                <a:t>Amos</a:t>
              </a:r>
            </a:p>
            <a:p>
              <a:pPr algn="ctr">
                <a:lnSpc>
                  <a:spcPct val="100000"/>
                </a:lnSpc>
              </a:pPr>
              <a:r>
                <a:rPr lang="en-US" sz="2200">
                  <a:latin typeface="Arial" charset="0"/>
                  <a:cs typeface="Arial" charset="0"/>
                </a:rPr>
                <a:t>Obadiah</a:t>
              </a:r>
            </a:p>
            <a:p>
              <a:pPr algn="ctr">
                <a:lnSpc>
                  <a:spcPct val="100000"/>
                </a:lnSpc>
              </a:pPr>
              <a:r>
                <a:rPr lang="en-US" sz="2200">
                  <a:latin typeface="Arial" charset="0"/>
                  <a:cs typeface="Arial" charset="0"/>
                </a:rPr>
                <a:t>Jonah</a:t>
              </a:r>
            </a:p>
            <a:p>
              <a:pPr algn="ctr">
                <a:lnSpc>
                  <a:spcPct val="100000"/>
                </a:lnSpc>
              </a:pPr>
              <a:r>
                <a:rPr lang="en-US" sz="2200">
                  <a:latin typeface="Arial" charset="0"/>
                  <a:cs typeface="Arial" charset="0"/>
                </a:rPr>
                <a:t>Micah</a:t>
              </a:r>
            </a:p>
            <a:p>
              <a:pPr algn="ctr">
                <a:lnSpc>
                  <a:spcPct val="100000"/>
                </a:lnSpc>
              </a:pPr>
              <a:r>
                <a:rPr lang="en-US" sz="2200">
                  <a:latin typeface="Arial" charset="0"/>
                  <a:cs typeface="Arial" charset="0"/>
                </a:rPr>
                <a:t>Nahum</a:t>
              </a:r>
            </a:p>
            <a:p>
              <a:pPr algn="ctr">
                <a:lnSpc>
                  <a:spcPct val="100000"/>
                </a:lnSpc>
              </a:pPr>
              <a:r>
                <a:rPr lang="en-US" sz="2200">
                  <a:latin typeface="Arial" charset="0"/>
                  <a:cs typeface="Arial" charset="0"/>
                </a:rPr>
                <a:t>Habakkuk</a:t>
              </a:r>
            </a:p>
            <a:p>
              <a:pPr algn="ctr">
                <a:lnSpc>
                  <a:spcPct val="100000"/>
                </a:lnSpc>
              </a:pPr>
              <a:r>
                <a:rPr lang="en-US" sz="2200">
                  <a:latin typeface="Arial" charset="0"/>
                  <a:cs typeface="Arial" charset="0"/>
                </a:rPr>
                <a:t>Zephaniah</a:t>
              </a:r>
            </a:p>
            <a:p>
              <a:pPr algn="ctr">
                <a:lnSpc>
                  <a:spcPct val="100000"/>
                </a:lnSpc>
              </a:pPr>
              <a:r>
                <a:rPr lang="en-US" sz="2200">
                  <a:latin typeface="Arial" charset="0"/>
                  <a:cs typeface="Arial" charset="0"/>
                </a:rPr>
                <a:t>Haggai</a:t>
              </a:r>
            </a:p>
            <a:p>
              <a:pPr algn="ctr">
                <a:lnSpc>
                  <a:spcPct val="100000"/>
                </a:lnSpc>
              </a:pPr>
              <a:r>
                <a:rPr lang="en-US" sz="2200">
                  <a:latin typeface="Arial" charset="0"/>
                  <a:cs typeface="Arial" charset="0"/>
                </a:rPr>
                <a:t>Zechariah</a:t>
              </a:r>
            </a:p>
            <a:p>
              <a:pPr algn="ctr">
                <a:lnSpc>
                  <a:spcPct val="100000"/>
                </a:lnSpc>
              </a:pPr>
              <a:r>
                <a:rPr lang="en-US" sz="2200">
                  <a:latin typeface="Arial" charset="0"/>
                  <a:cs typeface="Arial" charset="0"/>
                </a:rPr>
                <a:t>Malachi</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Prophecy</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algn="ctr">
              <a:lnSpc>
                <a:spcPct val="100000"/>
              </a:lnSpc>
            </a:pPr>
            <a:r>
              <a:rPr lang="en-US" sz="3200">
                <a:solidFill>
                  <a:srgbClr val="FF0066"/>
                </a:solidFill>
                <a:latin typeface="Arial" charset="0"/>
                <a:cs typeface="Arial" charset="0"/>
              </a:rPr>
              <a:t>POETRY</a:t>
            </a:r>
          </a:p>
          <a:p>
            <a:pPr algn="ctr">
              <a:lnSpc>
                <a:spcPct val="100000"/>
              </a:lnSpc>
            </a:pPr>
            <a:r>
              <a:rPr lang="en-US" sz="3200">
                <a:solidFill>
                  <a:srgbClr val="3333FF"/>
                </a:solidFill>
                <a:latin typeface="Arial" charset="0"/>
                <a:cs typeface="Arial" charset="0"/>
              </a:rPr>
              <a:t>Job</a:t>
            </a:r>
          </a:p>
          <a:p>
            <a:pPr algn="ctr">
              <a:lnSpc>
                <a:spcPct val="100000"/>
              </a:lnSpc>
            </a:pPr>
            <a:r>
              <a:rPr lang="en-US" sz="3200">
                <a:latin typeface="Arial" charset="0"/>
                <a:cs typeface="Arial" charset="0"/>
              </a:rPr>
              <a:t>Psalms</a:t>
            </a:r>
          </a:p>
          <a:p>
            <a:pPr algn="ctr">
              <a:lnSpc>
                <a:spcPct val="100000"/>
              </a:lnSpc>
            </a:pPr>
            <a:r>
              <a:rPr lang="en-US" sz="3200">
                <a:solidFill>
                  <a:srgbClr val="3333FF"/>
                </a:solidFill>
                <a:latin typeface="Arial" charset="0"/>
                <a:cs typeface="Arial" charset="0"/>
              </a:rPr>
              <a:t>Proverbs</a:t>
            </a:r>
          </a:p>
          <a:p>
            <a:pPr algn="ctr">
              <a:lnSpc>
                <a:spcPct val="100000"/>
              </a:lnSpc>
            </a:pPr>
            <a:r>
              <a:rPr lang="en-US" sz="3200">
                <a:solidFill>
                  <a:srgbClr val="3333FF"/>
                </a:solidFill>
                <a:latin typeface="Arial" charset="0"/>
                <a:cs typeface="Arial" charset="0"/>
              </a:rPr>
              <a:t>Ecclesiastes</a:t>
            </a:r>
          </a:p>
          <a:p>
            <a:pPr algn="ctr">
              <a:lnSpc>
                <a:spcPct val="100000"/>
              </a:lnSpc>
            </a:pPr>
            <a:r>
              <a:rPr lang="en-US" sz="3200">
                <a:latin typeface="Arial" charset="0"/>
                <a:cs typeface="Arial" charset="0"/>
              </a:rPr>
              <a:t>Song of Solomon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Arrows do not make him flee;</a:t>
            </a:r>
          </a:p>
          <a:p>
            <a:r>
              <a:rPr lang="en-SG" dirty="0">
                <a:solidFill>
                  <a:srgbClr val="FFFFFF"/>
                </a:solidFill>
                <a:effectLst>
                  <a:glow rad="127000">
                    <a:srgbClr val="000000"/>
                  </a:glow>
                </a:effectLst>
              </a:rPr>
              <a:t>		slingstones are like chaff to him. </a:t>
            </a:r>
          </a:p>
          <a:p>
            <a:r>
              <a:rPr lang="en-SG" baseline="30000" dirty="0">
                <a:solidFill>
                  <a:srgbClr val="FFFFFF"/>
                </a:solidFill>
                <a:effectLst>
                  <a:glow rad="127000">
                    <a:srgbClr val="000000"/>
                  </a:glow>
                </a:effectLst>
              </a:rPr>
              <a:t>29</a:t>
            </a:r>
            <a:r>
              <a:rPr lang="en-SG" dirty="0">
                <a:solidFill>
                  <a:srgbClr val="FFFFFF"/>
                </a:solidFill>
                <a:effectLst>
                  <a:glow rad="127000">
                    <a:srgbClr val="000000"/>
                  </a:glow>
                </a:effectLst>
              </a:rPr>
              <a:t>A club seems to him but a piece of straw;</a:t>
            </a:r>
          </a:p>
          <a:p>
            <a:r>
              <a:rPr lang="en-SG" dirty="0">
                <a:solidFill>
                  <a:srgbClr val="FFFFFF"/>
                </a:solidFill>
                <a:effectLst>
                  <a:glow rad="127000">
                    <a:srgbClr val="000000"/>
                  </a:glow>
                </a:effectLst>
              </a:rPr>
              <a:t>he laughs at the rattling of the lance. </a:t>
            </a:r>
          </a:p>
          <a:p>
            <a:r>
              <a:rPr lang="en-SG" baseline="30000" dirty="0">
                <a:solidFill>
                  <a:srgbClr val="FFFFFF"/>
                </a:solidFill>
                <a:effectLst>
                  <a:glow rad="127000">
                    <a:srgbClr val="000000"/>
                  </a:glow>
                </a:effectLst>
              </a:rPr>
              <a:t>30</a:t>
            </a:r>
            <a:r>
              <a:rPr lang="en-SG" dirty="0">
                <a:solidFill>
                  <a:srgbClr val="FFFFFF"/>
                </a:solidFill>
                <a:effectLst>
                  <a:glow rad="127000">
                    <a:srgbClr val="000000"/>
                  </a:glow>
                </a:effectLst>
              </a:rPr>
              <a:t>His undersides are jagged potsherds, leaving a trail in the mud like a threshing sledge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(41:28-30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33750924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He makes the depths churn like a boiling caldron</a:t>
            </a:r>
          </a:p>
          <a:p>
            <a:r>
              <a:rPr lang="en-SG" dirty="0">
                <a:solidFill>
                  <a:srgbClr val="FFFFFF"/>
                </a:solidFill>
                <a:effectLst>
                  <a:glow rad="127000">
                    <a:srgbClr val="000000"/>
                  </a:glow>
                </a:effectLst>
              </a:rPr>
              <a:t>and stirs up the sea like a pot of ointment. </a:t>
            </a:r>
          </a:p>
          <a:p>
            <a:r>
              <a:rPr lang="en-SG" baseline="30000" dirty="0">
                <a:solidFill>
                  <a:srgbClr val="FFFFFF"/>
                </a:solidFill>
                <a:effectLst>
                  <a:glow rad="127000">
                    <a:srgbClr val="000000"/>
                  </a:glow>
                </a:effectLst>
              </a:rPr>
              <a:t>32</a:t>
            </a:r>
            <a:r>
              <a:rPr lang="en-SG" dirty="0">
                <a:solidFill>
                  <a:srgbClr val="FFFFFF"/>
                </a:solidFill>
                <a:effectLst>
                  <a:glow rad="127000">
                    <a:srgbClr val="000000"/>
                  </a:glow>
                </a:effectLst>
              </a:rPr>
              <a:t>Behind him he leaves a glistening wake; one would think the deep had white hair</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(41:31-32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65596920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Nothing on earth is his equal—</a:t>
            </a:r>
            <a:br>
              <a:rPr lang="en-SG" dirty="0">
                <a:solidFill>
                  <a:srgbClr val="FFFFFF"/>
                </a:solidFill>
                <a:effectLst>
                  <a:glow rad="127000">
                    <a:srgbClr val="000000"/>
                  </a:glow>
                </a:effectLst>
              </a:rPr>
            </a:br>
            <a:r>
              <a:rPr lang="en-SG" dirty="0">
                <a:solidFill>
                  <a:srgbClr val="FFFFFF"/>
                </a:solidFill>
                <a:effectLst>
                  <a:glow rad="127000">
                    <a:srgbClr val="000000"/>
                  </a:glow>
                </a:effectLst>
              </a:rPr>
              <a:t>a creature without fear. </a:t>
            </a:r>
          </a:p>
          <a:p>
            <a:r>
              <a:rPr lang="en-SG" baseline="30000" dirty="0">
                <a:solidFill>
                  <a:srgbClr val="FFFFFF"/>
                </a:solidFill>
                <a:effectLst>
                  <a:glow rad="127000">
                    <a:srgbClr val="000000"/>
                  </a:glow>
                </a:effectLst>
              </a:rPr>
              <a:t>34</a:t>
            </a:r>
            <a:r>
              <a:rPr lang="en-SG" dirty="0">
                <a:solidFill>
                  <a:srgbClr val="FFFFFF"/>
                </a:solidFill>
                <a:effectLst>
                  <a:glow rad="127000">
                    <a:srgbClr val="000000"/>
                  </a:glow>
                </a:effectLst>
              </a:rPr>
              <a:t>He looks down on all that are haughty;</a:t>
            </a:r>
          </a:p>
          <a:p>
            <a:r>
              <a:rPr lang="en-SG" dirty="0">
                <a:solidFill>
                  <a:srgbClr val="FFFFFF"/>
                </a:solidFill>
                <a:effectLst>
                  <a:glow rad="127000">
                    <a:srgbClr val="000000"/>
                  </a:glow>
                </a:effectLst>
              </a:rPr>
              <a:t>he is king over all that are proud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(41:33-34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57962791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 Mythical Sea Monster</a:t>
                  </a: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2538" name="Rectangle 35"/>
            <p:cNvSpPr>
              <a:spLocks noChangeArrowheads="1"/>
            </p:cNvSpPr>
            <p:nvPr/>
          </p:nvSpPr>
          <p:spPr bwMode="auto">
            <a:xfrm>
              <a:off x="1254" y="1152"/>
              <a:ext cx="1959"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a:solidFill>
                    <a:schemeClr val="tx1"/>
                  </a:solidFill>
                </a:rPr>
                <a:t>Rowold, Harris, Smick, Pope, Tur-Sinai, Martens, &amp;  MacKenzie</a:t>
              </a:r>
            </a:p>
            <a:p>
              <a:pPr marL="228600" indent="-228600" eaLnBrk="0" hangingPunct="0">
                <a:lnSpc>
                  <a:spcPct val="100000"/>
                </a:lnSpc>
                <a:buFont typeface="Wingdings" charset="0"/>
                <a:buChar char="Ø"/>
              </a:pPr>
              <a:r>
                <a:rPr lang="en-US" sz="2400" b="1">
                  <a:solidFill>
                    <a:schemeClr val="tx1"/>
                  </a:solidFill>
                </a:rPr>
                <a:t>Possibly the 7-headed monster Lotan found in Ugaritic poetry</a:t>
              </a:r>
            </a:p>
            <a:p>
              <a:pPr marL="228600" indent="-228600" eaLnBrk="0" hangingPunct="0">
                <a:lnSpc>
                  <a:spcPct val="100000"/>
                </a:lnSpc>
                <a:buFont typeface="Wingdings" charset="0"/>
                <a:buChar char="Ø"/>
              </a:pPr>
              <a:r>
                <a:rPr lang="en-US" sz="2400" b="1">
                  <a:solidFill>
                    <a:schemeClr val="tx1"/>
                  </a:solidFill>
                </a:rPr>
                <a:t>Other texts refer to Leviathan as a 7-headed mythological monster (Job 3:8; Ps. 74:14)</a:t>
              </a: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Leviathan in Job 41 is an actual animal in the detailed description of its body (41:1-3, 12-17, 22-25, 30, 33), ferocity (41:1-34), &amp; aquatic habitat (41:1, 7, 30-32).  </a:t>
              </a:r>
            </a:p>
            <a:p>
              <a:pPr marL="228600" indent="-228600" eaLnBrk="0" hangingPunct="0">
                <a:lnSpc>
                  <a:spcPct val="100000"/>
                </a:lnSpc>
                <a:buFont typeface="Wingdings" charset="0"/>
                <a:buChar char="Ø"/>
              </a:pPr>
              <a:r>
                <a:rPr lang="en-US" sz="2400" b="1" dirty="0">
                  <a:solidFill>
                    <a:schemeClr val="tx1"/>
                  </a:solidFill>
                </a:rPr>
                <a:t>The preceding context describes literal animals (esp. </a:t>
              </a:r>
              <a:r>
                <a:rPr lang="ru-RU" sz="2400" b="1" dirty="0">
                  <a:solidFill>
                    <a:schemeClr val="tx1"/>
                  </a:solidFill>
                </a:rPr>
                <a:t>"</a:t>
              </a:r>
              <a:r>
                <a:rPr lang="en-US" sz="2400" b="1" dirty="0">
                  <a:solidFill>
                    <a:schemeClr val="tx1"/>
                  </a:solidFill>
                </a:rPr>
                <a:t>which I made along with you,</a:t>
              </a:r>
              <a:r>
                <a:rPr lang="ru-RU" sz="2400" b="1" dirty="0">
                  <a:solidFill>
                    <a:schemeClr val="tx1"/>
                  </a:solidFill>
                </a:rPr>
                <a:t>"</a:t>
              </a:r>
              <a:r>
                <a:rPr lang="en-US" sz="2400" b="1" dirty="0">
                  <a:solidFill>
                    <a:schemeClr val="tx1"/>
                  </a:solidFill>
                </a:rPr>
                <a:t> 40:15a)</a:t>
              </a:r>
            </a:p>
            <a:p>
              <a:pPr marL="228600" indent="-228600" eaLnBrk="0" hangingPunct="0">
                <a:lnSpc>
                  <a:spcPct val="100000"/>
                </a:lnSpc>
                <a:buFont typeface="Wingdings" charset="0"/>
                <a:buChar char="Ø"/>
              </a:pPr>
              <a:r>
                <a:rPr lang="en-US" sz="2400" b="1" dirty="0">
                  <a:solidFill>
                    <a:schemeClr val="tx1"/>
                  </a:solidFill>
                </a:rPr>
                <a:t>What would God prove to Job about His power over a fanciful creature?</a:t>
              </a: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1905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3" y="1772816"/>
            <a:ext cx="3456385" cy="508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2532" name="Rectangle 62"/>
          <p:cNvSpPr>
            <a:spLocks noChangeArrowheads="1"/>
          </p:cNvSpPr>
          <p:nvPr/>
        </p:nvSpPr>
        <p:spPr bwMode="auto">
          <a:xfrm>
            <a:off x="9525" y="4343884"/>
            <a:ext cx="1908175" cy="251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en-US" sz="3600" b="1" dirty="0">
                <a:solidFill>
                  <a:srgbClr val="FFFFFF"/>
                </a:solidFill>
                <a:effectLst>
                  <a:outerShdw blurRad="38100" dist="38100" dir="2700000" algn="tl">
                    <a:srgbClr val="000000"/>
                  </a:outerShdw>
                </a:effectLst>
                <a:cs typeface="Times New Roman" charset="0"/>
              </a:rPr>
              <a:t>Whale</a:t>
            </a:r>
            <a:endParaRPr lang="en-US" sz="2400" b="1" dirty="0">
              <a:solidFill>
                <a:srgbClr val="FFFFFF"/>
              </a:solidFill>
              <a:effectLst>
                <a:outerShdw blurRad="38100" dist="38100" dir="2700000" algn="tl">
                  <a:srgbClr val="000000"/>
                </a:outerShdw>
              </a:effectLst>
              <a:cs typeface="Times New Roman" charset="0"/>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rgbClr val="FFFFFF"/>
                </a:solidFill>
                <a:effectLst>
                  <a:glow rad="228600">
                    <a:schemeClr val="tx1">
                      <a:alpha val="75000"/>
                    </a:schemeClr>
                  </a:glow>
                </a:effectLst>
              </a:rPr>
              <a:t>Driver, Aquinas, NEB</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Aquatic nature (41:1, 7)</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Parallel in Psalm 104:26 which refers to the sea where </a:t>
            </a: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ships go to &amp; fro, &amp; the leviathan, which you formed to frolic there.</a:t>
            </a:r>
            <a:r>
              <a:rPr lang="ru-RU" sz="2800" b="1" dirty="0">
                <a:solidFill>
                  <a:srgbClr val="FFFFFF"/>
                </a:solidFill>
                <a:effectLst>
                  <a:glow rad="228600">
                    <a:schemeClr val="tx1">
                      <a:alpha val="75000"/>
                    </a:schemeClr>
                  </a:glow>
                </a:effectLst>
              </a:rPr>
              <a:t>"</a:t>
            </a:r>
            <a:endParaRPr lang="en-US" sz="2800" b="1" dirty="0">
              <a:solidFill>
                <a:srgbClr val="FFFFFF"/>
              </a:solidFill>
              <a:effectLst>
                <a:glow rad="228600">
                  <a:schemeClr val="tx1">
                    <a:alpha val="75000"/>
                  </a:schemeClr>
                </a:glow>
              </a:effectLst>
            </a:endParaRP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I will not fail to speak of his limbs</a:t>
            </a:r>
            <a:r>
              <a:rPr lang="ru-RU" altLang="ja-JP" sz="2800" b="1" dirty="0">
                <a:solidFill>
                  <a:srgbClr val="FFFFFF"/>
                </a:solidFill>
                <a:effectLst>
                  <a:glow rad="228600">
                    <a:schemeClr val="tx1">
                      <a:alpha val="75000"/>
                    </a:schemeClr>
                  </a:glow>
                </a:effectLst>
              </a:rPr>
              <a:t>"</a:t>
            </a:r>
            <a:r>
              <a:rPr lang="en-US" altLang="ja-JP" sz="2800" b="1" dirty="0">
                <a:solidFill>
                  <a:srgbClr val="FFFFFF"/>
                </a:solidFill>
                <a:effectLst>
                  <a:glow rad="228600">
                    <a:schemeClr val="tx1">
                      <a:alpha val="75000"/>
                    </a:schemeClr>
                  </a:glow>
                </a:effectLst>
              </a:rPr>
              <a:t> (41:12)</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Jagged undersides leave a trail in the mud (41:30) does not apply to a whale </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Driver excludes the ferocity of Job 41:9-11 from his discussion (whales are not as ferocious as the Leviathan)</a:t>
            </a:r>
          </a:p>
        </p:txBody>
      </p:sp>
    </p:spTree>
    <p:extLst>
      <p:ext uri="{BB962C8B-B14F-4D97-AF65-F5344CB8AC3E}">
        <p14:creationId xmlns:p14="http://schemas.microsoft.com/office/powerpoint/2010/main" val="6892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defRPr/>
                </a:pPr>
                <a:r>
                  <a:rPr lang="en-US" sz="1400" b="1" dirty="0">
                    <a:solidFill>
                      <a:schemeClr val="tx1"/>
                    </a:solidFill>
                    <a:effectLst>
                      <a:glow rad="139700">
                        <a:srgbClr val="FFFFFF">
                          <a:alpha val="88000"/>
                        </a:srgbClr>
                      </a:glow>
                    </a:effectLst>
                  </a:rPr>
                  <a:t> </a:t>
                </a:r>
              </a:p>
              <a:p>
                <a:pPr eaLnBrk="0" hangingPunct="0">
                  <a:lnSpc>
                    <a:spcPct val="100000"/>
                  </a:lnSpc>
                  <a:defRPr/>
                </a:pPr>
                <a:r>
                  <a:rPr lang="en-US" sz="3600" b="1" dirty="0">
                    <a:solidFill>
                      <a:srgbClr val="FFFFFF"/>
                    </a:solidFill>
                    <a:effectLst>
                      <a:glow rad="139700">
                        <a:schemeClr val="tx1">
                          <a:alpha val="88000"/>
                        </a:schemeClr>
                      </a:glow>
                    </a:effectLst>
                  </a:rPr>
                  <a:t>Dolphin</a:t>
                </a:r>
                <a:endParaRPr lang="en-US" sz="2400" b="1" dirty="0">
                  <a:solidFill>
                    <a:srgbClr val="FFFFFF"/>
                  </a:solidFill>
                  <a:effectLst>
                    <a:glow rad="139700">
                      <a:schemeClr val="tx1">
                        <a:alpha val="88000"/>
                      </a:schemeClr>
                    </a:glow>
                  </a:effectLst>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Eerdmans (</a:t>
                </a:r>
                <a:r>
                  <a:rPr lang="en-US" sz="2800" b="1" i="1" dirty="0">
                    <a:solidFill>
                      <a:schemeClr val="tx1"/>
                    </a:solidFill>
                  </a:rPr>
                  <a:t>Studies in Job</a:t>
                </a:r>
                <a:r>
                  <a:rPr lang="en-US" sz="2800" b="1" dirty="0">
                    <a:solidFill>
                      <a:schemeClr val="tx1"/>
                    </a:solidFill>
                  </a:rPr>
                  <a:t>, 27f.)</a:t>
                </a:r>
              </a:p>
              <a:p>
                <a:pPr marL="228600" indent="-228600" eaLnBrk="0" hangingPunct="0">
                  <a:lnSpc>
                    <a:spcPct val="100000"/>
                  </a:lnSpc>
                  <a:buFont typeface="Wingdings" charset="0"/>
                  <a:buChar char="Ø"/>
                </a:pPr>
                <a:r>
                  <a:rPr lang="en-US" sz="2800" b="1" dirty="0">
                    <a:solidFill>
                      <a:schemeClr val="tx1"/>
                    </a:solidFill>
                  </a:rPr>
                  <a:t>Same support as for whale above</a:t>
                </a: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a:solidFill>
                      <a:schemeClr val="tx1"/>
                    </a:solidFill>
                  </a:rPr>
                  <a:t>Each deficiency of the whale view above has even greater weight when applied to a dolphin</a:t>
                </a:r>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3542"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44" y="3681295"/>
            <a:ext cx="4779950" cy="3195680"/>
          </a:xfrm>
          <a:prstGeom prst="rect">
            <a:avLst/>
          </a:prstGeom>
        </p:spPr>
      </p:pic>
      <p:pic>
        <p:nvPicPr>
          <p:cNvPr id="2" name="Picture 1"/>
          <p:cNvPicPr>
            <a:picLocks noChangeAspect="1"/>
          </p:cNvPicPr>
          <p:nvPr/>
        </p:nvPicPr>
        <p:blipFill>
          <a:blip r:embed="rId5"/>
          <a:stretch>
            <a:fillRect/>
          </a:stretch>
        </p:blipFill>
        <p:spPr>
          <a:xfrm>
            <a:off x="107504" y="3501008"/>
            <a:ext cx="4778896" cy="3185931"/>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b="1" dirty="0"/>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Most interpreters: Archer, Zuck, </a:t>
                </a:r>
                <a:r>
                  <a:rPr lang="en-US" sz="2400" b="1" dirty="0" err="1"/>
                  <a:t>Smick</a:t>
                </a:r>
                <a:r>
                  <a:rPr lang="en-US" sz="2400" b="1" dirty="0"/>
                  <a:t>, </a:t>
                </a:r>
                <a:r>
                  <a:rPr lang="en-US" sz="2400" b="1" dirty="0" err="1"/>
                  <a:t>Dhorme</a:t>
                </a:r>
                <a:r>
                  <a:rPr lang="en-US" sz="2400" b="1" dirty="0"/>
                  <a:t>, </a:t>
                </a:r>
                <a:r>
                  <a:rPr lang="en-US" sz="2400" b="1" dirty="0" err="1"/>
                  <a:t>Freehof</a:t>
                </a:r>
                <a:r>
                  <a:rPr lang="en-US" sz="2400" b="1" dirty="0"/>
                  <a:t>, </a:t>
                </a:r>
                <a:r>
                  <a:rPr lang="en-US" sz="2400" b="1" dirty="0" err="1"/>
                  <a:t>Delitzsch</a:t>
                </a:r>
                <a:r>
                  <a:rPr lang="en-US" sz="2400" b="1" dirty="0"/>
                  <a:t>, Payne, Ellison, </a:t>
                </a:r>
                <a:r>
                  <a:rPr lang="en-US" sz="2400" b="1" dirty="0" err="1"/>
                  <a:t>Bodenheimer</a:t>
                </a:r>
                <a:r>
                  <a:rPr lang="en-US" sz="2400" b="1" dirty="0"/>
                  <a:t> </a:t>
                </a:r>
              </a:p>
              <a:p>
                <a:pPr marL="228600" indent="-228600" eaLnBrk="0" hangingPunct="0">
                  <a:lnSpc>
                    <a:spcPct val="100000"/>
                  </a:lnSpc>
                  <a:buFont typeface="Wingdings" charset="0"/>
                  <a:buChar char="Ø"/>
                </a:pPr>
                <a:r>
                  <a:rPr lang="en-US" sz="2400" b="1" dirty="0"/>
                  <a:t>ferocious jaw (41:2, 5, 14) </a:t>
                </a:r>
              </a:p>
              <a:p>
                <a:pPr marL="228600" indent="-228600" eaLnBrk="0" hangingPunct="0">
                  <a:lnSpc>
                    <a:spcPct val="100000"/>
                  </a:lnSpc>
                  <a:buFont typeface="Wingdings" charset="0"/>
                  <a:buChar char="Ø"/>
                </a:pPr>
                <a:r>
                  <a:rPr lang="en-US" sz="2400" b="1" dirty="0"/>
                  <a:t>difficult to capture (41:6)</a:t>
                </a:r>
              </a:p>
              <a:p>
                <a:pPr marL="228600" indent="-228600" eaLnBrk="0" hangingPunct="0">
                  <a:lnSpc>
                    <a:spcPct val="100000"/>
                  </a:lnSpc>
                  <a:buFont typeface="Wingdings" charset="0"/>
                  <a:buChar char="Ø"/>
                </a:pPr>
                <a:r>
                  <a:rPr lang="en-US" sz="2400" b="1" dirty="0"/>
                  <a:t>tough skin (41:13-17, 23)</a:t>
                </a:r>
              </a:p>
              <a:p>
                <a:pPr marL="228600" indent="-228600" eaLnBrk="0" hangingPunct="0">
                  <a:lnSpc>
                    <a:spcPct val="100000"/>
                  </a:lnSpc>
                  <a:buFont typeface="Wingdings" charset="0"/>
                  <a:buChar char="Ø"/>
                </a:pPr>
                <a:r>
                  <a:rPr lang="en-US" sz="2400" b="1" dirty="0"/>
                  <a:t>scales (41:15-17)</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Crocodiles do not have strong limbs (41:12)</a:t>
                </a:r>
              </a:p>
              <a:p>
                <a:pPr marL="228600" indent="-228600" eaLnBrk="0" hangingPunct="0">
                  <a:lnSpc>
                    <a:spcPct val="100000"/>
                  </a:lnSpc>
                  <a:buFont typeface="Wingdings" charset="0"/>
                  <a:buChar char="Ø"/>
                </a:pPr>
                <a:r>
                  <a:rPr lang="en-US" sz="2400" b="1" dirty="0"/>
                  <a:t>Zuck admits crocodiles can be harpooned (</a:t>
                </a:r>
                <a:r>
                  <a:rPr lang="en-US" sz="2400" b="1" i="1" dirty="0"/>
                  <a:t>BKC</a:t>
                </a:r>
                <a:r>
                  <a:rPr lang="en-US" sz="2400" b="1" dirty="0"/>
                  <a:t>, 771), but not Leviathan (41:7, 26-29)</a:t>
                </a:r>
              </a:p>
              <a:p>
                <a:pPr marL="228600" indent="-228600" eaLnBrk="0" hangingPunct="0">
                  <a:lnSpc>
                    <a:spcPct val="100000"/>
                  </a:lnSpc>
                  <a:buFont typeface="Wingdings" charset="0"/>
                  <a:buChar char="Ø"/>
                </a:pPr>
                <a:r>
                  <a:rPr lang="en-US" sz="2400" b="1" dirty="0"/>
                  <a:t>Leviathan is too large for a merchant to sell (41:6); merchants sell crocodile hides today</a:t>
                </a:r>
              </a:p>
              <a:p>
                <a:pPr marL="228600" indent="-228600" eaLnBrk="0" hangingPunct="0">
                  <a:lnSpc>
                    <a:spcPct val="100000"/>
                  </a:lnSpc>
                  <a:buFont typeface="Wingdings" charset="0"/>
                  <a:buChar char="Ø"/>
                </a:pPr>
                <a:r>
                  <a:rPr lang="en-US" sz="2400" b="1" dirty="0"/>
                  <a:t>All animals in God</a:t>
                </a:r>
                <a:r>
                  <a:rPr lang="uk-UA" sz="2400" b="1" dirty="0"/>
                  <a:t>'</a:t>
                </a:r>
                <a:r>
                  <a:rPr lang="en-US" sz="2400" b="1" dirty="0"/>
                  <a:t>s speech before Behemoth and Leviathan (38:39—39:30) are Palestinian, but the crocodile is found mostly in Egypt and probably would be unfamiliar to Job.</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462960286"/>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solidFill>
                      <a:schemeClr val="tx1"/>
                    </a:solidFill>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b="1" dirty="0">
                    <a:solidFill>
                      <a:schemeClr val="tx1"/>
                    </a:solidFill>
                  </a:rPr>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t>hideous movements of its eyes, nose and mouth (41:18-21)</a:t>
                </a:r>
              </a:p>
              <a:p>
                <a:pPr marL="228600" indent="-228600" eaLnBrk="0" hangingPunct="0">
                  <a:lnSpc>
                    <a:spcPct val="100000"/>
                  </a:lnSpc>
                  <a:buFont typeface="Wingdings" charset="0"/>
                  <a:buChar char="Ø"/>
                </a:pPr>
                <a:r>
                  <a:rPr lang="en-US" sz="2400" b="1" dirty="0">
                    <a:solidFill>
                      <a:schemeClr val="tx1"/>
                    </a:solidFill>
                  </a:rPr>
                  <a:t>jagged undersides (41:30)</a:t>
                </a:r>
              </a:p>
              <a:p>
                <a:pPr marL="228600" indent="-228600" eaLnBrk="0" hangingPunct="0">
                  <a:lnSpc>
                    <a:spcPct val="100000"/>
                  </a:lnSpc>
                  <a:buFont typeface="Wingdings" charset="0"/>
                  <a:buChar char="Ø"/>
                </a:pPr>
                <a:r>
                  <a:rPr lang="en-US" sz="2400" b="1" dirty="0">
                    <a:solidFill>
                      <a:schemeClr val="tx1"/>
                    </a:solidFill>
                  </a:rPr>
                  <a:t>wake in the water (41:32)</a:t>
                </a:r>
              </a:p>
              <a:p>
                <a:pPr marL="228600" indent="-228600" eaLnBrk="0" hangingPunct="0">
                  <a:lnSpc>
                    <a:spcPct val="100000"/>
                  </a:lnSpc>
                  <a:buFont typeface="Wingdings" charset="0"/>
                  <a:buChar char="Ø"/>
                </a:pPr>
                <a:r>
                  <a:rPr lang="en-US" sz="2400" b="1" dirty="0">
                    <a:solidFill>
                      <a:schemeClr val="tx1"/>
                    </a:solidFill>
                  </a:rPr>
                  <a:t>Leviathan is parallel to the monster </a:t>
                </a:r>
                <a:r>
                  <a:rPr lang="en-US" sz="2400" b="1" i="1" dirty="0">
                    <a:solidFill>
                      <a:schemeClr val="tx1"/>
                    </a:solidFill>
                  </a:rPr>
                  <a:t>tannin</a:t>
                </a:r>
                <a:r>
                  <a:rPr lang="en-US" sz="2400" b="1" dirty="0">
                    <a:solidFill>
                      <a:schemeClr val="tx1"/>
                    </a:solidFill>
                  </a:rPr>
                  <a:t> (Ps. 74:13b-14a), which refers to the crocodile of Egypt in Ezekiel 29:3-5 (</a:t>
                </a:r>
                <a:r>
                  <a:rPr lang="en-US" sz="2400" b="1" dirty="0" err="1">
                    <a:solidFill>
                      <a:schemeClr val="tx1"/>
                    </a:solidFill>
                  </a:rPr>
                  <a:t>Delitzsch</a:t>
                </a:r>
                <a:r>
                  <a:rPr lang="en-US" sz="2400" b="1" dirty="0">
                    <a:solidFill>
                      <a:schemeClr val="tx1"/>
                    </a:solidFill>
                  </a:rPr>
                  <a:t>, 365)</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solidFill>
                      <a:schemeClr val="tx1"/>
                    </a:solidFill>
                  </a:rPr>
                  <a:t>Meanings for </a:t>
                </a:r>
                <a:r>
                  <a:rPr lang="en-US" sz="2400" b="1" i="1" dirty="0">
                    <a:solidFill>
                      <a:schemeClr val="tx1"/>
                    </a:solidFill>
                  </a:rPr>
                  <a:t>tannin</a:t>
                </a:r>
                <a:r>
                  <a:rPr lang="en-US" sz="2400" b="1" dirty="0">
                    <a:solidFill>
                      <a:schemeClr val="tx1"/>
                    </a:solidFill>
                  </a:rPr>
                  <a:t> include </a:t>
                </a:r>
                <a:r>
                  <a:rPr lang="ru-RU" sz="2400" b="1" dirty="0">
                    <a:solidFill>
                      <a:schemeClr val="tx1"/>
                    </a:solidFill>
                  </a:rPr>
                  <a:t>"</a:t>
                </a:r>
                <a:r>
                  <a:rPr lang="en-US" sz="2400" b="1" dirty="0">
                    <a:solidFill>
                      <a:schemeClr val="tx1"/>
                    </a:solidFill>
                  </a:rPr>
                  <a:t>serpent, dragon, and sea-monster,</a:t>
                </a:r>
                <a:r>
                  <a:rPr lang="ru-RU" sz="2400" b="1" dirty="0">
                    <a:solidFill>
                      <a:schemeClr val="tx1"/>
                    </a:solidFill>
                  </a:rPr>
                  <a:t>"</a:t>
                </a:r>
                <a:r>
                  <a:rPr lang="en-US" sz="2400" b="1" dirty="0">
                    <a:solidFill>
                      <a:schemeClr val="tx1"/>
                    </a:solidFill>
                  </a:rPr>
                  <a:t> but never the crocodile.  It generally refers to a mythological dragon (cf. Job 7:12).  Also, parallelism does not equate the two beasts anyway, but only compares their common, fierce characteristics.  </a:t>
                </a:r>
              </a:p>
              <a:p>
                <a:pPr marL="228600" indent="-228600" eaLnBrk="0" hangingPunct="0">
                  <a:lnSpc>
                    <a:spcPct val="100000"/>
                  </a:lnSpc>
                  <a:buFont typeface="Wingdings" charset="0"/>
                  <a:buChar char="Ø"/>
                </a:pPr>
                <a:r>
                  <a:rPr lang="en-US" sz="2400" b="1" dirty="0">
                    <a:solidFill>
                      <a:schemeClr val="tx1"/>
                    </a:solidFill>
                  </a:rPr>
                  <a:t>This </a:t>
                </a:r>
                <a:r>
                  <a:rPr lang="en-US" sz="2400" b="1" i="1" dirty="0">
                    <a:solidFill>
                      <a:schemeClr val="tx1"/>
                    </a:solidFill>
                  </a:rPr>
                  <a:t>tannin</a:t>
                </a:r>
                <a:r>
                  <a:rPr lang="en-US" sz="2400" b="1" dirty="0">
                    <a:solidFill>
                      <a:schemeClr val="tx1"/>
                    </a:solidFill>
                  </a:rPr>
                  <a:t> (Ezek. 29:3-5) is probably not mythological but figurative for Pharaoh, who boasts of the creating the Nile.</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1905513401"/>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2135815761"/>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A meat-eating marine dinosaur (e.g., Tyrannosaurus Rex, </a:t>
                </a:r>
                <a:r>
                  <a:rPr lang="en-US" sz="2800" b="1" dirty="0" err="1">
                    <a:solidFill>
                      <a:schemeClr val="tx1"/>
                    </a:solidFill>
                  </a:rPr>
                  <a:t>Allosaurus</a:t>
                </a:r>
                <a:r>
                  <a:rPr lang="en-US" sz="2800" b="1" dirty="0">
                    <a:solidFill>
                      <a:schemeClr val="tx1"/>
                    </a:solidFill>
                  </a:rPr>
                  <a:t>, or </a:t>
                </a:r>
                <a:r>
                  <a:rPr lang="en-US" sz="2800" b="1" dirty="0" err="1">
                    <a:solidFill>
                      <a:schemeClr val="tx1"/>
                    </a:solidFill>
                  </a:rPr>
                  <a:t>Ankylosaurus</a:t>
                </a:r>
                <a:r>
                  <a:rPr lang="en-US" sz="2800" b="1" dirty="0">
                    <a:solidFill>
                      <a:schemeClr val="tx1"/>
                    </a:solidFill>
                  </a:rPr>
                  <a:t>)</a:t>
                </a:r>
              </a:p>
              <a:p>
                <a:pPr marL="228600" indent="-228600" eaLnBrk="0" hangingPunct="0">
                  <a:lnSpc>
                    <a:spcPct val="100000"/>
                  </a:lnSpc>
                  <a:buFont typeface="Wingdings" charset="0"/>
                  <a:buChar char="Ø"/>
                </a:pPr>
                <a:r>
                  <a:rPr lang="en-US" sz="2800" b="1" dirty="0">
                    <a:solidFill>
                      <a:schemeClr val="tx1"/>
                    </a:solidFill>
                  </a:rPr>
                  <a:t>While a crocodile has been harpooned (cf. 41:7, 26), who would dare try to harpoon or club (41:29) a Tyrannosaurus Rex or other marine dinosaur?</a:t>
                </a:r>
              </a:p>
              <a:p>
                <a:pPr marL="228600" indent="-228600" eaLnBrk="0" hangingPunct="0">
                  <a:lnSpc>
                    <a:spcPct val="100000"/>
                  </a:lnSpc>
                  <a:buFont typeface="Wingdings" charset="0"/>
                  <a:buChar char="Ø"/>
                </a:pPr>
                <a:r>
                  <a:rPr lang="en-US" sz="2800" b="1" dirty="0">
                    <a:solidFill>
                      <a:schemeClr val="tx1"/>
                    </a:solidFill>
                  </a:rPr>
                  <a:t>Leviathan has great significance attached to his limbs (41:12).  </a:t>
                </a:r>
              </a:p>
              <a:p>
                <a:pPr marL="228600" indent="-228600" eaLnBrk="0" hangingPunct="0">
                  <a:lnSpc>
                    <a:spcPct val="100000"/>
                  </a:lnSpc>
                  <a:buFont typeface="Wingdings" charset="0"/>
                  <a:buChar char="Ø"/>
                </a:pPr>
                <a:r>
                  <a:rPr lang="en-US" sz="2800" b="1" dirty="0">
                    <a:solidFill>
                      <a:schemeClr val="tx1"/>
                    </a:solidFill>
                  </a:rPr>
                  <a:t>He </a:t>
                </a:r>
                <a:r>
                  <a:rPr lang="ru-RU" altLang="ja-JP" sz="2800" b="1" dirty="0">
                    <a:solidFill>
                      <a:schemeClr val="tx1"/>
                    </a:solidFill>
                  </a:rPr>
                  <a:t>"</a:t>
                </a:r>
                <a:r>
                  <a:rPr lang="en-US" altLang="ja-JP" sz="2800" b="1" dirty="0">
                    <a:solidFill>
                      <a:schemeClr val="tx1"/>
                    </a:solidFill>
                  </a:rPr>
                  <a:t>rises up</a:t>
                </a:r>
                <a:r>
                  <a:rPr lang="ru-RU" altLang="ja-JP" sz="2800" b="1" dirty="0">
                    <a:solidFill>
                      <a:schemeClr val="tx1"/>
                    </a:solidFill>
                  </a:rPr>
                  <a:t>"</a:t>
                </a:r>
                <a:r>
                  <a:rPr lang="en-US" altLang="ja-JP" sz="2800" b="1" dirty="0">
                    <a:solidFill>
                      <a:schemeClr val="tx1"/>
                    </a:solidFill>
                  </a:rPr>
                  <a:t> &amp; terrifies (41:25), which a Tyrannosaurus Rex or similar dinosaur could do by standing on hind legs (not true of crocodiles which cannot </a:t>
                </a:r>
                <a:r>
                  <a:rPr lang="ru-RU" altLang="ja-JP" sz="2800" b="1" dirty="0">
                    <a:solidFill>
                      <a:schemeClr val="tx1"/>
                    </a:solidFill>
                  </a:rPr>
                  <a:t>"</a:t>
                </a:r>
                <a:r>
                  <a:rPr lang="en-US" altLang="ja-JP" sz="2800" b="1" dirty="0">
                    <a:solidFill>
                      <a:schemeClr val="tx1"/>
                    </a:solidFill>
                  </a:rPr>
                  <a:t>look down</a:t>
                </a:r>
                <a:r>
                  <a:rPr lang="ru-RU" altLang="ja-JP" sz="2800" b="1" dirty="0">
                    <a:solidFill>
                      <a:schemeClr val="tx1"/>
                    </a:solidFill>
                  </a:rPr>
                  <a:t>"</a:t>
                </a:r>
                <a:r>
                  <a:rPr lang="en-US" altLang="ja-JP" sz="2800" b="1" dirty="0">
                    <a:solidFill>
                      <a:schemeClr val="tx1"/>
                    </a:solidFill>
                  </a:rPr>
                  <a:t> on others).</a:t>
                </a:r>
                <a:endParaRPr lang="en-US" sz="2800" b="1" dirty="0">
                  <a:solidFill>
                    <a:schemeClr val="tx1"/>
                  </a:solidFill>
                </a:endParaRP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5588"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5" descr="bv30149"/>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38748" y="-171400"/>
            <a:ext cx="9735284" cy="7211656"/>
          </a:xfrm>
          <a:noFill/>
        </p:spPr>
      </p:pic>
      <p:sp>
        <p:nvSpPr>
          <p:cNvPr id="161807" name="Text Box 15"/>
          <p:cNvSpPr txBox="1">
            <a:spLocks noChangeArrowheads="1"/>
          </p:cNvSpPr>
          <p:nvPr/>
        </p:nvSpPr>
        <p:spPr bwMode="auto">
          <a:xfrm>
            <a:off x="609600" y="1340768"/>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Contents of Writing</a:t>
            </a: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p>
        </p:txBody>
      </p:sp>
      <p:sp>
        <p:nvSpPr>
          <p:cNvPr id="161808" name="Text Box 16"/>
          <p:cNvSpPr txBox="1">
            <a:spLocks noChangeArrowheads="1"/>
          </p:cNvSpPr>
          <p:nvPr/>
        </p:nvSpPr>
        <p:spPr bwMode="auto">
          <a:xfrm>
            <a:off x="4800600" y="1370931"/>
            <a:ext cx="361791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Style of Writing </a:t>
            </a:r>
          </a:p>
        </p:txBody>
      </p:sp>
      <p:sp>
        <p:nvSpPr>
          <p:cNvPr id="102404" name="Text Box 20"/>
          <p:cNvSpPr txBox="1">
            <a:spLocks noChangeArrowheads="1"/>
          </p:cNvSpPr>
          <p:nvPr/>
        </p:nvSpPr>
        <p:spPr bwMode="auto">
          <a:xfrm>
            <a:off x="8001000" y="188640"/>
            <a:ext cx="76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1"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351</a:t>
            </a:r>
          </a:p>
        </p:txBody>
      </p:sp>
      <p:sp>
        <p:nvSpPr>
          <p:cNvPr id="161821" name="WordArt 29"/>
          <p:cNvSpPr>
            <a:spLocks noChangeArrowheads="1" noChangeShapeType="1" noTextEdit="1"/>
          </p:cNvSpPr>
          <p:nvPr/>
        </p:nvSpPr>
        <p:spPr bwMode="auto">
          <a:xfrm>
            <a:off x="685800" y="622573"/>
            <a:ext cx="6629400" cy="9620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Wisdom </a:t>
            </a:r>
            <a:r>
              <a:rPr kumimoji="0" lang="en-US" sz="5400" b="1" i="1" u="none" strike="noStrike" kern="10" cap="none" spc="0" normalizeH="0" baseline="0" noProof="0" dirty="0" err="1">
                <a:ln w="9525">
                  <a:solidFill>
                    <a:srgbClr val="000000"/>
                  </a:solidFill>
                  <a:round/>
                  <a:headEnd/>
                  <a:tailEnd/>
                </a:ln>
                <a:solidFill>
                  <a:srgbClr val="FFFF00"/>
                </a:solidFill>
                <a:effectLst/>
                <a:uLnTx/>
                <a:uFillTx/>
                <a:latin typeface="Arial Black"/>
                <a:ea typeface="Arial Black"/>
                <a:cs typeface="Arial Black"/>
              </a:rPr>
              <a:t>vs</a:t>
            </a:r>
            <a:r>
              <a:rPr kumimoji="0" lang="en-US"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 Poetic</a:t>
            </a:r>
          </a:p>
        </p:txBody>
      </p:sp>
      <p:sp>
        <p:nvSpPr>
          <p:cNvPr id="161823" name="AutoShape 31"/>
          <p:cNvSpPr>
            <a:spLocks noChangeArrowheads="1"/>
          </p:cNvSpPr>
          <p:nvPr/>
        </p:nvSpPr>
        <p:spPr bwMode="auto">
          <a:xfrm>
            <a:off x="4114800" y="1585243"/>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24" name="Text Box 32"/>
          <p:cNvSpPr txBox="1">
            <a:spLocks noChangeArrowheads="1"/>
          </p:cNvSpPr>
          <p:nvPr/>
        </p:nvSpPr>
        <p:spPr bwMode="auto">
          <a:xfrm>
            <a:off x="609600" y="2148806"/>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Principle to live by</a:t>
            </a:r>
            <a:endPar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endParaRPr>
          </a:p>
        </p:txBody>
      </p:sp>
      <p:sp>
        <p:nvSpPr>
          <p:cNvPr id="161825" name="Text Box 33"/>
          <p:cNvSpPr txBox="1">
            <a:spLocks noChangeArrowheads="1"/>
          </p:cNvSpPr>
          <p:nvPr/>
        </p:nvSpPr>
        <p:spPr bwMode="auto">
          <a:xfrm>
            <a:off x="4800600" y="2178968"/>
            <a:ext cx="4459288"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Repetition of Thought </a:t>
            </a:r>
          </a:p>
        </p:txBody>
      </p:sp>
      <p:sp>
        <p:nvSpPr>
          <p:cNvPr id="161826" name="AutoShape 34"/>
          <p:cNvSpPr>
            <a:spLocks noChangeArrowheads="1"/>
          </p:cNvSpPr>
          <p:nvPr/>
        </p:nvSpPr>
        <p:spPr bwMode="auto">
          <a:xfrm>
            <a:off x="4114800" y="2393281"/>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27" name="Text Box 35"/>
          <p:cNvSpPr txBox="1">
            <a:spLocks noChangeArrowheads="1"/>
          </p:cNvSpPr>
          <p:nvPr/>
        </p:nvSpPr>
        <p:spPr bwMode="auto">
          <a:xfrm>
            <a:off x="609600" y="2834606"/>
            <a:ext cx="3810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Logic (argument, intellect, mind)</a:t>
            </a: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161828" name="Text Box 36"/>
          <p:cNvSpPr txBox="1">
            <a:spLocks noChangeArrowheads="1"/>
          </p:cNvSpPr>
          <p:nvPr/>
        </p:nvSpPr>
        <p:spPr bwMode="auto">
          <a:xfrm>
            <a:off x="4800600" y="2864768"/>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Total Being</a:t>
            </a:r>
          </a:p>
        </p:txBody>
      </p:sp>
      <p:sp>
        <p:nvSpPr>
          <p:cNvPr id="161829" name="AutoShape 37"/>
          <p:cNvSpPr>
            <a:spLocks noChangeArrowheads="1"/>
          </p:cNvSpPr>
          <p:nvPr/>
        </p:nvSpPr>
        <p:spPr bwMode="auto">
          <a:xfrm>
            <a:off x="4114800" y="3079081"/>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30" name="Text Box 38"/>
          <p:cNvSpPr txBox="1">
            <a:spLocks noChangeArrowheads="1"/>
          </p:cNvSpPr>
          <p:nvPr/>
        </p:nvSpPr>
        <p:spPr bwMode="auto">
          <a:xfrm>
            <a:off x="609600" y="3953024"/>
            <a:ext cx="3810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Job, Proverbs, Ecclesiastes</a:t>
            </a:r>
          </a:p>
        </p:txBody>
      </p:sp>
      <p:sp>
        <p:nvSpPr>
          <p:cNvPr id="161831" name="Text Box 39"/>
          <p:cNvSpPr txBox="1">
            <a:spLocks noChangeArrowheads="1"/>
          </p:cNvSpPr>
          <p:nvPr/>
        </p:nvSpPr>
        <p:spPr bwMode="auto">
          <a:xfrm>
            <a:off x="4800600" y="3983186"/>
            <a:ext cx="403860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Job, Proverbs, Ecclesiastes, Psalms, Song of Songs</a:t>
            </a:r>
          </a:p>
        </p:txBody>
      </p:sp>
      <p:sp>
        <p:nvSpPr>
          <p:cNvPr id="161832" name="AutoShape 40"/>
          <p:cNvSpPr>
            <a:spLocks noChangeArrowheads="1"/>
          </p:cNvSpPr>
          <p:nvPr/>
        </p:nvSpPr>
        <p:spPr bwMode="auto">
          <a:xfrm>
            <a:off x="4114800" y="4197499"/>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33" name="Text Box 41"/>
          <p:cNvSpPr txBox="1">
            <a:spLocks noChangeArrowheads="1"/>
          </p:cNvSpPr>
          <p:nvPr/>
        </p:nvSpPr>
        <p:spPr bwMode="auto">
          <a:xfrm>
            <a:off x="609600" y="5590877"/>
            <a:ext cx="3810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Smaller Category (Subset)</a:t>
            </a:r>
          </a:p>
        </p:txBody>
      </p:sp>
      <p:sp>
        <p:nvSpPr>
          <p:cNvPr id="161834" name="Text Box 42"/>
          <p:cNvSpPr txBox="1">
            <a:spLocks noChangeArrowheads="1"/>
          </p:cNvSpPr>
          <p:nvPr/>
        </p:nvSpPr>
        <p:spPr bwMode="auto">
          <a:xfrm>
            <a:off x="4800600" y="5621040"/>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dirty="0">
                <a:ln>
                  <a:noFill/>
                </a:ln>
                <a:solidFill>
                  <a:srgbClr val="FFFF00"/>
                </a:solidFill>
                <a:effectLst/>
                <a:uLnTx/>
                <a:uFillTx/>
                <a:latin typeface="Times New Roman" charset="0"/>
                <a:ea typeface="ＭＳ Ｐゴシック" charset="0"/>
                <a:cs typeface="Times New Roman" charset="0"/>
              </a:rPr>
              <a:t>Larger Category </a:t>
            </a:r>
          </a:p>
        </p:txBody>
      </p:sp>
      <p:sp>
        <p:nvSpPr>
          <p:cNvPr id="161835" name="AutoShape 43"/>
          <p:cNvSpPr>
            <a:spLocks noChangeArrowheads="1"/>
          </p:cNvSpPr>
          <p:nvPr/>
        </p:nvSpPr>
        <p:spPr bwMode="auto">
          <a:xfrm>
            <a:off x="4114800" y="5835352"/>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endParaRPr lang="en-US"/>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endParaRPr>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chemeClr val="tx1"/>
                    </a:solidFill>
                  </a:rPr>
                  <a:t>His huge size </a:t>
                </a:r>
                <a:r>
                  <a:rPr lang="ru-RU" altLang="ja-JP" sz="2800" b="1" dirty="0">
                    <a:solidFill>
                      <a:schemeClr val="tx1"/>
                    </a:solidFill>
                  </a:rPr>
                  <a:t>"</a:t>
                </a:r>
                <a:r>
                  <a:rPr lang="en-US" altLang="ja-JP" sz="2800" b="1" dirty="0">
                    <a:solidFill>
                      <a:schemeClr val="tx1"/>
                    </a:solidFill>
                  </a:rPr>
                  <a:t>looks down on the haughty; he is king over all that are proud</a:t>
                </a:r>
                <a:r>
                  <a:rPr lang="ru-RU" altLang="ja-JP" sz="2800" b="1" dirty="0">
                    <a:solidFill>
                      <a:schemeClr val="tx1"/>
                    </a:solidFill>
                  </a:rPr>
                  <a:t>"</a:t>
                </a:r>
                <a:r>
                  <a:rPr lang="en-US" altLang="ja-JP" sz="2800" b="1" dirty="0">
                    <a:solidFill>
                      <a:schemeClr val="tx1"/>
                    </a:solidFill>
                  </a:rPr>
                  <a:t> (41:33-34); a crocodile is no king of beasts compared to Tyrannosaurus Rex.</a:t>
                </a:r>
              </a:p>
              <a:p>
                <a:pPr marL="228600" indent="-228600" eaLnBrk="0" hangingPunct="0">
                  <a:lnSpc>
                    <a:spcPct val="100000"/>
                  </a:lnSpc>
                  <a:buFont typeface="Wingdings" charset="0"/>
                  <a:buChar char="Ø"/>
                </a:pPr>
                <a:r>
                  <a:rPr lang="en-US" sz="28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00512324"/>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Breathing fire &amp; smoke (41:18-21) has often been deemed figurative, yet may be literal.  We can</a:t>
            </a:r>
            <a:r>
              <a:rPr lang="uk-UA" altLang="ja-JP" sz="2800" b="1" dirty="0">
                <a:solidFill>
                  <a:srgbClr val="FFFFFF"/>
                </a:solidFill>
                <a:effectLst>
                  <a:glow rad="228600">
                    <a:schemeClr val="tx1"/>
                  </a:glow>
                </a:effectLst>
              </a:rPr>
              <a:t>'</a:t>
            </a:r>
            <a:r>
              <a:rPr lang="en-US" altLang="ja-JP" sz="2800" b="1" dirty="0">
                <a:solidFill>
                  <a:srgbClr val="FFFFFF"/>
                </a:solidFill>
                <a:effectLst>
                  <a:glow rad="228600">
                    <a:schemeClr val="tx1"/>
                  </a:glow>
                </a:effectLst>
              </a:rPr>
              <a:t>t tell from dinosaur bones if they could breathe like this.  Some beetles &amp; fish do it, so it is possible that some dinosaurs may have issued forth smoke &amp; fire.</a:t>
            </a:r>
          </a:p>
        </p:txBody>
      </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36752428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403600"/>
            <a:ext cx="7988300" cy="3454400"/>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0" y="692696"/>
            <a:ext cx="9055272" cy="24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800" b="1" dirty="0"/>
              <a:t>The 9 foot Indonesian Komodo dragons eat dead carcasses of other animals (e.g., goats).  The technique of an adult Komodo lizard at mealtime is like that of a power shovel… With its saw-edged teeth set in massive jaws it rips loose whole sections of carcasses &amp; bolts them down—bones, hair, maggots &amp; all (</a:t>
            </a:r>
            <a:r>
              <a:rPr lang="en-US" sz="2800" b="1" i="1" dirty="0"/>
              <a:t>National Geographic</a:t>
            </a:r>
            <a:r>
              <a:rPr lang="en-US" sz="2800" b="1" dirty="0"/>
              <a:t>, Dec. </a:t>
            </a:r>
            <a:r>
              <a:rPr lang="uk-UA" altLang="ja-JP" sz="2800" b="1" dirty="0"/>
              <a:t>'</a:t>
            </a:r>
            <a:r>
              <a:rPr lang="en-US" altLang="ja-JP" sz="2800" b="1" dirty="0"/>
              <a:t>68, 976-77).</a:t>
            </a: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32142317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Time to Redefine </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Dinosaur</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a:t>
            </a:r>
          </a:p>
        </p:txBody>
      </p:sp>
      <p:sp>
        <p:nvSpPr>
          <p:cNvPr id="197635" name="Rectangle 10"/>
          <p:cNvSpPr>
            <a:spLocks noChangeArrowheads="1"/>
          </p:cNvSpPr>
          <p:nvPr/>
        </p:nvSpPr>
        <p:spPr bwMode="auto">
          <a:xfrm>
            <a:off x="179512" y="3068960"/>
            <a:ext cx="8856984" cy="36071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nSpc>
                <a:spcPct val="90000"/>
              </a:lnSpc>
              <a:spcBef>
                <a:spcPct val="20000"/>
              </a:spcBef>
            </a:pP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Although they are now 99% extinct and seldom exceed 12 feet in length, the </a:t>
            </a:r>
            <a:r>
              <a:rPr lang="en-US" sz="2800" b="1" dirty="0">
                <a:solidFill>
                  <a:srgbClr val="FFFF00"/>
                </a:solidFill>
                <a:latin typeface="Arial" charset="0"/>
                <a:cs typeface="Arial" charset="0"/>
              </a:rPr>
              <a:t>American alligator</a:t>
            </a:r>
            <a:r>
              <a:rPr lang="en-US" sz="2800" b="1" dirty="0">
                <a:solidFill>
                  <a:srgbClr val="FFFFFF"/>
                </a:solidFill>
                <a:latin typeface="Arial" charset="0"/>
                <a:cs typeface="Arial" charset="0"/>
              </a:rPr>
              <a:t>… attains lengths of nearly </a:t>
            </a:r>
            <a:r>
              <a:rPr lang="en-US" sz="2800" b="1" dirty="0">
                <a:solidFill>
                  <a:srgbClr val="FFFF00"/>
                </a:solidFill>
                <a:latin typeface="Arial" charset="0"/>
                <a:cs typeface="Arial" charset="0"/>
              </a:rPr>
              <a:t>20 feet </a:t>
            </a:r>
            <a:r>
              <a:rPr lang="en-US" sz="2800" b="1" dirty="0">
                <a:solidFill>
                  <a:srgbClr val="FFFFFF"/>
                </a:solidFill>
                <a:latin typeface="Arial" charset="0"/>
                <a:cs typeface="Arial" charset="0"/>
              </a:rPr>
              <a:t>as recently as the turn of the century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[Jan.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137).  Only about 500 years ago the </a:t>
            </a:r>
            <a:r>
              <a:rPr lang="en-US" sz="2800" b="1" i="1" dirty="0" err="1">
                <a:solidFill>
                  <a:srgbClr val="FFFFFF"/>
                </a:solidFill>
                <a:latin typeface="Arial" charset="0"/>
                <a:cs typeface="Arial" charset="0"/>
              </a:rPr>
              <a:t>aepyornis</a:t>
            </a:r>
            <a:r>
              <a:rPr lang="en-US" sz="2800" b="1" dirty="0">
                <a:solidFill>
                  <a:srgbClr val="FFFFFF"/>
                </a:solidFill>
                <a:latin typeface="Arial" charset="0"/>
                <a:cs typeface="Arial" charset="0"/>
              </a:rPr>
              <a:t>, a </a:t>
            </a:r>
            <a:r>
              <a:rPr lang="en-US" sz="2800" b="1" dirty="0">
                <a:solidFill>
                  <a:srgbClr val="FFFF00"/>
                </a:solidFill>
                <a:latin typeface="Arial" charset="0"/>
                <a:cs typeface="Arial" charset="0"/>
              </a:rPr>
              <a:t>dinosaur bird over 10 feet tall</a:t>
            </a:r>
            <a:r>
              <a:rPr lang="en-US" sz="2800" b="1" dirty="0">
                <a:solidFill>
                  <a:srgbClr val="FFFFFF"/>
                </a:solidFill>
                <a:latin typeface="Arial" charset="0"/>
                <a:cs typeface="Arial" charset="0"/>
              </a:rPr>
              <a:t> and weighing half a ton, still lived on the island of Madagascar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[Oct.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493)</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algn="r">
              <a:lnSpc>
                <a:spcPct val="90000"/>
              </a:lnSpc>
              <a:spcBef>
                <a:spcPct val="20000"/>
              </a:spcBef>
            </a:pPr>
            <a:r>
              <a:rPr lang="en-US" sz="2400" b="1" dirty="0">
                <a:solidFill>
                  <a:srgbClr val="FFFFFF"/>
                </a:solidFill>
                <a:latin typeface="Arial" charset="0"/>
                <a:cs typeface="Arial" charset="0"/>
              </a:rPr>
              <a:t>—John Whitcomb, </a:t>
            </a:r>
            <a:r>
              <a:rPr lang="en-US" sz="2400" b="1" i="1" dirty="0">
                <a:solidFill>
                  <a:srgbClr val="FFFFFF"/>
                </a:solidFill>
                <a:latin typeface="Arial" charset="0"/>
                <a:cs typeface="Arial" charset="0"/>
              </a:rPr>
              <a:t>The World That Perished</a:t>
            </a:r>
            <a:r>
              <a:rPr lang="en-US" sz="2400" b="1" dirty="0">
                <a:solidFill>
                  <a:srgbClr val="FFFFFF"/>
                </a:solidFill>
                <a:latin typeface="Arial" charset="0"/>
                <a:cs typeface="Arial" charset="0"/>
              </a:rPr>
              <a:t>, 28 </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cSld>
  <p:clrMapOvr>
    <a:masterClrMapping/>
  </p:clrMapOvr>
  <p:transition spd="med">
    <p:randomBar dir="ver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332656"/>
            <a:ext cx="7164388" cy="990600"/>
          </a:xfrm>
          <a:solidFill>
            <a:srgbClr val="800080"/>
          </a:solidFill>
        </p:spPr>
        <p:txBody>
          <a:bodyPr/>
          <a:lstStyle/>
          <a:p>
            <a:pPr algn="l" eaLnBrk="1" hangingPunct="1">
              <a:defRPr/>
            </a:pPr>
            <a:r>
              <a:rPr lang="en-US" b="1" dirty="0">
                <a:solidFill>
                  <a:schemeClr val="bg1"/>
                </a:solidFill>
                <a:latin typeface="Arial"/>
                <a:cs typeface="Arial"/>
              </a:rPr>
              <a:t>Dinosaurs Lived Recently</a:t>
            </a: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877" y="0"/>
            <a:ext cx="1865123" cy="234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304800" y="1412776"/>
            <a:ext cx="8534400" cy="4926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354013" indent="-354013">
              <a:lnSpc>
                <a:spcPct val="90000"/>
              </a:lnSpc>
              <a:spcBef>
                <a:spcPct val="20000"/>
              </a:spcBef>
              <a:buFontTx/>
              <a:buChar char="•"/>
            </a:pPr>
            <a:r>
              <a:rPr lang="en-US" sz="3200" b="1" dirty="0">
                <a:solidFill>
                  <a:srgbClr val="FFFFFF"/>
                </a:solidFill>
                <a:latin typeface="Arial" charset="0"/>
                <a:cs typeface="Arial" charset="0"/>
              </a:rPr>
              <a:t>Behemoth––giant vegetarian </a:t>
            </a:r>
            <a:br>
              <a:rPr lang="en-US" sz="3200" b="1" dirty="0">
                <a:solidFill>
                  <a:srgbClr val="FFFFFF"/>
                </a:solidFill>
                <a:latin typeface="Arial" charset="0"/>
                <a:cs typeface="Arial" charset="0"/>
              </a:rPr>
            </a:br>
            <a:r>
              <a:rPr lang="en-US" sz="3200" b="1" dirty="0">
                <a:solidFill>
                  <a:srgbClr val="FFFFFF"/>
                </a:solidFill>
                <a:latin typeface="Arial" charset="0"/>
                <a:cs typeface="Arial" charset="0"/>
              </a:rPr>
              <a:t>(Job 40:15-24)</a:t>
            </a:r>
          </a:p>
          <a:p>
            <a:pPr marL="354013" indent="-354013">
              <a:lnSpc>
                <a:spcPct val="90000"/>
              </a:lnSpc>
              <a:spcBef>
                <a:spcPct val="20000"/>
              </a:spcBef>
              <a:buFontTx/>
              <a:buChar char="•"/>
            </a:pPr>
            <a:r>
              <a:rPr lang="en-US" sz="3200" b="1" dirty="0">
                <a:solidFill>
                  <a:srgbClr val="FFFFFF"/>
                </a:solidFill>
                <a:latin typeface="Arial" charset="0"/>
                <a:cs typeface="Arial" charset="0"/>
              </a:rPr>
              <a:t>Leviathan––ferocious meat eater (Job 41)</a:t>
            </a:r>
          </a:p>
          <a:p>
            <a:pPr marL="354013" indent="-354013">
              <a:lnSpc>
                <a:spcPct val="90000"/>
              </a:lnSpc>
              <a:spcBef>
                <a:spcPct val="20000"/>
              </a:spcBef>
              <a:buFontTx/>
              <a:buChar char="•"/>
            </a:pPr>
            <a:r>
              <a:rPr lang="en-US" sz="3200" b="1" dirty="0">
                <a:solidFill>
                  <a:srgbClr val="FFFFFF"/>
                </a:solidFill>
                <a:latin typeface="Arial" charset="0"/>
                <a:cs typeface="Arial" charset="0"/>
              </a:rPr>
              <a:t>British King </a:t>
            </a:r>
            <a:r>
              <a:rPr lang="en-US" sz="3200" b="1" dirty="0" err="1">
                <a:solidFill>
                  <a:srgbClr val="FFFFFF"/>
                </a:solidFill>
                <a:latin typeface="Arial" charset="0"/>
                <a:cs typeface="Arial" charset="0"/>
              </a:rPr>
              <a:t>Morvidus</a:t>
            </a:r>
            <a:r>
              <a:rPr lang="en-US" sz="3200" b="1" dirty="0">
                <a:solidFill>
                  <a:srgbClr val="FFFFFF"/>
                </a:solidFill>
                <a:latin typeface="Arial" charset="0"/>
                <a:cs typeface="Arial" charset="0"/>
              </a:rPr>
              <a:t> was killed by a monster by being </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gulped down… as a big fish swallows a little one</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(336 </a:t>
            </a:r>
            <a:r>
              <a:rPr lang="en-US" altLang="ja-JP" sz="2400" b="1" dirty="0">
                <a:solidFill>
                  <a:srgbClr val="FFFFFF"/>
                </a:solidFill>
                <a:latin typeface="Arial" charset="0"/>
                <a:cs typeface="Arial" charset="0"/>
              </a:rPr>
              <a:t>BC</a:t>
            </a:r>
            <a:r>
              <a:rPr lang="en-US" altLang="ja-JP" sz="3200" b="1" dirty="0">
                <a:solidFill>
                  <a:srgbClr val="FFFFFF"/>
                </a:solidFill>
                <a:latin typeface="Arial" charset="0"/>
                <a:cs typeface="Arial" charset="0"/>
              </a:rPr>
              <a:t>)</a:t>
            </a:r>
          </a:p>
          <a:p>
            <a:pPr marL="354013" indent="-354013">
              <a:lnSpc>
                <a:spcPct val="90000"/>
              </a:lnSpc>
              <a:spcBef>
                <a:spcPct val="20000"/>
              </a:spcBef>
              <a:buFontTx/>
              <a:buChar char="•"/>
            </a:pPr>
            <a:r>
              <a:rPr lang="en-US" sz="3200" b="1" dirty="0">
                <a:solidFill>
                  <a:srgbClr val="FFFFFF"/>
                </a:solidFill>
                <a:latin typeface="Arial" charset="0"/>
                <a:cs typeface="Arial" charset="0"/>
              </a:rPr>
              <a:t>A monster was killed in 1693 in </a:t>
            </a:r>
            <a:r>
              <a:rPr lang="en-US" sz="3200" b="1" dirty="0" err="1">
                <a:solidFill>
                  <a:srgbClr val="FFFFFF"/>
                </a:solidFill>
                <a:latin typeface="Arial" charset="0"/>
                <a:cs typeface="Arial" charset="0"/>
              </a:rPr>
              <a:t>Bedd-yr-Afanc</a:t>
            </a:r>
            <a:r>
              <a:rPr lang="en-US" sz="3200" b="1" dirty="0">
                <a:solidFill>
                  <a:srgbClr val="FFFFFF"/>
                </a:solidFill>
                <a:latin typeface="Arial" charset="0"/>
                <a:cs typeface="Arial" charset="0"/>
              </a:rPr>
              <a:t>, England</a:t>
            </a:r>
          </a:p>
          <a:p>
            <a:pPr marL="354013" indent="-354013">
              <a:lnSpc>
                <a:spcPct val="90000"/>
              </a:lnSpc>
              <a:spcBef>
                <a:spcPct val="20000"/>
              </a:spcBef>
              <a:buFontTx/>
              <a:buChar char="•"/>
            </a:pPr>
            <a:r>
              <a:rPr lang="en-US" sz="3200" b="1" dirty="0">
                <a:solidFill>
                  <a:srgbClr val="FFFFFF"/>
                </a:solidFill>
                <a:latin typeface="Arial" charset="0"/>
                <a:cs typeface="Arial" charset="0"/>
              </a:rPr>
              <a:t>Monsters have been reported in nearly 200 places in England alone</a:t>
            </a:r>
          </a:p>
        </p:txBody>
      </p:sp>
      <p:sp>
        <p:nvSpPr>
          <p:cNvPr id="5" name="Rectangle 10"/>
          <p:cNvSpPr>
            <a:spLocks noChangeArrowheads="1"/>
          </p:cNvSpPr>
          <p:nvPr/>
        </p:nvSpPr>
        <p:spPr bwMode="auto">
          <a:xfrm>
            <a:off x="144016" y="6467127"/>
            <a:ext cx="8892480" cy="346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lnSpc>
                <a:spcPct val="90000"/>
              </a:lnSpc>
              <a:spcBef>
                <a:spcPct val="20000"/>
              </a:spcBef>
            </a:pPr>
            <a:r>
              <a:rPr lang="en-US" sz="1800" b="1" dirty="0">
                <a:solidFill>
                  <a:srgbClr val="FFFFFF"/>
                </a:solidFill>
                <a:latin typeface="Arial" charset="0"/>
                <a:cs typeface="Arial" charset="0"/>
              </a:rPr>
              <a:t>Bill Cooper, </a:t>
            </a:r>
            <a:r>
              <a:rPr lang="en-US" sz="1800" b="1" i="1" dirty="0">
                <a:solidFill>
                  <a:srgbClr val="FFFFFF"/>
                </a:solidFill>
                <a:latin typeface="Arial" charset="0"/>
                <a:cs typeface="Arial" charset="0"/>
              </a:rPr>
              <a:t>After the Flood</a:t>
            </a:r>
            <a:r>
              <a:rPr lang="en-US" sz="1800" b="1" dirty="0">
                <a:solidFill>
                  <a:srgbClr val="FFFFFF"/>
                </a:solidFill>
                <a:latin typeface="Arial" charset="0"/>
                <a:cs typeface="Arial" charset="0"/>
              </a:rPr>
              <a:t> (</a:t>
            </a:r>
            <a:r>
              <a:rPr lang="en-US" sz="1800" b="1" dirty="0" err="1">
                <a:solidFill>
                  <a:srgbClr val="FFFFFF"/>
                </a:solidFill>
                <a:latin typeface="Arial" charset="0"/>
                <a:cs typeface="Arial" charset="0"/>
              </a:rPr>
              <a:t>Chicester</a:t>
            </a:r>
            <a:r>
              <a:rPr lang="en-US" sz="1800" b="1" dirty="0">
                <a:solidFill>
                  <a:srgbClr val="FFFFFF"/>
                </a:solidFill>
                <a:latin typeface="Arial" charset="0"/>
                <a:cs typeface="Arial" charset="0"/>
              </a:rPr>
              <a:t>, England: New Wine, 1995), 131</a:t>
            </a:r>
          </a:p>
        </p:txBody>
      </p:sp>
    </p:spTree>
    <p:extLst>
      <p:ext uri="{BB962C8B-B14F-4D97-AF65-F5344CB8AC3E}">
        <p14:creationId xmlns:p14="http://schemas.microsoft.com/office/powerpoint/2010/main" val="1783819917"/>
      </p:ext>
    </p:extLst>
  </p:cSld>
  <p:clrMapOvr>
    <a:masterClrMapping/>
  </p:clrMapOvr>
  <p:transition spd="med">
    <p:randomBar dir="ver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5497513" y="152400"/>
            <a:ext cx="3646487" cy="4572000"/>
            <a:chOff x="5497513" y="152400"/>
            <a:chExt cx="3646487" cy="4572000"/>
          </a:xfrm>
        </p:grpSpPr>
        <p:pic>
          <p:nvPicPr>
            <p:cNvPr id="447490" name="Picture 2"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Lst>
          </p:spPr>
          <p:txBody>
            <a:bodyPr wrap="none" anchor="ctr">
              <a:spAutoFit/>
            </a:bodyPr>
            <a:lstStyle/>
            <a:p>
              <a:pPr algn="ctr">
                <a:lnSpc>
                  <a:spcPct val="100000"/>
                </a:lnSpc>
                <a:defRPr/>
              </a:pPr>
              <a:r>
                <a:rPr lang="en-US" sz="1600" dirty="0">
                  <a:solidFill>
                    <a:srgbClr val="FFFFFF"/>
                  </a:solidFill>
                  <a:latin typeface="Helvetica" charset="0"/>
                </a:rPr>
                <a:t>DENMARK</a:t>
              </a:r>
            </a:p>
          </p:txBody>
        </p:sp>
      </p:gr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a:latin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8295" y="1212753"/>
            <a:ext cx="37592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eaLnBrk="1" hangingPunct="1">
              <a:lnSpc>
                <a:spcPct val="90000"/>
              </a:lnSpc>
              <a:defRPr/>
            </a:pPr>
            <a:r>
              <a:rPr lang="en-US" sz="2800" b="1" dirty="0">
                <a:solidFill>
                  <a:schemeClr val="bg1"/>
                </a:solidFill>
                <a:latin typeface="Arial"/>
                <a:cs typeface="Arial"/>
              </a:rPr>
              <a:t>Danish poem extols Beowulf (</a:t>
            </a:r>
            <a:r>
              <a:rPr lang="en-US" sz="2400" b="1" dirty="0">
                <a:solidFill>
                  <a:schemeClr val="bg1"/>
                </a:solidFill>
                <a:latin typeface="Arial"/>
                <a:cs typeface="Arial"/>
              </a:rPr>
              <a:t>AD</a:t>
            </a:r>
            <a:r>
              <a:rPr lang="en-US" sz="2800" b="1" dirty="0">
                <a:solidFill>
                  <a:schemeClr val="bg1"/>
                </a:solidFill>
                <a:latin typeface="Arial"/>
                <a:cs typeface="Arial"/>
              </a:rPr>
              <a:t> 495-583)—later king for 50 yrs.</a:t>
            </a:r>
          </a:p>
          <a:p>
            <a:pPr eaLnBrk="1" hangingPunct="1">
              <a:lnSpc>
                <a:spcPct val="90000"/>
              </a:lnSpc>
              <a:defRPr/>
            </a:pPr>
            <a:r>
              <a:rPr lang="en-US" sz="2800" b="1" dirty="0">
                <a:solidFill>
                  <a:schemeClr val="bg1"/>
                </a:solidFill>
                <a:latin typeface="Arial"/>
                <a:cs typeface="Arial"/>
              </a:rPr>
              <a:t>The monster Grendel (</a:t>
            </a:r>
            <a:r>
              <a:rPr lang="ru-RU" altLang="ja-JP" sz="2800" b="1" dirty="0">
                <a:solidFill>
                  <a:schemeClr val="bg1"/>
                </a:solidFill>
                <a:latin typeface="Arial"/>
                <a:cs typeface="Arial"/>
              </a:rPr>
              <a:t>"</a:t>
            </a:r>
            <a:r>
              <a:rPr lang="en-US" sz="2800" b="1" dirty="0">
                <a:solidFill>
                  <a:schemeClr val="bg1"/>
                </a:solidFill>
                <a:latin typeface="Arial"/>
                <a:cs typeface="Arial"/>
              </a:rPr>
              <a:t>grinder, destroyer</a:t>
            </a:r>
            <a:r>
              <a:rPr lang="ru-RU" altLang="ja-JP" sz="2800" b="1" dirty="0">
                <a:solidFill>
                  <a:schemeClr val="bg1"/>
                </a:solidFill>
                <a:latin typeface="Arial"/>
                <a:cs typeface="Arial"/>
              </a:rPr>
              <a:t>"</a:t>
            </a:r>
            <a:r>
              <a:rPr lang="en-US" sz="2800" b="1" dirty="0">
                <a:solidFill>
                  <a:schemeClr val="bg1"/>
                </a:solidFill>
                <a:latin typeface="Arial"/>
                <a:cs typeface="Arial"/>
              </a:rPr>
              <a:t>) preyed on Danes for 12 years (</a:t>
            </a:r>
            <a:r>
              <a:rPr lang="en-US" sz="2400" b="1" dirty="0">
                <a:solidFill>
                  <a:schemeClr val="bg1"/>
                </a:solidFill>
                <a:latin typeface="Arial"/>
                <a:cs typeface="Arial"/>
              </a:rPr>
              <a:t>AD</a:t>
            </a:r>
            <a:r>
              <a:rPr lang="en-US" sz="2800" b="1" dirty="0">
                <a:solidFill>
                  <a:schemeClr val="bg1"/>
                </a:solidFill>
                <a:latin typeface="Arial"/>
                <a:cs typeface="Arial"/>
              </a:rPr>
              <a:t> 503-515)</a:t>
            </a:r>
          </a:p>
          <a:p>
            <a:pPr eaLnBrk="1" hangingPunct="1">
              <a:lnSpc>
                <a:spcPct val="90000"/>
              </a:lnSpc>
              <a:defRPr/>
            </a:pPr>
            <a:r>
              <a:rPr lang="en-US" sz="2800" b="1" dirty="0">
                <a:solidFill>
                  <a:schemeClr val="bg1"/>
                </a:solidFill>
                <a:latin typeface="Arial"/>
                <a:cs typeface="Arial"/>
              </a:rPr>
              <a:t>This hero cleared monstrous animals from the sea lanes between Denmark and Sweden</a:t>
            </a:r>
          </a:p>
          <a:p>
            <a:pPr eaLnBrk="1" hangingPunct="1">
              <a:lnSpc>
                <a:spcPct val="90000"/>
              </a:lnSpc>
              <a:defRPr/>
            </a:pPr>
            <a:r>
              <a:rPr lang="en-US" sz="2800" b="1" dirty="0">
                <a:solidFill>
                  <a:schemeClr val="bg1"/>
                </a:solidFill>
                <a:latin typeface="Arial"/>
                <a:cs typeface="Arial"/>
              </a:rPr>
              <a:t>He then pulled out Grendel</a:t>
            </a:r>
            <a:r>
              <a:rPr lang="uk-UA" altLang="ja-JP" sz="2800" b="1" dirty="0">
                <a:solidFill>
                  <a:schemeClr val="bg1"/>
                </a:solidFill>
                <a:latin typeface="Arial"/>
                <a:cs typeface="Arial"/>
              </a:rPr>
              <a:t>'</a:t>
            </a:r>
            <a:r>
              <a:rPr lang="en-US" sz="2800" b="1" dirty="0">
                <a:solidFill>
                  <a:schemeClr val="bg1"/>
                </a:solidFill>
                <a:latin typeface="Arial"/>
                <a:cs typeface="Arial"/>
              </a:rPr>
              <a:t>s small arm, who retreated to his cave and bled to death</a:t>
            </a:r>
          </a:p>
        </p:txBody>
      </p:sp>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en-US" sz="4000" b="1" i="1" dirty="0">
                <a:solidFill>
                  <a:schemeClr val="bg1"/>
                </a:solidFill>
                <a:latin typeface="Arial"/>
                <a:cs typeface="Arial"/>
              </a:rPr>
              <a:t>Beowulf</a:t>
            </a:r>
            <a:r>
              <a:rPr lang="en-US" sz="4000" b="1" dirty="0">
                <a:solidFill>
                  <a:schemeClr val="bg1"/>
                </a:solidFill>
                <a:latin typeface="Arial"/>
                <a:cs typeface="Arial"/>
              </a:rPr>
              <a:t> &amp; the Creatures of Denmark</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447496">
                                            <p:txEl>
                                              <p:pRg st="2" end="2"/>
                                            </p:txEl>
                                          </p:spTgt>
                                        </p:tgtEl>
                                        <p:attrNameLst>
                                          <p:attrName>style.visibility</p:attrName>
                                        </p:attrNameLst>
                                      </p:cBhvr>
                                      <p:to>
                                        <p:strVal val="visible"/>
                                      </p:to>
                                    </p:set>
                                    <p:animEffect transition="in" filter="plus(in)">
                                      <p:cBhvr>
                                        <p:cTn id="22" dur="2000"/>
                                        <p:tgtEl>
                                          <p:spTgt spid="447496">
                                            <p:txEl>
                                              <p:pRg st="2" end="2"/>
                                            </p:txEl>
                                          </p:spTgt>
                                        </p:tgtEl>
                                      </p:cBhvr>
                                    </p:animEffect>
                                  </p:childTnLst>
                                </p:cTn>
                              </p:par>
                            </p:childTnLst>
                          </p:cTn>
                        </p:par>
                        <p:par>
                          <p:cTn id="23" fill="hold" nodeType="afterGroup">
                            <p:stCondLst>
                              <p:cond delay="2000"/>
                            </p:stCondLst>
                            <p:childTnLst>
                              <p:par>
                                <p:cTn id="24" presetID="20" presetClass="entr" presetSubtype="0" fill="hold" grpId="0" nodeType="afterEffect">
                                  <p:stCondLst>
                                    <p:cond delay="0"/>
                                  </p:stCondLst>
                                  <p:childTnLst>
                                    <p:set>
                                      <p:cBhvr>
                                        <p:cTn id="25" dur="1" fill="hold">
                                          <p:stCondLst>
                                            <p:cond delay="0"/>
                                          </p:stCondLst>
                                        </p:cTn>
                                        <p:tgtEl>
                                          <p:spTgt spid="447494"/>
                                        </p:tgtEl>
                                        <p:attrNameLst>
                                          <p:attrName>style.visibility</p:attrName>
                                        </p:attrNameLst>
                                      </p:cBhvr>
                                      <p:to>
                                        <p:strVal val="visible"/>
                                      </p:to>
                                    </p:set>
                                    <p:animEffect transition="in" filter="wedge">
                                      <p:cBhvr>
                                        <p:cTn id="26" dur="2000"/>
                                        <p:tgtEl>
                                          <p:spTgt spid="4474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447496">
                                            <p:txEl>
                                              <p:pRg st="3" end="3"/>
                                            </p:txEl>
                                          </p:spTgt>
                                        </p:tgtEl>
                                        <p:attrNameLst>
                                          <p:attrName>style.visibility</p:attrName>
                                        </p:attrNameLst>
                                      </p:cBhvr>
                                      <p:to>
                                        <p:strVal val="visible"/>
                                      </p:to>
                                    </p:set>
                                    <p:animEffect transition="in" filter="plus(in)">
                                      <p:cBhvr>
                                        <p:cTn id="31" dur="2000"/>
                                        <p:tgtEl>
                                          <p:spTgt spid="447496">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47495"/>
                                        </p:tgtEl>
                                        <p:attrNameLst>
                                          <p:attrName>style.visibility</p:attrName>
                                        </p:attrNameLst>
                                      </p:cBhvr>
                                      <p:to>
                                        <p:strVal val="visible"/>
                                      </p:to>
                                    </p:set>
                                    <p:animEffect transition="in" filter="dissolve">
                                      <p:cBhvr>
                                        <p:cTn id="36"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rgbClr val="000090"/>
          </a:solidFill>
        </p:spPr>
        <p:txBody>
          <a:bodyPr/>
          <a:lstStyle/>
          <a:p>
            <a:pPr eaLnBrk="1" hangingPunct="1">
              <a:defRPr/>
            </a:pPr>
            <a:r>
              <a:rPr lang="en-US" sz="3200" b="1" dirty="0">
                <a:solidFill>
                  <a:schemeClr val="bg1"/>
                </a:solidFill>
                <a:latin typeface="Arial"/>
                <a:cs typeface="Arial"/>
              </a:rPr>
              <a:t>Japanese Fisherman</a:t>
            </a:r>
            <a:r>
              <a:rPr lang="uk-UA" altLang="ja-JP" sz="3200" b="1" dirty="0">
                <a:solidFill>
                  <a:schemeClr val="bg1"/>
                </a:solidFill>
                <a:latin typeface="Arial"/>
                <a:cs typeface="Arial"/>
              </a:rPr>
              <a:t>'</a:t>
            </a:r>
            <a:r>
              <a:rPr lang="en-US" sz="3200" b="1" dirty="0">
                <a:solidFill>
                  <a:schemeClr val="bg1"/>
                </a:solidFill>
                <a:latin typeface="Arial"/>
                <a:cs typeface="Arial"/>
              </a:rPr>
              <a:t>s Dead Monster </a:t>
            </a:r>
            <a:br>
              <a:rPr lang="en-US" sz="3200" b="1" dirty="0">
                <a:solidFill>
                  <a:schemeClr val="bg1"/>
                </a:solidFill>
                <a:latin typeface="Arial"/>
                <a:cs typeface="Arial"/>
              </a:rPr>
            </a:br>
            <a:r>
              <a:rPr lang="en-US" sz="2800" b="1" dirty="0">
                <a:solidFill>
                  <a:schemeClr val="bg1"/>
                </a:solidFill>
                <a:latin typeface="Arial"/>
                <a:cs typeface="Arial"/>
              </a:rPr>
              <a:t>(</a:t>
            </a:r>
            <a:r>
              <a:rPr lang="en-US" sz="2800" b="1" i="1" dirty="0">
                <a:solidFill>
                  <a:schemeClr val="bg1"/>
                </a:solidFill>
                <a:latin typeface="Arial"/>
                <a:cs typeface="Arial"/>
              </a:rPr>
              <a:t>The Times </a:t>
            </a:r>
            <a:r>
              <a:rPr lang="en-US" sz="2800" b="1" dirty="0">
                <a:solidFill>
                  <a:schemeClr val="bg1"/>
                </a:solidFill>
                <a:latin typeface="Arial"/>
                <a:cs typeface="Arial"/>
              </a:rPr>
              <a:t>21 July 1977)</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867400" cy="5105400"/>
          </a:xfrm>
        </p:spPr>
        <p:txBody>
          <a:bodyPr/>
          <a:lstStyle/>
          <a:p>
            <a:pPr eaLnBrk="1" hangingPunct="1">
              <a:lnSpc>
                <a:spcPct val="90000"/>
              </a:lnSpc>
              <a:defRPr/>
            </a:pPr>
            <a:r>
              <a:rPr lang="en-US" sz="2400" b="1" dirty="0">
                <a:solidFill>
                  <a:schemeClr val="bg1"/>
                </a:solidFill>
                <a:latin typeface="Arial"/>
                <a:cs typeface="Arial"/>
              </a:rPr>
              <a:t>Two tons &amp; ten meters long</a:t>
            </a:r>
          </a:p>
          <a:p>
            <a:pPr eaLnBrk="1" hangingPunct="1">
              <a:lnSpc>
                <a:spcPct val="90000"/>
              </a:lnSpc>
              <a:defRPr/>
            </a:pPr>
            <a:r>
              <a:rPr lang="en-US" sz="2400" b="1" dirty="0">
                <a:solidFill>
                  <a:schemeClr val="bg1"/>
                </a:solidFill>
                <a:latin typeface="Arial"/>
                <a:cs typeface="Arial"/>
              </a:rPr>
              <a:t>Caught at 330 meters deep </a:t>
            </a:r>
            <a:r>
              <a:rPr lang="en-US" sz="2400" b="1">
                <a:solidFill>
                  <a:schemeClr val="bg1"/>
                </a:solidFill>
                <a:latin typeface="Arial"/>
                <a:cs typeface="Arial"/>
              </a:rPr>
              <a:t>in the ocean </a:t>
            </a:r>
            <a:r>
              <a:rPr lang="en-US" sz="2400" b="1" dirty="0">
                <a:solidFill>
                  <a:schemeClr val="bg1"/>
                </a:solidFill>
                <a:latin typeface="Arial"/>
                <a:cs typeface="Arial"/>
              </a:rPr>
              <a:t>near Christchurch</a:t>
            </a:r>
          </a:p>
          <a:p>
            <a:pPr eaLnBrk="1" hangingPunct="1">
              <a:lnSpc>
                <a:spcPct val="90000"/>
              </a:lnSpc>
              <a:defRPr/>
            </a:pPr>
            <a:r>
              <a:rPr lang="en-US" sz="2400" b="1" dirty="0">
                <a:solidFill>
                  <a:schemeClr val="bg1"/>
                </a:solidFill>
                <a:latin typeface="Arial"/>
                <a:cs typeface="Arial"/>
              </a:rPr>
              <a:t>Plesiosaurus: huge, small-headed reptiles with long neck and four fins</a:t>
            </a:r>
          </a:p>
          <a:p>
            <a:pPr eaLnBrk="1" hangingPunct="1">
              <a:lnSpc>
                <a:spcPct val="90000"/>
              </a:lnSpc>
              <a:defRPr/>
            </a:pPr>
            <a:r>
              <a:rPr lang="en-US" sz="2400" b="1" dirty="0">
                <a:solidFill>
                  <a:schemeClr val="bg1"/>
                </a:solidFill>
                <a:latin typeface="Arial"/>
                <a:cs typeface="Arial"/>
              </a:rPr>
              <a:t>Photographed and sketched by marine biologist Michihiko Yano</a:t>
            </a:r>
          </a:p>
          <a:p>
            <a:pPr eaLnBrk="1" hangingPunct="1">
              <a:lnSpc>
                <a:spcPct val="90000"/>
              </a:lnSpc>
              <a:defRPr/>
            </a:pPr>
            <a:r>
              <a:rPr lang="en-US" sz="2400" b="1" dirty="0">
                <a:solidFill>
                  <a:schemeClr val="bg1"/>
                </a:solidFill>
                <a:latin typeface="Arial"/>
                <a:cs typeface="Arial"/>
              </a:rPr>
              <a:t>Captain ordered it thrown back into sea for fear of contaminating his fish.</a:t>
            </a:r>
          </a:p>
          <a:p>
            <a:pPr eaLnBrk="1" hangingPunct="1">
              <a:lnSpc>
                <a:spcPct val="90000"/>
              </a:lnSpc>
              <a:defRPr/>
            </a:pPr>
            <a:r>
              <a:rPr lang="en-US" sz="2400" b="1" dirty="0">
                <a:solidFill>
                  <a:schemeClr val="bg1"/>
                </a:solidFill>
                <a:latin typeface="Arial"/>
                <a:cs typeface="Arial"/>
              </a:rPr>
              <a:t>Soon after BBC reported it to be a shark (30 July 1977)!</a:t>
            </a: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6858000"/>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42" name="Text Box 6"/>
          <p:cNvSpPr txBox="1">
            <a:spLocks noChangeArrowheads="1"/>
          </p:cNvSpPr>
          <p:nvPr/>
        </p:nvSpPr>
        <p:spPr bwMode="auto">
          <a:xfrm>
            <a:off x="41275" y="6437313"/>
            <a:ext cx="9105900"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en-US" sz="1100" b="1">
                <a:solidFill>
                  <a:srgbClr val="FFFFFF"/>
                </a:solidFill>
                <a:latin typeface="Arial"/>
                <a:cs typeface="Arial"/>
              </a:rPr>
              <a:t>Duane T. Gish, </a:t>
            </a:r>
            <a:r>
              <a:rPr lang="en-US" sz="1100" b="1" i="1">
                <a:solidFill>
                  <a:srgbClr val="FFFFFF"/>
                </a:solidFill>
                <a:latin typeface="Arial"/>
                <a:cs typeface="Arial"/>
              </a:rPr>
              <a:t>Dinosaurs by Design</a:t>
            </a:r>
            <a:r>
              <a:rPr lang="en-US" sz="1100" b="1">
                <a:solidFill>
                  <a:srgbClr val="FFFFFF"/>
                </a:solidFill>
                <a:latin typeface="Arial"/>
                <a:cs typeface="Arial"/>
              </a:rPr>
              <a:t> (4730 Barnes Road, Colorado Springs, CO: Master Books and Creation-Life Publishers, 1992), 86</a:t>
            </a: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b="1">
                <a:latin typeface="Arial" charset="0"/>
                <a:cs typeface="Arial" charset="0"/>
              </a:rPr>
              <a:t>Enlarge and read this!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39">
                                            <p:txEl>
                                              <p:pRg st="5" end="5"/>
                                            </p:txEl>
                                          </p:spTgt>
                                        </p:tgtEl>
                                        <p:attrNameLst>
                                          <p:attrName>style.visibility</p:attrName>
                                        </p:attrNameLst>
                                      </p:cBhvr>
                                      <p:to>
                                        <p:strVal val="visible"/>
                                      </p:to>
                                    </p:set>
                                    <p:animEffect transition="in" filter="wipe(up)">
                                      <p:cBhvr>
                                        <p:cTn id="40" dur="500"/>
                                        <p:tgtEl>
                                          <p:spTgt spid="449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en-US">
                <a:solidFill>
                  <a:schemeClr val="bg1"/>
                </a:solidFill>
                <a:latin typeface="Arial"/>
                <a:cs typeface="Arial"/>
              </a:rPr>
              <a:t>Is </a:t>
            </a:r>
            <a:r>
              <a:rPr lang="en-US" i="1">
                <a:solidFill>
                  <a:schemeClr val="bg1"/>
                </a:solidFill>
                <a:latin typeface="Arial"/>
                <a:cs typeface="Arial"/>
              </a:rPr>
              <a:t>This</a:t>
            </a:r>
            <a:r>
              <a:rPr lang="en-US">
                <a:solidFill>
                  <a:schemeClr val="bg1"/>
                </a:solidFill>
                <a:latin typeface="Arial"/>
                <a:cs typeface="Arial"/>
              </a:rPr>
              <a:t> a Shark?!</a:t>
            </a: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en-US" sz="2000" b="1" dirty="0">
                <a:solidFill>
                  <a:schemeClr val="bg1"/>
                </a:solidFill>
                <a:latin typeface="Arial"/>
                <a:cs typeface="Arial"/>
              </a:rPr>
              <a:t>Bill Cooper, </a:t>
            </a:r>
            <a:r>
              <a:rPr lang="en-US" sz="2000" b="1" i="1" dirty="0">
                <a:solidFill>
                  <a:schemeClr val="bg1"/>
                </a:solidFill>
                <a:latin typeface="Arial"/>
                <a:cs typeface="Arial"/>
              </a:rPr>
              <a:t>After the Flood</a:t>
            </a:r>
            <a:r>
              <a:rPr lang="en-US" sz="2000" b="1" dirty="0">
                <a:solidFill>
                  <a:schemeClr val="bg1"/>
                </a:solidFill>
                <a:latin typeface="Arial"/>
                <a:cs typeface="Arial"/>
              </a:rPr>
              <a:t>, 140</a:t>
            </a: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61A1F-A3DD-4BE4-BF7A-A0E7EE8EE088}"/>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8434" name="Picture 2" descr="What is The Behemoth in reference to the Old Testament of the Bible? - Quora">
            <a:extLst>
              <a:ext uri="{FF2B5EF4-FFF2-40B4-BE49-F238E27FC236}">
                <a16:creationId xmlns:a16="http://schemas.microsoft.com/office/drawing/2014/main" id="{78A61E0A-12F0-4B30-A2DC-DD4B9170A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6" y="1510904"/>
            <a:ext cx="4300538" cy="2507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84868-CEDF-420D-8E68-8E9484B756E8}"/>
              </a:ext>
            </a:extLst>
          </p:cNvPr>
          <p:cNvSpPr txBox="1"/>
          <p:nvPr/>
        </p:nvSpPr>
        <p:spPr>
          <a:xfrm>
            <a:off x="139046" y="887563"/>
            <a:ext cx="3064670" cy="678327"/>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en-US" sz="36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Behemoth</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6" name="Picture 4" descr="Isaiah 27: In that day, the Lord will punish Leviathan the piercing  serpent. - The Revelation Road">
            <a:extLst>
              <a:ext uri="{FF2B5EF4-FFF2-40B4-BE49-F238E27FC236}">
                <a16:creationId xmlns:a16="http://schemas.microsoft.com/office/drawing/2014/main" id="{ACBB00C9-1ACA-4122-BEB8-CB307E0F1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04"/>
          <a:stretch/>
        </p:blipFill>
        <p:spPr bwMode="auto">
          <a:xfrm>
            <a:off x="4603674" y="3351529"/>
            <a:ext cx="4242956" cy="2507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78E51-395B-4237-A710-B4A3CAB8E39F}"/>
              </a:ext>
            </a:extLst>
          </p:cNvPr>
          <p:cNvSpPr txBox="1"/>
          <p:nvPr/>
        </p:nvSpPr>
        <p:spPr>
          <a:xfrm>
            <a:off x="4603674" y="2750673"/>
            <a:ext cx="3064670" cy="678327"/>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en-US" sz="36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Leviathan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646983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“Seeing God’s Sovereignty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“Worship develops the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fear of the L</a:t>
              </a:r>
              <a:r>
                <a:rPr lang="en-US" sz="1600" b="1" dirty="0">
                  <a:solidFill>
                    <a:srgbClr val="FFFFFF"/>
                  </a:solidFill>
                  <a:effectLst>
                    <a:glow rad="177800">
                      <a:srgbClr val="000000"/>
                    </a:glow>
                  </a:effectLst>
                  <a:latin typeface="Arial"/>
                  <a:cs typeface="Arial"/>
                </a:rPr>
                <a:t>ORD</a:t>
              </a:r>
              <a:r>
                <a:rPr lang="en-US" sz="1800" b="1" dirty="0">
                  <a:solidFill>
                    <a:srgbClr val="FFFFFF"/>
                  </a:solidFill>
                  <a:effectLst>
                    <a:glow rad="177800">
                      <a:srgbClr val="000000"/>
                    </a:glow>
                  </a:effectLst>
                  <a:latin typeface="Arial"/>
                  <a:cs typeface="Arial"/>
                </a:rPr>
                <a:t>”</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Psalm 111:10 “The fear of the L</a:t>
              </a:r>
              <a:r>
                <a:rPr lang="en-US" sz="1100" b="1" dirty="0">
                  <a:solidFill>
                    <a:srgbClr val="FFFFFF"/>
                  </a:solidFill>
                  <a:effectLst>
                    <a:glow rad="177800">
                      <a:srgbClr val="000000"/>
                    </a:glow>
                  </a:effectLst>
                  <a:latin typeface="Arial"/>
                  <a:cs typeface="Arial"/>
                </a:rPr>
                <a:t>ORD</a:t>
              </a:r>
              <a:r>
                <a:rPr lang="en-US" sz="1200" b="1" dirty="0">
                  <a:solidFill>
                    <a:srgbClr val="FFFFFF"/>
                  </a:solidFill>
                  <a:effectLst>
                    <a:glow rad="177800">
                      <a:srgbClr val="000000"/>
                    </a:glow>
                  </a:effectLst>
                  <a:latin typeface="Arial"/>
                  <a:cs typeface="Arial"/>
                </a:rPr>
                <a:t>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Proverbs............Wisdom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“The fear of the L</a:t>
              </a:r>
              <a:r>
                <a:rPr lang="en-US" sz="1600" b="1" dirty="0">
                  <a:solidFill>
                    <a:srgbClr val="FFFFFF"/>
                  </a:solidFill>
                  <a:effectLst>
                    <a:glow rad="177800">
                      <a:srgbClr val="000000"/>
                    </a:glow>
                  </a:effectLst>
                  <a:latin typeface="Arial"/>
                  <a:cs typeface="Arial"/>
                </a:rPr>
                <a:t>ORD</a:t>
              </a:r>
              <a:r>
                <a:rPr lang="en-US" sz="1800" b="1" dirty="0">
                  <a:solidFill>
                    <a:srgbClr val="FFFFFF"/>
                  </a:solidFill>
                  <a:effectLst>
                    <a:glow rad="177800">
                      <a:srgbClr val="000000"/>
                    </a:glow>
                  </a:effectLst>
                  <a:latin typeface="Arial"/>
                  <a:cs typeface="Arial"/>
                </a:rPr>
                <a:t>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lnSpc>
                  <a:spcPct val="100000"/>
                </a:lnSpc>
                <a:spcBef>
                  <a:spcPct val="20000"/>
                </a:spcBef>
                <a:defRPr/>
              </a:pPr>
              <a:endParaRPr lang="en-US" sz="2800" b="1">
                <a:solidFill>
                  <a:srgbClr val="99CCFF"/>
                </a:solidFill>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Proverbs 30:31 “Charm is deceitful and beauty is vain, but a woman who fears the L</a:t>
              </a:r>
              <a:r>
                <a:rPr lang="en-US" sz="1100" b="1" dirty="0">
                  <a:solidFill>
                    <a:srgbClr val="FFFFFF"/>
                  </a:solidFill>
                  <a:effectLst>
                    <a:glow rad="177800">
                      <a:srgbClr val="000000"/>
                    </a:glow>
                  </a:effectLst>
                  <a:latin typeface="Arial"/>
                  <a:cs typeface="Arial"/>
                </a:rPr>
                <a:t>ORD</a:t>
              </a:r>
              <a:r>
                <a:rPr lang="en-US" sz="1200" b="1" dirty="0">
                  <a:solidFill>
                    <a:srgbClr val="FFFFFF"/>
                  </a:solidFill>
                  <a:effectLst>
                    <a:glow rad="177800">
                      <a:srgbClr val="000000"/>
                    </a:glow>
                  </a:effectLst>
                  <a:latin typeface="Arial"/>
                  <a:cs typeface="Arial"/>
                </a:rPr>
                <a:t>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Proverbs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lnSpc>
                <a:spcPct val="100000"/>
              </a:lnSpc>
              <a:defRPr/>
            </a:pPr>
            <a:r>
              <a:rPr lang="en-US" sz="1600" b="1" dirty="0">
                <a:solidFill>
                  <a:srgbClr val="FFFFFF"/>
                </a:solidFill>
                <a:effectLst>
                  <a:glow rad="177800">
                    <a:srgbClr val="000000"/>
                  </a:glow>
                </a:effectLst>
                <a:latin typeface="Arial"/>
                <a:cs typeface="Arial"/>
              </a:rPr>
              <a:t>Source:</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Walk Thru the Bible Ministries</a:t>
            </a:r>
          </a:p>
        </p:txBody>
      </p:sp>
    </p:spTree>
    <p:extLst>
      <p:ext uri="{BB962C8B-B14F-4D97-AF65-F5344CB8AC3E}">
        <p14:creationId xmlns:p14="http://schemas.microsoft.com/office/powerpoint/2010/main" val="285838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24" t="9537" r="27830" b="5654"/>
          <a:stretch/>
        </p:blipFill>
        <p:spPr bwMode="auto">
          <a:xfrm>
            <a:off x="1" y="857250"/>
            <a:ext cx="448162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81077" y="1104513"/>
            <a:ext cx="4355192" cy="892552"/>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Times New Roman" panose="02020603050405020304" pitchFamily="18" charset="0"/>
                <a:ea typeface="+mn-ea"/>
                <a:cs typeface="Times New Roman" panose="02020603050405020304" pitchFamily="18" charset="0"/>
              </a:rPr>
              <a:t>Avoid “Dark Counsel” </a:t>
            </a:r>
            <a:r>
              <a:rPr lang="en-US" sz="2400" b="1" dirty="0">
                <a:solidFill>
                  <a:prstClr val="white"/>
                </a:solidFill>
                <a:latin typeface="Times New Roman" panose="02020603050405020304" pitchFamily="18" charset="0"/>
                <a:ea typeface="+mn-ea"/>
                <a:cs typeface="Times New Roman" panose="02020603050405020304" pitchFamily="18" charset="0"/>
              </a:rPr>
              <a:t>(38:1-3)</a:t>
            </a:r>
            <a:endParaRPr lang="en-US" sz="2400" b="1" dirty="0">
              <a:solidFill>
                <a:prstClr val="black"/>
              </a:solidFill>
              <a:latin typeface="Times New Roman" panose="02020603050405020304" pitchFamily="18" charset="0"/>
              <a:ea typeface="+mn-ea"/>
              <a:cs typeface="Times New Roman" panose="02020603050405020304" pitchFamily="18" charset="0"/>
            </a:endParaRPr>
          </a:p>
        </p:txBody>
      </p:sp>
      <p:pic>
        <p:nvPicPr>
          <p:cNvPr id="2" name="Picture 2" descr="Reflection 55: Creation Reflects the Mercy of God - Daily Reflections on  Divine Mercy">
            <a:extLst>
              <a:ext uri="{FF2B5EF4-FFF2-40B4-BE49-F238E27FC236}">
                <a16:creationId xmlns:a16="http://schemas.microsoft.com/office/drawing/2014/main" id="{53ADEF44-94FE-4D98-BDBF-B9859FDE4F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17" t="1806" r="27640" b="-1806"/>
          <a:stretch/>
        </p:blipFill>
        <p:spPr bwMode="auto">
          <a:xfrm>
            <a:off x="4481627" y="858211"/>
            <a:ext cx="4662374" cy="5259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48093C-C148-42E0-B047-38BB766819D4}"/>
              </a:ext>
            </a:extLst>
          </p:cNvPr>
          <p:cNvSpPr txBox="1"/>
          <p:nvPr/>
        </p:nvSpPr>
        <p:spPr>
          <a:xfrm>
            <a:off x="4898575" y="1024720"/>
            <a:ext cx="3828479" cy="147405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pic>
        <p:nvPicPr>
          <p:cNvPr id="19458" name="Picture 2" descr="4 Plant Growth Factors That Affect All Plants | LoveToKnow">
            <a:extLst>
              <a:ext uri="{FF2B5EF4-FFF2-40B4-BE49-F238E27FC236}">
                <a16:creationId xmlns:a16="http://schemas.microsoft.com/office/drawing/2014/main" id="{680A90F4-A3DE-4987-A4CE-692B6E831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62"/>
          <a:stretch/>
        </p:blipFill>
        <p:spPr bwMode="auto">
          <a:xfrm>
            <a:off x="1843087" y="2962735"/>
            <a:ext cx="5186363" cy="3037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D5DDEC-6F14-47BB-96DB-C3628D535B93}"/>
              </a:ext>
            </a:extLst>
          </p:cNvPr>
          <p:cNvSpPr txBox="1"/>
          <p:nvPr/>
        </p:nvSpPr>
        <p:spPr>
          <a:xfrm>
            <a:off x="4164807" y="2961774"/>
            <a:ext cx="2864643" cy="1969578"/>
          </a:xfrm>
          <a:prstGeom prst="rect">
            <a:avLst/>
          </a:prstGeom>
          <a:noFill/>
        </p:spPr>
        <p:txBody>
          <a:bodyPr wrap="square">
            <a:spAutoFit/>
          </a:bodyPr>
          <a:lstStyle/>
          <a:p>
            <a:pPr algn="ctr" defTabSz="685800" fontAlgn="auto">
              <a:lnSpc>
                <a:spcPct val="115000"/>
              </a:lnSpc>
              <a:spcBef>
                <a:spcPts val="900"/>
              </a:spcBef>
              <a:spcAft>
                <a:spcPts val="0"/>
              </a:spcAft>
            </a:pP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Be reassured of God’s justice and mercy</a:t>
            </a:r>
          </a:p>
          <a:p>
            <a:pPr algn="ctr" defTabSz="685800" fontAlgn="auto">
              <a:lnSpc>
                <a:spcPct val="115000"/>
              </a:lnSpc>
              <a:spcBef>
                <a:spcPts val="0"/>
              </a:spcBef>
              <a:spcAft>
                <a:spcPts val="0"/>
              </a:spcAft>
            </a:pPr>
            <a:r>
              <a:rPr lang="en-US"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(Job 42:1-17)</a:t>
            </a:r>
          </a:p>
        </p:txBody>
      </p:sp>
    </p:spTree>
    <p:extLst>
      <p:ext uri="{BB962C8B-B14F-4D97-AF65-F5344CB8AC3E}">
        <p14:creationId xmlns:p14="http://schemas.microsoft.com/office/powerpoint/2010/main" val="15579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82E73-40CD-49C0-AB96-AA498167DC55}"/>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0B5C27FF-DBBC-4CEE-8157-E84887D35D32}"/>
              </a:ext>
            </a:extLst>
          </p:cNvPr>
          <p:cNvSpPr txBox="1"/>
          <p:nvPr/>
        </p:nvSpPr>
        <p:spPr>
          <a:xfrm>
            <a:off x="4138476" y="476672"/>
            <a:ext cx="4681996" cy="5262979"/>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Calibri" panose="020F0502020204030204" pitchFamily="34" charset="0"/>
                <a:cs typeface="Arial" panose="020B0604020202020204" pitchFamily="34" charset="0"/>
              </a:rPr>
              <a:t>“The God who sets bounds to the sea, who refreshes the desert, who feeds the ravens, who cares for the gazelle in the wilderness and the eagle in its eyrie, is the same God who now causes him seemingly thus unjustly to suffer. But if the former is worthy of adoration, the latter will also be so.”</a:t>
            </a:r>
          </a:p>
        </p:txBody>
      </p:sp>
      <p:pic>
        <p:nvPicPr>
          <p:cNvPr id="20482" name="Picture 2" descr="Bible Commentary Guide - Crown College Library">
            <a:extLst>
              <a:ext uri="{FF2B5EF4-FFF2-40B4-BE49-F238E27FC236}">
                <a16:creationId xmlns:a16="http://schemas.microsoft.com/office/drawing/2014/main" id="{B924A5A3-3152-4F2F-8D66-E64D8DCFF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19857"/>
            <a:ext cx="3418285" cy="3418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86463"/>
      </p:ext>
    </p:extLst>
  </p:cSld>
  <p:clrMapOvr>
    <a:overrideClrMapping bg1="lt1" tx1="dk1" bg2="lt2" tx2="dk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E93D5F-78C5-1744-A498-80DAF7F5A60D}"/>
              </a:ext>
            </a:extLst>
          </p:cNvPr>
          <p:cNvSpPr/>
          <p:nvPr/>
        </p:nvSpPr>
        <p:spPr>
          <a:xfrm>
            <a:off x="10275" y="-5779"/>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026" name="Picture 2" descr="Bright Light by smlsmg4nascar2015 on DeviantArt">
            <a:extLst>
              <a:ext uri="{FF2B5EF4-FFF2-40B4-BE49-F238E27FC236}">
                <a16:creationId xmlns:a16="http://schemas.microsoft.com/office/drawing/2014/main" id="{18387A69-D767-4FB2-95C4-C16A4CF478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583" b="13869"/>
          <a:stretch/>
        </p:blipFill>
        <p:spPr bwMode="auto">
          <a:xfrm>
            <a:off x="-11287" y="3128963"/>
            <a:ext cx="9132605" cy="3729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982E73-40CD-49C0-AB96-AA498167DC55}"/>
              </a:ext>
            </a:extLst>
          </p:cNvPr>
          <p:cNvSpPr/>
          <p:nvPr/>
        </p:nvSpPr>
        <p:spPr>
          <a:xfrm>
            <a:off x="0" y="857250"/>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21508" name="Picture 4" descr="Watch Black Death | Prime Video">
            <a:extLst>
              <a:ext uri="{FF2B5EF4-FFF2-40B4-BE49-F238E27FC236}">
                <a16:creationId xmlns:a16="http://schemas.microsoft.com/office/drawing/2014/main" id="{2F7E8E27-B6D0-43C4-AD6B-6B003CC88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2" b="80556"/>
          <a:stretch/>
        </p:blipFill>
        <p:spPr bwMode="auto">
          <a:xfrm>
            <a:off x="1678781" y="1214438"/>
            <a:ext cx="5786438" cy="94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8F71D9-B1C2-4AC8-8959-D321E2EA86A4}"/>
              </a:ext>
            </a:extLst>
          </p:cNvPr>
          <p:cNvSpPr txBox="1"/>
          <p:nvPr/>
        </p:nvSpPr>
        <p:spPr>
          <a:xfrm>
            <a:off x="2284214" y="3290501"/>
            <a:ext cx="4575572" cy="1477328"/>
          </a:xfrm>
          <a:prstGeom prst="rect">
            <a:avLst/>
          </a:prstGeom>
          <a:noFill/>
        </p:spPr>
        <p:txBody>
          <a:bodyPr wrap="square">
            <a:spAutoFit/>
          </a:bodyPr>
          <a:lstStyle/>
          <a:p>
            <a:pPr algn="ctr" defTabSz="685800" fontAlgn="auto">
              <a:lnSpc>
                <a:spcPct val="100000"/>
              </a:lnSpc>
              <a:spcBef>
                <a:spcPts val="0"/>
              </a:spcBef>
              <a:spcAft>
                <a:spcPts val="0"/>
              </a:spcAft>
            </a:pPr>
            <a:r>
              <a:rPr lang="en-US"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a:t>
            </a:r>
          </a:p>
          <a:p>
            <a:pPr algn="ctr" defTabSz="685800" fontAlgn="auto">
              <a:lnSpc>
                <a:spcPct val="100000"/>
              </a:lnSpc>
              <a:spcBef>
                <a:spcPts val="0"/>
              </a:spcBef>
              <a:spcAft>
                <a:spcPts val="0"/>
              </a:spcAft>
            </a:pPr>
            <a:r>
              <a:rPr lang="en-US"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Bright Light</a:t>
            </a:r>
            <a:endParaRPr lang="en-US" sz="45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8947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t="11663" b="13127"/>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Incomprehensibility</a:t>
            </a: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God:</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5512222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22503196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246846557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82696708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109449798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42</a:t>
            </a:r>
          </a:p>
        </p:txBody>
      </p:sp>
    </p:spTree>
    <p:extLst>
      <p:ext uri="{BB962C8B-B14F-4D97-AF65-F5344CB8AC3E}">
        <p14:creationId xmlns:p14="http://schemas.microsoft.com/office/powerpoint/2010/main" val="10829728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2678112"/>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400" b="1" dirty="0">
                <a:solidFill>
                  <a:srgbClr val="FFFFFF"/>
                </a:solidFill>
                <a:ea typeface="宋体" charset="0"/>
                <a:cs typeface="宋体" charset="0"/>
              </a:rPr>
              <a:t>III. (Ch. 42) Job submits to God for His incomprehensibility and sovereignty, then prays for his friends and has restored possessions, children, and health, thus affirming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blessing on those who accept His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835400"/>
            <a:ext cx="9144000"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OT Poetic Books</a:t>
            </a:r>
          </a:p>
        </p:txBody>
      </p:sp>
      <p:sp>
        <p:nvSpPr>
          <p:cNvPr id="6" name="Rectangle 2"/>
          <p:cNvSpPr txBox="1">
            <a:spLocks noChangeArrowheads="1"/>
          </p:cNvSpPr>
          <p:nvPr/>
        </p:nvSpPr>
        <p:spPr bwMode="auto">
          <a:xfrm>
            <a:off x="-30578" y="0"/>
            <a:ext cx="9144001" cy="4005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Psalms: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Proverbs: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relate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Song: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b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Ecclesiastes: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370</a:t>
            </a: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2800" b="1">
                <a:solidFill>
                  <a:srgbClr val="FFFFFF"/>
                </a:solidFill>
                <a:latin typeface="Arial Black" charset="0"/>
                <a:ea typeface="宋体" charset="0"/>
                <a:cs typeface="宋体" charset="0"/>
              </a:rPr>
              <a:t>Contrasts Between Job 1 and Job 42</a:t>
            </a:r>
            <a:endParaRPr lang="en-US" sz="2800" b="1">
              <a:solidFill>
                <a:srgbClr val="FFFFFF"/>
              </a:solidFill>
              <a:latin typeface="Arial Black" charset="0"/>
              <a:ea typeface="宋体" charset="0"/>
              <a:cs typeface="宋体"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a:solidFill>
                      <a:schemeClr val="tx1"/>
                    </a:solidFill>
                    <a:ea typeface="宋体" charset="0"/>
                    <a:cs typeface="宋体" charset="0"/>
                  </a:rPr>
                  <a:t> </a:t>
                </a:r>
              </a:p>
              <a:p>
                <a:pPr eaLnBrk="0" hangingPunct="0">
                  <a:lnSpc>
                    <a:spcPct val="100000"/>
                  </a:lnSpc>
                  <a:tabLst>
                    <a:tab pos="685800" algn="l"/>
                  </a:tabLst>
                </a:pPr>
                <a:endParaRPr lang="en-US" altLang="zh-CN" sz="2400" b="1">
                  <a:solidFill>
                    <a:schemeClr val="tx1"/>
                  </a:solidFill>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Job 1</a:t>
                </a:r>
                <a:endParaRPr lang="en-US" altLang="zh-CN" sz="2800" b="1">
                  <a:solidFill>
                    <a:schemeClr val="tx1"/>
                  </a:solidFill>
                  <a:latin typeface="Arial Black" charset="0"/>
                  <a:ea typeface="宋体" charset="0"/>
                  <a:cs typeface="宋体"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Job 42</a:t>
                </a:r>
                <a:endParaRPr lang="en-US" altLang="zh-CN" sz="2800" b="1">
                  <a:solidFill>
                    <a:schemeClr val="tx1"/>
                  </a:solidFill>
                  <a:latin typeface="Arial Black" charset="0"/>
                  <a:ea typeface="宋体" charset="0"/>
                  <a:cs typeface="宋体"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Description</a:t>
                </a:r>
                <a:endParaRPr lang="en-US" altLang="zh-CN" sz="2400" b="1">
                  <a:solidFill>
                    <a:schemeClr val="tx1"/>
                  </a:solidFill>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Blameless &amp; upright, feared God &amp; shunned evil</a:t>
              </a: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Blameless yet repentant, feared God &amp; prayed for friends</a:t>
              </a: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Sons</a:t>
                </a:r>
                <a:endParaRPr lang="en-US" altLang="zh-CN" sz="2400" b="1">
                  <a:solidFill>
                    <a:schemeClr val="tx1"/>
                  </a:solidFill>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Daughters</a:t>
                </a:r>
                <a:endParaRPr lang="en-US" altLang="zh-CN" sz="2400" b="1">
                  <a:solidFill>
                    <a:schemeClr val="tx1"/>
                  </a:solidFill>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(ate with brothers at feasts)</a:t>
              </a: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(more beautiful, got inheritance)</a:t>
              </a: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Sheep</a:t>
                </a:r>
                <a:endParaRPr lang="en-US" altLang="zh-CN" sz="2400" b="1">
                  <a:solidFill>
                    <a:schemeClr val="tx1"/>
                  </a:solidFill>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7,000</a:t>
              </a: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14,000</a:t>
              </a: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Camels</a:t>
                </a:r>
                <a:endParaRPr lang="en-US" altLang="zh-CN" sz="2400" b="1">
                  <a:solidFill>
                    <a:schemeClr val="tx1"/>
                  </a:solidFill>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3,000</a:t>
              </a: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6,000</a:t>
              </a: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Yoke of Oxen</a:t>
                </a:r>
                <a:endParaRPr lang="en-US" altLang="zh-CN" sz="2400" b="1">
                  <a:solidFill>
                    <a:schemeClr val="tx1"/>
                  </a:solidFill>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Donkeys</a:t>
                </a:r>
                <a:endParaRPr lang="en-US" altLang="zh-CN" sz="2400" b="1">
                  <a:solidFill>
                    <a:schemeClr val="tx1"/>
                  </a:solidFill>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Servants</a:t>
                </a:r>
                <a:endParaRPr lang="en-US" altLang="zh-CN" sz="2400" b="1">
                  <a:solidFill>
                    <a:schemeClr val="tx1"/>
                  </a:solidFill>
                  <a:ea typeface="宋体" charset="0"/>
                  <a:cs typeface="宋体"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ru-RU" altLang="zh-CN" sz="2400" b="1" dirty="0">
                  <a:solidFill>
                    <a:schemeClr val="tx1"/>
                  </a:solidFill>
                  <a:ea typeface="宋体" charset="0"/>
                  <a:cs typeface="宋体" charset="0"/>
                </a:rPr>
                <a:t>"</a:t>
              </a:r>
              <a:r>
                <a:rPr lang="en-US" altLang="zh-CN" sz="2400" b="1" dirty="0">
                  <a:solidFill>
                    <a:schemeClr val="tx1"/>
                  </a:solidFill>
                  <a:ea typeface="宋体" charset="0"/>
                  <a:cs typeface="宋体" charset="0"/>
                </a:rPr>
                <a:t>Large number</a:t>
              </a:r>
              <a:r>
                <a:rPr lang="ru-RU" altLang="zh-CN" sz="2400" b="1" dirty="0">
                  <a:solidFill>
                    <a:schemeClr val="tx1"/>
                  </a:solidFill>
                  <a:ea typeface="宋体" charset="0"/>
                  <a:cs typeface="宋体" charset="0"/>
                </a:rPr>
                <a:t>"</a:t>
              </a:r>
              <a:endParaRPr lang="en-US" altLang="zh-CN" sz="2400" b="1" dirty="0">
                <a:solidFill>
                  <a:schemeClr val="tx1"/>
                </a:solidFill>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Assumed large</a:t>
              </a: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Age</a:t>
                  </a:r>
                  <a:endParaRPr lang="en-US" altLang="zh-CN" sz="2400" b="1">
                    <a:solidFill>
                      <a:schemeClr val="tx1"/>
                    </a:solidFill>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Unstated</a:t>
                </a: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Lived another 140 years</a:t>
                </a: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919412263"/>
              </p:ext>
            </p:extLst>
          </p:nvPr>
        </p:nvGraphicFramePr>
        <p:xfrm>
          <a:off x="228600" y="76200"/>
          <a:ext cx="8610600" cy="6339840"/>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Job is “my servant” (Job 1:8; 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God praises the Suffering Servant as he does Job (Isa 42:1)</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Job is “stricken” of God (Job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people consider the Servant to be “stricken” of God (Isa 53:4)</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considered to be chastised by the Almighty (Job 5:17)</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“chastisement” is predicted of the Servant (Isa 53:5)</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“despised” by compatriots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is despised and not esteemed (Isa 53:3)</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Job’s friends “forget” him and his brethren “stay away” from him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19:13-14)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Servant’s compatriots “hide their faces” (Isa 53:3)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“smitten” on the “cheeks”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also is “smitten” on the “cheeks” (Isa 50:6, 53:4).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records his experience as, “They abhor me, they flee far from me, and spare not to spit in my face” (Job 30:10, cf. Job 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The Servant does not hide his face from “spitting” (Isa 50:6 ), which is a rare word (3x) that only occurs in Job (2x) and Isaiah.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rPr>
              <a:t>The above comparisons between Job &amp; Suffering Servant are taken from Andrew Perry, “The Suffering Servant of Isaiah and the Suffering of Job” at http://www.christadelphian-ejbi.org/presentations/job.pdf </a:t>
            </a:r>
            <a:endParaRPr kumimoji="0" lang="en-US"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503122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6667183"/>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claims that what has befallen him was “not for any violence” in his hands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This phrase occurs once elsewhere in Isaiah 53:9, “because he had done no violence”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asserts that his prayer was pure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No guile was found in the Suffering Servant’s mouth (Isa 53:9, cf. Job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upright men are astonished or appalled at what has happened to him (Job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“Many were appalled at thee” (Isa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the mockers will not be “exalted” (Job 17:4)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 himself is the one who would be exalted (Isa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wants someone to “contend” with him ( Job 13:19)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question is posed by the Suffering Servant: “Who will contend with me?” (Isa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complains that he is being eaten by moths (Job 13:28)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In contrast, the adversaries of the Suffering Servant would be eaten by moths (Isa 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rests his case with God (Job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So does the Suffering Servant (Isa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66330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6248400" cy="3046413"/>
          </a:xfrm>
          <a:prstGeom prst="rect">
            <a:avLst/>
          </a:prstGeom>
          <a:solidFill>
            <a:schemeClr val="tx2">
              <a:lumMod val="50000"/>
              <a:alpha val="55000"/>
            </a:schemeClr>
          </a:solidFill>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white"/>
                </a:solidFill>
                <a:effectLst>
                  <a:outerShdw blurRad="38100" dist="38100" dir="2700000" algn="tl">
                    <a:srgbClr val="000000"/>
                  </a:outerShdw>
                </a:effectLst>
                <a:uLnTx/>
                <a:uFillTx/>
                <a:latin typeface="Calibri" pitchFamily="34" charset="0"/>
                <a:ea typeface="MS PGothic" pitchFamily="34" charset="-128"/>
                <a:cs typeface="+mn-cs"/>
              </a:rPr>
              <a:t>Jesus on the cross ultimately substituted for our sin of rebellion in the Fall and the sins that have been committed.  His death lays the foundation for the wellness and fullness for shalom peace.</a:t>
            </a:r>
          </a:p>
        </p:txBody>
      </p:sp>
    </p:spTree>
    <p:extLst>
      <p:ext uri="{BB962C8B-B14F-4D97-AF65-F5344CB8AC3E}">
        <p14:creationId xmlns:p14="http://schemas.microsoft.com/office/powerpoint/2010/main" val="22964837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533400" y="4114800"/>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Satan used the weapon of sickness with the accusation that man will do anything to keep his life.  </a:t>
            </a:r>
            <a:endParaRPr kumimoji="0" lang="en-US" altLang="en-US" sz="44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rPr>
              <a:t>Satan lost his challenge</a:t>
            </a:r>
            <a:endParaRPr kumimoji="0" lang="en-US"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endParaRPr>
          </a:p>
        </p:txBody>
      </p:sp>
    </p:spTree>
    <p:extLst>
      <p:ext uri="{BB962C8B-B14F-4D97-AF65-F5344CB8AC3E}">
        <p14:creationId xmlns:p14="http://schemas.microsoft.com/office/powerpoint/2010/main" val="16317295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3731" name="Picture 3" descr="scan0006.jpg"/>
          <p:cNvPicPr>
            <a:picLocks noChangeAspect="1"/>
          </p:cNvPicPr>
          <p:nvPr/>
        </p:nvPicPr>
        <p:blipFill rotWithShape="1">
          <a:blip r:embed="rId2">
            <a:extLst>
              <a:ext uri="{28A0092B-C50C-407E-A947-70E740481C1C}">
                <a14:useLocalDpi xmlns:a14="http://schemas.microsoft.com/office/drawing/2010/main" val="0"/>
              </a:ext>
            </a:extLst>
          </a:blip>
          <a:srcRect t="3099" b="271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Rectangle 1"/>
          <p:cNvSpPr>
            <a:spLocks noChangeArrowheads="1"/>
          </p:cNvSpPr>
          <p:nvPr/>
        </p:nvSpPr>
        <p:spPr bwMode="auto">
          <a:xfrm>
            <a:off x="457200" y="2268567"/>
            <a:ext cx="4800600" cy="4524315"/>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15875"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Arial" pitchFamily="34" charset="0"/>
                <a:ea typeface="SimSun" pitchFamily="2" charset="-122"/>
                <a:cs typeface="+mn-cs"/>
              </a:rPr>
              <a:t>When Job had his divine encounter, he no longer pursued his </a:t>
            </a:r>
            <a:r>
              <a:rPr kumimoji="0" lang="en-US" altLang="zh-CN" sz="32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rPr>
              <a:t>restoration and healing.  His suffering no longer mattered, since he knew that God’s purposes were good and higher than his sufferings.  </a:t>
            </a:r>
            <a:endParaRPr kumimoji="0" lang="en-US" altLang="zh-CN" sz="44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821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eterthompsonart.ca/thumbs/lrg-71-img_6917.JPG">
            <a:extLst>
              <a:ext uri="{FF2B5EF4-FFF2-40B4-BE49-F238E27FC236}">
                <a16:creationId xmlns:a16="http://schemas.microsoft.com/office/drawing/2014/main" id="{4529CD27-A540-5B46-9A86-E32C3AF91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3" b="2941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4756" name="Rectangle 2"/>
          <p:cNvSpPr>
            <a:spLocks noChangeArrowheads="1"/>
          </p:cNvSpPr>
          <p:nvPr/>
        </p:nvSpPr>
        <p:spPr bwMode="auto">
          <a:xfrm>
            <a:off x="304800" y="152400"/>
            <a:ext cx="502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prstClr val="white"/>
                </a:solidFill>
                <a:effectLst/>
                <a:uLnTx/>
                <a:uFillTx/>
                <a:latin typeface="Calibri" pitchFamily="34" charset="0"/>
                <a:ea typeface="MS PGothic" pitchFamily="34" charset="-128"/>
                <a:cs typeface="+mn-cs"/>
              </a:rPr>
              <a:t>The suffering servant, Jesus, was willingly crushed and broken by God.  He knew that a greater good would come out of His pain—that many would be justified because He took our place of judgment.</a:t>
            </a:r>
          </a:p>
        </p:txBody>
      </p:sp>
    </p:spTree>
    <p:extLst>
      <p:ext uri="{BB962C8B-B14F-4D97-AF65-F5344CB8AC3E}">
        <p14:creationId xmlns:p14="http://schemas.microsoft.com/office/powerpoint/2010/main" val="42076338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Don’t long to know reasons—long to know God instead! </a:t>
            </a:r>
            <a:endParaRPr lang="en-US" sz="3600"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78427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effectLst>
                  <a:glow rad="228600">
                    <a:schemeClr val="tx1"/>
                  </a:glow>
                </a:effectLst>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rgbClr val="000000"/>
                  </a:glow>
                </a:effectLst>
                <a:latin typeface="Arial" charset="0"/>
                <a:ea typeface="Geneva"/>
                <a:cs typeface="Geneva"/>
              </a:rPr>
              <a:t>How?</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rgbClr val="000000"/>
                  </a:glow>
                </a:effectLst>
                <a:latin typeface="Arial" charset="0"/>
                <a:ea typeface="Geneva"/>
                <a:cs typeface="Geneva"/>
              </a:rPr>
              <a:t>God probably will not reveal why you are suffering—so rest in your ignorance.</a:t>
            </a:r>
          </a:p>
        </p:txBody>
      </p:sp>
    </p:spTree>
    <p:extLst>
      <p:ext uri="{BB962C8B-B14F-4D97-AF65-F5344CB8AC3E}">
        <p14:creationId xmlns:p14="http://schemas.microsoft.com/office/powerpoint/2010/main" val="3708656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819373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18786" name="Picture 7" descr="jobpat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357</a:t>
            </a:r>
          </a:p>
        </p:txBody>
      </p:sp>
      <p:sp>
        <p:nvSpPr>
          <p:cNvPr id="118788" name="Rectangle 3"/>
          <p:cNvSpPr>
            <a:spLocks noGrp="1" noChangeArrowheads="1"/>
          </p:cNvSpPr>
          <p:nvPr>
            <p:ph type="title"/>
          </p:nvPr>
        </p:nvSpPr>
        <p:spPr>
          <a:xfrm>
            <a:off x="4038600" y="76200"/>
            <a:ext cx="28194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Title</a:t>
            </a:r>
            <a:endParaRPr lang="en-US">
              <a:solidFill>
                <a:srgbClr val="FFFFFF"/>
              </a:solidFill>
              <a:latin typeface="Arial Black" charset="0"/>
              <a:ea typeface="宋体" charset="0"/>
              <a:cs typeface="宋体" charset="0"/>
            </a:endParaRPr>
          </a:p>
        </p:txBody>
      </p:sp>
      <p:sp>
        <p:nvSpPr>
          <p:cNvPr id="118789"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buFontTx/>
              <a:buChar char="•"/>
            </a:pPr>
            <a:r>
              <a:rPr lang="en-US" altLang="zh-CN" sz="2400" b="1">
                <a:solidFill>
                  <a:srgbClr val="FFFFFF"/>
                </a:solidFill>
                <a:ea typeface="宋体" charset="0"/>
                <a:cs typeface="宋体" charset="0"/>
              </a:rPr>
              <a:t>W. F. Albright</a:t>
            </a:r>
          </a:p>
          <a:p>
            <a:pPr algn="r" eaLnBrk="1" hangingPunct="1">
              <a:buFontTx/>
              <a:buChar char="•"/>
            </a:pPr>
            <a:r>
              <a:rPr lang="en-US" altLang="zh-CN" sz="2400" b="1">
                <a:solidFill>
                  <a:srgbClr val="FFFFFF"/>
                </a:solidFill>
                <a:ea typeface="宋体" charset="0"/>
                <a:cs typeface="宋体" charset="0"/>
              </a:rPr>
              <a:t>The Amarna Letters</a:t>
            </a:r>
          </a:p>
          <a:p>
            <a:pPr algn="r" eaLnBrk="1" hangingPunct="1">
              <a:buFontTx/>
              <a:buChar char="•"/>
            </a:pPr>
            <a:r>
              <a:rPr lang="en-US" altLang="zh-CN" sz="2400" b="1">
                <a:solidFill>
                  <a:srgbClr val="FFFFFF"/>
                </a:solidFill>
                <a:ea typeface="宋体" charset="0"/>
                <a:cs typeface="宋体" charset="0"/>
              </a:rPr>
              <a:t>Egyptian Execration texts</a:t>
            </a:r>
            <a:endParaRPr lang="en-US" sz="2400" b="1">
              <a:solidFill>
                <a:srgbClr val="FFFFFF"/>
              </a:solidFill>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en-US" altLang="zh-CN" sz="4000" b="1" dirty="0">
                <a:solidFill>
                  <a:srgbClr val="FFFFFF"/>
                </a:solidFill>
                <a:latin typeface="Arial" charset="0"/>
                <a:cs typeface="Arial" charset="0"/>
              </a:rPr>
              <a:t>Job </a:t>
            </a:r>
            <a:r>
              <a:rPr lang="en-US" altLang="zh-CN" sz="4000" b="1" dirty="0">
                <a:solidFill>
                  <a:schemeClr val="tx1"/>
                </a:solidFill>
                <a:latin typeface="Arial" charset="0"/>
                <a:cs typeface="Arial" charset="0"/>
              </a:rPr>
              <a:t>(</a:t>
            </a:r>
            <a:r>
              <a:rPr lang="en-US" altLang="zh-CN" sz="5400" dirty="0">
                <a:solidFill>
                  <a:schemeClr val="tx1"/>
                </a:solidFill>
                <a:latin typeface="Bwhebb" charset="0"/>
                <a:cs typeface="Bwhebb" charset="0"/>
              </a:rPr>
              <a:t>bAYai</a:t>
            </a:r>
            <a:r>
              <a:rPr lang="en-US" altLang="zh-CN" sz="4000" b="1" dirty="0">
                <a:solidFill>
                  <a:schemeClr val="tx1"/>
                </a:solidFill>
                <a:latin typeface="Arial" charset="0"/>
                <a:cs typeface="Arial" charset="0"/>
              </a:rPr>
              <a:t>) </a:t>
            </a:r>
            <a:r>
              <a:rPr lang="en-US" altLang="zh-CN" sz="4000" b="1" dirty="0">
                <a:solidFill>
                  <a:srgbClr val="FFFFFF"/>
                </a:solidFill>
                <a:latin typeface="Arial" charset="0"/>
                <a:cs typeface="Arial" charset="0"/>
              </a:rPr>
              <a:t>probably means </a:t>
            </a:r>
            <a:r>
              <a:rPr lang="ru-RU" altLang="zh-CN" sz="4000" b="1" dirty="0">
                <a:solidFill>
                  <a:srgbClr val="FFFFFF"/>
                </a:solidFill>
                <a:latin typeface="Arial" charset="0"/>
                <a:cs typeface="Arial" charset="0"/>
              </a:rPr>
              <a:t>"</a:t>
            </a:r>
            <a:r>
              <a:rPr lang="en-US" altLang="zh-CN" sz="4000" b="1" dirty="0">
                <a:solidFill>
                  <a:srgbClr val="FFFFFF"/>
                </a:solidFill>
                <a:latin typeface="Arial" charset="0"/>
                <a:cs typeface="Arial" charset="0"/>
              </a:rPr>
              <a:t>Where is (my) Father?</a:t>
            </a:r>
            <a:r>
              <a:rPr lang="ru-RU" altLang="zh-CN" sz="4000" b="1" dirty="0">
                <a:solidFill>
                  <a:srgbClr val="FFFFFF"/>
                </a:solidFill>
                <a:latin typeface="Arial" charset="0"/>
                <a:cs typeface="Arial" charset="0"/>
              </a:rPr>
              <a:t>"</a:t>
            </a:r>
            <a:endParaRPr lang="en-US" altLang="zh-CN" sz="4000" b="1" dirty="0">
              <a:solidFill>
                <a:srgbClr val="FFFFFF"/>
              </a:solidFill>
              <a:latin typeface="Arial" charset="0"/>
              <a:cs typeface="Arial" charset="0"/>
            </a:endParaRPr>
          </a:p>
        </p:txBody>
      </p:sp>
      <p:pic>
        <p:nvPicPr>
          <p:cNvPr id="3" name="Picture 2">
            <a:extLst>
              <a:ext uri="{FF2B5EF4-FFF2-40B4-BE49-F238E27FC236}">
                <a16:creationId xmlns:a16="http://schemas.microsoft.com/office/drawing/2014/main" id="{5E59A7A0-893A-7CCB-D389-E9886331C49D}"/>
              </a:ext>
            </a:extLst>
          </p:cNvPr>
          <p:cNvPicPr>
            <a:picLocks noChangeAspect="1"/>
          </p:cNvPicPr>
          <p:nvPr/>
        </p:nvPicPr>
        <p:blipFill>
          <a:blip r:embed="rId3"/>
          <a:stretch>
            <a:fillRect/>
          </a:stretch>
        </p:blipFill>
        <p:spPr>
          <a:xfrm>
            <a:off x="2051720" y="4077072"/>
            <a:ext cx="132080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 calcmode="lin" valueType="num">
                                      <p:cBhvr additive="base">
                                        <p:cTn id="7"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91919658"/>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660437577"/>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401337452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Submit to God’s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rather than try to figure suffering out. </a:t>
            </a: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5513750" y="44624"/>
            <a:ext cx="4056934" cy="13247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23835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2813"/>
          <a:stretch/>
        </p:blipFill>
        <p:spPr>
          <a:xfrm>
            <a:off x="-31787" y="936104"/>
            <a:ext cx="9175787" cy="5921896"/>
          </a:xfrm>
          <a:prstGeom prst="rect">
            <a:avLst/>
          </a:prstGeom>
        </p:spPr>
      </p:pic>
      <p:sp>
        <p:nvSpPr>
          <p:cNvPr id="161794" name="Rectangle 3"/>
          <p:cNvSpPr>
            <a:spLocks noGrp="1" noChangeArrowheads="1"/>
          </p:cNvSpPr>
          <p:nvPr>
            <p:ph type="title"/>
          </p:nvPr>
        </p:nvSpPr>
        <p:spPr>
          <a:xfrm>
            <a:off x="2186136" y="57944"/>
            <a:ext cx="5914256" cy="10668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Key Word</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sp>
        <p:nvSpPr>
          <p:cNvPr id="161796" name="Rectangle 3"/>
          <p:cNvSpPr txBox="1">
            <a:spLocks noChangeArrowheads="1"/>
          </p:cNvSpPr>
          <p:nvPr/>
        </p:nvSpPr>
        <p:spPr bwMode="auto">
          <a:xfrm>
            <a:off x="1" y="15944"/>
            <a:ext cx="2555776" cy="1108800"/>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8000" b="1" dirty="0">
                <a:solidFill>
                  <a:srgbClr val="FFFFFF"/>
                </a:solidFill>
                <a:latin typeface="Arial Black" charset="0"/>
                <a:ea typeface="宋体" charset="0"/>
                <a:cs typeface="宋体" charset="0"/>
              </a:rPr>
              <a:t>Job</a:t>
            </a:r>
            <a:endParaRPr lang="en-US" sz="80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36512" y="5724101"/>
            <a:ext cx="4273836" cy="116128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4000" b="1" dirty="0">
                <a:solidFill>
                  <a:srgbClr val="FFFFFF"/>
                </a:solidFill>
                <a:latin typeface="Arial" charset="0"/>
                <a:cs typeface="Arial" charset="0"/>
              </a:rPr>
              <a:t>The problem of suffering</a:t>
            </a:r>
            <a:endParaRPr lang="en-US" sz="4000" dirty="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Incomprehensibility</a:t>
            </a:r>
          </a:p>
        </p:txBody>
      </p:sp>
    </p:spTree>
    <p:extLst>
      <p:ext uri="{BB962C8B-B14F-4D97-AF65-F5344CB8AC3E}">
        <p14:creationId xmlns:p14="http://schemas.microsoft.com/office/powerpoint/2010/main" val="886529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Summary Statement</a:t>
            </a:r>
            <a:endParaRPr lang="en-US"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70779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F8F8F8"/>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6401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0B2DE73C-91E6-57C3-567C-809600D99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Don’t try to force God to tell you the things he will not tell. </a:t>
            </a: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secret things belong to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our God, but the things revealed belong to us and to our children forever, that we may follow all the words of this law"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(Deut 29:29 NIV).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our God has secrets known to no one. We are not accountable for them, but we and our children are accountable forever for all that he has revealed to us, so that we may obey all the terms of these instructions”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(Deut 29:29 NLT). </a:t>
            </a:r>
          </a:p>
        </p:txBody>
      </p:sp>
    </p:spTree>
    <p:extLst>
      <p:ext uri="{BB962C8B-B14F-4D97-AF65-F5344CB8AC3E}">
        <p14:creationId xmlns:p14="http://schemas.microsoft.com/office/powerpoint/2010/main" val="27266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Psalm 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still and know that I am God."</a:t>
            </a:r>
          </a:p>
        </p:txBody>
      </p:sp>
    </p:spTree>
    <p:extLst>
      <p:ext uri="{BB962C8B-B14F-4D97-AF65-F5344CB8AC3E}">
        <p14:creationId xmlns:p14="http://schemas.microsoft.com/office/powerpoint/2010/main" val="3690099795"/>
      </p:ext>
    </p:extLst>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19342323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19811"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Authorship</a:t>
            </a:r>
            <a:endParaRPr lang="en-US">
              <a:solidFill>
                <a:srgbClr val="FFFFFF"/>
              </a:solidFill>
              <a:latin typeface="Arial Black" charset="0"/>
              <a:ea typeface="宋体" charset="0"/>
              <a:cs typeface="宋体"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a:ea typeface="宋体" charset="0"/>
                <a:cs typeface="宋体" charset="0"/>
              </a:rPr>
              <a:t>External Evidence</a:t>
            </a:r>
            <a:endParaRPr lang="en-US" altLang="zh-CN" sz="2800" b="1">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The Syriac Bible places the book between the Pentateuch &amp; Joshua due to the belief that Moses was the author, but the actual author remains unknown.  </a:t>
            </a: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That Job was a real person is evident outside the book in Ezekiel 14:14, 20 &amp; James 5:11.</a:t>
            </a: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dirty="0">
                <a:ea typeface="宋体" charset="0"/>
                <a:cs typeface="宋体" charset="0"/>
              </a:rPr>
              <a:t>Internal Evidence</a:t>
            </a:r>
            <a:endParaRPr lang="en-US" altLang="zh-CN" sz="2800" b="1" dirty="0">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Because of the authentic empathy sensed within the book, it is likely that the author experienced something of Job</a:t>
            </a:r>
            <a:r>
              <a:rPr lang="uk-UA" altLang="zh-CN" sz="2400" b="1" dirty="0">
                <a:ea typeface="宋体" charset="0"/>
                <a:cs typeface="宋体" charset="0"/>
              </a:rPr>
              <a:t>'</a:t>
            </a:r>
            <a:r>
              <a:rPr lang="en-US" altLang="zh-CN" sz="2400" b="1" dirty="0">
                <a:ea typeface="宋体" charset="0"/>
                <a:cs typeface="宋体" charset="0"/>
              </a:rPr>
              <a:t>s suffering himself. </a:t>
            </a: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He was also obviously an Hebrew who had intimate knowledge of divine sovereignty &amp; was steeped in the wisdom techniques &amp; tradition, evident in the theme and literary devices employed.</a:t>
            </a: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Job himself may well have been the author, although this cannot be determined with certainty.</a:t>
            </a:r>
            <a:endParaRPr lang="en-US" sz="2400" b="1" dirty="0">
              <a:ea typeface="宋体" charset="0"/>
              <a:cs typeface="宋体" charset="0"/>
            </a:endParaRPr>
          </a:p>
        </p:txBody>
      </p:sp>
      <p:pic>
        <p:nvPicPr>
          <p:cNvPr id="119814" name="Picture 6" descr="jobSuperStock_999-3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050" y="4257675"/>
            <a:ext cx="27495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503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a:t>
            </a:r>
          </a:p>
        </p:txBody>
      </p:sp>
      <p:sp>
        <p:nvSpPr>
          <p:cNvPr id="163843"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Argument</a:t>
            </a:r>
            <a:endParaRPr lang="en-US">
              <a:solidFill>
                <a:srgbClr val="FFFFFF"/>
              </a:solidFill>
              <a:latin typeface="Arial Black" charset="0"/>
              <a:ea typeface="宋体" charset="0"/>
              <a:cs typeface="宋体" charset="0"/>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rgbClr val="FFFFFF"/>
              </a:buClr>
              <a:buFont typeface="Wingdings" charset="0"/>
              <a:buChar char="q"/>
            </a:pPr>
            <a:r>
              <a:rPr lang="en-US" altLang="zh-CN" sz="2400" b="1">
                <a:solidFill>
                  <a:srgbClr val="FFFFFF"/>
                </a:solidFill>
                <a:latin typeface="Arial" charset="0"/>
                <a:cs typeface="Arial" charset="0"/>
              </a:rPr>
              <a:t>The Book of Job begins in a narrative in which Job suffers at the hand of Satan (chs. 1–2), wrestles in prose with 4 friends &amp; God over the cause of his suffering (chs. 3–41), &amp; concludes again in a narrative with God vindicating him for his righteous response (ch. 42).  </a:t>
            </a:r>
          </a:p>
          <a:p>
            <a:pPr marL="342900" indent="-342900">
              <a:lnSpc>
                <a:spcPct val="100000"/>
              </a:lnSpc>
              <a:spcBef>
                <a:spcPct val="20000"/>
              </a:spcBef>
              <a:buClr>
                <a:srgbClr val="FFFFFF"/>
              </a:buClr>
              <a:buFont typeface="Wingdings" charset="0"/>
              <a:buChar char="q"/>
            </a:pPr>
            <a:r>
              <a:rPr lang="en-US" altLang="zh-CN" sz="2400" b="1">
                <a:solidFill>
                  <a:srgbClr val="FFFFFF"/>
                </a:solidFill>
                <a:latin typeface="Arial" charset="0"/>
                <a:cs typeface="Arial" charset="0"/>
              </a:rPr>
              <a:t>The bulk of the book revolves around 3 cycles of accusation by his 3 friends (chs. 3–31), Elihu (chs. 32–37), &amp; finally God, who states that the reason for his suffering should not be asked because of the incomprehensibility and sovereignty of His ways (chs. 38–41).</a:t>
            </a:r>
          </a:p>
        </p:txBody>
      </p:sp>
      <p:pic>
        <p:nvPicPr>
          <p:cNvPr id="163845" name="Picture 6" descr="shepherd-overseer-7140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0574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41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additive="base">
                                        <p:cTn id="13"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4866" name="Picture 9" descr="job0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43163"/>
            <a:ext cx="4800600"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358-359</a:t>
            </a:r>
          </a:p>
        </p:txBody>
      </p:sp>
      <p:sp>
        <p:nvSpPr>
          <p:cNvPr id="164868"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Synthesis</a:t>
            </a:r>
            <a:endParaRPr lang="en-US">
              <a:solidFill>
                <a:srgbClr val="FFFFFF"/>
              </a:solidFill>
              <a:latin typeface="Arial Black" charset="0"/>
              <a:ea typeface="宋体" charset="0"/>
              <a:cs typeface="宋体" charset="0"/>
            </a:endParaRPr>
          </a:p>
        </p:txBody>
      </p:sp>
      <p:sp>
        <p:nvSpPr>
          <p:cNvPr id="36870" name="Text Box 6"/>
          <p:cNvSpPr txBox="1">
            <a:spLocks noChangeArrowheads="1"/>
          </p:cNvSpPr>
          <p:nvPr/>
        </p:nvSpPr>
        <p:spPr bwMode="auto">
          <a:xfrm>
            <a:off x="1524000" y="2286000"/>
            <a:ext cx="60198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1–2   Righteous suffering</a:t>
            </a:r>
          </a:p>
        </p:txBody>
      </p:sp>
      <p:sp>
        <p:nvSpPr>
          <p:cNvPr id="164870" name="Text Box 7"/>
          <p:cNvSpPr txBox="1">
            <a:spLocks noChangeArrowheads="1"/>
          </p:cNvSpPr>
          <p:nvPr/>
        </p:nvSpPr>
        <p:spPr bwMode="auto">
          <a:xfrm>
            <a:off x="684213" y="1268413"/>
            <a:ext cx="7121525" cy="1076325"/>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3200" b="1" dirty="0">
                <a:latin typeface="Arial" charset="0"/>
                <a:cs typeface="Arial" charset="0"/>
              </a:rPr>
              <a:t>God</a:t>
            </a:r>
            <a:r>
              <a:rPr lang="uk-UA" altLang="zh-CN" sz="3200" b="1" dirty="0">
                <a:latin typeface="Arial" charset="0"/>
                <a:cs typeface="Arial" charset="0"/>
              </a:rPr>
              <a:t>'</a:t>
            </a:r>
            <a:r>
              <a:rPr lang="en-US" altLang="zh-CN" sz="3200" b="1" dirty="0">
                <a:latin typeface="Arial" charset="0"/>
                <a:cs typeface="Arial" charset="0"/>
              </a:rPr>
              <a:t>s incomprehensibility </a:t>
            </a:r>
            <a:br>
              <a:rPr lang="en-US" altLang="zh-CN" sz="3200" b="1" dirty="0">
                <a:latin typeface="Arial" charset="0"/>
                <a:cs typeface="Arial" charset="0"/>
              </a:rPr>
            </a:br>
            <a:r>
              <a:rPr lang="en-US" altLang="zh-CN" sz="3200" b="1" dirty="0">
                <a:latin typeface="Arial" charset="0"/>
                <a:cs typeface="Arial" charset="0"/>
              </a:rPr>
              <a:t>explains righteous suffering</a:t>
            </a:r>
          </a:p>
        </p:txBody>
      </p:sp>
      <p:sp>
        <p:nvSpPr>
          <p:cNvPr id="36872" name="Text Box 8"/>
          <p:cNvSpPr txBox="1">
            <a:spLocks noChangeArrowheads="1"/>
          </p:cNvSpPr>
          <p:nvPr/>
        </p:nvSpPr>
        <p:spPr bwMode="auto">
          <a:xfrm>
            <a:off x="2438400" y="4211638"/>
            <a:ext cx="64008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3–41   Unsuccessful dialogue</a:t>
            </a:r>
          </a:p>
        </p:txBody>
      </p:sp>
      <p:sp>
        <p:nvSpPr>
          <p:cNvPr id="36873" name="Text Box 9"/>
          <p:cNvSpPr txBox="1">
            <a:spLocks noChangeArrowheads="1"/>
          </p:cNvSpPr>
          <p:nvPr/>
        </p:nvSpPr>
        <p:spPr bwMode="auto">
          <a:xfrm>
            <a:off x="5029200" y="6096000"/>
            <a:ext cx="39624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42    Restoration</a:t>
            </a:r>
          </a:p>
        </p:txBody>
      </p:sp>
    </p:spTree>
    <p:extLst>
      <p:ext uri="{BB962C8B-B14F-4D97-AF65-F5344CB8AC3E}">
        <p14:creationId xmlns:p14="http://schemas.microsoft.com/office/powerpoint/2010/main" val="125238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defRPr/>
            </a:pP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58" name="Text Box 362"/>
          <p:cNvSpPr txBox="1">
            <a:spLocks noChangeArrowheads="1"/>
          </p:cNvSpPr>
          <p:nvPr/>
        </p:nvSpPr>
        <p:spPr bwMode="auto">
          <a:xfrm>
            <a:off x="1600200" y="4114800"/>
            <a:ext cx="7543800" cy="2770188"/>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4:7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600"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1889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62"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381000" y="5410200"/>
            <a:ext cx="8229600" cy="1439863"/>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a:spAutoFit/>
          </a:bodyPr>
          <a:lstStyle/>
          <a:p>
            <a:pPr>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19:7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Though I cry, </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I</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err="1">
                <a:solidFill>
                  <a:srgbClr val="E9E2B6"/>
                </a:solidFill>
                <a:effectLst>
                  <a:outerShdw blurRad="38100" dist="38100" dir="2700000" algn="tl">
                    <a:srgbClr val="000000">
                      <a:alpha val="43137"/>
                    </a:srgbClr>
                  </a:outerShdw>
                </a:effectLst>
                <a:latin typeface="Arial" charset="0"/>
                <a:cs typeface="Arial" charset="0"/>
              </a:rPr>
              <a:t>ve</a:t>
            </a:r>
            <a:r>
              <a:rPr lang="en-US" sz="3600" dirty="0">
                <a:solidFill>
                  <a:srgbClr val="E9E2B6"/>
                </a:solidFill>
                <a:effectLst>
                  <a:outerShdw blurRad="38100" dist="38100" dir="2700000" algn="tl">
                    <a:srgbClr val="000000">
                      <a:alpha val="43137"/>
                    </a:srgbClr>
                  </a:outerShdw>
                </a:effectLst>
                <a:latin typeface="Arial" charset="0"/>
                <a:cs typeface="Arial" charset="0"/>
              </a:rPr>
              <a:t> been wronged!</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 I get no response; though I call for help, there is no justice.</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 </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Tree>
    <p:extLst>
      <p:ext uri="{BB962C8B-B14F-4D97-AF65-F5344CB8AC3E}">
        <p14:creationId xmlns:p14="http://schemas.microsoft.com/office/powerpoint/2010/main" val="3268039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rgbClr val="E9E2B6"/>
              </a:solidFill>
              <a:effectLst>
                <a:outerShdw blurRad="38100" dist="38100" dir="2700000" algn="tl">
                  <a:srgbClr val="000000">
                    <a:alpha val="43137"/>
                  </a:srgbClr>
                </a:outerShdw>
              </a:effectLst>
              <a:latin typeface="Arial" charset="0"/>
              <a:cs typeface="Arial" charset="0"/>
            </a:endParaRPr>
          </a:p>
          <a:p>
            <a:pPr>
              <a:defRPr/>
            </a:pPr>
            <a:r>
              <a:rPr lang="en-US" sz="3200" b="1" dirty="0">
                <a:solidFill>
                  <a:srgbClr val="E9E2B6"/>
                </a:solidFill>
                <a:effectLst>
                  <a:outerShdw blurRad="38100" dist="38100" dir="2700000" algn="tl">
                    <a:srgbClr val="000000">
                      <a:alpha val="43137"/>
                    </a:srgbClr>
                  </a:outerShdw>
                </a:effectLst>
                <a:latin typeface="Arial" charset="0"/>
                <a:cs typeface="Arial" charset="0"/>
              </a:rPr>
              <a:t>ESV Job 33:14 For God speaks in one way, and in two, though man does not perceive it.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15</a:t>
            </a:r>
            <a:r>
              <a:rPr lang="en-US" sz="3200" b="1" dirty="0">
                <a:solidFill>
                  <a:srgbClr val="E9E2B6"/>
                </a:solidFill>
                <a:effectLst>
                  <a:outerShdw blurRad="38100" dist="38100" dir="2700000" algn="tl">
                    <a:srgbClr val="000000">
                      <a:alpha val="43137"/>
                    </a:srgbClr>
                  </a:outerShdw>
                </a:effectLst>
                <a:latin typeface="Arial" charset="0"/>
                <a:cs typeface="Arial" charset="0"/>
              </a:rPr>
              <a:t>In a dream, in a vision of the night. . .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19</a:t>
            </a:r>
            <a:r>
              <a:rPr lang="en-US" sz="3200" b="1" dirty="0">
                <a:solidFill>
                  <a:srgbClr val="E9E2B6"/>
                </a:solidFill>
                <a:effectLst>
                  <a:outerShdw blurRad="38100" dist="38100" dir="2700000" algn="tl">
                    <a:srgbClr val="000000">
                      <a:alpha val="43137"/>
                    </a:srgbClr>
                  </a:outerShdw>
                </a:effectLst>
                <a:latin typeface="Arial" charset="0"/>
                <a:cs typeface="Arial" charset="0"/>
              </a:rPr>
              <a:t>Man is also rebuked with pain on his bed and with continual strife in his bones.</a:t>
            </a:r>
            <a:endParaRPr lang="en-US" sz="1800" b="1" dirty="0">
              <a:solidFill>
                <a:srgbClr val="E9E2B6"/>
              </a:solidFill>
              <a:effectLst>
                <a:outerShdw blurRad="38100" dist="38100" dir="2700000" algn="tl">
                  <a:srgbClr val="000000">
                    <a:alpha val="43137"/>
                  </a:srgbClr>
                </a:outerShdw>
              </a:effectLst>
              <a:latin typeface="Arial" charset="0"/>
              <a:cs typeface="Arial" charset="0"/>
            </a:endParaRPr>
          </a:p>
          <a:p>
            <a:pPr>
              <a:defRPr/>
            </a:pPr>
            <a:endParaRPr lang="en-US" sz="1800" b="1"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108650" name="Rectangle 106"/>
          <p:cNvSpPr>
            <a:spLocks noChangeArrowheads="1"/>
          </p:cNvSpPr>
          <p:nvPr/>
        </p:nvSpPr>
        <p:spPr bwMode="auto">
          <a:xfrm>
            <a:off x="0" y="1778000"/>
            <a:ext cx="9220200" cy="409892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endParaRPr lang="en-US" sz="3600" b="1" dirty="0">
              <a:solidFill>
                <a:srgbClr val="E9E2B6"/>
              </a:solidFill>
              <a:effectLst>
                <a:outerShdw blurRad="38100" dist="38100" dir="2700000" algn="tl">
                  <a:srgbClr val="000000"/>
                </a:outerShdw>
              </a:effectLst>
              <a:latin typeface="Arial" charset="0"/>
              <a:cs typeface="Arial" charset="0"/>
            </a:endParaRPr>
          </a:p>
          <a:p>
            <a:pPr>
              <a:defRPr/>
            </a:pPr>
            <a:r>
              <a:rPr lang="en-US" sz="3600" b="1" dirty="0">
                <a:solidFill>
                  <a:srgbClr val="E9E2B6"/>
                </a:solidFill>
                <a:effectLst>
                  <a:outerShdw blurRad="38100" dist="38100" dir="2700000" algn="tl">
                    <a:srgbClr val="000000"/>
                  </a:outerShdw>
                </a:effectLst>
                <a:latin typeface="Arial" charset="0"/>
                <a:cs typeface="Arial" charset="0"/>
              </a:rPr>
              <a:t>ESV Job 38:1 Then the L</a:t>
            </a:r>
            <a:r>
              <a:rPr lang="en-US" sz="2800" b="1" dirty="0">
                <a:solidFill>
                  <a:srgbClr val="E9E2B6"/>
                </a:solidFill>
                <a:effectLst>
                  <a:outerShdw blurRad="38100" dist="38100" dir="2700000" algn="tl">
                    <a:srgbClr val="000000"/>
                  </a:outerShdw>
                </a:effectLst>
                <a:latin typeface="Arial" charset="0"/>
                <a:cs typeface="Arial" charset="0"/>
              </a:rPr>
              <a:t>ORD</a:t>
            </a:r>
            <a:r>
              <a:rPr lang="en-US" sz="3600" b="1" dirty="0">
                <a:solidFill>
                  <a:srgbClr val="E9E2B6"/>
                </a:solidFill>
                <a:effectLst>
                  <a:outerShdw blurRad="38100" dist="38100" dir="2700000" algn="tl">
                    <a:srgbClr val="000000"/>
                  </a:outerShdw>
                </a:effectLst>
                <a:latin typeface="Arial" charset="0"/>
                <a:cs typeface="Arial" charset="0"/>
              </a:rPr>
              <a:t> answered Job out of the whirlwind and said:  </a:t>
            </a:r>
            <a:r>
              <a:rPr lang="en-US" sz="3600" b="1" baseline="30000" dirty="0">
                <a:solidFill>
                  <a:srgbClr val="E9E2B6"/>
                </a:solidFill>
                <a:effectLst>
                  <a:outerShdw blurRad="38100" dist="38100" dir="2700000" algn="tl">
                    <a:srgbClr val="000000"/>
                  </a:outerShdw>
                </a:effectLst>
                <a:latin typeface="Arial" charset="0"/>
                <a:cs typeface="Arial" charset="0"/>
              </a:rPr>
              <a:t>2</a:t>
            </a:r>
            <a:r>
              <a:rPr lang="ru-RU" sz="3600" b="1" dirty="0">
                <a:solidFill>
                  <a:srgbClr val="E9E2B6"/>
                </a:solidFill>
                <a:effectLst>
                  <a:outerShdw blurRad="38100" dist="38100" dir="2700000" algn="tl">
                    <a:srgbClr val="000000"/>
                  </a:outerShdw>
                </a:effectLst>
                <a:latin typeface="Arial" charset="0"/>
                <a:cs typeface="Arial" charset="0"/>
              </a:rPr>
              <a:t>"</a:t>
            </a:r>
            <a:r>
              <a:rPr lang="en-US" sz="3600" b="1" dirty="0">
                <a:solidFill>
                  <a:srgbClr val="E9E2B6"/>
                </a:solidFill>
                <a:effectLst>
                  <a:outerShdw blurRad="38100" dist="38100" dir="2700000" algn="tl">
                    <a:srgbClr val="000000"/>
                  </a:outerShdw>
                </a:effectLst>
                <a:latin typeface="Arial" charset="0"/>
                <a:cs typeface="Arial" charset="0"/>
              </a:rPr>
              <a:t>Who is this that darkens counsel by words without knowledge?  </a:t>
            </a:r>
            <a:r>
              <a:rPr lang="en-US" sz="3600" b="1" baseline="30000" dirty="0">
                <a:solidFill>
                  <a:srgbClr val="E9E2B6"/>
                </a:solidFill>
                <a:effectLst>
                  <a:outerShdw blurRad="38100" dist="38100" dir="2700000" algn="tl">
                    <a:srgbClr val="000000"/>
                  </a:outerShdw>
                </a:effectLst>
                <a:latin typeface="Arial" charset="0"/>
                <a:cs typeface="Arial" charset="0"/>
              </a:rPr>
              <a:t>3</a:t>
            </a:r>
            <a:r>
              <a:rPr lang="en-US" sz="3600" b="1" dirty="0">
                <a:solidFill>
                  <a:srgbClr val="E9E2B6"/>
                </a:solidFill>
                <a:effectLst>
                  <a:outerShdw blurRad="38100" dist="38100" dir="2700000" algn="tl">
                    <a:srgbClr val="000000"/>
                  </a:outerShdw>
                </a:effectLst>
                <a:latin typeface="Arial" charset="0"/>
                <a:cs typeface="Arial" charset="0"/>
              </a:rPr>
              <a:t>Dress for action like a man; I will question you, and you make it known to me.  </a:t>
            </a:r>
            <a:r>
              <a:rPr lang="en-US" sz="3600" b="1" baseline="30000" dirty="0">
                <a:solidFill>
                  <a:srgbClr val="E9E2B6"/>
                </a:solidFill>
                <a:effectLst>
                  <a:outerShdw blurRad="38100" dist="38100" dir="2700000" algn="tl">
                    <a:srgbClr val="000000"/>
                  </a:outerShdw>
                </a:effectLst>
                <a:latin typeface="Arial" charset="0"/>
                <a:cs typeface="Arial" charset="0"/>
              </a:rPr>
              <a:t>4</a:t>
            </a:r>
            <a:r>
              <a:rPr lang="en-US" sz="3600" b="1" dirty="0">
                <a:solidFill>
                  <a:srgbClr val="E9E2B6"/>
                </a:solidFill>
                <a:effectLst>
                  <a:outerShdw blurRad="38100" dist="38100" dir="2700000" algn="tl">
                    <a:srgbClr val="000000"/>
                  </a:outerShdw>
                </a:effectLst>
                <a:latin typeface="Arial" charset="0"/>
                <a:cs typeface="Arial" charset="0"/>
              </a:rPr>
              <a:t>Where were you when I laid the foundation of the earth? Tell me, if you have understanding.</a:t>
            </a:r>
            <a:r>
              <a:rPr lang="ru-RU" altLang="ja-JP" sz="3600" b="1" dirty="0">
                <a:solidFill>
                  <a:srgbClr val="E9E2B6"/>
                </a:solidFill>
                <a:effectLst>
                  <a:outerShdw blurRad="38100" dist="38100" dir="2700000" algn="tl">
                    <a:srgbClr val="000000"/>
                  </a:outerShdw>
                </a:effectLst>
                <a:latin typeface="Arial" charset="0"/>
                <a:cs typeface="Arial" charset="0"/>
              </a:rPr>
              <a:t>"</a:t>
            </a:r>
            <a:endParaRPr lang="en-US" sz="3600" b="1" dirty="0">
              <a:solidFill>
                <a:srgbClr val="E9E2B6"/>
              </a:solidFill>
              <a:effectLst>
                <a:outerShdw blurRad="38100" dist="38100" dir="2700000" algn="tl">
                  <a:srgbClr val="000000"/>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70896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cSld>
  <p:clrMapOvr>
    <a:masterClrMapping/>
  </p:clrMapOvr>
  <p:transition spd="med">
    <p:randomBar dir="vert"/>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683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rgbClr val="FFFFFF"/>
                </a:solidFill>
                <a:latin typeface="Arial"/>
                <a:ea typeface="Times New Roman" pitchFamily="-105" charset="0"/>
                <a:cs typeface="Arial"/>
              </a:rPr>
              <a:t>357</a:t>
            </a:r>
          </a:p>
        </p:txBody>
      </p:sp>
      <p:sp>
        <p:nvSpPr>
          <p:cNvPr id="121859"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Date</a:t>
            </a:r>
            <a:endParaRPr lang="en-US">
              <a:solidFill>
                <a:srgbClr val="FFFFFF"/>
              </a:solidFill>
              <a:latin typeface="Arial Black" charset="0"/>
              <a:ea typeface="宋体" charset="0"/>
              <a:cs typeface="宋体" charset="0"/>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No consensus exists among ancient rabbis or modern scholars, but several factors argue for a very early setting during patriarchal times, especially in the prose prologue (1:1–2:13) &amp; epilogue (42:7-17).  </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No mention is made of the Law or Exodus &amp; Job acted in a priestly role (1:5).  </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His wealth was measured in animals rather than gold.</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Job lived a patriarchal life span (lived 140 years after his restoration, dying perhaps at 180-210 years old).</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Job also uses pre-Law names for God: </a:t>
            </a:r>
            <a:r>
              <a:rPr lang="en-US" altLang="zh-CN" sz="2600" b="1" i="1" dirty="0" err="1">
                <a:ea typeface="宋体" charset="0"/>
                <a:cs typeface="宋体" charset="0"/>
              </a:rPr>
              <a:t>Shaddai</a:t>
            </a:r>
            <a:r>
              <a:rPr lang="en-US" altLang="zh-CN" sz="2600" b="1" dirty="0">
                <a:ea typeface="宋体" charset="0"/>
                <a:cs typeface="宋体" charset="0"/>
              </a:rPr>
              <a:t> (</a:t>
            </a:r>
            <a:r>
              <a:rPr lang="ru-RU" altLang="zh-CN" sz="2600" b="1" dirty="0">
                <a:ea typeface="宋体" charset="0"/>
                <a:cs typeface="宋体" charset="0"/>
              </a:rPr>
              <a:t>"</a:t>
            </a:r>
            <a:r>
              <a:rPr lang="en-US" altLang="zh-CN" sz="2600" b="1" dirty="0">
                <a:ea typeface="宋体" charset="0"/>
                <a:cs typeface="宋体" charset="0"/>
              </a:rPr>
              <a:t>the Almighty</a:t>
            </a:r>
            <a:r>
              <a:rPr lang="ru-RU" altLang="zh-CN" sz="2600" b="1" dirty="0">
                <a:ea typeface="宋体" charset="0"/>
                <a:cs typeface="宋体" charset="0"/>
              </a:rPr>
              <a:t>"</a:t>
            </a:r>
            <a:r>
              <a:rPr lang="en-US" altLang="zh-CN" sz="2600" b="1" dirty="0">
                <a:ea typeface="宋体" charset="0"/>
                <a:cs typeface="宋体" charset="0"/>
              </a:rPr>
              <a:t>; 5:17), and </a:t>
            </a:r>
            <a:r>
              <a:rPr lang="en-US" altLang="zh-CN" sz="2600" b="1" i="1" dirty="0">
                <a:ea typeface="宋体" charset="0"/>
                <a:cs typeface="宋体" charset="0"/>
              </a:rPr>
              <a:t>Yahweh</a:t>
            </a:r>
            <a:r>
              <a:rPr lang="en-US" altLang="zh-CN" sz="2600" b="1" dirty="0">
                <a:ea typeface="宋体" charset="0"/>
                <a:cs typeface="宋体" charset="0"/>
              </a:rPr>
              <a:t> (</a:t>
            </a:r>
            <a:r>
              <a:rPr lang="ru-RU" altLang="zh-CN" sz="2600" b="1" dirty="0">
                <a:ea typeface="宋体" charset="0"/>
                <a:cs typeface="宋体" charset="0"/>
              </a:rPr>
              <a:t>"</a:t>
            </a:r>
            <a:r>
              <a:rPr lang="en-US" altLang="zh-CN" sz="2600" b="1" dirty="0">
                <a:ea typeface="宋体" charset="0"/>
                <a:cs typeface="宋体" charset="0"/>
              </a:rPr>
              <a:t>the L</a:t>
            </a:r>
            <a:r>
              <a:rPr lang="en-US" altLang="zh-CN" sz="2400" b="1" dirty="0">
                <a:ea typeface="宋体" charset="0"/>
                <a:cs typeface="宋体" charset="0"/>
              </a:rPr>
              <a:t>ORD</a:t>
            </a:r>
            <a:r>
              <a:rPr lang="ru-RU" altLang="zh-CN" sz="2600" b="1" dirty="0">
                <a:ea typeface="宋体" charset="0"/>
                <a:cs typeface="宋体" charset="0"/>
              </a:rPr>
              <a:t>"</a:t>
            </a:r>
            <a:r>
              <a:rPr lang="en-US" altLang="zh-CN" sz="2600" b="1" dirty="0">
                <a:ea typeface="宋体" charset="0"/>
                <a:cs typeface="宋体" charset="0"/>
              </a:rPr>
              <a:t>; 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357</a:t>
            </a:r>
          </a:p>
        </p:txBody>
      </p:sp>
      <p:pic>
        <p:nvPicPr>
          <p:cNvPr id="122883" name="Picture 6" descr="mJob0120Dore_JobHearingOfHisRuin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48288"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4"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Recipients</a:t>
            </a:r>
            <a:endParaRPr lang="en-US">
              <a:solidFill>
                <a:srgbClr val="FFFFFF"/>
              </a:solidFill>
              <a:latin typeface="Arial Black" charset="0"/>
              <a:ea typeface="宋体" charset="0"/>
              <a:cs typeface="宋体" charset="0"/>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The specific Jews to whom the account is originally penned can only be speculated.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886030"/>
            <a:ext cx="9144000" cy="31094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Incomprehensibility Explains Righteous Suffering</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1764727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23907"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Occasion</a:t>
            </a:r>
            <a:endParaRPr lang="en-US">
              <a:solidFill>
                <a:srgbClr val="FFFFFF"/>
              </a:solidFill>
              <a:latin typeface="Arial Black" charset="0"/>
              <a:ea typeface="宋体" charset="0"/>
              <a:cs typeface="宋体" charset="0"/>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Some have proposed an exilic or post-exilic date to suggest that the book was written to answer why Israel went into captivity. </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But this makes little sense since Job concerns why the </a:t>
            </a:r>
            <a:r>
              <a:rPr lang="en-US" altLang="zh-CN" sz="2800" b="1" i="1">
                <a:solidFill>
                  <a:srgbClr val="FF0000"/>
                </a:solidFill>
                <a:latin typeface="Arial" charset="0"/>
                <a:cs typeface="Arial" charset="0"/>
              </a:rPr>
              <a:t>righteous</a:t>
            </a:r>
            <a:r>
              <a:rPr lang="en-US" altLang="zh-CN" sz="2800" b="1">
                <a:latin typeface="Arial" charset="0"/>
                <a:cs typeface="Arial" charset="0"/>
              </a:rPr>
              <a:t> suffer—not the unrepentant nation which received the due penalty for its sins!  </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The real reason the author sat down to pen this masterpiece must for now be shrouded in mystery until more information comes forth.</a:t>
            </a:r>
          </a:p>
        </p:txBody>
      </p:sp>
      <p:pic>
        <p:nvPicPr>
          <p:cNvPr id="12390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494941968"/>
              </p:ext>
            </p:extLst>
          </p:nvPr>
        </p:nvGraphicFramePr>
        <p:xfrm>
          <a:off x="-19950" y="0"/>
          <a:ext cx="9163950" cy="5905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No (e.g., 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(e.g.,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only a thought experiment</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not a </a:t>
                      </a:r>
                      <a:r>
                        <a:rPr lang="en-US" sz="2400" b="1" i="1" kern="1200" dirty="0">
                          <a:solidFill>
                            <a:schemeClr val="tx1"/>
                          </a:solidFill>
                          <a:effectLst/>
                          <a:latin typeface="Arial" panose="020B0604020202020204" pitchFamily="34" charset="0"/>
                          <a:ea typeface="+mn-ea"/>
                          <a:cs typeface="Arial" panose="020B0604020202020204" pitchFamily="34" charset="0"/>
                        </a:rPr>
                        <a:t>real</a:t>
                      </a:r>
                      <a:r>
                        <a:rPr lang="en-US" sz="2400" b="1" kern="1200" dirty="0">
                          <a:solidFill>
                            <a:schemeClr val="tx1"/>
                          </a:solidFill>
                          <a:effectLst/>
                          <a:latin typeface="Arial" panose="020B0604020202020204" pitchFamily="34" charset="0"/>
                          <a:ea typeface="+mn-ea"/>
                          <a:cs typeface="Arial" panose="020B0604020202020204" pitchFamily="34" charset="0"/>
                        </a:rPr>
                        <a:t> experiment? Job is parallel to the real men Noah &amp; Daniel (Ezek 14:14, 20)</a:t>
                      </a:r>
                      <a:endParaRPr lang="en-SG" sz="2400" b="1"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written in stylistic poetry</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can’t Job have real poetic dialogue (cf. Song)? Many societies do this.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had seven sons and three daughters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could have actually had the ideal number of children.</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is one of the last books of the OT—</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at least in its final form</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What textual support shows that Job a late date? It has unity (cp. Job 1 &amp; Job 42).</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i="1" kern="1200" dirty="0">
                          <a:solidFill>
                            <a:schemeClr val="tx1"/>
                          </a:solidFill>
                          <a:effectLst/>
                          <a:latin typeface="Arial" panose="020B0604020202020204" pitchFamily="34" charset="0"/>
                          <a:ea typeface="+mn-ea"/>
                          <a:cs typeface="Arial" panose="020B0604020202020204" pitchFamily="34" charset="0"/>
                        </a:rPr>
                        <a:t>Ha Satan</a:t>
                      </a:r>
                      <a:r>
                        <a:rPr lang="en-US" sz="2400" b="1" kern="1200" dirty="0">
                          <a:solidFill>
                            <a:schemeClr val="tx1"/>
                          </a:solidFill>
                          <a:effectLst/>
                          <a:latin typeface="Arial" panose="020B0604020202020204" pitchFamily="34" charset="0"/>
                          <a:ea typeface="+mn-ea"/>
                          <a:cs typeface="Arial" panose="020B0604020202020204" pitchFamily="34" charset="0"/>
                        </a:rPr>
                        <a:t> (“The Accuser”) in Hebrew is not a definite name as it has the article (“the”)</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en-US" sz="2400" b="1" kern="1200" dirty="0">
                          <a:solidFill>
                            <a:schemeClr val="tx1"/>
                          </a:solidFill>
                          <a:effectLst/>
                          <a:latin typeface="Arial" panose="020B0604020202020204" pitchFamily="34" charset="0"/>
                          <a:ea typeface="+mn-ea"/>
                          <a:cs typeface="Arial" panose="020B0604020202020204" pitchFamily="34" charset="0"/>
                        </a:rPr>
                        <a:t>Portuguese has a definite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article in names; Satan is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the Accuser (Rev 12:10). </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en-US" sz="4000" b="1" dirty="0">
                <a:solidFill>
                  <a:srgbClr val="FFFFFF"/>
                </a:solidFill>
                <a:latin typeface="Arial" charset="0"/>
                <a:ea typeface="ヒラギノ角ゴ Pro W3" charset="0"/>
                <a:cs typeface="ヒラギノ角ゴ Pro W3" charset="0"/>
              </a:rPr>
              <a:t>Did Job really exist?</a:t>
            </a: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50490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EE76-C835-BC46-A84C-ECA4BA67F408}"/>
              </a:ext>
            </a:extLst>
          </p:cNvPr>
          <p:cNvSpPr>
            <a:spLocks noGrp="1"/>
          </p:cNvSpPr>
          <p:nvPr>
            <p:ph type="title"/>
          </p:nvPr>
        </p:nvSpPr>
        <p:spPr>
          <a:xfrm>
            <a:off x="9220" y="27285"/>
            <a:ext cx="9134779" cy="953443"/>
          </a:xfrm>
        </p:spPr>
        <p:txBody>
          <a:bodyPr/>
          <a:lstStyle/>
          <a:p>
            <a:r>
              <a:rPr lang="en-US" b="1" dirty="0">
                <a:solidFill>
                  <a:srgbClr val="FFFF00"/>
                </a:solidFill>
              </a:rPr>
              <a:t>Quiz</a:t>
            </a:r>
            <a:r>
              <a:rPr lang="en-US" b="1" dirty="0">
                <a:solidFill>
                  <a:schemeClr val="tx1"/>
                </a:solidFill>
              </a:rPr>
              <a:t>: Why do we suffer?</a:t>
            </a:r>
          </a:p>
        </p:txBody>
      </p:sp>
      <p:sp>
        <p:nvSpPr>
          <p:cNvPr id="3" name="Title 1">
            <a:extLst>
              <a:ext uri="{FF2B5EF4-FFF2-40B4-BE49-F238E27FC236}">
                <a16:creationId xmlns:a16="http://schemas.microsoft.com/office/drawing/2014/main" id="{EC29831D-8ED8-1A4B-8B94-02FD14765270}"/>
              </a:ext>
            </a:extLst>
          </p:cNvPr>
          <p:cNvSpPr txBox="1">
            <a:spLocks/>
          </p:cNvSpPr>
          <p:nvPr/>
        </p:nvSpPr>
        <p:spPr bwMode="auto">
          <a:xfrm>
            <a:off x="15831" y="764704"/>
            <a:ext cx="9134779" cy="791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1" u="none" strike="noStrike" kern="0" cap="none" spc="0" normalizeH="0" baseline="0" noProof="0" dirty="0">
                <a:ln>
                  <a:noFill/>
                </a:ln>
                <a:solidFill>
                  <a:srgbClr val="FFFFFF"/>
                </a:solidFill>
                <a:effectLst/>
                <a:uLnTx/>
                <a:uFillTx/>
                <a:latin typeface="Arial"/>
                <a:ea typeface="ＭＳ Ｐゴシック" pitchFamily="-105" charset="-128"/>
                <a:cs typeface="Arial"/>
              </a:rPr>
              <a:t>Match the religion with its answer below.</a:t>
            </a:r>
          </a:p>
        </p:txBody>
      </p:sp>
      <p:sp>
        <p:nvSpPr>
          <p:cNvPr id="4" name="Title 1">
            <a:extLst>
              <a:ext uri="{FF2B5EF4-FFF2-40B4-BE49-F238E27FC236}">
                <a16:creationId xmlns:a16="http://schemas.microsoft.com/office/drawing/2014/main" id="{E93F415C-606C-744A-AF8F-7406995AD79C}"/>
              </a:ext>
            </a:extLst>
          </p:cNvPr>
          <p:cNvSpPr txBox="1">
            <a:spLocks/>
          </p:cNvSpPr>
          <p:nvPr/>
        </p:nvSpPr>
        <p:spPr bwMode="auto">
          <a:xfrm>
            <a:off x="15831" y="184482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Islam</a:t>
            </a:r>
          </a:p>
        </p:txBody>
      </p:sp>
      <p:sp>
        <p:nvSpPr>
          <p:cNvPr id="5" name="Title 1">
            <a:extLst>
              <a:ext uri="{FF2B5EF4-FFF2-40B4-BE49-F238E27FC236}">
                <a16:creationId xmlns:a16="http://schemas.microsoft.com/office/drawing/2014/main" id="{E49A99F2-326C-2B43-88D6-52CA6B54656C}"/>
              </a:ext>
            </a:extLst>
          </p:cNvPr>
          <p:cNvSpPr txBox="1">
            <a:spLocks/>
          </p:cNvSpPr>
          <p:nvPr/>
        </p:nvSpPr>
        <p:spPr bwMode="auto">
          <a:xfrm>
            <a:off x="15831" y="246097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Buddhism</a:t>
            </a:r>
          </a:p>
        </p:txBody>
      </p:sp>
      <p:sp>
        <p:nvSpPr>
          <p:cNvPr id="6" name="Title 1">
            <a:extLst>
              <a:ext uri="{FF2B5EF4-FFF2-40B4-BE49-F238E27FC236}">
                <a16:creationId xmlns:a16="http://schemas.microsoft.com/office/drawing/2014/main" id="{4FDD860B-D903-E245-8707-23DCF106C29D}"/>
              </a:ext>
            </a:extLst>
          </p:cNvPr>
          <p:cNvSpPr txBox="1">
            <a:spLocks/>
          </p:cNvSpPr>
          <p:nvPr/>
        </p:nvSpPr>
        <p:spPr bwMode="auto">
          <a:xfrm>
            <a:off x="15831" y="307713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Hinduism</a:t>
            </a:r>
          </a:p>
        </p:txBody>
      </p:sp>
      <p:sp>
        <p:nvSpPr>
          <p:cNvPr id="7" name="Title 1">
            <a:extLst>
              <a:ext uri="{FF2B5EF4-FFF2-40B4-BE49-F238E27FC236}">
                <a16:creationId xmlns:a16="http://schemas.microsoft.com/office/drawing/2014/main" id="{5FFEFC2C-B2AE-AE47-9874-2FE9C7608EEF}"/>
              </a:ext>
            </a:extLst>
          </p:cNvPr>
          <p:cNvSpPr txBox="1">
            <a:spLocks/>
          </p:cNvSpPr>
          <p:nvPr/>
        </p:nvSpPr>
        <p:spPr bwMode="auto">
          <a:xfrm>
            <a:off x="15831" y="369328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Judaism</a:t>
            </a:r>
          </a:p>
        </p:txBody>
      </p:sp>
      <p:sp>
        <p:nvSpPr>
          <p:cNvPr id="8" name="Title 1">
            <a:extLst>
              <a:ext uri="{FF2B5EF4-FFF2-40B4-BE49-F238E27FC236}">
                <a16:creationId xmlns:a16="http://schemas.microsoft.com/office/drawing/2014/main" id="{B4CA4185-9636-D542-B670-644B03360F98}"/>
              </a:ext>
            </a:extLst>
          </p:cNvPr>
          <p:cNvSpPr txBox="1">
            <a:spLocks/>
          </p:cNvSpPr>
          <p:nvPr/>
        </p:nvSpPr>
        <p:spPr bwMode="auto">
          <a:xfrm>
            <a:off x="15831" y="430944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Prosperity Gospel</a:t>
            </a:r>
          </a:p>
        </p:txBody>
      </p:sp>
      <p:sp>
        <p:nvSpPr>
          <p:cNvPr id="9" name="Title 1">
            <a:extLst>
              <a:ext uri="{FF2B5EF4-FFF2-40B4-BE49-F238E27FC236}">
                <a16:creationId xmlns:a16="http://schemas.microsoft.com/office/drawing/2014/main" id="{15906050-266D-9E48-9F0E-50B842967B79}"/>
              </a:ext>
            </a:extLst>
          </p:cNvPr>
          <p:cNvSpPr txBox="1">
            <a:spLocks/>
          </p:cNvSpPr>
          <p:nvPr/>
        </p:nvSpPr>
        <p:spPr bwMode="auto">
          <a:xfrm>
            <a:off x="15831" y="492559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Christian Science</a:t>
            </a:r>
          </a:p>
        </p:txBody>
      </p:sp>
      <p:sp>
        <p:nvSpPr>
          <p:cNvPr id="10" name="Title 1">
            <a:extLst>
              <a:ext uri="{FF2B5EF4-FFF2-40B4-BE49-F238E27FC236}">
                <a16:creationId xmlns:a16="http://schemas.microsoft.com/office/drawing/2014/main" id="{584F6E37-BD6D-7B42-AE64-83C6B6A0AFA8}"/>
              </a:ext>
            </a:extLst>
          </p:cNvPr>
          <p:cNvSpPr txBox="1">
            <a:spLocks/>
          </p:cNvSpPr>
          <p:nvPr/>
        </p:nvSpPr>
        <p:spPr bwMode="auto">
          <a:xfrm>
            <a:off x="15831" y="5541753"/>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Christianity</a:t>
            </a:r>
          </a:p>
        </p:txBody>
      </p:sp>
      <p:sp>
        <p:nvSpPr>
          <p:cNvPr id="12" name="Title 1">
            <a:extLst>
              <a:ext uri="{FF2B5EF4-FFF2-40B4-BE49-F238E27FC236}">
                <a16:creationId xmlns:a16="http://schemas.microsoft.com/office/drawing/2014/main" id="{11CF29DD-AF83-5443-9D0C-9A024BD09D2F}"/>
              </a:ext>
            </a:extLst>
          </p:cNvPr>
          <p:cNvSpPr txBox="1">
            <a:spLocks/>
          </p:cNvSpPr>
          <p:nvPr/>
        </p:nvSpPr>
        <p:spPr bwMode="auto">
          <a:xfrm>
            <a:off x="4355977" y="184482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Desire</a:t>
            </a:r>
          </a:p>
        </p:txBody>
      </p:sp>
      <p:sp>
        <p:nvSpPr>
          <p:cNvPr id="13" name="Title 1">
            <a:extLst>
              <a:ext uri="{FF2B5EF4-FFF2-40B4-BE49-F238E27FC236}">
                <a16:creationId xmlns:a16="http://schemas.microsoft.com/office/drawing/2014/main" id="{3B2353EE-EBD4-6248-BE1A-D30BB56036DC}"/>
              </a:ext>
            </a:extLst>
          </p:cNvPr>
          <p:cNvSpPr txBox="1">
            <a:spLocks/>
          </p:cNvSpPr>
          <p:nvPr/>
        </p:nvSpPr>
        <p:spPr bwMode="auto">
          <a:xfrm>
            <a:off x="4355977" y="246097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There is no suffering</a:t>
            </a:r>
          </a:p>
        </p:txBody>
      </p:sp>
      <p:sp>
        <p:nvSpPr>
          <p:cNvPr id="14" name="Title 1">
            <a:extLst>
              <a:ext uri="{FF2B5EF4-FFF2-40B4-BE49-F238E27FC236}">
                <a16:creationId xmlns:a16="http://schemas.microsoft.com/office/drawing/2014/main" id="{C16DBA64-7B6C-1049-B795-625A78FEFFBB}"/>
              </a:ext>
            </a:extLst>
          </p:cNvPr>
          <p:cNvSpPr txBox="1">
            <a:spLocks/>
          </p:cNvSpPr>
          <p:nvPr/>
        </p:nvSpPr>
        <p:spPr bwMode="auto">
          <a:xfrm>
            <a:off x="4355977" y="307713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Punishment for sin</a:t>
            </a:r>
          </a:p>
        </p:txBody>
      </p:sp>
      <p:sp>
        <p:nvSpPr>
          <p:cNvPr id="15" name="Title 1">
            <a:extLst>
              <a:ext uri="{FF2B5EF4-FFF2-40B4-BE49-F238E27FC236}">
                <a16:creationId xmlns:a16="http://schemas.microsoft.com/office/drawing/2014/main" id="{902510CE-E96B-B844-84DB-BB8DC134FDA1}"/>
              </a:ext>
            </a:extLst>
          </p:cNvPr>
          <p:cNvSpPr txBox="1">
            <a:spLocks/>
          </p:cNvSpPr>
          <p:nvPr/>
        </p:nvSpPr>
        <p:spPr bwMode="auto">
          <a:xfrm>
            <a:off x="4355977" y="369328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Karma (former life)</a:t>
            </a:r>
          </a:p>
        </p:txBody>
      </p:sp>
      <p:sp>
        <p:nvSpPr>
          <p:cNvPr id="16" name="Title 1">
            <a:extLst>
              <a:ext uri="{FF2B5EF4-FFF2-40B4-BE49-F238E27FC236}">
                <a16:creationId xmlns:a16="http://schemas.microsoft.com/office/drawing/2014/main" id="{19DC648D-C8E0-4841-BB89-7B885FEFC832}"/>
              </a:ext>
            </a:extLst>
          </p:cNvPr>
          <p:cNvSpPr txBox="1">
            <a:spLocks/>
          </p:cNvSpPr>
          <p:nvPr/>
        </p:nvSpPr>
        <p:spPr bwMode="auto">
          <a:xfrm>
            <a:off x="4355977" y="430944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God’s will (fatalism)</a:t>
            </a:r>
          </a:p>
        </p:txBody>
      </p:sp>
      <p:sp>
        <p:nvSpPr>
          <p:cNvPr id="17" name="Title 1">
            <a:extLst>
              <a:ext uri="{FF2B5EF4-FFF2-40B4-BE49-F238E27FC236}">
                <a16:creationId xmlns:a16="http://schemas.microsoft.com/office/drawing/2014/main" id="{E51F938B-C6D7-5149-92D1-9FE6278B33C4}"/>
              </a:ext>
            </a:extLst>
          </p:cNvPr>
          <p:cNvSpPr txBox="1">
            <a:spLocks/>
          </p:cNvSpPr>
          <p:nvPr/>
        </p:nvSpPr>
        <p:spPr bwMode="auto">
          <a:xfrm>
            <a:off x="4355977" y="492559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Not addressed</a:t>
            </a:r>
          </a:p>
        </p:txBody>
      </p:sp>
      <p:sp>
        <p:nvSpPr>
          <p:cNvPr id="18" name="Title 1">
            <a:extLst>
              <a:ext uri="{FF2B5EF4-FFF2-40B4-BE49-F238E27FC236}">
                <a16:creationId xmlns:a16="http://schemas.microsoft.com/office/drawing/2014/main" id="{F5663116-DED8-CE42-B781-B8014D064827}"/>
              </a:ext>
            </a:extLst>
          </p:cNvPr>
          <p:cNvSpPr txBox="1">
            <a:spLocks/>
          </p:cNvSpPr>
          <p:nvPr/>
        </p:nvSpPr>
        <p:spPr bwMode="auto">
          <a:xfrm>
            <a:off x="4355977" y="5541753"/>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God will not tell</a:t>
            </a:r>
          </a:p>
        </p:txBody>
      </p:sp>
      <p:cxnSp>
        <p:nvCxnSpPr>
          <p:cNvPr id="19" name="Straight Connector 18">
            <a:extLst>
              <a:ext uri="{FF2B5EF4-FFF2-40B4-BE49-F238E27FC236}">
                <a16:creationId xmlns:a16="http://schemas.microsoft.com/office/drawing/2014/main" id="{5A945AAF-AECE-02F7-4BC7-28314C2007B1}"/>
              </a:ext>
            </a:extLst>
          </p:cNvPr>
          <p:cNvCxnSpPr>
            <a:endCxn id="16" idx="1"/>
          </p:cNvCxnSpPr>
          <p:nvPr/>
        </p:nvCxnSpPr>
        <p:spPr bwMode="auto">
          <a:xfrm>
            <a:off x="1547664" y="2132856"/>
            <a:ext cx="2808313" cy="246462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A8EBBA7-6839-3DC6-DD96-6E677FE5C43D}"/>
              </a:ext>
            </a:extLst>
          </p:cNvPr>
          <p:cNvCxnSpPr>
            <a:cxnSpLocks/>
          </p:cNvCxnSpPr>
          <p:nvPr/>
        </p:nvCxnSpPr>
        <p:spPr bwMode="auto">
          <a:xfrm flipV="1">
            <a:off x="2388492" y="2132856"/>
            <a:ext cx="1967485" cy="567559"/>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B5ADF930-044C-9E02-C917-A953394AB83E}"/>
              </a:ext>
            </a:extLst>
          </p:cNvPr>
          <p:cNvCxnSpPr>
            <a:cxnSpLocks/>
            <a:endCxn id="15" idx="1"/>
          </p:cNvCxnSpPr>
          <p:nvPr/>
        </p:nvCxnSpPr>
        <p:spPr bwMode="auto">
          <a:xfrm>
            <a:off x="2220326" y="3373077"/>
            <a:ext cx="2135651" cy="60824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EFFED43-5C68-8553-F923-67E0625328E3}"/>
              </a:ext>
            </a:extLst>
          </p:cNvPr>
          <p:cNvCxnSpPr>
            <a:cxnSpLocks/>
          </p:cNvCxnSpPr>
          <p:nvPr/>
        </p:nvCxnSpPr>
        <p:spPr bwMode="auto">
          <a:xfrm flipV="1">
            <a:off x="2094202" y="3429000"/>
            <a:ext cx="2261775" cy="56418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705156FB-679A-282F-114C-A946C007953C}"/>
              </a:ext>
            </a:extLst>
          </p:cNvPr>
          <p:cNvCxnSpPr>
            <a:cxnSpLocks/>
          </p:cNvCxnSpPr>
          <p:nvPr/>
        </p:nvCxnSpPr>
        <p:spPr bwMode="auto">
          <a:xfrm>
            <a:off x="3880961" y="4592277"/>
            <a:ext cx="547023" cy="564915"/>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8F23E40-D737-0938-6700-EFA17C65CF4F}"/>
              </a:ext>
            </a:extLst>
          </p:cNvPr>
          <p:cNvCxnSpPr>
            <a:cxnSpLocks/>
            <a:endCxn id="13" idx="1"/>
          </p:cNvCxnSpPr>
          <p:nvPr/>
        </p:nvCxnSpPr>
        <p:spPr bwMode="auto">
          <a:xfrm flipV="1">
            <a:off x="3817898" y="2749011"/>
            <a:ext cx="538079" cy="2473886"/>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E703B43-8ADB-4926-2BBB-FFEDBC8C6F10}"/>
              </a:ext>
            </a:extLst>
          </p:cNvPr>
          <p:cNvCxnSpPr>
            <a:cxnSpLocks/>
          </p:cNvCxnSpPr>
          <p:nvPr/>
        </p:nvCxnSpPr>
        <p:spPr bwMode="auto">
          <a:xfrm>
            <a:off x="2693291" y="5874539"/>
            <a:ext cx="1662686"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4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8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5016758"/>
          </a:xfrm>
          <a:prstGeom prst="rect">
            <a:avLst/>
          </a:prstGeom>
          <a:solidFill>
            <a:schemeClr val="tx1">
              <a:alpha val="56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Isa 53:4-5  Surely he has borne our </a:t>
            </a:r>
            <a:r>
              <a:rPr kumimoji="0" lang="en-GB"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griefs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and carried our sorrows; yet we esteemed him stricken, smitten by God, and afflicted. But he was wounded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transgressions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he was crushed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iniquities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upon him was the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chastisement </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that brought us peace, and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with his stripes we are healed</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791C32-95C1-4D3F-B948-73F4F51DA52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381000" y="990600"/>
          <a:ext cx="8153400" cy="5775326"/>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5111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Atonement for Sin</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00000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Physical Healing</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Believers will face physical death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but not spiritual death</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Matthew 8:14-17 applies Isaiah 53:4 to physical healing </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1"/>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pitchFamily="34" charset="0"/>
                          <a:ea typeface="MS PGothic" pitchFamily="34" charset="-128"/>
                        </a:rPr>
                        <a:t>Christ came to die for our sins—not for sickness (1 Cor 15:3)</a:t>
                      </a: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pitchFamily="34" charset="0"/>
                          <a:ea typeface="MS PGothic" pitchFamily="34" charset="-128"/>
                        </a:rPr>
                        <a:t>1 Cor 15:3 refers to complete future deliverance from sin and sickness</a:t>
                      </a:r>
                      <a:endParaRPr kumimoji="0" lang="en-US" altLang="en-US" sz="24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2"/>
                  </a:ext>
                </a:extLst>
              </a:tr>
              <a:tr h="103981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pitchFamily="34" charset="0"/>
                          <a:ea typeface="MS PGothic" pitchFamily="34" charset="-128"/>
                        </a:rPr>
                        <a:t>If atonement and healing were integrated, then if we fall sick, we would doubt our salvation</a:t>
                      </a: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Sickness closely links with effects of our fallen nature, but God forgives all our sins and heals all our diseases </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3"/>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Philip applied Isaiah 53 to Christ’s  atonement for sin when speaking with the Ethiopian eunuch (Acts 8)</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Healing and atonement of sin are not the same, yet as sins are atoned for, healing and restoration comes</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4"/>
                  </a:ext>
                </a:extLst>
              </a:tr>
              <a:tr h="103981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Jesus quoted Isaiah 53 in Matthew 8:14-17 by using the Greek term for </a:t>
                      </a:r>
                      <a:r>
                        <a:rPr kumimoji="0" lang="en-GB" altLang="en-US" sz="2000" b="1" i="1" u="none" strike="noStrike" cap="none" normalizeH="0" baseline="0" dirty="0">
                          <a:ln>
                            <a:noFill/>
                          </a:ln>
                          <a:solidFill>
                            <a:srgbClr val="000000"/>
                          </a:solidFill>
                          <a:effectLst/>
                          <a:latin typeface="Calibri" pitchFamily="34" charset="0"/>
                          <a:ea typeface="MS PGothic" pitchFamily="34" charset="-128"/>
                        </a:rPr>
                        <a:t>take away </a:t>
                      </a: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and not </a:t>
                      </a:r>
                      <a:r>
                        <a:rPr kumimoji="0" lang="en-GB" altLang="en-US" sz="2000" b="1" i="1" u="none" strike="noStrike" cap="none" normalizeH="0" baseline="0" dirty="0">
                          <a:ln>
                            <a:noFill/>
                          </a:ln>
                          <a:solidFill>
                            <a:srgbClr val="000000"/>
                          </a:solidFill>
                          <a:effectLst/>
                          <a:latin typeface="Calibri" pitchFamily="34" charset="0"/>
                          <a:ea typeface="MS PGothic" pitchFamily="34" charset="-128"/>
                        </a:rPr>
                        <a:t>carried</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root word for </a:t>
                      </a:r>
                      <a:r>
                        <a:rPr kumimoji="0" lang="en-GB" altLang="en-US" sz="2000" b="1" i="1" u="none" strike="noStrike" cap="none" normalizeH="0" baseline="0">
                          <a:ln>
                            <a:noFill/>
                          </a:ln>
                          <a:solidFill>
                            <a:srgbClr val="000000"/>
                          </a:solidFill>
                          <a:effectLst/>
                          <a:latin typeface="Calibri" pitchFamily="34" charset="0"/>
                          <a:ea typeface="MS PGothic" pitchFamily="34" charset="-128"/>
                        </a:rPr>
                        <a:t>heal </a:t>
                      </a:r>
                      <a:r>
                        <a:rPr kumimoji="0" lang="en-GB" altLang="en-US" sz="2000" b="1" i="0" u="none" strike="noStrike" cap="none" normalizeH="0" baseline="0">
                          <a:ln>
                            <a:noFill/>
                          </a:ln>
                          <a:solidFill>
                            <a:srgbClr val="000000"/>
                          </a:solidFill>
                          <a:effectLst/>
                          <a:latin typeface="Calibri" pitchFamily="34" charset="0"/>
                          <a:ea typeface="MS PGothic" pitchFamily="34" charset="-128"/>
                        </a:rPr>
                        <a:t>in Isa 53:5 (</a:t>
                      </a:r>
                      <a:r>
                        <a:rPr kumimoji="0" lang="en-GB" altLang="en-US" sz="2000" b="1" i="1" u="none" strike="noStrike" cap="none" normalizeH="0" baseline="0">
                          <a:ln>
                            <a:noFill/>
                          </a:ln>
                          <a:solidFill>
                            <a:srgbClr val="000000"/>
                          </a:solidFill>
                          <a:effectLst/>
                          <a:latin typeface="Calibri" pitchFamily="34" charset="0"/>
                          <a:ea typeface="MS PGothic" pitchFamily="34" charset="-128"/>
                        </a:rPr>
                        <a:t>rapha</a:t>
                      </a:r>
                      <a:r>
                        <a:rPr kumimoji="0" lang="en-GB" altLang="en-US" sz="2000" b="1" i="0" u="none" strike="noStrike" cap="none" normalizeH="0" baseline="0">
                          <a:ln>
                            <a:noFill/>
                          </a:ln>
                          <a:solidFill>
                            <a:srgbClr val="000000"/>
                          </a:solidFill>
                          <a:effectLst/>
                          <a:latin typeface="Calibri" pitchFamily="34" charset="0"/>
                          <a:ea typeface="MS PGothic" pitchFamily="34" charset="-128"/>
                        </a:rPr>
                        <a:t>), could mean healing physically or spiritually</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5"/>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Peter’s quote of Isaiah 53 referred to spiritual healing</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The word </a:t>
                      </a:r>
                      <a:r>
                        <a:rPr kumimoji="0" lang="en-GB" altLang="en-US" sz="2000" b="1" i="1" u="none" strike="noStrike" cap="none" normalizeH="0" baseline="0" dirty="0">
                          <a:ln>
                            <a:noFill/>
                          </a:ln>
                          <a:solidFill>
                            <a:srgbClr val="000000"/>
                          </a:solidFill>
                          <a:effectLst/>
                          <a:latin typeface="Calibri" pitchFamily="34" charset="0"/>
                          <a:ea typeface="MS PGothic" pitchFamily="34" charset="-128"/>
                        </a:rPr>
                        <a:t>griefs </a:t>
                      </a: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in Isa 53:4 (</a:t>
                      </a:r>
                      <a:r>
                        <a:rPr kumimoji="0" lang="en-GB" altLang="en-US" sz="2000" b="1" i="1" u="none" strike="noStrike" cap="none" normalizeH="0" baseline="0" dirty="0" err="1">
                          <a:ln>
                            <a:noFill/>
                          </a:ln>
                          <a:solidFill>
                            <a:srgbClr val="000000"/>
                          </a:solidFill>
                          <a:effectLst/>
                          <a:latin typeface="Calibri" pitchFamily="34" charset="0"/>
                          <a:ea typeface="MS PGothic" pitchFamily="34" charset="-128"/>
                        </a:rPr>
                        <a:t>choliy</a:t>
                      </a: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 is used mostly of physical healing</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6"/>
                  </a:ext>
                </a:extLst>
              </a:tr>
            </a:tbl>
          </a:graphicData>
        </a:graphic>
      </p:graphicFrame>
      <p:graphicFrame>
        <p:nvGraphicFramePr>
          <p:cNvPr id="4" name="Diagram 3"/>
          <p:cNvGraphicFramePr/>
          <p:nvPr/>
        </p:nvGraphicFramePr>
        <p:xfrm>
          <a:off x="381000" y="0"/>
          <a:ext cx="82296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1B0E0D6-DBF8-389D-FCB5-3BB56E82D402}"/>
              </a:ext>
            </a:extLst>
          </p:cNvPr>
          <p:cNvSpPr txBox="1"/>
          <p:nvPr/>
        </p:nvSpPr>
        <p:spPr>
          <a:xfrm>
            <a:off x="3625516" y="-88231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10600" cy="6339840"/>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“my servant” (Job 1:8; 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God praises the Suffering Servant as he does Job (Isa 42:1)</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“stricken” of God (Job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people consider the Servant to be “stricken” of God (Isa 53:4)</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Job is chastised by the Almighty (Job 5:17)</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“chastisement” is predicted of the Servant (Isa 53:5)</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“despised” by compatriots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is despised and not esteemed (Isa 53:3)</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Job’s friends “forget” him and his brethren “stay away” from him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19:13-14)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Servant’s compatriots “hide their faces” (Isa 53:3)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“smitten” on the “cheeks”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also is “smitten” on the “cheeks” (Isa 50:6, 53:4).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records his experience as, “They abhor me, they flee far from me, and spare not to spit in my face” (Job 30:10, cf. Job 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The Servant does not hide his face from “spitting” (Isa 50:6 ), which is a rare word (3x) that only occurs in Job (2x) and Isaiah.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rPr>
              <a:t>The above comparisons between Job &amp; Suffering Servant are taken from Andrew Perry, “The Suffering Servant of Isaiah and the Suffering of Job” at http://www.christadelphian-ejbi.org/presentations/job.pdf </a:t>
            </a:r>
            <a:endParaRPr kumimoji="0" lang="en-US"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6667183"/>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claims that what has befallen him was “not for any violence” in his hands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This phrase occurs once elsewhere in Isaiah 53:9, “because he had done no violence”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asserts that his prayer was pure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No guile was found in the Suffering Servant’s mouth (Isa 53:9, cf. Job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upright men are astonished or appalled at what has happened to him (Job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“Many were appalled at thee” (Isa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the mockers will not be “exalted” (Job 17:4)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 himself is the one who would be exalted (Isa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wants someone to “contend” with him ( Job 13:19)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question is posed by the Suffering Servant: “Who will contend with me?” (Isa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complains that he is being eaten by moths (Job 13:28)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In contrast, the adversaries of the Suffering Servant would be eaten by moths (Isa 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rests his case with God (Job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So does the Suffering Servant (Isa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5400" b="1" i="1" dirty="0">
                <a:solidFill>
                  <a:srgbClr val="000000"/>
                </a:solidFill>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955191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en-US" b="1" dirty="0">
                <a:latin typeface="Arial" charset="0"/>
                <a:ea typeface="+mj-ea"/>
                <a:cs typeface="+mj-cs"/>
              </a:rPr>
              <a:t>Rabbi Harold Kushner</a:t>
            </a: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34118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Elihu</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speaking) </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Almighty is beyond our reach and exalted in power; in his justice and great righteousness, he does not oppress.  Therefore, men revere him, for does he not have regard for all the wise in heart?</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(37:23-24</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356</a:t>
            </a:r>
          </a:p>
        </p:txBody>
      </p:sp>
    </p:spTree>
    <p:extLst>
      <p:ext uri="{BB962C8B-B14F-4D97-AF65-F5344CB8AC3E}">
        <p14:creationId xmlns:p14="http://schemas.microsoft.com/office/powerpoint/2010/main" val="225622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en-US" dirty="0">
                <a:solidFill>
                  <a:srgbClr val="000000"/>
                </a:solidFill>
                <a:latin typeface="Times New Roman"/>
                <a:ea typeface="+mj-ea"/>
                <a:cs typeface="Times New Roman"/>
              </a:rPr>
              <a:t>When </a:t>
            </a:r>
            <a:br>
              <a:rPr lang="en-US" sz="5400" dirty="0">
                <a:solidFill>
                  <a:srgbClr val="000000"/>
                </a:solidFill>
                <a:latin typeface="Times New Roman"/>
                <a:ea typeface="+mj-ea"/>
                <a:cs typeface="Times New Roman"/>
              </a:rPr>
            </a:br>
            <a:r>
              <a:rPr lang="en-US" sz="7200" dirty="0">
                <a:solidFill>
                  <a:srgbClr val="000000"/>
                </a:solidFill>
                <a:latin typeface="Times New Roman"/>
                <a:ea typeface="+mj-ea"/>
                <a:cs typeface="Times New Roman"/>
              </a:rPr>
              <a:t>BAD </a:t>
            </a:r>
            <a:br>
              <a:rPr lang="en-US" sz="72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Things Happen to </a:t>
            </a:r>
            <a:br>
              <a:rPr lang="en-US" dirty="0">
                <a:solidFill>
                  <a:srgbClr val="000000"/>
                </a:solidFill>
                <a:latin typeface="Times New Roman"/>
                <a:ea typeface="+mj-ea"/>
                <a:cs typeface="Times New Roman"/>
              </a:rPr>
            </a:br>
            <a:r>
              <a:rPr lang="en-US" sz="8000" dirty="0">
                <a:solidFill>
                  <a:srgbClr val="000000"/>
                </a:solidFill>
                <a:latin typeface="Times New Roman"/>
                <a:ea typeface="+mj-ea"/>
                <a:cs typeface="Times New Roman"/>
              </a:rPr>
              <a:t>GOOD</a:t>
            </a:r>
            <a:br>
              <a:rPr lang="en-US" sz="80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People</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3600" b="1" i="1" dirty="0">
                <a:solidFill>
                  <a:srgbClr val="FFFFFF"/>
                </a:solidFill>
                <a:latin typeface="Arial" charset="0"/>
                <a:cs typeface="Arial" charset="0"/>
              </a:rPr>
              <a:t>Small Group: Do you agree with this title?</a:t>
            </a:r>
            <a:endParaRPr lang="en-US" sz="3600" b="1" i="1" dirty="0">
              <a:latin typeface="Arial" charset="0"/>
              <a:cs typeface="Arial" charset="0"/>
            </a:endParaRPr>
          </a:p>
        </p:txBody>
      </p:sp>
    </p:spTree>
    <p:extLst>
      <p:ext uri="{BB962C8B-B14F-4D97-AF65-F5344CB8AC3E}">
        <p14:creationId xmlns:p14="http://schemas.microsoft.com/office/powerpoint/2010/main" val="4223985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righteous suffering have you experienced or are experiencing now?</a:t>
            </a:r>
          </a:p>
        </p:txBody>
      </p:sp>
    </p:spTree>
    <p:extLst>
      <p:ext uri="{BB962C8B-B14F-4D97-AF65-F5344CB8AC3E}">
        <p14:creationId xmlns:p14="http://schemas.microsoft.com/office/powerpoint/2010/main" val="215492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049041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The Rule of Job's Day</a:t>
            </a: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SIN</a:t>
            </a: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SUFFERING</a:t>
            </a: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lnSpc>
                <a:spcPct val="100000"/>
              </a:lnSpc>
              <a:defRPr/>
            </a:pPr>
            <a:r>
              <a:rPr lang="en-US" spc="-100" dirty="0">
                <a:solidFill>
                  <a:srgbClr val="FFFFFF"/>
                </a:solidFill>
                <a:latin typeface="Helvetica Neue Black Condensed"/>
                <a:ea typeface="ＭＳ Ｐゴシック" charset="0"/>
                <a:cs typeface="Helvetica Neue Black Condensed"/>
              </a:rPr>
              <a:t>GODLINESS</a:t>
            </a: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BLESSING</a:t>
            </a: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Tree>
    <p:extLst>
      <p:ext uri="{BB962C8B-B14F-4D97-AF65-F5344CB8AC3E}">
        <p14:creationId xmlns:p14="http://schemas.microsoft.com/office/powerpoint/2010/main" val="2869795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rgbClr val="3C2800"/>
              </a:buClr>
            </a:pPr>
            <a:r>
              <a:rPr lang="ru-RU" altLang="zh-CN" sz="2800" b="1" dirty="0">
                <a:latin typeface="Arial" charset="0"/>
                <a:cs typeface="Arial" charset="0"/>
              </a:rPr>
              <a:t>"</a:t>
            </a:r>
            <a:r>
              <a:rPr lang="en-US" altLang="zh-CN" sz="2800" b="1" dirty="0">
                <a:latin typeface="Arial" charset="0"/>
                <a:cs typeface="Arial" charset="0"/>
              </a:rPr>
              <a:t>The house of the wicked will be destroyed, </a:t>
            </a:r>
            <a:br>
              <a:rPr lang="en-US" altLang="zh-CN" sz="2800" b="1" dirty="0">
                <a:latin typeface="Arial" charset="0"/>
                <a:cs typeface="Arial" charset="0"/>
              </a:rPr>
            </a:br>
            <a:r>
              <a:rPr lang="en-US" altLang="zh-CN" sz="2800" b="1" dirty="0">
                <a:latin typeface="Arial" charset="0"/>
                <a:cs typeface="Arial" charset="0"/>
              </a:rPr>
              <a:t>but the tent of the godly will flourish</a:t>
            </a:r>
            <a:r>
              <a:rPr lang="ru-RU" altLang="zh-CN"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14:11</a:t>
            </a:r>
            <a:r>
              <a:rPr lang="en-US" altLang="zh-CN" b="1" dirty="0">
                <a:latin typeface="Arial" charset="0"/>
                <a:cs typeface="Arial" charset="0"/>
              </a:rPr>
              <a:t> NLT</a:t>
            </a:r>
            <a:r>
              <a:rPr lang="en-US" altLang="zh-CN" sz="2800" b="1" dirty="0">
                <a:latin typeface="Arial" charset="0"/>
                <a:cs typeface="Arial" charset="0"/>
              </a:rPr>
              <a:t>)</a:t>
            </a:r>
          </a:p>
          <a:p>
            <a:pPr algn="ctr">
              <a:lnSpc>
                <a:spcPct val="90000"/>
              </a:lnSpc>
              <a:spcBef>
                <a:spcPct val="20000"/>
              </a:spcBef>
              <a:buClr>
                <a:srgbClr val="3C2800"/>
              </a:buClr>
            </a:pPr>
            <a:endParaRPr lang="en-US" altLang="zh-CN" sz="2800" b="1" dirty="0">
              <a:latin typeface="Arial" charset="0"/>
              <a:cs typeface="Arial" charset="0"/>
            </a:endParaRPr>
          </a:p>
          <a:p>
            <a:pPr algn="ctr"/>
            <a:r>
              <a:rPr lang="ru-RU" sz="2800" b="1" dirty="0">
                <a:latin typeface="Arial" charset="0"/>
                <a:cs typeface="Arial" charset="0"/>
              </a:rPr>
              <a:t>"</a:t>
            </a:r>
            <a:r>
              <a:rPr lang="en-US" sz="2800" b="1" dirty="0">
                <a:latin typeface="Arial" charset="0"/>
                <a:cs typeface="Arial" charset="0"/>
              </a:rPr>
              <a:t>Those who fear the L</a:t>
            </a:r>
            <a:r>
              <a:rPr lang="en-US" sz="2400" b="1" dirty="0">
                <a:latin typeface="Arial" charset="0"/>
                <a:cs typeface="Arial" charset="0"/>
              </a:rPr>
              <a:t>ORD</a:t>
            </a:r>
            <a:r>
              <a:rPr lang="en-US" sz="2800" b="1" dirty="0">
                <a:latin typeface="Arial" charset="0"/>
                <a:cs typeface="Arial" charset="0"/>
              </a:rPr>
              <a:t> are secure;</a:t>
            </a:r>
            <a:br>
              <a:rPr lang="en-US" sz="2800" b="1" dirty="0">
                <a:latin typeface="Arial" charset="0"/>
                <a:cs typeface="Arial" charset="0"/>
              </a:rPr>
            </a:br>
            <a:r>
              <a:rPr lang="en-US" sz="2800" b="1" dirty="0">
                <a:latin typeface="Arial" charset="0"/>
                <a:cs typeface="Arial" charset="0"/>
              </a:rPr>
              <a:t>he will be a refuge for their children</a:t>
            </a:r>
            <a:r>
              <a:rPr lang="ru-RU"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14:26</a:t>
            </a:r>
            <a:r>
              <a:rPr lang="en-US" altLang="zh-CN" b="1" dirty="0">
                <a:latin typeface="Arial" charset="0"/>
                <a:cs typeface="Arial" charset="0"/>
              </a:rPr>
              <a:t> NLT</a:t>
            </a:r>
            <a:r>
              <a:rPr lang="en-US" altLang="zh-CN" sz="2800" b="1" dirty="0">
                <a:latin typeface="Arial" charset="0"/>
                <a:cs typeface="Arial" charset="0"/>
              </a:rPr>
              <a:t>)</a:t>
            </a: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Always?</a:t>
            </a:r>
          </a:p>
        </p:txBody>
      </p:sp>
    </p:spTree>
    <p:extLst>
      <p:ext uri="{BB962C8B-B14F-4D97-AF65-F5344CB8AC3E}">
        <p14:creationId xmlns:p14="http://schemas.microsoft.com/office/powerpoint/2010/main" val="3472996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Black"/>
                <a:ea typeface="ＭＳ Ｐゴシック" charset="0"/>
                <a:cs typeface="Arial Black"/>
              </a:rPr>
              <a:t>JOB IN A NUTSHELL</a:t>
            </a: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SETTING</a:t>
            </a: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DEBATE</a:t>
            </a: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RESOLUTION</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Tree>
    <p:extLst>
      <p:ext uri="{BB962C8B-B14F-4D97-AF65-F5344CB8AC3E}">
        <p14:creationId xmlns:p14="http://schemas.microsoft.com/office/powerpoint/2010/main" val="3259823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62506049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a:t>
            </a:r>
          </a:p>
        </p:txBody>
      </p:sp>
    </p:spTree>
    <p:extLst>
      <p:ext uri="{BB962C8B-B14F-4D97-AF65-F5344CB8AC3E}">
        <p14:creationId xmlns:p14="http://schemas.microsoft.com/office/powerpoint/2010/main" val="2590817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4"/>
          <p:cNvSpPr>
            <a:spLocks noChangeArrowheads="1"/>
          </p:cNvSpPr>
          <p:nvPr/>
        </p:nvSpPr>
        <p:spPr bwMode="auto">
          <a:xfrm>
            <a:off x="0" y="0"/>
            <a:ext cx="9144000" cy="6858000"/>
          </a:xfrm>
          <a:prstGeom prst="rect">
            <a:avLst/>
          </a:prstGeom>
          <a:solidFill>
            <a:schemeClr val="tx1"/>
          </a:solidFill>
          <a:ln w="12700" cap="sq">
            <a:solidFill>
              <a:schemeClr val="tx1"/>
            </a:solidFill>
            <a:round/>
            <a:headEnd/>
            <a:tailEnd/>
          </a:ln>
        </p:spPr>
        <p:txBody>
          <a:bodyPr>
            <a:spAutoFit/>
          </a:bodyPr>
          <a:lstStyle/>
          <a:p>
            <a:endParaRPr lang="en-US"/>
          </a:p>
        </p:txBody>
      </p:sp>
      <p:sp>
        <p:nvSpPr>
          <p:cNvPr id="13107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371</a:t>
            </a:r>
          </a:p>
        </p:txBody>
      </p:sp>
      <p:sp>
        <p:nvSpPr>
          <p:cNvPr id="131075" name="Text Box 7"/>
          <p:cNvSpPr txBox="1">
            <a:spLocks noChangeArrowheads="1"/>
          </p:cNvSpPr>
          <p:nvPr/>
        </p:nvSpPr>
        <p:spPr bwMode="auto">
          <a:xfrm>
            <a:off x="3657600" y="6400800"/>
            <a:ext cx="5481638"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ltLang="zh-CN" b="1" dirty="0">
                <a:solidFill>
                  <a:srgbClr val="FFFFFF"/>
                </a:solidFill>
                <a:latin typeface="Arial" charset="0"/>
                <a:cs typeface="Arial" charset="0"/>
              </a:rPr>
              <a:t>Irving L. Jensen, </a:t>
            </a:r>
            <a:r>
              <a:rPr lang="en-US" altLang="zh-CN" b="1" i="1" dirty="0">
                <a:solidFill>
                  <a:srgbClr val="FFFFFF"/>
                </a:solidFill>
                <a:latin typeface="Arial" charset="0"/>
                <a:cs typeface="Arial" charset="0"/>
              </a:rPr>
              <a:t>Job: A Self-Study Guide</a:t>
            </a:r>
            <a:r>
              <a:rPr lang="en-US" altLang="zh-CN" b="1" dirty="0">
                <a:solidFill>
                  <a:srgbClr val="FFFFFF"/>
                </a:solidFill>
                <a:latin typeface="Arial" charset="0"/>
                <a:cs typeface="Arial" charset="0"/>
              </a:rPr>
              <a:t>, 4</a:t>
            </a:r>
            <a:endParaRPr lang="en-US" b="1" dirty="0">
              <a:solidFill>
                <a:srgbClr val="FFFFFF"/>
              </a:solidFill>
              <a:latin typeface="Arial" charset="0"/>
              <a:cs typeface="Arial" charset="0"/>
            </a:endParaRPr>
          </a:p>
        </p:txBody>
      </p:sp>
      <p:pic>
        <p:nvPicPr>
          <p:cNvPr id="13107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1219200"/>
            <a:chOff x="3505200" y="3048000"/>
            <a:chExt cx="1600200" cy="1219200"/>
          </a:xfrm>
        </p:grpSpPr>
        <p:sp>
          <p:nvSpPr>
            <p:cNvPr id="7" name="Heart 6"/>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3" name="TextBox 7"/>
            <p:cNvSpPr txBox="1">
              <a:spLocks noChangeArrowheads="1"/>
            </p:cNvSpPr>
            <p:nvPr/>
          </p:nvSpPr>
          <p:spPr bwMode="auto">
            <a:xfrm>
              <a:off x="3962400" y="3505200"/>
              <a:ext cx="756938"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grpSp>
        <p:nvGrpSpPr>
          <p:cNvPr id="3" name="Group 11"/>
          <p:cNvGrpSpPr>
            <a:grpSpLocks/>
          </p:cNvGrpSpPr>
          <p:nvPr/>
        </p:nvGrpSpPr>
        <p:grpSpPr bwMode="auto">
          <a:xfrm>
            <a:off x="2895600" y="4572000"/>
            <a:ext cx="1600200" cy="1219200"/>
            <a:chOff x="3505200" y="3048000"/>
            <a:chExt cx="1600200" cy="1219200"/>
          </a:xfrm>
        </p:grpSpPr>
        <p:sp>
          <p:nvSpPr>
            <p:cNvPr id="13" name="Heart 12"/>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1" name="TextBox 13"/>
            <p:cNvSpPr txBox="1">
              <a:spLocks noChangeArrowheads="1"/>
            </p:cNvSpPr>
            <p:nvPr/>
          </p:nvSpPr>
          <p:spPr bwMode="auto">
            <a:xfrm>
              <a:off x="3962400" y="3505200"/>
              <a:ext cx="756938"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sp>
        <p:nvSpPr>
          <p:cNvPr id="13107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lang="en-US" altLang="zh-CN" b="1">
                <a:solidFill>
                  <a:srgbClr val="FFFFFF"/>
                </a:solidFill>
                <a:latin typeface="Arial Black" charset="0"/>
                <a:ea typeface="宋体" charset="0"/>
                <a:cs typeface="宋体" charset="0"/>
              </a:rPr>
              <a:t>Where Was Uz?</a:t>
            </a:r>
            <a:endParaRPr lang="en-US" sz="2000" b="1">
              <a:solidFill>
                <a:srgbClr val="FFFFFF"/>
              </a:solidFill>
              <a:latin typeface="Times" charset="0"/>
              <a:ea typeface="宋体" charset="0"/>
              <a:cs typeface="宋体" charset="0"/>
            </a:endParaRPr>
          </a:p>
        </p:txBody>
      </p:sp>
      <p:sp>
        <p:nvSpPr>
          <p:cNvPr id="4" name="TextBox 3"/>
          <p:cNvSpPr txBox="1"/>
          <p:nvPr/>
        </p:nvSpPr>
        <p:spPr>
          <a:xfrm>
            <a:off x="3756028" y="4542664"/>
            <a:ext cx="707420" cy="784830"/>
          </a:xfrm>
          <a:prstGeom prst="rect">
            <a:avLst/>
          </a:prstGeom>
          <a:noFill/>
        </p:spPr>
        <p:txBody>
          <a:bodyPr wrap="none" rtlCol="0">
            <a:spAutoFit/>
          </a:bodyPr>
          <a:lstStyle/>
          <a:p>
            <a:r>
              <a:rPr lang="en-US" sz="5400" dirty="0">
                <a:latin typeface="Zapf Dingbats"/>
                <a:ea typeface="Zapf Dingbats"/>
                <a:cs typeface="Zapf Dingbats"/>
                <a:sym typeface="Zapf Dingbats"/>
              </a:rPr>
              <a:t>✓</a:t>
            </a:r>
            <a:endParaRPr lang="en-US" sz="5400" dirty="0"/>
          </a:p>
        </p:txBody>
      </p:sp>
      <p:sp>
        <p:nvSpPr>
          <p:cNvPr id="14" name="Text Box 7">
            <a:extLst>
              <a:ext uri="{FF2B5EF4-FFF2-40B4-BE49-F238E27FC236}">
                <a16:creationId xmlns:a16="http://schemas.microsoft.com/office/drawing/2014/main" id="{BD444D64-E2D6-AF42-B4EA-4898917A42D6}"/>
              </a:ext>
            </a:extLst>
          </p:cNvPr>
          <p:cNvSpPr txBox="1">
            <a:spLocks noChangeArrowheads="1"/>
          </p:cNvSpPr>
          <p:nvPr/>
        </p:nvSpPr>
        <p:spPr bwMode="auto">
          <a:xfrm>
            <a:off x="4499992" y="4749225"/>
            <a:ext cx="4565865" cy="584775"/>
          </a:xfrm>
          <a:prstGeom prst="rect">
            <a:avLst/>
          </a:prstGeom>
          <a:solidFill>
            <a:srgbClr val="7030A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ltLang="zh-CN" b="1" dirty="0">
                <a:solidFill>
                  <a:srgbClr val="FFFFFF"/>
                </a:solidFill>
                <a:latin typeface="Arial" charset="0"/>
                <a:cs typeface="Arial" charset="0"/>
              </a:rPr>
              <a:t>“Are you rejoicing in the land of Uz, </a:t>
            </a:r>
          </a:p>
          <a:p>
            <a:pPr eaLnBrk="1" hangingPunct="1"/>
            <a:r>
              <a:rPr lang="en-US" altLang="zh-CN" b="1" dirty="0">
                <a:solidFill>
                  <a:srgbClr val="FFFFFF"/>
                </a:solidFill>
                <a:latin typeface="Arial" charset="0"/>
                <a:cs typeface="Arial" charset="0"/>
              </a:rPr>
              <a:t>O people of Edom?” (Lam 4:21 </a:t>
            </a:r>
            <a:r>
              <a:rPr lang="en-US" altLang="zh-CN" sz="1800" b="1" dirty="0">
                <a:solidFill>
                  <a:srgbClr val="FFFFFF"/>
                </a:solidFill>
                <a:latin typeface="Arial" charset="0"/>
                <a:cs typeface="Arial" charset="0"/>
              </a:rPr>
              <a:t>NLT</a:t>
            </a:r>
            <a:r>
              <a:rPr lang="en-US" altLang="zh-CN" b="1" dirty="0">
                <a:solidFill>
                  <a:srgbClr val="FFFFFF"/>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Job (1:1-5)</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1</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0867157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must have sovereign rule over man because He is </a:t>
            </a:r>
            <a:r>
              <a:rPr kumimoji="0" lang="en-US" sz="40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incomprehensible</a:t>
            </a: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to man in regard to the cause for suffering and other aspects of creation (38–42).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36146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Chess</a:t>
            </a:r>
            <a:endParaRPr lang="en-US">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2</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163631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Satan (1:6-12)</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3</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604076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Satan</a:t>
            </a:r>
            <a:r>
              <a:rPr lang="uk-UA">
                <a:solidFill>
                  <a:srgbClr val="EAEAEA"/>
                </a:solidFill>
                <a:effectLst/>
                <a:latin typeface="Arial" charset="0"/>
                <a:ea typeface="ＭＳ Ｐゴシック" charset="0"/>
              </a:rPr>
              <a:t>'</a:t>
            </a:r>
            <a:r>
              <a:rPr lang="en-US">
                <a:solidFill>
                  <a:srgbClr val="EAEAEA"/>
                </a:solidFill>
                <a:effectLst/>
                <a:latin typeface="Arial" charset="0"/>
                <a:ea typeface="ＭＳ Ｐゴシック" charset="0"/>
              </a:rPr>
              <a:t>s Attacks in Job 1</a:t>
            </a:r>
          </a:p>
        </p:txBody>
      </p:sp>
      <p:graphicFrame>
        <p:nvGraphicFramePr>
          <p:cNvPr id="72825" name="Group 121"/>
          <p:cNvGraphicFramePr>
            <a:graphicFrameLocks noGrp="1"/>
          </p:cNvGraphicFramePr>
          <p:nvPr>
            <p:extLst>
              <p:ext uri="{D42A27DB-BD31-4B8C-83A1-F6EECF244321}">
                <p14:modId xmlns:p14="http://schemas.microsoft.com/office/powerpoint/2010/main" val="2673301375"/>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Attacker</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Sabeans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Fire of God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Chaldeans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Wind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Animals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 oxen</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 donkeys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 sheep</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camels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People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 sons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 daughters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Interchange</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lnSpc>
                <a:spcPct val="100000"/>
              </a:lnSpc>
            </a:pPr>
            <a:endParaRPr lang="en-US" sz="2400">
              <a:latin typeface="Times New Roman"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0"/>
              </a:lnSpc>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a:solidFill>
                  <a:srgbClr val="EAEAEA"/>
                </a:solidFill>
                <a:effectLst/>
                <a:latin typeface="Arial" charset="0"/>
                <a:ea typeface="ＭＳ Ｐゴシック" charset="0"/>
              </a:rPr>
              <a:t>Satan waited until a day of celebration (1:13)</a:t>
            </a:r>
          </a:p>
          <a:p>
            <a:r>
              <a:rPr lang="en-US" sz="2400">
                <a:solidFill>
                  <a:srgbClr val="EAEAEA"/>
                </a:solidFill>
                <a:effectLst/>
                <a:latin typeface="Arial" charset="0"/>
                <a:ea typeface="ＭＳ Ｐゴシック" charset="0"/>
              </a:rPr>
              <a:t>Satan didn</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t challenge God</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s limitations</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745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en-US" altLang="zh-CN" sz="3600" b="1">
                <a:solidFill>
                  <a:srgbClr val="FFFFFF"/>
                </a:solidFill>
                <a:ea typeface="宋体" charset="0"/>
              </a:rPr>
              <a:t>"The L</a:t>
            </a:r>
            <a:r>
              <a:rPr lang="en-US" altLang="zh-CN" sz="3200" b="1">
                <a:solidFill>
                  <a:srgbClr val="FFFFFF"/>
                </a:solidFill>
                <a:ea typeface="宋体" charset="0"/>
              </a:rPr>
              <a:t>ORD</a:t>
            </a:r>
            <a:r>
              <a:rPr lang="en-US" altLang="zh-CN" sz="3600" b="1">
                <a:solidFill>
                  <a:srgbClr val="FFFFFF"/>
                </a:solidFill>
                <a:ea typeface="宋体" charset="0"/>
              </a:rPr>
              <a:t> gave, the L</a:t>
            </a:r>
            <a:r>
              <a:rPr lang="en-US" altLang="zh-CN" sz="3200" b="1">
                <a:solidFill>
                  <a:srgbClr val="FFFFFF"/>
                </a:solidFill>
                <a:ea typeface="宋体" charset="0"/>
              </a:rPr>
              <a:t>ORD</a:t>
            </a:r>
            <a:r>
              <a:rPr lang="en-US" altLang="zh-CN" sz="3600" b="1">
                <a:solidFill>
                  <a:srgbClr val="FFFFFF"/>
                </a:solidFill>
                <a:ea typeface="宋体" charset="0"/>
              </a:rPr>
              <a:t> took away. Blessed be his name" (1:21b). </a:t>
            </a:r>
            <a:endParaRPr lang="en-US" sz="360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60419186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a:cs typeface="Arial"/>
              </a:rPr>
              <a:t>357-358</a:t>
            </a:r>
          </a:p>
        </p:txBody>
      </p:sp>
      <p:sp>
        <p:nvSpPr>
          <p:cNvPr id="125955"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Characteristics</a:t>
            </a:r>
            <a:endParaRPr lang="en-US">
              <a:solidFill>
                <a:srgbClr val="FFFFFF"/>
              </a:solidFill>
              <a:latin typeface="Arial Black" charset="0"/>
              <a:ea typeface="宋体" charset="0"/>
              <a:cs typeface="宋体"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en-US" sz="2400" u="sng" dirty="0">
                <a:solidFill>
                  <a:srgbClr val="FFFFFF"/>
                </a:solidFill>
                <a:latin typeface="Arial Black" charset="0"/>
              </a:rPr>
              <a:t>Parallels in the Structure of the Book of Job</a:t>
            </a:r>
            <a:endParaRPr lang="en-US" sz="2400" b="1" u="sng" dirty="0">
              <a:solidFill>
                <a:srgbClr val="FFFFFF"/>
              </a:solidFill>
              <a:latin typeface="Arial Black" charset="0"/>
            </a:endParaRP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 Opening </a:t>
            </a:r>
            <a:r>
              <a:rPr lang="en-US" sz="2400" b="1" dirty="0">
                <a:solidFill>
                  <a:srgbClr val="FFF511"/>
                </a:solidFill>
                <a:latin typeface="Arial" charset="0"/>
              </a:rPr>
              <a:t>narrative</a:t>
            </a:r>
            <a:r>
              <a:rPr lang="en-US" sz="2400" b="1" dirty="0">
                <a:solidFill>
                  <a:srgbClr val="FFFFFF"/>
                </a:solidFill>
                <a:latin typeface="Arial" charset="0"/>
              </a:rPr>
              <a:t> (chaps. 1–2)</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 Job</a:t>
            </a:r>
            <a:r>
              <a:rPr lang="uk-UA" sz="2400" b="1" dirty="0">
                <a:solidFill>
                  <a:srgbClr val="FFFFFF"/>
                </a:solidFill>
                <a:latin typeface="Arial" charset="0"/>
              </a:rPr>
              <a:t>'</a:t>
            </a:r>
            <a:r>
              <a:rPr lang="en-US" sz="2400" b="1" dirty="0">
                <a:solidFill>
                  <a:srgbClr val="FFFFFF"/>
                </a:solidFill>
                <a:latin typeface="Arial" charset="0"/>
              </a:rPr>
              <a:t>s opening </a:t>
            </a:r>
            <a:r>
              <a:rPr lang="en-US" sz="2400" b="1" dirty="0">
                <a:solidFill>
                  <a:srgbClr val="CCFFCC"/>
                </a:solidFill>
                <a:latin typeface="Arial" charset="0"/>
              </a:rPr>
              <a:t>soliloquy </a:t>
            </a:r>
            <a:r>
              <a:rPr lang="en-US" sz="2400" b="1" dirty="0">
                <a:solidFill>
                  <a:srgbClr val="FFFFFF"/>
                </a:solidFill>
                <a:latin typeface="Arial" charset="0"/>
              </a:rPr>
              <a:t>(chap. 3)</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 The friends</a:t>
            </a:r>
            <a:r>
              <a:rPr lang="uk-UA" sz="2400" b="1" dirty="0">
                <a:solidFill>
                  <a:srgbClr val="FFFFFF"/>
                </a:solidFill>
                <a:latin typeface="Arial" charset="0"/>
              </a:rPr>
              <a:t>'</a:t>
            </a:r>
            <a:r>
              <a:rPr lang="en-US" sz="2400" b="1" dirty="0">
                <a:solidFill>
                  <a:srgbClr val="FFFFFF"/>
                </a:solidFill>
                <a:latin typeface="Arial" charset="0"/>
              </a:rPr>
              <a:t> </a:t>
            </a:r>
            <a:r>
              <a:rPr lang="en-US" sz="2400" b="1" dirty="0">
                <a:solidFill>
                  <a:srgbClr val="C7CBF3"/>
                </a:solidFill>
                <a:latin typeface="Arial" charset="0"/>
              </a:rPr>
              <a:t>disputation </a:t>
            </a:r>
            <a:r>
              <a:rPr lang="en-US" sz="2400" b="1" dirty="0">
                <a:solidFill>
                  <a:srgbClr val="FFFFFF"/>
                </a:solidFill>
                <a:latin typeface="Arial" charset="0"/>
              </a:rPr>
              <a:t>with Job (chaps. 4–28)</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a:t>
            </a:r>
            <a:r>
              <a:rPr lang="en-US" sz="2400" b="1" baseline="30000" dirty="0">
                <a:solidFill>
                  <a:srgbClr val="FFFFFF"/>
                </a:solidFill>
                <a:latin typeface="Arial" charset="0"/>
              </a:rPr>
              <a:t>1</a:t>
            </a:r>
            <a:r>
              <a:rPr lang="en-US" sz="2400" b="1" dirty="0">
                <a:solidFill>
                  <a:srgbClr val="FFFFFF"/>
                </a:solidFill>
                <a:latin typeface="Arial" charset="0"/>
              </a:rPr>
              <a:t>. Job</a:t>
            </a:r>
            <a:r>
              <a:rPr lang="uk-UA" sz="2400" b="1" dirty="0">
                <a:solidFill>
                  <a:srgbClr val="FFFFFF"/>
                </a:solidFill>
                <a:latin typeface="Arial" charset="0"/>
              </a:rPr>
              <a:t>'</a:t>
            </a:r>
            <a:r>
              <a:rPr lang="en-US" sz="2400" b="1" dirty="0">
                <a:solidFill>
                  <a:srgbClr val="FFFFFF"/>
                </a:solidFill>
                <a:latin typeface="Arial" charset="0"/>
              </a:rPr>
              <a:t>s closing </a:t>
            </a:r>
            <a:r>
              <a:rPr lang="en-US" sz="2400" b="1" dirty="0">
                <a:solidFill>
                  <a:srgbClr val="CCFFCC"/>
                </a:solidFill>
                <a:latin typeface="Arial" charset="0"/>
              </a:rPr>
              <a:t>soliloquy </a:t>
            </a:r>
            <a:r>
              <a:rPr lang="en-US" sz="2400" b="1" dirty="0">
                <a:solidFill>
                  <a:srgbClr val="FFFFFF"/>
                </a:solidFill>
                <a:latin typeface="Arial" charset="0"/>
              </a:rPr>
              <a:t>(chaps. 29–31)</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1</a:t>
            </a:r>
            <a:r>
              <a:rPr lang="en-US" sz="2400" b="1" dirty="0">
                <a:solidFill>
                  <a:srgbClr val="FFFFFF"/>
                </a:solidFill>
                <a:latin typeface="Arial" charset="0"/>
              </a:rPr>
              <a:t>. </a:t>
            </a:r>
            <a:r>
              <a:rPr lang="en-US" sz="2400" b="1" dirty="0" err="1">
                <a:solidFill>
                  <a:srgbClr val="FFFFFF"/>
                </a:solidFill>
                <a:latin typeface="Arial" charset="0"/>
              </a:rPr>
              <a:t>Elihu</a:t>
            </a:r>
            <a:r>
              <a:rPr lang="uk-UA" sz="2400" b="1" dirty="0">
                <a:solidFill>
                  <a:srgbClr val="FFFFFF"/>
                </a:solidFill>
                <a:latin typeface="Arial" charset="0"/>
              </a:rPr>
              <a:t>'</a:t>
            </a:r>
            <a:r>
              <a:rPr lang="en-US" sz="2400" b="1" dirty="0">
                <a:solidFill>
                  <a:srgbClr val="FFFFFF"/>
                </a:solidFill>
                <a:latin typeface="Arial" charset="0"/>
              </a:rPr>
              <a:t>s </a:t>
            </a:r>
            <a:r>
              <a:rPr lang="en-US" sz="2400" b="1" dirty="0">
                <a:solidFill>
                  <a:srgbClr val="C7CBF3"/>
                </a:solidFill>
                <a:latin typeface="Arial" charset="0"/>
              </a:rPr>
              <a:t>disputation </a:t>
            </a:r>
            <a:r>
              <a:rPr lang="en-US" sz="2400" b="1" dirty="0">
                <a:solidFill>
                  <a:srgbClr val="FFFFFF"/>
                </a:solidFill>
                <a:latin typeface="Arial" charset="0"/>
              </a:rPr>
              <a:t>with Job (chaps. 32–37)</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2</a:t>
            </a:r>
            <a:r>
              <a:rPr lang="en-US" sz="2400" b="1" dirty="0">
                <a:solidFill>
                  <a:srgbClr val="FFFFFF"/>
                </a:solidFill>
                <a:latin typeface="Arial" charset="0"/>
              </a:rPr>
              <a:t>. God</a:t>
            </a:r>
            <a:r>
              <a:rPr lang="uk-UA" sz="2400" b="1" dirty="0">
                <a:solidFill>
                  <a:srgbClr val="FFFFFF"/>
                </a:solidFill>
                <a:latin typeface="Arial" charset="0"/>
              </a:rPr>
              <a:t>'</a:t>
            </a:r>
            <a:r>
              <a:rPr lang="en-US" sz="2400" b="1" dirty="0">
                <a:solidFill>
                  <a:srgbClr val="FFFFFF"/>
                </a:solidFill>
                <a:latin typeface="Arial" charset="0"/>
              </a:rPr>
              <a:t>s </a:t>
            </a:r>
            <a:r>
              <a:rPr lang="en-US" sz="2400" b="1" dirty="0">
                <a:solidFill>
                  <a:srgbClr val="C7CBF3"/>
                </a:solidFill>
                <a:latin typeface="Arial" charset="0"/>
              </a:rPr>
              <a:t>disputation </a:t>
            </a:r>
            <a:r>
              <a:rPr lang="en-US" sz="2400" b="1" dirty="0">
                <a:solidFill>
                  <a:srgbClr val="FFFFFF"/>
                </a:solidFill>
                <a:latin typeface="Arial" charset="0"/>
              </a:rPr>
              <a:t>with Job (38:1–42:6)</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a:t>
            </a:r>
            <a:r>
              <a:rPr lang="en-US" sz="2400" b="1" baseline="30000" dirty="0">
                <a:solidFill>
                  <a:srgbClr val="FFFFFF"/>
                </a:solidFill>
                <a:latin typeface="Arial" charset="0"/>
              </a:rPr>
              <a:t>1</a:t>
            </a:r>
            <a:r>
              <a:rPr lang="en-US" sz="2400" b="1" dirty="0">
                <a:solidFill>
                  <a:srgbClr val="FFFFFF"/>
                </a:solidFill>
                <a:latin typeface="Arial" charset="0"/>
              </a:rPr>
              <a:t>. Closing </a:t>
            </a:r>
            <a:r>
              <a:rPr lang="en-US" sz="2400" b="1" dirty="0">
                <a:solidFill>
                  <a:srgbClr val="FFF511"/>
                </a:solidFill>
                <a:latin typeface="Arial" charset="0"/>
              </a:rPr>
              <a:t>narrative</a:t>
            </a:r>
            <a:r>
              <a:rPr lang="en-US" sz="2400" b="1" dirty="0">
                <a:solidFill>
                  <a:srgbClr val="FFFFFF"/>
                </a:solidFill>
                <a:latin typeface="Arial" charset="0"/>
              </a:rPr>
              <a:t> (42:7-17)</a:t>
            </a:r>
          </a:p>
          <a:p>
            <a:pPr marL="342900" indent="-342900" algn="r">
              <a:lnSpc>
                <a:spcPct val="100000"/>
              </a:lnSpc>
              <a:spcBef>
                <a:spcPct val="20000"/>
              </a:spcBef>
              <a:buClr>
                <a:schemeClr val="tx2"/>
              </a:buClr>
              <a:buFont typeface="Wingdings" charset="0"/>
              <a:buNone/>
            </a:pPr>
            <a:r>
              <a:rPr lang="en-US" sz="1800" b="1" dirty="0">
                <a:solidFill>
                  <a:srgbClr val="FFFFFF"/>
                </a:solidFill>
                <a:latin typeface="Arial" charset="0"/>
              </a:rPr>
              <a:t>Zuck, </a:t>
            </a:r>
            <a:r>
              <a:rPr lang="en-US" sz="1800" b="1" i="1" dirty="0">
                <a:solidFill>
                  <a:srgbClr val="FFFFFF"/>
                </a:solidFill>
                <a:latin typeface="Arial" charset="0"/>
              </a:rPr>
              <a:t>Bible Knowledge Commentary</a:t>
            </a:r>
            <a:endParaRPr lang="en-US" dirty="0">
              <a:solidFill>
                <a:srgbClr val="FFFFFF"/>
              </a:solidFill>
              <a:latin typeface="Arial"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en-US" altLang="zh-CN" sz="2400" b="1">
                <a:solidFill>
                  <a:srgbClr val="FFFFFF"/>
                </a:solidFill>
                <a:effectLst>
                  <a:outerShdw blurRad="38100" dist="38100" dir="2700000" algn="tl">
                    <a:srgbClr val="000000"/>
                  </a:outerShdw>
                </a:effectLst>
                <a:latin typeface="Arial" charset="0"/>
                <a:ea typeface="宋体" charset="0"/>
                <a:cs typeface="宋体" charset="0"/>
              </a:rPr>
              <a:t>	A. The book switches from narrative (chaps. 1–2) to poetry (3:1–42:6) &amp; then back to narrative (42:7-17).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animEffect transition="in" filter="box(in)">
                                      <p:cBhvr>
                                        <p:cTn id="7" dur="500"/>
                                        <p:tgtEl>
                                          <p:spTgt spid="297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xEl>
                                              <p:pRg st="1" end="1"/>
                                            </p:txEl>
                                          </p:spTgt>
                                        </p:tgtEl>
                                        <p:attrNameLst>
                                          <p:attrName>style.visibility</p:attrName>
                                        </p:attrNameLst>
                                      </p:cBhvr>
                                      <p:to>
                                        <p:strVal val="visible"/>
                                      </p:to>
                                    </p:set>
                                    <p:animEffect transition="in" filter="box(in)">
                                      <p:cBhvr>
                                        <p:cTn id="12" dur="500"/>
                                        <p:tgtEl>
                                          <p:spTgt spid="297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3">
                                            <p:txEl>
                                              <p:pRg st="2" end="2"/>
                                            </p:txEl>
                                          </p:spTgt>
                                        </p:tgtEl>
                                        <p:attrNameLst>
                                          <p:attrName>style.visibility</p:attrName>
                                        </p:attrNameLst>
                                      </p:cBhvr>
                                      <p:to>
                                        <p:strVal val="visible"/>
                                      </p:to>
                                    </p:set>
                                    <p:animEffect transition="in" filter="box(in)">
                                      <p:cBhvr>
                                        <p:cTn id="17" dur="500"/>
                                        <p:tgtEl>
                                          <p:spTgt spid="297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3">
                                            <p:txEl>
                                              <p:pRg st="3" end="3"/>
                                            </p:txEl>
                                          </p:spTgt>
                                        </p:tgtEl>
                                        <p:attrNameLst>
                                          <p:attrName>style.visibility</p:attrName>
                                        </p:attrNameLst>
                                      </p:cBhvr>
                                      <p:to>
                                        <p:strVal val="visible"/>
                                      </p:to>
                                    </p:set>
                                    <p:animEffect transition="in" filter="box(in)">
                                      <p:cBhvr>
                                        <p:cTn id="22" dur="500"/>
                                        <p:tgtEl>
                                          <p:spTgt spid="297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3">
                                            <p:txEl>
                                              <p:pRg st="4" end="4"/>
                                            </p:txEl>
                                          </p:spTgt>
                                        </p:tgtEl>
                                        <p:attrNameLst>
                                          <p:attrName>style.visibility</p:attrName>
                                        </p:attrNameLst>
                                      </p:cBhvr>
                                      <p:to>
                                        <p:strVal val="visible"/>
                                      </p:to>
                                    </p:set>
                                    <p:animEffect transition="in" filter="box(in)">
                                      <p:cBhvr>
                                        <p:cTn id="27" dur="500"/>
                                        <p:tgtEl>
                                          <p:spTgt spid="297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xEl>
                                              <p:pRg st="5" end="5"/>
                                            </p:txEl>
                                          </p:spTgt>
                                        </p:tgtEl>
                                        <p:attrNameLst>
                                          <p:attrName>style.visibility</p:attrName>
                                        </p:attrNameLst>
                                      </p:cBhvr>
                                      <p:to>
                                        <p:strVal val="visible"/>
                                      </p:to>
                                    </p:set>
                                    <p:animEffect transition="in" filter="box(in)">
                                      <p:cBhvr>
                                        <p:cTn id="32" dur="500"/>
                                        <p:tgtEl>
                                          <p:spTgt spid="297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3">
                                            <p:txEl>
                                              <p:pRg st="6" end="6"/>
                                            </p:txEl>
                                          </p:spTgt>
                                        </p:tgtEl>
                                        <p:attrNameLst>
                                          <p:attrName>style.visibility</p:attrName>
                                        </p:attrNameLst>
                                      </p:cBhvr>
                                      <p:to>
                                        <p:strVal val="visible"/>
                                      </p:to>
                                    </p:set>
                                    <p:animEffect transition="in" filter="box(in)">
                                      <p:cBhvr>
                                        <p:cTn id="37" dur="500"/>
                                        <p:tgtEl>
                                          <p:spTgt spid="297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703">
                                            <p:txEl>
                                              <p:pRg st="7" end="7"/>
                                            </p:txEl>
                                          </p:spTgt>
                                        </p:tgtEl>
                                        <p:attrNameLst>
                                          <p:attrName>style.visibility</p:attrName>
                                        </p:attrNameLst>
                                      </p:cBhvr>
                                      <p:to>
                                        <p:strVal val="visible"/>
                                      </p:to>
                                    </p:set>
                                    <p:animEffect transition="in" filter="box(in)">
                                      <p:cBhvr>
                                        <p:cTn id="42" dur="500"/>
                                        <p:tgtEl>
                                          <p:spTgt spid="297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357-358</a:t>
            </a:r>
          </a:p>
        </p:txBody>
      </p:sp>
      <p:sp>
        <p:nvSpPr>
          <p:cNvPr id="12697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Characteristics</a:t>
            </a:r>
            <a:endParaRPr lang="en-US">
              <a:solidFill>
                <a:srgbClr val="FFFFFF"/>
              </a:solidFill>
              <a:latin typeface="Arial Black" charset="0"/>
              <a:ea typeface="宋体" charset="0"/>
              <a:cs typeface="宋体" charset="0"/>
            </a:endParaRPr>
          </a:p>
        </p:txBody>
      </p:sp>
      <p:sp>
        <p:nvSpPr>
          <p:cNvPr id="31751" name="Rectangle 7"/>
          <p:cNvSpPr>
            <a:spLocks noChangeArrowheads="1"/>
          </p:cNvSpPr>
          <p:nvPr/>
        </p:nvSpPr>
        <p:spPr bwMode="auto">
          <a:xfrm>
            <a:off x="1447800" y="2057400"/>
            <a:ext cx="7467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463550" indent="-463550">
              <a:lnSpc>
                <a:spcPct val="100000"/>
              </a:lnSpc>
              <a:spcBef>
                <a:spcPct val="20000"/>
              </a:spcBef>
              <a:buClr>
                <a:schemeClr val="tx2"/>
              </a:buClr>
              <a:buFont typeface="Wingdings" charset="0"/>
              <a:buNone/>
            </a:pPr>
            <a:r>
              <a:rPr lang="en-US" altLang="zh-CN" sz="2800" b="1" dirty="0">
                <a:solidFill>
                  <a:schemeClr val="tx1"/>
                </a:solidFill>
                <a:latin typeface="Arial" charset="0"/>
                <a:cs typeface="Arial" charset="0"/>
              </a:rPr>
              <a:t>B.	Most of Job records men dialoguing in poetic form.  This may seem strange to Western ears today, but poetic discussion is not unusual in even some cultures today.</a:t>
            </a:r>
          </a:p>
          <a:p>
            <a:pPr marL="463550" indent="-463550">
              <a:lnSpc>
                <a:spcPct val="100000"/>
              </a:lnSpc>
              <a:spcBef>
                <a:spcPct val="20000"/>
              </a:spcBef>
              <a:buClr>
                <a:schemeClr val="tx2"/>
              </a:buClr>
              <a:buFont typeface="Wingdings" charset="0"/>
              <a:buNone/>
            </a:pPr>
            <a:r>
              <a:rPr lang="en-US" altLang="zh-CN" sz="2800" b="1" dirty="0">
                <a:solidFill>
                  <a:schemeClr val="tx1"/>
                </a:solidFill>
                <a:latin typeface="Arial" charset="0"/>
                <a:cs typeface="Arial" charset="0"/>
              </a:rPr>
              <a:t>C.	The major question addressed in the book, </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Why do the righteous suffer?</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 is never specifically answered (except because God is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latin typeface="Arial" charset="0"/>
                <a:ea typeface="+mj-ea"/>
                <a:cs typeface="+mj-cs"/>
              </a:rPr>
              <a:t>How?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a:t>
            </a:r>
          </a:p>
        </p:txBody>
      </p:sp>
    </p:spTree>
    <p:extLst>
      <p:ext uri="{BB962C8B-B14F-4D97-AF65-F5344CB8AC3E}">
        <p14:creationId xmlns:p14="http://schemas.microsoft.com/office/powerpoint/2010/main" val="313215283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3"/>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3122"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267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2"/>
          <p:cNvSpPr txBox="1">
            <a:spLocks noChangeArrowheads="1"/>
          </p:cNvSpPr>
          <p:nvPr/>
        </p:nvSpPr>
        <p:spPr bwMode="auto">
          <a:xfrm>
            <a:off x="8305800" y="1"/>
            <a:ext cx="838200" cy="476672"/>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rgbClr val="FFFFFF"/>
                </a:solidFill>
                <a:latin typeface="Arial" charset="0"/>
                <a:cs typeface="Arial" charset="0"/>
              </a:rPr>
              <a:t>360</a:t>
            </a:r>
          </a:p>
        </p:txBody>
      </p:sp>
      <p:sp>
        <p:nvSpPr>
          <p:cNvPr id="38916" name="Text Box 4"/>
          <p:cNvSpPr txBox="1">
            <a:spLocks noChangeArrowheads="1"/>
          </p:cNvSpPr>
          <p:nvPr/>
        </p:nvSpPr>
        <p:spPr bwMode="auto">
          <a:xfrm>
            <a:off x="0" y="587375"/>
            <a:ext cx="4572000" cy="2308225"/>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400" b="1" dirty="0">
                <a:ea typeface="宋体" charset="0"/>
                <a:cs typeface="宋体" charset="0"/>
              </a:rPr>
              <a:t>I. (Job 1–2) Job, unaware of Satanic intervention, innocently suffers the loss of possessions, children and health as the setting for a long dialogue on God</a:t>
            </a:r>
            <a:r>
              <a:rPr lang="uk-UA" altLang="zh-CN" sz="2400" b="1" dirty="0">
                <a:ea typeface="宋体" charset="0"/>
                <a:cs typeface="宋体" charset="0"/>
              </a:rPr>
              <a:t>'</a:t>
            </a:r>
            <a:r>
              <a:rPr lang="en-US" altLang="zh-CN" sz="2400" b="1" dirty="0">
                <a:ea typeface="宋体" charset="0"/>
                <a:cs typeface="宋体" charset="0"/>
              </a:rPr>
              <a:t>s sovereignty over righteous suffering.</a:t>
            </a:r>
          </a:p>
        </p:txBody>
      </p:sp>
      <p:grpSp>
        <p:nvGrpSpPr>
          <p:cNvPr id="133125" name="Group 42"/>
          <p:cNvGrpSpPr>
            <a:grpSpLocks/>
          </p:cNvGrpSpPr>
          <p:nvPr/>
        </p:nvGrpSpPr>
        <p:grpSpPr bwMode="auto">
          <a:xfrm>
            <a:off x="76200" y="2921000"/>
            <a:ext cx="8991600" cy="3860800"/>
            <a:chOff x="48" y="1680"/>
            <a:chExt cx="5664" cy="2432"/>
          </a:xfrm>
        </p:grpSpPr>
        <p:grpSp>
          <p:nvGrpSpPr>
            <p:cNvPr id="133127" name="Group 39"/>
            <p:cNvGrpSpPr>
              <a:grpSpLocks/>
            </p:cNvGrpSpPr>
            <p:nvPr/>
          </p:nvGrpSpPr>
          <p:grpSpPr bwMode="auto">
            <a:xfrm>
              <a:off x="48" y="1680"/>
              <a:ext cx="5533" cy="2304"/>
              <a:chOff x="48" y="1680"/>
              <a:chExt cx="5533" cy="2039"/>
            </a:xfrm>
          </p:grpSpPr>
          <p:grpSp>
            <p:nvGrpSpPr>
              <p:cNvPr id="133129" name="Group 22"/>
              <p:cNvGrpSpPr>
                <a:grpSpLocks/>
              </p:cNvGrpSpPr>
              <p:nvPr/>
            </p:nvGrpSpPr>
            <p:grpSpPr bwMode="auto">
              <a:xfrm>
                <a:off x="192" y="1970"/>
                <a:ext cx="2695" cy="332"/>
                <a:chOff x="0" y="403"/>
                <a:chExt cx="3592" cy="461"/>
              </a:xfrm>
            </p:grpSpPr>
            <p:sp>
              <p:nvSpPr>
                <p:cNvPr id="133152" name="Rectangle 9"/>
                <p:cNvSpPr>
                  <a:spLocks noChangeArrowheads="1"/>
                </p:cNvSpPr>
                <p:nvPr/>
              </p:nvSpPr>
              <p:spPr bwMode="auto">
                <a:xfrm>
                  <a:off x="0" y="403"/>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a:t>Chapter 1</a:t>
                  </a:r>
                </a:p>
              </p:txBody>
            </p:sp>
            <p:sp>
              <p:nvSpPr>
                <p:cNvPr id="133153" name="Rectangle 21"/>
                <p:cNvSpPr>
                  <a:spLocks noChangeArrowheads="1"/>
                </p:cNvSpPr>
                <p:nvPr/>
              </p:nvSpPr>
              <p:spPr bwMode="auto">
                <a:xfrm>
                  <a:off x="0" y="403"/>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0" name="Group 24"/>
              <p:cNvGrpSpPr>
                <a:grpSpLocks/>
              </p:cNvGrpSpPr>
              <p:nvPr/>
            </p:nvGrpSpPr>
            <p:grpSpPr bwMode="auto">
              <a:xfrm>
                <a:off x="2886" y="1970"/>
                <a:ext cx="2695" cy="332"/>
                <a:chOff x="3592" y="403"/>
                <a:chExt cx="1796" cy="461"/>
              </a:xfrm>
            </p:grpSpPr>
            <p:sp>
              <p:nvSpPr>
                <p:cNvPr id="133150" name="Rectangle 10"/>
                <p:cNvSpPr>
                  <a:spLocks noChangeArrowheads="1"/>
                </p:cNvSpPr>
                <p:nvPr/>
              </p:nvSpPr>
              <p:spPr bwMode="auto">
                <a:xfrm>
                  <a:off x="3592" y="403"/>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2400" b="1"/>
                    <a:t>Chapter 2</a:t>
                  </a:r>
                </a:p>
              </p:txBody>
            </p:sp>
            <p:sp>
              <p:nvSpPr>
                <p:cNvPr id="133151" name="Rectangle 23"/>
                <p:cNvSpPr>
                  <a:spLocks noChangeArrowheads="1"/>
                </p:cNvSpPr>
                <p:nvPr/>
              </p:nvSpPr>
              <p:spPr bwMode="auto">
                <a:xfrm>
                  <a:off x="3592" y="403"/>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1" name="Group 26"/>
              <p:cNvGrpSpPr>
                <a:grpSpLocks/>
              </p:cNvGrpSpPr>
              <p:nvPr/>
            </p:nvGrpSpPr>
            <p:grpSpPr bwMode="auto">
              <a:xfrm>
                <a:off x="192" y="2302"/>
                <a:ext cx="2695" cy="332"/>
                <a:chOff x="0" y="864"/>
                <a:chExt cx="3592" cy="461"/>
              </a:xfrm>
            </p:grpSpPr>
            <p:sp>
              <p:nvSpPr>
                <p:cNvPr id="133148" name="Rectangle 11"/>
                <p:cNvSpPr>
                  <a:spLocks noChangeArrowheads="1"/>
                </p:cNvSpPr>
                <p:nvPr/>
              </p:nvSpPr>
              <p:spPr bwMode="auto">
                <a:xfrm>
                  <a:off x="0" y="864"/>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dirty="0"/>
                    <a:t>FIRST TRIALS</a:t>
                  </a:r>
                </a:p>
              </p:txBody>
            </p:sp>
            <p:sp>
              <p:nvSpPr>
                <p:cNvPr id="133149" name="Rectangle 25"/>
                <p:cNvSpPr>
                  <a:spLocks noChangeArrowheads="1"/>
                </p:cNvSpPr>
                <p:nvPr/>
              </p:nvSpPr>
              <p:spPr bwMode="auto">
                <a:xfrm>
                  <a:off x="0" y="864"/>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2" name="Group 28"/>
              <p:cNvGrpSpPr>
                <a:grpSpLocks/>
              </p:cNvGrpSpPr>
              <p:nvPr/>
            </p:nvGrpSpPr>
            <p:grpSpPr bwMode="auto">
              <a:xfrm>
                <a:off x="2886" y="2302"/>
                <a:ext cx="2695" cy="332"/>
                <a:chOff x="3592" y="864"/>
                <a:chExt cx="1796" cy="461"/>
              </a:xfrm>
            </p:grpSpPr>
            <p:sp>
              <p:nvSpPr>
                <p:cNvPr id="133146" name="Rectangle 12"/>
                <p:cNvSpPr>
                  <a:spLocks noChangeArrowheads="1"/>
                </p:cNvSpPr>
                <p:nvPr/>
              </p:nvSpPr>
              <p:spPr bwMode="auto">
                <a:xfrm>
                  <a:off x="3592" y="864"/>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a:t>FURTHER TRIALS</a:t>
                  </a:r>
                </a:p>
              </p:txBody>
            </p:sp>
            <p:sp>
              <p:nvSpPr>
                <p:cNvPr id="133147" name="Rectangle 27"/>
                <p:cNvSpPr>
                  <a:spLocks noChangeArrowheads="1"/>
                </p:cNvSpPr>
                <p:nvPr/>
              </p:nvSpPr>
              <p:spPr bwMode="auto">
                <a:xfrm>
                  <a:off x="3592" y="864"/>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3" name="Group 30"/>
              <p:cNvGrpSpPr>
                <a:grpSpLocks/>
              </p:cNvGrpSpPr>
              <p:nvPr/>
            </p:nvGrpSpPr>
            <p:grpSpPr bwMode="auto">
              <a:xfrm>
                <a:off x="192" y="2634"/>
                <a:ext cx="2695" cy="455"/>
                <a:chOff x="0" y="1325"/>
                <a:chExt cx="3592" cy="634"/>
              </a:xfrm>
            </p:grpSpPr>
            <p:sp>
              <p:nvSpPr>
                <p:cNvPr id="133144" name="Rectangle 13"/>
                <p:cNvSpPr>
                  <a:spLocks noChangeArrowheads="1"/>
                </p:cNvSpPr>
                <p:nvPr/>
              </p:nvSpPr>
              <p:spPr bwMode="auto">
                <a:xfrm>
                  <a:off x="0" y="1325"/>
                  <a:ext cx="3592"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a:t>BANKRUPTCY &amp; BEREAVEMENT</a:t>
                  </a:r>
                </a:p>
              </p:txBody>
            </p:sp>
            <p:sp>
              <p:nvSpPr>
                <p:cNvPr id="133145" name="Rectangle 29"/>
                <p:cNvSpPr>
                  <a:spLocks noChangeArrowheads="1"/>
                </p:cNvSpPr>
                <p:nvPr/>
              </p:nvSpPr>
              <p:spPr bwMode="auto">
                <a:xfrm>
                  <a:off x="0" y="1325"/>
                  <a:ext cx="3592"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4" name="Group 32"/>
              <p:cNvGrpSpPr>
                <a:grpSpLocks/>
              </p:cNvGrpSpPr>
              <p:nvPr/>
            </p:nvGrpSpPr>
            <p:grpSpPr bwMode="auto">
              <a:xfrm>
                <a:off x="2886" y="2634"/>
                <a:ext cx="2695" cy="455"/>
                <a:chOff x="3592" y="1325"/>
                <a:chExt cx="1796" cy="634"/>
              </a:xfrm>
            </p:grpSpPr>
            <p:sp>
              <p:nvSpPr>
                <p:cNvPr id="133142" name="Rectangle 14"/>
                <p:cNvSpPr>
                  <a:spLocks noChangeArrowheads="1"/>
                </p:cNvSpPr>
                <p:nvPr/>
              </p:nvSpPr>
              <p:spPr bwMode="auto">
                <a:xfrm>
                  <a:off x="3592" y="1325"/>
                  <a:ext cx="1796"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a:t>PHYSICAL PAIN</a:t>
                  </a:r>
                </a:p>
              </p:txBody>
            </p:sp>
            <p:sp>
              <p:nvSpPr>
                <p:cNvPr id="133143" name="Rectangle 31"/>
                <p:cNvSpPr>
                  <a:spLocks noChangeArrowheads="1"/>
                </p:cNvSpPr>
                <p:nvPr/>
              </p:nvSpPr>
              <p:spPr bwMode="auto">
                <a:xfrm>
                  <a:off x="3592" y="1325"/>
                  <a:ext cx="1796"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5" name="Group 34"/>
              <p:cNvGrpSpPr>
                <a:grpSpLocks/>
              </p:cNvGrpSpPr>
              <p:nvPr/>
            </p:nvGrpSpPr>
            <p:grpSpPr bwMode="auto">
              <a:xfrm>
                <a:off x="192" y="3088"/>
                <a:ext cx="2695" cy="631"/>
                <a:chOff x="0" y="1959"/>
                <a:chExt cx="3592" cy="878"/>
              </a:xfrm>
            </p:grpSpPr>
            <p:sp>
              <p:nvSpPr>
                <p:cNvPr id="133140" name="Rectangle 15"/>
                <p:cNvSpPr>
                  <a:spLocks noChangeArrowheads="1"/>
                </p:cNvSpPr>
                <p:nvPr/>
              </p:nvSpPr>
              <p:spPr bwMode="auto">
                <a:xfrm>
                  <a:off x="0" y="1960"/>
                  <a:ext cx="3592" cy="877"/>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dirty="0"/>
                    <a:t>TOUCH </a:t>
                  </a:r>
                  <a:r>
                    <a:rPr lang="en-US" sz="2400" b="1" i="1" dirty="0"/>
                    <a:t>HIS</a:t>
                  </a:r>
                  <a:r>
                    <a:rPr lang="en-US" sz="2400" b="1" dirty="0"/>
                    <a:t>...</a:t>
                  </a:r>
                </a:p>
                <a:p>
                  <a:pPr algn="ctr" eaLnBrk="0" hangingPunct="0">
                    <a:lnSpc>
                      <a:spcPct val="100000"/>
                    </a:lnSpc>
                  </a:pPr>
                  <a:r>
                    <a:rPr lang="ru-RU" altLang="ja-JP" sz="2400" b="1" dirty="0"/>
                    <a:t>"</a:t>
                  </a:r>
                  <a:r>
                    <a:rPr lang="en-US" altLang="ja-JP" sz="2400" b="1" dirty="0"/>
                    <a:t>all that he has</a:t>
                  </a:r>
                  <a:r>
                    <a:rPr lang="ru-RU" altLang="ja-JP" sz="2400" b="1" dirty="0"/>
                    <a:t>"</a:t>
                  </a:r>
                  <a:r>
                    <a:rPr lang="en-US" altLang="ja-JP" sz="2400" b="1" dirty="0"/>
                    <a:t> (1:12)</a:t>
                  </a:r>
                </a:p>
                <a:p>
                  <a:pPr algn="ctr" eaLnBrk="0" hangingPunct="0">
                    <a:lnSpc>
                      <a:spcPct val="100000"/>
                    </a:lnSpc>
                  </a:pPr>
                  <a:r>
                    <a:rPr lang="en-US" sz="2400" b="1" dirty="0"/>
                    <a:t>POSSESSIONS OF JOB</a:t>
                  </a:r>
                </a:p>
              </p:txBody>
            </p:sp>
            <p:sp>
              <p:nvSpPr>
                <p:cNvPr id="133141" name="Rectangle 33"/>
                <p:cNvSpPr>
                  <a:spLocks noChangeArrowheads="1"/>
                </p:cNvSpPr>
                <p:nvPr/>
              </p:nvSpPr>
              <p:spPr bwMode="auto">
                <a:xfrm>
                  <a:off x="0" y="1959"/>
                  <a:ext cx="3592"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6" name="Group 36"/>
              <p:cNvGrpSpPr>
                <a:grpSpLocks/>
              </p:cNvGrpSpPr>
              <p:nvPr/>
            </p:nvGrpSpPr>
            <p:grpSpPr bwMode="auto">
              <a:xfrm>
                <a:off x="2886" y="3089"/>
                <a:ext cx="2695" cy="630"/>
                <a:chOff x="3592" y="1959"/>
                <a:chExt cx="1796" cy="876"/>
              </a:xfrm>
            </p:grpSpPr>
            <p:sp>
              <p:nvSpPr>
                <p:cNvPr id="133138" name="Rectangle 16"/>
                <p:cNvSpPr>
                  <a:spLocks noChangeArrowheads="1"/>
                </p:cNvSpPr>
                <p:nvPr/>
              </p:nvSpPr>
              <p:spPr bwMode="auto">
                <a:xfrm>
                  <a:off x="3592" y="1959"/>
                  <a:ext cx="1796" cy="876"/>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dirty="0"/>
                    <a:t>TOUCH </a:t>
                  </a:r>
                  <a:r>
                    <a:rPr lang="en-US" sz="2400" b="1" i="1" dirty="0"/>
                    <a:t>HIM</a:t>
                  </a:r>
                  <a:endParaRPr lang="en-US" sz="2400" b="1" dirty="0"/>
                </a:p>
                <a:p>
                  <a:pPr algn="ctr" eaLnBrk="0" hangingPunct="0">
                    <a:lnSpc>
                      <a:spcPct val="100000"/>
                    </a:lnSpc>
                    <a:tabLst>
                      <a:tab pos="2851150" algn="l"/>
                    </a:tabLst>
                  </a:pPr>
                  <a:r>
                    <a:rPr lang="ru-RU" altLang="ja-JP" sz="2400" b="1" dirty="0"/>
                    <a:t>"</a:t>
                  </a:r>
                  <a:r>
                    <a:rPr lang="en-US" altLang="ja-JP" sz="2400" b="1" dirty="0"/>
                    <a:t>his bone &amp; </a:t>
                  </a:r>
                  <a:r>
                    <a:rPr lang="ru-RU" altLang="ja-JP" sz="2400" b="1" dirty="0"/>
                    <a:t>"</a:t>
                  </a:r>
                  <a:r>
                    <a:rPr lang="en-US" altLang="ja-JP" sz="2400" b="1" dirty="0"/>
                    <a:t>flesh</a:t>
                  </a:r>
                  <a:r>
                    <a:rPr lang="ru-RU" altLang="ja-JP" sz="2400" b="1" dirty="0"/>
                    <a:t>"</a:t>
                  </a:r>
                  <a:r>
                    <a:rPr lang="en-US" altLang="ja-JP" sz="2400" b="1" dirty="0"/>
                    <a:t> (2:5)</a:t>
                  </a:r>
                </a:p>
                <a:p>
                  <a:pPr algn="ctr" eaLnBrk="0" hangingPunct="0">
                    <a:lnSpc>
                      <a:spcPct val="100000"/>
                    </a:lnSpc>
                    <a:tabLst>
                      <a:tab pos="2851150" algn="l"/>
                    </a:tabLst>
                  </a:pPr>
                  <a:r>
                    <a:rPr lang="en-US" sz="2400" b="1" dirty="0"/>
                    <a:t>PERSON OF JOB</a:t>
                  </a:r>
                </a:p>
              </p:txBody>
            </p:sp>
            <p:sp>
              <p:nvSpPr>
                <p:cNvPr id="133139" name="Rectangle 35"/>
                <p:cNvSpPr>
                  <a:spLocks noChangeArrowheads="1"/>
                </p:cNvSpPr>
                <p:nvPr/>
              </p:nvSpPr>
              <p:spPr bwMode="auto">
                <a:xfrm>
                  <a:off x="3592" y="1959"/>
                  <a:ext cx="1796"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33137" name="Rectangle 7"/>
              <p:cNvSpPr>
                <a:spLocks noChangeArrowheads="1"/>
              </p:cNvSpPr>
              <p:nvPr/>
            </p:nvSpPr>
            <p:spPr bwMode="auto">
              <a:xfrm>
                <a:off x="48" y="1680"/>
                <a:ext cx="278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pPr>
                <a:r>
                  <a:rPr lang="en-US" sz="2400" b="1" dirty="0"/>
                  <a:t>COMPARING JOB</a:t>
                </a:r>
                <a:r>
                  <a:rPr lang="uk-UA" sz="2400" b="1" dirty="0"/>
                  <a:t>'</a:t>
                </a:r>
                <a:r>
                  <a:rPr lang="en-US" sz="2400" b="1" dirty="0"/>
                  <a:t>S TWO TRIALS</a:t>
                </a:r>
              </a:p>
            </p:txBody>
          </p:sp>
        </p:grpSp>
        <p:sp>
          <p:nvSpPr>
            <p:cNvPr id="133128" name="Text Box 40"/>
            <p:cNvSpPr txBox="1">
              <a:spLocks noChangeArrowheads="1"/>
            </p:cNvSpPr>
            <p:nvPr/>
          </p:nvSpPr>
          <p:spPr bwMode="auto">
            <a:xfrm>
              <a:off x="3116" y="3976"/>
              <a:ext cx="2596"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400" b="1"/>
                <a:t>Adapted from Irving L. Jensen, Job: A </a:t>
              </a:r>
              <a:r>
                <a:rPr lang="en-US" sz="1400" b="1" i="1"/>
                <a:t>Self-Study Guide, 28</a:t>
              </a:r>
              <a:endParaRPr lang="en-US" sz="1400">
                <a:latin typeface="Times New Roman" charset="0"/>
              </a:endParaRPr>
            </a:p>
          </p:txBody>
        </p:sp>
      </p:grpSp>
      <p:sp>
        <p:nvSpPr>
          <p:cNvPr id="133126" name="Rectangle 3"/>
          <p:cNvSpPr>
            <a:spLocks noGrp="1" noChangeArrowheads="1"/>
          </p:cNvSpPr>
          <p:nvPr>
            <p:ph type="title"/>
          </p:nvPr>
        </p:nvSpPr>
        <p:spPr>
          <a:xfrm>
            <a:off x="0" y="0"/>
            <a:ext cx="4648200" cy="609600"/>
          </a:xfrm>
          <a:solidFill>
            <a:srgbClr val="800000"/>
          </a:solidFill>
          <a:ln>
            <a:solidFill>
              <a:schemeClr val="tx1"/>
            </a:solidFill>
            <a:miter lim="800000"/>
            <a:headEnd/>
            <a:tailEnd/>
          </a:ln>
        </p:spPr>
        <p:txBody>
          <a:bodyPr/>
          <a:lstStyle/>
          <a:p>
            <a:pPr algn="l" eaLnBrk="1" hangingPunct="1"/>
            <a:r>
              <a:rPr lang="en-US" altLang="zh-CN" b="1">
                <a:solidFill>
                  <a:srgbClr val="FFFFFF"/>
                </a:solidFill>
                <a:latin typeface="Arial Black" charset="0"/>
                <a:ea typeface="宋体" charset="0"/>
                <a:cs typeface="宋体" charset="0"/>
              </a:rPr>
              <a:t>Scene 4</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36788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099004"/>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proper response to righteous suffering is submission to God rather than questioning his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sovereignty.</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1481167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en-US" altLang="zh-CN" sz="3600" b="1" dirty="0">
                <a:solidFill>
                  <a:srgbClr val="FFFFFF"/>
                </a:solidFill>
                <a:latin typeface="Arial"/>
                <a:ea typeface="宋体" charset="0"/>
                <a:cs typeface="Arial"/>
              </a:rPr>
              <a:t>Job</a:t>
            </a:r>
            <a:r>
              <a:rPr lang="uk-UA"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s Wife: </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Curse God and die!</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 (2:9)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5</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775624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defRPr/>
            </a:pP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949742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3200" b="1">
                <a:solidFill>
                  <a:srgbClr val="FFFFFF"/>
                </a:solidFill>
                <a:ea typeface="宋体" charset="0"/>
              </a:rPr>
              <a:t>"Then they sat on the ground with him for seven days and nights. No one said a word to Job, for they saw that his suffering was too great for words" (2:13 </a:t>
            </a:r>
            <a:r>
              <a:rPr lang="en-US" altLang="zh-CN" sz="2800" b="1">
                <a:solidFill>
                  <a:srgbClr val="FFFFFF"/>
                </a:solidFill>
                <a:ea typeface="宋体" charset="0"/>
              </a:rPr>
              <a:t>NLT</a:t>
            </a:r>
            <a:r>
              <a:rPr lang="en-US" altLang="zh-CN" sz="3200" b="1">
                <a:solidFill>
                  <a:srgbClr val="FFFFFF"/>
                </a:solidFill>
                <a:ea typeface="宋体" charset="0"/>
              </a:rPr>
              <a:t>). </a:t>
            </a:r>
            <a:endParaRPr lang="en-US" sz="3200">
              <a:solidFill>
                <a:srgbClr val="FFFFFF"/>
              </a:solidFill>
              <a:ea typeface="宋体" charset="0"/>
            </a:endParaRPr>
          </a:p>
        </p:txBody>
      </p:sp>
    </p:spTree>
    <p:extLst>
      <p:ext uri="{BB962C8B-B14F-4D97-AF65-F5344CB8AC3E}">
        <p14:creationId xmlns:p14="http://schemas.microsoft.com/office/powerpoint/2010/main" val="1354980215"/>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Are you experienceing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3153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053215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210702696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4BAEA6-68A6-C049-8D1F-F2E64F3FC6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3347864" y="4509789"/>
            <a:ext cx="5556603"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What is our typical response to righteous suffering? </a:t>
            </a:r>
            <a:endParaRPr lang="en-US" sz="360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96925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20595086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a:t>
            </a:r>
          </a:p>
        </p:txBody>
      </p:sp>
    </p:spTree>
    <p:extLst>
      <p:ext uri="{BB962C8B-B14F-4D97-AF65-F5344CB8AC3E}">
        <p14:creationId xmlns:p14="http://schemas.microsoft.com/office/powerpoint/2010/main" val="2586363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4800" b="1">
                <a:solidFill>
                  <a:srgbClr val="FFFFFF"/>
                </a:solidFill>
                <a:ea typeface="宋体" charset="0"/>
              </a:rPr>
              <a:t>The Debate (Job 3–41)</a:t>
            </a:r>
            <a:endParaRPr lang="en-US" sz="4800">
              <a:solidFill>
                <a:srgbClr val="FFFFFF"/>
              </a:solidFill>
              <a:ea typeface="宋体" charset="0"/>
            </a:endParaRPr>
          </a:p>
        </p:txBody>
      </p:sp>
    </p:spTree>
    <p:extLst>
      <p:ext uri="{BB962C8B-B14F-4D97-AF65-F5344CB8AC3E}">
        <p14:creationId xmlns:p14="http://schemas.microsoft.com/office/powerpoint/2010/main" val="299235365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though he lived before God's covenant with Abraham, Job still offered sacrifices for any private cursing of his sons (1:4-5) with God's blessing (1:1-3).</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2339752" y="5920006"/>
            <a:ext cx="64514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5229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81439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a:t>
            </a:r>
          </a:p>
        </p:txBody>
      </p:sp>
    </p:spTree>
    <p:extLst>
      <p:ext uri="{BB962C8B-B14F-4D97-AF65-F5344CB8AC3E}">
        <p14:creationId xmlns:p14="http://schemas.microsoft.com/office/powerpoint/2010/main" val="1128204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717032"/>
            <a:ext cx="9220200" cy="2988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8" name="Text Box 362"/>
          <p:cNvSpPr txBox="1">
            <a:spLocks noChangeArrowheads="1"/>
          </p:cNvSpPr>
          <p:nvPr/>
        </p:nvSpPr>
        <p:spPr bwMode="auto">
          <a:xfrm>
            <a:off x="1600200" y="4114800"/>
            <a:ext cx="7543800" cy="2456057"/>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200" b="1" dirty="0">
                <a:solidFill>
                  <a:srgbClr val="E9E2B6"/>
                </a:solidFill>
                <a:effectLst>
                  <a:outerShdw blurRad="38100" dist="38100" dir="2700000" algn="tl">
                    <a:srgbClr val="000000">
                      <a:alpha val="43137"/>
                    </a:srgbClr>
                  </a:outerShdw>
                </a:effectLst>
                <a:latin typeface="Arial" charset="0"/>
                <a:cs typeface="Arial" charset="0"/>
              </a:rPr>
              <a:t>NIV Job 4:7 </a:t>
            </a:r>
            <a:r>
              <a:rPr lang="ru-RU" sz="3200" b="1" dirty="0">
                <a:solidFill>
                  <a:srgbClr val="E9E2B6"/>
                </a:solidFill>
                <a:effectLst>
                  <a:outerShdw blurRad="38100" dist="38100" dir="2700000" algn="tl">
                    <a:srgbClr val="000000">
                      <a:alpha val="43137"/>
                    </a:srgbClr>
                  </a:outerShdw>
                </a:effectLst>
                <a:latin typeface="Arial" charset="0"/>
                <a:cs typeface="Arial" charset="0"/>
              </a:rPr>
              <a:t>"</a:t>
            </a:r>
            <a:r>
              <a:rPr lang="en-US" sz="3200" b="1"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200" b="1"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200" b="1" dirty="0">
                <a:solidFill>
                  <a:srgbClr val="E9E2B6"/>
                </a:solidFill>
                <a:effectLst>
                  <a:outerShdw blurRad="38100" dist="38100" dir="2700000" algn="tl">
                    <a:srgbClr val="000000">
                      <a:alpha val="43137"/>
                    </a:srgbClr>
                  </a:outerShdw>
                </a:effectLst>
                <a:latin typeface="Arial" charset="0"/>
                <a:cs typeface="Arial" charset="0"/>
              </a:rPr>
              <a:t>"</a:t>
            </a:r>
            <a:endParaRPr lang="en-US" sz="3200" b="1"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22352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5658"/>
                                        </p:tgtEl>
                                        <p:attrNameLst>
                                          <p:attrName>style.visibility</p:attrName>
                                        </p:attrNameLst>
                                      </p:cBhvr>
                                      <p:to>
                                        <p:strVal val="visible"/>
                                      </p:to>
                                    </p:set>
                                    <p:anim calcmode="lin" valueType="num">
                                      <p:cBhvr>
                                        <p:cTn id="7" dur="1000" fill="hold"/>
                                        <p:tgtEl>
                                          <p:spTgt spid="55658"/>
                                        </p:tgtEl>
                                        <p:attrNameLst>
                                          <p:attrName>ppt_w</p:attrName>
                                        </p:attrNameLst>
                                      </p:cBhvr>
                                      <p:tavLst>
                                        <p:tav tm="0">
                                          <p:val>
                                            <p:fltVal val="0"/>
                                          </p:val>
                                        </p:tav>
                                        <p:tav tm="100000">
                                          <p:val>
                                            <p:strVal val="#ppt_w"/>
                                          </p:val>
                                        </p:tav>
                                      </p:tavLst>
                                    </p:anim>
                                    <p:anim calcmode="lin" valueType="num">
                                      <p:cBhvr>
                                        <p:cTn id="8" dur="1000" fill="hold"/>
                                        <p:tgtEl>
                                          <p:spTgt spid="55658"/>
                                        </p:tgtEl>
                                        <p:attrNameLst>
                                          <p:attrName>ppt_h</p:attrName>
                                        </p:attrNameLst>
                                      </p:cBhvr>
                                      <p:tavLst>
                                        <p:tav tm="0">
                                          <p:val>
                                            <p:fltVal val="0"/>
                                          </p:val>
                                        </p:tav>
                                        <p:tav tm="100000">
                                          <p:val>
                                            <p:strVal val="#ppt_h"/>
                                          </p:val>
                                        </p:tav>
                                      </p:tavLst>
                                    </p:anim>
                                    <p:anim calcmode="lin" valueType="num">
                                      <p:cBhvr>
                                        <p:cTn id="9"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5</a:t>
            </a:r>
          </a:p>
        </p:txBody>
      </p:sp>
    </p:spTree>
    <p:extLst>
      <p:ext uri="{BB962C8B-B14F-4D97-AF65-F5344CB8AC3E}">
        <p14:creationId xmlns:p14="http://schemas.microsoft.com/office/powerpoint/2010/main" val="4049806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AAB7277-9908-7141-8CB4-E79441BBA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5724128" y="4365104"/>
            <a:ext cx="3168650" cy="2087563"/>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Players in the Drama</a:t>
            </a:r>
            <a:endParaRPr lang="en-US" dirty="0">
              <a:solidFill>
                <a:srgbClr val="FFFFFF"/>
              </a:solidFill>
              <a:latin typeface="Arial Black" charset="0"/>
              <a:ea typeface="宋体" charset="0"/>
              <a:cs typeface="宋体"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6</a:t>
            </a:r>
          </a:p>
        </p:txBody>
      </p:sp>
    </p:spTree>
    <p:extLst>
      <p:ext uri="{BB962C8B-B14F-4D97-AF65-F5344CB8AC3E}">
        <p14:creationId xmlns:p14="http://schemas.microsoft.com/office/powerpoint/2010/main" val="1689118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372</a:t>
            </a: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The Cycles of Debate in Job</a:t>
            </a:r>
            <a:endParaRPr lang="en-US" sz="3600" b="1">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7</a:t>
            </a:r>
          </a:p>
        </p:txBody>
      </p:sp>
    </p:spTree>
    <p:extLst>
      <p:ext uri="{BB962C8B-B14F-4D97-AF65-F5344CB8AC3E}">
        <p14:creationId xmlns:p14="http://schemas.microsoft.com/office/powerpoint/2010/main" val="88841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 Job gained strength in trial since his Redeemer would vindicate him (19:25-26), so today believers can endure due to their future redemption (Romans 8:23). </a:t>
            </a:r>
          </a:p>
        </p:txBody>
      </p:sp>
      <p:sp>
        <p:nvSpPr>
          <p:cNvPr id="9" name="Rectangle 2"/>
          <p:cNvSpPr txBox="1">
            <a:spLocks noChangeArrowheads="1"/>
          </p:cNvSpPr>
          <p:nvPr/>
        </p:nvSpPr>
        <p:spPr bwMode="auto">
          <a:xfrm>
            <a:off x="1763688" y="5920006"/>
            <a:ext cx="70275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28891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ru-RU" altLang="zh-CN" sz="2800" b="1" dirty="0">
                <a:latin typeface="Arial" charset="0"/>
                <a:cs typeface="Arial" charset="0"/>
              </a:rPr>
              <a:t>"</a:t>
            </a:r>
            <a:r>
              <a:rPr lang="en-US" altLang="zh-CN" sz="2800" b="1" dirty="0">
                <a:latin typeface="Arial" charset="0"/>
                <a:cs typeface="Arial" charset="0"/>
              </a:rPr>
              <a:t>The house of the wicked will be destroyed, </a:t>
            </a:r>
            <a:br>
              <a:rPr lang="en-US" altLang="zh-CN" sz="2800" b="1" dirty="0">
                <a:latin typeface="Arial" charset="0"/>
                <a:cs typeface="Arial" charset="0"/>
              </a:rPr>
            </a:br>
            <a:r>
              <a:rPr lang="en-US" altLang="zh-CN" sz="2800" b="1" dirty="0">
                <a:latin typeface="Arial" charset="0"/>
                <a:cs typeface="Arial" charset="0"/>
              </a:rPr>
              <a:t>but the tent of the godly will flourish</a:t>
            </a:r>
            <a:r>
              <a:rPr lang="ru-RU" altLang="zh-CN"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14:11</a:t>
            </a:r>
            <a:r>
              <a:rPr lang="en-US" altLang="zh-CN" b="1" dirty="0">
                <a:latin typeface="Arial" charset="0"/>
                <a:cs typeface="Arial" charset="0"/>
              </a:rPr>
              <a:t> NLT</a:t>
            </a:r>
            <a:r>
              <a:rPr lang="en-US" altLang="zh-CN" sz="2800" b="1" dirty="0">
                <a:latin typeface="Arial" charset="0"/>
                <a:cs typeface="Arial" charset="0"/>
              </a:rPr>
              <a:t>)</a:t>
            </a:r>
          </a:p>
          <a:p>
            <a:pPr algn="ctr">
              <a:lnSpc>
                <a:spcPct val="90000"/>
              </a:lnSpc>
              <a:spcBef>
                <a:spcPct val="20000"/>
              </a:spcBef>
              <a:buClr>
                <a:schemeClr val="tx2"/>
              </a:buClr>
            </a:pPr>
            <a:endParaRPr lang="en-US" altLang="zh-CN" sz="2800" b="1" dirty="0">
              <a:latin typeface="Arial" charset="0"/>
              <a:cs typeface="Arial" charset="0"/>
            </a:endParaRPr>
          </a:p>
          <a:p>
            <a:pPr algn="ctr"/>
            <a:r>
              <a:rPr lang="ru-RU" sz="2800" b="1" dirty="0">
                <a:latin typeface="Arial" charset="0"/>
                <a:cs typeface="Arial" charset="0"/>
              </a:rPr>
              <a:t>"</a:t>
            </a:r>
            <a:r>
              <a:rPr lang="en-US" sz="2800" b="1" dirty="0">
                <a:latin typeface="Arial" charset="0"/>
                <a:cs typeface="Arial" charset="0"/>
              </a:rPr>
              <a:t>Those who fear the L</a:t>
            </a:r>
            <a:r>
              <a:rPr lang="en-US" sz="2400" b="1" dirty="0">
                <a:latin typeface="Arial" charset="0"/>
                <a:cs typeface="Arial" charset="0"/>
              </a:rPr>
              <a:t>ORD</a:t>
            </a:r>
            <a:r>
              <a:rPr lang="en-US" sz="2800" b="1" dirty="0">
                <a:latin typeface="Arial" charset="0"/>
                <a:cs typeface="Arial" charset="0"/>
              </a:rPr>
              <a:t> are secure;</a:t>
            </a:r>
            <a:br>
              <a:rPr lang="en-US" sz="2800" b="1" dirty="0">
                <a:latin typeface="Arial" charset="0"/>
                <a:cs typeface="Arial" charset="0"/>
              </a:rPr>
            </a:br>
            <a:r>
              <a:rPr lang="en-US" sz="2800" b="1" dirty="0">
                <a:latin typeface="Arial" charset="0"/>
                <a:cs typeface="Arial" charset="0"/>
              </a:rPr>
              <a:t>he will be a refuge for their children</a:t>
            </a:r>
            <a:r>
              <a:rPr lang="ru-RU"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14:26</a:t>
            </a:r>
            <a:r>
              <a:rPr lang="en-US" altLang="zh-CN" b="1" dirty="0">
                <a:latin typeface="Arial" charset="0"/>
                <a:cs typeface="Arial" charset="0"/>
              </a:rPr>
              <a:t> NLT</a:t>
            </a:r>
            <a:r>
              <a:rPr lang="en-US" altLang="zh-CN" sz="2800" b="1" dirty="0">
                <a:latin typeface="Arial" charset="0"/>
                <a:cs typeface="Arial" charset="0"/>
              </a:rPr>
              <a:t>)</a:t>
            </a: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Always?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8</a:t>
            </a:r>
          </a:p>
        </p:txBody>
      </p:sp>
    </p:spTree>
    <p:extLst>
      <p:ext uri="{BB962C8B-B14F-4D97-AF65-F5344CB8AC3E}">
        <p14:creationId xmlns:p14="http://schemas.microsoft.com/office/powerpoint/2010/main" val="1229729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Bildad</a:t>
            </a:r>
          </a:p>
        </p:txBody>
      </p:sp>
      <p:grpSp>
        <p:nvGrpSpPr>
          <p:cNvPr id="140290" name="Group 2"/>
          <p:cNvGrpSpPr>
            <a:grpSpLocks/>
          </p:cNvGrpSpPr>
          <p:nvPr/>
        </p:nvGrpSpPr>
        <p:grpSpPr bwMode="auto">
          <a:xfrm>
            <a:off x="71438" y="71438"/>
            <a:ext cx="8893175" cy="6670675"/>
            <a:chOff x="0" y="0"/>
            <a:chExt cx="5952" cy="4343"/>
          </a:xfrm>
        </p:grpSpPr>
        <p:pic>
          <p:nvPicPr>
            <p:cNvPr id="14030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0"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6021"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6022"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6023"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6024"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6025" name="Text Box 9"/>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God </a:t>
            </a:r>
            <a:r>
              <a:rPr lang="en-US" sz="4000" b="1" dirty="0" err="1">
                <a:solidFill>
                  <a:schemeClr val="bg1"/>
                </a:solidFill>
                <a:latin typeface="Arial" charset="0"/>
              </a:rPr>
              <a:t>doesn</a:t>
            </a:r>
            <a:r>
              <a:rPr lang="uk-UA" sz="4000" b="1" dirty="0">
                <a:solidFill>
                  <a:schemeClr val="bg1"/>
                </a:solidFill>
                <a:latin typeface="Arial" charset="0"/>
              </a:rPr>
              <a:t>'</a:t>
            </a:r>
            <a:r>
              <a:rPr lang="en-US" sz="4000" b="1" dirty="0">
                <a:solidFill>
                  <a:schemeClr val="bg1"/>
                </a:solidFill>
                <a:latin typeface="Arial" charset="0"/>
              </a:rPr>
              <a:t>t punish the righteous </a:t>
            </a:r>
            <a:endParaRPr lang="en-US" sz="4000" b="1" dirty="0">
              <a:solidFill>
                <a:schemeClr val="bg1"/>
              </a:solidFill>
              <a:latin typeface="Times New Roman" charset="0"/>
            </a:endParaRPr>
          </a:p>
        </p:txBody>
      </p:sp>
      <p:grpSp>
        <p:nvGrpSpPr>
          <p:cNvPr id="140297" name="Group 10"/>
          <p:cNvGrpSpPr>
            <a:grpSpLocks/>
          </p:cNvGrpSpPr>
          <p:nvPr/>
        </p:nvGrpSpPr>
        <p:grpSpPr bwMode="auto">
          <a:xfrm>
            <a:off x="685800" y="1524000"/>
            <a:ext cx="8458200" cy="4724400"/>
            <a:chOff x="432" y="960"/>
            <a:chExt cx="5328" cy="2976"/>
          </a:xfrm>
        </p:grpSpPr>
        <p:sp>
          <p:nvSpPr>
            <p:cNvPr id="86027" name="Line 11"/>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8" name="Line 12"/>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9" name="Line 13"/>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6025"/>
                                        </p:tgtEl>
                                        <p:attrNameLst>
                                          <p:attrName>style.visibility</p:attrName>
                                        </p:attrNameLst>
                                      </p:cBhvr>
                                      <p:to>
                                        <p:strVal val="visible"/>
                                      </p:to>
                                    </p:set>
                                    <p:animEffect transition="in" filter="dissolve">
                                      <p:cBhvr>
                                        <p:cTn id="7" dur="5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9</a:t>
            </a:r>
          </a:p>
        </p:txBody>
      </p:sp>
    </p:spTree>
    <p:extLst>
      <p:ext uri="{BB962C8B-B14F-4D97-AF65-F5344CB8AC3E}">
        <p14:creationId xmlns:p14="http://schemas.microsoft.com/office/powerpoint/2010/main" val="754166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47211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10</a:t>
            </a:r>
          </a:p>
        </p:txBody>
      </p:sp>
    </p:spTree>
    <p:extLst>
      <p:ext uri="{BB962C8B-B14F-4D97-AF65-F5344CB8AC3E}">
        <p14:creationId xmlns:p14="http://schemas.microsoft.com/office/powerpoint/2010/main" val="2486822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361</a:t>
            </a: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400" b="1" dirty="0">
                    <a:solidFill>
                      <a:srgbClr val="FFFFFF"/>
                    </a:solidFill>
                  </a:rPr>
                  <a:t>Repeated Themes in Job</a:t>
                </a:r>
                <a:r>
                  <a:rPr lang="uk-UA" sz="2400" b="1" dirty="0">
                    <a:solidFill>
                      <a:srgbClr val="FFFFFF"/>
                    </a:solidFill>
                  </a:rPr>
                  <a:t>'</a:t>
                </a:r>
                <a:r>
                  <a:rPr lang="en-US" sz="2400" b="1" dirty="0">
                    <a:solidFill>
                      <a:srgbClr val="FFFFFF"/>
                    </a:solidFill>
                  </a:rPr>
                  <a:t>s Responses</a:t>
                </a: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round of speeches</a:t>
                  </a:r>
                  <a:endParaRPr lang="en-US" sz="1800" b="1">
                    <a:solidFill>
                      <a:schemeClr val="tx1"/>
                    </a:solidFill>
                  </a:endParaRPr>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speech</a:t>
                </a:r>
                <a:endParaRPr lang="en-US" sz="1800" b="1">
                  <a:solidFill>
                    <a:schemeClr val="tx1"/>
                  </a:solidFill>
                </a:endParaRPr>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6:14-30</a:t>
                </a:r>
                <a:endParaRPr lang="en-US" sz="1800" b="1">
                  <a:solidFill>
                    <a:schemeClr val="tx1"/>
                  </a:solidFill>
                </a:endParaRP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12:1-3; 13:1-12</a:t>
                </a:r>
                <a:endParaRPr lang="en-US" sz="1800" b="1">
                  <a:solidFill>
                    <a:schemeClr val="tx1"/>
                  </a:solidFill>
                </a:endParaRP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endParaRPr lang="en-US" sz="1800" b="1">
                  <a:solidFill>
                    <a:schemeClr val="tx1"/>
                  </a:solidFill>
                </a:endParaRP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9:1-12</a:t>
                </a:r>
                <a:endParaRPr lang="en-US" sz="1800" b="1">
                  <a:solidFill>
                    <a:schemeClr val="tx1"/>
                  </a:solidFill>
                </a:endParaRP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12:7-25</a:t>
                </a:r>
                <a:endParaRPr lang="en-US" sz="1800" b="1">
                  <a:solidFill>
                    <a:schemeClr val="tx1"/>
                  </a:solidFill>
                </a:endParaRP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1957"/>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3. Disillusionment with God</a:t>
                </a:r>
                <a:r>
                  <a:rPr lang="uk-UA" sz="1800" b="1" dirty="0"/>
                  <a:t>'</a:t>
                </a:r>
                <a:r>
                  <a:rPr lang="en-US" sz="1800" b="1" dirty="0"/>
                  <a:t>s ways</a:t>
                </a:r>
                <a:endParaRPr lang="en-US" sz="1800" b="1" dirty="0">
                  <a:solidFill>
                    <a:schemeClr val="tx1"/>
                  </a:solidFill>
                </a:endParaRP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7:11-19</a:t>
                </a:r>
                <a:endParaRPr lang="en-US" sz="1800" b="1">
                  <a:solidFill>
                    <a:schemeClr val="tx1"/>
                  </a:solidFill>
                </a:endParaRP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9:13–10:17</a:t>
                </a:r>
                <a:endParaRPr lang="en-US" sz="1800" b="1">
                  <a:solidFill>
                    <a:schemeClr val="tx1"/>
                  </a:solidFill>
                </a:endParaRP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12:4-6</a:t>
                </a:r>
                <a:endParaRPr lang="en-US" sz="1800" b="1">
                  <a:solidFill>
                    <a:schemeClr val="tx1"/>
                  </a:solidFill>
                </a:endParaRP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a:t>4. Despair with life (or desire for death)</a:t>
                </a:r>
                <a:endParaRPr lang="en-US" sz="1600" b="1">
                  <a:solidFill>
                    <a:schemeClr val="tx1"/>
                  </a:solidFill>
                </a:endParaRP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6:8-13; 7:1-10</a:t>
                </a:r>
                <a:endParaRPr lang="en-US" sz="1800" b="1">
                  <a:solidFill>
                    <a:schemeClr val="tx1"/>
                  </a:solidFill>
                </a:endParaRP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10:18-22</a:t>
                </a:r>
                <a:endParaRPr lang="en-US" sz="1800" b="1">
                  <a:solidFill>
                    <a:schemeClr val="tx1"/>
                  </a:solidFill>
                </a:endParaRP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chapter 14</a:t>
                </a:r>
                <a:endParaRPr lang="en-US" sz="1800" b="1">
                  <a:solidFill>
                    <a:schemeClr val="tx1"/>
                  </a:solidFill>
                </a:endParaRPr>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a:t>
                </a:r>
                <a:endParaRPr lang="en-US" sz="1800" b="1">
                  <a:solidFill>
                    <a:schemeClr val="tx1"/>
                  </a:solidFill>
                </a:endParaRP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7:20-21</a:t>
                </a:r>
                <a:endParaRPr lang="en-US" sz="1800" b="1">
                  <a:solidFill>
                    <a:schemeClr val="tx1"/>
                  </a:solidFill>
                </a:endParaRP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b="1">
                    <a:solidFill>
                      <a:schemeClr val="tx1"/>
                    </a:solidFill>
                  </a:rPr>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13:13-19</a:t>
                </a:r>
                <a:endParaRPr lang="en-US" sz="1800" b="1">
                  <a:solidFill>
                    <a:schemeClr val="tx1"/>
                  </a:solidFill>
                </a:endParaRP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round of speeches</a:t>
                </a:r>
                <a:endParaRPr lang="en-US" sz="1800" b="1">
                  <a:solidFill>
                    <a:schemeClr val="tx1"/>
                  </a:solidFill>
                </a:endParaRPr>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speech</a:t>
                </a:r>
                <a:endParaRPr lang="en-US" sz="1800" b="1">
                  <a:solidFill>
                    <a:schemeClr val="tx1"/>
                  </a:solidFill>
                </a:endParaRPr>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16:1-5; 17:3-5</a:t>
                </a:r>
                <a:endParaRPr lang="en-US" sz="1800" b="1">
                  <a:solidFill>
                    <a:schemeClr val="tx1"/>
                  </a:solidFill>
                </a:endParaRP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19:1-4</a:t>
                </a:r>
                <a:endParaRPr lang="en-US" sz="1800" b="1">
                  <a:solidFill>
                    <a:schemeClr val="tx1"/>
                  </a:solidFill>
                </a:endParaRP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21:1-6</a:t>
                </a:r>
                <a:endParaRPr lang="en-US" sz="1800" b="1">
                  <a:solidFill>
                    <a:schemeClr val="tx1"/>
                  </a:solidFill>
                </a:endParaRP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19:28-29</a:t>
                </a:r>
                <a:endParaRPr lang="en-US" sz="1800" b="1">
                  <a:solidFill>
                    <a:schemeClr val="tx1"/>
                  </a:solidFill>
                </a:endParaRP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21:19-22</a:t>
                </a:r>
                <a:endParaRPr lang="en-US" sz="1800" b="1">
                  <a:solidFill>
                    <a:schemeClr val="tx1"/>
                  </a:solidFill>
                </a:endParaRP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3. Disillusionment with God</a:t>
                </a:r>
                <a:r>
                  <a:rPr lang="uk-UA" sz="1800" b="1" dirty="0"/>
                  <a:t>'</a:t>
                </a:r>
                <a:r>
                  <a:rPr lang="en-US" sz="1800" b="1" dirty="0"/>
                  <a:t>s ways</a:t>
                </a:r>
                <a:endParaRPr lang="en-US" sz="1800" b="1" dirty="0">
                  <a:solidFill>
                    <a:schemeClr val="tx1"/>
                  </a:solidFill>
                </a:endParaRP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16:6-17</a:t>
                </a:r>
                <a:endParaRPr lang="en-US" sz="1800" b="1">
                  <a:solidFill>
                    <a:schemeClr val="tx1"/>
                  </a:solidFill>
                </a:endParaRP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19:5-22</a:t>
                </a:r>
                <a:endParaRPr lang="en-US" sz="1800" b="1">
                  <a:solidFill>
                    <a:schemeClr val="tx1"/>
                  </a:solidFill>
                </a:endParaRP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21:7-18, 23-39</a:t>
                </a:r>
                <a:endParaRPr lang="en-US" sz="1800" b="1">
                  <a:solidFill>
                    <a:schemeClr val="tx1"/>
                  </a:solidFill>
                </a:endParaRP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a:t>4. Despair with life (or desire for Death)</a:t>
                </a:r>
                <a:endParaRPr lang="en-US" sz="1600" b="1">
                  <a:solidFill>
                    <a:schemeClr val="tx1"/>
                  </a:solidFill>
                </a:endParaRP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17:6-16</a:t>
                </a:r>
                <a:endParaRPr lang="en-US" sz="1800" b="1">
                  <a:solidFill>
                    <a:schemeClr val="tx1"/>
                  </a:solidFill>
                </a:endParaRP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a:t>
                </a:r>
                <a:endParaRPr lang="en-US" sz="1800" b="1">
                  <a:solidFill>
                    <a:schemeClr val="tx1"/>
                  </a:solidFill>
                </a:endParaRP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16:18–17:2</a:t>
                </a:r>
                <a:endParaRPr lang="en-US" sz="1800" b="1">
                  <a:solidFill>
                    <a:schemeClr val="tx1"/>
                  </a:solidFill>
                </a:endParaRP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19:23-27</a:t>
                </a:r>
                <a:endParaRPr lang="en-US" sz="1800" b="1">
                  <a:solidFill>
                    <a:schemeClr val="tx1"/>
                  </a:solidFill>
                </a:endParaRP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round of speeches</a:t>
                </a:r>
                <a:endParaRPr lang="en-US" sz="1800" b="1">
                  <a:solidFill>
                    <a:schemeClr val="tx1"/>
                  </a:solidFill>
                </a:endParaRPr>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26:1-4</a:t>
                </a:r>
                <a:endParaRPr lang="en-US" sz="1800" b="1">
                  <a:solidFill>
                    <a:schemeClr val="tx1"/>
                  </a:solidFill>
                </a:endParaRP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23:8-17 </a:t>
                </a:r>
                <a:endParaRPr lang="en-US" sz="1800" b="1">
                  <a:solidFill>
                    <a:schemeClr val="tx1"/>
                  </a:solidFill>
                </a:endParaRP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26:5-27:12; chapter 28</a:t>
                </a:r>
                <a:endParaRPr lang="en-US" sz="1800" b="1">
                  <a:solidFill>
                    <a:schemeClr val="tx1"/>
                  </a:solidFill>
                </a:endParaRPr>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dirty="0"/>
                  <a:t>3. Disillusionment with God</a:t>
                </a:r>
                <a:r>
                  <a:rPr lang="uk-UA" sz="1600" b="1" dirty="0"/>
                  <a:t>'</a:t>
                </a:r>
                <a:r>
                  <a:rPr lang="en-US" sz="1600" b="1" dirty="0"/>
                  <a:t>s ways</a:t>
                </a:r>
                <a:endParaRPr lang="en-US" sz="1600" b="1" dirty="0">
                  <a:solidFill>
                    <a:schemeClr val="tx1"/>
                  </a:solidFill>
                </a:endParaRP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24:1-17</a:t>
                </a:r>
                <a:endParaRPr lang="en-US" sz="1800" b="1">
                  <a:solidFill>
                    <a:schemeClr val="tx1"/>
                  </a:solidFill>
                </a:endParaRP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500" b="1"/>
                  <a:t>4. Despair with life (or desire for death)</a:t>
                </a:r>
                <a:endParaRPr lang="en-US" sz="1500" b="1">
                  <a:solidFill>
                    <a:schemeClr val="tx1"/>
                  </a:solidFill>
                </a:endParaRP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(24:18-25)*</a:t>
                </a:r>
                <a:endParaRPr lang="en-US" sz="1800" b="1">
                  <a:solidFill>
                    <a:schemeClr val="tx1"/>
                  </a:solidFill>
                </a:endParaRP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(27:13-23)*; chapters 29–30</a:t>
                </a:r>
                <a:endParaRPr lang="en-US" sz="1800" b="1">
                  <a:solidFill>
                    <a:schemeClr val="tx1"/>
                  </a:solidFill>
                </a:endParaRPr>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 </a:t>
                </a:r>
                <a:endParaRPr lang="en-US" sz="1800" b="1">
                  <a:solidFill>
                    <a:schemeClr val="tx1"/>
                  </a:solidFill>
                </a:endParaRP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23:1-7</a:t>
                </a:r>
                <a:endParaRPr lang="en-US" sz="1800" b="1">
                  <a:solidFill>
                    <a:schemeClr val="tx1"/>
                  </a:solidFill>
                </a:endParaRP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chapter 31</a:t>
                </a:r>
                <a:endParaRPr lang="en-US" sz="1800" b="1">
                  <a:solidFill>
                    <a:schemeClr val="tx1"/>
                  </a:solidFill>
                </a:endParaRPr>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t>*The wicked die.</a:t>
                </a:r>
                <a:endParaRPr lang="en-US" sz="1400" b="1">
                  <a:solidFill>
                    <a:schemeClr val="tx1"/>
                  </a:solidFill>
                </a:endParaRP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i="1" dirty="0"/>
                  <a:t>Zuck, Bible Knowledge Commentary</a:t>
                </a:r>
                <a:r>
                  <a:rPr lang="en-US" sz="1400" b="1" dirty="0"/>
                  <a:t>, 1:728</a:t>
                </a:r>
                <a:endParaRPr lang="en-US" sz="1400" b="1" i="1" dirty="0">
                  <a:solidFill>
                    <a:schemeClr val="tx1"/>
                  </a:solidFill>
                </a:endParaRPr>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11</a:t>
            </a:r>
          </a:p>
        </p:txBody>
      </p:sp>
    </p:spTree>
    <p:extLst>
      <p:ext uri="{BB962C8B-B14F-4D97-AF65-F5344CB8AC3E}">
        <p14:creationId xmlns:p14="http://schemas.microsoft.com/office/powerpoint/2010/main" val="1171606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Zophar</a:t>
            </a:r>
          </a:p>
        </p:txBody>
      </p:sp>
      <p:grpSp>
        <p:nvGrpSpPr>
          <p:cNvPr id="142338" name="Group 2"/>
          <p:cNvGrpSpPr>
            <a:grpSpLocks/>
          </p:cNvGrpSpPr>
          <p:nvPr/>
        </p:nvGrpSpPr>
        <p:grpSpPr bwMode="auto">
          <a:xfrm>
            <a:off x="71438" y="71438"/>
            <a:ext cx="8893175" cy="6670675"/>
            <a:chOff x="0" y="0"/>
            <a:chExt cx="5952" cy="4343"/>
          </a:xfrm>
        </p:grpSpPr>
        <p:pic>
          <p:nvPicPr>
            <p:cNvPr id="1423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2"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7045"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7046"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7047"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7048"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7049"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7050"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God </a:t>
            </a:r>
            <a:r>
              <a:rPr lang="en-US" sz="4000" b="1" dirty="0" err="1">
                <a:solidFill>
                  <a:schemeClr val="bg1"/>
                </a:solidFill>
                <a:latin typeface="Arial" charset="0"/>
              </a:rPr>
              <a:t>doesn</a:t>
            </a:r>
            <a:r>
              <a:rPr lang="uk-UA" sz="4000" b="1" dirty="0">
                <a:solidFill>
                  <a:schemeClr val="bg1"/>
                </a:solidFill>
                <a:latin typeface="Arial" charset="0"/>
              </a:rPr>
              <a:t>'</a:t>
            </a:r>
            <a:r>
              <a:rPr lang="en-US" sz="4000" b="1" dirty="0">
                <a:solidFill>
                  <a:schemeClr val="bg1"/>
                </a:solidFill>
                <a:latin typeface="Arial" charset="0"/>
              </a:rPr>
              <a:t>t punish the righteous </a:t>
            </a:r>
            <a:endParaRPr lang="en-US" sz="4000" b="1" dirty="0">
              <a:solidFill>
                <a:schemeClr val="bg1"/>
              </a:solidFill>
              <a:latin typeface="Times New Roman" charset="0"/>
            </a:endParaRPr>
          </a:p>
        </p:txBody>
      </p:sp>
      <p:sp>
        <p:nvSpPr>
          <p:cNvPr id="87051" name="Text Box 11"/>
          <p:cNvSpPr txBox="1">
            <a:spLocks noChangeArrowheads="1"/>
          </p:cNvSpPr>
          <p:nvPr/>
        </p:nvSpPr>
        <p:spPr bwMode="auto">
          <a:xfrm>
            <a:off x="3276600" y="4953000"/>
            <a:ext cx="3352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You</a:t>
            </a:r>
            <a:r>
              <a:rPr lang="uk-UA" sz="4000" b="1" dirty="0">
                <a:solidFill>
                  <a:schemeClr val="bg1"/>
                </a:solidFill>
                <a:latin typeface="Arial" charset="0"/>
              </a:rPr>
              <a:t>'</a:t>
            </a:r>
            <a:r>
              <a:rPr lang="en-US" sz="4000" b="1" dirty="0">
                <a:solidFill>
                  <a:schemeClr val="bg1"/>
                </a:solidFill>
                <a:latin typeface="Arial" charset="0"/>
              </a:rPr>
              <a:t>re lying</a:t>
            </a:r>
            <a:endParaRPr lang="en-US" sz="4000" b="1" dirty="0">
              <a:solidFill>
                <a:schemeClr val="bg1"/>
              </a:solidFill>
              <a:latin typeface="Times New Roman" charset="0"/>
            </a:endParaRPr>
          </a:p>
        </p:txBody>
      </p:sp>
      <p:grpSp>
        <p:nvGrpSpPr>
          <p:cNvPr id="142347" name="Group 12"/>
          <p:cNvGrpSpPr>
            <a:grpSpLocks/>
          </p:cNvGrpSpPr>
          <p:nvPr/>
        </p:nvGrpSpPr>
        <p:grpSpPr bwMode="auto">
          <a:xfrm>
            <a:off x="685800" y="1524000"/>
            <a:ext cx="8458200" cy="4724400"/>
            <a:chOff x="432" y="960"/>
            <a:chExt cx="5328" cy="2976"/>
          </a:xfrm>
        </p:grpSpPr>
        <p:sp>
          <p:nvSpPr>
            <p:cNvPr id="87053"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4"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5"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7051"/>
                                        </p:tgtEl>
                                        <p:attrNameLst>
                                          <p:attrName>style.visibility</p:attrName>
                                        </p:attrNameLst>
                                      </p:cBhvr>
                                      <p:to>
                                        <p:strVal val="visible"/>
                                      </p:to>
                                    </p:set>
                                    <p:animEffect transition="in" filter="dissolve">
                                      <p:cBhvr>
                                        <p:cTn id="7" dur="500"/>
                                        <p:tgtEl>
                                          <p:spTgt spid="87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12</a:t>
            </a:r>
          </a:p>
        </p:txBody>
      </p:sp>
    </p:spTree>
    <p:extLst>
      <p:ext uri="{BB962C8B-B14F-4D97-AF65-F5344CB8AC3E}">
        <p14:creationId xmlns:p14="http://schemas.microsoft.com/office/powerpoint/2010/main" val="6166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Job's confession of a Redeemer (19:25) and need for a mediator (9:33; 25:4; 33:23) are fulfilled in Christ (Heb. 4:15). </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27873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245783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is-IS" sz="4400" b="1">
                <a:solidFill>
                  <a:schemeClr val="bg1"/>
                </a:solidFill>
                <a:effectLst/>
                <a:latin typeface="Arial"/>
                <a:ea typeface="ＭＳ Ｐゴシック" pitchFamily="-108" charset="-128"/>
                <a:cs typeface="Arial"/>
              </a:rPr>
              <a:t>JOB 12:23</a:t>
            </a:r>
            <a:endParaRPr lang="is-IS" sz="3600">
              <a:effectLst/>
            </a:endParaRPr>
          </a:p>
        </p:txBody>
      </p:sp>
      <p:pic>
        <p:nvPicPr>
          <p:cNvPr id="2" name="Picture 1" descr="EN_Job_12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12976"/>
            <a:ext cx="9144000" cy="2376264"/>
          </a:xfrm>
          <a:prstGeom prst="rect">
            <a:avLst/>
          </a:prstGeom>
          <a:solidFill>
            <a:srgbClr val="283B4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He makes nations great, and he destroys them;</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he enlarges nations, and leads them away.</a:t>
            </a:r>
            <a:br>
              <a:rPr lang="en-US" sz="2800" b="1" dirty="0">
                <a:effectLst/>
                <a:latin typeface="Arial" charset="0"/>
                <a:ea typeface="ＭＳ Ｐゴシック" charset="0"/>
                <a:cs typeface="ＭＳ Ｐゴシック" charset="0"/>
              </a:rPr>
            </a:br>
            <a:endParaRPr lang="en-US" sz="2800" b="1" dirty="0">
              <a:effectLst/>
              <a:latin typeface="Arial" charset="0"/>
              <a:ea typeface="ＭＳ Ｐゴシック" charset="0"/>
              <a:cs typeface="ＭＳ Ｐゴシック" charset="0"/>
            </a:endParaRPr>
          </a:p>
          <a:p>
            <a:pPr>
              <a:defRPr/>
            </a:pPr>
            <a:r>
              <a:rPr lang="en-US" sz="2000" b="1" dirty="0">
                <a:effectLst/>
                <a:latin typeface="Arial" charset="0"/>
                <a:ea typeface="ＭＳ Ｐゴシック" charset="0"/>
                <a:cs typeface="ＭＳ Ｐゴシック" charset="0"/>
              </a:rPr>
              <a:t>JOB 12:23</a:t>
            </a:r>
            <a:endParaRPr lang="en-US" sz="18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977208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13</a:t>
            </a:r>
          </a:p>
        </p:txBody>
      </p:sp>
    </p:spTree>
    <p:extLst>
      <p:ext uri="{BB962C8B-B14F-4D97-AF65-F5344CB8AC3E}">
        <p14:creationId xmlns:p14="http://schemas.microsoft.com/office/powerpoint/2010/main" val="3279791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4083" name="Group 133"/>
          <p:cNvGrpSpPr>
            <a:grpSpLocks/>
          </p:cNvGrpSpPr>
          <p:nvPr/>
        </p:nvGrpSpPr>
        <p:grpSpPr bwMode="auto">
          <a:xfrm>
            <a:off x="182563" y="990600"/>
            <a:ext cx="8778875" cy="5888038"/>
            <a:chOff x="115" y="397"/>
            <a:chExt cx="5530" cy="3937"/>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800" b="1" dirty="0">
                    <a:solidFill>
                      <a:srgbClr val="FFFFFF"/>
                    </a:solidFill>
                    <a:latin typeface="Arial Black" charset="0"/>
                  </a:rPr>
                  <a:t>Job</a:t>
                </a:r>
                <a:r>
                  <a:rPr lang="uk-UA" sz="2800" b="1" dirty="0">
                    <a:solidFill>
                      <a:srgbClr val="FFFFFF"/>
                    </a:solidFill>
                    <a:latin typeface="Arial Black" charset="0"/>
                  </a:rPr>
                  <a:t>'</a:t>
                </a:r>
                <a:r>
                  <a:rPr lang="en-US" sz="2800" b="1" dirty="0">
                    <a:solidFill>
                      <a:srgbClr val="FFFFFF"/>
                    </a:solidFill>
                    <a:latin typeface="Arial Black" charset="0"/>
                  </a:rPr>
                  <a:t>s Laments</a:t>
                </a: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Self-laments</a:t>
                </a:r>
                <a:endParaRPr lang="en-US" b="1">
                  <a:solidFill>
                    <a:schemeClr val="tx1"/>
                  </a:solidFill>
                </a:endParaRP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Laments against God</a:t>
                </a:r>
                <a:endParaRPr lang="en-US" b="1">
                  <a:solidFill>
                    <a:schemeClr val="tx1"/>
                  </a:solidFill>
                </a:endParaRP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Laments against </a:t>
                </a:r>
                <a:r>
                  <a:rPr lang="ru-RU" b="1" dirty="0"/>
                  <a:t>"</a:t>
                </a:r>
                <a:r>
                  <a:rPr lang="en-US" b="1" dirty="0"/>
                  <a:t>Enemies</a:t>
                </a:r>
                <a:r>
                  <a:rPr lang="ru-RU" b="1" dirty="0"/>
                  <a:t>"</a:t>
                </a:r>
                <a:endParaRPr lang="en-US" b="1" dirty="0">
                  <a:solidFill>
                    <a:schemeClr val="tx1"/>
                  </a:solidFill>
                </a:endParaRP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opening soliloquy (chap. 3)</a:t>
                </a:r>
                <a:endParaRPr lang="en-US" b="1" dirty="0">
                  <a:solidFill>
                    <a:schemeClr val="tx1"/>
                  </a:solidFill>
                </a:endParaRP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3:11-19, 24-26 </a:t>
                </a:r>
                <a:endParaRPr lang="en-US" b="1">
                  <a:solidFill>
                    <a:schemeClr val="tx1"/>
                  </a:solidFill>
                </a:endParaRP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3:20-23</a:t>
                </a:r>
                <a:endParaRPr lang="en-US" b="1">
                  <a:solidFill>
                    <a:schemeClr val="tx1"/>
                  </a:solidFill>
                </a:endParaRP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3:3-10</a:t>
                </a:r>
                <a:endParaRPr lang="en-US" b="1">
                  <a:solidFill>
                    <a:schemeClr val="tx1"/>
                  </a:solidFill>
                </a:endParaRP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1st speech (chaps. 6–7)</a:t>
                </a:r>
                <a:endParaRPr lang="en-US" b="1" dirty="0">
                  <a:solidFill>
                    <a:schemeClr val="tx1"/>
                  </a:solidFill>
                </a:endParaRP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6:1-12; 7:1-10 </a:t>
                </a:r>
                <a:endParaRPr lang="en-US" b="1">
                  <a:solidFill>
                    <a:schemeClr val="tx1"/>
                  </a:solidFill>
                </a:endParaRP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7:12-21</a:t>
                </a:r>
                <a:endParaRPr lang="en-US" b="1">
                  <a:solidFill>
                    <a:schemeClr val="tx1"/>
                  </a:solidFill>
                </a:endParaRP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6:13-20</a:t>
                </a:r>
                <a:endParaRPr lang="en-US" b="1">
                  <a:solidFill>
                    <a:schemeClr val="tx1"/>
                  </a:solidFill>
                </a:endParaRP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2nd speech (chaps. 9–10)</a:t>
                </a:r>
                <a:endParaRPr lang="en-US" b="1" dirty="0">
                  <a:solidFill>
                    <a:schemeClr val="tx1"/>
                  </a:solidFill>
                </a:endParaRP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9:25-31</a:t>
                </a:r>
                <a:endParaRPr lang="en-US" b="1">
                  <a:solidFill>
                    <a:schemeClr val="tx1"/>
                  </a:solidFill>
                </a:endParaRP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9:17-23; 10:8-17</a:t>
                </a:r>
                <a:endParaRPr lang="en-US" b="1">
                  <a:solidFill>
                    <a:schemeClr val="tx1"/>
                  </a:solidFill>
                </a:endParaRP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3rd speech (chaps. 12–14) </a:t>
                </a:r>
                <a:endParaRPr lang="en-US" b="1" dirty="0">
                  <a:solidFill>
                    <a:schemeClr val="tx1"/>
                  </a:solidFill>
                </a:endParaRP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14:1-6, 7-15</a:t>
                </a:r>
                <a:endParaRPr lang="en-US" b="1">
                  <a:solidFill>
                    <a:schemeClr val="tx1"/>
                  </a:solidFill>
                </a:endParaRP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13:3, 14-16, 23-27</a:t>
                </a:r>
                <a:endParaRPr lang="en-US" b="1">
                  <a:solidFill>
                    <a:schemeClr val="tx1"/>
                  </a:solidFill>
                </a:endParaRP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4th speech (chaps. 16–17)</a:t>
                </a:r>
                <a:endParaRPr lang="en-US" b="1" dirty="0">
                  <a:solidFill>
                    <a:schemeClr val="tx1"/>
                  </a:solidFill>
                </a:endParaRP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17:4-10</a:t>
                </a:r>
                <a:endParaRPr lang="en-US" b="1">
                  <a:solidFill>
                    <a:schemeClr val="tx1"/>
                  </a:solidFill>
                </a:endParaRP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16:9-14</a:t>
                </a:r>
                <a:endParaRPr lang="en-US" b="1">
                  <a:solidFill>
                    <a:schemeClr val="tx1"/>
                  </a:solidFill>
                </a:endParaRP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5th speech (chap. 19) </a:t>
                </a:r>
                <a:endParaRPr lang="en-US" b="1" dirty="0">
                  <a:solidFill>
                    <a:schemeClr val="tx1"/>
                  </a:solidFill>
                </a:endParaRP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19:7-12</a:t>
                </a:r>
                <a:endParaRPr lang="en-US" b="1">
                  <a:solidFill>
                    <a:schemeClr val="tx1"/>
                  </a:solidFill>
                </a:endParaRP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19:13-19</a:t>
                </a:r>
                <a:endParaRPr lang="en-US" b="1">
                  <a:solidFill>
                    <a:schemeClr val="tx1"/>
                  </a:solidFill>
                </a:endParaRP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6th speech (chap. 21)</a:t>
                </a:r>
                <a:endParaRPr lang="en-US" b="1" dirty="0">
                  <a:solidFill>
                    <a:schemeClr val="tx1"/>
                  </a:solidFill>
                </a:endParaRP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7th speech (chaps. 23–24)</a:t>
                </a:r>
                <a:endParaRPr lang="en-US" b="1" dirty="0">
                  <a:solidFill>
                    <a:schemeClr val="tx1"/>
                  </a:solidFill>
                </a:endParaRP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23:3-12</a:t>
                </a:r>
                <a:endParaRPr lang="en-US" b="1">
                  <a:solidFill>
                    <a:schemeClr val="tx1"/>
                  </a:solidFill>
                </a:endParaRP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8th speech (chaps. 26–31)</a:t>
                </a:r>
                <a:endParaRPr lang="en-US" b="1" dirty="0">
                  <a:solidFill>
                    <a:schemeClr val="tx1"/>
                  </a:solidFill>
                </a:endParaRP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29:2-6, 12-20; 30:16-19, 24-31</a:t>
                </a:r>
                <a:endParaRPr lang="en-US" b="1">
                  <a:solidFill>
                    <a:schemeClr val="tx1"/>
                  </a:solidFill>
                </a:endParaRP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30:20-23</a:t>
                </a:r>
                <a:endParaRPr lang="en-US" b="1">
                  <a:solidFill>
                    <a:schemeClr val="tx1"/>
                  </a:solidFill>
                </a:endParaRP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30:1-15</a:t>
                </a:r>
                <a:endParaRPr lang="en-US" b="1">
                  <a:solidFill>
                    <a:schemeClr val="tx1"/>
                  </a:solidFill>
                </a:endParaRP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4126" name="Text Box 132"/>
            <p:cNvSpPr txBox="1">
              <a:spLocks noChangeArrowheads="1"/>
            </p:cNvSpPr>
            <p:nvPr/>
          </p:nvSpPr>
          <p:spPr bwMode="auto">
            <a:xfrm>
              <a:off x="3208" y="4089"/>
              <a:ext cx="2387"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dirty="0">
                  <a:solidFill>
                    <a:schemeClr val="tx1"/>
                  </a:solidFill>
                </a:rPr>
                <a:t>Zuck, </a:t>
              </a:r>
              <a:r>
                <a:rPr lang="en-US" sz="1800" i="1" dirty="0">
                  <a:solidFill>
                    <a:schemeClr val="tx1"/>
                  </a:solidFill>
                </a:rPr>
                <a:t>Bible Knowledge Commentary</a:t>
              </a:r>
              <a:r>
                <a:rPr lang="en-US" sz="1800" dirty="0">
                  <a:solidFill>
                    <a:schemeClr val="tx1"/>
                  </a:solidFill>
                </a:rPr>
                <a:t>, 1:362</a:t>
              </a:r>
            </a:p>
          </p:txBody>
        </p:sp>
      </p:grpSp>
      <p:sp>
        <p:nvSpPr>
          <p:cNvPr id="174084" name="Text Box 2"/>
          <p:cNvSpPr txBox="1">
            <a:spLocks noChangeArrowheads="1"/>
          </p:cNvSpPr>
          <p:nvPr/>
        </p:nvSpPr>
        <p:spPr bwMode="auto">
          <a:xfrm>
            <a:off x="8028384" y="44450"/>
            <a:ext cx="111561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14</a:t>
            </a:r>
          </a:p>
        </p:txBody>
      </p:sp>
    </p:spTree>
    <p:extLst>
      <p:ext uri="{BB962C8B-B14F-4D97-AF65-F5344CB8AC3E}">
        <p14:creationId xmlns:p14="http://schemas.microsoft.com/office/powerpoint/2010/main" val="1323967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90118" name="Text Box 6"/>
          <p:cNvSpPr txBox="1">
            <a:spLocks noChangeArrowheads="1"/>
          </p:cNvSpPr>
          <p:nvPr/>
        </p:nvSpPr>
        <p:spPr bwMode="auto">
          <a:xfrm>
            <a:off x="3276600" y="2651125"/>
            <a:ext cx="6096000" cy="1311275"/>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a:solidFill>
                  <a:schemeClr val="bg1"/>
                </a:solidFill>
                <a:effectLst>
                  <a:glow rad="228600">
                    <a:schemeClr val="tx1"/>
                  </a:glow>
                </a:effectLst>
                <a:latin typeface="Times New Roman" charset="0"/>
              </a:rPr>
              <a:t> </a:t>
            </a:r>
            <a:r>
              <a:rPr lang="en-US" sz="4000" b="1">
                <a:solidFill>
                  <a:schemeClr val="bg1"/>
                </a:solidFill>
                <a:effectLst>
                  <a:glow rad="228600">
                    <a:schemeClr val="tx1"/>
                  </a:glow>
                </a:effectLst>
                <a:latin typeface="Arial" charset="0"/>
              </a:rPr>
              <a:t>You only get                what you deserve!</a:t>
            </a:r>
            <a:endParaRPr lang="en-US" sz="4000" b="1">
              <a:solidFill>
                <a:schemeClr val="bg1"/>
              </a:solidFill>
              <a:effectLst>
                <a:glow rad="228600">
                  <a:schemeClr val="tx1"/>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a:lnSpc>
                <a:spcPct val="100000"/>
              </a:lnSpc>
              <a:spcBef>
                <a:spcPct val="50000"/>
              </a:spcBef>
              <a:defRPr/>
            </a:pPr>
            <a:r>
              <a:rPr lang="en-US" sz="4000" b="1">
                <a:solidFill>
                  <a:schemeClr val="bg1"/>
                </a:solidFill>
                <a:effectLst>
                  <a:glow rad="228600">
                    <a:schemeClr val="tx1"/>
                  </a:glow>
                </a:effectLst>
                <a:latin typeface="Arial" pitchFamily="-105" charset="0"/>
                <a:ea typeface="Times New Roman" pitchFamily="-105" charset="0"/>
                <a:cs typeface="Times New Roman" pitchFamily="-105" charset="0"/>
              </a:rPr>
              <a:t>RETRIBUTION</a:t>
            </a: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en-US" sz="4800" b="1">
                <a:solidFill>
                  <a:schemeClr val="bg1"/>
                </a:solidFill>
                <a:latin typeface="Arial" charset="0"/>
                <a:ea typeface="ＭＳ Ｐゴシック" charset="0"/>
                <a:cs typeface="Arial" charset="0"/>
              </a:rPr>
              <a:t>Their Basic Premise</a:t>
            </a:r>
            <a:endParaRPr lang="en-US">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i="1" dirty="0">
                <a:solidFill>
                  <a:schemeClr val="bg1"/>
                </a:solidFill>
                <a:latin typeface="Arial" charset="0"/>
              </a:rPr>
              <a:t>I don</a:t>
            </a:r>
            <a:r>
              <a:rPr lang="uk-UA" altLang="ja-JP" sz="4000" b="1" i="1" dirty="0">
                <a:solidFill>
                  <a:schemeClr val="bg1"/>
                </a:solidFill>
                <a:latin typeface="Arial" charset="0"/>
              </a:rPr>
              <a:t>'</a:t>
            </a:r>
            <a:r>
              <a:rPr lang="en-US" sz="4000" b="1" i="1" dirty="0">
                <a:solidFill>
                  <a:schemeClr val="bg1"/>
                </a:solidFill>
                <a:latin typeface="Arial" charset="0"/>
              </a:rPr>
              <a:t>t deserve </a:t>
            </a:r>
          </a:p>
          <a:p>
            <a:pPr algn="ctr" eaLnBrk="1" hangingPunct="1">
              <a:lnSpc>
                <a:spcPct val="100000"/>
              </a:lnSpc>
              <a:defRPr/>
            </a:pPr>
            <a:r>
              <a:rPr lang="en-US" sz="4000" b="1" i="1" dirty="0">
                <a:solidFill>
                  <a:schemeClr val="bg1"/>
                </a:solidFill>
                <a:latin typeface="Arial" charset="0"/>
              </a:rPr>
              <a:t>what I got!</a:t>
            </a:r>
            <a:endParaRPr lang="en-US" sz="4000" b="1" i="1" dirty="0">
              <a:solidFill>
                <a:schemeClr val="bg1"/>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Job</a:t>
            </a:r>
            <a:endParaRPr lang="en-US" sz="4000" b="1">
              <a:solidFill>
                <a:schemeClr val="bg1"/>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en-US" b="1" dirty="0">
                <a:solidFill>
                  <a:schemeClr val="bg1"/>
                </a:solidFill>
                <a:latin typeface="Arial" charset="0"/>
                <a:ea typeface="ＭＳ Ｐゴシック" charset="0"/>
                <a:cs typeface="Arial" charset="0"/>
              </a:rPr>
              <a:t>Job</a:t>
            </a:r>
            <a:r>
              <a:rPr lang="uk-UA" altLang="ja-JP" b="1" dirty="0">
                <a:solidFill>
                  <a:schemeClr val="bg1"/>
                </a:solidFill>
                <a:latin typeface="Arial" charset="0"/>
                <a:ea typeface="ＭＳ Ｐゴシック" charset="0"/>
                <a:cs typeface="Arial" charset="0"/>
              </a:rPr>
              <a:t>'</a:t>
            </a:r>
            <a:r>
              <a:rPr lang="en-US" altLang="ja-JP" b="1" dirty="0">
                <a:solidFill>
                  <a:schemeClr val="bg1"/>
                </a:solidFill>
                <a:latin typeface="Arial" charset="0"/>
                <a:ea typeface="ＭＳ Ｐゴシック" charset="0"/>
                <a:cs typeface="Arial" charset="0"/>
              </a:rPr>
              <a:t>s Basic Premise</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876100"/>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—Accepting God’s Will—</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4800" b="1" i="1" kern="1200" dirty="0">
                <a:solidFill>
                  <a:srgbClr val="FFFFFF"/>
                </a:solidFill>
                <a:effectLst>
                  <a:glow rad="228600">
                    <a:srgbClr val="000000">
                      <a:satMod val="175000"/>
                    </a:srgbClr>
                  </a:glow>
                </a:effectLst>
                <a:latin typeface="Arial" charset="0"/>
                <a:ea typeface="ＭＳ Ｐゴシック" charset="0"/>
              </a:rPr>
              <a:t>Job 14:7-17</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707136564"/>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21495"/>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14:7 (NLT)</a:t>
            </a:r>
          </a:p>
        </p:txBody>
      </p:sp>
      <p:sp>
        <p:nvSpPr>
          <p:cNvPr id="5" name="Rectangle 4"/>
          <p:cNvSpPr/>
          <p:nvPr/>
        </p:nvSpPr>
        <p:spPr>
          <a:xfrm>
            <a:off x="145143" y="861018"/>
            <a:ext cx="8684381"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 </a:t>
            </a:r>
            <a:r>
              <a:rPr lang="en-US" sz="3600" b="1" baseline="30000" dirty="0">
                <a:solidFill>
                  <a:srgbClr val="FFFFFF"/>
                </a:solidFill>
                <a:effectLst>
                  <a:glow rad="228600">
                    <a:srgbClr val="000000">
                      <a:satMod val="175000"/>
                    </a:srgbClr>
                  </a:glow>
                </a:effectLst>
                <a:latin typeface="Arial" charset="0"/>
                <a:ea typeface="ＭＳ Ｐゴシック" charset="0"/>
              </a:rPr>
              <a:t>7 </a:t>
            </a:r>
            <a:r>
              <a:rPr lang="en-US" sz="3600" b="1" dirty="0">
                <a:solidFill>
                  <a:srgbClr val="FFFFFF"/>
                </a:solidFill>
                <a:effectLst>
                  <a:glow rad="228600">
                    <a:srgbClr val="000000">
                      <a:satMod val="175000"/>
                    </a:srgbClr>
                  </a:glow>
                </a:effectLst>
                <a:latin typeface="Arial" charset="0"/>
                <a:ea typeface="ＭＳ Ｐゴシック" charset="0"/>
              </a:rPr>
              <a:t>Even a tree has more hope!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If it is cut down, it will sprout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and grow new branches.</a:t>
            </a:r>
          </a:p>
        </p:txBody>
      </p:sp>
    </p:spTree>
    <p:extLst>
      <p:ext uri="{BB962C8B-B14F-4D97-AF65-F5344CB8AC3E}">
        <p14:creationId xmlns:p14="http://schemas.microsoft.com/office/powerpoint/2010/main" val="3561449633"/>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81139"/>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14:8-9 (NLT)</a:t>
            </a:r>
          </a:p>
        </p:txBody>
      </p:sp>
      <p:sp>
        <p:nvSpPr>
          <p:cNvPr id="7" name="Rectangle 6"/>
          <p:cNvSpPr/>
          <p:nvPr/>
        </p:nvSpPr>
        <p:spPr>
          <a:xfrm>
            <a:off x="1" y="732246"/>
            <a:ext cx="9144000"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8</a:t>
            </a:r>
            <a:r>
              <a:rPr lang="en-US" sz="3600" b="1" dirty="0">
                <a:solidFill>
                  <a:srgbClr val="FFFFFF"/>
                </a:solidFill>
                <a:effectLst>
                  <a:glow rad="228600">
                    <a:srgbClr val="000000">
                      <a:satMod val="175000"/>
                    </a:srgbClr>
                  </a:glow>
                </a:effectLst>
                <a:latin typeface="Arial" charset="0"/>
                <a:ea typeface="ＭＳ Ｐゴシック" charset="0"/>
              </a:rPr>
              <a:t> Though its roots have grown old in the earth and its stump decays,</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9</a:t>
            </a:r>
            <a:r>
              <a:rPr lang="en-US" sz="3600" b="1" dirty="0">
                <a:solidFill>
                  <a:srgbClr val="FFFFFF"/>
                </a:solidFill>
                <a:effectLst>
                  <a:glow rad="228600">
                    <a:srgbClr val="000000">
                      <a:satMod val="175000"/>
                    </a:srgbClr>
                  </a:glow>
                </a:effectLst>
                <a:latin typeface="Arial" charset="0"/>
                <a:ea typeface="ＭＳ Ｐゴシック" charset="0"/>
              </a:rPr>
              <a:t> at the scent of water it will bud</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sprout again like a new seedling.</a:t>
            </a:r>
          </a:p>
        </p:txBody>
      </p:sp>
    </p:spTree>
    <p:extLst>
      <p:ext uri="{BB962C8B-B14F-4D97-AF65-F5344CB8AC3E}">
        <p14:creationId xmlns:p14="http://schemas.microsoft.com/office/powerpoint/2010/main" val="3689729051"/>
      </p:ext>
    </p:extLst>
  </p:cSld>
  <p:clrMapOvr>
    <a:masterClrMapping/>
  </p:clrMapOvr>
  <p:transition spd="med">
    <p:randomBar dir="vert"/>
  </p:transition>
</p:sld>
</file>

<file path=ppt/theme/_rels/them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1.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2004:Templates:Presentations:Designs:Director's Chair</Template>
  <TotalTime>10270</TotalTime>
  <Words>16907</Words>
  <Application>Microsoft Macintosh PowerPoint</Application>
  <PresentationFormat>On-screen Show (4:3)</PresentationFormat>
  <Paragraphs>2650</Paragraphs>
  <Slides>277</Slides>
  <Notes>129</Notes>
  <HiddenSlides>0</HiddenSlides>
  <MMClips>0</MMClips>
  <ScaleCrop>false</ScaleCrop>
  <HeadingPairs>
    <vt:vector size="6" baseType="variant">
      <vt:variant>
        <vt:lpstr>Fonts Used</vt:lpstr>
      </vt:variant>
      <vt:variant>
        <vt:i4>25</vt:i4>
      </vt:variant>
      <vt:variant>
        <vt:lpstr>Theme</vt:lpstr>
      </vt:variant>
      <vt:variant>
        <vt:i4>34</vt:i4>
      </vt:variant>
      <vt:variant>
        <vt:lpstr>Slide Titles</vt:lpstr>
      </vt:variant>
      <vt:variant>
        <vt:i4>277</vt:i4>
      </vt:variant>
    </vt:vector>
  </HeadingPairs>
  <TitlesOfParts>
    <vt:vector size="336" baseType="lpstr">
      <vt:lpstr>Alfredo's Dance</vt:lpstr>
      <vt:lpstr>ＭＳ Ｐゴシック</vt:lpstr>
      <vt:lpstr>Osaka</vt:lpstr>
      <vt:lpstr>宋体</vt:lpstr>
      <vt:lpstr>Times</vt:lpstr>
      <vt:lpstr>Zapf Dingbats</vt:lpstr>
      <vt:lpstr>Arial</vt:lpstr>
      <vt:lpstr>Arial Black</vt:lpstr>
      <vt:lpstr>Arial Narrow</vt:lpstr>
      <vt:lpstr>Avenir Next LT Pro</vt:lpstr>
      <vt:lpstr>Bwhebb</vt:lpstr>
      <vt:lpstr>Calibri</vt:lpstr>
      <vt:lpstr>Calibri Light</vt:lpstr>
      <vt:lpstr>Comic Sans MS</vt:lpstr>
      <vt:lpstr>Geneva</vt:lpstr>
      <vt:lpstr>Helvetica</vt:lpstr>
      <vt:lpstr>Helvetica Neue Black Condensed</vt:lpstr>
      <vt:lpstr>Monotype Sorts</vt:lpstr>
      <vt:lpstr>Rockwell</vt:lpstr>
      <vt:lpstr>Symbol</vt:lpstr>
      <vt:lpstr>Tahoma</vt:lpstr>
      <vt:lpstr>Times New Roman</vt:lpstr>
      <vt:lpstr>Tw Cen MT</vt:lpstr>
      <vt:lpstr>Wingdings</vt:lpstr>
      <vt:lpstr>Wingdings 2</vt:lpstr>
      <vt:lpstr>Strategic</vt:lpstr>
      <vt:lpstr>Default Design</vt:lpstr>
      <vt:lpstr>Bar Code</vt:lpstr>
      <vt:lpstr>Clipboard</vt:lpstr>
      <vt:lpstr>Gesture</vt:lpstr>
      <vt:lpstr>1_Default Design</vt:lpstr>
      <vt:lpstr>17_Office Theme</vt:lpstr>
      <vt:lpstr>1_Strategic</vt:lpstr>
      <vt:lpstr>2_Strategic</vt:lpstr>
      <vt:lpstr>3_Strategic</vt:lpstr>
      <vt:lpstr>4_Strategic</vt:lpstr>
      <vt:lpstr>5_Strategic</vt:lpstr>
      <vt:lpstr>6_Strategic</vt:lpstr>
      <vt:lpstr>49_Blank Presentation</vt:lpstr>
      <vt:lpstr>7_Strategic</vt:lpstr>
      <vt:lpstr>Blank Presentation</vt:lpstr>
      <vt:lpstr>8_Strategic</vt:lpstr>
      <vt:lpstr>9_Strategic</vt:lpstr>
      <vt:lpstr>4_Default Design</vt:lpstr>
      <vt:lpstr>1_Contemporary</vt:lpstr>
      <vt:lpstr>Office Theme</vt:lpstr>
      <vt:lpstr>3_Default Design</vt:lpstr>
      <vt:lpstr>46_Blank Presentation</vt:lpstr>
      <vt:lpstr>18_Office Theme</vt:lpstr>
      <vt:lpstr>2_Office Theme</vt:lpstr>
      <vt:lpstr>4_Blank Presentation</vt:lpstr>
      <vt:lpstr>3_Office Theme</vt:lpstr>
      <vt:lpstr>5_Office Theme</vt:lpstr>
      <vt:lpstr>6_untitled 1</vt:lpstr>
      <vt:lpstr>5_Median</vt:lpstr>
      <vt:lpstr>2_Selling a Product or Service</vt:lpstr>
      <vt:lpstr>50_Blank Presentation</vt:lpstr>
      <vt:lpstr>5_Default Design</vt:lpstr>
      <vt:lpstr>47_Blank Presentation</vt:lpstr>
      <vt:lpstr>The problem of suffering</vt:lpstr>
      <vt:lpstr>Key Word</vt:lpstr>
      <vt:lpstr>Theme</vt:lpstr>
      <vt:lpstr>Key Verse</vt:lpstr>
      <vt:lpstr>Kingdom Statement</vt:lpstr>
      <vt:lpstr>Summary Statement</vt:lpstr>
      <vt:lpstr>Covenant</vt:lpstr>
      <vt:lpstr>Redemption</vt:lpstr>
      <vt:lpstr>Messiah</vt:lpstr>
      <vt:lpstr>JOB</vt:lpstr>
      <vt:lpstr>Barry Huddleston, The Acrostic Summarized Bible (Grand Rapids: Baker, 1992)</vt:lpstr>
      <vt:lpstr>Be Submissive</vt:lpstr>
      <vt:lpstr>1. Why does man worship God?</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Main Idea of</vt:lpstr>
      <vt:lpstr>Application</vt:lpstr>
      <vt:lpstr>Black</vt:lpstr>
      <vt:lpstr>Introduction to Poetic Literature</vt:lpstr>
      <vt:lpstr>PowerPoint Presentation</vt:lpstr>
      <vt:lpstr>PowerPoint Presentation</vt:lpstr>
      <vt:lpstr>Walk Thru the Poetical Books</vt:lpstr>
      <vt:lpstr>The OT Poetic Books</vt:lpstr>
      <vt:lpstr>Title</vt:lpstr>
      <vt:lpstr>Authorship</vt:lpstr>
      <vt:lpstr>Date</vt:lpstr>
      <vt:lpstr>Recipients</vt:lpstr>
      <vt:lpstr>Occasion</vt:lpstr>
      <vt:lpstr>Did Job really exist?</vt:lpstr>
      <vt:lpstr>Quiz: Why do we suffer?</vt:lpstr>
      <vt:lpstr>JOB</vt:lpstr>
      <vt:lpstr>PowerPoint Presentation</vt:lpstr>
      <vt:lpstr>PowerPoint Presentation</vt:lpstr>
      <vt:lpstr>PowerPoint Presentation</vt:lpstr>
      <vt:lpstr>PowerPoint Presentation</vt:lpstr>
      <vt:lpstr>Be Submissive</vt:lpstr>
      <vt:lpstr>Rabbi Harold Kushner</vt:lpstr>
      <vt:lpstr>When  BAD  Things Happen to  GOOD People</vt:lpstr>
      <vt:lpstr>What righteous suffering have you experienced or are experiencing now?</vt:lpstr>
      <vt:lpstr>What is the proper response to righeous suffering?</vt:lpstr>
      <vt:lpstr>The Rule of Job's Day</vt:lpstr>
      <vt:lpstr>Prevailing Theology of Retribution</vt:lpstr>
      <vt:lpstr>JOB IN A NUTSHELL</vt:lpstr>
      <vt:lpstr>I. The Setting: Suffering sometimes comes when we haven’t done anything wrong (Job 1–2).</vt:lpstr>
      <vt:lpstr>Slides on  Job 1</vt:lpstr>
      <vt:lpstr>Where Was Uz?</vt:lpstr>
      <vt:lpstr>The Description of Job (1:1-5)</vt:lpstr>
      <vt:lpstr>Chess</vt:lpstr>
      <vt:lpstr>The Description of Satan (1:6-12)</vt:lpstr>
      <vt:lpstr>Satan's Attacks in Job 1</vt:lpstr>
      <vt:lpstr>"The LORD gave, the LORD took away. Blessed be his name" (1:21b). </vt:lpstr>
      <vt:lpstr>Characteristics</vt:lpstr>
      <vt:lpstr>Characteristics</vt:lpstr>
      <vt:lpstr>Did God answer Job?</vt:lpstr>
      <vt:lpstr>JOB</vt:lpstr>
      <vt:lpstr>Slides on  Job 2</vt:lpstr>
      <vt:lpstr>Scene 4</vt:lpstr>
      <vt:lpstr>Job's Wife: "Curse God and die!" (2:9)</vt:lpstr>
      <vt:lpstr>Five Responses to Suffering</vt:lpstr>
      <vt:lpstr>"Then they sat on the ground with him for seven days and nights. No one said a word to Job, for they saw that his suffering was too great for words" (2:13 NLT). </vt:lpstr>
      <vt:lpstr>Are you experienceing righeous suffering?</vt:lpstr>
      <vt:lpstr>What is the proper response to righeous suffering?</vt:lpstr>
      <vt:lpstr>I. The Setting: Suffering sometimes comes when we haven’t done anything wrong (Job 1–2).</vt:lpstr>
      <vt:lpstr>What is our typical response to righteous suffering? </vt:lpstr>
      <vt:lpstr>II. The Debate: We struggle with righteous suffering until God tells us to rest in his incomprehensibility  (Job 3–41).</vt:lpstr>
      <vt:lpstr>Slides on  Job 3</vt:lpstr>
      <vt:lpstr>The Debate (Job 3–41)</vt:lpstr>
      <vt:lpstr>JOB</vt:lpstr>
      <vt:lpstr>Outline</vt:lpstr>
      <vt:lpstr>Slides on  Job 4</vt:lpstr>
      <vt:lpstr>1st Cycle Eliphaz</vt:lpstr>
      <vt:lpstr>Five Responses to Suffering</vt:lpstr>
      <vt:lpstr>Slides on  Job 5</vt:lpstr>
      <vt:lpstr>Players in the Drama</vt:lpstr>
      <vt:lpstr>Slides on  Job 6</vt:lpstr>
      <vt:lpstr>The Cycles of Debate in Job</vt:lpstr>
      <vt:lpstr>Slides on  Job 7</vt:lpstr>
      <vt:lpstr>Prevailing Theology of Retribution</vt:lpstr>
      <vt:lpstr>Slides on  Job 8</vt:lpstr>
      <vt:lpstr>1st Cycle Bildad</vt:lpstr>
      <vt:lpstr>Slides on  Job 9</vt:lpstr>
      <vt:lpstr>Outline</vt:lpstr>
      <vt:lpstr>Slides on  Job 10</vt:lpstr>
      <vt:lpstr>Outline</vt:lpstr>
      <vt:lpstr>Slides on  Job 11</vt:lpstr>
      <vt:lpstr>1st Cycle Zophar</vt:lpstr>
      <vt:lpstr>Slides on  Job 12</vt:lpstr>
      <vt:lpstr>Outline</vt:lpstr>
      <vt:lpstr>JOB 12:23</vt:lpstr>
      <vt:lpstr>Slides on  Job 13</vt:lpstr>
      <vt:lpstr>Outline</vt:lpstr>
      <vt:lpstr>Slides on  Job 14</vt:lpstr>
      <vt:lpstr>Their Basic Premise</vt:lpstr>
      <vt:lpstr>Job's Basic Premise</vt:lpstr>
      <vt:lpstr>—Accepting God’s Will—  Job 14:7-17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Job 15</vt:lpstr>
      <vt:lpstr>2d Cycle Eliphaz</vt:lpstr>
      <vt:lpstr>Slides on  Job 16</vt:lpstr>
      <vt:lpstr>Outline</vt:lpstr>
      <vt:lpstr>Slides on  Job 17</vt:lpstr>
      <vt:lpstr>God's Incomprehensibility  Explains Righteous Suffering</vt:lpstr>
      <vt:lpstr>Slides on  Job 18</vt:lpstr>
      <vt:lpstr>2d Cycle Eliphaz</vt:lpstr>
      <vt:lpstr>Slides on  Job 19</vt:lpstr>
      <vt:lpstr>Five Responses to Suffering</vt:lpstr>
      <vt:lpstr>Slides on  Job 20</vt:lpstr>
      <vt:lpstr>2d Cycle Eliphaz</vt:lpstr>
      <vt:lpstr>Slides on  Job 21</vt:lpstr>
      <vt:lpstr>Cycles of Debate</vt:lpstr>
      <vt:lpstr>Slides on  Job 22</vt:lpstr>
      <vt:lpstr>2d Cycle Bildad</vt:lpstr>
      <vt:lpstr>Slides on  Job 23</vt:lpstr>
      <vt:lpstr>Outline</vt:lpstr>
      <vt:lpstr>Slides on  Job 24</vt:lpstr>
      <vt:lpstr>Accusation &amp; Response (3–37)</vt:lpstr>
      <vt:lpstr>Slides on  Job 25</vt:lpstr>
      <vt:lpstr>2d Cycle Bildad</vt:lpstr>
      <vt:lpstr>Slides on  Job 26</vt:lpstr>
      <vt:lpstr>Slides on  Job 27</vt:lpstr>
      <vt:lpstr>Why do the innocent suffer?</vt:lpstr>
      <vt:lpstr>Slides on  Job 28</vt:lpstr>
      <vt:lpstr>PowerPoint Presentation</vt:lpstr>
      <vt:lpstr>Slides on  Job 29</vt:lpstr>
      <vt:lpstr>Slides on  Job 30</vt:lpstr>
      <vt:lpstr>Slides on  Job 31</vt:lpstr>
      <vt:lpstr>"I made a covenant with my eyes not to look with lust at a young woman"</vt:lpstr>
      <vt:lpstr>Slides on  Job 32</vt:lpstr>
      <vt:lpstr>Elihu's Addressees (32–37)</vt:lpstr>
      <vt:lpstr>Outline</vt:lpstr>
      <vt:lpstr>Slides on  Job 33</vt:lpstr>
      <vt:lpstr>Outline</vt:lpstr>
      <vt:lpstr>Five Responses to Suffering</vt:lpstr>
      <vt:lpstr>Advice from Job's Friends</vt:lpstr>
      <vt:lpstr>Slides on  Job 34</vt:lpstr>
      <vt:lpstr>Outline</vt:lpstr>
      <vt:lpstr>Slides on  Job 35</vt:lpstr>
      <vt:lpstr>Outline</vt:lpstr>
      <vt:lpstr>Slides on  Job 36</vt:lpstr>
      <vt:lpstr>Perspectives of Job's Friends</vt:lpstr>
      <vt:lpstr>Slides on  Job 37</vt:lpstr>
      <vt:lpstr>Key Verse</vt:lpstr>
      <vt:lpstr>PowerPoint Presentation</vt:lpstr>
      <vt:lpstr>PowerPoint Presentation</vt:lpstr>
      <vt:lpstr>Slides on  Job 38</vt:lpstr>
      <vt:lpstr>Job's Mid-Term Exam (38–41)</vt:lpstr>
      <vt:lpstr>Five Responses to Suffering</vt:lpstr>
      <vt:lpstr>Advice from Job's Friends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Job 39</vt:lpstr>
      <vt:lpstr>PowerPoint Presentation</vt:lpstr>
      <vt:lpstr>Slides on  Job 40</vt:lpstr>
      <vt:lpstr>PowerPoint Presentation</vt:lpstr>
      <vt:lpstr>Mythology in Job</vt:lpstr>
      <vt:lpstr>Job's Mid-Term Exam (38–41)</vt:lpstr>
      <vt:lpstr>Behemoth (Job 40:15-24)</vt:lpstr>
      <vt:lpstr>Behemoth (Job 40:15-24)</vt:lpstr>
      <vt:lpstr>Behemoth (Job 40:15-24)</vt:lpstr>
      <vt:lpstr>Dinosaurs in the Book of Job?</vt:lpstr>
      <vt:lpstr>Dinosaurs in the Book of Job?</vt:lpstr>
      <vt:lpstr>Dinosaurs in the Book of Job?</vt:lpstr>
      <vt:lpstr>Dinosaurs in the Book of Job?</vt:lpstr>
      <vt:lpstr>Dinosaurs in the Book of Job?</vt:lpstr>
      <vt:lpstr>Dinosaurs in the Book of Job?</vt:lpstr>
      <vt:lpstr>The cedar was the largest tree in the Mid-East</vt:lpstr>
      <vt:lpstr>The tail of an elephant is not like a cedar!</vt:lpstr>
      <vt:lpstr>Not like a cedar tree on a hippo either!</vt:lpstr>
      <vt:lpstr>What's the Behemoth?</vt:lpstr>
      <vt:lpstr>"…tail sways like a cedar…"</vt:lpstr>
      <vt:lpstr>"…tail sways like a cedar…"</vt:lpstr>
      <vt:lpstr>More like "…tail sways like a cedar…"</vt:lpstr>
      <vt:lpstr>Dinosaurs in the Book of Job?</vt:lpstr>
      <vt:lpstr>Dinosaurs in the Book of Job?</vt:lpstr>
      <vt:lpstr>Apatosaurus</vt:lpstr>
      <vt:lpstr>Diplodocus</vt:lpstr>
      <vt:lpstr>Brachiosaurus</vt:lpstr>
      <vt:lpstr>Dinosaurs in the Book of Job?</vt:lpstr>
      <vt:lpstr>Dinosaurs in the Book of Job?</vt:lpstr>
      <vt:lpstr>Slides on  Job 41</vt:lpstr>
      <vt:lpstr>What's the Leviathan?</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Dinosaurs in the Book of Job?</vt:lpstr>
      <vt:lpstr>Dinosaurs in the Book of Job?</vt:lpstr>
      <vt:lpstr>Dinosaurs in the Book of Job?</vt:lpstr>
      <vt:lpstr>Dinosaurs in the Book of Job?</vt:lpstr>
      <vt:lpstr>Dinosaurs in the Book of Job?</vt:lpstr>
      <vt:lpstr>Tyrannosaurus Rex</vt:lpstr>
      <vt:lpstr>Dinosaurs in the Book of Job?</vt:lpstr>
      <vt:lpstr>Dinosaurs in the Book of Job?</vt:lpstr>
      <vt:lpstr>Tyrannosaurus Rex</vt:lpstr>
      <vt:lpstr>Dinosaurs in the Book of Job?</vt:lpstr>
      <vt:lpstr>Dinosaurs in the Book of Job?</vt:lpstr>
      <vt:lpstr>Time to Redefine "Dinosaur"?</vt:lpstr>
      <vt:lpstr>Dinosaurs Lived Recently</vt:lpstr>
      <vt:lpstr>Beowulf &amp; the Creatures of Denmark</vt:lpstr>
      <vt:lpstr>Japanese Fisherman's Dead Monster  (The Times 21 July 1977)</vt:lpstr>
      <vt:lpstr>Is This a Shark?!</vt:lpstr>
      <vt:lpstr>PowerPoint Presentation</vt:lpstr>
      <vt:lpstr>PowerPoint Presentation</vt:lpstr>
      <vt:lpstr>PowerPoint Presentation</vt:lpstr>
      <vt:lpstr>PowerPoint Presentation</vt:lpstr>
      <vt:lpstr>Why do the innocent suffer?</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Slides on  Job 42</vt:lpstr>
      <vt:lpstr>Outline</vt:lpstr>
      <vt:lpstr>Contrasts Between Job 1 and Job 42</vt:lpstr>
      <vt:lpstr>PowerPoint Presentation</vt:lpstr>
      <vt:lpstr>PowerPoint Presentation</vt:lpstr>
      <vt:lpstr>PowerPoint Presentation</vt:lpstr>
      <vt:lpstr>PowerPoint Presentation</vt:lpstr>
      <vt:lpstr>PowerPoint Presentation</vt:lpstr>
      <vt:lpstr>PowerPoint Presentation</vt:lpstr>
      <vt:lpstr>Don’t long to know reasons—long to know God instead! </vt:lpstr>
      <vt:lpstr>Did God answer Job?</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Main Idea of</vt:lpstr>
      <vt:lpstr>Key Word</vt:lpstr>
      <vt:lpstr>Summary Statement</vt:lpstr>
      <vt:lpstr>Application</vt:lpstr>
      <vt:lpstr>Don’t try to force God to tell you the things he will not tell. </vt:lpstr>
      <vt:lpstr>Psalm 46:10</vt:lpstr>
      <vt:lpstr>Black</vt:lpstr>
      <vt:lpstr>OT Preaching link at BibleStudyDownloads.org</vt:lpstr>
      <vt:lpstr>Argument</vt:lpstr>
      <vt:lpstr>Synthesis</vt:lpstr>
      <vt:lpstr>Five Responses to Suffering</vt:lpstr>
      <vt:lpstr>Five Responses to Suffering</vt:lpstr>
      <vt:lpstr>Five Responses to Suffering</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462</cp:revision>
  <dcterms:created xsi:type="dcterms:W3CDTF">2009-09-01T03:21:04Z</dcterms:created>
  <dcterms:modified xsi:type="dcterms:W3CDTF">2024-03-31T06:25:13Z</dcterms:modified>
</cp:coreProperties>
</file>